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  <p:sldMasterId id="2147483754" r:id="rId2"/>
  </p:sldMasterIdLst>
  <p:notesMasterIdLst>
    <p:notesMasterId r:id="rId24"/>
  </p:notesMasterIdLst>
  <p:sldIdLst>
    <p:sldId id="256" r:id="rId3"/>
    <p:sldId id="343" r:id="rId4"/>
    <p:sldId id="362" r:id="rId5"/>
    <p:sldId id="361" r:id="rId6"/>
    <p:sldId id="346" r:id="rId7"/>
    <p:sldId id="347" r:id="rId8"/>
    <p:sldId id="363" r:id="rId9"/>
    <p:sldId id="354" r:id="rId10"/>
    <p:sldId id="364" r:id="rId11"/>
    <p:sldId id="365" r:id="rId12"/>
    <p:sldId id="372" r:id="rId13"/>
    <p:sldId id="373" r:id="rId14"/>
    <p:sldId id="356" r:id="rId15"/>
    <p:sldId id="367" r:id="rId16"/>
    <p:sldId id="369" r:id="rId17"/>
    <p:sldId id="374" r:id="rId18"/>
    <p:sldId id="375" r:id="rId19"/>
    <p:sldId id="357" r:id="rId20"/>
    <p:sldId id="371" r:id="rId21"/>
    <p:sldId id="358" r:id="rId22"/>
    <p:sldId id="322" r:id="rId23"/>
  </p:sldIdLst>
  <p:sldSz cx="9144000" cy="6858000" type="screen4x3"/>
  <p:notesSz cx="6745288" cy="9853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4F2FC"/>
    <a:srgbClr val="EAE7F9"/>
    <a:srgbClr val="DFDAF6"/>
    <a:srgbClr val="D2CCF2"/>
    <a:srgbClr val="DFDBF5"/>
    <a:srgbClr val="FF99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718" autoAdjust="0"/>
  </p:normalViewPr>
  <p:slideViewPr>
    <p:cSldViewPr>
      <p:cViewPr>
        <p:scale>
          <a:sx n="75" d="100"/>
          <a:sy n="75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03"/>
        <p:guide pos="212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1113" y="0"/>
            <a:ext cx="2922587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39F6B2-2B82-41AB-BFDA-DFDCAEE1137F}" type="datetimeFigureOut">
              <a:rPr lang="ru-RU"/>
              <a:pPr>
                <a:defRPr/>
              </a:pPr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22838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79950"/>
            <a:ext cx="5395912" cy="443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900"/>
            <a:ext cx="292258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1113" y="9359900"/>
            <a:ext cx="2922587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2289F3-1375-4F68-847E-036333D57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BD57-4EA2-4633-AFC1-BF3AED57F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A23F-8F95-425A-A318-A1FD93A4B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21FC2-E0F9-4E9B-A2C5-15BEFA9C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99D7C-1558-44A5-A8C9-2ED40054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29BD-D1A1-4CDC-9CB3-77514D968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DF30-5003-4B17-9F91-119A0951E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3296-1CD9-4EC8-966A-C345C0F86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C2A74-AF57-481A-A4BA-264AE28B5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EAA4-FC43-4F0B-B444-24F7AB116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1293A-B3E6-44F8-AAE3-0868F8E13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5B6E-91AE-44DE-81DC-0351985D0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547B-FDF7-49DB-8190-9374A4E73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AB20-6209-4154-9A96-4BA5BA209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E816-F062-464D-BEF6-DBEB86912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9BD5-C434-487C-A9F0-EECF50AC7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FF8C-17B9-4809-B1F4-F33FB1CD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CF2A-5B43-46E6-AED7-763D24874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D5F6B-A1A9-4C20-9A53-156DE4E74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D2E8-8A12-4EC4-8E6D-43F93D106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0E0D-2E4C-4608-ABAD-BE5A39280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5E85-B45D-4C72-82C2-27521059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70CD-113C-4F1E-95CC-E4D28DB66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A8A5-75BD-462E-A2E4-C1BA57EA1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50DD-5B7E-48AE-930C-91DCC97BB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0E02-7924-43BC-BF56-318070CAD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466D-6436-4A95-B4A6-55739522C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553D-6AD2-448C-9008-DA8352DEC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656E-51E8-4A92-A95B-985130F2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509571-F4A8-47BC-B464-A8F2D70C5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BCB908-BBEC-40C4-87AE-643795420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tif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png"/><Relationship Id="rId3" Type="http://schemas.openxmlformats.org/officeDocument/2006/relationships/video" Target="file:///M:\usr\ivl\FortovGSINovember\sd_1d.avi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video" Target="Macintosh%20HD:Users:varent:Documents:Talks:TMP:&#238;&#211;&#63743;&#218;&#211;&#8218;:Fortov-rus.ppt_media:pulse_anim-4.mov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wmf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jpe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ex\Show\13\EMMI\otskok-elastic-b.avi" TargetMode="External"/><Relationship Id="rId1" Type="http://schemas.openxmlformats.org/officeDocument/2006/relationships/video" Target="file:///C:\Users\hex\Show\13\EMMI\otskok-hydro-b.avi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942262" cy="2447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66"/>
                </a:solidFill>
                <a:latin typeface="Calibri" pitchFamily="34" charset="0"/>
              </a:rPr>
              <a:t>Laser driven shock waves and equation of state of matter</a:t>
            </a:r>
            <a:r>
              <a:rPr lang="ru-RU" sz="1200" b="1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ru-RU" sz="1200" b="1" dirty="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I.V.Lomonosov</a:t>
            </a:r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en-US" sz="1800" b="1" i="1" dirty="0" smtClean="0">
                <a:solidFill>
                  <a:srgbClr val="000066"/>
                </a:solidFill>
                <a:latin typeface="Calibri" pitchFamily="34" charset="0"/>
              </a:rPr>
              <a:t>IPCP RAS, </a:t>
            </a:r>
            <a:r>
              <a:rPr lang="en-US" sz="1800" b="1" i="1" dirty="0" err="1" smtClean="0">
                <a:solidFill>
                  <a:srgbClr val="000066"/>
                </a:solidFill>
                <a:latin typeface="Calibri" pitchFamily="34" charset="0"/>
              </a:rPr>
              <a:t>Chernogolovka</a:t>
            </a:r>
            <a:r>
              <a:rPr lang="en-US" sz="1800" b="1" i="1" dirty="0" smtClean="0">
                <a:solidFill>
                  <a:srgbClr val="000066"/>
                </a:solidFill>
                <a:latin typeface="Calibri" pitchFamily="34" charset="0"/>
              </a:rPr>
              <a:t>, Moscow reg., RUSSIA</a:t>
            </a:r>
            <a:r>
              <a:rPr lang="ru-RU" sz="1800" b="1" i="1" dirty="0" smtClean="0">
                <a:solidFill>
                  <a:srgbClr val="000066"/>
                </a:solidFill>
                <a:latin typeface="Calibri" pitchFamily="34" charset="0"/>
              </a:rPr>
              <a:t>ловка</a:t>
            </a:r>
          </a:p>
        </p:txBody>
      </p:sp>
      <p:sp>
        <p:nvSpPr>
          <p:cNvPr id="6148" name="Line 15"/>
          <p:cNvSpPr>
            <a:spLocks noChangeShapeType="1"/>
          </p:cNvSpPr>
          <p:nvPr/>
        </p:nvSpPr>
        <p:spPr bwMode="auto">
          <a:xfrm>
            <a:off x="611188" y="3213100"/>
            <a:ext cx="7924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9" name="Picture 16" descr="ICP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5" y="2071678"/>
            <a:ext cx="874583" cy="608014"/>
          </a:xfrm>
          <a:noFill/>
          <a:ln>
            <a:solidFill>
              <a:schemeClr val="bg2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1785918" y="3429000"/>
            <a:ext cx="6143668" cy="292895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EOS definition, examples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Motivation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Extreme states: experiment &amp; theory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Importance of laser-driven shock waves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Shock-wave methods and EOS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 Conclusions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24667" y="142852"/>
            <a:ext cx="594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+mn-lt"/>
              </a:rPr>
              <a:t>High-pressure melting: indirect method</a:t>
            </a:r>
            <a:endParaRPr lang="ru-RU" sz="12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000108"/>
            <a:ext cx="714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Cs=Cs(P) by release overtaken technique – indication of phase transitions</a:t>
            </a:r>
            <a:endParaRPr lang="ru-RU" sz="1800" b="1" dirty="0">
              <a:latin typeface="Calibri" pitchFamily="34" charset="0"/>
            </a:endParaRPr>
          </a:p>
        </p:txBody>
      </p:sp>
      <p:pic>
        <p:nvPicPr>
          <p:cNvPr id="10" name="Рисунок 9" descr="Grap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00174"/>
            <a:ext cx="5072066" cy="3827417"/>
          </a:xfrm>
          <a:prstGeom prst="rect">
            <a:avLst/>
          </a:prstGeom>
        </p:spPr>
      </p:pic>
      <p:pic>
        <p:nvPicPr>
          <p:cNvPr id="13" name="Picture 10" descr="IC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21060" cy="571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57158" y="785794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Рисунок 15" descr="04nature_Fe_shock_meltin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736"/>
            <a:ext cx="3071834" cy="40005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564357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Melting of  iron according to </a:t>
            </a:r>
          </a:p>
          <a:p>
            <a:r>
              <a:rPr lang="en-US" dirty="0" smtClean="0">
                <a:latin typeface="Calibri" pitchFamily="34" charset="0"/>
              </a:rPr>
              <a:t>J. H. </a:t>
            </a:r>
            <a:r>
              <a:rPr lang="en-US" dirty="0" err="1" smtClean="0">
                <a:latin typeface="Calibri" pitchFamily="34" charset="0"/>
              </a:rPr>
              <a:t>Nguen</a:t>
            </a:r>
            <a:r>
              <a:rPr lang="en-US" dirty="0" smtClean="0">
                <a:latin typeface="Calibri" pitchFamily="34" charset="0"/>
              </a:rPr>
              <a:t> and N.C. Holmes, Nature, </a:t>
            </a:r>
            <a:r>
              <a:rPr lang="en-US" b="1" dirty="0" smtClean="0">
                <a:latin typeface="Calibri" pitchFamily="34" charset="0"/>
              </a:rPr>
              <a:t>427,</a:t>
            </a:r>
            <a:r>
              <a:rPr lang="en-US" dirty="0" smtClean="0">
                <a:latin typeface="Calibri" pitchFamily="34" charset="0"/>
              </a:rPr>
              <a:t> 339-342 (2004)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28638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Aluminum high-pressure diagram by</a:t>
            </a:r>
          </a:p>
          <a:p>
            <a:r>
              <a:rPr lang="en-US" dirty="0" err="1" smtClean="0">
                <a:latin typeface="Calibri" pitchFamily="34" charset="0"/>
              </a:rPr>
              <a:t>I.V.Lomonosov</a:t>
            </a:r>
            <a:r>
              <a:rPr lang="en-US" dirty="0" smtClean="0">
                <a:latin typeface="Calibri" pitchFamily="34" charset="0"/>
              </a:rPr>
              <a:t>, LPB, </a:t>
            </a:r>
            <a:r>
              <a:rPr lang="en-US" b="1" dirty="0" smtClean="0"/>
              <a:t>25,</a:t>
            </a:r>
            <a:r>
              <a:rPr lang="en-US" dirty="0" smtClean="0"/>
              <a:t> 567-584 </a:t>
            </a:r>
            <a:r>
              <a:rPr lang="en-US" dirty="0" smtClean="0">
                <a:latin typeface="Calibri" pitchFamily="34" charset="0"/>
              </a:rPr>
              <a:t>(2007)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Diagnostic tools: x(t), P(t) (sapphire?)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Al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1500174"/>
            <a:ext cx="5184648" cy="3617976"/>
          </a:xfrm>
          <a:prstGeom prst="rect">
            <a:avLst/>
          </a:prstGeom>
        </p:spPr>
      </p:pic>
      <p:pic>
        <p:nvPicPr>
          <p:cNvPr id="15" name="Рисунок 14" descr="FePT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86248" y="1500174"/>
            <a:ext cx="5160264" cy="3590544"/>
          </a:xfrm>
          <a:prstGeom prst="rect">
            <a:avLst/>
          </a:prstGeom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2977" y="142852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+mn-lt"/>
              </a:rPr>
              <a:t>High-pressure melting: direct method and problems</a:t>
            </a:r>
            <a:endParaRPr lang="ru-RU" sz="12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3" name="Picture 10" descr="IC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821060" cy="571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57158" y="785794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4282" y="521495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Melting of Al: </a:t>
            </a:r>
            <a:r>
              <a:rPr lang="en-US" sz="1600" dirty="0" err="1" smtClean="0">
                <a:latin typeface="+mn-lt"/>
              </a:rPr>
              <a:t>I.V.Lomonosov</a:t>
            </a:r>
            <a:r>
              <a:rPr lang="en-US" sz="1600" dirty="0" smtClean="0">
                <a:latin typeface="+mn-lt"/>
              </a:rPr>
              <a:t>, LPB, </a:t>
            </a:r>
            <a:r>
              <a:rPr lang="en-US" sz="1600" b="1" dirty="0" smtClean="0">
                <a:latin typeface="+mn-lt"/>
              </a:rPr>
              <a:t>25,</a:t>
            </a:r>
            <a:r>
              <a:rPr lang="en-US" sz="1600" dirty="0" smtClean="0">
                <a:latin typeface="+mn-lt"/>
              </a:rPr>
              <a:t> 567-584 (2007)</a:t>
            </a:r>
            <a:endParaRPr lang="ru-RU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5214950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Melting of Fe: </a:t>
            </a:r>
            <a:r>
              <a:rPr lang="en-US" sz="1600" dirty="0" err="1" smtClean="0">
                <a:latin typeface="+mn-lt"/>
              </a:rPr>
              <a:t>Fortov</a:t>
            </a:r>
            <a:r>
              <a:rPr lang="en-US" sz="1600" dirty="0" smtClean="0">
                <a:latin typeface="+mn-lt"/>
              </a:rPr>
              <a:t> VE and </a:t>
            </a:r>
            <a:r>
              <a:rPr lang="en-US" sz="1600" dirty="0" err="1" smtClean="0">
                <a:latin typeface="+mn-lt"/>
              </a:rPr>
              <a:t>Lomonosov</a:t>
            </a:r>
            <a:r>
              <a:rPr lang="en-US" sz="1600" dirty="0" smtClean="0">
                <a:latin typeface="+mn-lt"/>
              </a:rPr>
              <a:t> IV. TOPPJ </a:t>
            </a:r>
            <a:r>
              <a:rPr lang="en-US" sz="1600" b="1" dirty="0" smtClean="0">
                <a:latin typeface="+mn-lt"/>
              </a:rPr>
              <a:t>3,</a:t>
            </a:r>
            <a:r>
              <a:rPr lang="en-US" sz="1600" dirty="0" smtClean="0">
                <a:latin typeface="+mn-lt"/>
              </a:rPr>
              <a:t> 122-130 (2010)</a:t>
            </a:r>
            <a:endParaRPr lang="ru-RU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1000108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~ 1800 K </a:t>
            </a:r>
            <a:r>
              <a:rPr lang="en-US" sz="1400" b="1" dirty="0" err="1" smtClean="0"/>
              <a:t>discreapancy</a:t>
            </a:r>
            <a:r>
              <a:rPr lang="en-US" sz="1400" b="1" dirty="0" smtClean="0"/>
              <a:t> </a:t>
            </a:r>
            <a:endParaRPr lang="ru-RU" sz="1400" b="1" dirty="0"/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rot="16200000" flipH="1">
            <a:off x="5679289" y="2250273"/>
            <a:ext cx="2071702" cy="285752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000066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/>
          <p:nvPr/>
        </p:nvCxnSpPr>
        <p:spPr bwMode="auto">
          <a:xfrm rot="16200000" flipH="1">
            <a:off x="6143636" y="1857364"/>
            <a:ext cx="1285884" cy="428628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000066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8596" y="857232"/>
            <a:ext cx="3714776" cy="3929090"/>
            <a:chOff x="212" y="582"/>
            <a:chExt cx="2156" cy="267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" y="582"/>
              <a:ext cx="2156" cy="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>
              <a:off x="666" y="732"/>
              <a:ext cx="170" cy="49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>
              <a:off x="669" y="755"/>
              <a:ext cx="282" cy="8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664" y="806"/>
              <a:ext cx="750" cy="1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 flipH="1">
              <a:off x="664" y="771"/>
              <a:ext cx="1123" cy="194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8"/>
          <p:cNvGrpSpPr>
            <a:grpSpLocks noChangeAspect="1"/>
          </p:cNvGrpSpPr>
          <p:nvPr/>
        </p:nvGrpSpPr>
        <p:grpSpPr bwMode="auto">
          <a:xfrm>
            <a:off x="4714876" y="1214422"/>
            <a:ext cx="3871907" cy="3571901"/>
            <a:chOff x="3024" y="672"/>
            <a:chExt cx="2598" cy="2663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672"/>
              <a:ext cx="2598" cy="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3471" y="759"/>
              <a:ext cx="772" cy="1834"/>
            </a:xfrm>
            <a:custGeom>
              <a:avLst/>
              <a:gdLst/>
              <a:ahLst/>
              <a:cxnLst>
                <a:cxn ang="0">
                  <a:pos x="0" y="1834"/>
                </a:cxn>
                <a:cxn ang="0">
                  <a:pos x="403" y="745"/>
                </a:cxn>
                <a:cxn ang="0">
                  <a:pos x="605" y="304"/>
                </a:cxn>
                <a:cxn ang="0">
                  <a:pos x="772" y="0"/>
                </a:cxn>
              </a:cxnLst>
              <a:rect l="0" t="0" r="r" b="b"/>
              <a:pathLst>
                <a:path w="772" h="1834">
                  <a:moveTo>
                    <a:pt x="0" y="1834"/>
                  </a:moveTo>
                  <a:cubicBezTo>
                    <a:pt x="151" y="1417"/>
                    <a:pt x="302" y="1000"/>
                    <a:pt x="403" y="745"/>
                  </a:cubicBezTo>
                  <a:cubicBezTo>
                    <a:pt x="504" y="490"/>
                    <a:pt x="544" y="428"/>
                    <a:pt x="605" y="304"/>
                  </a:cubicBezTo>
                  <a:cubicBezTo>
                    <a:pt x="666" y="180"/>
                    <a:pt x="737" y="63"/>
                    <a:pt x="772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3644" y="853"/>
              <a:ext cx="5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Co&amp;Ni</a:t>
              </a:r>
              <a:endParaRPr lang="ru-RU" sz="1600" b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4071934" y="5286388"/>
          <a:ext cx="1485900" cy="646112"/>
        </p:xfrm>
        <a:graphic>
          <a:graphicData uri="http://schemas.openxmlformats.org/presentationml/2006/ole">
            <p:oleObj spid="_x0000_s90114" name="Equation" r:id="rId5" imgW="990360" imgH="431640" progId="Equation.3">
              <p:embed/>
            </p:oleObj>
          </a:graphicData>
        </a:graphic>
      </p:graphicFrame>
      <p:graphicFrame>
        <p:nvGraphicFramePr>
          <p:cNvPr id="14362" name="Object 26"/>
          <p:cNvGraphicFramePr>
            <a:graphicFrameLocks noChangeAspect="1"/>
          </p:cNvGraphicFramePr>
          <p:nvPr/>
        </p:nvGraphicFramePr>
        <p:xfrm>
          <a:off x="6143636" y="5286388"/>
          <a:ext cx="2609850" cy="722312"/>
        </p:xfrm>
        <a:graphic>
          <a:graphicData uri="http://schemas.openxmlformats.org/presentationml/2006/ole">
            <p:oleObj spid="_x0000_s90115" name="Equation" r:id="rId6" imgW="1739880" imgH="482400" progId="Equation.3">
              <p:embed/>
            </p:oleObj>
          </a:graphicData>
        </a:graphic>
      </p:graphicFrame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786182" y="4857760"/>
            <a:ext cx="2157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Arial" charset="0"/>
              </a:rPr>
              <a:t>Lindemann</a:t>
            </a:r>
            <a:r>
              <a:rPr lang="en-US" sz="1600" b="1" dirty="0" smtClean="0">
                <a:latin typeface="Arial" charset="0"/>
              </a:rPr>
              <a:t> criterion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143636" y="4857760"/>
            <a:ext cx="2032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charset="0"/>
              </a:rPr>
              <a:t>Arbitrary spectrum</a:t>
            </a:r>
            <a:endParaRPr lang="ru-RU" sz="1600" b="1" dirty="0">
              <a:latin typeface="Arial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5143512"/>
            <a:ext cx="676260" cy="6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5143512"/>
            <a:ext cx="6931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4282" y="614364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Errandonea</a:t>
            </a:r>
            <a:r>
              <a:rPr lang="en-US" dirty="0" smtClean="0"/>
              <a:t> et al., PRB, 63, 132104 (2001)</a:t>
            </a:r>
            <a:endParaRPr lang="ru-RU" dirty="0"/>
          </a:p>
        </p:txBody>
      </p:sp>
      <p:pic>
        <p:nvPicPr>
          <p:cNvPr id="20" name="Picture 10" descr="ICP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42852"/>
            <a:ext cx="821060" cy="571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43824" cy="58259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6"/>
                </a:solidFill>
              </a:rPr>
              <a:t>Melting in LDAC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357158" y="785794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357686" y="928670"/>
            <a:ext cx="3486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66"/>
                </a:solidFill>
              </a:rPr>
              <a:t>~ order of magnitude </a:t>
            </a:r>
            <a:r>
              <a:rPr lang="en-US" sz="1600" b="1" dirty="0" err="1" smtClean="0">
                <a:solidFill>
                  <a:srgbClr val="000066"/>
                </a:solidFill>
              </a:rPr>
              <a:t>dicreapancy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86834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Laser-driven structural phase transitions</a:t>
            </a:r>
            <a:endParaRPr lang="ru-RU" sz="28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B5791-04CA-402F-ADB5-A9456727F0D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2755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2714612" cy="4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4000496" cy="21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8994" y="2500306"/>
            <a:ext cx="51350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 descr="IC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42852"/>
            <a:ext cx="821060" cy="571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57158" y="785794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5643578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66"/>
                </a:solidFill>
              </a:rPr>
              <a:t>Required diagnostic tools:</a:t>
            </a:r>
          </a:p>
          <a:p>
            <a:r>
              <a:rPr lang="en-US" sz="1600" b="1" dirty="0" smtClean="0">
                <a:solidFill>
                  <a:srgbClr val="000066"/>
                </a:solidFill>
              </a:rPr>
              <a:t>VISAR &amp; pyrometer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6357958"/>
            <a:ext cx="5136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Laser-driven shock melting: no chemical reactions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FC09-44C7-493C-B04A-9EA7698FDDAD}" type="slidenum">
              <a:rPr lang="ru-RU"/>
              <a:pPr/>
              <a:t>14</a:t>
            </a:fld>
            <a:endParaRPr lang="ru-RU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57200" y="6172200"/>
            <a:ext cx="8207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66"/>
                </a:solidFill>
              </a:rPr>
              <a:t>Liquornik, D.J. (1986), Results by G.W.Pomykal. Digitized data for Delco test 4007, lead-on-lead. Lawrence Livermore Laboratory Report DDV-86-0010</a:t>
            </a:r>
            <a:endParaRPr lang="ru-RU" sz="1400">
              <a:solidFill>
                <a:srgbClr val="000066"/>
              </a:solidFill>
            </a:endParaRP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381000" y="6096000"/>
            <a:ext cx="81534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3733800" y="1981200"/>
            <a:ext cx="533400" cy="27432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1447800" y="2971800"/>
            <a:ext cx="685800" cy="6858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4267200" y="2133600"/>
            <a:ext cx="3733800" cy="2362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2971800" y="4953000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Pb plate, 0.63 cm</a:t>
            </a: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990600" y="2133600"/>
            <a:ext cx="2720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66"/>
                </a:solidFill>
              </a:rPr>
              <a:t>Pb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impactor</a:t>
            </a:r>
            <a:r>
              <a:rPr lang="en-US" b="1" dirty="0">
                <a:solidFill>
                  <a:srgbClr val="000066"/>
                </a:solidFill>
              </a:rPr>
              <a:t>,   </a:t>
            </a:r>
            <a:r>
              <a:rPr lang="en-US" b="1" dirty="0" smtClean="0">
                <a:solidFill>
                  <a:srgbClr val="000066"/>
                </a:solidFill>
              </a:rPr>
              <a:t> 1.5 </a:t>
            </a:r>
            <a:r>
              <a:rPr lang="en-US" b="1" dirty="0">
                <a:solidFill>
                  <a:srgbClr val="000066"/>
                </a:solidFill>
              </a:rPr>
              <a:t>cm</a:t>
            </a:r>
          </a:p>
          <a:p>
            <a:r>
              <a:rPr lang="en-US" b="1" dirty="0">
                <a:solidFill>
                  <a:srgbClr val="000066"/>
                </a:solidFill>
              </a:rPr>
              <a:t>mass 20 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flipV="1">
            <a:off x="2500298" y="2285992"/>
            <a:ext cx="152400" cy="142876"/>
          </a:xfrm>
          <a:prstGeom prst="flowChartSummingJunction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>
            <a:off x="2438400" y="3200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600"/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2057400" y="3657600"/>
            <a:ext cx="1447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W=6.6 km/s</a:t>
            </a: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5334000" y="1524000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debris cloud</a:t>
            </a:r>
            <a:endParaRPr lang="ru-RU" b="1">
              <a:solidFill>
                <a:srgbClr val="000066"/>
              </a:solidFill>
            </a:endParaRPr>
          </a:p>
        </p:txBody>
      </p:sp>
      <p:sp>
        <p:nvSpPr>
          <p:cNvPr id="8296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0"/>
            <a:ext cx="8072461" cy="92867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6"/>
                </a:solidFill>
                <a:latin typeface="Arial" charset="0"/>
              </a:rPr>
              <a:t>Importance of evaporating: </a:t>
            </a:r>
            <a:r>
              <a:rPr lang="en-US" sz="2400" b="1" dirty="0" err="1" smtClean="0">
                <a:solidFill>
                  <a:srgbClr val="000066"/>
                </a:solidFill>
                <a:latin typeface="Arial" charset="0"/>
              </a:rPr>
              <a:t>Pb</a:t>
            </a:r>
            <a:r>
              <a:rPr lang="en-US" sz="24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latin typeface="Arial" charset="0"/>
              </a:rPr>
              <a:t>ball on plate impact</a:t>
            </a:r>
            <a:endParaRPr lang="ru-RU" sz="24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5" name="Picture 10" descr="IC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21060" cy="571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57158" y="785794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B80F-910E-4331-8616-E0E929A79731}" type="slidenum">
              <a:rPr lang="ru-RU"/>
              <a:pPr/>
              <a:t>15</a:t>
            </a:fld>
            <a:endParaRPr lang="ru-RU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765175"/>
            <a:ext cx="2592388" cy="2224088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484438" y="2997200"/>
            <a:ext cx="44100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Experimental x-ray diagram</a:t>
            </a: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84997" name="Picture 5" descr="caloric-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3860800"/>
            <a:ext cx="3240087" cy="2224088"/>
          </a:xfrm>
          <a:prstGeom prst="rect">
            <a:avLst/>
          </a:prstGeom>
          <a:noFill/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572000" y="5786454"/>
            <a:ext cx="3816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Multi-phase EOS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85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2500298" y="142852"/>
            <a:ext cx="4681537" cy="571480"/>
          </a:xfrm>
        </p:spPr>
        <p:txBody>
          <a:bodyPr/>
          <a:lstStyle/>
          <a:p>
            <a:r>
              <a:rPr lang="en-US" sz="3200" b="1" dirty="0">
                <a:solidFill>
                  <a:srgbClr val="000066"/>
                </a:solidFill>
                <a:latin typeface="Arial" charset="0"/>
              </a:rPr>
              <a:t>Integrated density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8501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294798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13" name="Picture 21" descr="caloric-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3240087" cy="2224088"/>
          </a:xfrm>
          <a:prstGeom prst="rect">
            <a:avLst/>
          </a:prstGeom>
          <a:noFill/>
        </p:spPr>
      </p:pic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642910" y="5786454"/>
            <a:ext cx="38163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Caloric EOS</a:t>
            </a: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13" name="Picture 16" descr="ICP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596" y="142852"/>
            <a:ext cx="820818" cy="57150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28596" y="785794"/>
            <a:ext cx="7924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6257835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V. E. </a:t>
            </a:r>
            <a:r>
              <a:rPr lang="en-US" sz="1400" dirty="0" err="1" smtClean="0"/>
              <a:t>Fortov</a:t>
            </a:r>
            <a:r>
              <a:rPr lang="en-US" sz="1400" dirty="0" smtClean="0"/>
              <a:t>, V. V. Kim, I. V. </a:t>
            </a:r>
            <a:r>
              <a:rPr lang="en-US" sz="1400" dirty="0" err="1" smtClean="0"/>
              <a:t>Lomonosov</a:t>
            </a:r>
            <a:r>
              <a:rPr lang="en-US" sz="1400" dirty="0" smtClean="0"/>
              <a:t>, A. V. </a:t>
            </a:r>
            <a:r>
              <a:rPr lang="en-US" sz="1400" dirty="0" err="1" smtClean="0"/>
              <a:t>Matveichev</a:t>
            </a:r>
            <a:r>
              <a:rPr lang="en-US" sz="1400" dirty="0" smtClean="0"/>
              <a:t>, A. V. </a:t>
            </a:r>
            <a:r>
              <a:rPr lang="en-US" sz="1400" dirty="0" err="1" smtClean="0"/>
              <a:t>Ostrik</a:t>
            </a:r>
            <a:r>
              <a:rPr lang="en-US" sz="1400" dirty="0" smtClean="0"/>
              <a:t>. Numerical modeling of hypervelocity impacts, Intern J Impact Engineering, </a:t>
            </a:r>
            <a:r>
              <a:rPr lang="en-US" sz="1400" b="1" dirty="0" smtClean="0"/>
              <a:t>33,</a:t>
            </a:r>
            <a:r>
              <a:rPr lang="en-US" sz="1400" dirty="0" smtClean="0"/>
              <a:t> 244-253 (2006)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7A0F-3BD2-4E16-8AC0-81921AD403E0}" type="slidenum">
              <a:rPr lang="ru-RU"/>
              <a:pPr/>
              <a:t>16</a:t>
            </a:fld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260350"/>
            <a:ext cx="2863850" cy="6445250"/>
            <a:chOff x="476" y="164"/>
            <a:chExt cx="1804" cy="4060"/>
          </a:xfrm>
        </p:grpSpPr>
        <p:pic>
          <p:nvPicPr>
            <p:cNvPr id="87043" name="Picture 3" descr="rho0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64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44" name="Picture 4" descr="rho1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981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45" name="Picture 5" descr="rho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1797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46" name="Picture 6" descr="rho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" y="2614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47" name="Picture 7" descr="rho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" y="3385"/>
              <a:ext cx="1804" cy="839"/>
            </a:xfrm>
            <a:prstGeom prst="rect">
              <a:avLst/>
            </a:prstGeom>
            <a:noFill/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435600" y="260350"/>
            <a:ext cx="2863850" cy="6445250"/>
            <a:chOff x="3424" y="164"/>
            <a:chExt cx="1804" cy="4060"/>
          </a:xfrm>
        </p:grpSpPr>
        <p:pic>
          <p:nvPicPr>
            <p:cNvPr id="87049" name="Picture 9" descr="rho0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" y="164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50" name="Picture 10" descr="rho1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4" y="981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51" name="Picture 11" descr="rho15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24" y="1797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52" name="Picture 12" descr="rho20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4" y="2614"/>
              <a:ext cx="1804" cy="839"/>
            </a:xfrm>
            <a:prstGeom prst="rect">
              <a:avLst/>
            </a:prstGeom>
            <a:noFill/>
          </p:spPr>
        </p:pic>
        <p:pic>
          <p:nvPicPr>
            <p:cNvPr id="87053" name="Picture 13" descr="rho30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24" y="3385"/>
              <a:ext cx="1804" cy="839"/>
            </a:xfrm>
            <a:prstGeom prst="rect">
              <a:avLst/>
            </a:prstGeom>
            <a:noFill/>
          </p:spPr>
        </p:pic>
      </p:grpSp>
      <p:sp>
        <p:nvSpPr>
          <p:cNvPr id="87054" name="Rectangle 14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4392612" cy="476250"/>
          </a:xfrm>
          <a:solidFill>
            <a:schemeClr val="bg1"/>
          </a:solidFill>
        </p:spPr>
        <p:txBody>
          <a:bodyPr/>
          <a:lstStyle/>
          <a:p>
            <a:r>
              <a:rPr lang="en-US" sz="2500" b="1" dirty="0">
                <a:solidFill>
                  <a:srgbClr val="000066"/>
                </a:solidFill>
                <a:latin typeface="Arial" charset="0"/>
              </a:rPr>
              <a:t>Density distribution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 rot="-5400000">
            <a:off x="-43659" y="3580610"/>
            <a:ext cx="136049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Caloric EOS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 rot="-5400000">
            <a:off x="7846526" y="3583574"/>
            <a:ext cx="170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Multi-phase EOS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4356100" y="1052513"/>
            <a:ext cx="6383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5 </a:t>
            </a:r>
            <a:r>
              <a:rPr lang="en-US" sz="1400" b="1" dirty="0" err="1">
                <a:solidFill>
                  <a:srgbClr val="000066"/>
                </a:solidFill>
              </a:rPr>
              <a:t>mks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4356100" y="2276475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10 </a:t>
            </a:r>
            <a:r>
              <a:rPr lang="en-US" sz="1400" b="1" dirty="0" err="1">
                <a:solidFill>
                  <a:srgbClr val="000066"/>
                </a:solidFill>
              </a:rPr>
              <a:t>mks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4356100" y="3644900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15 </a:t>
            </a:r>
            <a:r>
              <a:rPr lang="en-US" sz="1400" b="1" dirty="0" err="1">
                <a:solidFill>
                  <a:srgbClr val="000066"/>
                </a:solidFill>
              </a:rPr>
              <a:t>mks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4356100" y="4868863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20 </a:t>
            </a:r>
            <a:r>
              <a:rPr lang="en-US" sz="1400" b="1" dirty="0" err="1">
                <a:solidFill>
                  <a:srgbClr val="000066"/>
                </a:solidFill>
              </a:rPr>
              <a:t>mks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4356100" y="616585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30 </a:t>
            </a:r>
            <a:r>
              <a:rPr lang="en-US" sz="1400" b="1" dirty="0" err="1">
                <a:solidFill>
                  <a:srgbClr val="000066"/>
                </a:solidFill>
              </a:rPr>
              <a:t>mks</a:t>
            </a:r>
            <a:endParaRPr lang="ru-RU" sz="1400" b="1" dirty="0">
              <a:solidFill>
                <a:srgbClr val="00006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33226" y="1104999"/>
            <a:ext cx="468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BEC7-457A-4893-8A08-BF6741DFD3C5}" type="slidenum">
              <a:rPr lang="ru-RU"/>
              <a:pPr/>
              <a:t>17</a:t>
            </a:fld>
            <a:endParaRPr lang="ru-RU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 rot="-5400000">
            <a:off x="203913" y="3578811"/>
            <a:ext cx="1297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66"/>
                </a:solidFill>
              </a:rPr>
              <a:t>Caloric EOS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 rot="-5400000">
            <a:off x="7557601" y="3512136"/>
            <a:ext cx="170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Multi-phase EOS</a:t>
            </a:r>
            <a:endParaRPr lang="ru-RU" sz="1600" b="1">
              <a:solidFill>
                <a:srgbClr val="000066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211638" y="1052513"/>
            <a:ext cx="6383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5 mks</a:t>
            </a:r>
            <a:endParaRPr lang="ru-RU" sz="1400" b="1">
              <a:solidFill>
                <a:srgbClr val="000066"/>
              </a:solidFill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211638" y="2276475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10 mks</a:t>
            </a:r>
            <a:endParaRPr lang="ru-RU" sz="1400" b="1">
              <a:solidFill>
                <a:srgbClr val="000066"/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211638" y="3644900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15 mks</a:t>
            </a:r>
            <a:endParaRPr lang="ru-RU" sz="1400" b="1">
              <a:solidFill>
                <a:srgbClr val="000066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211638" y="4868863"/>
            <a:ext cx="7280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66"/>
                </a:solidFill>
              </a:rPr>
              <a:t>20 mks</a:t>
            </a:r>
            <a:endParaRPr lang="ru-RU" sz="1400" b="1">
              <a:solidFill>
                <a:srgbClr val="000066"/>
              </a:solidFill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4211638" y="616585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66"/>
                </a:solidFill>
              </a:rPr>
              <a:t>30 </a:t>
            </a:r>
            <a:r>
              <a:rPr lang="en-US" sz="1400" b="1" dirty="0" err="1">
                <a:solidFill>
                  <a:srgbClr val="000066"/>
                </a:solidFill>
              </a:rPr>
              <a:t>mks</a:t>
            </a:r>
            <a:endParaRPr lang="ru-RU" sz="1400" b="1" dirty="0">
              <a:solidFill>
                <a:srgbClr val="000066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31913" y="115888"/>
            <a:ext cx="2533650" cy="6475412"/>
            <a:chOff x="612" y="73"/>
            <a:chExt cx="1596" cy="4079"/>
          </a:xfrm>
        </p:grpSpPr>
        <p:pic>
          <p:nvPicPr>
            <p:cNvPr id="88074" name="Picture 10" descr="p0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73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75" name="Picture 11" descr="p1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890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76" name="Picture 12" descr="p1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1706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77" name="Picture 13" descr="p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" y="2523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78" name="Picture 14" descr="p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2" y="3339"/>
              <a:ext cx="1596" cy="813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92725" y="115888"/>
            <a:ext cx="2533650" cy="6475412"/>
            <a:chOff x="3334" y="73"/>
            <a:chExt cx="1596" cy="4079"/>
          </a:xfrm>
        </p:grpSpPr>
        <p:pic>
          <p:nvPicPr>
            <p:cNvPr id="88080" name="Picture 16" descr="p05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34" y="73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81" name="Picture 17" descr="p1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34" y="890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82" name="Picture 18" descr="p15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34" y="1706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83" name="Picture 19" descr="p20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34" y="2523"/>
              <a:ext cx="1596" cy="813"/>
            </a:xfrm>
            <a:prstGeom prst="rect">
              <a:avLst/>
            </a:prstGeom>
            <a:noFill/>
          </p:spPr>
        </p:pic>
        <p:pic>
          <p:nvPicPr>
            <p:cNvPr id="88084" name="Picture 20" descr="p30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34" y="3339"/>
              <a:ext cx="1596" cy="813"/>
            </a:xfrm>
            <a:prstGeom prst="rect">
              <a:avLst/>
            </a:prstGeom>
            <a:noFill/>
          </p:spPr>
        </p:pic>
      </p:grpSp>
      <p:sp>
        <p:nvSpPr>
          <p:cNvPr id="88085" name="Rectangle 21"/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3600450" cy="476250"/>
          </a:xfrm>
          <a:solidFill>
            <a:schemeClr val="bg1"/>
          </a:solidFill>
        </p:spPr>
        <p:txBody>
          <a:bodyPr/>
          <a:lstStyle/>
          <a:p>
            <a:r>
              <a:rPr lang="en-US" sz="2500" b="1" dirty="0">
                <a:solidFill>
                  <a:srgbClr val="000066"/>
                </a:solidFill>
                <a:latin typeface="Arial" charset="0"/>
              </a:rPr>
              <a:t>Pressure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43824" cy="654032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+mn-lt"/>
              </a:rPr>
              <a:t>Shock evaporating: direct &amp; indirect methods</a:t>
            </a:r>
            <a:endParaRPr lang="ru-RU" sz="24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B5791-04CA-402F-ADB5-A9456727F0D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0" name="Picture 16" descr="ICP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42852"/>
            <a:ext cx="679450" cy="4730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28596" y="785794"/>
            <a:ext cx="7924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Grap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8268"/>
            <a:ext cx="5214942" cy="3661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578645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Evaporating of </a:t>
            </a:r>
            <a:r>
              <a:rPr lang="en-US" sz="1400" dirty="0" err="1" smtClean="0">
                <a:latin typeface="Calibri" pitchFamily="34" charset="0"/>
              </a:rPr>
              <a:t>Pb</a:t>
            </a:r>
            <a:r>
              <a:rPr lang="en-US" sz="1400" dirty="0" smtClean="0">
                <a:latin typeface="Calibri" pitchFamily="34" charset="0"/>
              </a:rPr>
              <a:t>: </a:t>
            </a:r>
            <a:r>
              <a:rPr lang="en-US" sz="1400" dirty="0" err="1" smtClean="0">
                <a:latin typeface="Calibri" pitchFamily="34" charset="0"/>
              </a:rPr>
              <a:t>Fortov</a:t>
            </a:r>
            <a:r>
              <a:rPr lang="en-US" sz="1400" dirty="0" smtClean="0">
                <a:latin typeface="Calibri" pitchFamily="34" charset="0"/>
              </a:rPr>
              <a:t> VE and </a:t>
            </a:r>
            <a:r>
              <a:rPr lang="en-US" sz="1400" dirty="0" err="1" smtClean="0">
                <a:latin typeface="Calibri" pitchFamily="34" charset="0"/>
              </a:rPr>
              <a:t>Lomonosov</a:t>
            </a:r>
            <a:r>
              <a:rPr lang="en-US" sz="1400" dirty="0" smtClean="0">
                <a:latin typeface="Calibri" pitchFamily="34" charset="0"/>
              </a:rPr>
              <a:t> IV. Pure&amp; Appl. Chem., </a:t>
            </a:r>
            <a:r>
              <a:rPr lang="en-US" sz="1400" b="1" dirty="0" smtClean="0">
                <a:latin typeface="Calibri" pitchFamily="34" charset="0"/>
              </a:rPr>
              <a:t>69(4),</a:t>
            </a:r>
            <a:r>
              <a:rPr lang="en-US" sz="1400" dirty="0" smtClean="0">
                <a:latin typeface="Calibri" pitchFamily="34" charset="0"/>
              </a:rPr>
              <a:t> 893-904 (1997)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4" name="Рисунок 13" descr="Grap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71612"/>
            <a:ext cx="5000660" cy="3706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6314" y="578645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Evaporating of W: </a:t>
            </a:r>
            <a:r>
              <a:rPr lang="en-US" sz="1400" dirty="0" err="1" smtClean="0">
                <a:latin typeface="Calibri" pitchFamily="34" charset="0"/>
              </a:rPr>
              <a:t>Fortov</a:t>
            </a:r>
            <a:r>
              <a:rPr lang="en-US" sz="1400" dirty="0" smtClean="0">
                <a:latin typeface="Calibri" pitchFamily="34" charset="0"/>
              </a:rPr>
              <a:t> VE and </a:t>
            </a:r>
            <a:r>
              <a:rPr lang="en-US" sz="1400" dirty="0" err="1" smtClean="0">
                <a:latin typeface="Calibri" pitchFamily="34" charset="0"/>
              </a:rPr>
              <a:t>Lomonosov</a:t>
            </a:r>
            <a:r>
              <a:rPr lang="en-US" sz="1400" dirty="0" smtClean="0">
                <a:latin typeface="Calibri" pitchFamily="34" charset="0"/>
              </a:rPr>
              <a:t> IV. TOPPJ </a:t>
            </a:r>
            <a:r>
              <a:rPr lang="en-US" sz="1400" b="1" dirty="0" smtClean="0">
                <a:latin typeface="Calibri" pitchFamily="34" charset="0"/>
              </a:rPr>
              <a:t>3,</a:t>
            </a:r>
            <a:r>
              <a:rPr lang="en-US" sz="1400" dirty="0" smtClean="0">
                <a:latin typeface="Calibri" pitchFamily="34" charset="0"/>
              </a:rPr>
              <a:t> 122-130 (2010)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1357298"/>
            <a:ext cx="699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Direct P – T data                                            Indirect P=P(U) measurements</a:t>
            </a:r>
            <a:endParaRPr lang="ru-RU" sz="1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43824" cy="654032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Shock evaporating: indirect method 1</a:t>
            </a:r>
            <a:endParaRPr lang="ru-RU" sz="28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B5791-04CA-402F-ADB5-A9456727F0D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571472" y="4714884"/>
            <a:ext cx="35719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Typical experiment on determination release </a:t>
            </a:r>
            <a:r>
              <a:rPr lang="en-US" dirty="0" err="1" smtClean="0">
                <a:latin typeface="Calibri" pitchFamily="34" charset="0"/>
              </a:rPr>
              <a:t>isentrope</a:t>
            </a:r>
            <a:endParaRPr lang="en-US" dirty="0" smtClean="0">
              <a:latin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</a:rPr>
              <a:t>(fixed shock pressure)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6" name="Рисунок 5" descr="Captu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143372" cy="3030147"/>
          </a:xfrm>
          <a:prstGeom prst="rect">
            <a:avLst/>
          </a:prstGeom>
        </p:spPr>
      </p:pic>
      <p:pic>
        <p:nvPicPr>
          <p:cNvPr id="7" name="Рисунок 6" descr="Grap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297" y="1285860"/>
            <a:ext cx="4004107" cy="2786082"/>
          </a:xfrm>
          <a:prstGeom prst="rect">
            <a:avLst/>
          </a:prstGeom>
        </p:spPr>
      </p:pic>
      <p:pic>
        <p:nvPicPr>
          <p:cNvPr id="8" name="Рисунок 7" descr="Grap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975016"/>
            <a:ext cx="4143372" cy="2882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7884" y="857232"/>
            <a:ext cx="200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Evaporating of Zn</a:t>
            </a:r>
            <a:endParaRPr lang="ru-RU" dirty="0"/>
          </a:p>
        </p:txBody>
      </p:sp>
      <p:pic>
        <p:nvPicPr>
          <p:cNvPr id="10" name="Picture 16" descr="ICP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8596" y="142852"/>
            <a:ext cx="679450" cy="4730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28596" y="785794"/>
            <a:ext cx="7924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Khishchenko</a:t>
            </a:r>
            <a:r>
              <a:rPr lang="en-US" sz="1200" dirty="0" smtClean="0"/>
              <a:t> K.V., </a:t>
            </a:r>
            <a:r>
              <a:rPr lang="en-US" sz="1200" dirty="0" err="1" smtClean="0"/>
              <a:t>Zhernokletov</a:t>
            </a:r>
            <a:r>
              <a:rPr lang="en-US" sz="1200" dirty="0" smtClean="0"/>
              <a:t> M.V., </a:t>
            </a:r>
            <a:r>
              <a:rPr lang="en-US" sz="1200" dirty="0" err="1" smtClean="0"/>
              <a:t>Fortov</a:t>
            </a:r>
            <a:r>
              <a:rPr lang="en-US" sz="1200" dirty="0" smtClean="0"/>
              <a:t> V.E., </a:t>
            </a:r>
            <a:r>
              <a:rPr lang="en-US" sz="1200" dirty="0" err="1" smtClean="0"/>
              <a:t>Kirshanov</a:t>
            </a:r>
            <a:r>
              <a:rPr lang="en-US" sz="1200" dirty="0" smtClean="0"/>
              <a:t> S.I., </a:t>
            </a:r>
            <a:r>
              <a:rPr lang="en-US" sz="1200" dirty="0" err="1" smtClean="0"/>
              <a:t>Kovalev</a:t>
            </a:r>
            <a:r>
              <a:rPr lang="en-US" sz="1200" dirty="0" smtClean="0"/>
              <a:t> A.E., </a:t>
            </a:r>
            <a:r>
              <a:rPr lang="en-US" sz="1200" dirty="0" err="1" smtClean="0"/>
              <a:t>Lomonosov</a:t>
            </a:r>
            <a:r>
              <a:rPr lang="en-US" sz="1200" dirty="0" smtClean="0"/>
              <a:t> I.V., </a:t>
            </a:r>
            <a:r>
              <a:rPr lang="en-US" sz="1200" dirty="0" err="1" smtClean="0"/>
              <a:t>Mochalov</a:t>
            </a:r>
            <a:r>
              <a:rPr lang="en-US" sz="1200" dirty="0" smtClean="0"/>
              <a:t> M.F. and </a:t>
            </a:r>
            <a:r>
              <a:rPr lang="en-US" sz="1200" dirty="0" err="1" smtClean="0"/>
              <a:t>Shuikin</a:t>
            </a:r>
            <a:r>
              <a:rPr lang="en-US" sz="1200" dirty="0" smtClean="0"/>
              <a:t> A.N. Isentropic expansion of shock-compressed zinc at high pressures and temperatures. High Temperatures-High Pressures, </a:t>
            </a:r>
            <a:r>
              <a:rPr lang="en-US" sz="1200" b="1" dirty="0" smtClean="0"/>
              <a:t>37(4),</a:t>
            </a:r>
            <a:r>
              <a:rPr lang="en-US" sz="1200" dirty="0" smtClean="0"/>
              <a:t> 291-298 (2008).</a:t>
            </a:r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304800" y="16779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500034" y="714356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EOS -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fundamental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property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matter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defining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its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thermodynamic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mechanic,…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as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functional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form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i="1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ru-RU" sz="16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1600" i="1" dirty="0" err="1">
                <a:latin typeface="Calibri" pitchFamily="34" charset="0"/>
                <a:cs typeface="Calibri" pitchFamily="34" charset="0"/>
              </a:rPr>
              <a:t>x,y,z</a:t>
            </a:r>
            <a:r>
              <a:rPr lang="ru-RU" sz="1600" i="1" dirty="0">
                <a:latin typeface="Calibri" pitchFamily="34" charset="0"/>
                <a:cs typeface="Calibri" pitchFamily="34" charset="0"/>
              </a:rPr>
              <a:t>)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=0 (V,T,P,…)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or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tables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or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graphs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905000"/>
            <a:ext cx="7626350" cy="2994025"/>
            <a:chOff x="528" y="1200"/>
            <a:chExt cx="4804" cy="18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28" y="1200"/>
              <a:ext cx="4640" cy="473"/>
              <a:chOff x="528" y="1200"/>
              <a:chExt cx="4640" cy="473"/>
            </a:xfrm>
          </p:grpSpPr>
          <p:graphicFrame>
            <p:nvGraphicFramePr>
              <p:cNvPr id="181254" name="Object 6"/>
              <p:cNvGraphicFramePr>
                <a:graphicFrameLocks noChangeAspect="1"/>
              </p:cNvGraphicFramePr>
              <p:nvPr/>
            </p:nvGraphicFramePr>
            <p:xfrm>
              <a:off x="528" y="1200"/>
              <a:ext cx="3408" cy="473"/>
            </p:xfrm>
            <a:graphic>
              <a:graphicData uri="http://schemas.openxmlformats.org/presentationml/2006/ole">
                <p:oleObj spid="_x0000_s44037" name="Equation" r:id="rId3" imgW="3098520" imgH="431640" progId="Equation.3">
                  <p:embed/>
                </p:oleObj>
              </a:graphicData>
            </a:graphic>
          </p:graphicFrame>
          <p:sp>
            <p:nvSpPr>
              <p:cNvPr id="181255" name="Rectangle 7"/>
              <p:cNvSpPr>
                <a:spLocks noChangeArrowheads="1"/>
              </p:cNvSpPr>
              <p:nvPr/>
            </p:nvSpPr>
            <p:spPr bwMode="auto">
              <a:xfrm>
                <a:off x="576" y="1296"/>
                <a:ext cx="45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ru-RU"/>
                  <a:t>T=const, Birch</a:t>
                </a:r>
              </a:p>
            </p:txBody>
          </p:sp>
        </p:grpSp>
        <p:sp>
          <p:nvSpPr>
            <p:cNvPr id="181256" name="Rectangle 8"/>
            <p:cNvSpPr>
              <a:spLocks noChangeArrowheads="1"/>
            </p:cNvSpPr>
            <p:nvPr/>
          </p:nvSpPr>
          <p:spPr bwMode="auto">
            <a:xfrm>
              <a:off x="2160" y="166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624" y="1872"/>
              <a:ext cx="4708" cy="488"/>
              <a:chOff x="624" y="1776"/>
              <a:chExt cx="4708" cy="488"/>
            </a:xfrm>
          </p:grpSpPr>
          <p:graphicFrame>
            <p:nvGraphicFramePr>
              <p:cNvPr id="181258" name="Object 10"/>
              <p:cNvGraphicFramePr>
                <a:graphicFrameLocks noChangeAspect="1"/>
              </p:cNvGraphicFramePr>
              <p:nvPr/>
            </p:nvGraphicFramePr>
            <p:xfrm>
              <a:off x="624" y="1776"/>
              <a:ext cx="2112" cy="488"/>
            </p:xfrm>
            <a:graphic>
              <a:graphicData uri="http://schemas.openxmlformats.org/presentationml/2006/ole">
                <p:oleObj spid="_x0000_s44036" name="Equation" r:id="rId4" imgW="1981080" imgH="457200" progId="Equation.3">
                  <p:embed/>
                </p:oleObj>
              </a:graphicData>
            </a:graphic>
          </p:graphicFrame>
          <p:sp>
            <p:nvSpPr>
              <p:cNvPr id="181259" name="Rectangle 11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11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/>
                  <a:t>«soft» spheres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624" y="2640"/>
              <a:ext cx="4644" cy="446"/>
              <a:chOff x="624" y="2400"/>
              <a:chExt cx="4644" cy="446"/>
            </a:xfrm>
          </p:grpSpPr>
          <p:graphicFrame>
            <p:nvGraphicFramePr>
              <p:cNvPr id="181261" name="Object 13"/>
              <p:cNvGraphicFramePr>
                <a:graphicFrameLocks noChangeAspect="1"/>
              </p:cNvGraphicFramePr>
              <p:nvPr/>
            </p:nvGraphicFramePr>
            <p:xfrm>
              <a:off x="624" y="2400"/>
              <a:ext cx="2400" cy="446"/>
            </p:xfrm>
            <a:graphic>
              <a:graphicData uri="http://schemas.openxmlformats.org/presentationml/2006/ole">
                <p:oleObj spid="_x0000_s44035" name="Equation" r:id="rId5" imgW="2108160" imgH="393480" progId="Equation.3">
                  <p:embed/>
                </p:oleObj>
              </a:graphicData>
            </a:graphic>
          </p:graphicFrame>
          <p:sp>
            <p:nvSpPr>
              <p:cNvPr id="181262" name="Rectangle 14"/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11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/>
                  <a:t>Mie-Grueneisen</a:t>
                </a:r>
              </a:p>
            </p:txBody>
          </p:sp>
        </p:grpSp>
      </p:grp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423863" y="1409700"/>
            <a:ext cx="8229600" cy="523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b="1"/>
              <a:t>Shock - wave data compendium:</a:t>
            </a:r>
            <a:r>
              <a:rPr lang="ru-RU" sz="1400">
                <a:latin typeface="Courier" pitchFamily="49" charset="0"/>
              </a:rPr>
              <a:t> Copper, Cu</a:t>
            </a: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R= 8.930 g/cc</a:t>
            </a: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2  L. V. Al'tshuler, K. K. Krupnikov, M. I. Brazhnik,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Dynamical compressibility of metals under pressure from 400000 to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4 million atmospheres,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Zh. Eksp. Teor. Fiz. 34, 886-893 (1958) [in Russian]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(Sov. Phys. - JETP 7, 614-618 (1958)).</a:t>
            </a: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m         U        D         P       V0/V       R</a:t>
            </a: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1.000    0.940    5.360     44.993    1.213    10.8291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      2.290    7.130    145.806    1.473    13.1551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      4.190   10.160    380.154    1.702    15.1975</a:t>
            </a: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3  L. V. Al'tshuler, S. B. Kormer, A. A. Bakanova, R. F. Trunin,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Equations of state for aluminum, copper and lead in the high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pressure region,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Zh. Eksp. Teor. Fiz. 38, 790-798 (1960) [in Russian]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(Sov. Phys. - JETP 11, 573-579 (1960)).</a:t>
            </a: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m         U        D         P       V0/V       R</a:t>
            </a:r>
          </a:p>
          <a:p>
            <a:pPr eaLnBrk="0" hangingPunct="0">
              <a:lnSpc>
                <a:spcPct val="80000"/>
              </a:lnSpc>
            </a:pPr>
            <a:endParaRPr lang="ru-RU" sz="1400">
              <a:latin typeface="Courier" pitchFamily="49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1.000    1.820    6.640    107.917    1.378    12.3019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      2.710    8.060    195.055    1.507    13.4534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      4.430   10.580    418.544    1.720    15.3625</a:t>
            </a:r>
          </a:p>
          <a:p>
            <a:pPr eaLnBrk="0" hangingPunct="0">
              <a:lnSpc>
                <a:spcPct val="80000"/>
              </a:lnSpc>
            </a:pPr>
            <a:r>
              <a:rPr lang="ru-RU" sz="1400">
                <a:latin typeface="Courier" pitchFamily="49" charset="0"/>
              </a:rPr>
              <a:t>         4.140   10.120    374.139    1.692    15.1123</a:t>
            </a:r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181264" name="Object 16"/>
          <p:cNvGraphicFramePr>
            <a:graphicFrameLocks noChangeAspect="1"/>
          </p:cNvGraphicFramePr>
          <p:nvPr/>
        </p:nvGraphicFramePr>
        <p:xfrm>
          <a:off x="500034" y="1428736"/>
          <a:ext cx="7215238" cy="5429264"/>
        </p:xfrm>
        <a:graphic>
          <a:graphicData uri="http://schemas.openxmlformats.org/presentationml/2006/ole">
            <p:oleObj spid="_x0000_s44034" name="Graph" r:id="rId6" imgW="3883680" imgH="3081600" progId="">
              <p:embed/>
            </p:oleObj>
          </a:graphicData>
        </a:graphic>
      </p:graphicFrame>
      <p:pic>
        <p:nvPicPr>
          <p:cNvPr id="19" name="Picture 10" descr="IC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786845" cy="5476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14282" y="785794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1142976" y="214290"/>
            <a:ext cx="7586658" cy="4397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E</a:t>
            </a:r>
            <a:r>
              <a:rPr lang="en-US" sz="2400" b="1" dirty="0" smtClean="0">
                <a:solidFill>
                  <a:srgbClr val="000066"/>
                </a:solidFill>
              </a:rPr>
              <a:t>OS definition, examples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20AC0E-4AAD-44A4-96B2-60CC746467F0}" type="slidenum">
              <a:rPr lang="ru-RU" smtClean="0"/>
              <a:pPr/>
              <a:t>20</a:t>
            </a:fld>
            <a:endParaRPr lang="ru-RU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786446" y="928670"/>
            <a:ext cx="2857520" cy="714380"/>
          </a:xfrm>
        </p:spPr>
        <p:txBody>
          <a:bodyPr/>
          <a:lstStyle/>
          <a:p>
            <a:pPr algn="l" eaLnBrk="1" hangingPunct="1"/>
            <a:r>
              <a:rPr lang="en-US" sz="1200" dirty="0" smtClean="0">
                <a:latin typeface="+mn-lt"/>
              </a:rPr>
              <a:t>Shock evaporation of </a:t>
            </a:r>
            <a:r>
              <a:rPr lang="en-US" sz="1200" dirty="0" err="1" smtClean="0">
                <a:latin typeface="+mn-lt"/>
              </a:rPr>
              <a:t>Pb</a:t>
            </a:r>
            <a:r>
              <a:rPr lang="en-US" sz="1200" dirty="0" smtClean="0">
                <a:latin typeface="+mn-lt"/>
              </a:rPr>
              <a:t> according to </a:t>
            </a:r>
            <a:r>
              <a:rPr lang="en-US" sz="1200" dirty="0" err="1" smtClean="0">
                <a:latin typeface="+mn-lt"/>
              </a:rPr>
              <a:t>L.V.Altshuler</a:t>
            </a:r>
            <a:r>
              <a:rPr lang="en-US" sz="1200" dirty="0" smtClean="0">
                <a:latin typeface="+mn-lt"/>
              </a:rPr>
              <a:t> (</a:t>
            </a:r>
            <a:r>
              <a:rPr lang="en-US" sz="1200" dirty="0" err="1" smtClean="0">
                <a:latin typeface="+mn-lt"/>
              </a:rPr>
              <a:t>Sov</a:t>
            </a:r>
            <a:r>
              <a:rPr lang="en-US" sz="1200" dirty="0" smtClean="0">
                <a:latin typeface="+mn-lt"/>
              </a:rPr>
              <a:t>. Phys. - JETP 46(5), 980-983 (1977))</a:t>
            </a:r>
            <a:endParaRPr lang="ru-RU" sz="1200" dirty="0" smtClean="0">
              <a:latin typeface="+mn-lt"/>
            </a:endParaRPr>
          </a:p>
        </p:txBody>
      </p:sp>
      <p:pic>
        <p:nvPicPr>
          <p:cNvPr id="7" name="Рисунок 6" descr="77JETP_Pb.release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3428992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714884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1-shock </a:t>
            </a:r>
            <a:r>
              <a:rPr lang="en-US" sz="1400" dirty="0" err="1" smtClean="0">
                <a:latin typeface="Calibri" pitchFamily="34" charset="0"/>
              </a:rPr>
              <a:t>adiabat</a:t>
            </a:r>
            <a:r>
              <a:rPr lang="en-US" sz="1400" dirty="0" smtClean="0">
                <a:latin typeface="Calibri" pitchFamily="34" charset="0"/>
              </a:rPr>
              <a:t>, 2-release </a:t>
            </a:r>
            <a:r>
              <a:rPr lang="en-US" sz="1400" dirty="0" err="1" smtClean="0">
                <a:latin typeface="Calibri" pitchFamily="34" charset="0"/>
              </a:rPr>
              <a:t>isentropes</a:t>
            </a:r>
            <a:r>
              <a:rPr lang="en-US" sz="1400" dirty="0" smtClean="0">
                <a:latin typeface="Calibri" pitchFamily="34" charset="0"/>
              </a:rPr>
              <a:t> (the </a:t>
            </a:r>
            <a:r>
              <a:rPr lang="en-US" sz="1400" dirty="0" err="1" smtClean="0">
                <a:latin typeface="Calibri" pitchFamily="34" charset="0"/>
              </a:rPr>
              <a:t>metastable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isentropes</a:t>
            </a:r>
            <a:r>
              <a:rPr lang="en-US" sz="1400" dirty="0" smtClean="0">
                <a:latin typeface="Calibri" pitchFamily="34" charset="0"/>
              </a:rPr>
              <a:t> are shown dashed), 3-final-state curve in the case of release in air, 4-boundary of liquid-vapor two-phase region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9" name="Рисунок 8" descr="77JETP_Pb.releas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60" y="1571612"/>
            <a:ext cx="2714644" cy="2714644"/>
          </a:xfrm>
          <a:prstGeom prst="rect">
            <a:avLst/>
          </a:prstGeom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 rot="10800000" flipV="1">
            <a:off x="6072198" y="4643446"/>
            <a:ext cx="2857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Deviation from the doubling law in isentropic expansion of lead in air. Equilibrium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metastable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(dashed) expansion at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air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bar (Δ=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- 2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Δ/2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); points – experimental data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" name="Picture 16" descr="ICP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596" y="142852"/>
            <a:ext cx="679450" cy="4730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428596" y="785794"/>
            <a:ext cx="7924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1429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</a:rPr>
              <a:t>Shock evaporating: indirect method 2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928670"/>
            <a:ext cx="3992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Expansion into media (gas) from different </a:t>
            </a:r>
          </a:p>
          <a:p>
            <a:r>
              <a:rPr lang="en-US" sz="1600" dirty="0" smtClean="0"/>
              <a:t>shock pressure</a:t>
            </a:r>
            <a:endParaRPr lang="ru-RU" sz="1600" dirty="0"/>
          </a:p>
        </p:txBody>
      </p:sp>
      <p:pic>
        <p:nvPicPr>
          <p:cNvPr id="14" name="Рисунок 13" descr="FIG1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500174"/>
            <a:ext cx="2959767" cy="30552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3240" y="471488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Isentropic expansion of metals into air: no </a:t>
            </a:r>
            <a:r>
              <a:rPr lang="en-US" sz="1400" dirty="0" smtClean="0"/>
              <a:t>evaporating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6286520"/>
            <a:ext cx="2360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66"/>
                </a:solidFill>
              </a:rPr>
              <a:t>Required tools: P, U, T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285728"/>
            <a:ext cx="3313113" cy="59529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0066"/>
                </a:solidFill>
                <a:cs typeface="Times New Roman" pitchFamily="18" charset="0"/>
              </a:rPr>
              <a:t>Conclusions</a:t>
            </a:r>
            <a:endParaRPr lang="ru-RU" sz="2400" b="1" i="1" dirty="0" smtClean="0">
              <a:solidFill>
                <a:srgbClr val="000066"/>
              </a:solidFill>
            </a:endParaRPr>
          </a:p>
        </p:txBody>
      </p:sp>
      <p:pic>
        <p:nvPicPr>
          <p:cNvPr id="13315" name="Picture 16" descr="ICP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357166"/>
            <a:ext cx="679450" cy="473075"/>
          </a:xfrm>
          <a:noFill/>
          <a:ln>
            <a:solidFill>
              <a:schemeClr val="bg2"/>
            </a:solidFill>
          </a:ln>
        </p:spPr>
      </p:pic>
      <p:sp>
        <p:nvSpPr>
          <p:cNvPr id="13316" name="Line 19"/>
          <p:cNvSpPr>
            <a:spLocks noChangeShapeType="1"/>
          </p:cNvSpPr>
          <p:nvPr/>
        </p:nvSpPr>
        <p:spPr bwMode="auto">
          <a:xfrm>
            <a:off x="571472" y="928670"/>
            <a:ext cx="7924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00100" y="1285860"/>
            <a:ext cx="76152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EOS data at extreme conditions are required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FAIR facilities – intense ion and laser beams can access HED states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/>
              <a:t>melting &amp; evaporating are accessible for most </a:t>
            </a:r>
            <a:r>
              <a:rPr lang="en-US" sz="2400" kern="0" dirty="0" smtClean="0"/>
              <a:t>elements with use of laser-driven shock waves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PHELIX laser-driven shock waves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# melting &amp; structural phase transitions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#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evaporating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     # required diagnostic tools: VISAR, pyrometer (spectrometer)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ion-beams applications: stopping in shocked matter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7"/>
          <p:cNvSpPr>
            <a:spLocks noChangeShapeType="1"/>
          </p:cNvSpPr>
          <p:nvPr/>
        </p:nvSpPr>
        <p:spPr bwMode="auto">
          <a:xfrm>
            <a:off x="428596" y="1000108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10" descr="ICP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60363"/>
            <a:ext cx="684212" cy="476250"/>
          </a:xfrm>
          <a:noFill/>
          <a:ln>
            <a:solidFill>
              <a:schemeClr val="bg2"/>
            </a:solidFill>
          </a:ln>
        </p:spPr>
      </p:pic>
      <p:pic>
        <p:nvPicPr>
          <p:cNvPr id="9220" name="Picture 10" descr="IC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09" y="352408"/>
            <a:ext cx="684212" cy="476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221" name="Заголовок 11"/>
          <p:cNvSpPr>
            <a:spLocks noGrp="1"/>
          </p:cNvSpPr>
          <p:nvPr>
            <p:ph type="title"/>
          </p:nvPr>
        </p:nvSpPr>
        <p:spPr>
          <a:xfrm>
            <a:off x="1185834" y="293671"/>
            <a:ext cx="7472362" cy="5826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Motivation</a:t>
            </a:r>
            <a:endParaRPr lang="ru-RU" sz="2800" b="1" dirty="0" smtClean="0">
              <a:solidFill>
                <a:srgbClr val="000066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28662" y="1214422"/>
            <a:ext cx="77724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Fundamental science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Phenomena at extreme conditions – pulsed, high-energy-density processes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3D, big gradients, sophisticated flow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Numerical modeling is required to treat fulfilled experiments &amp; prognostic goals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EOS governs system of gas dynamic equations 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defines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+mn-cs"/>
              </a:rPr>
              <a:t>reliability &amp; accuracy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of modeling results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524" y="3735372"/>
            <a:ext cx="4679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7"/>
          <p:cNvSpPr>
            <a:spLocks noChangeShapeType="1"/>
          </p:cNvSpPr>
          <p:nvPr/>
        </p:nvSpPr>
        <p:spPr bwMode="auto">
          <a:xfrm>
            <a:off x="428596" y="1000108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10" descr="ICP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60363"/>
            <a:ext cx="684212" cy="476250"/>
          </a:xfrm>
          <a:noFill/>
          <a:ln>
            <a:solidFill>
              <a:schemeClr val="bg2"/>
            </a:solidFill>
          </a:ln>
        </p:spPr>
      </p:pic>
      <p:pic>
        <p:nvPicPr>
          <p:cNvPr id="9220" name="Picture 10" descr="IC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82642" cy="6143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221" name="Заголовок 11"/>
          <p:cNvSpPr>
            <a:spLocks noGrp="1"/>
          </p:cNvSpPr>
          <p:nvPr>
            <p:ph type="title"/>
          </p:nvPr>
        </p:nvSpPr>
        <p:spPr>
          <a:xfrm>
            <a:off x="1185834" y="293671"/>
            <a:ext cx="7472362" cy="5826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66"/>
                </a:solidFill>
              </a:rPr>
              <a:t>EOS data: Al</a:t>
            </a:r>
            <a:endParaRPr lang="ru-RU" sz="2400" b="1" dirty="0" smtClean="0">
              <a:solidFill>
                <a:srgbClr val="000066"/>
              </a:solidFill>
            </a:endParaRPr>
          </a:p>
        </p:txBody>
      </p:sp>
      <p:pic>
        <p:nvPicPr>
          <p:cNvPr id="7" name="Рисунок 6" descr="Al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193292"/>
            <a:ext cx="8014716" cy="5664708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9190" y="1071546"/>
            <a:ext cx="3549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/>
              <a:t>Hugoniots</a:t>
            </a:r>
            <a:r>
              <a:rPr lang="en-US" sz="1600" dirty="0"/>
              <a:t> H</a:t>
            </a:r>
            <a:r>
              <a:rPr lang="en-US" sz="1600" baseline="-25000" dirty="0"/>
              <a:t>1</a:t>
            </a:r>
            <a:r>
              <a:rPr lang="en-US" sz="1600" dirty="0"/>
              <a:t>, H</a:t>
            </a:r>
            <a:r>
              <a:rPr lang="en-US" sz="1600" baseline="-25000" dirty="0"/>
              <a:t>p</a:t>
            </a:r>
            <a:r>
              <a:rPr lang="en-US" sz="1600" dirty="0"/>
              <a:t>: U</a:t>
            </a:r>
            <a:r>
              <a:rPr lang="en-US" sz="1600" baseline="-25000" dirty="0"/>
              <a:t>s</a:t>
            </a:r>
            <a:r>
              <a:rPr lang="en-US" sz="1600" dirty="0"/>
              <a:t>-U</a:t>
            </a:r>
            <a:r>
              <a:rPr lang="en-US" sz="1600" baseline="-25000" dirty="0"/>
              <a:t>p</a:t>
            </a:r>
            <a:r>
              <a:rPr lang="en-US" sz="1600" dirty="0"/>
              <a:t> (P,V,E)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71546"/>
            <a:ext cx="2594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S=const: P - U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 (P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,V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,E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071942"/>
            <a:ext cx="18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ICE: P(V,S=const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71678"/>
            <a:ext cx="171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DAC:</a:t>
            </a:r>
          </a:p>
          <a:p>
            <a:r>
              <a:rPr lang="en-US" sz="1600" dirty="0" smtClean="0"/>
              <a:t>P(V,T=const)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357430"/>
            <a:ext cx="1934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EPI: P, E (V=const)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000372"/>
            <a:ext cx="2143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HIHEX: P, E, T (t)</a:t>
            </a:r>
          </a:p>
          <a:p>
            <a:r>
              <a:rPr lang="en-US" sz="1600" dirty="0" smtClean="0"/>
              <a:t>SIS18 &amp; SYS100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00702"/>
            <a:ext cx="1571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IEX: E,V,T,H,</a:t>
            </a:r>
          </a:p>
          <a:p>
            <a:r>
              <a:rPr lang="en-US" sz="1600" dirty="0" smtClean="0"/>
              <a:t>Cs (P=const)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+mn-lt"/>
              </a:rPr>
              <a:t>Shock-Wave Generators</a:t>
            </a:r>
            <a:endParaRPr lang="ru-RU" sz="24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98308" name="pulse_anim-4.mov" descr="pulse_anim-4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quickTime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5410200"/>
            <a:ext cx="1366838" cy="1025525"/>
          </a:xfrm>
          <a:ln/>
        </p:spPr>
      </p:pic>
      <p:pic>
        <p:nvPicPr>
          <p:cNvPr id="98310" name="Picture 6" descr="xx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4868863"/>
            <a:ext cx="1436687" cy="1795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23850" y="501332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Nuclear</a:t>
            </a:r>
            <a:endParaRPr lang="ru-RU"/>
          </a:p>
        </p:txBody>
      </p:sp>
      <p:pic>
        <p:nvPicPr>
          <p:cNvPr id="98317" name="Picture 13" descr="N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941888"/>
            <a:ext cx="3689350" cy="1641475"/>
          </a:xfrm>
          <a:prstGeom prst="rect">
            <a:avLst/>
          </a:prstGeom>
          <a:noFill/>
        </p:spPr>
      </p:pic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179388" y="5373688"/>
            <a:ext cx="1122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4 Gbar</a:t>
            </a:r>
          </a:p>
          <a:p>
            <a:r>
              <a:rPr lang="en-US" sz="1600"/>
              <a:t>1000 km/s</a:t>
            </a:r>
            <a:endParaRPr lang="ru-RU" sz="1600"/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3059113" y="6521450"/>
            <a:ext cx="483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ym typeface="Comic Sans MS" pitchFamily="66" charset="0"/>
              </a:rPr>
              <a:t>21 kJ (10 кJ@350 nm)х192 lasers = 4 MJ (500 TW)</a:t>
            </a:r>
            <a:endParaRPr lang="ru-RU" sz="1600">
              <a:sym typeface="Comic Sans MS" pitchFamily="66" charset="0"/>
            </a:endParaRP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7235825" y="53736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NIF, Livermore</a:t>
            </a:r>
            <a:endParaRPr lang="ru-RU" dirty="0"/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4643438" y="26368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Z, Sandia</a:t>
            </a:r>
            <a:endParaRPr lang="ru-RU"/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6804025" y="25654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Angara-5</a:t>
            </a:r>
            <a:endParaRPr lang="ru-RU"/>
          </a:p>
        </p:txBody>
      </p:sp>
      <p:graphicFrame>
        <p:nvGraphicFramePr>
          <p:cNvPr id="98307" name="Object 3">
            <a:hlinkClick r:id="" action="ppaction://ole?verb=0"/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2419350" y="2998788"/>
          <a:ext cx="2038350" cy="1363662"/>
        </p:xfrm>
        <a:graphic>
          <a:graphicData uri="http://schemas.openxmlformats.org/presentationml/2006/ole">
            <p:oleObj spid="_x0000_s45058" name="Image" r:id="rId8" imgW="8121600" imgH="5130720" progId="">
              <p:embed/>
            </p:oleObj>
          </a:graphicData>
        </a:graphic>
      </p:graphicFrame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High explosives</a:t>
            </a:r>
          </a:p>
          <a:p>
            <a:r>
              <a:rPr lang="en-US" dirty="0"/>
              <a:t>&amp; guns</a:t>
            </a:r>
            <a:endParaRPr lang="ru-RU" dirty="0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549275"/>
            <a:ext cx="1946275" cy="1703388"/>
          </a:xfrm>
          <a:prstGeom prst="rect">
            <a:avLst/>
          </a:prstGeom>
          <a:noFill/>
        </p:spPr>
      </p:pic>
      <p:pic>
        <p:nvPicPr>
          <p:cNvPr id="98312" name="Picture 8" descr="Metal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125" y="549275"/>
            <a:ext cx="2376488" cy="1616075"/>
          </a:xfrm>
          <a:prstGeom prst="rect">
            <a:avLst/>
          </a:prstGeom>
          <a:noFill/>
        </p:spPr>
      </p:pic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50825" y="29972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Pulsed power</a:t>
            </a:r>
            <a:endParaRPr lang="ru-RU"/>
          </a:p>
        </p:txBody>
      </p:sp>
      <p:pic>
        <p:nvPicPr>
          <p:cNvPr id="98315" name="Picture 11" descr="zsa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6100" y="2925763"/>
            <a:ext cx="2120900" cy="1400175"/>
          </a:xfrm>
          <a:prstGeom prst="rect">
            <a:avLst/>
          </a:prstGeom>
          <a:noFill/>
        </p:spPr>
      </p:pic>
      <p:pic>
        <p:nvPicPr>
          <p:cNvPr id="98316" name="Picture 12" descr="05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7050" y="2924175"/>
            <a:ext cx="1901825" cy="141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2124075" y="4365625"/>
            <a:ext cx="1619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railgun, 10 km/s</a:t>
            </a:r>
            <a:endParaRPr lang="ru-RU" sz="1600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4572000" y="4292600"/>
            <a:ext cx="208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ym typeface="Helvetica Neue" charset="0"/>
              </a:rPr>
              <a:t>20 МА, 40 km/s (Al), </a:t>
            </a:r>
          </a:p>
          <a:p>
            <a:r>
              <a:rPr lang="en-US" sz="1600" dirty="0">
                <a:sym typeface="Helvetica Neue" charset="0"/>
              </a:rPr>
              <a:t>300 TW x-ray</a:t>
            </a:r>
            <a:endParaRPr lang="ru-RU" sz="1600" dirty="0">
              <a:sym typeface="Helvetica Neue" charset="0"/>
            </a:endParaRP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6858000" y="42926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ym typeface="Helvetica Neue" charset="0"/>
              </a:rPr>
              <a:t>6 МА, 12 km/s,  5 TW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2268538" y="2276475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plain gun, 8 km/s</a:t>
            </a:r>
            <a:endParaRPr lang="ru-RU" sz="1600"/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6732588" y="2276475"/>
            <a:ext cx="2049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light gas gun, 8 km/s</a:t>
            </a:r>
            <a:endParaRPr lang="ru-RU" sz="1600" dirty="0"/>
          </a:p>
        </p:txBody>
      </p:sp>
      <p:pic>
        <p:nvPicPr>
          <p:cNvPr id="98328" name="sd_1d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3"/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4211638" y="549275"/>
            <a:ext cx="2266950" cy="1700213"/>
          </a:xfrm>
          <a:ln/>
        </p:spPr>
      </p:pic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4500563" y="2276475"/>
            <a:ext cx="206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sphere, 14 km/s (Fe)</a:t>
            </a:r>
            <a:endParaRPr lang="ru-RU" sz="1600"/>
          </a:p>
        </p:txBody>
      </p:sp>
      <p:pic>
        <p:nvPicPr>
          <p:cNvPr id="48" name="Picture 10" descr="ICP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0"/>
            <a:ext cx="882642" cy="61436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08"/>
                </p:tgtEl>
              </p:cMediaNode>
            </p:video>
            <p:vide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2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8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8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9A6A-DBEB-4155-BEA5-AECB63BFF764}" type="slidenum">
              <a:rPr lang="ru-RU"/>
              <a:pPr/>
              <a:t>6</a:t>
            </a:fld>
            <a:endParaRPr lang="ru-RU"/>
          </a:p>
        </p:txBody>
      </p:sp>
      <p:pic>
        <p:nvPicPr>
          <p:cNvPr id="94210" name="Picture 2" descr="F_vol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114675"/>
            <a:ext cx="6516687" cy="3743325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52" y="142852"/>
            <a:ext cx="6461141" cy="72233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+mn-lt"/>
              </a:rPr>
              <a:t>Shock &amp; </a:t>
            </a:r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release </a:t>
            </a:r>
            <a:r>
              <a:rPr lang="en-US" sz="3200" b="1" dirty="0">
                <a:solidFill>
                  <a:srgbClr val="000066"/>
                </a:solidFill>
                <a:latin typeface="+mn-lt"/>
              </a:rPr>
              <a:t>waves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292725" y="1628775"/>
          <a:ext cx="2411413" cy="741363"/>
        </p:xfrm>
        <a:graphic>
          <a:graphicData uri="http://schemas.openxmlformats.org/presentationml/2006/ole">
            <p:oleObj spid="_x0000_s46082" name="Equation" r:id="rId4" imgW="1612800" imgH="495000" progId="">
              <p:embed/>
            </p:oleObj>
          </a:graphicData>
        </a:graphic>
      </p:graphicFrame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851275" y="52292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P</a:t>
            </a:r>
            <a:r>
              <a:rPr lang="ru-RU" sz="2000" b="1" baseline="-25000"/>
              <a:t>0</a:t>
            </a:r>
            <a:r>
              <a:rPr lang="ru-RU" sz="2000" b="1"/>
              <a:t>, E</a:t>
            </a:r>
            <a:r>
              <a:rPr lang="ru-RU" sz="2000" b="1" baseline="-25000"/>
              <a:t>0</a:t>
            </a:r>
            <a:r>
              <a:rPr lang="ru-RU" sz="2000" b="1"/>
              <a:t>, V</a:t>
            </a:r>
            <a:r>
              <a:rPr lang="ru-RU" sz="2000" b="1" baseline="-25000"/>
              <a:t>0</a:t>
            </a:r>
            <a:endParaRPr lang="ru-RU" sz="2000" b="1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2484438" y="3429000"/>
            <a:ext cx="13477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 flipH="1">
            <a:off x="3779838" y="3429000"/>
            <a:ext cx="20637" cy="25923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3779838" y="6021388"/>
            <a:ext cx="13112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3779838" y="4724400"/>
            <a:ext cx="704850" cy="198438"/>
          </a:xfrm>
          <a:prstGeom prst="rightArrow">
            <a:avLst>
              <a:gd name="adj1" fmla="val 50000"/>
              <a:gd name="adj2" fmla="val 888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4067175" y="429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D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835150" y="4292600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/>
              <a:t>U, P, E, V</a:t>
            </a:r>
            <a:endParaRPr lang="ru-RU" sz="2000" b="1" baseline="-25000"/>
          </a:p>
        </p:txBody>
      </p:sp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642910" y="1785926"/>
          <a:ext cx="1855788" cy="366712"/>
        </p:xfrm>
        <a:graphic>
          <a:graphicData uri="http://schemas.openxmlformats.org/presentationml/2006/ole">
            <p:oleObj spid="_x0000_s46083" name="Формула" r:id="rId5" imgW="1155600" imgH="228600" progId="Equation.3">
              <p:embed/>
            </p:oleObj>
          </a:graphicData>
        </a:graphic>
      </p:graphicFrame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642910" y="2214554"/>
          <a:ext cx="1655763" cy="366712"/>
        </p:xfrm>
        <a:graphic>
          <a:graphicData uri="http://schemas.openxmlformats.org/presentationml/2006/ole">
            <p:oleObj spid="_x0000_s46084" name="Equation" r:id="rId6" imgW="1028520" imgH="228600" progId="">
              <p:embed/>
            </p:oleObj>
          </a:graphicData>
        </a:graphic>
      </p:graphicFrame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642910" y="2643182"/>
          <a:ext cx="2857500" cy="366712"/>
        </p:xfrm>
        <a:graphic>
          <a:graphicData uri="http://schemas.openxmlformats.org/presentationml/2006/ole">
            <p:oleObj spid="_x0000_s46085" name="Формула" r:id="rId7" imgW="1777680" imgH="228600" progId="Equation.3">
              <p:embed/>
            </p:oleObj>
          </a:graphicData>
        </a:graphic>
      </p:graphicFrame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571472" y="1071546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/>
              <a:t>Hugoniot</a:t>
            </a:r>
            <a:r>
              <a:rPr lang="ru-RU" sz="2400" b="1" dirty="0"/>
              <a:t> </a:t>
            </a:r>
            <a:r>
              <a:rPr lang="ru-RU" sz="2400" b="1" dirty="0" err="1"/>
              <a:t>relations</a:t>
            </a:r>
            <a:r>
              <a:rPr lang="ru-RU" sz="2400" b="1" dirty="0"/>
              <a:t>: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1476375" y="3068638"/>
            <a:ext cx="304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shock compression</a:t>
            </a:r>
            <a:endParaRPr lang="ru-RU" sz="2000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4787900" y="11255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/>
              <a:t>Riemann invariants: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580063" y="494188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U</a:t>
            </a:r>
            <a:r>
              <a:rPr lang="ru-RU" b="1" baseline="-25000"/>
              <a:t>S</a:t>
            </a:r>
            <a:r>
              <a:rPr lang="ru-RU" b="1"/>
              <a:t>, P</a:t>
            </a:r>
            <a:r>
              <a:rPr lang="ru-RU" b="1" baseline="-25000"/>
              <a:t>S</a:t>
            </a:r>
            <a:r>
              <a:rPr lang="ru-RU" b="1"/>
              <a:t>, E</a:t>
            </a:r>
            <a:r>
              <a:rPr lang="ru-RU" b="1" baseline="-25000"/>
              <a:t>S</a:t>
            </a:r>
            <a:r>
              <a:rPr lang="ru-RU" b="1"/>
              <a:t>, V</a:t>
            </a:r>
            <a:r>
              <a:rPr lang="ru-RU" b="1" baseline="-25000"/>
              <a:t>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7235825" y="4508500"/>
            <a:ext cx="151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b="1"/>
              <a:t>U, P</a:t>
            </a:r>
            <a:r>
              <a:rPr lang="ru-RU" b="1" baseline="-25000"/>
              <a:t>H</a:t>
            </a:r>
            <a:r>
              <a:rPr lang="ru-RU" b="1"/>
              <a:t>, E</a:t>
            </a:r>
            <a:r>
              <a:rPr lang="ru-RU" b="1" baseline="-25000"/>
              <a:t>H</a:t>
            </a:r>
            <a:r>
              <a:rPr lang="ru-RU" b="1"/>
              <a:t>, V</a:t>
            </a:r>
            <a:r>
              <a:rPr lang="ru-RU" b="1" baseline="-25000"/>
              <a:t>H</a:t>
            </a: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7740650" y="4941888"/>
            <a:ext cx="8874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219700" y="4941888"/>
            <a:ext cx="2519363" cy="1295400"/>
            <a:chOff x="3334" y="3022"/>
            <a:chExt cx="1587" cy="816"/>
          </a:xfrm>
        </p:grpSpPr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>
              <a:off x="3334" y="3838"/>
              <a:ext cx="36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1" name="Freeform 23"/>
            <p:cNvSpPr>
              <a:spLocks/>
            </p:cNvSpPr>
            <p:nvPr/>
          </p:nvSpPr>
          <p:spPr bwMode="auto">
            <a:xfrm>
              <a:off x="3696" y="3022"/>
              <a:ext cx="1225" cy="816"/>
            </a:xfrm>
            <a:custGeom>
              <a:avLst/>
              <a:gdLst/>
              <a:ahLst/>
              <a:cxnLst>
                <a:cxn ang="0">
                  <a:pos x="1225" y="0"/>
                </a:cxn>
                <a:cxn ang="0">
                  <a:pos x="636" y="499"/>
                </a:cxn>
                <a:cxn ang="0">
                  <a:pos x="0" y="771"/>
                </a:cxn>
              </a:cxnLst>
              <a:rect l="0" t="0" r="r" b="b"/>
              <a:pathLst>
                <a:path w="1225" h="771">
                  <a:moveTo>
                    <a:pt x="1225" y="0"/>
                  </a:moveTo>
                  <a:cubicBezTo>
                    <a:pt x="1032" y="185"/>
                    <a:pt x="840" y="371"/>
                    <a:pt x="636" y="499"/>
                  </a:cubicBezTo>
                  <a:cubicBezTo>
                    <a:pt x="432" y="627"/>
                    <a:pt x="106" y="726"/>
                    <a:pt x="0" y="771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4232" name="AutoShape 24"/>
          <p:cNvSpPr>
            <a:spLocks noChangeArrowheads="1"/>
          </p:cNvSpPr>
          <p:nvPr/>
        </p:nvSpPr>
        <p:spPr bwMode="auto">
          <a:xfrm rot="10800000">
            <a:off x="6300788" y="5445125"/>
            <a:ext cx="704850" cy="198438"/>
          </a:xfrm>
          <a:prstGeom prst="rightArrow">
            <a:avLst>
              <a:gd name="adj1" fmla="val 50000"/>
              <a:gd name="adj2" fmla="val 888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4233" name="Object 25"/>
          <p:cNvGraphicFramePr>
            <a:graphicFrameLocks noChangeAspect="1"/>
          </p:cNvGraphicFramePr>
          <p:nvPr>
            <p:ph sz="half" idx="2"/>
          </p:nvPr>
        </p:nvGraphicFramePr>
        <p:xfrm>
          <a:off x="5219700" y="2349500"/>
          <a:ext cx="2678113" cy="744538"/>
        </p:xfrm>
        <a:graphic>
          <a:graphicData uri="http://schemas.openxmlformats.org/presentationml/2006/ole">
            <p:oleObj spid="_x0000_s46086" name="Equation" r:id="rId8" imgW="1777680" imgH="495000" progId="">
              <p:embed/>
            </p:oleObj>
          </a:graphicData>
        </a:graphic>
      </p:graphicFrame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1476375" y="3068638"/>
            <a:ext cx="304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shock compression</a:t>
            </a:r>
            <a:endParaRPr lang="ru-RU" sz="2000"/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5508625" y="3933825"/>
            <a:ext cx="304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adiabatic expansion</a:t>
            </a:r>
            <a:endParaRPr lang="ru-RU" sz="2000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07950" y="5949950"/>
            <a:ext cx="971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ym typeface="Symbol" pitchFamily="18" charset="2"/>
              </a:rPr>
              <a:t>t ~ 10</a:t>
            </a:r>
            <a:r>
              <a:rPr lang="en-US" sz="2000" baseline="30000">
                <a:sym typeface="Symbol" pitchFamily="18" charset="2"/>
              </a:rPr>
              <a:t>-6</a:t>
            </a:r>
            <a:endParaRPr lang="en-US" sz="2000">
              <a:sym typeface="Symbol" pitchFamily="18" charset="2"/>
            </a:endParaRPr>
          </a:p>
          <a:p>
            <a:pPr eaLnBrk="0" hangingPunct="0"/>
            <a:r>
              <a:rPr lang="en-US" sz="2000">
                <a:sym typeface="Symbol" pitchFamily="18" charset="2"/>
              </a:rPr>
              <a:t>- 10</a:t>
            </a:r>
            <a:r>
              <a:rPr lang="en-US" sz="2000" baseline="30000">
                <a:sym typeface="Symbol" pitchFamily="18" charset="2"/>
              </a:rPr>
              <a:t>-9</a:t>
            </a:r>
            <a:r>
              <a:rPr lang="en-US" sz="2000">
                <a:sym typeface="Symbol" pitchFamily="18" charset="2"/>
              </a:rPr>
              <a:t> s</a:t>
            </a:r>
          </a:p>
        </p:txBody>
      </p:sp>
      <p:pic>
        <p:nvPicPr>
          <p:cNvPr id="30" name="Picture 10" descr="ICP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14290"/>
            <a:ext cx="985274" cy="68580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28596" y="1000108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457200" y="981075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30" name="Picture 10" descr="ICP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60363"/>
            <a:ext cx="684212" cy="476250"/>
          </a:xfrm>
          <a:noFill/>
          <a:ln>
            <a:solidFill>
              <a:schemeClr val="bg2"/>
            </a:solidFill>
          </a:ln>
        </p:spPr>
      </p:pic>
      <p:pic>
        <p:nvPicPr>
          <p:cNvPr id="1031" name="Picture 10" descr="IC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684212" cy="476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32" name="Заголовок 1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5826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Laser driven shock-wave data</a:t>
            </a:r>
            <a:endParaRPr lang="ru-RU" sz="2800" b="1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eaLnBrk="0" hangingPunct="0"/>
            <a:endParaRPr lang="ru-RU"/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ru-RU" sz="1200">
                <a:cs typeface="Times New Roman" pitchFamily="18" charset="0"/>
              </a:rPr>
              <a:t>,</a:t>
            </a:r>
            <a:endParaRPr lang="ru-RU" sz="600"/>
          </a:p>
          <a:p>
            <a:pPr indent="450850" eaLnBrk="0" hangingPunct="0"/>
            <a:endParaRPr lang="ru-RU"/>
          </a:p>
        </p:txBody>
      </p:sp>
      <p:sp>
        <p:nvSpPr>
          <p:cNvPr id="1037" name="Rectangle 18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200">
              <a:cs typeface="Times New Roman" pitchFamily="18" charset="0"/>
            </a:endParaRPr>
          </a:p>
          <a:p>
            <a:pPr eaLnBrk="0" hangingPunct="0"/>
            <a:r>
              <a:rPr lang="ru-RU" sz="1200">
                <a:cs typeface="Times New Roman" pitchFamily="18" charset="0"/>
              </a:rPr>
              <a:t>.</a:t>
            </a:r>
            <a:r>
              <a:rPr lang="ru-RU" sz="600"/>
              <a:t> </a:t>
            </a:r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85720" y="1142984"/>
          <a:ext cx="8715436" cy="443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882"/>
                <a:gridCol w="3579554"/>
              </a:tblGrid>
              <a:tr h="4007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Laser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66"/>
                          </a:solidFill>
                        </a:rPr>
                        <a:t>Reference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70139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ASHURA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KrF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249 nm, 30 ns, 0.66 kJ) acceleration of Al foil to 15 km/s, Al-Al impact pressure to 0.3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TPa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Kadonoa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et al J. App. Phys.,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88(5),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2943-2947 (2000)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314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ASTERIX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(I, 440 nm, FWHM 450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250 J) pressures of 2-10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 Au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Batani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et al Phys. Rev. B.,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61(14),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9287-9284 (2000)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0139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Nd:YAG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1060 nm, FWHM 200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2 J)  pressure of 1.4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TPa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 Au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H. C. Pant et al. J. Phys.: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Condens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Matter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14,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10787–10791 (2002)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181013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PHEBUS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526 nm, rectangular, 4 ns, 0.6-2.5 kJ)  pressures of 1-4.5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TPa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 Fe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Batani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et al. Equation of State Data for Iron at Pressures beyond 10 Mbar. Phys. Rev.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88(23),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235502 (2002)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01399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Shenguang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-II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525 nm, trapeze, 1 ns, 350 J)  pressure of 2.2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TPa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 Cu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Sizu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Fu, et al. J. Appl. Phys.,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101,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043517 (2007)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4282" y="592933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PHELIX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up to 5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TPa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shock pressure in Cu, Fe 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28694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Extreme states: PHELIX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357430"/>
          <a:ext cx="7929616" cy="3326699"/>
        </p:xfrm>
        <a:graphic>
          <a:graphicData uri="http://schemas.openxmlformats.org/drawingml/2006/table">
            <a:tbl>
              <a:tblPr/>
              <a:tblGrid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</a:tblGrid>
              <a:tr h="169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Metal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="1" baseline="-2500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GPa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="1" baseline="-25000"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GPa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="1" baseline="-25000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GPa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Metal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="1" baseline="-2500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GPa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="1" baseline="-25000"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GPa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b="1" baseline="-25000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GPa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Lithium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Berillium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Sodium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Magnesium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Aluminum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Potassium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Vanadium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Chromium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Iron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Cobalt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Nickel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Copper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Zinc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Zirconium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36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374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67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211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322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347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354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486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489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317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111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188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125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1720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205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546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1072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1140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1500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2115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1884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966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397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744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808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9260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413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964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2363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86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4270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5576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5548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7140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5880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3232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1847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1804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Niobium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Molybdenum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Silver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Cadmium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Tin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Hafnium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Tantalum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Tungsten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Rhenium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Iridium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Platinum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Gold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Lead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Bismuth 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408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476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246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76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138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255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452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627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658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597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546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316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47</a:t>
                      </a:r>
                      <a:r>
                        <a:rPr lang="ru-RU" sz="1200" b="1" i="1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2136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1512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902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329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512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990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1688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2147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2030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1948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1680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815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262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 pitchFamily="34" charset="0"/>
                          <a:ea typeface="Calibri"/>
                          <a:cs typeface="Times New Roman"/>
                        </a:rPr>
                        <a:t>189</a:t>
                      </a:r>
                      <a:endParaRPr lang="ru-RU" sz="1100" b="1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4000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5252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2748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1278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1280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2112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3784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10280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4680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4444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4242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2516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569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610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4348" y="1500174"/>
            <a:ext cx="7786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Table refer</a:t>
            </a:r>
            <a:r>
              <a:rPr lang="en-US" sz="1400" u="sng" dirty="0" smtClean="0">
                <a:latin typeface="Calibri" pitchFamily="34" charset="0"/>
              </a:rPr>
              <a:t>s</a:t>
            </a:r>
            <a:r>
              <a:rPr lang="en-US" sz="1400" dirty="0" smtClean="0">
                <a:latin typeface="Calibri" pitchFamily="34" charset="0"/>
              </a:rPr>
              <a:t> to shock pressures, corresponding to evaporation in the release </a:t>
            </a:r>
            <a:r>
              <a:rPr lang="en-US" sz="1400" dirty="0" err="1" smtClean="0">
                <a:latin typeface="Calibri" pitchFamily="34" charset="0"/>
              </a:rPr>
              <a:t>isentrope</a:t>
            </a:r>
            <a:r>
              <a:rPr lang="en-US" sz="1400" dirty="0" smtClean="0">
                <a:latin typeface="Calibri" pitchFamily="34" charset="0"/>
              </a:rPr>
              <a:t> at 1 bar (</a:t>
            </a:r>
            <a:r>
              <a:rPr lang="en-US" sz="1400" i="1" dirty="0" smtClean="0">
                <a:latin typeface="Calibri" pitchFamily="34" charset="0"/>
              </a:rPr>
              <a:t>P</a:t>
            </a:r>
            <a:r>
              <a:rPr lang="en-US" sz="1400" baseline="-25000" dirty="0" smtClean="0">
                <a:latin typeface="Calibri" pitchFamily="34" charset="0"/>
              </a:rPr>
              <a:t>1</a:t>
            </a:r>
            <a:r>
              <a:rPr lang="en-US" sz="1400" dirty="0" smtClean="0">
                <a:latin typeface="Calibri" pitchFamily="34" charset="0"/>
              </a:rPr>
              <a:t>), passing of the release </a:t>
            </a:r>
            <a:r>
              <a:rPr lang="en-US" sz="1400" dirty="0" err="1" smtClean="0">
                <a:latin typeface="Calibri" pitchFamily="34" charset="0"/>
              </a:rPr>
              <a:t>isentrope</a:t>
            </a:r>
            <a:r>
              <a:rPr lang="en-US" sz="1400" dirty="0" smtClean="0">
                <a:latin typeface="Calibri" pitchFamily="34" charset="0"/>
              </a:rPr>
              <a:t> through the critical point (</a:t>
            </a:r>
            <a:r>
              <a:rPr lang="en-US" sz="1400" i="1" dirty="0" smtClean="0">
                <a:latin typeface="Calibri" pitchFamily="34" charset="0"/>
              </a:rPr>
              <a:t>P</a:t>
            </a:r>
            <a:r>
              <a:rPr lang="en-US" sz="1400" baseline="-25000" dirty="0" smtClean="0">
                <a:latin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</a:rPr>
              <a:t>) and complete evaporation in the release </a:t>
            </a:r>
            <a:r>
              <a:rPr lang="en-US" sz="1400" dirty="0" err="1" smtClean="0">
                <a:latin typeface="Calibri" pitchFamily="34" charset="0"/>
              </a:rPr>
              <a:t>isentrope</a:t>
            </a:r>
            <a:r>
              <a:rPr lang="en-US" sz="1400" dirty="0" smtClean="0">
                <a:latin typeface="Calibri" pitchFamily="34" charset="0"/>
              </a:rPr>
              <a:t> at 1 bar (</a:t>
            </a:r>
            <a:r>
              <a:rPr lang="en-US" sz="1400" i="1" dirty="0" smtClean="0">
                <a:latin typeface="Calibri" pitchFamily="34" charset="0"/>
              </a:rPr>
              <a:t>P</a:t>
            </a:r>
            <a:r>
              <a:rPr lang="en-US" sz="1400" baseline="-25000" dirty="0" smtClean="0">
                <a:latin typeface="Calibri" pitchFamily="34" charset="0"/>
              </a:rPr>
              <a:t>3</a:t>
            </a:r>
            <a:r>
              <a:rPr lang="en-US" sz="1400" dirty="0" smtClean="0">
                <a:latin typeface="Calibri" pitchFamily="34" charset="0"/>
              </a:rPr>
              <a:t>).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6143644"/>
            <a:ext cx="721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Shock melting and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evaporating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are accessible for all elements with PHELIX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10" descr="IC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21060" cy="571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28596" y="1000108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286676" cy="785818"/>
          </a:xfrm>
        </p:spPr>
        <p:txBody>
          <a:bodyPr/>
          <a:lstStyle/>
          <a:p>
            <a:r>
              <a:rPr lang="en-US" sz="2400" b="1" dirty="0" smtClean="0">
                <a:latin typeface="+mn-lt"/>
                <a:cs typeface="Calibri" pitchFamily="34" charset="0"/>
              </a:rPr>
              <a:t>Importance of high-pressure melting: rod impact</a:t>
            </a:r>
            <a:endParaRPr lang="ru-RU" sz="2400" b="1" dirty="0">
              <a:latin typeface="+mn-lt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929330"/>
            <a:ext cx="561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ydrodynamic approach		with elastic-plastic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0" descr="IC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821060" cy="57150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28596" y="1000108"/>
            <a:ext cx="8305800" cy="0"/>
          </a:xfrm>
          <a:prstGeom prst="line">
            <a:avLst/>
          </a:prstGeom>
          <a:noFill/>
          <a:ln w="76200" cap="sq" cmpd="thickThin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otskok-hydro-b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1" y="2143116"/>
            <a:ext cx="4267200" cy="3200400"/>
          </a:xfrm>
          <a:prstGeom prst="rect">
            <a:avLst/>
          </a:prstGeom>
        </p:spPr>
      </p:pic>
      <p:pic>
        <p:nvPicPr>
          <p:cNvPr id="11" name="otskok-elastic-b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2143116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</TotalTime>
  <Words>1544</Words>
  <Application>Microsoft Office PowerPoint</Application>
  <PresentationFormat>Экран (4:3)</PresentationFormat>
  <Paragraphs>325</Paragraphs>
  <Slides>21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Default Design</vt:lpstr>
      <vt:lpstr>5_Default Design</vt:lpstr>
      <vt:lpstr>Equation</vt:lpstr>
      <vt:lpstr>Graph</vt:lpstr>
      <vt:lpstr>Image</vt:lpstr>
      <vt:lpstr>Формула</vt:lpstr>
      <vt:lpstr>Laser driven shock waves and equation of state of matter    I.V.Lomonosov IPCP RAS, Chernogolovka, Moscow reg., RUSSIAловка</vt:lpstr>
      <vt:lpstr>EOS definition, examples</vt:lpstr>
      <vt:lpstr>Motivation</vt:lpstr>
      <vt:lpstr>EOS data: Al</vt:lpstr>
      <vt:lpstr>Shock-Wave Generators</vt:lpstr>
      <vt:lpstr>Shock &amp; release waves</vt:lpstr>
      <vt:lpstr>Laser driven shock-wave data</vt:lpstr>
      <vt:lpstr>Extreme states: PHELIX</vt:lpstr>
      <vt:lpstr>Importance of high-pressure melting: rod impact</vt:lpstr>
      <vt:lpstr>Слайд 10</vt:lpstr>
      <vt:lpstr>Слайд 11</vt:lpstr>
      <vt:lpstr>Melting in LDAC</vt:lpstr>
      <vt:lpstr>Laser-driven structural phase transitions</vt:lpstr>
      <vt:lpstr>Importance of evaporating: Pb ball on plate impact</vt:lpstr>
      <vt:lpstr>Integrated density</vt:lpstr>
      <vt:lpstr>Density distribution</vt:lpstr>
      <vt:lpstr>Pressure distribution</vt:lpstr>
      <vt:lpstr>Shock evaporating: direct &amp; indirect methods</vt:lpstr>
      <vt:lpstr>Shock evaporating: indirect method 1</vt:lpstr>
      <vt:lpstr>Shock evaporation of Pb according to L.V.Altshuler (Sov. Phys. - JETP 46(5), 980-983 (1977))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IPCP RAS Chernogolovka</dc:title>
  <dc:creator>Man</dc:creator>
  <cp:lastModifiedBy>ivl</cp:lastModifiedBy>
  <cp:revision>213</cp:revision>
  <cp:lastPrinted>2001-06-17T14:12:35Z</cp:lastPrinted>
  <dcterms:created xsi:type="dcterms:W3CDTF">2001-06-12T14:38:23Z</dcterms:created>
  <dcterms:modified xsi:type="dcterms:W3CDTF">2013-10-02T08:59:17Z</dcterms:modified>
</cp:coreProperties>
</file>