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2"/>
  </p:notesMasterIdLst>
  <p:handoutMasterIdLst>
    <p:handoutMasterId r:id="rId23"/>
  </p:handoutMasterIdLst>
  <p:sldIdLst>
    <p:sldId id="293" r:id="rId2"/>
    <p:sldId id="640" r:id="rId3"/>
    <p:sldId id="641" r:id="rId4"/>
    <p:sldId id="611" r:id="rId5"/>
    <p:sldId id="628" r:id="rId6"/>
    <p:sldId id="630" r:id="rId7"/>
    <p:sldId id="631" r:id="rId8"/>
    <p:sldId id="629" r:id="rId9"/>
    <p:sldId id="633" r:id="rId10"/>
    <p:sldId id="635" r:id="rId11"/>
    <p:sldId id="627" r:id="rId12"/>
    <p:sldId id="632" r:id="rId13"/>
    <p:sldId id="634" r:id="rId14"/>
    <p:sldId id="642" r:id="rId15"/>
    <p:sldId id="637" r:id="rId16"/>
    <p:sldId id="638" r:id="rId17"/>
    <p:sldId id="645" r:id="rId18"/>
    <p:sldId id="636" r:id="rId19"/>
    <p:sldId id="644" r:id="rId20"/>
    <p:sldId id="643" r:id="rId21"/>
  </p:sldIdLst>
  <p:sldSz cx="9144000" cy="6858000" type="screen4x3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EAEAEA"/>
    <a:srgbClr val="333333"/>
    <a:srgbClr val="666666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51" autoAdjust="0"/>
    <p:restoredTop sz="94691" autoAdjust="0"/>
  </p:normalViewPr>
  <p:slideViewPr>
    <p:cSldViewPr snapToGrid="0" snapToObjects="1">
      <p:cViewPr varScale="1">
        <p:scale>
          <a:sx n="127" d="100"/>
          <a:sy n="127" d="100"/>
        </p:scale>
        <p:origin x="236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88398D0-8B0C-4FF7-BEBF-6C8D03345AB1}" type="datetimeFigureOut">
              <a:rPr lang="de-DE"/>
              <a:pPr>
                <a:defRPr/>
              </a:pPr>
              <a:t>24.01.2026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BF0E51-3B2A-4ACF-A8B6-87F4AABBDCF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760286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4341D3-4606-4424-93F8-A18C36284389}" type="datetimeFigureOut">
              <a:rPr lang="de-DE"/>
              <a:pPr>
                <a:defRPr/>
              </a:pPr>
              <a:t>24.01.2026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Mastertextformat bearbeiten</a:t>
            </a:r>
          </a:p>
          <a:p>
            <a:pPr lvl="0"/>
            <a:r>
              <a:rPr lang="de-DE" altLang="de-DE" noProof="0"/>
              <a:t>Zweite Ebene</a:t>
            </a:r>
          </a:p>
          <a:p>
            <a:pPr lvl="0"/>
            <a:r>
              <a:rPr lang="de-DE" altLang="de-DE" noProof="0"/>
              <a:t>Dritte Ebene</a:t>
            </a:r>
          </a:p>
          <a:p>
            <a:pPr lvl="0"/>
            <a:r>
              <a:rPr lang="de-DE" altLang="de-DE" noProof="0"/>
              <a:t>Vierte Ebene</a:t>
            </a:r>
          </a:p>
          <a:p>
            <a:pPr lvl="0"/>
            <a:r>
              <a:rPr lang="de-DE" alt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7558602-117B-46D3-A00B-3FFACE03C71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827766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i.de/forschung_beschleuniger/fair.htm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i.de/forschung_beschleuniger/fair.htm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6611938"/>
            <a:ext cx="9144000" cy="25558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3" name="Bild 6" descr="GSI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8" y="260350"/>
            <a:ext cx="13493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Gerade Verbindung 8"/>
          <p:cNvCxnSpPr/>
          <p:nvPr/>
        </p:nvCxnSpPr>
        <p:spPr>
          <a:xfrm>
            <a:off x="0" y="1068388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feld 10"/>
          <p:cNvSpPr txBox="1">
            <a:spLocks noChangeArrowheads="1"/>
          </p:cNvSpPr>
          <p:nvPr/>
        </p:nvSpPr>
        <p:spPr bwMode="auto">
          <a:xfrm>
            <a:off x="434975" y="6619875"/>
            <a:ext cx="3781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>
                <a:solidFill>
                  <a:srgbClr val="333333"/>
                </a:solidFill>
              </a:rPr>
              <a:t>GSI Helmholtzzentrum für Schwerionenforschung GmbH</a:t>
            </a:r>
          </a:p>
        </p:txBody>
      </p:sp>
      <p:sp>
        <p:nvSpPr>
          <p:cNvPr id="6" name="Rechteck 5"/>
          <p:cNvSpPr>
            <a:spLocks/>
          </p:cNvSpPr>
          <p:nvPr/>
        </p:nvSpPr>
        <p:spPr>
          <a:xfrm>
            <a:off x="0" y="93980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Rechteck 6"/>
          <p:cNvSpPr>
            <a:spLocks/>
          </p:cNvSpPr>
          <p:nvPr/>
        </p:nvSpPr>
        <p:spPr>
          <a:xfrm>
            <a:off x="0" y="661035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Picture 2" descr="https://www.gsi.de/index.php?eID=tx_nawsecuredl&amp;u=0&amp;g=0&amp;t=1401977732&amp;hash=9435580fe1e83990eebbe6ace0426eb4ce68c6b0&amp;file=/typo3temp/pics/4126dc7ad5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7150"/>
            <a:ext cx="952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52AD3-B0A5-429B-B20E-9A98FE3A745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0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26.05.14</a:t>
            </a:r>
          </a:p>
        </p:txBody>
      </p:sp>
    </p:spTree>
    <p:extLst>
      <p:ext uri="{BB962C8B-B14F-4D97-AF65-F5344CB8AC3E}">
        <p14:creationId xmlns:p14="http://schemas.microsoft.com/office/powerpoint/2010/main" val="3307624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6611938"/>
            <a:ext cx="9144000" cy="25558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3" name="Bild 6" descr="GSI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8" y="260350"/>
            <a:ext cx="13493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Gerade Verbindung 8"/>
          <p:cNvCxnSpPr/>
          <p:nvPr/>
        </p:nvCxnSpPr>
        <p:spPr>
          <a:xfrm>
            <a:off x="0" y="1068388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feld 10"/>
          <p:cNvSpPr txBox="1">
            <a:spLocks noChangeArrowheads="1"/>
          </p:cNvSpPr>
          <p:nvPr/>
        </p:nvSpPr>
        <p:spPr bwMode="auto">
          <a:xfrm>
            <a:off x="434975" y="6619875"/>
            <a:ext cx="3781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>
                <a:solidFill>
                  <a:srgbClr val="333333"/>
                </a:solidFill>
              </a:rPr>
              <a:t>GSI Helmholtzzentrum für Schwerionenforschung GmbH</a:t>
            </a:r>
          </a:p>
        </p:txBody>
      </p:sp>
      <p:sp>
        <p:nvSpPr>
          <p:cNvPr id="6" name="Rechteck 5"/>
          <p:cNvSpPr>
            <a:spLocks/>
          </p:cNvSpPr>
          <p:nvPr/>
        </p:nvSpPr>
        <p:spPr>
          <a:xfrm>
            <a:off x="0" y="93980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Rechteck 6"/>
          <p:cNvSpPr>
            <a:spLocks/>
          </p:cNvSpPr>
          <p:nvPr/>
        </p:nvSpPr>
        <p:spPr>
          <a:xfrm>
            <a:off x="0" y="661035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Picture 2" descr="https://www.gsi.de/index.php?eID=tx_nawsecuredl&amp;u=0&amp;g=0&amp;t=1401977732&amp;hash=9435580fe1e83990eebbe6ace0426eb4ce68c6b0&amp;file=/typo3temp/pics/4126dc7ad5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7150"/>
            <a:ext cx="952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8284-B4A6-4D18-87D8-0FD57E50355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0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26.05.14</a:t>
            </a:r>
          </a:p>
        </p:txBody>
      </p:sp>
    </p:spTree>
    <p:extLst>
      <p:ext uri="{BB962C8B-B14F-4D97-AF65-F5344CB8AC3E}">
        <p14:creationId xmlns:p14="http://schemas.microsoft.com/office/powerpoint/2010/main" val="1702260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22275" y="1450975"/>
            <a:ext cx="8212138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22275" y="260350"/>
            <a:ext cx="62420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4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116888" y="6553200"/>
            <a:ext cx="746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fld id="{F0A5A108-421B-4A92-8D7B-1E8C0CE6D39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5" name="Datumsplatzhalter 2"/>
          <p:cNvSpPr>
            <a:spLocks noGrp="1"/>
          </p:cNvSpPr>
          <p:nvPr>
            <p:ph type="dt" sz="half" idx="2"/>
          </p:nvPr>
        </p:nvSpPr>
        <p:spPr>
          <a:xfrm>
            <a:off x="7100888" y="6553200"/>
            <a:ext cx="847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26.05.14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333333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pitchFamily="34" charset="0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pitchFamily="34" charset="0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pitchFamily="34" charset="0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pitchFamily="34" charset="0"/>
          <a:cs typeface="Arial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pitchFamily="34" charset="0"/>
          <a:cs typeface="Arial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pitchFamily="34" charset="0"/>
          <a:cs typeface="Arial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pitchFamily="34" charset="0"/>
          <a:cs typeface="Arial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2400" kern="1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20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16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14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-71438" y="1657350"/>
            <a:ext cx="9144001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FontTx/>
              <a:buNone/>
            </a:pPr>
            <a:r>
              <a:rPr lang="en-US" alt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Longitudinal and Transverse Focusing of </a:t>
            </a:r>
          </a:p>
          <a:p>
            <a:pPr algn="ctr" defTabSz="914400">
              <a:spcBef>
                <a:spcPct val="50000"/>
              </a:spcBef>
              <a:buClrTx/>
              <a:buFontTx/>
              <a:buNone/>
            </a:pPr>
            <a:r>
              <a:rPr lang="en-US" alt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 Ion Beams at GSI/FAIR</a:t>
            </a:r>
            <a:endParaRPr lang="de-DE" altLang="de-DE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>
              <a:spcBef>
                <a:spcPct val="50000"/>
              </a:spcBef>
              <a:buClrTx/>
              <a:buFontTx/>
              <a:buNone/>
            </a:pPr>
            <a:endParaRPr lang="en-US" alt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>
              <a:spcBef>
                <a:spcPct val="50000"/>
              </a:spcBef>
              <a:buClrTx/>
              <a:buFontTx/>
              <a:buNone/>
            </a:pPr>
            <a:r>
              <a:rPr lang="en-US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 Spiller</a:t>
            </a:r>
          </a:p>
          <a:p>
            <a:pPr algn="ctr" defTabSz="914400">
              <a:spcBef>
                <a:spcPct val="50000"/>
              </a:spcBef>
              <a:buClrTx/>
              <a:buFontTx/>
              <a:buNone/>
            </a:pP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de-DE" alt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Density</a:t>
            </a: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</a:t>
            </a:r>
          </a:p>
          <a:p>
            <a:pPr algn="ctr" defTabSz="914400">
              <a:spcBef>
                <a:spcPct val="50000"/>
              </a:spcBef>
              <a:buClrTx/>
              <a:buFontTx/>
              <a:buNone/>
            </a:pP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/>
          <p:nvPr/>
        </p:nvPicPr>
        <p:blipFill rotWithShape="1">
          <a:blip r:embed="rId2"/>
          <a:srcRect l="34546" t="11127" r="13790" b="14143"/>
          <a:stretch/>
        </p:blipFill>
        <p:spPr bwMode="auto">
          <a:xfrm>
            <a:off x="584200" y="1344660"/>
            <a:ext cx="5046617" cy="3191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29704" y="4746170"/>
            <a:ext cx="8703262" cy="160043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Milestones: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2025/2026: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Feasibility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running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2026/2027: Engineering design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2027: Project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organisation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manufacturing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contract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funding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2029: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Replacement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installation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HHT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quadrupoles</a:t>
            </a:r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case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feasibility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demonstrated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design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APPA final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focusing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999313C-90EA-414E-ADC8-B6B8A5FAEDDF}"/>
              </a:ext>
            </a:extLst>
          </p:cNvPr>
          <p:cNvSpPr txBox="1"/>
          <p:nvPr/>
        </p:nvSpPr>
        <p:spPr>
          <a:xfrm>
            <a:off x="2016513" y="331439"/>
            <a:ext cx="4931356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HTS </a:t>
            </a:r>
            <a:r>
              <a:rPr lang="de-DE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s.c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Final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Focusing System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519057" y="3236685"/>
            <a:ext cx="2637971" cy="10156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Quench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HTS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superconductor</a:t>
            </a:r>
            <a:endParaRPr lang="de-DE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Potentially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cheap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 power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converter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82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70E466D-1593-4028-B295-53DE6468E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609" y="1400581"/>
            <a:ext cx="4063845" cy="304788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320275" y="217449"/>
            <a:ext cx="3566753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Compression</a:t>
            </a:r>
            <a:endParaRPr lang="de-DE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73315" y="4482190"/>
            <a:ext cx="2722014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SIS18: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BC RF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cavity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40 kV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005925" y="4482965"/>
            <a:ext cx="3116768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SIS100: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Nine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BC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cavities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360 kV</a:t>
            </a:r>
          </a:p>
        </p:txBody>
      </p:sp>
      <p:pic>
        <p:nvPicPr>
          <p:cNvPr id="2050" name="Picture 2" descr="https://www.gsi.de/fileadmin/_processed_/4/5/csm_anlage3_eb906bdbb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7" y="1397101"/>
            <a:ext cx="2285913" cy="304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2831"/>
            <a:ext cx="91440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r Verbinder 9"/>
          <p:cNvCxnSpPr/>
          <p:nvPr/>
        </p:nvCxnSpPr>
        <p:spPr>
          <a:xfrm flipH="1">
            <a:off x="0" y="4448465"/>
            <a:ext cx="4432610" cy="93436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8496454" y="4448465"/>
            <a:ext cx="647546" cy="93436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09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482" y="1162051"/>
            <a:ext cx="2880497" cy="222223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069465" y="236112"/>
            <a:ext cx="3116687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Compression</a:t>
            </a:r>
            <a:endParaRPr lang="de-DE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196" y="3829966"/>
            <a:ext cx="3072267" cy="245354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96196" y="6198599"/>
            <a:ext cx="3295186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merging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h=8 &gt; h=2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28" y="1299116"/>
            <a:ext cx="2943922" cy="392522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407644" y="5319131"/>
            <a:ext cx="2814289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MA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cavities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SIS18 </a:t>
            </a:r>
          </a:p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(3x 13 kV)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521631" y="3437847"/>
            <a:ext cx="2444316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8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504" y="1341247"/>
            <a:ext cx="2749079" cy="183685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553" y="1404480"/>
            <a:ext cx="3009491" cy="250929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26" y="5265619"/>
            <a:ext cx="2457450" cy="3905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069" y="5317317"/>
            <a:ext cx="3571875" cy="5334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3832" y="3308663"/>
            <a:ext cx="3158421" cy="187808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93851" y="4833618"/>
            <a:ext cx="347360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BC,max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= 40 kV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6174" y="420466"/>
            <a:ext cx="3212870" cy="64623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68724" y="5850717"/>
            <a:ext cx="3836019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compression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: 3-6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B7D2D2AB-CD50-44F4-8AF7-5E4970CF1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99" y="1425246"/>
            <a:ext cx="2641772" cy="264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FA68BC64-D474-4065-926A-83774878A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072440"/>
            <a:ext cx="1852613" cy="549275"/>
          </a:xfrm>
          <a:prstGeom prst="rect">
            <a:avLst/>
          </a:prstGeom>
          <a:solidFill>
            <a:srgbClr val="2100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500" b="1" dirty="0">
                <a:solidFill>
                  <a:srgbClr val="EEEEEE"/>
                </a:solidFill>
              </a:rPr>
              <a:t>Long. Phase Space </a:t>
            </a:r>
          </a:p>
          <a:p>
            <a:r>
              <a:rPr lang="en-GB" altLang="de-DE" sz="1500" b="1" dirty="0">
                <a:solidFill>
                  <a:srgbClr val="EEEEEE"/>
                </a:solidFill>
              </a:rPr>
              <a:t>during Compression</a:t>
            </a:r>
            <a:endParaRPr lang="de-DE" altLang="de-DE" sz="1500" b="1" dirty="0">
              <a:solidFill>
                <a:srgbClr val="EEEE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623458" y="362857"/>
            <a:ext cx="3926114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Estimated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Target Parameters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182311"/>
              </p:ext>
            </p:extLst>
          </p:nvPr>
        </p:nvGraphicFramePr>
        <p:xfrm>
          <a:off x="1524000" y="1600200"/>
          <a:ext cx="4064000" cy="4105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8774213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940913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SIS18</a:t>
                      </a:r>
                      <a:endParaRPr lang="de-DE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252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de-DE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U28+</a:t>
                      </a:r>
                      <a:endParaRPr lang="de-DE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876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 /</a:t>
                      </a:r>
                      <a:r>
                        <a:rPr lang="de-DE" sz="1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MeV</a:t>
                      </a:r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/u</a:t>
                      </a:r>
                      <a:endParaRPr lang="de-DE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457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</a:t>
                      </a:r>
                      <a:r>
                        <a:rPr lang="de-DE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2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2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particles</a:t>
                      </a:r>
                      <a:endParaRPr lang="de-DE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5x10</a:t>
                      </a:r>
                      <a:r>
                        <a:rPr lang="de-DE" sz="12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de-DE" sz="120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822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Range</a:t>
                      </a:r>
                      <a:r>
                        <a:rPr lang="de-DE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mm</a:t>
                      </a:r>
                      <a:endParaRPr lang="de-DE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</a:t>
                      </a:r>
                      <a:endParaRPr lang="de-DE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811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Spot</a:t>
                      </a:r>
                      <a:r>
                        <a:rPr lang="de-DE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2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radius</a:t>
                      </a:r>
                      <a:endParaRPr lang="de-DE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mm</a:t>
                      </a:r>
                      <a:endParaRPr lang="de-DE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58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Bunch</a:t>
                      </a:r>
                      <a:r>
                        <a:rPr lang="de-DE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2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  <a:r>
                        <a:rPr lang="de-DE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de-DE" sz="12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  <a:endParaRPr lang="de-DE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  <a:endParaRPr lang="de-DE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962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 /kJ/g</a:t>
                      </a:r>
                      <a:endParaRPr lang="de-DE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</a:t>
                      </a:r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(on </a:t>
                      </a:r>
                      <a:r>
                        <a:rPr lang="de-DE" sz="1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surface</a:t>
                      </a:r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de-DE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91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/GW/g</a:t>
                      </a:r>
                      <a:endParaRPr lang="de-DE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de-DE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839062"/>
                  </a:ext>
                </a:extLst>
              </a:tr>
              <a:tr h="397588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T/eV</a:t>
                      </a:r>
                      <a:endParaRPr lang="de-DE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649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 /mg</a:t>
                      </a:r>
                      <a:endParaRPr lang="de-DE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177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653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feld 1"/>
          <p:cNvSpPr txBox="1">
            <a:spLocks noChangeArrowheads="1"/>
          </p:cNvSpPr>
          <p:nvPr/>
        </p:nvSpPr>
        <p:spPr bwMode="auto">
          <a:xfrm>
            <a:off x="2801378" y="158750"/>
            <a:ext cx="340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SIS100 Laser Cooler</a:t>
            </a:r>
            <a:endParaRPr lang="de-DE" alt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27" name="Textfeld 6"/>
          <p:cNvSpPr txBox="1">
            <a:spLocks noChangeArrowheads="1"/>
          </p:cNvSpPr>
          <p:nvPr/>
        </p:nvSpPr>
        <p:spPr bwMode="auto">
          <a:xfrm>
            <a:off x="260350" y="1263650"/>
            <a:ext cx="496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i="1">
                <a:latin typeface="Calibri" panose="020F0502020204030204" pitchFamily="34" charset="0"/>
                <a:cs typeface="Calibri" panose="020F0502020204030204" pitchFamily="34" charset="0"/>
              </a:rPr>
              <a:t>Beam Quality and Bunching by means of Lasers</a:t>
            </a:r>
          </a:p>
        </p:txBody>
      </p:sp>
      <p:sp>
        <p:nvSpPr>
          <p:cNvPr id="26628" name="Rechteck 3"/>
          <p:cNvSpPr>
            <a:spLocks noChangeArrowheads="1"/>
          </p:cNvSpPr>
          <p:nvPr/>
        </p:nvSpPr>
        <p:spPr bwMode="auto">
          <a:xfrm>
            <a:off x="166688" y="1941513"/>
            <a:ext cx="50466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altLang="de-DE" sz="1300">
                <a:latin typeface="Calibri" panose="020F0502020204030204" pitchFamily="34" charset="0"/>
                <a:cs typeface="Calibri" panose="020F0502020204030204" pitchFamily="34" charset="0"/>
              </a:rPr>
              <a:t>SIS100 will be the first user synchrotron equiped with a „laser cooler“ world wide.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altLang="de-DE" sz="1300">
                <a:latin typeface="Calibri" panose="020F0502020204030204" pitchFamily="34" charset="0"/>
                <a:cs typeface="Calibri" panose="020F0502020204030204" pitchFamily="34" charset="0"/>
              </a:rPr>
              <a:t>Laser-cooled relativistic heavy-ion beams (</a:t>
            </a:r>
            <a:r>
              <a:rPr lang="de-DE" altLang="de-DE" sz="1300">
                <a:latin typeface="Symbol" panose="05050102010706020507" pitchFamily="18" charset="2"/>
                <a:cs typeface="Calibri" panose="020F0502020204030204" pitchFamily="34" charset="0"/>
              </a:rPr>
              <a:t>g</a:t>
            </a:r>
            <a:r>
              <a:rPr lang="de-DE" altLang="de-DE" sz="1300">
                <a:latin typeface="Calibri" panose="020F0502020204030204" pitchFamily="34" charset="0"/>
                <a:cs typeface="Calibri" panose="020F0502020204030204" pitchFamily="34" charset="0"/>
              </a:rPr>
              <a:t> up to 13 for Z = 10 - 60)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altLang="de-DE" sz="1300">
                <a:latin typeface="Calibri" panose="020F0502020204030204" pitchFamily="34" charset="0"/>
                <a:cs typeface="Calibri" panose="020F0502020204030204" pitchFamily="34" charset="0"/>
              </a:rPr>
              <a:t>Only cooling method at relativistic energies (</a:t>
            </a:r>
            <a:r>
              <a:rPr lang="de-DE" altLang="de-DE" sz="1300">
                <a:latin typeface="Symbol" panose="05050102010706020507" pitchFamily="18" charset="2"/>
                <a:cs typeface="Calibri" panose="020F0502020204030204" pitchFamily="34" charset="0"/>
              </a:rPr>
              <a:t>D</a:t>
            </a:r>
            <a:r>
              <a:rPr lang="de-DE" altLang="de-DE" sz="1300">
                <a:latin typeface="Calibri" panose="020F0502020204030204" pitchFamily="34" charset="0"/>
                <a:cs typeface="Calibri" panose="020F0502020204030204" pitchFamily="34" charset="0"/>
              </a:rPr>
              <a:t>p/p&lt;10</a:t>
            </a:r>
            <a:r>
              <a:rPr lang="de-DE" altLang="de-DE" sz="1300" baseline="30000">
                <a:latin typeface="Calibri" panose="020F0502020204030204" pitchFamily="34" charset="0"/>
                <a:cs typeface="Calibri" panose="020F0502020204030204" pitchFamily="34" charset="0"/>
              </a:rPr>
              <a:t>-7</a:t>
            </a:r>
            <a:r>
              <a:rPr lang="de-DE" altLang="de-DE" sz="130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altLang="de-DE" sz="1300">
                <a:latin typeface="Calibri" panose="020F0502020204030204" pitchFamily="34" charset="0"/>
                <a:cs typeface="Calibri" panose="020F0502020204030204" pitchFamily="34" charset="0"/>
              </a:rPr>
              <a:t>Extraction of </a:t>
            </a:r>
            <a:r>
              <a:rPr lang="en-US" altLang="de-DE" sz="1300">
                <a:latin typeface="Calibri" panose="020F0502020204030204" pitchFamily="34" charset="0"/>
                <a:cs typeface="Calibri" panose="020F0502020204030204" pitchFamily="34" charset="0"/>
              </a:rPr>
              <a:t>very cold and very short ultra-relativistic ion bunches</a:t>
            </a:r>
          </a:p>
        </p:txBody>
      </p:sp>
      <p:pic>
        <p:nvPicPr>
          <p:cNvPr id="26629" name="Grafik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4138613"/>
            <a:ext cx="1876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1250950"/>
            <a:ext cx="363855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feld 13"/>
          <p:cNvSpPr txBox="1">
            <a:spLocks noChangeArrowheads="1"/>
          </p:cNvSpPr>
          <p:nvPr/>
        </p:nvSpPr>
        <p:spPr bwMode="auto">
          <a:xfrm>
            <a:off x="7239000" y="2419350"/>
            <a:ext cx="836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SIS100</a:t>
            </a:r>
          </a:p>
        </p:txBody>
      </p:sp>
      <p:grpSp>
        <p:nvGrpSpPr>
          <p:cNvPr id="26632" name="Gruppieren 13"/>
          <p:cNvGrpSpPr>
            <a:grpSpLocks/>
          </p:cNvGrpSpPr>
          <p:nvPr/>
        </p:nvGrpSpPr>
        <p:grpSpPr bwMode="auto">
          <a:xfrm>
            <a:off x="2505075" y="3732213"/>
            <a:ext cx="3349625" cy="2371725"/>
            <a:chOff x="157061" y="1427460"/>
            <a:chExt cx="3833658" cy="3083079"/>
          </a:xfrm>
        </p:grpSpPr>
        <p:pic>
          <p:nvPicPr>
            <p:cNvPr id="2664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237" y="1427460"/>
              <a:ext cx="3587505" cy="3083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3" name="Rechteck 1"/>
            <p:cNvSpPr>
              <a:spLocks noChangeArrowheads="1"/>
            </p:cNvSpPr>
            <p:nvPr/>
          </p:nvSpPr>
          <p:spPr bwMode="auto">
            <a:xfrm rot="-919628">
              <a:off x="533413" y="1681461"/>
              <a:ext cx="709058" cy="389231"/>
            </a:xfrm>
            <a:prstGeom prst="rect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B050"/>
                </a:solidFill>
              </a:endParaRPr>
            </a:p>
          </p:txBody>
        </p:sp>
        <p:sp>
          <p:nvSpPr>
            <p:cNvPr id="26644" name="Textfeld 16"/>
            <p:cNvSpPr txBox="1">
              <a:spLocks noChangeArrowheads="1"/>
            </p:cNvSpPr>
            <p:nvPr/>
          </p:nvSpPr>
          <p:spPr bwMode="auto">
            <a:xfrm>
              <a:off x="157061" y="1432468"/>
              <a:ext cx="6383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0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detector</a:t>
              </a:r>
            </a:p>
            <a:p>
              <a:pPr eaLnBrk="1" hangingPunct="1"/>
              <a:r>
                <a:rPr lang="de-DE" altLang="de-DE" sz="10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cave</a:t>
              </a:r>
            </a:p>
          </p:txBody>
        </p:sp>
        <p:sp>
          <p:nvSpPr>
            <p:cNvPr id="26645" name="Rechteck 4"/>
            <p:cNvSpPr>
              <a:spLocks/>
            </p:cNvSpPr>
            <p:nvPr/>
          </p:nvSpPr>
          <p:spPr bwMode="auto">
            <a:xfrm rot="-919628">
              <a:off x="635014" y="3558927"/>
              <a:ext cx="1626326" cy="748411"/>
            </a:xfrm>
            <a:custGeom>
              <a:avLst/>
              <a:gdLst>
                <a:gd name="T0" fmla="*/ 25889 w 3056760"/>
                <a:gd name="T1" fmla="*/ 239 h 1493013"/>
                <a:gd name="T2" fmla="*/ 74006 w 3056760"/>
                <a:gd name="T3" fmla="*/ 0 h 1493013"/>
                <a:gd name="T4" fmla="*/ 74006 w 3056760"/>
                <a:gd name="T5" fmla="*/ 12747 h 1493013"/>
                <a:gd name="T6" fmla="*/ 25521 w 3056760"/>
                <a:gd name="T7" fmla="*/ 12947 h 1493013"/>
                <a:gd name="T8" fmla="*/ 4628 w 3056760"/>
                <a:gd name="T9" fmla="*/ 13944 h 1493013"/>
                <a:gd name="T10" fmla="*/ 0 w 3056760"/>
                <a:gd name="T11" fmla="*/ 1241 h 1493013"/>
                <a:gd name="T12" fmla="*/ 25889 w 3056760"/>
                <a:gd name="T13" fmla="*/ 239 h 14930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56760" h="1493013">
                  <a:moveTo>
                    <a:pt x="1069343" y="25623"/>
                  </a:moveTo>
                  <a:lnTo>
                    <a:pt x="3056760" y="0"/>
                  </a:lnTo>
                  <a:lnTo>
                    <a:pt x="3056760" y="1364789"/>
                  </a:lnTo>
                  <a:lnTo>
                    <a:pt x="1054140" y="1386245"/>
                  </a:lnTo>
                  <a:cubicBezTo>
                    <a:pt x="717696" y="1409521"/>
                    <a:pt x="474703" y="1442671"/>
                    <a:pt x="191181" y="1493013"/>
                  </a:cubicBezTo>
                  <a:cubicBezTo>
                    <a:pt x="158990" y="1252608"/>
                    <a:pt x="14171" y="452754"/>
                    <a:pt x="0" y="132859"/>
                  </a:cubicBezTo>
                  <a:cubicBezTo>
                    <a:pt x="347250" y="80971"/>
                    <a:pt x="724177" y="69909"/>
                    <a:pt x="1069343" y="25623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26646" name="Textfeld 18"/>
            <p:cNvSpPr txBox="1">
              <a:spLocks noChangeArrowheads="1"/>
            </p:cNvSpPr>
            <p:nvPr/>
          </p:nvSpPr>
          <p:spPr bwMode="auto">
            <a:xfrm>
              <a:off x="180123" y="3971054"/>
              <a:ext cx="46839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000" b="1">
                  <a:solidFill>
                    <a:srgbClr val="0099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laser </a:t>
              </a:r>
            </a:p>
            <a:p>
              <a:pPr eaLnBrk="1" hangingPunct="1"/>
              <a:r>
                <a:rPr lang="de-DE" altLang="de-DE" sz="1000" b="1">
                  <a:solidFill>
                    <a:srgbClr val="0099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lab</a:t>
              </a:r>
            </a:p>
          </p:txBody>
        </p:sp>
        <p:cxnSp>
          <p:nvCxnSpPr>
            <p:cNvPr id="26647" name="Gerade Verbindung mit Pfeil 19"/>
            <p:cNvCxnSpPr>
              <a:cxnSpLocks noChangeShapeType="1"/>
            </p:cNvCxnSpPr>
            <p:nvPr/>
          </p:nvCxnSpPr>
          <p:spPr bwMode="auto">
            <a:xfrm flipH="1">
              <a:off x="2118240" y="1580576"/>
              <a:ext cx="1830959" cy="513012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Textfeld 20"/>
            <p:cNvSpPr txBox="1">
              <a:spLocks noChangeArrowheads="1"/>
            </p:cNvSpPr>
            <p:nvPr/>
          </p:nvSpPr>
          <p:spPr bwMode="auto">
            <a:xfrm>
              <a:off x="2773396" y="1468733"/>
              <a:ext cx="450591" cy="27859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ions</a:t>
              </a:r>
              <a:endParaRPr lang="de-DE" altLang="de-DE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6649" name="Gruppieren 21"/>
            <p:cNvGrpSpPr>
              <a:grpSpLocks/>
            </p:cNvGrpSpPr>
            <p:nvPr/>
          </p:nvGrpSpPr>
          <p:grpSpPr bwMode="auto">
            <a:xfrm>
              <a:off x="1618823" y="1652126"/>
              <a:ext cx="2300325" cy="1831674"/>
              <a:chOff x="3291840" y="515389"/>
              <a:chExt cx="5104015" cy="4064925"/>
            </a:xfrm>
          </p:grpSpPr>
          <p:cxnSp>
            <p:nvCxnSpPr>
              <p:cNvPr id="26671" name="Gerade Verbindung mit Pfeil 13316"/>
              <p:cNvCxnSpPr>
                <a:cxnSpLocks noChangeShapeType="1"/>
              </p:cNvCxnSpPr>
              <p:nvPr/>
            </p:nvCxnSpPr>
            <p:spPr bwMode="auto">
              <a:xfrm flipV="1">
                <a:off x="4400133" y="515389"/>
                <a:ext cx="3995722" cy="1122435"/>
              </a:xfrm>
              <a:prstGeom prst="straightConnector1">
                <a:avLst/>
              </a:prstGeom>
              <a:noFill/>
              <a:ln w="38100" algn="ctr">
                <a:solidFill>
                  <a:srgbClr val="00B0F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72" name="Gerade Verbindung 13318"/>
              <p:cNvCxnSpPr>
                <a:cxnSpLocks noChangeShapeType="1"/>
              </p:cNvCxnSpPr>
              <p:nvPr/>
            </p:nvCxnSpPr>
            <p:spPr bwMode="auto">
              <a:xfrm flipH="1" flipV="1">
                <a:off x="4358570" y="1612886"/>
                <a:ext cx="80427" cy="307354"/>
              </a:xfrm>
              <a:prstGeom prst="line">
                <a:avLst/>
              </a:prstGeom>
              <a:noFill/>
              <a:ln w="38100" algn="ctr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73" name="Gerade Verbindung 13320"/>
              <p:cNvCxnSpPr>
                <a:cxnSpLocks noChangeShapeType="1"/>
              </p:cNvCxnSpPr>
              <p:nvPr/>
            </p:nvCxnSpPr>
            <p:spPr bwMode="auto">
              <a:xfrm flipV="1">
                <a:off x="3291840" y="1878676"/>
                <a:ext cx="1172095" cy="324197"/>
              </a:xfrm>
              <a:prstGeom prst="line">
                <a:avLst/>
              </a:prstGeom>
              <a:noFill/>
              <a:ln w="38100" algn="ctr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74" name="Gerade Verbindung 13322"/>
              <p:cNvCxnSpPr>
                <a:cxnSpLocks noChangeShapeType="1"/>
              </p:cNvCxnSpPr>
              <p:nvPr/>
            </p:nvCxnSpPr>
            <p:spPr bwMode="auto">
              <a:xfrm flipH="1" flipV="1">
                <a:off x="3316778" y="2169622"/>
                <a:ext cx="656706" cy="2410692"/>
              </a:xfrm>
              <a:prstGeom prst="line">
                <a:avLst/>
              </a:prstGeom>
              <a:noFill/>
              <a:ln w="38100" algn="ctr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3" name="Stern mit 5 Zacken 22"/>
            <p:cNvSpPr/>
            <p:nvPr/>
          </p:nvSpPr>
          <p:spPr bwMode="auto">
            <a:xfrm rot="1102041">
              <a:off x="3098622" y="1625569"/>
              <a:ext cx="352479" cy="332245"/>
            </a:xfrm>
            <a:prstGeom prst="star5">
              <a:avLst/>
            </a:prstGeom>
            <a:solidFill>
              <a:srgbClr val="00CC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000" tIns="46800" rIns="90000" bIns="46800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26651" name="Textfeld 23"/>
            <p:cNvSpPr txBox="1">
              <a:spLocks noChangeArrowheads="1"/>
            </p:cNvSpPr>
            <p:nvPr/>
          </p:nvSpPr>
          <p:spPr bwMode="auto">
            <a:xfrm>
              <a:off x="1817368" y="2814194"/>
              <a:ext cx="5437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laser</a:t>
              </a:r>
            </a:p>
          </p:txBody>
        </p:sp>
        <p:grpSp>
          <p:nvGrpSpPr>
            <p:cNvPr id="26652" name="Gruppieren 24"/>
            <p:cNvGrpSpPr>
              <a:grpSpLocks/>
            </p:cNvGrpSpPr>
            <p:nvPr/>
          </p:nvGrpSpPr>
          <p:grpSpPr bwMode="auto">
            <a:xfrm>
              <a:off x="660998" y="1813181"/>
              <a:ext cx="2594884" cy="325484"/>
              <a:chOff x="964276" y="847898"/>
              <a:chExt cx="5960226" cy="748146"/>
            </a:xfrm>
          </p:grpSpPr>
          <p:cxnSp>
            <p:nvCxnSpPr>
              <p:cNvPr id="26669" name="Gerade Verbindung 13338"/>
              <p:cNvCxnSpPr>
                <a:cxnSpLocks noChangeShapeType="1"/>
              </p:cNvCxnSpPr>
              <p:nvPr/>
            </p:nvCxnSpPr>
            <p:spPr bwMode="auto">
              <a:xfrm flipH="1">
                <a:off x="4272742" y="847898"/>
                <a:ext cx="2651760" cy="748146"/>
              </a:xfrm>
              <a:prstGeom prst="line">
                <a:avLst/>
              </a:prstGeom>
              <a:noFill/>
              <a:ln w="38100" algn="ctr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70" name="Gerade Verbindung 59"/>
              <p:cNvCxnSpPr>
                <a:cxnSpLocks noChangeShapeType="1"/>
              </p:cNvCxnSpPr>
              <p:nvPr/>
            </p:nvCxnSpPr>
            <p:spPr bwMode="auto">
              <a:xfrm flipH="1" flipV="1">
                <a:off x="964276" y="947651"/>
                <a:ext cx="3383280" cy="623454"/>
              </a:xfrm>
              <a:prstGeom prst="line">
                <a:avLst/>
              </a:prstGeom>
              <a:noFill/>
              <a:ln w="38100" algn="ctr">
                <a:solidFill>
                  <a:srgbClr val="00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6653" name="Textfeld 25"/>
            <p:cNvSpPr txBox="1">
              <a:spLocks noChangeArrowheads="1"/>
            </p:cNvSpPr>
            <p:nvPr/>
          </p:nvSpPr>
          <p:spPr bwMode="auto">
            <a:xfrm>
              <a:off x="1254635" y="1745407"/>
              <a:ext cx="92685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100" b="1">
                  <a:solidFill>
                    <a:srgbClr val="00CC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fluorescence</a:t>
              </a:r>
            </a:p>
          </p:txBody>
        </p:sp>
        <p:sp>
          <p:nvSpPr>
            <p:cNvPr id="26654" name="Rechteck 26"/>
            <p:cNvSpPr>
              <a:spLocks noChangeArrowheads="1"/>
            </p:cNvSpPr>
            <p:nvPr/>
          </p:nvSpPr>
          <p:spPr bwMode="auto">
            <a:xfrm rot="-936139">
              <a:off x="1497180" y="3467190"/>
              <a:ext cx="692184" cy="402902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/>
              <a:endParaRPr lang="de-DE" altLang="de-DE"/>
            </a:p>
          </p:txBody>
        </p:sp>
        <p:sp>
          <p:nvSpPr>
            <p:cNvPr id="26655" name="Textfeld 27"/>
            <p:cNvSpPr txBox="1">
              <a:spLocks noChangeArrowheads="1"/>
            </p:cNvSpPr>
            <p:nvPr/>
          </p:nvSpPr>
          <p:spPr bwMode="auto">
            <a:xfrm>
              <a:off x="3111953" y="3156411"/>
              <a:ext cx="878766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000" b="1">
                  <a:latin typeface="Calibri" panose="020F0502020204030204" pitchFamily="34" charset="0"/>
                  <a:cs typeface="Calibri" panose="020F0502020204030204" pitchFamily="34" charset="0"/>
                </a:rPr>
                <a:t>maintenance</a:t>
              </a:r>
            </a:p>
            <a:p>
              <a:pPr algn="ctr" eaLnBrk="1" hangingPunct="1"/>
              <a:r>
                <a:rPr lang="de-DE" altLang="de-DE" sz="1000" b="1">
                  <a:latin typeface="Calibri" panose="020F0502020204030204" pitchFamily="34" charset="0"/>
                  <a:cs typeface="Calibri" panose="020F0502020204030204" pitchFamily="34" charset="0"/>
                </a:rPr>
                <a:t>tunnel</a:t>
              </a:r>
            </a:p>
          </p:txBody>
        </p:sp>
        <p:sp>
          <p:nvSpPr>
            <p:cNvPr id="26656" name="Textfeld 28"/>
            <p:cNvSpPr txBox="1">
              <a:spLocks noChangeArrowheads="1"/>
            </p:cNvSpPr>
            <p:nvPr/>
          </p:nvSpPr>
          <p:spPr bwMode="auto">
            <a:xfrm>
              <a:off x="178405" y="2446587"/>
              <a:ext cx="779380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000" b="1">
                  <a:latin typeface="Calibri" panose="020F0502020204030204" pitchFamily="34" charset="0"/>
                  <a:cs typeface="Calibri" panose="020F0502020204030204" pitchFamily="34" charset="0"/>
                </a:rPr>
                <a:t>accelerator</a:t>
              </a:r>
            </a:p>
            <a:p>
              <a:pPr algn="ctr" eaLnBrk="1" hangingPunct="1"/>
              <a:r>
                <a:rPr lang="de-DE" altLang="de-DE" sz="1000" b="1">
                  <a:latin typeface="Calibri" panose="020F0502020204030204" pitchFamily="34" charset="0"/>
                  <a:cs typeface="Calibri" panose="020F0502020204030204" pitchFamily="34" charset="0"/>
                </a:rPr>
                <a:t>tunnel</a:t>
              </a:r>
            </a:p>
          </p:txBody>
        </p:sp>
        <p:grpSp>
          <p:nvGrpSpPr>
            <p:cNvPr id="26657" name="Gruppieren 29"/>
            <p:cNvGrpSpPr>
              <a:grpSpLocks/>
            </p:cNvGrpSpPr>
            <p:nvPr/>
          </p:nvGrpSpPr>
          <p:grpSpPr bwMode="auto">
            <a:xfrm>
              <a:off x="1567940" y="2154047"/>
              <a:ext cx="861437" cy="1276052"/>
              <a:chOff x="3184781" y="1629567"/>
              <a:chExt cx="1911302" cy="2831222"/>
            </a:xfrm>
          </p:grpSpPr>
          <p:grpSp>
            <p:nvGrpSpPr>
              <p:cNvPr id="26660" name="Gruppieren 32"/>
              <p:cNvGrpSpPr>
                <a:grpSpLocks/>
              </p:cNvGrpSpPr>
              <p:nvPr/>
            </p:nvGrpSpPr>
            <p:grpSpPr bwMode="auto">
              <a:xfrm>
                <a:off x="3395451" y="1663829"/>
                <a:ext cx="1172049" cy="2759890"/>
                <a:chOff x="3444875" y="1756504"/>
                <a:chExt cx="1172049" cy="2759890"/>
              </a:xfrm>
            </p:grpSpPr>
            <p:cxnSp>
              <p:nvCxnSpPr>
                <p:cNvPr id="39" name="Gerade Verbindung 13318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4509964" y="1721830"/>
                  <a:ext cx="84654" cy="315927"/>
                </a:xfrm>
                <a:prstGeom prst="line">
                  <a:avLst/>
                </a:prstGeom>
                <a:noFill/>
                <a:ln w="38100" algn="ctr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0" name="Gerade Verbindung 13320"/>
                <p:cNvCxnSpPr>
                  <a:cxnSpLocks noChangeShapeType="1"/>
                </p:cNvCxnSpPr>
                <p:nvPr/>
              </p:nvCxnSpPr>
              <p:spPr bwMode="auto">
                <a:xfrm flipV="1">
                  <a:off x="3445721" y="1996550"/>
                  <a:ext cx="1173085" cy="325084"/>
                </a:xfrm>
                <a:prstGeom prst="line">
                  <a:avLst/>
                </a:prstGeom>
                <a:noFill/>
                <a:ln w="38100" algn="ctr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1" name="Gerade Verbindung 1332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469908" y="2289585"/>
                  <a:ext cx="604684" cy="2225234"/>
                </a:xfrm>
                <a:prstGeom prst="line">
                  <a:avLst/>
                </a:prstGeom>
                <a:noFill/>
                <a:ln w="38100" algn="ctr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6661" name="Gruppieren 33"/>
              <p:cNvGrpSpPr>
                <a:grpSpLocks/>
              </p:cNvGrpSpPr>
              <p:nvPr/>
            </p:nvGrpSpPr>
            <p:grpSpPr bwMode="auto">
              <a:xfrm>
                <a:off x="3184781" y="1629567"/>
                <a:ext cx="1172049" cy="2831222"/>
                <a:chOff x="3444875" y="1840941"/>
                <a:chExt cx="1172049" cy="2831222"/>
              </a:xfrm>
            </p:grpSpPr>
            <p:cxnSp>
              <p:nvCxnSpPr>
                <p:cNvPr id="36" name="Gerade Verbindung 13318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4583572" y="1840529"/>
                  <a:ext cx="60467" cy="238091"/>
                </a:xfrm>
                <a:prstGeom prst="line">
                  <a:avLst/>
                </a:prstGeom>
                <a:noFill/>
                <a:ln w="38100" algn="ctr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7" name="Gerade Verbindung 13320"/>
                <p:cNvCxnSpPr>
                  <a:cxnSpLocks noChangeShapeType="1"/>
                </p:cNvCxnSpPr>
                <p:nvPr/>
              </p:nvCxnSpPr>
              <p:spPr bwMode="auto">
                <a:xfrm flipV="1">
                  <a:off x="3446767" y="2051147"/>
                  <a:ext cx="1201305" cy="325084"/>
                </a:xfrm>
                <a:prstGeom prst="line">
                  <a:avLst/>
                </a:prstGeom>
                <a:noFill/>
                <a:ln w="38100" algn="ctr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8" name="Gerade Verbindung 1332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483047" y="2321288"/>
                  <a:ext cx="669183" cy="2348859"/>
                </a:xfrm>
                <a:prstGeom prst="line">
                  <a:avLst/>
                </a:prstGeom>
                <a:noFill/>
                <a:ln w="38100" algn="ctr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35" name="Textfeld 34"/>
              <p:cNvSpPr txBox="1">
                <a:spLocks noChangeArrowheads="1"/>
              </p:cNvSpPr>
              <p:nvPr/>
            </p:nvSpPr>
            <p:spPr bwMode="auto">
              <a:xfrm>
                <a:off x="3476921" y="2293060"/>
                <a:ext cx="1620551" cy="581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de-DE" altLang="de-DE" sz="1100" b="1" dirty="0" err="1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beamline</a:t>
                </a:r>
                <a:endParaRPr lang="de-DE" altLang="de-DE" sz="11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1" name="Gerader Verbinder 30"/>
            <p:cNvCxnSpPr/>
            <p:nvPr/>
          </p:nvCxnSpPr>
          <p:spPr>
            <a:xfrm>
              <a:off x="3055016" y="3121708"/>
              <a:ext cx="168971" cy="584011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/>
            <p:cNvCxnSpPr/>
            <p:nvPr/>
          </p:nvCxnSpPr>
          <p:spPr>
            <a:xfrm>
              <a:off x="947413" y="2238470"/>
              <a:ext cx="167155" cy="559247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33" name="Gruppieren 48"/>
          <p:cNvGrpSpPr>
            <a:grpSpLocks/>
          </p:cNvGrpSpPr>
          <p:nvPr/>
        </p:nvGrpSpPr>
        <p:grpSpPr bwMode="auto">
          <a:xfrm>
            <a:off x="5924550" y="3843338"/>
            <a:ext cx="3081338" cy="2311400"/>
            <a:chOff x="6018657" y="2031270"/>
            <a:chExt cx="3082724" cy="2312042"/>
          </a:xfrm>
        </p:grpSpPr>
        <p:pic>
          <p:nvPicPr>
            <p:cNvPr id="26634" name="Grafik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8657" y="2031270"/>
              <a:ext cx="3082724" cy="2312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1" name="Gerader Verbinder 50"/>
            <p:cNvCxnSpPr/>
            <p:nvPr/>
          </p:nvCxnSpPr>
          <p:spPr>
            <a:xfrm flipV="1">
              <a:off x="7090702" y="2810948"/>
              <a:ext cx="0" cy="1217951"/>
            </a:xfrm>
            <a:prstGeom prst="line">
              <a:avLst/>
            </a:prstGeom>
            <a:ln w="38100">
              <a:solidFill>
                <a:srgbClr val="92D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2" name="Gerade Verbindung mit Pfeil 51"/>
            <p:cNvCxnSpPr/>
            <p:nvPr/>
          </p:nvCxnSpPr>
          <p:spPr>
            <a:xfrm>
              <a:off x="6868352" y="2566406"/>
              <a:ext cx="1170513" cy="12417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/>
            <p:cNvCxnSpPr/>
            <p:nvPr/>
          </p:nvCxnSpPr>
          <p:spPr>
            <a:xfrm flipH="1" flipV="1">
              <a:off x="6996997" y="2660095"/>
              <a:ext cx="520934" cy="55101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feld 53"/>
            <p:cNvSpPr txBox="1"/>
            <p:nvPr/>
          </p:nvSpPr>
          <p:spPr>
            <a:xfrm>
              <a:off x="7691047" y="2898286"/>
              <a:ext cx="541580" cy="27788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200" b="1" dirty="0" err="1">
                  <a:solidFill>
                    <a:srgbClr val="00B0F0"/>
                  </a:solidFill>
                </a:rPr>
                <a:t>laser</a:t>
              </a:r>
              <a:endParaRPr lang="de-DE" sz="1200" b="1" dirty="0">
                <a:solidFill>
                  <a:srgbClr val="00B0F0"/>
                </a:solidFill>
              </a:endParaRPr>
            </a:p>
          </p:txBody>
        </p:sp>
        <p:cxnSp>
          <p:nvCxnSpPr>
            <p:cNvPr id="55" name="Gerader Verbinder 54"/>
            <p:cNvCxnSpPr/>
            <p:nvPr/>
          </p:nvCxnSpPr>
          <p:spPr>
            <a:xfrm flipH="1">
              <a:off x="7517931" y="3211110"/>
              <a:ext cx="1089515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feld 55"/>
            <p:cNvSpPr txBox="1"/>
            <p:nvPr/>
          </p:nvSpPr>
          <p:spPr>
            <a:xfrm>
              <a:off x="8081748" y="3704960"/>
              <a:ext cx="501876" cy="27788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200" b="1" dirty="0" err="1">
                  <a:solidFill>
                    <a:srgbClr val="FF0000"/>
                  </a:solidFill>
                </a:rPr>
                <a:t>ions</a:t>
              </a:r>
              <a:endParaRPr lang="de-DE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6140950" y="4016196"/>
              <a:ext cx="1132396" cy="276302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200" b="1" dirty="0" err="1">
                  <a:solidFill>
                    <a:srgbClr val="92D050"/>
                  </a:solidFill>
                </a:rPr>
                <a:t>fluorescence</a:t>
              </a:r>
              <a:endParaRPr lang="de-DE" sz="1200" b="1" dirty="0">
                <a:solidFill>
                  <a:srgbClr val="92D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69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feld 1"/>
          <p:cNvSpPr txBox="1">
            <a:spLocks noChangeArrowheads="1"/>
          </p:cNvSpPr>
          <p:nvPr/>
        </p:nvSpPr>
        <p:spPr bwMode="auto">
          <a:xfrm>
            <a:off x="2914047" y="140494"/>
            <a:ext cx="309013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SIS100 Laser Cooler</a:t>
            </a:r>
            <a:endParaRPr lang="de-DE" alt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651" name="Grafik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758950"/>
            <a:ext cx="4835525" cy="187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feld 6"/>
          <p:cNvSpPr txBox="1">
            <a:spLocks noChangeArrowheads="1"/>
          </p:cNvSpPr>
          <p:nvPr/>
        </p:nvSpPr>
        <p:spPr bwMode="auto">
          <a:xfrm>
            <a:off x="260350" y="1263650"/>
            <a:ext cx="496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i="1">
                <a:latin typeface="Calibri" panose="020F0502020204030204" pitchFamily="34" charset="0"/>
                <a:cs typeface="Calibri" panose="020F0502020204030204" pitchFamily="34" charset="0"/>
              </a:rPr>
              <a:t>Beam Quality and Bunching by means of Lasers</a:t>
            </a:r>
          </a:p>
        </p:txBody>
      </p:sp>
      <p:pic>
        <p:nvPicPr>
          <p:cNvPr id="58" name="Grafik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4316413"/>
            <a:ext cx="323850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Linien">
            <a:extLst>
              <a:ext uri="{FF2B5EF4-FFF2-40B4-BE49-F238E27FC236}">
                <a16:creationId xmlns:a16="http://schemas.microsoft.com/office/drawing/2014/main" id="{FF03ED81-164A-9041-E9F9-8B1927974F3F}"/>
              </a:ext>
            </a:extLst>
          </p:cNvPr>
          <p:cNvSpPr/>
          <p:nvPr/>
        </p:nvSpPr>
        <p:spPr>
          <a:xfrm flipV="1">
            <a:off x="4306888" y="4325938"/>
            <a:ext cx="0" cy="1790700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34289" rIns="3428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sz="13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Linien">
            <a:extLst>
              <a:ext uri="{FF2B5EF4-FFF2-40B4-BE49-F238E27FC236}">
                <a16:creationId xmlns:a16="http://schemas.microsoft.com/office/drawing/2014/main" id="{393B0A9A-B3EE-1C76-5ACA-ABE28041AF70}"/>
              </a:ext>
            </a:extLst>
          </p:cNvPr>
          <p:cNvSpPr/>
          <p:nvPr/>
        </p:nvSpPr>
        <p:spPr>
          <a:xfrm>
            <a:off x="3114675" y="6048375"/>
            <a:ext cx="2384425" cy="0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1828754">
              <a:defRPr sz="1400"/>
            </a:pPr>
            <a:endParaRPr sz="1050"/>
          </a:p>
        </p:txBody>
      </p:sp>
      <p:pic>
        <p:nvPicPr>
          <p:cNvPr id="61" name="Grafik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5705475"/>
            <a:ext cx="12176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5345113"/>
            <a:ext cx="576262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Grafik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4773613"/>
            <a:ext cx="234950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feld 63">
            <a:extLst>
              <a:ext uri="{FF2B5EF4-FFF2-40B4-BE49-F238E27FC236}">
                <a16:creationId xmlns:a16="http://schemas.microsoft.com/office/drawing/2014/main" id="{024953D0-77E9-2E96-494A-E9984D8F3360}"/>
              </a:ext>
            </a:extLst>
          </p:cNvPr>
          <p:cNvSpPr txBox="1"/>
          <p:nvPr/>
        </p:nvSpPr>
        <p:spPr>
          <a:xfrm>
            <a:off x="5145088" y="5629275"/>
            <a:ext cx="175736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050" dirty="0" err="1">
                <a:solidFill>
                  <a:srgbClr val="0100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lang="de-DE" sz="1050" dirty="0">
                <a:solidFill>
                  <a:srgbClr val="0100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pulse laser (HZDR)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A8618A89-5B29-A377-F339-3268592805D5}"/>
              </a:ext>
            </a:extLst>
          </p:cNvPr>
          <p:cNvSpPr txBox="1"/>
          <p:nvPr/>
        </p:nvSpPr>
        <p:spPr>
          <a:xfrm>
            <a:off x="4468813" y="4730750"/>
            <a:ext cx="14763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050" dirty="0" err="1">
                <a:solidFill>
                  <a:srgbClr val="0100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cw</a:t>
            </a:r>
            <a:r>
              <a:rPr lang="de-DE" sz="1050" dirty="0">
                <a:solidFill>
                  <a:srgbClr val="0100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dirty="0" err="1">
                <a:solidFill>
                  <a:srgbClr val="0100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</a:t>
            </a:r>
            <a:r>
              <a:rPr lang="de-DE" sz="1050" dirty="0">
                <a:solidFill>
                  <a:srgbClr val="0100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(TU Da)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C13E6AD4-3941-B372-CB56-DC5730880C3C}"/>
              </a:ext>
            </a:extLst>
          </p:cNvPr>
          <p:cNvSpPr txBox="1"/>
          <p:nvPr/>
        </p:nvSpPr>
        <p:spPr>
          <a:xfrm>
            <a:off x="4681538" y="5184775"/>
            <a:ext cx="19542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050" dirty="0" err="1">
                <a:solidFill>
                  <a:srgbClr val="0100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lang="de-DE" sz="1050" dirty="0">
                <a:solidFill>
                  <a:srgbClr val="0100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pulse </a:t>
            </a:r>
            <a:r>
              <a:rPr lang="de-DE" sz="1050" dirty="0" err="1">
                <a:solidFill>
                  <a:srgbClr val="0100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</a:t>
            </a:r>
            <a:r>
              <a:rPr lang="de-DE" sz="1050" dirty="0">
                <a:solidFill>
                  <a:srgbClr val="0100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(TU Da)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A5A1ACB1-5377-3395-DD38-1723AA989C81}"/>
              </a:ext>
            </a:extLst>
          </p:cNvPr>
          <p:cNvSpPr txBox="1"/>
          <p:nvPr/>
        </p:nvSpPr>
        <p:spPr>
          <a:xfrm>
            <a:off x="2693988" y="4414838"/>
            <a:ext cx="376237" cy="27622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de-DE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de-DE" sz="13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350" dirty="0">
                <a:solidFill>
                  <a:srgbClr val="0100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D64F764C-7C2C-1301-AFFC-0AA97204C401}"/>
              </a:ext>
            </a:extLst>
          </p:cNvPr>
          <p:cNvSpPr txBox="1"/>
          <p:nvPr/>
        </p:nvSpPr>
        <p:spPr>
          <a:xfrm>
            <a:off x="5226050" y="6118225"/>
            <a:ext cx="379413" cy="2778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de-DE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de-DE" sz="13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350" dirty="0">
                <a:solidFill>
                  <a:srgbClr val="0100C8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D77FCE43-3B47-6CF4-D575-5648D7704895}"/>
              </a:ext>
            </a:extLst>
          </p:cNvPr>
          <p:cNvSpPr txBox="1"/>
          <p:nvPr/>
        </p:nvSpPr>
        <p:spPr>
          <a:xfrm>
            <a:off x="3575050" y="3716338"/>
            <a:ext cx="2030413" cy="3000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sz="135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Bucket</a:t>
            </a:r>
            <a:r>
              <a:rPr lang="de-DE" sz="135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5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acceptance</a:t>
            </a:r>
            <a:endParaRPr lang="de-DE" sz="135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0" name="Gerader Verbinder 69"/>
          <p:cNvCxnSpPr/>
          <p:nvPr/>
        </p:nvCxnSpPr>
        <p:spPr>
          <a:xfrm>
            <a:off x="3306763" y="4033838"/>
            <a:ext cx="2016125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feld 70">
            <a:extLst>
              <a:ext uri="{FF2B5EF4-FFF2-40B4-BE49-F238E27FC236}">
                <a16:creationId xmlns:a16="http://schemas.microsoft.com/office/drawing/2014/main" id="{A5A1ACB1-5377-3395-DD38-1723AA989C81}"/>
              </a:ext>
            </a:extLst>
          </p:cNvPr>
          <p:cNvSpPr txBox="1"/>
          <p:nvPr/>
        </p:nvSpPr>
        <p:spPr>
          <a:xfrm>
            <a:off x="3143250" y="4630738"/>
            <a:ext cx="788988" cy="5540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</a:t>
            </a:r>
            <a:r>
              <a:rPr lang="de-DE" sz="10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0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final</a:t>
            </a:r>
          </a:p>
          <a:p>
            <a:pPr algn="r">
              <a:defRPr/>
            </a:pP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velocity</a:t>
            </a:r>
            <a:endParaRPr lang="de-DE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defRPr/>
            </a:pP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distribution</a:t>
            </a:r>
            <a:endParaRPr lang="de-DE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Linien">
            <a:extLst>
              <a:ext uri="{FF2B5EF4-FFF2-40B4-BE49-F238E27FC236}">
                <a16:creationId xmlns:a16="http://schemas.microsoft.com/office/drawing/2014/main" id="{8384D483-0588-5AD1-2912-DD084A345071}"/>
              </a:ext>
            </a:extLst>
          </p:cNvPr>
          <p:cNvSpPr/>
          <p:nvPr/>
        </p:nvSpPr>
        <p:spPr>
          <a:xfrm flipV="1">
            <a:off x="3136900" y="4264025"/>
            <a:ext cx="0" cy="1790700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1828754">
              <a:defRPr sz="1400"/>
            </a:pPr>
            <a:endParaRPr sz="1050"/>
          </a:p>
        </p:txBody>
      </p:sp>
      <p:sp>
        <p:nvSpPr>
          <p:cNvPr id="73" name="Freihandform 72"/>
          <p:cNvSpPr/>
          <p:nvPr/>
        </p:nvSpPr>
        <p:spPr>
          <a:xfrm>
            <a:off x="3159125" y="4603750"/>
            <a:ext cx="2241550" cy="1444625"/>
          </a:xfrm>
          <a:custGeom>
            <a:avLst/>
            <a:gdLst>
              <a:gd name="connsiteX0" fmla="*/ 0 w 4867564"/>
              <a:gd name="connsiteY0" fmla="*/ 1958109 h 1958109"/>
              <a:gd name="connsiteX1" fmla="*/ 461818 w 4867564"/>
              <a:gd name="connsiteY1" fmla="*/ 1958109 h 1958109"/>
              <a:gd name="connsiteX2" fmla="*/ 628073 w 4867564"/>
              <a:gd name="connsiteY2" fmla="*/ 1939636 h 1958109"/>
              <a:gd name="connsiteX3" fmla="*/ 942109 w 4867564"/>
              <a:gd name="connsiteY3" fmla="*/ 1874982 h 1958109"/>
              <a:gd name="connsiteX4" fmla="*/ 1163782 w 4867564"/>
              <a:gd name="connsiteY4" fmla="*/ 1764145 h 1958109"/>
              <a:gd name="connsiteX5" fmla="*/ 1330037 w 4867564"/>
              <a:gd name="connsiteY5" fmla="*/ 1625600 h 1958109"/>
              <a:gd name="connsiteX6" fmla="*/ 1588655 w 4867564"/>
              <a:gd name="connsiteY6" fmla="*/ 1311563 h 1958109"/>
              <a:gd name="connsiteX7" fmla="*/ 1773382 w 4867564"/>
              <a:gd name="connsiteY7" fmla="*/ 969818 h 1958109"/>
              <a:gd name="connsiteX8" fmla="*/ 2032000 w 4867564"/>
              <a:gd name="connsiteY8" fmla="*/ 480291 h 1958109"/>
              <a:gd name="connsiteX9" fmla="*/ 2207491 w 4867564"/>
              <a:gd name="connsiteY9" fmla="*/ 212436 h 1958109"/>
              <a:gd name="connsiteX10" fmla="*/ 2355273 w 4867564"/>
              <a:gd name="connsiteY10" fmla="*/ 46182 h 1958109"/>
              <a:gd name="connsiteX11" fmla="*/ 2456873 w 4867564"/>
              <a:gd name="connsiteY11" fmla="*/ 9236 h 1958109"/>
              <a:gd name="connsiteX12" fmla="*/ 2503055 w 4867564"/>
              <a:gd name="connsiteY12" fmla="*/ 0 h 1958109"/>
              <a:gd name="connsiteX13" fmla="*/ 2595418 w 4867564"/>
              <a:gd name="connsiteY13" fmla="*/ 9236 h 1958109"/>
              <a:gd name="connsiteX14" fmla="*/ 2687782 w 4867564"/>
              <a:gd name="connsiteY14" fmla="*/ 55418 h 1958109"/>
              <a:gd name="connsiteX15" fmla="*/ 2761673 w 4867564"/>
              <a:gd name="connsiteY15" fmla="*/ 138545 h 1958109"/>
              <a:gd name="connsiteX16" fmla="*/ 2863273 w 4867564"/>
              <a:gd name="connsiteY16" fmla="*/ 267854 h 1958109"/>
              <a:gd name="connsiteX17" fmla="*/ 2983346 w 4867564"/>
              <a:gd name="connsiteY17" fmla="*/ 471054 h 1958109"/>
              <a:gd name="connsiteX18" fmla="*/ 3131127 w 4867564"/>
              <a:gd name="connsiteY18" fmla="*/ 766618 h 1958109"/>
              <a:gd name="connsiteX19" fmla="*/ 3371273 w 4867564"/>
              <a:gd name="connsiteY19" fmla="*/ 1200727 h 1958109"/>
              <a:gd name="connsiteX20" fmla="*/ 3592946 w 4867564"/>
              <a:gd name="connsiteY20" fmla="*/ 1505527 h 1958109"/>
              <a:gd name="connsiteX21" fmla="*/ 3759200 w 4867564"/>
              <a:gd name="connsiteY21" fmla="*/ 1690254 h 1958109"/>
              <a:gd name="connsiteX22" fmla="*/ 3962400 w 4867564"/>
              <a:gd name="connsiteY22" fmla="*/ 1828800 h 1958109"/>
              <a:gd name="connsiteX23" fmla="*/ 4239491 w 4867564"/>
              <a:gd name="connsiteY23" fmla="*/ 1911927 h 1958109"/>
              <a:gd name="connsiteX24" fmla="*/ 4498109 w 4867564"/>
              <a:gd name="connsiteY24" fmla="*/ 1939636 h 1958109"/>
              <a:gd name="connsiteX25" fmla="*/ 4867564 w 4867564"/>
              <a:gd name="connsiteY25" fmla="*/ 1958109 h 1958109"/>
              <a:gd name="connsiteX0" fmla="*/ 0 w 4867564"/>
              <a:gd name="connsiteY0" fmla="*/ 1958109 h 1958109"/>
              <a:gd name="connsiteX1" fmla="*/ 461818 w 4867564"/>
              <a:gd name="connsiteY1" fmla="*/ 1958109 h 1958109"/>
              <a:gd name="connsiteX2" fmla="*/ 628073 w 4867564"/>
              <a:gd name="connsiteY2" fmla="*/ 1939636 h 1958109"/>
              <a:gd name="connsiteX3" fmla="*/ 942109 w 4867564"/>
              <a:gd name="connsiteY3" fmla="*/ 1874982 h 1958109"/>
              <a:gd name="connsiteX4" fmla="*/ 1163782 w 4867564"/>
              <a:gd name="connsiteY4" fmla="*/ 1764145 h 1958109"/>
              <a:gd name="connsiteX5" fmla="*/ 1330037 w 4867564"/>
              <a:gd name="connsiteY5" fmla="*/ 1625600 h 1958109"/>
              <a:gd name="connsiteX6" fmla="*/ 1609437 w 4867564"/>
              <a:gd name="connsiteY6" fmla="*/ 1285585 h 1958109"/>
              <a:gd name="connsiteX7" fmla="*/ 1773382 w 4867564"/>
              <a:gd name="connsiteY7" fmla="*/ 969818 h 1958109"/>
              <a:gd name="connsiteX8" fmla="*/ 2032000 w 4867564"/>
              <a:gd name="connsiteY8" fmla="*/ 480291 h 1958109"/>
              <a:gd name="connsiteX9" fmla="*/ 2207491 w 4867564"/>
              <a:gd name="connsiteY9" fmla="*/ 212436 h 1958109"/>
              <a:gd name="connsiteX10" fmla="*/ 2355273 w 4867564"/>
              <a:gd name="connsiteY10" fmla="*/ 46182 h 1958109"/>
              <a:gd name="connsiteX11" fmla="*/ 2456873 w 4867564"/>
              <a:gd name="connsiteY11" fmla="*/ 9236 h 1958109"/>
              <a:gd name="connsiteX12" fmla="*/ 2503055 w 4867564"/>
              <a:gd name="connsiteY12" fmla="*/ 0 h 1958109"/>
              <a:gd name="connsiteX13" fmla="*/ 2595418 w 4867564"/>
              <a:gd name="connsiteY13" fmla="*/ 9236 h 1958109"/>
              <a:gd name="connsiteX14" fmla="*/ 2687782 w 4867564"/>
              <a:gd name="connsiteY14" fmla="*/ 55418 h 1958109"/>
              <a:gd name="connsiteX15" fmla="*/ 2761673 w 4867564"/>
              <a:gd name="connsiteY15" fmla="*/ 138545 h 1958109"/>
              <a:gd name="connsiteX16" fmla="*/ 2863273 w 4867564"/>
              <a:gd name="connsiteY16" fmla="*/ 267854 h 1958109"/>
              <a:gd name="connsiteX17" fmla="*/ 2983346 w 4867564"/>
              <a:gd name="connsiteY17" fmla="*/ 471054 h 1958109"/>
              <a:gd name="connsiteX18" fmla="*/ 3131127 w 4867564"/>
              <a:gd name="connsiteY18" fmla="*/ 766618 h 1958109"/>
              <a:gd name="connsiteX19" fmla="*/ 3371273 w 4867564"/>
              <a:gd name="connsiteY19" fmla="*/ 1200727 h 1958109"/>
              <a:gd name="connsiteX20" fmla="*/ 3592946 w 4867564"/>
              <a:gd name="connsiteY20" fmla="*/ 1505527 h 1958109"/>
              <a:gd name="connsiteX21" fmla="*/ 3759200 w 4867564"/>
              <a:gd name="connsiteY21" fmla="*/ 1690254 h 1958109"/>
              <a:gd name="connsiteX22" fmla="*/ 3962400 w 4867564"/>
              <a:gd name="connsiteY22" fmla="*/ 1828800 h 1958109"/>
              <a:gd name="connsiteX23" fmla="*/ 4239491 w 4867564"/>
              <a:gd name="connsiteY23" fmla="*/ 1911927 h 1958109"/>
              <a:gd name="connsiteX24" fmla="*/ 4498109 w 4867564"/>
              <a:gd name="connsiteY24" fmla="*/ 1939636 h 1958109"/>
              <a:gd name="connsiteX25" fmla="*/ 4867564 w 4867564"/>
              <a:gd name="connsiteY25" fmla="*/ 1958109 h 1958109"/>
              <a:gd name="connsiteX0" fmla="*/ 0 w 4867564"/>
              <a:gd name="connsiteY0" fmla="*/ 1958109 h 1958109"/>
              <a:gd name="connsiteX1" fmla="*/ 461818 w 4867564"/>
              <a:gd name="connsiteY1" fmla="*/ 1958109 h 1958109"/>
              <a:gd name="connsiteX2" fmla="*/ 628073 w 4867564"/>
              <a:gd name="connsiteY2" fmla="*/ 1939636 h 1958109"/>
              <a:gd name="connsiteX3" fmla="*/ 942109 w 4867564"/>
              <a:gd name="connsiteY3" fmla="*/ 1874982 h 1958109"/>
              <a:gd name="connsiteX4" fmla="*/ 1163782 w 4867564"/>
              <a:gd name="connsiteY4" fmla="*/ 1764145 h 1958109"/>
              <a:gd name="connsiteX5" fmla="*/ 1330037 w 4867564"/>
              <a:gd name="connsiteY5" fmla="*/ 1625600 h 1958109"/>
              <a:gd name="connsiteX6" fmla="*/ 1609437 w 4867564"/>
              <a:gd name="connsiteY6" fmla="*/ 1285585 h 1958109"/>
              <a:gd name="connsiteX7" fmla="*/ 1773382 w 4867564"/>
              <a:gd name="connsiteY7" fmla="*/ 969818 h 1958109"/>
              <a:gd name="connsiteX8" fmla="*/ 2032000 w 4867564"/>
              <a:gd name="connsiteY8" fmla="*/ 480291 h 1958109"/>
              <a:gd name="connsiteX9" fmla="*/ 2207491 w 4867564"/>
              <a:gd name="connsiteY9" fmla="*/ 212436 h 1958109"/>
              <a:gd name="connsiteX10" fmla="*/ 2355273 w 4867564"/>
              <a:gd name="connsiteY10" fmla="*/ 46182 h 1958109"/>
              <a:gd name="connsiteX11" fmla="*/ 2441287 w 4867564"/>
              <a:gd name="connsiteY11" fmla="*/ 9236 h 1958109"/>
              <a:gd name="connsiteX12" fmla="*/ 2503055 w 4867564"/>
              <a:gd name="connsiteY12" fmla="*/ 0 h 1958109"/>
              <a:gd name="connsiteX13" fmla="*/ 2595418 w 4867564"/>
              <a:gd name="connsiteY13" fmla="*/ 9236 h 1958109"/>
              <a:gd name="connsiteX14" fmla="*/ 2687782 w 4867564"/>
              <a:gd name="connsiteY14" fmla="*/ 55418 h 1958109"/>
              <a:gd name="connsiteX15" fmla="*/ 2761673 w 4867564"/>
              <a:gd name="connsiteY15" fmla="*/ 138545 h 1958109"/>
              <a:gd name="connsiteX16" fmla="*/ 2863273 w 4867564"/>
              <a:gd name="connsiteY16" fmla="*/ 267854 h 1958109"/>
              <a:gd name="connsiteX17" fmla="*/ 2983346 w 4867564"/>
              <a:gd name="connsiteY17" fmla="*/ 471054 h 1958109"/>
              <a:gd name="connsiteX18" fmla="*/ 3131127 w 4867564"/>
              <a:gd name="connsiteY18" fmla="*/ 766618 h 1958109"/>
              <a:gd name="connsiteX19" fmla="*/ 3371273 w 4867564"/>
              <a:gd name="connsiteY19" fmla="*/ 1200727 h 1958109"/>
              <a:gd name="connsiteX20" fmla="*/ 3592946 w 4867564"/>
              <a:gd name="connsiteY20" fmla="*/ 1505527 h 1958109"/>
              <a:gd name="connsiteX21" fmla="*/ 3759200 w 4867564"/>
              <a:gd name="connsiteY21" fmla="*/ 1690254 h 1958109"/>
              <a:gd name="connsiteX22" fmla="*/ 3962400 w 4867564"/>
              <a:gd name="connsiteY22" fmla="*/ 1828800 h 1958109"/>
              <a:gd name="connsiteX23" fmla="*/ 4239491 w 4867564"/>
              <a:gd name="connsiteY23" fmla="*/ 1911927 h 1958109"/>
              <a:gd name="connsiteX24" fmla="*/ 4498109 w 4867564"/>
              <a:gd name="connsiteY24" fmla="*/ 1939636 h 1958109"/>
              <a:gd name="connsiteX25" fmla="*/ 4867564 w 4867564"/>
              <a:gd name="connsiteY25" fmla="*/ 1958109 h 1958109"/>
              <a:gd name="connsiteX0" fmla="*/ 0 w 4867564"/>
              <a:gd name="connsiteY0" fmla="*/ 1968500 h 1968500"/>
              <a:gd name="connsiteX1" fmla="*/ 461818 w 4867564"/>
              <a:gd name="connsiteY1" fmla="*/ 1968500 h 1968500"/>
              <a:gd name="connsiteX2" fmla="*/ 628073 w 4867564"/>
              <a:gd name="connsiteY2" fmla="*/ 1950027 h 1968500"/>
              <a:gd name="connsiteX3" fmla="*/ 942109 w 4867564"/>
              <a:gd name="connsiteY3" fmla="*/ 1885373 h 1968500"/>
              <a:gd name="connsiteX4" fmla="*/ 1163782 w 4867564"/>
              <a:gd name="connsiteY4" fmla="*/ 1774536 h 1968500"/>
              <a:gd name="connsiteX5" fmla="*/ 1330037 w 4867564"/>
              <a:gd name="connsiteY5" fmla="*/ 1635991 h 1968500"/>
              <a:gd name="connsiteX6" fmla="*/ 1609437 w 4867564"/>
              <a:gd name="connsiteY6" fmla="*/ 1295976 h 1968500"/>
              <a:gd name="connsiteX7" fmla="*/ 1773382 w 4867564"/>
              <a:gd name="connsiteY7" fmla="*/ 980209 h 1968500"/>
              <a:gd name="connsiteX8" fmla="*/ 2032000 w 4867564"/>
              <a:gd name="connsiteY8" fmla="*/ 490682 h 1968500"/>
              <a:gd name="connsiteX9" fmla="*/ 2207491 w 4867564"/>
              <a:gd name="connsiteY9" fmla="*/ 222827 h 1968500"/>
              <a:gd name="connsiteX10" fmla="*/ 2355273 w 4867564"/>
              <a:gd name="connsiteY10" fmla="*/ 56573 h 1968500"/>
              <a:gd name="connsiteX11" fmla="*/ 2441287 w 4867564"/>
              <a:gd name="connsiteY11" fmla="*/ 19627 h 1968500"/>
              <a:gd name="connsiteX12" fmla="*/ 2508250 w 4867564"/>
              <a:gd name="connsiteY12" fmla="*/ 0 h 1968500"/>
              <a:gd name="connsiteX13" fmla="*/ 2595418 w 4867564"/>
              <a:gd name="connsiteY13" fmla="*/ 19627 h 1968500"/>
              <a:gd name="connsiteX14" fmla="*/ 2687782 w 4867564"/>
              <a:gd name="connsiteY14" fmla="*/ 65809 h 1968500"/>
              <a:gd name="connsiteX15" fmla="*/ 2761673 w 4867564"/>
              <a:gd name="connsiteY15" fmla="*/ 148936 h 1968500"/>
              <a:gd name="connsiteX16" fmla="*/ 2863273 w 4867564"/>
              <a:gd name="connsiteY16" fmla="*/ 278245 h 1968500"/>
              <a:gd name="connsiteX17" fmla="*/ 2983346 w 4867564"/>
              <a:gd name="connsiteY17" fmla="*/ 481445 h 1968500"/>
              <a:gd name="connsiteX18" fmla="*/ 3131127 w 4867564"/>
              <a:gd name="connsiteY18" fmla="*/ 777009 h 1968500"/>
              <a:gd name="connsiteX19" fmla="*/ 3371273 w 4867564"/>
              <a:gd name="connsiteY19" fmla="*/ 1211118 h 1968500"/>
              <a:gd name="connsiteX20" fmla="*/ 3592946 w 4867564"/>
              <a:gd name="connsiteY20" fmla="*/ 1515918 h 1968500"/>
              <a:gd name="connsiteX21" fmla="*/ 3759200 w 4867564"/>
              <a:gd name="connsiteY21" fmla="*/ 1700645 h 1968500"/>
              <a:gd name="connsiteX22" fmla="*/ 3962400 w 4867564"/>
              <a:gd name="connsiteY22" fmla="*/ 1839191 h 1968500"/>
              <a:gd name="connsiteX23" fmla="*/ 4239491 w 4867564"/>
              <a:gd name="connsiteY23" fmla="*/ 1922318 h 1968500"/>
              <a:gd name="connsiteX24" fmla="*/ 4498109 w 4867564"/>
              <a:gd name="connsiteY24" fmla="*/ 1950027 h 1968500"/>
              <a:gd name="connsiteX25" fmla="*/ 4867564 w 4867564"/>
              <a:gd name="connsiteY25" fmla="*/ 1968500 h 1968500"/>
              <a:gd name="connsiteX0" fmla="*/ 0 w 4867564"/>
              <a:gd name="connsiteY0" fmla="*/ 1968500 h 1968500"/>
              <a:gd name="connsiteX1" fmla="*/ 461818 w 4867564"/>
              <a:gd name="connsiteY1" fmla="*/ 1968500 h 1968500"/>
              <a:gd name="connsiteX2" fmla="*/ 628073 w 4867564"/>
              <a:gd name="connsiteY2" fmla="*/ 1950027 h 1968500"/>
              <a:gd name="connsiteX3" fmla="*/ 942109 w 4867564"/>
              <a:gd name="connsiteY3" fmla="*/ 1885373 h 1968500"/>
              <a:gd name="connsiteX4" fmla="*/ 1163782 w 4867564"/>
              <a:gd name="connsiteY4" fmla="*/ 1774536 h 1968500"/>
              <a:gd name="connsiteX5" fmla="*/ 1381992 w 4867564"/>
              <a:gd name="connsiteY5" fmla="*/ 1589232 h 1968500"/>
              <a:gd name="connsiteX6" fmla="*/ 1609437 w 4867564"/>
              <a:gd name="connsiteY6" fmla="*/ 1295976 h 1968500"/>
              <a:gd name="connsiteX7" fmla="*/ 1773382 w 4867564"/>
              <a:gd name="connsiteY7" fmla="*/ 980209 h 1968500"/>
              <a:gd name="connsiteX8" fmla="*/ 2032000 w 4867564"/>
              <a:gd name="connsiteY8" fmla="*/ 490682 h 1968500"/>
              <a:gd name="connsiteX9" fmla="*/ 2207491 w 4867564"/>
              <a:gd name="connsiteY9" fmla="*/ 222827 h 1968500"/>
              <a:gd name="connsiteX10" fmla="*/ 2355273 w 4867564"/>
              <a:gd name="connsiteY10" fmla="*/ 56573 h 1968500"/>
              <a:gd name="connsiteX11" fmla="*/ 2441287 w 4867564"/>
              <a:gd name="connsiteY11" fmla="*/ 19627 h 1968500"/>
              <a:gd name="connsiteX12" fmla="*/ 2508250 w 4867564"/>
              <a:gd name="connsiteY12" fmla="*/ 0 h 1968500"/>
              <a:gd name="connsiteX13" fmla="*/ 2595418 w 4867564"/>
              <a:gd name="connsiteY13" fmla="*/ 19627 h 1968500"/>
              <a:gd name="connsiteX14" fmla="*/ 2687782 w 4867564"/>
              <a:gd name="connsiteY14" fmla="*/ 65809 h 1968500"/>
              <a:gd name="connsiteX15" fmla="*/ 2761673 w 4867564"/>
              <a:gd name="connsiteY15" fmla="*/ 148936 h 1968500"/>
              <a:gd name="connsiteX16" fmla="*/ 2863273 w 4867564"/>
              <a:gd name="connsiteY16" fmla="*/ 278245 h 1968500"/>
              <a:gd name="connsiteX17" fmla="*/ 2983346 w 4867564"/>
              <a:gd name="connsiteY17" fmla="*/ 481445 h 1968500"/>
              <a:gd name="connsiteX18" fmla="*/ 3131127 w 4867564"/>
              <a:gd name="connsiteY18" fmla="*/ 777009 h 1968500"/>
              <a:gd name="connsiteX19" fmla="*/ 3371273 w 4867564"/>
              <a:gd name="connsiteY19" fmla="*/ 1211118 h 1968500"/>
              <a:gd name="connsiteX20" fmla="*/ 3592946 w 4867564"/>
              <a:gd name="connsiteY20" fmla="*/ 1515918 h 1968500"/>
              <a:gd name="connsiteX21" fmla="*/ 3759200 w 4867564"/>
              <a:gd name="connsiteY21" fmla="*/ 1700645 h 1968500"/>
              <a:gd name="connsiteX22" fmla="*/ 3962400 w 4867564"/>
              <a:gd name="connsiteY22" fmla="*/ 1839191 h 1968500"/>
              <a:gd name="connsiteX23" fmla="*/ 4239491 w 4867564"/>
              <a:gd name="connsiteY23" fmla="*/ 1922318 h 1968500"/>
              <a:gd name="connsiteX24" fmla="*/ 4498109 w 4867564"/>
              <a:gd name="connsiteY24" fmla="*/ 1950027 h 1968500"/>
              <a:gd name="connsiteX25" fmla="*/ 4867564 w 4867564"/>
              <a:gd name="connsiteY25" fmla="*/ 1968500 h 1968500"/>
              <a:gd name="connsiteX0" fmla="*/ 0 w 4867564"/>
              <a:gd name="connsiteY0" fmla="*/ 1968500 h 1968500"/>
              <a:gd name="connsiteX1" fmla="*/ 461818 w 4867564"/>
              <a:gd name="connsiteY1" fmla="*/ 1968500 h 1968500"/>
              <a:gd name="connsiteX2" fmla="*/ 628073 w 4867564"/>
              <a:gd name="connsiteY2" fmla="*/ 1950027 h 1968500"/>
              <a:gd name="connsiteX3" fmla="*/ 942109 w 4867564"/>
              <a:gd name="connsiteY3" fmla="*/ 1885373 h 1968500"/>
              <a:gd name="connsiteX4" fmla="*/ 1163782 w 4867564"/>
              <a:gd name="connsiteY4" fmla="*/ 1774536 h 1968500"/>
              <a:gd name="connsiteX5" fmla="*/ 1381992 w 4867564"/>
              <a:gd name="connsiteY5" fmla="*/ 1589232 h 1968500"/>
              <a:gd name="connsiteX6" fmla="*/ 1588655 w 4867564"/>
              <a:gd name="connsiteY6" fmla="*/ 1316758 h 1968500"/>
              <a:gd name="connsiteX7" fmla="*/ 1773382 w 4867564"/>
              <a:gd name="connsiteY7" fmla="*/ 980209 h 1968500"/>
              <a:gd name="connsiteX8" fmla="*/ 2032000 w 4867564"/>
              <a:gd name="connsiteY8" fmla="*/ 490682 h 1968500"/>
              <a:gd name="connsiteX9" fmla="*/ 2207491 w 4867564"/>
              <a:gd name="connsiteY9" fmla="*/ 222827 h 1968500"/>
              <a:gd name="connsiteX10" fmla="*/ 2355273 w 4867564"/>
              <a:gd name="connsiteY10" fmla="*/ 56573 h 1968500"/>
              <a:gd name="connsiteX11" fmla="*/ 2441287 w 4867564"/>
              <a:gd name="connsiteY11" fmla="*/ 19627 h 1968500"/>
              <a:gd name="connsiteX12" fmla="*/ 2508250 w 4867564"/>
              <a:gd name="connsiteY12" fmla="*/ 0 h 1968500"/>
              <a:gd name="connsiteX13" fmla="*/ 2595418 w 4867564"/>
              <a:gd name="connsiteY13" fmla="*/ 19627 h 1968500"/>
              <a:gd name="connsiteX14" fmla="*/ 2687782 w 4867564"/>
              <a:gd name="connsiteY14" fmla="*/ 65809 h 1968500"/>
              <a:gd name="connsiteX15" fmla="*/ 2761673 w 4867564"/>
              <a:gd name="connsiteY15" fmla="*/ 148936 h 1968500"/>
              <a:gd name="connsiteX16" fmla="*/ 2863273 w 4867564"/>
              <a:gd name="connsiteY16" fmla="*/ 278245 h 1968500"/>
              <a:gd name="connsiteX17" fmla="*/ 2983346 w 4867564"/>
              <a:gd name="connsiteY17" fmla="*/ 481445 h 1968500"/>
              <a:gd name="connsiteX18" fmla="*/ 3131127 w 4867564"/>
              <a:gd name="connsiteY18" fmla="*/ 777009 h 1968500"/>
              <a:gd name="connsiteX19" fmla="*/ 3371273 w 4867564"/>
              <a:gd name="connsiteY19" fmla="*/ 1211118 h 1968500"/>
              <a:gd name="connsiteX20" fmla="*/ 3592946 w 4867564"/>
              <a:gd name="connsiteY20" fmla="*/ 1515918 h 1968500"/>
              <a:gd name="connsiteX21" fmla="*/ 3759200 w 4867564"/>
              <a:gd name="connsiteY21" fmla="*/ 1700645 h 1968500"/>
              <a:gd name="connsiteX22" fmla="*/ 3962400 w 4867564"/>
              <a:gd name="connsiteY22" fmla="*/ 1839191 h 1968500"/>
              <a:gd name="connsiteX23" fmla="*/ 4239491 w 4867564"/>
              <a:gd name="connsiteY23" fmla="*/ 1922318 h 1968500"/>
              <a:gd name="connsiteX24" fmla="*/ 4498109 w 4867564"/>
              <a:gd name="connsiteY24" fmla="*/ 1950027 h 1968500"/>
              <a:gd name="connsiteX25" fmla="*/ 4867564 w 4867564"/>
              <a:gd name="connsiteY25" fmla="*/ 1968500 h 1968500"/>
              <a:gd name="connsiteX0" fmla="*/ 0 w 4867564"/>
              <a:gd name="connsiteY0" fmla="*/ 1968500 h 1968500"/>
              <a:gd name="connsiteX1" fmla="*/ 461818 w 4867564"/>
              <a:gd name="connsiteY1" fmla="*/ 1968500 h 1968500"/>
              <a:gd name="connsiteX2" fmla="*/ 628073 w 4867564"/>
              <a:gd name="connsiteY2" fmla="*/ 1950027 h 1968500"/>
              <a:gd name="connsiteX3" fmla="*/ 942109 w 4867564"/>
              <a:gd name="connsiteY3" fmla="*/ 1885373 h 1968500"/>
              <a:gd name="connsiteX4" fmla="*/ 1163782 w 4867564"/>
              <a:gd name="connsiteY4" fmla="*/ 1774536 h 1968500"/>
              <a:gd name="connsiteX5" fmla="*/ 1381992 w 4867564"/>
              <a:gd name="connsiteY5" fmla="*/ 1589232 h 1968500"/>
              <a:gd name="connsiteX6" fmla="*/ 1588655 w 4867564"/>
              <a:gd name="connsiteY6" fmla="*/ 1316758 h 1968500"/>
              <a:gd name="connsiteX7" fmla="*/ 1773382 w 4867564"/>
              <a:gd name="connsiteY7" fmla="*/ 980209 h 1968500"/>
              <a:gd name="connsiteX8" fmla="*/ 2032000 w 4867564"/>
              <a:gd name="connsiteY8" fmla="*/ 490682 h 1968500"/>
              <a:gd name="connsiteX9" fmla="*/ 2207491 w 4867564"/>
              <a:gd name="connsiteY9" fmla="*/ 222827 h 1968500"/>
              <a:gd name="connsiteX10" fmla="*/ 2355273 w 4867564"/>
              <a:gd name="connsiteY10" fmla="*/ 56573 h 1968500"/>
              <a:gd name="connsiteX11" fmla="*/ 2441287 w 4867564"/>
              <a:gd name="connsiteY11" fmla="*/ 19627 h 1968500"/>
              <a:gd name="connsiteX12" fmla="*/ 2508250 w 4867564"/>
              <a:gd name="connsiteY12" fmla="*/ 0 h 1968500"/>
              <a:gd name="connsiteX13" fmla="*/ 2595418 w 4867564"/>
              <a:gd name="connsiteY13" fmla="*/ 19627 h 1968500"/>
              <a:gd name="connsiteX14" fmla="*/ 2687782 w 4867564"/>
              <a:gd name="connsiteY14" fmla="*/ 65809 h 1968500"/>
              <a:gd name="connsiteX15" fmla="*/ 2761673 w 4867564"/>
              <a:gd name="connsiteY15" fmla="*/ 148936 h 1968500"/>
              <a:gd name="connsiteX16" fmla="*/ 2863273 w 4867564"/>
              <a:gd name="connsiteY16" fmla="*/ 278245 h 1968500"/>
              <a:gd name="connsiteX17" fmla="*/ 2983346 w 4867564"/>
              <a:gd name="connsiteY17" fmla="*/ 481445 h 1968500"/>
              <a:gd name="connsiteX18" fmla="*/ 3131127 w 4867564"/>
              <a:gd name="connsiteY18" fmla="*/ 777009 h 1968500"/>
              <a:gd name="connsiteX19" fmla="*/ 3371273 w 4867564"/>
              <a:gd name="connsiteY19" fmla="*/ 1211118 h 1968500"/>
              <a:gd name="connsiteX20" fmla="*/ 3592946 w 4867564"/>
              <a:gd name="connsiteY20" fmla="*/ 1526309 h 1968500"/>
              <a:gd name="connsiteX21" fmla="*/ 3759200 w 4867564"/>
              <a:gd name="connsiteY21" fmla="*/ 1700645 h 1968500"/>
              <a:gd name="connsiteX22" fmla="*/ 3962400 w 4867564"/>
              <a:gd name="connsiteY22" fmla="*/ 1839191 h 1968500"/>
              <a:gd name="connsiteX23" fmla="*/ 4239491 w 4867564"/>
              <a:gd name="connsiteY23" fmla="*/ 1922318 h 1968500"/>
              <a:gd name="connsiteX24" fmla="*/ 4498109 w 4867564"/>
              <a:gd name="connsiteY24" fmla="*/ 1950027 h 1968500"/>
              <a:gd name="connsiteX25" fmla="*/ 4867564 w 4867564"/>
              <a:gd name="connsiteY25" fmla="*/ 1968500 h 1968500"/>
              <a:gd name="connsiteX0" fmla="*/ 0 w 4867564"/>
              <a:gd name="connsiteY0" fmla="*/ 1968500 h 1968500"/>
              <a:gd name="connsiteX1" fmla="*/ 461818 w 4867564"/>
              <a:gd name="connsiteY1" fmla="*/ 1968500 h 1968500"/>
              <a:gd name="connsiteX2" fmla="*/ 628073 w 4867564"/>
              <a:gd name="connsiteY2" fmla="*/ 1950027 h 1968500"/>
              <a:gd name="connsiteX3" fmla="*/ 942109 w 4867564"/>
              <a:gd name="connsiteY3" fmla="*/ 1885373 h 1968500"/>
              <a:gd name="connsiteX4" fmla="*/ 1163782 w 4867564"/>
              <a:gd name="connsiteY4" fmla="*/ 1774536 h 1968500"/>
              <a:gd name="connsiteX5" fmla="*/ 1381992 w 4867564"/>
              <a:gd name="connsiteY5" fmla="*/ 1589232 h 1968500"/>
              <a:gd name="connsiteX6" fmla="*/ 1588655 w 4867564"/>
              <a:gd name="connsiteY6" fmla="*/ 1316758 h 1968500"/>
              <a:gd name="connsiteX7" fmla="*/ 1773382 w 4867564"/>
              <a:gd name="connsiteY7" fmla="*/ 980209 h 1968500"/>
              <a:gd name="connsiteX8" fmla="*/ 2032000 w 4867564"/>
              <a:gd name="connsiteY8" fmla="*/ 490682 h 1968500"/>
              <a:gd name="connsiteX9" fmla="*/ 2207491 w 4867564"/>
              <a:gd name="connsiteY9" fmla="*/ 222827 h 1968500"/>
              <a:gd name="connsiteX10" fmla="*/ 2355273 w 4867564"/>
              <a:gd name="connsiteY10" fmla="*/ 56573 h 1968500"/>
              <a:gd name="connsiteX11" fmla="*/ 2441287 w 4867564"/>
              <a:gd name="connsiteY11" fmla="*/ 19627 h 1968500"/>
              <a:gd name="connsiteX12" fmla="*/ 2508250 w 4867564"/>
              <a:gd name="connsiteY12" fmla="*/ 0 h 1968500"/>
              <a:gd name="connsiteX13" fmla="*/ 2595418 w 4867564"/>
              <a:gd name="connsiteY13" fmla="*/ 19627 h 1968500"/>
              <a:gd name="connsiteX14" fmla="*/ 2687782 w 4867564"/>
              <a:gd name="connsiteY14" fmla="*/ 65809 h 1968500"/>
              <a:gd name="connsiteX15" fmla="*/ 2761673 w 4867564"/>
              <a:gd name="connsiteY15" fmla="*/ 148936 h 1968500"/>
              <a:gd name="connsiteX16" fmla="*/ 2863273 w 4867564"/>
              <a:gd name="connsiteY16" fmla="*/ 278245 h 1968500"/>
              <a:gd name="connsiteX17" fmla="*/ 2983346 w 4867564"/>
              <a:gd name="connsiteY17" fmla="*/ 481445 h 1968500"/>
              <a:gd name="connsiteX18" fmla="*/ 3131127 w 4867564"/>
              <a:gd name="connsiteY18" fmla="*/ 777009 h 1968500"/>
              <a:gd name="connsiteX19" fmla="*/ 3371273 w 4867564"/>
              <a:gd name="connsiteY19" fmla="*/ 1211118 h 1968500"/>
              <a:gd name="connsiteX20" fmla="*/ 3592946 w 4867564"/>
              <a:gd name="connsiteY20" fmla="*/ 1526309 h 1968500"/>
              <a:gd name="connsiteX21" fmla="*/ 3759200 w 4867564"/>
              <a:gd name="connsiteY21" fmla="*/ 1700645 h 1968500"/>
              <a:gd name="connsiteX22" fmla="*/ 3962400 w 4867564"/>
              <a:gd name="connsiteY22" fmla="*/ 1839191 h 1968500"/>
              <a:gd name="connsiteX23" fmla="*/ 4213514 w 4867564"/>
              <a:gd name="connsiteY23" fmla="*/ 1927514 h 1968500"/>
              <a:gd name="connsiteX24" fmla="*/ 4498109 w 4867564"/>
              <a:gd name="connsiteY24" fmla="*/ 1950027 h 1968500"/>
              <a:gd name="connsiteX25" fmla="*/ 4867564 w 4867564"/>
              <a:gd name="connsiteY25" fmla="*/ 1968500 h 1968500"/>
              <a:gd name="connsiteX0" fmla="*/ 1 w 4405747"/>
              <a:gd name="connsiteY0" fmla="*/ 1968500 h 1968500"/>
              <a:gd name="connsiteX1" fmla="*/ 166256 w 4405747"/>
              <a:gd name="connsiteY1" fmla="*/ 1950027 h 1968500"/>
              <a:gd name="connsiteX2" fmla="*/ 480292 w 4405747"/>
              <a:gd name="connsiteY2" fmla="*/ 1885373 h 1968500"/>
              <a:gd name="connsiteX3" fmla="*/ 701965 w 4405747"/>
              <a:gd name="connsiteY3" fmla="*/ 1774536 h 1968500"/>
              <a:gd name="connsiteX4" fmla="*/ 920175 w 4405747"/>
              <a:gd name="connsiteY4" fmla="*/ 1589232 h 1968500"/>
              <a:gd name="connsiteX5" fmla="*/ 1126838 w 4405747"/>
              <a:gd name="connsiteY5" fmla="*/ 1316758 h 1968500"/>
              <a:gd name="connsiteX6" fmla="*/ 1311565 w 4405747"/>
              <a:gd name="connsiteY6" fmla="*/ 980209 h 1968500"/>
              <a:gd name="connsiteX7" fmla="*/ 1570183 w 4405747"/>
              <a:gd name="connsiteY7" fmla="*/ 490682 h 1968500"/>
              <a:gd name="connsiteX8" fmla="*/ 1745674 w 4405747"/>
              <a:gd name="connsiteY8" fmla="*/ 222827 h 1968500"/>
              <a:gd name="connsiteX9" fmla="*/ 1893456 w 4405747"/>
              <a:gd name="connsiteY9" fmla="*/ 56573 h 1968500"/>
              <a:gd name="connsiteX10" fmla="*/ 1979470 w 4405747"/>
              <a:gd name="connsiteY10" fmla="*/ 19627 h 1968500"/>
              <a:gd name="connsiteX11" fmla="*/ 2046433 w 4405747"/>
              <a:gd name="connsiteY11" fmla="*/ 0 h 1968500"/>
              <a:gd name="connsiteX12" fmla="*/ 2133601 w 4405747"/>
              <a:gd name="connsiteY12" fmla="*/ 19627 h 1968500"/>
              <a:gd name="connsiteX13" fmla="*/ 2225965 w 4405747"/>
              <a:gd name="connsiteY13" fmla="*/ 65809 h 1968500"/>
              <a:gd name="connsiteX14" fmla="*/ 2299856 w 4405747"/>
              <a:gd name="connsiteY14" fmla="*/ 148936 h 1968500"/>
              <a:gd name="connsiteX15" fmla="*/ 2401456 w 4405747"/>
              <a:gd name="connsiteY15" fmla="*/ 278245 h 1968500"/>
              <a:gd name="connsiteX16" fmla="*/ 2521529 w 4405747"/>
              <a:gd name="connsiteY16" fmla="*/ 481445 h 1968500"/>
              <a:gd name="connsiteX17" fmla="*/ 2669310 w 4405747"/>
              <a:gd name="connsiteY17" fmla="*/ 777009 h 1968500"/>
              <a:gd name="connsiteX18" fmla="*/ 2909456 w 4405747"/>
              <a:gd name="connsiteY18" fmla="*/ 1211118 h 1968500"/>
              <a:gd name="connsiteX19" fmla="*/ 3131129 w 4405747"/>
              <a:gd name="connsiteY19" fmla="*/ 1526309 h 1968500"/>
              <a:gd name="connsiteX20" fmla="*/ 3297383 w 4405747"/>
              <a:gd name="connsiteY20" fmla="*/ 1700645 h 1968500"/>
              <a:gd name="connsiteX21" fmla="*/ 3500583 w 4405747"/>
              <a:gd name="connsiteY21" fmla="*/ 1839191 h 1968500"/>
              <a:gd name="connsiteX22" fmla="*/ 3751697 w 4405747"/>
              <a:gd name="connsiteY22" fmla="*/ 1927514 h 1968500"/>
              <a:gd name="connsiteX23" fmla="*/ 4036292 w 4405747"/>
              <a:gd name="connsiteY23" fmla="*/ 1950027 h 1968500"/>
              <a:gd name="connsiteX24" fmla="*/ 4405747 w 4405747"/>
              <a:gd name="connsiteY24" fmla="*/ 1968500 h 1968500"/>
              <a:gd name="connsiteX0" fmla="*/ 1 w 4036292"/>
              <a:gd name="connsiteY0" fmla="*/ 1968500 h 1968500"/>
              <a:gd name="connsiteX1" fmla="*/ 166256 w 4036292"/>
              <a:gd name="connsiteY1" fmla="*/ 1950027 h 1968500"/>
              <a:gd name="connsiteX2" fmla="*/ 480292 w 4036292"/>
              <a:gd name="connsiteY2" fmla="*/ 1885373 h 1968500"/>
              <a:gd name="connsiteX3" fmla="*/ 701965 w 4036292"/>
              <a:gd name="connsiteY3" fmla="*/ 1774536 h 1968500"/>
              <a:gd name="connsiteX4" fmla="*/ 920175 w 4036292"/>
              <a:gd name="connsiteY4" fmla="*/ 1589232 h 1968500"/>
              <a:gd name="connsiteX5" fmla="*/ 1126838 w 4036292"/>
              <a:gd name="connsiteY5" fmla="*/ 1316758 h 1968500"/>
              <a:gd name="connsiteX6" fmla="*/ 1311565 w 4036292"/>
              <a:gd name="connsiteY6" fmla="*/ 980209 h 1968500"/>
              <a:gd name="connsiteX7" fmla="*/ 1570183 w 4036292"/>
              <a:gd name="connsiteY7" fmla="*/ 490682 h 1968500"/>
              <a:gd name="connsiteX8" fmla="*/ 1745674 w 4036292"/>
              <a:gd name="connsiteY8" fmla="*/ 222827 h 1968500"/>
              <a:gd name="connsiteX9" fmla="*/ 1893456 w 4036292"/>
              <a:gd name="connsiteY9" fmla="*/ 56573 h 1968500"/>
              <a:gd name="connsiteX10" fmla="*/ 1979470 w 4036292"/>
              <a:gd name="connsiteY10" fmla="*/ 19627 h 1968500"/>
              <a:gd name="connsiteX11" fmla="*/ 2046433 w 4036292"/>
              <a:gd name="connsiteY11" fmla="*/ 0 h 1968500"/>
              <a:gd name="connsiteX12" fmla="*/ 2133601 w 4036292"/>
              <a:gd name="connsiteY12" fmla="*/ 19627 h 1968500"/>
              <a:gd name="connsiteX13" fmla="*/ 2225965 w 4036292"/>
              <a:gd name="connsiteY13" fmla="*/ 65809 h 1968500"/>
              <a:gd name="connsiteX14" fmla="*/ 2299856 w 4036292"/>
              <a:gd name="connsiteY14" fmla="*/ 148936 h 1968500"/>
              <a:gd name="connsiteX15" fmla="*/ 2401456 w 4036292"/>
              <a:gd name="connsiteY15" fmla="*/ 278245 h 1968500"/>
              <a:gd name="connsiteX16" fmla="*/ 2521529 w 4036292"/>
              <a:gd name="connsiteY16" fmla="*/ 481445 h 1968500"/>
              <a:gd name="connsiteX17" fmla="*/ 2669310 w 4036292"/>
              <a:gd name="connsiteY17" fmla="*/ 777009 h 1968500"/>
              <a:gd name="connsiteX18" fmla="*/ 2909456 w 4036292"/>
              <a:gd name="connsiteY18" fmla="*/ 1211118 h 1968500"/>
              <a:gd name="connsiteX19" fmla="*/ 3131129 w 4036292"/>
              <a:gd name="connsiteY19" fmla="*/ 1526309 h 1968500"/>
              <a:gd name="connsiteX20" fmla="*/ 3297383 w 4036292"/>
              <a:gd name="connsiteY20" fmla="*/ 1700645 h 1968500"/>
              <a:gd name="connsiteX21" fmla="*/ 3500583 w 4036292"/>
              <a:gd name="connsiteY21" fmla="*/ 1839191 h 1968500"/>
              <a:gd name="connsiteX22" fmla="*/ 3751697 w 4036292"/>
              <a:gd name="connsiteY22" fmla="*/ 1927514 h 1968500"/>
              <a:gd name="connsiteX23" fmla="*/ 4036292 w 4036292"/>
              <a:gd name="connsiteY23" fmla="*/ 1950027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36292" h="1968500">
                <a:moveTo>
                  <a:pt x="1" y="1968500"/>
                </a:moveTo>
                <a:lnTo>
                  <a:pt x="166256" y="1950027"/>
                </a:lnTo>
                <a:lnTo>
                  <a:pt x="480292" y="1885373"/>
                </a:lnTo>
                <a:lnTo>
                  <a:pt x="701965" y="1774536"/>
                </a:lnTo>
                <a:lnTo>
                  <a:pt x="920175" y="1589232"/>
                </a:lnTo>
                <a:lnTo>
                  <a:pt x="1126838" y="1316758"/>
                </a:lnTo>
                <a:lnTo>
                  <a:pt x="1311565" y="980209"/>
                </a:lnTo>
                <a:lnTo>
                  <a:pt x="1570183" y="490682"/>
                </a:lnTo>
                <a:lnTo>
                  <a:pt x="1745674" y="222827"/>
                </a:lnTo>
                <a:lnTo>
                  <a:pt x="1893456" y="56573"/>
                </a:lnTo>
                <a:lnTo>
                  <a:pt x="1979470" y="19627"/>
                </a:lnTo>
                <a:lnTo>
                  <a:pt x="2046433" y="0"/>
                </a:lnTo>
                <a:lnTo>
                  <a:pt x="2133601" y="19627"/>
                </a:lnTo>
                <a:lnTo>
                  <a:pt x="2225965" y="65809"/>
                </a:lnTo>
                <a:lnTo>
                  <a:pt x="2299856" y="148936"/>
                </a:lnTo>
                <a:lnTo>
                  <a:pt x="2401456" y="278245"/>
                </a:lnTo>
                <a:lnTo>
                  <a:pt x="2521529" y="481445"/>
                </a:lnTo>
                <a:lnTo>
                  <a:pt x="2669310" y="777009"/>
                </a:lnTo>
                <a:lnTo>
                  <a:pt x="2909456" y="1211118"/>
                </a:lnTo>
                <a:lnTo>
                  <a:pt x="3131129" y="1526309"/>
                </a:lnTo>
                <a:lnTo>
                  <a:pt x="3297383" y="1700645"/>
                </a:lnTo>
                <a:lnTo>
                  <a:pt x="3500583" y="1839191"/>
                </a:lnTo>
                <a:lnTo>
                  <a:pt x="3751697" y="1927514"/>
                </a:lnTo>
                <a:lnTo>
                  <a:pt x="4036292" y="1950027"/>
                </a:lnTo>
              </a:path>
            </a:pathLst>
          </a:custGeom>
          <a:noFill/>
          <a:ln w="12700">
            <a:solidFill>
              <a:srgbClr val="00CC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4" name="Rechteck 73"/>
          <p:cNvSpPr/>
          <p:nvPr/>
        </p:nvSpPr>
        <p:spPr>
          <a:xfrm>
            <a:off x="3538538" y="4630738"/>
            <a:ext cx="393700" cy="2047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5" name="=&gt; All three laser systems together combine the advantages of low final ion momentum spreads and a wide range of addressable ion velocities"/>
          <p:cNvSpPr txBox="1"/>
          <p:nvPr/>
        </p:nvSpPr>
        <p:spPr>
          <a:xfrm>
            <a:off x="5429250" y="1670050"/>
            <a:ext cx="3578225" cy="209288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34289" rIns="34289">
            <a:spAutoFit/>
          </a:bodyPr>
          <a:lstStyle>
            <a:lvl1pPr algn="ctr">
              <a:defRPr sz="1400">
                <a:solidFill>
                  <a:srgbClr val="FF2600"/>
                </a:solidFill>
              </a:defRPr>
            </a:lvl1pPr>
          </a:lstStyle>
          <a:p>
            <a:pPr algn="l">
              <a:defRPr/>
            </a:pPr>
            <a:r>
              <a:rPr lang="de-DE" sz="1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laser systems 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de-DE" sz="1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SIS100 </a:t>
            </a:r>
          </a:p>
          <a:p>
            <a:pPr algn="l">
              <a:defRPr/>
            </a:pPr>
            <a:r>
              <a:rPr lang="de-DE" sz="1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simultaneously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combine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advantages of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3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covering 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large ion velocity </a:t>
            </a:r>
            <a:r>
              <a:rPr lang="en-US" sz="13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range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3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suppressing 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heating effects like </a:t>
            </a:r>
            <a:r>
              <a:rPr lang="en-US" sz="13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IBS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de-DE" sz="13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 </a:t>
            </a:r>
            <a:r>
              <a:rPr lang="de-DE" sz="1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order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seconds</a:t>
            </a:r>
            <a:r>
              <a:rPr lang="de-DE" sz="13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sz="13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de-DE" sz="1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longitudinal </a:t>
            </a:r>
            <a:r>
              <a:rPr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 momentum spread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∆𝑝/𝑝 ~</a:t>
            </a:r>
            <a:r>
              <a:rPr lang="de-DE" sz="13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de-DE" sz="1300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-7</a:t>
            </a:r>
            <a:endParaRPr lang="de-DE" sz="13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endParaRPr lang="de-DE" sz="1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de-DE" sz="1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de-DE" sz="1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requires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overlap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defRPr/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1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time &amp; </a:t>
            </a:r>
            <a:r>
              <a:rPr lang="de-DE" sz="1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  <a:endParaRPr sz="1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15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2801378" y="158750"/>
            <a:ext cx="340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SIS100 Laser Cooler</a:t>
            </a:r>
            <a:endParaRPr lang="de-DE" alt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70" y="1440543"/>
            <a:ext cx="5294757" cy="396072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47" y="1270000"/>
            <a:ext cx="3509690" cy="262541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07" y="3461657"/>
            <a:ext cx="3048994" cy="21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91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38738" y="324665"/>
            <a:ext cx="5474727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Compression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Laser Cooler</a:t>
            </a:r>
          </a:p>
        </p:txBody>
      </p:sp>
      <p:pic>
        <p:nvPicPr>
          <p:cNvPr id="3" name="Grafik 2"/>
          <p:cNvPicPr/>
          <p:nvPr/>
        </p:nvPicPr>
        <p:blipFill rotWithShape="1">
          <a:blip r:embed="rId2"/>
          <a:srcRect l="38491" t="23664" r="11462" b="14927"/>
          <a:stretch/>
        </p:blipFill>
        <p:spPr>
          <a:xfrm>
            <a:off x="4421206" y="1363579"/>
            <a:ext cx="4124080" cy="2526250"/>
          </a:xfrm>
          <a:prstGeom prst="rect">
            <a:avLst/>
          </a:prstGeom>
        </p:spPr>
      </p:pic>
      <p:pic>
        <p:nvPicPr>
          <p:cNvPr id="4" name="Grafik 3"/>
          <p:cNvPicPr/>
          <p:nvPr/>
        </p:nvPicPr>
        <p:blipFill rotWithShape="1">
          <a:blip r:embed="rId3"/>
          <a:srcRect l="38540" t="24156" r="31325" b="16722"/>
          <a:stretch/>
        </p:blipFill>
        <p:spPr>
          <a:xfrm>
            <a:off x="483900" y="3526055"/>
            <a:ext cx="3478500" cy="2239745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 rotWithShape="1">
          <a:blip r:embed="rId4"/>
          <a:srcRect l="38406" t="24623" r="10554" b="15822"/>
          <a:stretch/>
        </p:blipFill>
        <p:spPr>
          <a:xfrm>
            <a:off x="144380" y="1421331"/>
            <a:ext cx="4159106" cy="196049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147532" y="4374946"/>
            <a:ext cx="3331866" cy="110799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extremly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momtum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spread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expected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after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laser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enables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heavy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bunches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Subsequent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compression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rotation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provides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ultra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heavy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bunches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high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power.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147532" y="4078361"/>
            <a:ext cx="2614276" cy="2616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WP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leader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SIS100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laser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: D. Winters</a:t>
            </a:r>
          </a:p>
        </p:txBody>
      </p:sp>
    </p:spTree>
    <p:extLst>
      <p:ext uri="{BB962C8B-B14F-4D97-AF65-F5344CB8AC3E}">
        <p14:creationId xmlns:p14="http://schemas.microsoft.com/office/powerpoint/2010/main" val="318365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70592" y="1439601"/>
            <a:ext cx="52245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Ti</a:t>
            </a:r>
            <a:r>
              <a:rPr lang="de-DE" dirty="0" smtClean="0"/>
              <a:t> 19+</a:t>
            </a:r>
          </a:p>
          <a:p>
            <a:r>
              <a:rPr lang="de-DE" dirty="0" smtClean="0"/>
              <a:t>N = 1E8</a:t>
            </a:r>
          </a:p>
          <a:p>
            <a:r>
              <a:rPr lang="de-DE" dirty="0" err="1" smtClean="0"/>
              <a:t>Brho</a:t>
            </a:r>
            <a:r>
              <a:rPr lang="de-DE" dirty="0" smtClean="0"/>
              <a:t> = 78.05 Tm</a:t>
            </a:r>
          </a:p>
          <a:p>
            <a:r>
              <a:rPr lang="de-DE" dirty="0" smtClean="0"/>
              <a:t>E/u = 8.4 </a:t>
            </a:r>
            <a:r>
              <a:rPr lang="de-DE" dirty="0" err="1" smtClean="0"/>
              <a:t>GeV</a:t>
            </a:r>
            <a:r>
              <a:rPr lang="de-DE" dirty="0" smtClean="0"/>
              <a:t>/u</a:t>
            </a:r>
          </a:p>
          <a:p>
            <a:r>
              <a:rPr lang="de-DE" dirty="0" err="1" smtClean="0"/>
              <a:t>Hbunch</a:t>
            </a:r>
            <a:r>
              <a:rPr lang="de-DE" dirty="0" smtClean="0"/>
              <a:t>= </a:t>
            </a:r>
            <a:r>
              <a:rPr lang="de-DE" dirty="0"/>
              <a:t>8</a:t>
            </a:r>
            <a:r>
              <a:rPr lang="de-DE" dirty="0" smtClean="0"/>
              <a:t>, </a:t>
            </a:r>
            <a:r>
              <a:rPr lang="de-DE" dirty="0" err="1" smtClean="0"/>
              <a:t>Hrf</a:t>
            </a:r>
            <a:r>
              <a:rPr lang="de-DE" dirty="0" smtClean="0"/>
              <a:t> = 10</a:t>
            </a:r>
          </a:p>
          <a:p>
            <a:r>
              <a:rPr lang="de-DE" dirty="0" err="1" smtClean="0"/>
              <a:t>Icoast</a:t>
            </a:r>
            <a:r>
              <a:rPr lang="de-DE" dirty="0" smtClean="0"/>
              <a:t> = 0.09 mA</a:t>
            </a:r>
          </a:p>
          <a:p>
            <a:r>
              <a:rPr lang="de-DE" dirty="0" err="1" smtClean="0"/>
              <a:t>dp</a:t>
            </a:r>
            <a:r>
              <a:rPr lang="de-DE" dirty="0" smtClean="0"/>
              <a:t>/p </a:t>
            </a:r>
            <a:r>
              <a:rPr lang="de-DE" dirty="0" err="1" smtClean="0"/>
              <a:t>coast</a:t>
            </a:r>
            <a:r>
              <a:rPr lang="de-DE" dirty="0" smtClean="0"/>
              <a:t> = 4.5E-7</a:t>
            </a:r>
          </a:p>
          <a:p>
            <a:r>
              <a:rPr lang="de-DE" dirty="0" err="1" smtClean="0"/>
              <a:t>dp</a:t>
            </a:r>
            <a:r>
              <a:rPr lang="de-DE" dirty="0" smtClean="0"/>
              <a:t>/p </a:t>
            </a:r>
            <a:r>
              <a:rPr lang="de-DE" dirty="0" err="1" smtClean="0"/>
              <a:t>bunch</a:t>
            </a:r>
            <a:r>
              <a:rPr lang="de-DE" dirty="0" smtClean="0"/>
              <a:t> = 1E-6</a:t>
            </a:r>
          </a:p>
          <a:p>
            <a:endParaRPr lang="de-DE" dirty="0" smtClean="0"/>
          </a:p>
          <a:p>
            <a:r>
              <a:rPr lang="de-DE" dirty="0" smtClean="0"/>
              <a:t>------------------------------</a:t>
            </a:r>
          </a:p>
          <a:p>
            <a:r>
              <a:rPr lang="de-DE" dirty="0" err="1" smtClean="0"/>
              <a:t>Adiabatic</a:t>
            </a:r>
            <a:r>
              <a:rPr lang="de-DE" dirty="0" smtClean="0"/>
              <a:t> </a:t>
            </a:r>
            <a:r>
              <a:rPr lang="de-DE" dirty="0" err="1" smtClean="0"/>
              <a:t>compresion</a:t>
            </a:r>
            <a:endParaRPr lang="de-DE" dirty="0" smtClean="0"/>
          </a:p>
          <a:p>
            <a:r>
              <a:rPr lang="de-DE" dirty="0" err="1" smtClean="0"/>
              <a:t>Hbunch</a:t>
            </a:r>
            <a:r>
              <a:rPr lang="de-DE" dirty="0" smtClean="0"/>
              <a:t> = 1, </a:t>
            </a:r>
            <a:r>
              <a:rPr lang="de-DE" dirty="0" err="1" smtClean="0"/>
              <a:t>Hrf</a:t>
            </a:r>
            <a:r>
              <a:rPr lang="de-DE" dirty="0" smtClean="0"/>
              <a:t> = 10</a:t>
            </a:r>
          </a:p>
          <a:p>
            <a:r>
              <a:rPr lang="de-DE" dirty="0" err="1" smtClean="0"/>
              <a:t>Urf</a:t>
            </a:r>
            <a:r>
              <a:rPr lang="de-DE" dirty="0" smtClean="0"/>
              <a:t>= 280 kV</a:t>
            </a:r>
          </a:p>
          <a:p>
            <a:r>
              <a:rPr lang="de-DE" dirty="0" err="1" smtClean="0"/>
              <a:t>Tbunch</a:t>
            </a:r>
            <a:r>
              <a:rPr lang="de-DE" dirty="0" smtClean="0"/>
              <a:t> = 1-2 </a:t>
            </a:r>
            <a:r>
              <a:rPr lang="de-DE" dirty="0" err="1" smtClean="0"/>
              <a:t>ns</a:t>
            </a:r>
            <a:endParaRPr lang="de-DE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2043592" y="306846"/>
            <a:ext cx="4332660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Bunching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Laser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Cooled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</a:t>
            </a:r>
          </a:p>
        </p:txBody>
      </p:sp>
    </p:spTree>
    <p:extLst>
      <p:ext uri="{BB962C8B-B14F-4D97-AF65-F5344CB8AC3E}">
        <p14:creationId xmlns:p14="http://schemas.microsoft.com/office/powerpoint/2010/main" val="371932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4" y="1387928"/>
            <a:ext cx="8587979" cy="50292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750842" y="258328"/>
            <a:ext cx="1804197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FAIR @ GSI</a:t>
            </a:r>
          </a:p>
        </p:txBody>
      </p:sp>
    </p:spTree>
    <p:extLst>
      <p:ext uri="{BB962C8B-B14F-4D97-AF65-F5344CB8AC3E}">
        <p14:creationId xmlns:p14="http://schemas.microsoft.com/office/powerpoint/2010/main" val="208504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522589" y="202518"/>
            <a:ext cx="1779704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96382" y="1675377"/>
            <a:ext cx="8745100" cy="42473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A </a:t>
            </a:r>
            <a:r>
              <a:rPr lang="de-DE" dirty="0" err="1" smtClean="0"/>
              <a:t>new</a:t>
            </a:r>
            <a:r>
              <a:rPr lang="de-DE" dirty="0" smtClean="0"/>
              <a:t> HTS </a:t>
            </a:r>
            <a:r>
              <a:rPr lang="de-DE" dirty="0" err="1" smtClean="0"/>
              <a:t>s.c</a:t>
            </a:r>
            <a:r>
              <a:rPr lang="de-DE" dirty="0" smtClean="0"/>
              <a:t>. final </a:t>
            </a:r>
            <a:r>
              <a:rPr lang="de-DE" dirty="0" err="1" smtClean="0"/>
              <a:t>focusing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studied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HHT-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potentially</a:t>
            </a:r>
            <a:r>
              <a:rPr lang="de-DE" dirty="0" smtClean="0"/>
              <a:t> APPA cave.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A </a:t>
            </a:r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1 eV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achieved</a:t>
            </a:r>
            <a:r>
              <a:rPr lang="de-DE" dirty="0"/>
              <a:t> </a:t>
            </a:r>
            <a:r>
              <a:rPr lang="de-DE" dirty="0" smtClean="0"/>
              <a:t>after proper </a:t>
            </a:r>
            <a:r>
              <a:rPr lang="de-DE" dirty="0" err="1" smtClean="0"/>
              <a:t>focusing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Uranium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SIS18.</a:t>
            </a:r>
          </a:p>
          <a:p>
            <a:pPr algn="l"/>
            <a:endParaRPr lang="de-DE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The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intensitiy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Uranium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r>
              <a:rPr lang="de-DE" dirty="0" smtClean="0"/>
              <a:t> in SIS100 will </a:t>
            </a:r>
            <a:r>
              <a:rPr lang="de-DE" dirty="0" err="1" smtClean="0"/>
              <a:t>be</a:t>
            </a:r>
            <a:r>
              <a:rPr lang="de-DE" dirty="0" smtClean="0"/>
              <a:t> &gt;10</a:t>
            </a:r>
            <a:r>
              <a:rPr lang="de-DE" baseline="30000" dirty="0" smtClean="0"/>
              <a:t>11</a:t>
            </a:r>
            <a:r>
              <a:rPr lang="de-DE" dirty="0" smtClean="0"/>
              <a:t> </a:t>
            </a:r>
            <a:r>
              <a:rPr lang="de-DE" dirty="0" err="1" smtClean="0"/>
              <a:t>ions</a:t>
            </a:r>
            <a:r>
              <a:rPr lang="de-DE" dirty="0" smtClean="0"/>
              <a:t>/</a:t>
            </a:r>
            <a:r>
              <a:rPr lang="de-DE" dirty="0" err="1" smtClean="0"/>
              <a:t>cycle</a:t>
            </a:r>
            <a:r>
              <a:rPr lang="de-DE" dirty="0" smtClean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The </a:t>
            </a:r>
            <a:r>
              <a:rPr lang="de-DE" dirty="0" err="1" smtClean="0"/>
              <a:t>higher</a:t>
            </a:r>
            <a:r>
              <a:rPr lang="de-DE" dirty="0" smtClean="0"/>
              <a:t> beam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SIS100 (</a:t>
            </a:r>
            <a:r>
              <a:rPr lang="de-DE" dirty="0" err="1" smtClean="0"/>
              <a:t>range</a:t>
            </a:r>
            <a:r>
              <a:rPr lang="de-DE" dirty="0" smtClean="0"/>
              <a:t>) </a:t>
            </a:r>
            <a:r>
              <a:rPr lang="de-DE" dirty="0" err="1" smtClean="0"/>
              <a:t>enables</a:t>
            </a:r>
            <a:r>
              <a:rPr lang="de-DE" dirty="0" smtClean="0"/>
              <a:t> </a:t>
            </a:r>
            <a:r>
              <a:rPr lang="de-DE" dirty="0" err="1" smtClean="0"/>
              <a:t>heating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large </a:t>
            </a:r>
            <a:r>
              <a:rPr lang="de-DE" dirty="0" err="1" smtClean="0"/>
              <a:t>macroscopic</a:t>
            </a:r>
            <a:r>
              <a:rPr lang="de-DE" dirty="0" smtClean="0"/>
              <a:t> </a:t>
            </a:r>
            <a:r>
              <a:rPr lang="de-DE" dirty="0" err="1" smtClean="0"/>
              <a:t>amount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matter.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Laser </a:t>
            </a:r>
            <a:r>
              <a:rPr lang="de-DE" dirty="0" err="1" smtClean="0"/>
              <a:t>cooling</a:t>
            </a:r>
            <a:r>
              <a:rPr lang="de-DE" dirty="0" smtClean="0"/>
              <a:t> in SIS100 </a:t>
            </a:r>
            <a:r>
              <a:rPr lang="de-DE" dirty="0" err="1" smtClean="0"/>
              <a:t>serves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extremly</a:t>
            </a:r>
            <a:r>
              <a:rPr lang="de-DE" dirty="0" smtClean="0"/>
              <a:t> </a:t>
            </a:r>
            <a:r>
              <a:rPr lang="de-DE" dirty="0" err="1" smtClean="0"/>
              <a:t>short</a:t>
            </a:r>
            <a:r>
              <a:rPr lang="de-DE" dirty="0" smtClean="0"/>
              <a:t>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bunches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order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1-2 </a:t>
            </a:r>
            <a:r>
              <a:rPr lang="de-DE" dirty="0" err="1" smtClean="0"/>
              <a:t>ns</a:t>
            </a:r>
            <a:r>
              <a:rPr lang="de-DE" dirty="0" smtClean="0"/>
              <a:t>. </a:t>
            </a:r>
            <a:r>
              <a:rPr lang="de-DE" dirty="0" err="1" smtClean="0"/>
              <a:t>Detailed</a:t>
            </a:r>
            <a:r>
              <a:rPr lang="de-DE" dirty="0" smtClean="0"/>
              <a:t> </a:t>
            </a:r>
            <a:r>
              <a:rPr lang="de-DE" dirty="0" err="1" smtClean="0"/>
              <a:t>simulations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optimal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RF </a:t>
            </a:r>
            <a:r>
              <a:rPr lang="de-DE" dirty="0" err="1" smtClean="0"/>
              <a:t>acceleration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Rf</a:t>
            </a:r>
            <a:r>
              <a:rPr lang="de-DE" dirty="0" smtClean="0"/>
              <a:t> </a:t>
            </a:r>
            <a:r>
              <a:rPr lang="de-DE" dirty="0" err="1" smtClean="0"/>
              <a:t>bunch</a:t>
            </a:r>
            <a:r>
              <a:rPr lang="de-DE" dirty="0" smtClean="0"/>
              <a:t> </a:t>
            </a:r>
            <a:r>
              <a:rPr lang="de-DE" dirty="0" err="1" smtClean="0"/>
              <a:t>compression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</a:t>
            </a:r>
            <a:r>
              <a:rPr lang="de-DE" dirty="0" err="1" smtClean="0"/>
              <a:t>wil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performed</a:t>
            </a:r>
            <a:r>
              <a:rPr lang="de-DE" dirty="0" smtClean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240004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28" y="2087422"/>
            <a:ext cx="8629075" cy="377915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475447" y="252597"/>
            <a:ext cx="3647496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FAIR/GSI Major Milestones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34" y="1130474"/>
            <a:ext cx="3067099" cy="829693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>
            <a:off x="4362189" y="1982244"/>
            <a:ext cx="0" cy="77974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69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13" y="1401927"/>
            <a:ext cx="5408387" cy="391662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241066" y="276079"/>
            <a:ext cx="4787807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SIS18 U</a:t>
            </a:r>
            <a:r>
              <a:rPr lang="de-DE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28+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Records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765800" y="1577902"/>
            <a:ext cx="3236295" cy="246221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heavy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provided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SIS18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U</a:t>
            </a:r>
            <a:r>
              <a:rPr lang="de-DE" sz="1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28+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@200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/u.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Approximated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SIS100: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4x10</a:t>
            </a:r>
            <a:r>
              <a:rPr lang="de-DE" sz="1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x 4 = 1.6x10</a:t>
            </a:r>
            <a:r>
              <a:rPr lang="de-DE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U</a:t>
            </a:r>
            <a:r>
              <a:rPr lang="de-DE" sz="1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de-DE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after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SIS100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routine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Uranium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charge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73+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an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4x10</a:t>
            </a:r>
            <a:r>
              <a:rPr lang="de-DE" sz="1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67622" y="5727153"/>
            <a:ext cx="7851389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Reaching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&gt;10</a:t>
            </a:r>
            <a:r>
              <a:rPr lang="de-DE" sz="1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Uranium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SIS100 will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easier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reaching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10</a:t>
            </a:r>
            <a:r>
              <a:rPr lang="de-DE" sz="1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U</a:t>
            </a:r>
            <a:r>
              <a:rPr lang="de-DE" sz="1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73+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SIS18.</a:t>
            </a:r>
          </a:p>
        </p:txBody>
      </p:sp>
    </p:spTree>
    <p:extLst>
      <p:ext uri="{BB962C8B-B14F-4D97-AF65-F5344CB8AC3E}">
        <p14:creationId xmlns:p14="http://schemas.microsoft.com/office/powerpoint/2010/main" val="181014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6E040B4-7C63-4EAF-8CA2-0BCAEF529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450" y="3692861"/>
            <a:ext cx="4146550" cy="257165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D23363C-CD3B-4014-9F28-979035E51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05" y="1295480"/>
            <a:ext cx="5680364" cy="315041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2835987-C5E9-4A09-813F-2FC35DF45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4461005"/>
            <a:ext cx="3956050" cy="96210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AE9192F-85FF-409D-A160-9AAAA5746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05" y="5664032"/>
            <a:ext cx="4384675" cy="64786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DAE1F0B-4CAD-4B48-9F9A-BF444541CD31}"/>
              </a:ext>
            </a:extLst>
          </p:cNvPr>
          <p:cNvSpPr txBox="1"/>
          <p:nvPr/>
        </p:nvSpPr>
        <p:spPr>
          <a:xfrm>
            <a:off x="2324100" y="317081"/>
            <a:ext cx="4422342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HHT Final Focusing System</a:t>
            </a:r>
          </a:p>
        </p:txBody>
      </p:sp>
    </p:spTree>
    <p:extLst>
      <p:ext uri="{BB962C8B-B14F-4D97-AF65-F5344CB8AC3E}">
        <p14:creationId xmlns:p14="http://schemas.microsoft.com/office/powerpoint/2010/main" val="406578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A89E898-DF2D-4F58-8DAB-477F6CD1FF91}"/>
              </a:ext>
            </a:extLst>
          </p:cNvPr>
          <p:cNvSpPr txBox="1"/>
          <p:nvPr/>
        </p:nvSpPr>
        <p:spPr>
          <a:xfrm>
            <a:off x="2635250" y="342384"/>
            <a:ext cx="4635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HHT Final Focusing System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5C4ACFB-111A-48F9-8E3F-A8B79BAA7639}"/>
              </a:ext>
            </a:extLst>
          </p:cNvPr>
          <p:cNvSpPr txBox="1"/>
          <p:nvPr/>
        </p:nvSpPr>
        <p:spPr>
          <a:xfrm>
            <a:off x="495300" y="1623990"/>
            <a:ext cx="8242300" cy="369331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existing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HHT final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focusing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designed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rigidity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6 Tm and a beam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emittance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1.5 x 1.5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mmm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supposed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generate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reinjection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a beam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ESR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SIS18.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These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achieved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relevant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range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charge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stripping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electron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However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a beam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directly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extracted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SIS18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emittance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40 x 10 mm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). Thus, at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focusing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such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 beam in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HHT final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focusing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spot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sizes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significant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last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magnetes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accures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Electron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after/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in SIS18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improves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transverse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but, a)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limits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maximum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and b)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applied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charge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heavy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e.g.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de-DE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de-DE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intensities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7628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54" y="1388847"/>
            <a:ext cx="3207388" cy="242550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16" y="1790365"/>
            <a:ext cx="1859157" cy="177847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02" y="1388847"/>
            <a:ext cx="3344298" cy="240941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42" y="2397843"/>
            <a:ext cx="3166798" cy="117923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A89E898-DF2D-4F58-8DAB-477F6CD1FF91}"/>
              </a:ext>
            </a:extLst>
          </p:cNvPr>
          <p:cNvSpPr txBox="1"/>
          <p:nvPr/>
        </p:nvSpPr>
        <p:spPr>
          <a:xfrm>
            <a:off x="2464044" y="285662"/>
            <a:ext cx="4635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HHT Final Focusing System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97679" y="3914502"/>
            <a:ext cx="3405911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Envelopes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design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emittance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1.5 mm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endParaRPr lang="de-DE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907742" y="3807859"/>
            <a:ext cx="3193906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Envelopes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design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emittance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(top)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real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emittance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SIS18 (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bottom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803590" y="3637503"/>
            <a:ext cx="2039042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spot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radius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0.15 mm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210491" y="4750526"/>
            <a:ext cx="7541623" cy="10772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Consequences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spot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radius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larger (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0.45 mm at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distance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0.3 m).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order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50 %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generated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last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quadrupoles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Uranium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(U</a:t>
            </a:r>
            <a:r>
              <a:rPr lang="de-DE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28+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- 18 Tm)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focused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all.</a:t>
            </a:r>
          </a:p>
        </p:txBody>
      </p:sp>
    </p:spTree>
    <p:extLst>
      <p:ext uri="{BB962C8B-B14F-4D97-AF65-F5344CB8AC3E}">
        <p14:creationId xmlns:p14="http://schemas.microsoft.com/office/powerpoint/2010/main" val="100535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999313C-90EA-414E-ADC8-B6B8A5FAEDDF}"/>
              </a:ext>
            </a:extLst>
          </p:cNvPr>
          <p:cNvSpPr txBox="1"/>
          <p:nvPr/>
        </p:nvSpPr>
        <p:spPr>
          <a:xfrm>
            <a:off x="2133601" y="203200"/>
            <a:ext cx="4931356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HTS </a:t>
            </a:r>
            <a:r>
              <a:rPr lang="de-DE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s.c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Final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Focusing System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86872" y="1465398"/>
            <a:ext cx="7559455" cy="224676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Replacing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last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s.c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large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aperture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quadrupole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Pole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equivalent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4 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Pole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aperture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0.09 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Technical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simplification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equal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apertures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Conduction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cooled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means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compressor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cryoplant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distribution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dynamic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fast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ramping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required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RT beam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pipe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CWT (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distance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spot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distance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1 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Spot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radius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1 mm</a:t>
            </a:r>
          </a:p>
        </p:txBody>
      </p:sp>
      <p:sp>
        <p:nvSpPr>
          <p:cNvPr id="6" name="AutoShape 2" descr="data:image/jpeg;base64,/9j/4AAQSkZJRgABAQAAAQABAAD/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/2wBDABALDA4MChAODQ4SERATGCgaGBYWGDEjJR0oOjM9PDkzODdASFxOQERXRTc4UG1RV19iZ2hnPk1xeXBkeFxlZ2P/2wBDARESEhgVGC8aGi9jQjhCY2NjY2NjY2NjY2NjY2NjY2NjY2NjY2NjY2NjY2NjY2NjY2NjY2NjY2NjY2NjY2NjY2P/wAARCAmvDbQDASIAAhEBAxEB/8QAGwABAQEAAwEBAAAAAAAAAAAAAAYFAgQHAwH/xABfEAEAAQMCAgIKDAoIBAQEAgsAAQIDBAURBiESMQcTFjZBUXSRstMUFSI0VVZhcoOSsbMyMzdUcXOBodHSFyM1QlKUoqNTk8LwJEViwSVHguEmQ2Wk8UR1hcPiJ4Rj/8QAGgEBAAMBAQEAAAAAAAAAAAAAAAMEBgUBAv/EADkRAQABAQUECQQCAgIDAAMBAAABAgMEMTJxBRE0URITFDOBkbHB0RUhQVJhoSIjQuEkU5JDovDx/9oADAMBAAIRAxEAPwD0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Ti8d5+Zbm5icNZN+iJ6M1WrlVURPi3ij5QWwj+7DWPilneev1Z3Yax8Us7z1+rBYCP7sNY+KWd56/Vvjlcd5+Hbi5l8NZNiiZ6MVXblVMTPi3mj5AWwj+7DWPilneev1Z3Yax8Us7z1+rBYCP7sNY+KWd56/VndhrHxSzvPX6sFgI/uw1j4pZ3nr9Wd2GsfFLO89fqwWAj+7DWPilneev1Z3Yax8Us7z1+rBYCP7sNY+KWd56/VndhrHxSzvPX6sFgI/uw1j4pZ3nr9Wd2GsfFLO89fqwWAj+7DWPilneev1Z3Yax8Us7z1+rBYCP7sNY+KWd56/VndhrHxSzvPX6sFgI/uw1j4pZ3nr9Wd2GsfFLO89fqwWAj+7DWPilneev1Z3Yax8Us7z1+rBYCLv8b6ljWar2Rwxl2bVP4VdyuqmmPBzmaHK3xnqt23Tct8K5ldFcRVTVTVVMVRPVMT0AWQj+7DWPilneev1Z3Yax8Us7z1+rBYCP7sNY+KWd56/VndhrHxSzvPX6sFgI/uw1j4pZ3nr9Wd2GsfFLO89fqwWAj+7DWPilneev1Z3Yax8Us7z1+rBYCP7sNY+KWd56/VndhrHxSzvPX6sFgI/uw1j4pZ3nr9Wd2GsfFLO89fqwWAj+7DWPilneev1Z3Yax8Us7z1+rBYCP7sNY+KWd56/VndhrHxSzvPX6sFgI/uw1j4pZ3nr9Wd2GsfFLO89fqwWAj+7DWPilneev1bjc4z1W1bquXOFcyiiiJqqqqqqiKYjrmZ6ALIRdjjfUsmzTex+GMu9aq/Brt11VUz4OUxQ+ndhrHxSzvPX6sFgI/uw1j4pZ3nr9Wd2GsfFLO89fqwWAj+7DWPilneev1Z3Yax8Us7z1+rBYCP7sNY+KWd56/VndhrHxSzvPX6sFgI/uw1j4pZ3nr9Wd2GsfFLO89fqwWAj+7DWPilneev1Z3Yax8Us7z1+rBYCP7sNY+KWd56/VndhrHxSzvPX6sFgI/uw1j4pZ3nr9Wd2GsfFLO89fqwWAj+7DWPilneev1Z3Yax8Us7z1+rBYCP7sNY+KWd56/VndhrHxSzvPX6sFgI/uw1j4pZ3nr9W+OLx3n5lubmJw1k36InozVauVVRE+LeKPlBbCP7sNY+KWd56/VndhrHxSzvPX6sFgI/uw1j4pZ3nr9Wd2GsfFLO89fqwWAj+7DWPilneev1Z3Yax8Us7z1+rBYCP7sNY+KWd56/VndhrHxSzvPX6sFgI/uw1j4pZ3nr9Wd2GsfFLO89fqwWAj+7DWPilneev1Z3Yax8Us7z1+rBYCP7sNY+KWd56/VndhrHxSzvPX6sFgI/uw1j4pZ3nr9Wd2GsfFLO89fqwWAj+7DWPilneev1Z3Yax8Us7z1+rBYCP7sNY+KWd56/VndhrHxSzvPX6sFgImzx3n5Fy7bscNZN2uzPRuU0XKqponnymIo5dU+Z9u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t8aeO8+vKrxaOGsmrIojpVWouVTXTHLnMdDeOuPOC2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NXHefRlUYtfDWTTkVx0qbU3KorqjnziOhvPVPmfbuw1j4pZ3nr9WCwEf3Yax8Us7z1+rO7DWPilneev1YLAR/dhrHxSzvPX6s7sNY+KWd56/VgsBH92GsfFLO89fqzuw1j4pZ3nr9WCwEf3Yax8Us7z1+rO7DWPilneev1YLAR/dhrHxSzvPX6s7sNY+KWd56/VgsBH92GsfFLO89fqzuw1j4pZ3nr9WCwEf3Yax8Us7z1+rO7DWPilneev1YLAR/dhrHxSzvPX6s7sNY+KWd56/VgsBH92GsfFLO89fqzuw1j4pZ3nr9WCwEf3Yax8Us7z1+rfG9x3n49y1bv8ADWTarvT0bdNdyqma55coiaOfXHnBbCP7sNY+KWd56/VndhrHxSzvPX6sFgI/uw1j4pZ3nr9Wd2GsfFLO89fqwWAj+7DWPilneev1Z3Yax8Us7z1+rBYCP7sNY+KWd56/VndhrHxSzvPX6sFgI/uw1j4pZ3nr9Wd2GsfFLO89fqwWAj+7DWPilneev1Z3Yax8Us7z1+rBYCP7sNY+KWd56/VndhrHxSzvPX6sFgI/uw1j4pZ3nr9Wd2GsfFLO89fqwWAj+7DWPilneev1Z3Yax8Us7z1+rBYCP7sNY+KWd56/VndhrHxSzvPX6sFgInK47z8O3FzL4aybFEz0Yqu3KqYmfFvNHyPt3Yax8Us7z1+rBYCP7sNY+KWd56/VndhrHxSzvPX6sFgI/uw1j4pZ3nr9Wd2GsfFLO89fqwWAj+7DWPilneev1Z3Yax8Us7z1+rBYCP7sNY+KWd56/VndhrHxSzvPX6sFgI/uw1j4pZ3nr9Wd2GsfFLO89fqwWAj+7DWPilneev1Z3Yax8Us7z1+rBYCP7sNY+KWd56/VndhrHxSzvPX6sFgI/uw1j4pZ3nr9Wd2GsfFLO89fqwWAj+7DWPilneev1Z3Yax8Us7z1+rBYCP7sNY+KWd56/Vvnf431LGs1XsjhjLs2qfwq7ldVNMeDnM0AtBG2+M9Vu26blvhXMroriKqaqaqpiqJ6pieg5d2GsfFLO89fqwWAj+7DWPilneev1Z3Yax8Us7z1+rBYCP7sNY+KWd56/VndhrHxSzvPX6sFgI/uw1j4pZ3nr9Wd2GsfFLO89fqwWAj+7DWPilneev1Z3Yax8Us7z1+rBYCP7sNY+KWd56/VndhrHxSzvPX6sFgI/uw1j4pZ3nr9Wd2GsfFLO89fqwWAj+7DWPilneev1Z3Yax8Us7z1+rBYCP7sNY+KWd56/VndhrHxSzvPX6sFgI/uw1j4pZ3nr9Wd2GsfFLO89fqwWAjbnGeq2rdVy5wrmUUURNVVVVVURTEdczPQcbHG+pZNmm9j8MZd61V+DXbrqqpnwcpigFoI/uw1j4pZ3nr9Wd2GsfFLO89fqwWAj+7DWPilneev1Z3Yax8Us7z1+rBYCP7sNY+KWd56/VndhrHxSzvPX6sFgI/uw1j4pZ3nr9Wd2GsfFLO89fqwWAj+7DWPilneev1Z3Yax8Us7z1+rBYCP7sNY+KWd56/VndhrHxSzvPX6sFgI/uw1j4pZ3nr9Wd2GsfFLO89fqwWAj+7DWPilneev1Z3Yax8Us7z1+rBYCP7sNY+KWd56/VndhrHxSzvPX6sFgI/uw1j4pZ3nr9Wd2GsfFLO89fqwWAicXjvPzLc3MThrJv0RPRmq1cqqiJ8W8UfK+3dhrHxSzvPX6sFgI/uw1j4pZ3nr9Wd2GsfFLO89fqwWAj+7DWPilneev1Z3Yax8Us7z1+rBYCP7sNY+KWd56/VndhrHxSzvPX6sFgI/uw1j4pZ3nr9Wd2GsfFLO89fqwWAj+7DWPilneev1Z3Yax8Us7z1+rBYCP7sNY+KWd56/VndhrHxSzvPX6sFgI/uw1j4pZ3nr9Wd2GsfFLO89fqwWAj+7DWPilneev1Z3Yax8Us7z1+rBYCP7sNY+KWd56/VndhrHxSzvPX6sFgI/uw1j4pZ3nr9W+NnjvPyLl23Y4aybtdmejcpouVVTRPPlMRRy6p8wLYR/dhrHxSzvPX6s7sNY+KWd56/VgsBH92GsfFLO89fqzuw1j4pZ3nr9WCwEf3Yax8Us7z1+rO7DWPilneev1YLAR/dhrHxSzvPX6s7sNY+KWd56/VgsBH92GsfFLO89fqzuw1j4pZ3nr9WCwEf3Yax8Us7z1+rO7DWPilneev1YLAR/dhrHxSzvPX6s7sNY+KWd56/VgsBH92GsfFLO89fqzuw1j4pZ3nr9WCwEf3Yax8Us7z1+rO7DWPilneev1YLAR/dhrHxSzvPX6s7sNY+KWd56/VgsBE08d59eVXi0cNZNWRRHSqtRcqmumOXOY6G8dced9u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t8auO8+jKoxa+GsmnIrjpU2puVRXVHPnEdDeeqfMC2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N7jvPx7lq3f4aybVd6ejbpruVUzXPLlETRz64877d2GsfFLO89fqwWAj+7DWPilneev1Z3Yax8Us7z1+rBYCP7sNY+KWd56/VndhrHxSzvPX6sFgI/uw1j4pZ3nr9Wd2GsfFLO89fqwWAj+7DWPilneev1Z3Yax8Us7z1+rBYCP7sNY+KWd56/VndhrHxSzvPX6sFgI/uw1j4pZ3nr9Wd2GsfFLO89fqwWAj+7DWPilneev1Z3Yax8Us7z1+rBYCP7sNY+KWd56/VndhrHxSzvPX6sFgI/uw1j4pZ3nr9Wd2GsfFLO89fqwWAj+7DWPilneev1b45XHefh24uZfDWTYomejFV25VTEz4t5o+QFsI/uw1j4pZ3nr9Wd2GsfFLO89fqwWAj+7DWPilneev1Z3Yax8Us7z1+rBYCP7sNY+KWd56/VndhrHxSzvPX6sFgI/uw1j4pZ3nr9Wd2GsfFLO89fqwWAj+7DWPilneev1Z3Yax8Us7z1+rBYCP7sNY+KWd56/VndhrHxSzvPX6sFgI/uw1j4pZ3nr9Wd2GsfFLO89fqwWAj+7DWPilneev1Z3Yax8Us7z1+rBYCP7sNY+KWd56/VndhrHxSzvPX6sFgI/uw1j4pZ3nr9Wd2GsfFLO89fqwWAi7/G+pY1mq9kcMZdm1T+FXcrqppjwc5mhyt8Z6rdt03LfCuZXRXEVU1U1VTFUT1TE9AFkI/uw1j4pZ3nr9Wd2GsfFLO89fqwWAj+7DWPilneev1Z3Yax8Us7z1+rBYCP7sNY+KWd56/VndhrHxSzvPX6sFgI/uw1j4pZ3nr9Wd2GsfFLO89fqwWAj+7DWPilneev1Z3Yax8Us7z1+rBYCP7sNY+KWd56/VndhrHxSzvPX6sFgI/uw1j4pZ3nr9Wd2GsfFLO89fqwWAj+7DWPilneev1Z3Yax8Us7z1+rBYCP7sNY+KWd56/VndhrHxSzvPX6sFgI/uw1j4pZ3nr9W43OM9VtW6rlzhXMoooiaqqqqqoimI65megCyEXY431LJs03sfhjLvWqvwa7ddVVM+DlMUPp3Yax8Us7z1+rBYCP7sNY+KWd56/VndhrHxSzvPX6sFgI/uw1j4pZ3nr9Wd2GsfFLO89fqwWAj+7DWPilneev1Z3Yax8Us7z1+rBYCP7sNY+KWd56/VndhrHxSzvPX6sFgI/uw1j4pZ3nr9Wd2GsfFLO89fqwWAj+7DWPilneev1b45XHefh24uZfDWTYomejFV25VTEz4t5o+QFsAAAAAAAAAAAAAAAAAAAAAAAAAAAAAAAAAAAAJHVOPcTGzbeLpmNVqVdU9GZt1TTHS32iKeU9L9nLq23ZvdVxh8A//AKne/iD0BP6RpWsYvEObmZuf27Bu9s7TZ7dXV0N64mn3MxtG0bxyYNPGfEOHTXf1PQaox6Y51RauWujMzG29VW8fJ+1WaHrmFruLVfwq6t6J2rt1xEV0eLePl8E/wkGkj+xj3vZHldXoULBH9jHveyPK6vQoBYAAI/snd72P5XT6FawR/ZO73sfyun0KwWAAAAAAAAAAAAAAAAAAAAJ/jvvQzvo/vKWhw/3vaZ5Ja9CHX4twcjUeHMvEw7fbL9zodGnpRG+1dMzznl1RLvaXjV4elYeLcmma7Fii3VNPVMxTETt5gdoAAAAAAAAAAAAAAAAABn8Qd72p+SXfQloOnrFi5k6NnY9mnpXbuPcoop323maZiI5gy+BO9DB+k+8qUDJ4W0+/pfDuJh5UUxetxVNUUzvtvVNW2/ybtYAAAAAAAAAAAAAAAAAABH9jHveyPK6vQoWCd4H0jL0fRK7GdRTbu3L9VzoRVFXRjaI5zHL+7vy8YKIAAAAAAAAAAAAAAAAAAAEfwX3w8T+V/wDXcWCd4Z0jL0/VdcysqimijMyZqtR0omZpiqqd+XVv0o+XlKiAAAAAAAAAAAAAAAAAAAR+m/lQ1bySn7LSwTuDpGXa441LVblFNOLdsU27c9KJmudqN+Xg26M9e3gBRAAAAAAAAAAAAAAAAAAAAj9S/KhpPklX2XVgncvSMu/x3g6nRRTGJj4001VzVHOqenG0R1/3onxKIAAAAAAAAAAAAAAAAAABH8ad8PDHlf8A121gneI9Iy9S1vQr+NRTNrEvzcvV1VRHRiJonq6536Mxy/cCiAAAAAAAAAAAAAAAAAAABH9k7vex/K6fQrWCd420jL1rSsfFwqKaq4yaaqpqqiIpp6NUTM/o3jq3lRAAAAAAAAAAAAAAAAAAAJ/jvvQzvo/vKVAx+LcHI1HhzLxMO32y/c6HRp6URvtXTM855dUSDscP972meSWvQhoOrpeNXh6Vh4tyaZrsWKLdU09UzFMRO3mdoAAAAAAAAAAAAAAAAAAGfxB3van5Jd9CWfwJ3oYP0n3lTQ4g73tT8ku+hLP4E70MH6T7yoFAAAAAAAAAAAAAAAAAAAACP7GPe9keV1ehQsE7wPpGXo+iV2M6im3duX6rnQiqKujG0RzmOX93fl41EAAAAAAAAAAAAAAAAAAAj+C++Hifyv8A67iwTvDOkZen6rrmVlUU0UZmTNVqOlEzNMVVTvy6t+lHy8pBRAAAAAAAAAAAAAAAAAAAAj9N/Khq3klP2WlgncHSMu1xxqWq3KKacW7Ypt256UTNc7Ub8vBt0Z69vAogAAAAAAAAAAAAAAAAAAEfqX5UNJ8kq+y6sE7l6Rl3+O8HU6KKYxMfGmmquao51T042iOv+9E+IFEAAAAAAAAAAAAAAAAAAACP4074eGPK/wDrtrBO8R6Rl6lrehX8aimbWJfm5erqqiOjETRPV1zv0Zjl+5RAAAAAAAAAAAAAAAAAAAI/snd72P5XT6FawTvG2kZetaVj4uFRTVXGTTVVNVURFNPRqiZn9G8dW8gogAAAAAAAAAAAAAAAAAAAT/HfehnfR/eUtDh/ve0zyS16EOvxbg5Go8OZeJh2+2X7nQ6NPSiN9q6ZnnPLqiXe0vGrw9Kw8W5NM12LFFuqaeqZimInbzA7QAAAAAAAAAAAAAAAAADP4g73tT8ku+hLQdPWLFzJ0bOx7NPSu3ce5RRTvtvM0zERzBl8Cd6GD9J95UoGTwtp9/S+HcTDyopi9biqaopnfbeqatt/k3awAAAAAAAAAACP7J3e9j+V0+hWsEf2Tu97H8rp9CsFgAAAAAAAAAAAAAAAAAAAAAAAAAAAAAAAAAA6OuXK7Whahct11UV0Y1yqmqmdppmKZ2mJd4BJ9jezi0cOzdsc79y7VF+ZjnEx1U77dXRmJ8POqVYh8jhDVNJzLuXwxqHaqKt6px66vk5U894q6526W23Ln4XX/wD8h/8AfscHoCLizTidlCmMD8HIx5ry6aIiYomYnr2j3O800T45mr5XT9i8fZv/AIe/kex7dfXc6dqjo7c+uj3Xg25fYouGeG6NEpuZF69Vk5+REduu1c+e8zPRmY35zPPfr2ieQN5H9jHveyPK6vQoWCP7GPe9keV1ehQCwAAR/ZO73sfyun0K1gx+J9C7oNOt4nsn2P0LsXOl0OnvtExttvHjBsAAAAAAAAAAAAAAAAAAAAAAAAAAAAAAAAAAAAAAAAAAAAAAAAAAAAAAAAAAAAAAAAAAAAAAAAAAAAAAAAAAAAAAAAAAAAAAAAAAAAAAAAAAAAAAAAAAAAAAAAAAAAAAAAAAAAAAAAAAAAAAAAAAAAAAAAAAAAAAAAAAAAAAAAAAAAAAAAAAAAAAAAAAAAAAAAAAAAAAAAAAAAAAAAAAz+IO97U/JLvoSz+BO9DB+k+8qbGoYvs3TsnE6fQ7fart9Lbfo9KJjfb9rr6DpntNo9jA7d27tXS930ejvvVM9W8+MGgAAAAAAAAAAAAAAAAAAAAAAAAAAAAAAAAAAAAAAAAAAAAAAAAAAAAAAAAAAAAAAAAAAAAAAAAAAAAAAAAAAAAAAAAAAAAAAAAAAAAAAAAAAAAAAAAAAAAAAAAAAAAAAAAAAAAAAAAAAAAAAAAAAAAAAAAAAAAAAAAAAAAAAAAAAAAAAAAAAAAj+yd3vY/ldPoVrBH9k7vex/K6fQrBYAAAAAAAAAAAAAAAAAAAAAAAAAAAAAAAAAAA+eRa7fj3bPbLlvtlE09O3O1VO8bbxPgkH0Hl/FuPrHDuRZ7XrudesZHSmjpX64qp2mOU89p5THP9PKFB3H6x8bc7zV+sBYCP7j9Y+Nud5q/WNLQtBz9Lza7+XrmTn0VW5oi1d6W0TvE9LnVPi2/aDeR/Yx73sjyur0KFgj+xj3vZHldXoUA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f2Tu97H8rp9CtYI/snd72P5XT6FYLAAAAAAAAAAAAAAAAAAAAAAAAAAAAAAAAAAAAGbruiY2vYVGLl13aKKLkXIm1MRO8RMeGJ8bSAAABH9jHveyPK6vQoWCP7GPe9keV1ehQC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/ZO73sfyun0K1gj+yd3vY/ldPoVgsAAAAAAAAAAAAAAAAAAAAAAAAAAAAAAAAAAHzyLXb8e7Z7Zct9somnp252qp3jbeJ8EvoA8v4tx9Y4dyLPa9dzr1jI6U0dK/XFVO0xynntPKY5/p5QoO4/WPjbneav1je13RMbXsKjFy67tFFFyLkTamIneImPDE+NpAj+4/WPjbneav1jS0LQc/S82u/l65k59FVuaItXeltE7xPS51T4tv2t4AeY8HYvEl/SrtWi6hjY2PF+Yqou0xMzX0ad5/AnwbeF6cj+xj3vZHldXoUAe13HPwzg/Uj1aqw6b9GFYpy66bmRTbpi7XT1VV7c5jlHh+R9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88ii5cx7tFm72m7VRMUXOj0uhO3Kdp69vE+gCP9ruOfhnB+pHq2Dxji8SWNKtVa1qGNk4834imi1TETFfRq2n8CPBv4XpyP7J3e9j+V0+hWCwAAAAAAAAAAAAAAAAAAAAAAAAAAAAAAAAAAAAAAAAR/Yx73sjyur0KFgj+xj3vZHldXoUA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f2Tu97H8rp9CtYI/snd72P5XT6FYLAAAAAAAAAAAAAAAAAAAAAAAAAAAAAAAAAAAAAAAABH9jHveyPK6vQoWCP7GPe9keV1ehQC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/ZO73sfyun0K1gj+yd3vY/ldPoVgsAAAAAAAAAAAAAAAAAAAAAAAAAAAAAAAAAAAAAAAAEf2Me97I8rq9ChYI/sY972R5XV6FAL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H9k7vex/K6fQrWCP7J3e9j+V0+hWCwAAAAAAAAAAAAAAAAAAAAAAAAAAAAAAAAAAAAAAAAR/Yx73sjyur0KFgj+xj3vZHldXoUA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n8Qd72p+SXfQl4tbs010RVMzvKewu9dvV0aMXkzEYveR4R7Ho8dR7Ho8dS59KvHKPN89OHu48I9j0eOo9j0eOo+lXjlHmdOHu48I9j0eOo9j0eOo+lXjlHmdOHu48I9j0eOo9j0eOo+lXjlHmdOHu48I9j0eOo9j0eOo+lXjlHmdOHu48I9j0eOo9j0eOo+lXjlHmdOHu48I9j0eOo9j0eOo+lXjlHmdOHu48I9j0eOpxuWaaKJqiZ3h8V7Nt6KZqnduj+SK4l7yM/h/ve0zyS16ENBz32AAAAAADxvUcS3lcQ6v05qjo5dzboz/66nz9qrH+O554/giqtaaZ3SvWOz7a2oiunCXtA8X9qrH+O554/ge1Vj/Hc88fwedfQl+lXjlHm9oHi/tVY/x3PPH8D2qsf47nnj+B19B9KvHKPN7QPF/aqx/jueeP4HtVY/x3PPH8Dr6D6VeOUeb2geL+1Vj/AB3PPH8D2qsf47nnj+B19B9KvHKPN7QPF/aqx/jueeP4HtVY/wAdzzx/A6+g+lXjlHm9oHi/tVY/x3PPH8D2qsf47nnj+B19B9KvHKPN7QPF/aqx/jueeP4HtVY/x3PPH8Dr6D6VeOUeb2geL+1Vj/Hc88fwVfYxoi3e1iiN9qarcRv+mt9UWlNeCveLna3eImv8r0BIqAAAAAACP7J3e9j+V0+hWsEf2Tu97H8rp9CsFgAAAAAAAAAAAAAAAAAAAAAAAAAAAAAAAAAAAAAAAAj+xj3vZHldXoULBH9jHveyPK6vQoBY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z+IO97U/JLvoS8asfiqXsvEHe9qfkl30JeNWPxVLrbH7+dPeEdpg5gNMhAAAAAAAAAAAAHC/+Kqc3C/+KqV713Fek+j2nGHsvD/e9pnklr0IaDP4f73tM8ktehDQYtZAAAAAAeRX++HWfK6/Tqc3C/3w6z5XX6dTmoW2eWt2bwtPj6yAIl8AAAAAAAAAAAAb/Y199a18+39tbAb/AGNffWtfPt/bWs3fGXF2zkp1XYC2zoAAAAAAj+yd3vY/ldPoVrBH9k7vex/K6fQrBYAAAAAAAAAAAAAAAAAAAAAAAAAAAAAAAAAAAAAAAAI/sY972R5XV6FCwR/Yx73sjyur0K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M/iDve1PyS76EvGrH4ql7LxB3van5Jd9CXjVj8VS62x+/nT3hHaYOYDTIQAAAAAAAAAAABwv/iqnNwv/AIqpXvXcV6T6PacYey8P972meSWvQhoM/h/ve0zyS16ENBi1kAAAAAB5Ff74dZ8rr9OpzcL/AHw6z5XX6dTmoW2eWt2bwtPj6yAIl8AAAAAAAAAAAAb/AGNffWtfPt/bWwG/2NffWtfPt/bWs3fGXF2zkp1XYC2zoAAAAAAj+yd3vY/ldPoVrBH9k7vex/K6fQrBYAAAAAAAAAAAAAAAAAAAAAAAAAAAAAAAAAAAAAAAAI/sY972R5XV6FCwR/Yx73sjyur0K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M/iDve1PyS76EvGrH4ql7LxB3van5Jd9CXjVj8VS62x+/nT3hHaYOYDTIQAAAAAAAAAAABwv/AIqpzcL/AOKqV713Fek+j2nGHsvD/e9pnklr0IaDP4f73tM8ktehDQYtZAAAAAAeRX++HWfK6/Tqc3C/3w6z5XX6dTmoW2eWt2bwtPj6yAIl8AAAAAAAAAAAAb/Y199a18+39tbAb/Y199a18+39tazd8ZcXbOSnVdgLbOgAAAAACP7J3e9j+V0+hWsEf2Tu97H8rp9CsFgAAAAAAAAAAAAAAAAAAAAAAAAAAAAAAAAAAAAAAAAj+xj3vZHldXoULB5jwdxZgaDpV3Fy7OTXXXfm5E2qaZjaaaY8Mx4genDq6ZqFjVNPs5uLNU2rsbx0o2mNp2mJ/RMTDt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z+IO97U/JLvoS8asfiqXsvEHe9qfkl30JeNWPxVLrbH7+dPeEdpg5gNMhAAAAAAAAAAAAHC/wDiqnNwv/iqle9dxXpPo9pxh7Lw/wB72meSWvQhoM/h/ve0zyS16ENBi1kAAAAAB5Ff74dZ8rr9OpzcL/fDrPldfp1OahbZ5a3ZvC0+PrIAiXwAAAAAAAAAAABv9jX31rXz7f21sBv9jX31rXz7f21rN3xlxds5KdV2Ats6AAAAAAI/snd72P5XT6Fam1PULGl6fezcqaotWo3noxvM7ztER+mZiHnfGPFmBr2lWsXEs5NFdF+LkzdppiNopqjwTPjB6cAAAAAAAAAAAAAAAAAAAAAAAAAAAAAAAAAAAAAAAAj+xj3vZHldXoULBH9jHveyPK6vQoBY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z+IO97U/JLvoS8asfiqXsvEHe9qfkl30JeNWPxVLrbH7+dPeEdpg5gNMhAAAAAAAAAAAAHC/+Kqc3C/+KqV713Fek+j2nGHsvD/e9pnklr0IaDP4f73tM8ktehDQYtZAAAAAAeRX++HWfK6/Tqc3C/3w6z5XX6dTmoW2eWt2bwtPj6yAIl8AAAAAAAAAAAAb/Y199a18+39tbAb/AGNffWtfPt/bWs3fGXF2zkp1XYC2zoAAAAAAj+yd3vY/ldPoVrBH9k7vex/K6fQrBYAAAAAAAAAAAAAAAAAAAAAAAAAAAAAAAAAAAAAAAAI/sY972R5XV6FCwR/Yx73sjyur0K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M/iDve1PyS76EvGrH4ql7LxB3van5Jd9CXjVj8VS62x+/nT3hHaYOYDTIQAAAAAAAAAAABwv/iqnNwv/AIqpXvXcV6T6PacYey8P972meSWvQhoM/h/ve0zyS16ENBi1kAAAAAB5Ff74dZ8rr9OpzcL/AHw6z5XX6dTmoW2eWt2bwtPj6yAIl8AAAAAAAAAAAAb/AGNffWtfPt/bWwG/2NffWtfPt/bWs3fGXF2zkp1XYC2zoAAAAAAj+yd3vY/ldPoVrBH9k7vex/K6fQrBYAAAAAAAAAAAAAAAAAAAAAAAAAAAAAAAAAAAAAAAAI/sY972R5XV6FCwR/Yx73sjyur0K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M/iDve1PyS76EvGrH4ql7LxB3van5Jd9CXjVj8VS62x+/nT3hHaYOYDTIQAAAAAAAAAAABwv/AIqpzcL/AOKqV713Fek+j2nGHsvD/e9pnklr0IaDP4f73tM8ktehDQYtZAAAAAAeRX++HWfK6/Tqc3C/3w6z5XX6dTmoW2eWt2bwtPj6yAIl8AAAAAAAAAAAAb/Y199a18+39tbAb/Y199a18+39tazd8ZcXbOSnVdgLbOgAAAAACP7J3e9j+V0+hWsEf2Tu97H8rp9CsFgAAAAAAAAAAAAAAAAAAAAAAAAAAAAAAAAAAAAAAAAj+xj3vZHldXoULBH9jHveyPK6vQoBY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z+IO97U/JLvoS8asfiqXsvEHe9qfkl30JeNWPxVLrbH7+dPeEdpg5gNMhAAAAAAAAAAAAHC/wDiqnNwv/iqle9dxXpPo9pxh7Lw/wB72meSWvQhoM/h/ve0zyS16ENBi1kAAAAAB5Ff74dZ8rr9OpzcL/fDrPldfp1OahbZ5a3ZvC0+PrIAiXwAAAAAAAAAAABv9jX31rXz7f21sBv9jX31rXz7f21rN3xlxds5KdV2Ats6AAAAAAI/snd72P5XT6FawR/ZO73sfyun0KwWAAAAAAAAAAAAAAAAAAAAAAAAAAAAAAAAAAAAAAAACP7GPe9keV1ehQsEf2Me97I8rq9CgF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P4g73tT8ku+hLxqx+Kpey8Qd72p+SXfQl41Y/FUutsfv5094R2mDmA0yEAAAAAAAAAAAAcL/4qpzcL/4qpXvXcV6T6PacYey8P972meSWvQhoM/h/ve0zyS16ENBi1kAAAAAB5Ff74dZ8rr9OpzcL/fDrPldfp1OahbZ5a3ZvC0+PrIAiXwAAAAAAAAAAABv9jX31rXz7f21sBv8AY199a18+39tazd8ZcXbOSnVdgLbOgAAAAACP7J3e9j+V0+hWsEf2Tu97H8rp9CsFgAAAAAAAAAAAAAAAAAAAAAAAAAAAAAAAAAAAAAAAAj+xj3vZHldXoULBH9jHveyPK6vQoBY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z+IO97U/JLvoS8asfiqXsvEHe9qfkl30JeNWPxVLrbH7+dPeEdpg5gNMhAAAAAAAAAAAAHC/+Kqc3C/8Aiqle9dxXpPo9pxh7Lw/3vaZ5Ja9CGgz+H+97TPJLXoQ0GLWQAAAAAHkV/vh1nyuv06nNwv8AfDrPldfp1OahbZ5a3ZvC0+PrIAiXwAAAAAAAAAAABv8AY199a18+39tbAb/Y199a18+39tazd8ZcXbOSnVdgLbOgAAAAACP7J3e9j+V0+hWsEf2Tu97H8rp9CsFgAAAAAAAAAAAAAAAAAAAAAAAAAAAAAAAAAAAAAAAAj+xj3vZHldXoULBH9jHveyPK6vQoBYAAAAAAAAAAAAAAAAAAAAAAAAAAAAAAAAAAAAAAAAAAAAAAAAAAAAAAAAAAAAAAAAAAAAAAAAAAAAAAAAAAAAAAAAAAAAAAAAAAAAAAAAAAAAMfP4p0bTsy5iZmZ2u/b26VPaq523iJjnEbdUw2HnmZj2cnsianRkWbd2mLFExTXTFUb9G3z5vqmnpTuRW1rFlZzXP4Ufdtw78If7Nz+U7tuHfhD/Zufys32q078wxf+TT/AAParTvzDF/5NP8ABP2eeblfWaP1lpd23Dvwh/s3P5Tu24d+EP8AZufys32q078wxf8Ak0/wParTvzDF/wCTT/A7PPM+s0frLS7tuHfhD/Zufyndtw78If7Nz+Vm+1WnfmGL/wAmn+B7Vad+YYv/ACaf4HZ55n1mj9ZaXdtw78If7Nz+U7tuHfhD/Zufys32q078wxf+TT/A9qtO/MMX/k0/wOzzzPrNH6y0u7bh34Q/2bn8p3bcO/CH+zc/lZvtVp35hi/8mn+B7Vad+YYv/Jp/gdnnmfWaP1lpd23Dvwh/s3P5Tu24d+EP9m5/KzfarTvzDF/5NP8AA9qtO/MMX/k0/wADs88z6zR+stLu24d+EP8AZufyndtw78If7Nz+Vm+1WnfmGL/yaf4HtVp35hi/8mn+B2eeZ9Zo/WWl3bcO/CH+zc/lO7bh34Q/2bn8rN9qtO/MMX/k0/wParTvzDF/5NP8Ds88z6zR+stLu24d+EP9m5/Kd23Dvwh/s3P5Wb7Vad+YYv8Ayaf4HtVp35hi/wDJp/gdnnmfWaP1lpd23Dvwh/s3P5Tu24d+EP8AZufys32q078wxf8Ak0/wParTvzDF/wCTT/A7PPM+s0frLS7tuHfhD/Zufyndtw78If7Nz+Vm+1WnfmGL/wAmn+B7Vad+YYv/ACaf4HZ55n1mj9ZaXdtw78If7Nz+U7tuHfhD/Zufys32q078wxf+TT/A9qtO/MMX/k0/wOzzzPrNH6y0u7bh34Q/2bn8p3bcO/CH+zc/lZvtVp35hi/8mn+B7Vad+YYv/Jp/gdnnmfWaP1lpd23Dvwh/s3P5Tu24d+EP9m5/KzfarTvzDF/5NP8AA9qtO/MMX/k0/wADs88z6zR+stLu24d+EP8AZufyndtw78If7Nz+Vm+1WnfmGL/yaf4HtVp35hi/8mn+B2eeZ9Zo/WW1gcU6NqOZbxMPM7Zfub9GntVcb7RMzzmNuqJbDzzDx7ON2RNMox7Nu1TNiuZpopimN+jc58noaCqnozudWxtYtbOK4/IA+UoAAADr5+dj6dh3MvMudrsW9ulV0ZnbeYiOUc+uYY/dtw78If7Nz+U4770M76P7yliaXpuBc0vDrrwsaqqqxRM1TapmZnoxz6klnZzXKne73TdqYmY37233bcO/CH+zc/lO7bh34Q/2bn8rN9qtO/MMX/k0/wAD2q078wxf+TT/AAS9nnmo/WaP1lpd23Dvwh/s3P5Tu24d+EP9m5/KzfarTvzDF/5NP8D2q078wxf+TT/A7PPM+s0frLS7tuHfhD/Zufyndtw78If7Nz+Vm+1WnfmGL/yaf4HtVp35hi/8mn+B2eeZ9Zo/WWl3bcO/CH+zc/lO7bh34Q/2bn8rN9qtO/MMX/k0/wAD2q078wxf+TT/AAOzzzPrNH6y0u7bh34Q/wBm5/Kd23Dvwh/s3P5Wb7Vad+YYv/Jp/ge1WnfmGL/yaf4HZ55n1mj9ZaXdtw78If7Nz+U7tuHfhD/Zufys32q078wxf+TT/A9qtO/MMX/k0/wOzzzPrNH6y0u7bh34Q/2bn8p3bcO/CH+zc/lZvtVp35hi/wDJp/ge1WnfmGL/AMmn+B2eeZ9Zo/WWl3bcO/CH+zc/lO7bh34Q/wBm5/KzfarTvzDF/wCTT/A9qtO/MMX/AJNP8Ds88z6zR+stLu24d+EP9m5/Kd23Dvwh/s3P5Wb7Vad+YYv/ACaf4HtVp35hi/8AJp/gdnnmfWaP1lpd23Dvwh/s3P5Tu24d+EP9m5/KzfarTvzDF/5NP8D2q078wxf+TT/A7PPM+s0frLS7tuHfhD/Zufyndtw78If7Nz+Vm+1WnfmGL/yaf4HtVp35hi/8mn+B2eeZ9Zo/WWl3bcO/CH+zc/lO7bh34Q/2bn8rN9qtO/MMX/k0/wAD2q078wxf+TT/AAOzzzPrNH6y0u7bh34Q/wBm5/Kd23Dvwh/s3P5Wb7Vad+YYv/Jp/ge1WnfmGL/yaf4HZ55n1mj9ZaXdtw78If7Nz+U7tuHfhD/Zufys32q078wxf+TT/A9qtO/MMX/k0/wOzzzPrNH6y0u7bh34Q/2bn8p3bcO/CH+zc/lZvtVp35hi/wDJp/g62qabgW9LzK6MLGpqpsVzFUWqYmJ6M8+p5N3mIxe07XoqqiOjKzwM7H1HDt5eHc7ZYub9GrozG+0zE8p59cS7Cf4E70MH6T7ypQK7sgAAAAAAAAAAAAAAAAAAAAAAAAAAAAAAAAAAAAAAAAAAAAAAAAAAAAAAAAAAAAAAAAAAAAAAAAAAAAAAAAAAAAAAAAAAAAAAAAAAAAAAAAAAAAAAAAAAAAAAAAAAAAAAAAAAAAAAAAAAAAAAAAAAAAAAAAAAAAAAAAAM/iDve1PyS76EvGrH4ql7LxB3van5Jd9CXjVj8VS62x+/nT3hHaYOYDTIQAAAAAAAAAAABwv/AIqpzcL/AOKqV713Fek+j2nGHsvD/e9pnklr0IaDP4f73tM8ktehDQYtZAAAAAAeRX++HWfK6/Tqc3C/3w6z5XX6dTmoW2eWt2bwtPj6yAIl8AAAAAAAAAAAAb/Y199a18+39tbAb/Y199a18+39tazd8ZcXbOSnVdgLbOgAAAAACP7J3e9j+V0+hWsEf2Tu97H8rp9CsFgAAAAAAAAAAAAAAAAAAAAAAAAAAAAAAAAAAAAAAAAj+xj3vZHldXoULBH9jHveyPK6vQoBYAAAAAAAAAAAAAAAAAAAAAAAAAAAAAAAAAAAAAAAAAAAAAAAAAAAAAAAAAAAAAAAAAAAAAAAAAAAAAAAAAAAAAAAAAAAAAAAAAAAAAAAAAAAAIC7+UfVP1FPo21+gLv5R9U/UU+jbSWWeFS/cPXo2QHQY4AAAAAAAAAAAAAAAAAAAAAAAAAAABjWvyj6X+oq9G4v0Ba/KPpf6ir0bi/c+1zy2Nx4ejQARrYAAACf4770M76P7ylm6R/ZGF+ot+jDS4770M76P7ylm6R/ZGF+ot+jCzd8ZcXbOSnV3AFtnQAAAAAAAAAAAAAAAAAAAAAAAAAB09X/ALIzf1Fz0Zdx09X/ALIzf1Fz0ZeVYSkss9OsNLgTvQwfpPvKlAn+BO9DB+k+8qUDmNwAAAAAAAAAAAAAAAAAAAAAAAAAAAAAAAAAAAAAAAAAAAAAAAAAAAAAAAAAAAAAAAAAAAAAAAAAAAAAAAAAAAAAAAAAAAAAAAAAAAAAAAAAAAAAAAAAAAAAAAAAAAAAAAAAAAAAAAAAAAAAAAAAAAAAAAAAAAAAAAAAAz+IO97U/JLvoS8asfiqXsvEHe9qfkl30JeNWPxVLrbH7+dPeEdpg5gNMhAAAAAAAAAAAAHC/wDiqnNwv/iqle9dxXpPo9pxh7Lw/wB72meSWvQhoM/h/ve0zyS16ENBi1kAAAAAB5Ff74dZ8rr9OpzcL/fDrPldfp1OahbZ5a3ZvC0+PrIAiXwAAAAAAAAAAABv9jX31rXz7f21sBv9jX31rXz7f21rN3xlxds5KdV2Ats6AAAAAAI/snd72P5XT6FawR/ZO73sfyun0KwWAAAAAAAAAAAAAAAAAAAAAAAAAAAAAAAAAAAAAAAACP7GPe9keV1ehQsHl/CGiZ+paXdvYmt5OBRTemibVrpbTPRpnflVHj2/YD1ARfcnrHxrzv8AX/OdyesfGvO/1/zgtBF9yesfGvO/1/zncnrHxrzv9f8AOC0EX3J6x8a87/X/ADncnrHxrzv9f84LQRfcnrHxrzv9f853J6x8a87/AF/zgtBF9yesfGvO/wBf853J6x8a87/X/OC0EX3J6x8a87/X/O6GuaNrGkaTfzu6bOvdq6PuOlXTvvVEdfTnxg9DAAAAAAAAAAAAAAAAAAAAGHxpfvY3C2bex7tyzdp6HRrt1TTVHu6Y5TDzy1k6xctUV+3edHSpidu3V/zPmquKcU9jd7S3mYs437nr48i7frHw5nf86v8AmO36x8OZ3/Or/mfHXUc1j6bev1/uPl66PIu36x8OZ3/Or/mO36x8OZ3/ADq/5jrqOZ9NvX6/3Hy9dHkXb9Y+HM7/AJ1f8x2/WPhzO/51f8x11HM+m3r9f7j5eujyLt+sfDmd/wA6v+Y7frHw5nf86v8AmOuo5n029fr/AHHy9dHkXb9Y+HM7/nV/zHb9Y+HM7/nV/wAx11HM+m3r9f7j5eujyLt+sfDmd/zq/wCY7frHw5nf86v+Y66jmfTb1+v9x8vXR5F2/WPhzO/51f8AMdv1j4czv+dX/MddRzPpt6/X+4+Xro8i7frHw5nf86v+Y7frHw5nf86v+Y66jmfTb1+v9x8vXR5F2/WPhzO/51f8x2/WPhzO/wCdX/MddRzPpt6/X+4+Xro8i7frHw5nf86v+Zxu5OsW7Vdft3nT0aZnbt1f8x11HN5OzrzEb5p/uPl6+MPgu/eyeFsK9kXbl67V0+lXcqmqqfd1RzmW4lUQAAAAAAAAAAAAAAAAAAAAAAAAAAAAAAAAAAAAAAAAAAAAAAAAAAABAXfyj6p+op9G2v0Bd/KPqn6in0baSyzwqX7h69GyA6DHAAAAAAAAAAAAAAAAAAAAAAAAAAAAMa1+UfS/1FXo3F+gLX5R9L/UVejcX7n2ueWxuPD0aACNbAAAAT/HfehnfR/eUs3SP7Iwv1Fv0YaXHfehnfR/eUs3SP7Iwv1Fv0YWbvjLi7ZyU6u4Ats6AAAAAAAAAAAAAAAAAAAAAAAAAAOnq/8AZGb+ouejLuOnq/8AZGb+ouejLyrCUllnp1hpcCd6GD9J95UoE/wJ3oYP0n3lSgcxuAAAAAAAAAAAAAAAHjeHn6xlWpr9us6narbbt9c/+75qqimN8pbKxrtqujRG+Xsg8i7frHw5nf8AOr/mO36x8OZ3/Or/AJnx11HNa+m3r9f7j5eujyLt+sfDmd/zq/5jt+sfDmd/zq/5jrqOZ9NvX6/3Hy9dHkXb9Y+HM7/nV/zHb9Y+HM7/AJ1f8x11HM+m3r9f7j5eujyLt+sfDmd/zq/5jt+sfDmd/wA6v+Y66jmfTb1+v9x8vXR5F2/WPhzO/wCdX/Mdv1j4czv+dX/MddRzPpt6/X+4+Xro8i7frHw5nf8AOr/mO36x8OZ3/Or/AJjrqOZ9NvX6/wBx8vXR5F2/WPhzO/51f8x2/WPhzO/51f8AMddRzPpt6/X+4+Xro8i7frHw5nf86v8AmO36x8OZ3/Or/mOuo5n029fr/cfL10eRdv1j4czv+dX/ADHb9Y+HM7/nV/zHXUcz6bev1/uPl66PIu36x8OZ3/Or/mO36x8OZ3/Or/mOuo5n029fr/cfL10RPY6zMzJu6rRmZl/J7VVbimbtyatvw99t55dULZKozExO6QAeAAAAAAAAAAAAAAAAAAAAAAAAAAAAAAAAAAAAAAAAAAAAAAAAAAAAAAAAAAAAAAAAAAAAAAAAAAAAAAAAAAAAAAAAAAAAAAAAAAAAAAAAAAAAAAAAAAAAAAAAAAM/iDve1PyS76EvGrH4ql7LxB3van5Jd9CXjVj8VS62x+/nT3hHaYOYDTIQAAAAAAAAAAABwv8A4qpzcL/4qpXvXcV6T6PacYey8P8Ae9pnklr0IaDP4f73tM8ktehDQYtZAAAAAAeRX++HWfK6/Tqc3C/3w6z5XX6dTmoW2eWt2bwtPj6yAIl8AAAAAAAAAAAAb/Y199a18+39tbAb/Y199a18+39tazd8ZcXbOSnVdgLbOgAAAAACP7J3e9j+V0+hWpNWw72fpt3Gx8u5h3a9ujft79KnaYnltMde23X4XnvGOg5+l6Vav5euZOfRVfiiLV3pbRPRqnpc6p8W37QenAAAAAAAAAAAAAAAAAAAAAAAAAAAAAAAAAAAAAAAAIvsa979/wAqq9ChaIvsa979/wAqq9CgFaAAAAAAAAAAweOO9LO+j+8pbzB4470s76P7ykFKAAAAAAAAAAAAAAAAAAACf4770M76P7ylAYvvWz8yPsX/AB33oZ30f3lKAxfetn5kfYrXjCHa2Nnq0fUBUaIAAAAAAAAAAAAAAAAfLK963vmT9j6vlle9b3zJ+x7TjCO1yVaSv+BO9DB+k+8qUCf4E70MH6T7ypQOmw4AAAAAAAAAAAAAAAAAAAAAAAAAAAAAAAAAAAAAAAAAAAAAAAAAAAAgLv5R9U/UU+jbX6Au/lH1T9RT6NtJZZ4VL9w9ejZAdBjgAAAAAAAAAAAAAAAAAAAAAAAAAAAGNa/KPpf6ir0bi/QFr8o+l/qKvRuL9z7XPLY3Hh6NABGtgAAAJ/jvvQzvo/vKWbpH9kYX6i36MNLjvvQzvo/vKWbpH9kYX6i36MLN3xlxds5KdXcAW2dAAAAAAAAAAAAAAAAAAAAAAAAAAHT1f+yM39Rc9GXcdPV/7Izf1Fz0ZeVYSkss9OsNLgTvQwfpPvKlAn+BO9DB+k+8qUDmNwAAAAAAAAAAAAAAPF9I961fPn7Ie0PF9I961fPn7IQ2+R09lcRGku8AotSAAAAAAAAAAAAAAAAAA3+xr761r59v7a12hOxr761r59v7a126dOEMPa56tZAHqMAAAAAAAAAAAAAAAAAAAAAAAAAAAAAAAAAAAAAAAAAAAAAAAAAAAAAAAAAAAAAAAAAAAAAAAAAAAAAAAAAAAAAAAAAAAAAAAAAAAAAAAAAAAAAAAAAAAAAAAAABn8Qd72p+SXfQl41Y/FUvZeIO97U/JLvoS8asfiqXW2P386e8I7TBzAaZCAAAAAAAAAAAAOF/8VU5uF/8VUr3ruK9J9HtOMPZeH+97TPJLXoQ0Gfw/wB72meSWvQhoMWsgAAAAAPIr/fDrPldfp1Obhf74dZ8rr9OpzULbPLW7N4Wnx9ZAES+AAAAAAAAAAAAN/sa++ta+fb+2tgN/sa++ta+fb+2tZu+MuLtnJTquwFtnQAAAAABH9k7vex/K6fQrWCP7J3e9j+V0+hWCwAAAAAAAAAAAAAAAAAAAAAAAAAAAAAAAAAAAAAAAARfY1737/lVXoULRF9jXvfv+VVehQCtAAAAAAAAAAYPHHelnfR/eUt5g8cd6Wd9H95SClAAAAAAAAAAAAAAAAAAABP8d96Gd9H95SgMX3rZ+ZH2L/jvvQzvo/vKUBi+9bPzI+xWvGEO1sbPVo+oCo0QAAAAAAAAAAAAAAAA+WV71vfMn7H1fLK963vmT9j2nGEdrkq0lf8AAnehg/SfeVKBP8Cd6GD9J95UoHTYcAAAAAAAAAAAAAAAAAAAAAAAAAAAAAAAAAAAAAAAAAAAAAAAAAAAAQF38o+qfqKfRtr9AXfyj6p+op9G2kss8Kl+4evRsgOgxwAAAAAAAAAAAAAAAAAAAAAAAAAAADGtflH0v9RV6NxfoC1+UfS/1FXo3F+59rnlsbjw9GgAjWwAAAE/x33oZ30f3lLN0j+yML9Rb9GGlx33oZ30f3lLN0j+yML9Rb9GFm74y4u2clOruALbOgAAAAAAAAAAAAAAAAAAAAAAAAADp6v/AGRm/qLnoy7jp6v/AGRm/qLnoy8qwlJZZ6dYaXAnehg/SfeVKBP8Cd6GD9J95UoHMbgAAAAAAAAAAAAAAeL6R71q+fP2Q9oeL6R71q+fP2Qht8jp7K4iNJd4BRakAAAAAAAAAAAAAAAAABv9jX31rXz7f21rtCdjX31rXz7f21rt06cIYe1z1ayAPUYAAAAAAAAAAAAAAAAAAAAAAAAAAAAAAAAAAAAAAAAAAAAAAAAAAAAAAAAAAAAAAAAAAAAAAAAAAAAAAAAAAAAAAAAAAAAAAAAAAAAAAAAAAAAAAAAAAAAAAAAADP4g73tT8ku+hLxqx+Kpey8Qd72p+SXfQl41Y/FUutsfv5094R2mDmA0yEAAAAAAAAAAAAcL/wCKqc3C/wDiqle9dxXpPo9pxh7Lw/3vaZ5Ja9CGgz+H+97TPJLXoQ0GLWQAAAAAHkV/vh1nyuv06nNwv98Os+V1+nU5qFtnlrdm8LT4+sgCJfAAAAAAAAAAAAG/2NffWtfPt/bWwG/2NffWtfPt/bWs3fGXF2zkp1XYC2zoAAAAAAj+yd3vY/ldPoVrBH9k7vex/K6fQrBYAAAAAAAAAAAAAAAAAAAAAAAAAAAAAAAAAAAAAAAAIvsa979/yqr0KFoi+xr3v3/KqvQoBWgAAAAAAAAAMHjjvSzvo/vKW8weOO9LO+j+8pBSgAAAAAAAAAAAAAAAAAAAn+O+9DO+j+8pQGL71s/Mj7F/x33oZ30f3lKAxfetn5kfYrXjCHa2Nnq0fUBUaIAAAAAAAAAAAAAAAAfLK963vmT9j6vlle9b3zJ+x7TjCO1yVaSv+BO9DB+k+8qUCf4E70MH6T7ypQOmw4AAAAAAAAAAAAAAAAAAAAAAAAAAAAAAAAAAAAAAAAAAAAAAAAAAAAgLv5R9U/UU+jbX6Au/lH1T9RT6NtJZZ4VL9w9ejZAdBjgAAAAAAAAAAAAAAAAAAAAAAAAAAAGNa/KPpf6ir0bi/QFr8o+l/qKvRuL9z7XPLY3Hh6NABGtgAAAJ/jvvQzvo/vKWbpH9kYX6i36MNLjvvQzvo/vKWbpH9kYX6i36MLN3xlxds5KdXcAW2dAAAAAAAAAAAAAAAAAAAAAAAAAAHT1f+yM39Rc9GXcdPV/7Izf1Fz0ZeVYSkss9OsNLgTvQwfpPvKlAn+BO9DB+k+8qUDmNwAAAAAAAAAAAAAAPF9I961fPn7Ie0PF9I961fPn7IQ2+R09lcRGku8AotSAAAAAAAAAAAAAAAAAA3+xr761r59v7a12hOxr761r59v7a126dOEMPa56tZAHqMAAAAAAAAAAAAAAAAAAAAAAAAAAAAAAAAAAAAAAAAAAAAAAAAAAAAAAAAAAAAAAAAAAAAAAAAAAAAAAAAAAAAAAAAAAAAAAAAAAAAAAAAAAAAAAAAAAAAAAAAABn8Qd72p+SXfQl41Y/FUvZeIO97U/JLvoS8asfiqXW2P386e8I7TBzAaZCAAAAAAAAAAAAOF/8VU5uF/8AFVK967ivSfR7TjD2Xh/ve0zyS16ENBn8P972meSWvQhoMWsgAAAAAPIr/fDrPldfp1Obhf74dZ8rr9OpzULbPLW7N4Wnx9ZAES+AAAAAAAAAAAAN/sa++ta+fb+2tgN/sa++ta+fb+2tZu+MuLtnJTquwFtnQAAAAABH9k7vex/K6fQrWCP7J3e9j+V0+hWCwAAAAAAAAAAAAAAAAAAAAAAAAAAAAAAAAAAAAAAAARfY1737/lVXoULRF9jXvfv+VVehQCtAAAAAAAAAAYPHHelnfR/eUt5g8cd6Wd9H95SClAAAAAAAAAAAAAAAAAAABP8AHfehnfR/eUoDF962fmR9i/4770M76P7ylAYvvWz8yPsVrxhDtbGz1aPqAqNEAAAAAAAAAAAAAAAAPlle9b3zJ+x9Xyyvet75k/Y9pxhHa5KtJX/Anehg/SfeVKBP8Cd6GD9J95UoHTYcAAAAAAAAAAAAAAAAAAAAAAAAAAAAAAAAAAAAAAAAAAAAAAAAAAAAQF38o+qfqKfRtr9AXfyj6p+op9G2kss8Kl+4evRsgOgxwAAAAAAAAAAAAAAAAAAAAAAAAAAADGtflH0v9RV6NxfoC1+UfS/1FXo3F+59rnlsbjw9GgAjWwAAAE/x33oZ30f3lLN0j+yML9Rb9GGlx33oZ30f3lLN0j+yML9Rb9GFm74y4u2clOruALbOgAAAAAAAAAAAAAAAAAAAAAAAAADp6v8A2Rm/qLnoy7jp6v8A2Rm/qLnoy8qwlJZZ6dYaXAnehg/SfeVKBP8AAnehg/SfeVKBzG4AAAAAAAAAAAAAAHi+ke9avnz9kPaHi+ke9avnz9kIbfI6eyuIjSXeAUWpAAAAAAAAAAAAAAAAAAb/AGNffWtfPt/bWu0J2NffWtfPt/bWu3Tpwhh7XPVrIA9RgAAAAAAAAAAAAAAAAAAAAAAAAAAAAAAAAAAAAAAAAAAAAAAAAAAAAAAAAAAAAAAAAAAAAAAAAAAAAAAAAAAAAAAAAAAAAAAAAAAAAAAAAAAAAAAAAAAAAAAAAAM/iDve1PyS76EvGrH4ql7LxB3van5Jd9CXjVj8VS62x+/nT3hHaYOYDTIQAAAAAAAAAAABwv8A4qpzcL/4qpXvXcV6T6PacYey8P8Ae9pnklr0IaDP4f73tM8ktehDQYtZAAAAAAeRX++HWfK6/Tqc3C/3w6z5XX6dTmoW2eWt2bwtPj6yAIl8AAAAAAAAAAAAb/Y199a18+39tbAb/Y199a18+39tazd8ZcXbOSnVdgLbOgAAAAACP7J3e9j+V0+hWsEf2Tu97H8rp9CsFgAAAAAAAAAAAAAAAAAAAAAAAAAAAAAAAAAAAAAAAAi+xr3v3/KqvQoWiL7Gve/f8qq9CgFaAAAAAAAAAAweOO9LO+j+8pbzB4470s76P7ykFKAAAAAAAAAAAAAAAAAAACf4770M76P7ylAYvvWz8yPsX/HfehnfR/eUoDF962fmR9iteMIdrY2erR9QFRogAAAAAAAAAAAAAAAB8sr3re+ZP2Pq+WV71vfMn7HtOMI7XJVpK/4E70MH6T7ypQJ/gTvQwfpPvKlA6bDgAAAAAAAAAAAAAAAAAAAAAAAAAAAAAAAAAAAAAAAAAAAAAAAAAAACAu/lH1T9RT6NtfoC7+UfVP1FPo20llnhUv3D16NkB0GOAAAAAAAAAAAAAAAAAAAAAAAAAAAAY1r8o+l/qKvRuL9AWvyj6X+oq9G4v3Ptc8tjceHo0AEa2AAAAn+O+9DO+j+8pZukf2RhfqLfow0uO+9DO+j+8pZukf2RhfqLfows3fGXF2zkp1dwBbZ0AAAAAAAAAAAAAAAAAAAAAAAAAAdPV/7Izf1Fz0Zdx09X/sjN/UXPRl5VhKSyz06w0uBO9DB+k+8qUCf4E70MH6T7ypQOY3AAAAAAAAAAAAAAA8X0j3rV8+fsh7Q8X0j3rV8+fshDb5HT2VxEaS7wCi1IAAAAAAAAAAAAAAAAADf7GvvrWvn2/trXaE7GvvrWvn2/trXbp04Qw9rnq1kAeowAAAAAAAAAAAAAAAAAAAAAAAAAAAAAAAAAAAAAAAAAAAAAAAAAAAAAAAAAAAAAAAAAAAAAAAAAAAAAAAAAAAAAAAAAAAAAAAAAAAAAAAAAAAAAAAAAAAAAAAAAGfxB3van5Jd9CXjVj8VS9l4g73tT8ku+hLxqx+KpdbY/fzp7wjtMHMBpkIAAAAAAAAAAAA4X/wAVU5uF/wDFVK967ivSfR7TjD2Xh/ve0zyS16ENBn8P972meSWvQhoMWsgAAAAAPIr/AHw6z5XX6dTm4X++HWfK6/Tqc1C2zy1uzeFp8fWQBEvgAAAAAAAAAAADf7GvvrWvn2/trYDf7GvvrWvn2/trWbvjLi7ZyU6rsBbZ0AAAAAAR/ZO73sfyun0K1gj+yd3vY/ldPoVgsAAAAAAAAAAAAAAAAAAAAAAAAAAAAAAAAAAAAAAAAEX2Ne9+/wCVVehQtEX2Ne9+/wCVVehQCtAAAAAAAAAAYPHHelnfR/eUt5g8cd6Wd9H95SClAAAAAAAAAAAAAAAAAAABP8d96Gd9H95SgMX3rZ+ZH2L/AI770M76P7ylAYvvWz8yPsVrxhDtbGz1aPqAqNEAAAAAAAAAAAAAAAAPlle9b3zJ+x9Xyyvet75k/Y9pxhHa5KtJX/Anehg/SfeVKBP8Cd6GD9J95UoHTYcAAAAAAAAAAAAAAAAAAAAAAAAAAAAAAAAAAAAAAAAAAAAAAAAAAAAQF38o+qfqKfRtr9AXfyj6p+op9G2kss8Kl+4evRsgOgxwAAAAAAAAAAAAAAAAAAAAAAAAAAADGtflH0v9RV6NxfoC1+UfS/1FXo3F+59rnlsbjw9GgAjWwAAAE/x33oZ30f3lLN0j+yML9Rb9GGlx33oZ30f3lLN0j+yML9Rb9GFm74y4u2clOruALbOgAAAAAAAAAAAAAAAAAAAAAAAAADp6v/ZGb+ouejLuOnq/9kZv6i56MvKsJSWWenWGlwJ3oYP0n3lSgT/Anehg/SfeVKBzG4AAAAAAAAAAAAAAHi+ke9avnz9kPaHi+ke9avnz9kIbfI6eyuIjSXeAUWpAAAAAAAAAAAAAAAAAAb/Y199a18+39ta7QnY199a18+39ta7dOnCGHtc9WsgD1GAAAAAAAAAAAAAAAAAAAAAAAAAAAAAAAAAAAAAAAAAAAAAAAAAAAAAAAAAAAAAAAAAAAAAAAAAAAAAAAAAAAAAAAAAAAAAAAAAAAAAAAAAAAAAAAAAAAAAAAAAAz+IO97U/JLvoS8asfiqXsvEHe9qfkl30JeNWPxVLrbH7+dPeEdpg5gNMhAAAAAAAAAAAAHC/+Kqc3C/+KqV713Fek+j2nGHsvD/e9pnklr0IaDP4f73tM8ktehDQYtZAAAAAAeRX++HWfK6/Tqc3C/3w6z5XX6dTmoW2eWt2bwtPj6yDr5eZRi0xvHSrnqp3deJ1G7MTHQtRt4Yj/wC8vmKJmN+CW0vVFFXQiJqn+Iw1aA6EYmXXVM3MuaZ/9Ez/APYjSrcxvcu3Kqp5zMbRu96NMY1Pnr7erLZecxHy74zZxcnEmasaua6OuaJ/h/3L6WNSoqnoX6ZtVxynfq3/APYmzndvp+7ym+UxPRto6M/zh5u8PyJiqImJiYnnEw/Ua6AAAAAAN/sa++ta+fb+2tgN/sa++ta+fb+2tZu+MuLtnJTquwFtnQAAAAABH9k7vex/K6fQrWCP7J3e9j+V0+hWCwAAAAAAAAAAAAAAAAAAAAAAAAAAAAAAAAAAAAAAAARfY1737/lVXoULRF9jXvfv+VVehQCtAAAAAAAAAAYPHHelnfR/eUt5g8cd6Wd9H95SClAAAAAAAAAAAAAAAAAAABP8d96Gd9H95SgMX3rZ+ZH2L/jvvQzvo/vKUBi+9bPzI+xWvGEO1sbPVo+oCo0QAAAAAAAAAAAAAAAA+WV71vfMn7H1fLK963vmT9j2nGEdrkq0lf8AAnehg/SfeVKBP8Cd6GD9J95UoHTYcAAAAAAAAAAAAAAAAAAAAAAAAAAAAAAAAAAAAAAAAAAAAAAAAAAAAQF38o+qfqKfRtr9AXfyj6p+op9G2kss8Kl+4evRsgOgxwAAAAAAAAAAAAAAAAAAAAAAAAAAADGtflH0v9RV6NxfoC1+UfS/1FXo3F+59rnlsbjw9GgAjWwAAAE/x33oZ30f3lLN0j+yML9Rb9GGlx33oZ30f3lLN0j+yML9Rb9GFm74y4u2clOruALbOgAAAAAAAAAAAAAAAAAAAAAAAAADp6v/AGRm/qLnoy7jp6v/AGRm/qLnoy8qwlJZZ6dYaXAnehg/SfeVKBP8Cd6GD9J95UoHMbgAAAAAAAAAAAAAAeL6R71q+fP2Q9oeL6R71q+fP2Qht8jp7K4iNJd4BRakAAAAAAAAAAAAAAAAABv9jX31rXz7f21rtCdjX31rXz7f21rt06cIYe1z1ayAPUYAAAAAAAAAAAAAAAAAAAAAAAAAAAAAAAAAAAAAAAAAAAAAAAAAAAAAAAAAAAAAAAAAAAAAAAAAAAAAAAAAAAAAAAAAAAAAAAAAAAAAAAAAAAAAAAAAAAAAAAAADP4g73tT8ku+hLxqx+Kpey8Qd72p+SXfQl41Y/FUutsfv5094R2mDmA0yEAAAAAAAAAAAAcL/wCKqc3C/wDiqle9dxXpPo9pxh7Lw/3vaZ5Ja9CGgz+H+97TPJLXoQ0GLWQAAAAHG5cotW6rlyumiiiJqqqqnaKYjrmZB5Jf74dZ8rr9Op08jPmquLWJEV1zy325R+j/AL2ccyurP1rUa8S5Pse/kV19PbbemapmOvn1T1O1jYtvGoiKYiavDVMc5VLTo01TM/doLlNta2FNnR/jEb98+P4+XyxcCm1PbL0xcu77778odwFeqqap3y69lY0WNPRogAeJR8r+NayI2uUxM+CqOuH1CJmPvD5qoprjo1Rvhl14+RgxNyxcmq3HOaZ/h/7u9jZNGTb6VPKY/Cp8T7M3Kszh3YybG8U77VUx/wB9SaJ6z7TioVUTdJ6dH3o/Mcv5j4aQ+dm9RftxXbneJ/c+iGY3L9NUVRvjAAH0AAN/sa++ta+fb+2tgN/sa++ta+fb+2tZu+MuLtnJTquwFtnQAAAAABH9k7vex/K6fQrWCP7J3e9j+V0+hWCwAAAAAAAAAAAAAAAAAAAAAAAAAAAAAAAAAAAAAAAARfY1737/AJVV6FC0RfY1737/AJVV6FAK0AAAAAAAAABg8cd6Wd9H95S3mDxx3pZ30f3lIKUAAAAAAAAAAAAAAAAAAAE/x33oZ30f3lKAxfetn5kfYv8AjvvQzvo/vKUBi+9bPzI+xWvGEO1sbPVo+oCo0QAAAAAAAAAAAAAAAA+WV71vfMn7H1fLK963vmT9j2nGEdrkq0lf8Cd6GD9J95UoE/wJ3oYP0n3lSgdNhwAAAAAAAAAAAAAAAAAAAAAAAAAAAAAAAAAAAAAAAAAAAAAAAAAAABAXfyj6p+op9G2v0Bd/KPqn6in0baSyzwqX7h69GyA6DHAAAAAAAAAAAAAAAAAAAAAAAAAAAAMa1+UfS/1FXo3F+gLX5R9L/UVejcX7n2ueWxuPD0aACNbAAAAT/HfehnfR/eUs3SP7Iwv1Fv0YaXHfehnfR/eUs3SP7Iwv1Fv0YWbvjLi7ZyU6u4Ats6AAAAAAAAAAAAAAAAAAAAAAAAAAOnq/9kZv6i56Mu46er/2Rm/qLnoy8qwlJZZ6dYaXAnehg/SfeVKBP8Cd6GD9J95UoHMbgAAAAAAAAAAAAAAeL6R71q+fP2Q9oeL6R71q+fP2Qht8jp7K4iNJd4BRakAAAAAAAAAAAAAAAAABv9jX31rXz7f21rtCdjX31rXz7f21rt06cIYe1z1ayAPUYAAAAAAAAAAAAAAAAAAAAAAAAAAAAAAAAAAAAAAAAAAAAAAAAAAAAAAAAAAAAAAAAAAAAAAAAAAAAAAAAAAAAAAAAAAAAAAAAAAAAAAAAAAAAAAAAAAAAAAAAADP4g73tT8ku+hLxqx+Kpey8Qd72p+SXfQl41Y/FUutsfv5094R2mDmA0yEAAAAAAAAAAAAcL/4qpzcL/4qpXvXcV6T6PacYey8P972meSWvQhoM/h/ve0zyS16ENBi1kAAAAef6rm53Ger16RplXatNsV/19+J3pr2n8KZjrjl7mnw9c/+n6cQa7lcRZ06Dw9PSt1bxfyIn3NUeHn4KPHPh6o5fhVmhaTZ0TS7WFZnp9Hea7k0xE11T1zO3m/REQDyy1jUYeq6li25qmixfqt0zV1zEVVRG/mdlwv98Os+V1+nU5qFtnlrdm8LT4+sgCJfAAAAH5MRVExMRMTymJfoDLu2rmn3e3Wd6rM/hU+L/vxtKium5RFdExNM9Uw/aqYrpmmqN4qjaYZkdPTciKZq6Vi5Ph8H/wB/tS95H8+rnT/4dW+O7n/9Z+JagCJ0QABv9jX31rXz7f21sBv9jX31rXz7f21rN3xlxds5KdV2Ats6AAAAAAI/snd72P5XT6FawR/ZO73sfyun0KwWAAAAAAAAAAAAAAAAAAAAAAAAAAAAAAAAAAAAAAAACL7Gve/f8qq9ChaIvsa979/yqr0KAVoAAAAAAAAADB4470s76P7ylvMHjjvSzvo/vKQUoAAAAAAAAAAAAAAAAAAAJ/jvvQzvo/vKUBi+9bPzI+xf8d96Gd9H95SgMX3rZ+ZH2K14wh2tjZ6tH1AVGiAAAAAAAAAAAAAAAAHyyvet75k/Y+r5ZXvW98yfse04wjtclWkr/gTvQwfpPvKlAn+BO9DB+k+8qUDpsOAAAAAAAAAAAAAAAAAAAAAAAAAAAAAAAAAAAAAAAAAAAAAAAAAAAAIC7+UfVP1FPo21+gLv5R9U/UU+jbSWWeFS/cPXo2QHQY4AAAAAAAAAAAAAAAAAAAAAAAAAAABjWvyj6X+oq9G4v0Ba/KPpf6ir0bi/c+1zy2Nx4ejQARrYAAACf4770M76P7ylm6R/ZGF+ot+jDS4770M76P7ylm6R/ZGF+ot+jCzd8ZcXbOSnV3AFtnQAAAAAAAAAAAAAAAAAAAAAAAAAB09X/sjN/UXPRl3HT1f+yM39Rc9GXlWEpLLPTrDS4E70MH6T7ypQJ/gTvQwfpPvKlA5jcAAAAAAAAAAAAAADxfSPetXz5+yHtDxfSPetXz5+yENvkdPZXERpLvAKLUgAAAAAAAAAAAAAAAAAN/sa++ta+fb+2tdoTsa++ta+fb+2tdunThDD2uerWQB6jAAAAAAAAAAAAAAAAAAAAAAAAAAAAAAAAAAAAAAAAAAAAAAAAAAAAAAAAAAAAAAAAAAAAAAAAAAAAAAAAAAAAAAAAAAAAAAAAAAAAAAAAAAAAAAAAAAAAAAAAAAZ/EHe9qfkl30JeNWPxVL2XiDve1PyS76EvGrH4ql1tj9/OnvCO0wcwGmQgAAAAAAAAAAADhf/ABVTm4X/AMVUr3ruK9J9HtOMPZeH+97TPJLXoQ0Gfw/3vaZ5Ja9CGgxayAAIvizWLmqZlHDWjXd8m9XNORcirammIid6Jn987eLbnvMOXFPE1+vK9o9A6V3OuT0Lly3P4vx00z4/HP8Ad/T1anC3DNjh/F3q6N3NuR/W3dur/wBNPyfb1+KIDtcP6Fi6Dgxj48dK5VtN29Me6uT/AO0eKPB+neZ1AB5Ff74dZ8rr9OpzcL/fDrPldfp1OahbZ5a3ZvC0+PrIAiXwAAAAAB8sqzGRYqtztvPOJ8UvqETunfD5rpiumaasJdHTb0zTVj3N+2W94/Y7zO1C3VYu0Zdr8KJ2q35/9+J37Vym7bprp6qo3SVxv/yj8ql1qmmZsK8acP5j8OQCNdG/2NffWtfPt/bWwG/2NffWtfPt/bWs3fGXF2zkp1XYC2zoAAAAADq6nnUabp97MuWrt2izHSqptU9KrbfnO3ydc/JEvO+MeLMDXtKtYuJZyaK6L8XJm7TTEbRTVHgmfG9OR/ZO73sfyun0KwWAAAAAAAAAAAAAAAAAAAAAAAAAAAAAAAAAAAAAAAACL7Gve/f8qq9ChaIvsa979/yqr0KAVoAAAAAAAAADB4470s76P7ylvMHjjvSzvo/vKQUoAAAAAAAAAAAAAAAAAAAJ/jvvQzvo/vKUBi+9bPzI+xf8d96Gd9H95SgMX3rZ+ZH2K14wh2tjZ6tH1AVGiAAAAAAAAAAAAAAAAHyyvet75k/Y+r5ZXvW98yfse04wjtclWkr/AIE70MH6T7ypQJ/gTvQwfpPvKlA6bDgAAAAAAAAAAAAAAAAAAAAAAAAAAAAAAAAAAAAAAAAAAAAAAAAAAACAu/lH1T9RT6NtfoC7+UfVP1FPo20llnhUv3D16NkB0GOAAAAAAAAAAAAAAAAAAAAAAAAAAAAY1r8o+l/qKvRuL9AWvyj6X+oq9G4v3Ptc8tjceHo0AEa2AAAAn+O+9DO+j+8pZukf2RhfqLfow0uO+9DO+j+8pZukf2RhfqLfows3fGXF2zkp1dwBbZ0AAAAAAAAAAAAAAAAAAAAAAAAAAdPV/wCyM39Rc9GXcdPV/wCyM39Rc9GXlWEpLLPTrDS4E70MH6T7ypQJ/gTvQwfpPvKlA5jcAAAAAAAAAAAAAADxfSPetXz5+yHtDxfSPetXz5+yENvkdPZXERpLvAKLUgAAAAAAAAAAAAAAAAAN/sa++ta+fb+2tdoTsa++ta+fb+2tdunThDD2uerWQB6jAAAAAAAAAAAAAAAAAAAAAAAAAAAAAAAAAAAAAAAAAAAAAAAAAAAAAAAAAAAAAAAAAAAAAAAAAAAAAAAAAAAAAAAAAAAAAAAAAAAAAAAAAAAAAAAAAAAAAAAAAAZ/EHe9qfkl30JeNWPxVL2XiDve1PyS76EvGrH4ql1tj9/OnvCO0wcwGmQgAAAAAAAAAAADhf8AxVTm4X/xVSveu4r0n0e04w9l4f73tM8ktehDQZ/D/e9pnklr0IaDFrIl+LeKfavbT9Ojt2p3dqYppjpdq36uXhqnwR+2fBE/TjDiK5o9m1iYNHbdQyuVuIjpTRHVv0euZmeURttMxPi2n58JcLe1e+oajPbtTu71TVVPS7Vv18/DVPhn9keGZDscJcN2dCwabldG+deoib1dW29Hh6EbeCP3zG/iiKAAAAeRX++HWfK6/Tqc3C/3w6z5XX6dTmoW2eWt2bwtPj6yAIl8AAAAAAAB+VUxXTNNUbxVG0wzsOqcPKqxbk7xVO9NXVDSdTUMebtqLluJ7bRziY65hJRMZZwlTvVnV9rajNT/AHH5h2x18LIjIsRMzHTjlVHyuw+JiYndKzZ2lNpTFdOEjf7GvvrWvn2/trYDf7GvvrWvn2/trWLvjLkbZyU6rsBbZ0AAAAAAR/ZO73sfyun0K1gj+yd3vY/ldPoVgsAAAAAAAAAAAAAAAAAAAAAAAAAAAAAAAAAAAAAAAAEX2Ne9+/5VV6FC0RfY1737/lVXoUArQAAAAAAAAAGDxx3pZ30f3lLeYPHHelnfR/eUgpQAAAAAAAAAAAAAAAAAAAT/AB33oZ30f3lKAxfetn5kfYv+O+9DO+j+8pQGL71s/Mj7Fa8YQ7Wxs9Wj6gKjRAAAAAAAAAAAAAAAAD5ZXvW98yfsfV8sr3re+ZP2PacYR2uSrSV/wJ3oYP0n3lSgT/Anehg/SfeVKB02HAAAAAAAAAAAAAAAAAAAAAAAAAAAAAAAAAAAAAAAAAAAAAAAAAAAAEBd/KPqn6in0ba/QF38o+qfqKfRtpLLPCpfuHr0bIDoMcAAAAAAAAAAAAAAAAAAAAAAAAAAAAxrX5R9L/UVejcX6AtflH0v9RV6Nxfufa55bG48PRoAI1sAAABP8d96Gd9H95SzdI/sjC/UW/Rhpcd96Gd9H95SzdI/sjC/UW/RhZu+MuLtnJTq7gC2zoAAAAAAAAAAAAAAAAAAAAAAAAAA6er/ANkZv6i56Mu46er/ANkZv6i56MvKsJSWWenWGlwJ3oYP0n3lSgT/AAJ3oYP0n3lSgcxuAAAAAAAAAAAAAAB4vpHvWr58/ZD2h4vpHvWr58/ZCG3yOnsriI0l3gFFqQAAAAAAAAAAAAAAAAAG/wBjX31rXz7f21rtCdjX31rXz7f21rt06cIYe1z1ayAPUYAAAAAAAAAAAAAAAAAAAAAAAAAAAAAAAAAAAAAAAAAAAAAAAAAAAAAAAAAAAAAAAAAAAAAAAAAAAAAAAAAAAAAAAAAAAAAAAAAAAAAAAAAAAAAAAAAAAAAAAAADP4g73tT8ku+hLxqx+Kpey8Qd72p+SXfQl41Y/FUutsfv5094R2mDmA0yEAAAAAAAAAAAAcL/AOKqc3C/+KqV713Fek+j2nGHsvD/AHvaZ5Ja9CHR4p4mscP4u1PRu5tyP6q1v1f+qr5Pt6vHMde5rljQuC9Pv3K6e314duLFuY36dfQjweKOW8/+8w6PCXDtzIvU8Qa1X7Iy7+12zTVO8UxPVVPg3222jqpjbw9WLWX04S4dyozJ17W67lWoXd6qKKp2miJjbeqPHtyinqiPl5RYAAAAADyK/wB8Os+V1+nU5uF/vh1nyuv06nNQts8tbs3hafH1kARL4AAAAAAAAADM946j4rN3zR/+yf3NN1dQx+3487RvXRzp/g5YN7t2LRVvPSj3NW/jhLV/lTFSjYR1NtVY/ifvHvDsN/sa++ta+fb+2tgN/sa++ta+fb+2tJd8ZU9s5KdV2Ats6AAAAAAI/snd72P5XT6FawR/ZO73sfyun0KwWAAAAAAAAAAAAAAAAAAAAAAAAAAAAAAAAAAAAAAAACL7Gve/f8qq9ChaIvsa979/yqr0KAVoAAAAAAAAADB4470s76P7ylvMHjjvSzvo/vKQUoAAAAAAAAAAAAAAAAAAAJ/jvvQzvo/vKUBi+9bPzI+xf8d96Gd9H95SgMX3rZ+ZH2K14wh2tjZ6tH1AVGiAAAAAAAAAAAAAAAAHyyvet75k/Y+r5ZXvW98yfse04wjtclWkr/gTvQwfpPvKlAn+BO9DB+k+8qUDpsOAAAAAAAAAAAAAAAAAAAAAAAAAAAAAAAAAAAAAAAAAAAAAAAAAAAAIC7+UfVP1FPo21+gLv5R9U/UU+jbSWWeFS/cPXo2QHQY4AAAAAAAAAAAAAAAAAAAAAAAAAAABjWvyj6X+oq9G4v0Ba/KPpf6ir0bi/c+1zy2Nx4ejQARrYAAACf4770M76P7ylm6R/ZGF+ot+jDS4770M76P7ylm6R/ZGF+ot+jCzd8ZcXbOSnV3AFtnQAAAAAAAAAAAAAAAAAAAAAAAAAB09X/sjN/UXPRl3HT1f+yM39Rc9GXlWEpLLPTrDS4E70MH6T7ypQJ/gTvQwfpPvKlA5jcAAAAAAAAAAAAAADxfSPetXz5+yHtDxfSPetXz5+yENvkdPZXERpLvAKLUgAAAAAAAAAAAAAAAAAN/sa++ta+fb+2tdoTsa++ta+fb+2tdunThDD2uerWQB6jAAAAAAAAAAAAAAAAAAAAAAAAAAAAAAAAAAAAAAAAAAAAAAAAAAAAAAAAAAAAAAAAAAAAAAAAAAAAAAAAAAAAAAAAAAAAAAAAAAAAAAAAAAAAAAAAAAAAAAAAAAZ/EHe9qfkl30JeNWPxVL2XiDve1PyS76EvGrH4ql1tj9/OnvCO0wcwGmQgAAAAAAAAAAAD535iLcxM856nK5XFFO8/sh8KqaqqJuV/shzr9eN1FVlRG+d07/AOI/n2fdMfmVzwnwzf1arH1TXOlcsW7dNGNYrj8KimNqZmP8Pij+91zy/C9CZ/D/AHvaZ5Ja9CGgyicAAAAAB5Ff74dZ8rr9OpzcL/fDrPldfp1OahbZ5a3ZvC0+PrIAiXwAAAAAAAAABmWf/BajVa//AC7v4P8A7fwabqalZm5Y7ZRvFdr3UTHi8P8A38iSzn79GcJU75RM0xa0Zqfv8x4w7bf7GvvrWvn2/trTeLejIsU3I23nlMeKVJ2NffWtfPt/bWlsI3VTEudtaqK7KiqnCV2AtuAAAAAAAI/snd72P5XT6FawR/ZO73sfyun0KwWAAAAAAAAAAAAAAAAAAAAAAAAAAAAAAAAAAAAAAAACL7Gve/f8qq9ChaIvsa979/yqr0KAVoAAAAAAAAADB4470s76P7ylvMHjjvSzvo/vKQUoAAAAAAAAAAAAAAAAAAAJ/jvvQzvo/vKUBi+9bPzI+xf8d96Gd9H95SgMX3rZ+ZH2K14wh2tjZ6tH1AVGiAAAAAAAAAAAAAAAAHyyvet75k/Y+r5ZXvW98yfse04wjtclWkr/AIE70MH6T7ypQJ/gTvQwfpPvKlA6bDgAAAAAAAAAAAAAAAAAAAAAAAAAAAAAAAAAAAAAAAAAAAAAAAAAAACAu/lH1T9RT6NtfoC7+UfVP1FPo20llnhUv3D16NkB0GOAAAAAAAAAAAAAAAAAAAAAAAAAAAAY1r8o+l/qKvRuL9AWvyj6X+oq9G4v3Ptc8tjceHo0AEa2AAAAn+O+9DO+j+8pZukf2RhfqLfow0uO+9DO+j+8pZukf2RhfqLfows3fGXF2zkp1dwBbZ0AAAAAAAAAAAAAAAAAAAAAAAAAAdPV/wCyM39Rc9GXcdPV/wCyM39Rc9GXlWEpLLPTrDS4E70MH6T7ypQJ/gTvQwfpPvKlA5jcAAAAAAAAAAAAAADxfSPetXz5+yHtDxfSPetXz5+yENvkdPZXERpLvAKLUgAAAAAAAAAAAAAAAAAN/sa++ta+fb+2tdoTsa++ta+fb+2tdunThDD2uerWQB6jAAAAAAAAAAAAAAAAAAAAAAAAAAAAAAAAAAAAAAAAAAAAAAAAAAAAAAAAAAAAAAAAAAAAAAAAAAAAAAAAAAAAAAAAAAAAAAAAAAAAAAAAAAAAAAAAAAAAAAAAAAZ/EHe9qfkl30JeNWPxVL2XiDve1PyS76EvGrH4ql1tj9/OnvCO0wcwGmQgAAAAAAAAADjcriinef2QXLkW+vnPifO3RNyrp3P2QpW14npdVY/er0/mX1EfmS3RNyrp3P2Q53/xVTm4X/xVT5rsKbG7VxH3mYnfPP7Pd++Yey8P972meSWvQhoM/h/ve0zyS16ENBkk4AAAAADyK/3w6z5XX6dTm4X++HWfK6/Tqc1C2zy1uzeFp8fWQBEvgAAAAAAAAAD8mIqiYmImJ5TEv0BnYUTi5tzGqmejVzp38P8A3H2LDsa++ta+fb+2tJapbmLdF+jlXbqjny6v/wBqq7GFfbLur17bdKq1O3112y/y/wAmXv8A/qjqOU740n4lfAJ3LAAAAAAEf2Tu97H8rp9CtYI/snd72P5XT6FYLAAAAAAAAAAAAAAAAAAAAAAAAAAAAAAAAAAAAAAAABF9jXvfv+VVehQtEX2Ne9+/5VV6FAK0AAAAAAHWydRwcO5FvKzcexXMdKKbt2mmZjx7TPyA7I6Ht5pHwphf5ij+J7eaR8KYX+Yo/iDvsHjjvSzvo/vKXf8AbzSPhTC/zFH8WJxjqunZPDGZZx8/Fu3auhtRbvU1VT7umeqJBYjJyuJ9ExbcXLmqY1UTO21qvtk+anef2ur3bcO/CH+zc/lBQCf7tuHfhD/Zufyndtw78If7Nz+UFAJ/u24d+EP9m5/K+OVx7oNi3FVu/dyZmduhatTEx8vuto/eCmEf/SPo/wCbZ31KP5j+kfR/zbO+pR/MCwEf/SPo/wCbZ31KP5j+kfR/zbO+pR/MCwEPe7I9mvIotYGl38jp7REV1xRVNUz1RERVv4HY7sNY+KWd56/VgsBH92GsfFLO89fqzuw1j4pZ3nr9WCwEf3Yax8Us7z1+rdezxDxhl5FdGNoNu3Tzqpi/aro2jfq6VVVMTP8A3sC4Ef7Y8c/A2D9ePWHtjxz8DYP149YCwEf7Y8c/A2D9ePWPnfzePLtmqijTMSxVPVct1UTVH6OlXMfuBqcd96Gd9H95SgMX3rZ+ZH2NfXsfi7ucv39XzbHsX3PbLG1HT/DiI5007de08p/gnLNvPmzRNF+3FPRjaJjqjb9CC3jfEfd1dl2k2ddUxTM/b8NEdHtWo/nFvzf/AGO1aj+cW/N/9lbofzDudqn/ANdXlHy7w6PatR/OLfm/+x2rUfzi35v/ALHQ/mDtU/8Arq8o+XeHR7VqP5xb83/2O1aj+cW/N/8AY6H8wdqn/wBdXlHy7w6PatR/OLfm/wDs40V6lTG02qK/lmY/9pOr/mHna90/ezq8viZaA6PbdR/N7fn/APudt1H83t+f/wC51f8AMeb3tcfpV/8AMu8OhTm5VO8XMOqqYnrpiYj/AN377Ov/AJlc/f8AwOqqeRfbH87/ACn4d4dCnVbcbxdtV01RO20c/wCD99tbH+C55o/idVXyIv13n/m7w6vthi/8X/TP8HOjNxq99r1Mbf4uX2vnoVcksXmxmd0Vx5w+4+cZFmqYiL1uZnlERVD6PmYmEtNVNWEj5ZXvW98yfsfV8sr3re+ZP2PacYfNrkq0lf8AAnehg/SfeVKBP8Cd6GD9J95UoHTYcAAAAAAAAAAAAAAAAAAAAAAAAAAAAAAAAAAAAAAAAAAAAAAAAAAAAQF38o+qfqKfRtr9AXfyj6p+op9G2kss8Kl+4evRsgOgxwAAAAAAAAAAAAAAAAAAAAAAAAAAADGtflH0v9RV6NxfoC1+UfS/1FXo3F+59rnlsbjw9GgAjWwAAAE/x33oZ30f3lLN0j+yML9Rb9GGlx33oZ30f3lLN0j+yML9Rb9GFm74y4u2clOruALbOgAAAAAAAAAAAAAAAAAAAAAAAAADp6v/AGRm/qLnoy7jp6v/AGRm/qLnoy8qwlJZZ6dYaXAnehg/SfeVKBP8Cd6GD9J95UoHMbgAAAAAAAAAAAAAAeL6R71q+fP2Q9oeL6R71q+fP2Qht8jp7K4iNJd4BRakAAAAAAAAAAAAAAAAABv9jX31rXz7f21rtCdjX31rXz7f21rt06cIYe1z1ayAPUYAAAAAAAAAAAAAAAAAAAAAAAAAAAAAAAAAAAAAAAAAAAAAAAAAAAAAAAAAAAAAAAAAAAAAAAAAAAAAAAAAAAAAAAAAAAAAAAAAAAAAAAAAAAAAAAAAAAAAAAAADP4g73tT8ku+hLxqx+Kpey8Qd72p+SXfQl41Y/FUutsfv5094R2mDmA0yEAAAAAAA6usB8rl7b3NPOp+VXJrq6Nr9sudu3FuPHPjc+q2rvEzRYTuj81fHy+9277y427W09Kud6vsfUFqxsaLGno0Q+ZneOF/8VU5uF/8VU+b13Fek+hTjD2Xh/ve0zyS16ENBn8P972meSWvQhoMWsgAAAAAPIr/AHw6z5XX6dTm4X++HWfK6/Tqc1C2zy1uzeFp8fWQBEvgAAAAAAAAAAAPyqmK6ZpqjeKo2mGr2NMqzjanqGBXV/W3opm3M7RFXQmreOvr91vt4onxMtnYGVkaZq3ttYo6VGNkRTXziN+l0vc89+umKo325eZZu8/eYcPbNMdGir8vax88e/byce1kWaulau0RXRVttvExvE830W2fAAAAAAEf2Tu97H8rp9CtYI/snd72P5XT6FYLAAAAAAAAAAAAAAAAAAAAAAAAAAAAAAAAAAAAAAAAB5dwjoedqel3b2LrWRgUU3pom3a6W0z0aZ35VR49v2PUUX2Ne9+/5VV6FAHclq/xqzfNX/OdyWr/ABqzfNX/ADq0BFWux3ZryK7udqd/I6e8zNFEU1TVM9czM1b+F2P6O9I/OM369H8qtASX9HekfnGb9ej+U/o70j84zfr0fyq0BJf0d6R+cZv16P5XK32PdHouU1VXcyuImJmmq5TtV8k7UxPmVYDB7i+H/g//AHrn8x3F8P8Awf8A71z+ZvAMHuL4f+D/APeufzMjirhjR9O4dysrEw+13rfQ6NXba523rpieUzt1TK1YPHHelnfR/eUg+vcTw78H/wC9c/md63w9o1u3Tbp0rDmKYiImqxTVPLxzMbz+mWkAz/aLR/grB/y9H8D2i0f4Kwf8vR/BoAM/2i0f4Kwf8vR/A9otH+CsH/L0fwaADjbt0WrdNu3RTRRREU000xtFMR1REOQAAAAAAAAAAAAAn+O+9DO+j+8pQGL71s/Mj7F/x33oZ30f3lKAxfetn5kfYrXjCHa2Nnq0fUBUaIAAAAAAAAAAflVNNdM01UxVE+CY3foPJjf9pfL2NY/4Nv6sOFWDjVVTM2o3nxTMOwPYqqj8o5sLKr7TTHk6lem41UbRTVR8sVfxfOrSbU0z0blcT452l3x9RaVx+UNVyu9WNEOhODkbTtm3Jnwb7/xcLtrPpsV9O/RNEUzvHhmNv0NJ8sr3re+ZP2PqLSZn7o7S52dNMzTMx9uctvhrN4rtaFjUaXpmJfw46Xa7lyqIqn3U77+7jw7+BoWOLteps0xkcLZdy7/eqt03KKZ/RE0zt52pwJ3oYP0n3lSgX2SRdjsk6bVZpnIw8u3d/vU2+jXTH6JmY38zQscd6Bds0115VyxVPXbuWapqj9PRiY/epGf7RaP8FYP+Xo/gD52OJNFyLNN2jVMSKauqLl2KKv2xVtMNCxfs5Nmm9j3bd61V+DXbqiqmfBymGH3E8O/B/wDvXP5mf/Rxo/5znfXo/lBYCNo4Jz8embWFxLmY+PTM9rtUxV7mJnfwVxH7oKNH40xqZs4+uY1dqmZ6FV6OlXMb+GZomf3zsCyEbRlcd49M2atPw8qaJmO3VVUx0+fXtFdP2Q42eKuIrHTt5vDF+9dprmOlYprpp281W/h5xOwLQRdnsjYdHToz9Oy8e/RXNM26Nq9tvHv0Zid9+WzvYvHug37c1XL93GmJ26F21MzPy+53j94KYZOLxPomVbm5b1TGpiJ22u19rnzVbT+1oYuXjZlubmJkWr9ET0ZqtVxVET4t4/SD7AAAAAAAAAAAAAAAAAAAAAAAAAAAAAAAAAAAAAAAAIC7+UfVP1FPo21+gLv5R9U/UU+jbSWWeFS/cPXo2QHQY4AAAAAAAAAAAAAAAAAAAAAAAAAAABjWvyj6X+oq9G4v0Ba/KPpf6ir0bi/c+1zy2Nx4ejQARrYAAACf4770M76P7ylm6R/ZGF+ot+jDS4770M76P7ylm6R/ZGF+ot+jCzd8ZcXbOSnV3AFtnQAAAAAAAAAAAAAAAAAAAAAAAAAB09X/ALIzf1Fz0Zdx09X/ALIzf1Fz0ZeVYSkss9OsNLgTvQwfpPvKlAn+BO9DB+k+8qUDmNwAAAAAAAAAAAAAAPF9I961fPn7Ie0PF9I961fPn7IQ2+R09lcRGku8AotSAAAAAAAAAAAAAAAAAA3+xr761r59v7a12hOxr761r59v7a126dOEMPa56tZAHqMAAAAAAAAAAAAAAAAAAAAAAAAAAAAAAAAAAAAAAAAAAAAAAAAAAAAAAAAAAAAAAAAAAAAAAAAAAAAAAAAAAAAAAAAAAAAAAAAAAAAAAAAAAAAAAAAAAAAAAAAABn8Qd72p+SXfQl41Y/FUvZeIO97U/JLvoS8asfiqXW2P386e8I7TBzAaZCAAAAD8qqppjeqdnym5Xcna3G0eGVa2vNnZT0Z+9XKMXsUzLncu00fLPifOKK7s71+5jxOduzFHOecvoh6i0vH3t/tH6x7z+X1viMH5TTFMbUxtD9BeimKY3Rg+AB6Dhf8AxVTm4X/xVSveu4r0n0e04w9l4f73tM8ktehDQZ/D/e9pnklr0IaDFrIAAAAADyK/3w6z5XX6dTm4X++HWfK6/Tqc1C2zy1uzeFp8fWQBEvgAAAAAAAAAAADR4P0+NUweJMKYpmbsURR0pmIiuJrmmZ28UxEs5v8AY199a18+39tazd8ZcXbOSnVo9j7ULuRo9zByZqjIwLna5oriqKqaJ6onfxTFUbeCKYVSDzrdPDPH9jOmrteDqXSi5PLaJn8LeZnlHS6NUzy5TtHUvFtnQAAAAABH9k7vex/K6fQrWCP7J3e9j+V0+hWCwAAAAAAAAAAAAAAAAAAAAAAAAAAAAAAAAAAAAAAAARfY1737/lVXoULRF9jXvfv+VVehQCtAAAAAAAAAAYPHHelnfR/eUt5g8cd6Wd9H95SClAAAAAAAAAAAAAAAAAAABP8AHfehnfR/eUoDF962fmR9i/4770M76P7ylAYvvWz8yPsVrxhDtbGz1aPqAqNEAAAAAAAAAAAAAAAAPlle9b3zJ+x9Xyyvet75k/Y9pxhHa5KtJX/Anehg/SfeVKBP8Cd6GD9J95UoHTYcAAAAAAAAdG5oulXblVy5pmHXXXM1VVVWKZmqZ65mdneAYNzgzh+5cquVadTE1TMzFN2umOfiiJ2j9EOjf7Hmi3b1VdFeXYpnqt27kTTH6OlEz+9WAIujgK9iXrk6Xr2Xh2q9t6aaZ6U7eOaaqd/D4PCUaBxfhXrkYWv271qrbarJmqqrzVU1bdc9U8+S0ARsVcd4FyqnoYepRVETFfuaYo6+XXRP7p8HykcR8T4Vyq3qHDdV+aoiaJxeltHXvvMdOP2cv3rIBF/0gexcjtWq6Ll4e9HSpjfeqefiqinl18/kdrF7IOiX7k03JycaIjfp3bW8T8nuZmf3Kp1crTcDMuRcy8LGv1xHRiq7apqmI8W8x8oM/F4t0HKuTbt6lapmI33uxNuPPVER+x3rGrabk3qbOPqGJeu1fg0W71NVU+HlES6eXwroWX0O26ZYp6G+3aom11+Po7b/ALWfl8AaFkdDtVu/jdHfftV2Z6X6elv+7xgqBF19jyzYvW72l6rl4l2jfeuqIqq58uU09Hbw+dyq4Y4jxaqL2DxNdvXaZ/Byel0Ntp8EzVE/tj7AWQi72Px5i9C7Rm4mZtXG9qiKI3j5d6aeXg5TvzL2t8Z4nQuZOhWLlrpxFVNiJrqmP/prq2/TtsC0EXf431LGs1XsjhjLs2qfwq7ldVNMeDnM0Pp/SPo/5tnfUo/mBYCf7tuHfhD/AGbn8rvW+IdGuW6blOq4cRVETEVX6aZ5+OJneP0SDSHG3cou26bluumuiuIqpqpneKonqmJcgAAAAAAAAAAAAAAAAAAAAAAEBd/KPqn6in0ba/QF38o+qfqKfRtpLLPCpfuHr0bIDoMcAAAAAAAAAAAAAAAAAAAAAAAAAAAAxrX5R9L/AFFXo3F+gLX5R9L/AFFXo3F+59rnlsbjw9GgAjWwAAAE/wAd96Gd9H95SzdI/sjC/UW/Rhpcd96Gd9H95SzdI/sjC/UW/RhZu+MuLtnJTq7gC2zoAAAAAAAAAAAAAAAAAAAAAAAAAA6er/2Rm/qLnoy7jp6v/ZGb+ouejLyrCUllnp1hpcCd6GD9J95UoE/wJ3oYP0n3lSgcxuAAAAAAAAAAAAAAB4vpHvWr58/ZD2h4vpHvWr58/ZCG3yOnsriI0l3gFFqQAAAAAAAAAAAAAAAAAG/2NffWtfPt/bWu0J2NffWtfPt/bWu3Tpwhh7XPVrIA9RgAAAAAAAAAAAAAAAAAAAAAAAAAAAAAAAAAAAAAAAAAAAAAAAAAAAAAAAAAAAAAAAAAAAAAAAAAAAAAAAAAAAAAAAAAAAAAAAAAAAAAAAAAAAAAAAAAAAAAAAAAM/iDve1PyS76EvGrH4ql7LxB3van5Jd9CXjVj8VS62x+/nT3hHaYOYPyqumnrqhpKqqaY31TuQv0fKb+87UUzMvza9X1z0YVJvtEzusomqf4w88H10Z/L6V100fhT+x8+2V3OVunaPHLlTYojr5z8r6dXU86F4tc89GOUY+fwb4h86bMb71z0pfSIiI2iNoBYsrCzso/wh5MzIAmeAAAADhf/FVObhf/ABVSveu4r0n0e04w9l4f73tM8ktehDQZ/D/e9pnklr0IaDFrIAAAAADyK/3w6z5XX6dTm4X++HWfK6/Tqc1C2zy1uzeFp8fWQBEvgAAAAAAAAAAADf7GvvrWvn2/trYDf7GvvrWvn2/trWbvjLi7ZyU6tnjnSqNS4evXPcxexIm/RVPiiPdRvtvzjweOIdrhXV/brQ7OTXO9+j+rvfPjrnqiOcTE8urfbwNhC8N1XdA4yzNDroqjFypquY8R0pinaJqiYmZ/wxMTPPnTEeBbZ1dAAAAAAI/snd72P5XT6FawR/ZO73sfyun0KwWAAAAAAAAAAAAAAAAAAAAAAAAAAAAAAAAAAAAAAAACL7Gve/f8qq9ChaIvsa979/yqr0KAVoAAAAAAAAADB4470s76P7ylvMHjjvSzvo/vKQUoAAAAAAAAAAAAAAAAAAAJ/jvvQzvo/vKUBi+9bPzI+xf8d96Gd9H95SgMX3rZ+ZH2K14wh2tjZ6tH1AVGiAAAAAAAAAAAAAAAAHyyvet75k/Y+r5ZXvW98yfse04wjtclWkr/AIE70MH6T7ypQJ/gTvQwfpPvKlA6bDgAAAAAAAAAAAAAAAAAAAAAAAD537FnJs1Wci1bvWqvwqLlMVUz4ecS+gDNucPaNct1W6tKw4iqJiZpsU0zz8UxG8fphn3OBuH67dVNOFVbmqJiK6b1e9PyxvMx54UQCP8A6ONH/Oc769H8r52OCNSxrNNnH4ny7Nqn8Gi3RVTTHh5RFa0ARdjSON8ezTao1vEmmnqm5M11ftmqiZks5HHmL07VeFiZm1c7Xa5ojePk2qp5eHnG/NaAI2nifiPFqrs53DN29dpn8LG6XQ22jwxFUT+yfscaOyHZsXrlnVNKy8S7RttRTMVVc+fOKujt4POtAEvicf6FkdPtty/jdHbbttqZ6X6Ojv8Av8bvYvFug5VybdvUrVMxG+92Jtx56oiP2NDK03AzLkXMvCxr9cR0Yqu2qapiPFvMfKz8rhLQcq5Fy5ptqmYjba1M2481MxH7Qd6xq2m5N6mzj6hiXrtX4NFu9TVVPh5REu4l8vgDQsjodqt38bo779quzPS/T0t/3eN073Y5w6OhXgajl49+iuKouV7V7beLbozE77c9wWgja+FNfs0xdxeKMm5eomJpovTXFE8/D7qrzbTu438Ljy1Zqro1PEv1R1W7dNEVT+jpURH7wWgjbmqccW7dVyrRcOYpiZmKZ6U8vFEXN5/RBb4v1uLdMXOFMyquIjpTTFcRM+HaOhO3nkFkIux2SdNqs0zkYeXbu/3qbfRrpj9EzMb+Z3sXj3Qb9uarl+7jTE7dC7amZn5fc7x+8FMMfE4q0LL6fatTsU9Dbftsza6/F0tt/wBjQxM/Dzen7Dy7GR0Nul2q5FfR36t9v0SDsAAAAAAIC7+UfVP1FPo21+gLv5R9U/UU+jbSWWeFS/cPXo2QHQY4AAAAAAAAAAAAAAAAAAAAAAAAAAABjWvyj6X+oq9G4v0Ba/KPpf6ir0bi/c+1zy2Nx4ejQARrYAAACf4770M76P7ylm6R/ZGF+ot+jDS4770M76P7ylm6R/ZGF+ot+jCzd8ZcXbOSnV3AFtnQAAAAAAAAAAAAAAAAAAAAAAAAAB09X/sjN/UXPRl3HT1f+yM39Rc9GXlWEpLLPTrDS4E70MH6T7ypQJ/gTvQwfpPvKlA5jcAAAAAAAAAAAAAADxfSPetXz5+yHtDxfSPetXz5+yENvkdPZXERpLvAKLUgAAAAAAAAAAAAAAAAAN/sa++ta+fb+2tdoTsa++ta+fb+2tdunThDD2uerWQB6jAAAAAAAAAAAAAAAAAAAAAAAAAAAAAAAAAAAAAAAAAAAAAAAAAAAAAAAAAAAAAAAAAAAAAAAAAAAAAAAAAAAAAAAAAAAAAAAAAAAAAAAAAAAAAAAdfLz8PC6HszLsY/T36PbbkUdLbr23/TAOwMXK4t0HFuRbualaqmY33tRNyPPTEx+xn5XZB0Sxcim3OTkxMb9O1a2iPk91MT+4FUIujj29l3rkaXoOXmWqNt6qap6Ub+OKaatvD4fA5U65xhmVV3cLQLVmzE7RRkzMVxyjfrqp3/AE7fYCyEXZx+PMrp3a83Ew9652tVxRO0fJtTVy8HOd+TlRwpr96mbuVxRk271czNVFma5ojn4PdU+baNgWTNucQ6Nbt1XKtVw5imJmYpv01Ty8URO8/ohO2OxtptNmmMjMy7l3+9Vb6NFM/oiYnbztK3wNw/Rbppqwqrk0xETXVer3q+WdpiPNAFzjnh+i3VVTm1XJpiZiimzXvV8kbxEeeWbf7JOm02apx8PLuXf7tNzo0Uz+mYmdvMorfD2jW7dNunSsOYpiIiarFNU8vHMxvP6ZaQIHWuKNbytKyLFPDmTjUXLdVN27dorqimiaZiZ/Bjbx7zy5dSDt9tmmOjMRS9q4g73tT8ku+hLxqx+KpdLZln1ltMb5j7fid35h8VzuhwizVO3TrmfkcosUR1xM/pl9B36blYU/8AHfr9/VF0pIiI6oiP0ALURERuh8gD0AAAAAAAAHC/+Kqc3C/+KqV713Fek+j2nGHsvD/e9pnklr0IaDP4f73tM8ktehDQYtZAAAAAAeRX++HWfK6/Tqc3C/3w6z5XX6dTmoW2eWt2bwtPj6yAIl8AAAAAAAAAAAAb/Y199a18+39tbAb/AGNffWtfPt/bWs3fGXF2zkp1XaN7IeFdpx8PWsTo03sG5HSq6Mb7TMdGd569qvBtP4U/KsnXz8KzqODew8ine1eommrlG8fLG/hjrj5YW2dMDNs6jg2czHq3tXqIqp5xvHyTt4Y6p+WHYRfY+y6sarP0HIr6V/Eu1VUzFUzTMRPRqiOXKIq5/L0urrWgAAAACP7J3e9j+V0+hWsEf2Tu97H8rp9CsFgAAAAAAAAAAAAAAAAAAAAAAAAAAAAAAAAAA6OuXK7Whahct11UV0Y1yqmqmdppmKZ2mJd5xuW6Ltuq3coproriaaqao3iqJ64mAea6To/FWr6bazsfXLlNq7v0YuZd2KuUzHPaJ8TudyvGHw9/+uXv4LyxYs41mmzj2rdm1T+DRbpimmPDyiE3ncfaLiZE2aJv5PR667FETTvvttvMxv8Apjlz6wY/crxh8Pf/AK5e/gdyvGHw9/8Arl7+DQ/pH0f82zvqUfzNLQuLMDXs2vFxLOTRXRbm5M3aaYjaJiPBM+ME3pFrW9L42wNP1PU7uTF23XcmmMiuuiY6Ne28VbeGl3uxr3v3/KqvQoV1WJjV5VGVXj2qsiiOjTdmiJrpjnyieuOufOkexr3v3/KqvQoBWgAAAAAAAAAMHjjvSzvo/vKW8weOO9LO+j+8pBSgAAAAAAAAAAAAAAAAAAAn+O+9DO+j+8pQGL71s/Mj7F/x33oZ30f3lKAxfetn5kfYrXjCHa2Nnq0fUBUaIAAAAAAAAAAAAAAAAfLK963vmT9j6vlle9b3zJ+x7TjCO1yVaSv+BO9DB+k+8qUCf4E70MH6T7ypQOmw4AAAAAAAAAAAAAAAAAAAAAAAAAAAAAAAAAAAAAAAAAA6NzRdKu3KrlzTMOuuuZqqqqsUzNUz1zM7O8Aw7/B+gZF6q7XptuKquuLddVFP7IpmIh0crsfaJfuRVbjJxoiNuhau7xPy+6iZ/eqgEbPAFGLcpuaTrGZhVzE011dc1Ry5b09Hbq+XwFXDHEeLVReweJrt67TP4OT0uhttPgmaon9sfYsgEbXi8d49MXqdQw8qaJie0000x0+fVvNFP2wXNU44t26rlWi4cxTEzMUz0p5eKIubz+iFkAjbfF+txbpi5wpmVVxEdKaYriJnw7R0J288uNjsk6bVZpnIw8u3d/vU2+jXTH6JmY38y0ATOLx7oN+3NVy/dxpiduhdtTMz8vud4/emqNVwMnjjUM63lW4xrtimKLlc9CJmIojb3W3inzL25oulXblVy5pmHXXXM1VVVWKZmqZ65mdkFl6TgX+O9RxKsW3Tj27NNVNu37immejR1RTt45877s9/SjcrXvo9RV0sNzesZuLk1zRj5Nm7VEbzTRciqdvHyfdh3+E9Lu9HoUXbG3X2uvff9PS3da5wdj09GrEzL9m7TVExXVtVt+jbbafl3Xd9cfhmOru1WFpMax8SpROV8PanFFU0a9kzVtyiZqiJn9PSKMHieiimmNSxpimNo3jefPNHM6c/mk7PZzltY8d8eyjE1ayeKrduKasKxdmP79dVO8+aqI/cU63rdi5XRl6NVdmNtpsxVtH7fdRJ1kfmJOxVzlqpnSYUomquK7mPcojO0q/j0Vb85nnO3iiYjfweFz7stO/4OV9Wn+Y62jmdhvH6+kqIZHdNo/55/t1/wdm1rOm3rcV051iInwV1xTPmnm+orpn8oZu9tT95onyl3h8rGRZyaJrx71u7TE7TVRVFUb+Lk+r6QzExO6QAAAAAAAAAAAAAAAAAGNa/KPpf6ir0bi/QFr8o+l/qKvRuL9z7XPLY3Hh6NABGtgAAAJ/jvvQzvo/vKWbpH9kYX6i36MNLjvvQzvo/vKWbpH9kYX6i36MLN3xlxds5KdXcAW2dAAAAAAAAAAAAAAAAAAAAAAAAAAHT1f8AsjN/UXPRl3HT1f8AsjN/UXPRl5VhKSyz06w0uBO9DB+k+8qUCf4E70MH6T7ypQOY3AAAAAAAAAAAAAAA8X0j3rV8+fsh7Q8X0j3rV8+fshDb5HT2VxEaS7wCi1IAAAAAAAAAAAAAAAAADf7GvvrWvn2/trXaE7GvvrWvn2/trXbp04Qw9rnq1kAeowAAAAAAAAAAAAAAAAAAAAAAAAAAAAAAAAAAAAAAAAAAAAAAAAAAAAAAAAAAAAAAAAAAAAAAAAAAAAAAAAAAAAAAAAAAAAAAAAdG5rWlWrlVu5qeHRXRM01U1X6YmmY64mN2fc4z4ft3KrdWo0zNMzEzTarqjl4piNp/TAN4SNzsi6NRcqpps5lyKZmIrpt07VfLG9UT54fGzx1mZfTrwOHMvJsU1zTFyiqZ8+1ExE7bct/CC0EXZ1vjPL6dzG0KxbtdOYppvxNFUR/9VdO/6dtnKmzx3mVV3pycPAiZ2izMUztyjnExTV++QWQi7PCvEV/p3M3ie/Zu1VzPRsVV1U7eenbw8ojYs9jnDr6defqOXkX665qm5RtRvv49+lMzvvz3BSe3uj/CuD/mKP4s25xzw/Rbqqpzark0xMxRTZr3q+SN4iPPLjY4E0C1Zporxbl+qOu5cvVRVP6ejMR+5pW+HtGt26bdOlYcxTERE1WKap5eOZjef0yCfudkjSot1TbxMyquInoxVTTETPg3npTt5pcb/F2vVWaox+Fsu3d/u1XKbldMfpiKY386yt26LVum3bopoooiKaaaY2imI6oiHIEbXlcd5FMWadPw8Wa5iO3U1Uz0OfXtNdX2S43tE4zy+hbyddsW7XTiaqrEzRVEf/TRTv8Ao32WgCLr4CvZd63Oqa9l5lqjfamqmelG/imqqrbweDwOxY7Hmi2r1NddeXfpjrt3LkRTP6ejET+9WAMXF4S0HFuTct6baqmY22uzNyPNVMx+1oYum4GHcm5iYWNYrmOjNVq1TTMx4t4j5HaAAAAAAAAAZ/EHe9qfkl30JeNWPxVL2XiDve1PyS76EvGrH4ql1tj9/OnvCO0wcwGmQgAAAAAAAAAAADhf/FVObhf/ABVSveu4r0n0e04w9l4f73tM8ktehDQZ/D/e9pnklr0IaDFrIAAAAADyK/3w6z5XX6dTm4X++HWfK6/Tqc1C2zy1uzeFp8fWQBEvgAAAAAAAAAAADf7GvvrWvn2/trYDf7GvvrWvn2/trWbvjLi7ZyU6rsBbZ1C8W0xoPFWncQW7dVVFyehfiKZnqjo7777bzRM7Ry/B35810yeKNLnWNBycW3TTN7bp2t4ifdxziI36t+cb/Kz+ANUnUeHqLVyqmbuJPaZjeN5oiPcztHVy5fL0ZBTAAAA6erabZ1fTbuDkVXKbV3bpTbmIq5TE8t4nxPPeMeE8DQdKtZWJeya6678W5i7VTMbTTVPgiPE9OR/ZO73sfyun0KwWAAAAAAAAAAAAAAAAAAAAAAAAAAAAAAAAAAAAM/iDve1PyS76EsHgnRtMv8L4t+/gY167dmua67tuK5nauYjr6uURyU2oZXsLTsnL6HT7RarudHfbpdGJnbf9jzfhnE4ny6r+ZpFy3gYt6uurarlZ33jeKaJif0b7eCY38APQPaLR/grB/wAvR/B9sXTcDDuTcxMLGsVzHRmq1appmY8W8R8iZ9ruOfhnB+pHq2loWLxJYza6ta1DGycebcxTRapiJiveNp/Ajwb+EG8i+xr3v3/KqvQoWiL7Gve/f8qq9CgFaAAAAAAAAAAweOO9LO+j+8pbzB4470s76P7ykFKAAAAAAAAAAAAAAAAAAACf4770M76P7ylAYvvWz8yPsX/HfehnfR/eUoDF962fmR9iteMIdrY2erR9QFRogAAAAAAAAAAAAAAAB8sr3re+ZP2Pq+WV71vfMn7HtOMI7XJVpK/4E70MH6T7ypQJ/gTvQwfpPvKlA6bDgAAAAAAAAAAAAAAAAAAAAAAAAAAAAAAAAAAAAAAAAAAAAAAAAAAACAu/lH1T9RT6NtfoC7+UfVP1FPo20llnhUv3D16NkB0GOAAAAHC7at37c271um5RPXTXG8T+xzAid33h0/arTvzDF/5NP8HU7mdH/M/9yv8Ai1x8zTTP4S029rThVMeMsC7whpty5NVNV+1E/wByiuNo88TP73x7ku0Xungalfxt6dpnbeqf2xMcurkpR89VRyTRfrxH26Xn9/VNXNB1i10a8bW7tyuKona7VVFP2zv+jZyrxeKaaKqo1DGrmI3imKY3n5OdCjDq4/G9722uc0ROsQnKMrimmimmdPxq5iNpqmqN5+XlW429e1i10qMnRLtyuKpje1TVFP2Tv+ndSh0J/FUnaaJzWUeG+PdNd1vaL3Qz9Nv429O8RvvVP7JiOXXzfSjjDTaq6aZt5NETO01TRG0fLylQvlfx7OTRFGRZt3aYneKa6Yqjfx8zo18zrbtONnu0n5hm902j/nn+3X/B2qNX02uimqM/GiKo3je7ET5p6ivSNNroqpnAxoiqNp2tRE+eOp1e5nR/zP8A3K/4n+z+D/xJ/aPKfhpWMizk0TXj3rd2mJ2mqiqKo38XJ9U9XwfptVdVUXMmiJneKYrjaPk5w4zwnTYrivT9RycaraYqq65mOXLlsdKvkdVdpwtJjWPiVGJq7w/qsW5mzrt+uvwRXVVTE/t6U/Y5+w+KPhLF+rH8h05/NJ2aznLax4749lEJq1k8VW7cU1YVi7Mf366qd581UR+49uNexr3Ry9H7bE07xFiJ+2OlH7DrI/MSdirn7U1UzpMKUTVzinIx+jVl6PfsWpqiJrqqmPNvTG8/Ju592Wnf8HK+rT/MdbRzOw3j8U79N0qIYtrinSbluKqr9VqZ/uV26t480TH73Zsa7peR0uhm2o6PX2yeh5ultu+orpn8oqrtbU40T5S69r8o+l/qKvRuL951j5eNc7IWl3beRZrt9qmjpU1xMdKYriI38e8xy+WHoqjaZ5aq5RMXeiJ5ACNbAAAAT/HfehnfR/eUs3SP7Iwv1Fv0YaXHfehnfR/eUs3SP7Iwv1Fv0YWbvjLi7ZyU6u4Ats6AAAAAAAAAAAAAAAAAAAAAAAAAAOnq/wDZGb+ouejLuOnq/wDZGb+ouejLyrCUllnp1hpcCd6GD9J95UoE/wACd6GD9J95UoHMbgAAAAAAAAAAAAAAeL6R71q+fP2Q9oeL6R71q+fP2Qht8jp7K4iNJd4BRakAAAAAAAAAAAAAAAAABv8AY199a18+39ta7QnY199a18+39ta7dOnCGHtc9WsgD1GAAAAAAAAAAAAAAAAAAAAAAAAAAAAAAAAAAAAAAAAAAAAAAAAAAAAAAAAAAAAAAAAAAAAAAAAAAAAAAA+d+/ZxrNV7Iu27Nqn8Ku5VFNMeDnMg+gzbnEOjW7dVyrVcOYpiZmKb9NU8vFETvP6IZ9zjnh+i3VVTm1XJpiZiimzXvV8kbxEeeQUQj/6R9H/Ns76lH8zjb4z1W7bpuW+FcyuiuIqpqpqqmKonqmJ6ALIRtvVOOLlum5TouHEVRExFU9Gefjibm8folxsYXHl2zTXXqeJYqnrt3KaJqj9PRomP3gtBF2OEdeqs0zkcU5du7/ept1XK6Y/RM1Rv5ix2NtNps0xkZmXcu/3qrfRopn9ETE7ecFJ7e6P8K4P+Yo/iz+7bh34Q/wBm5/K+djgTQLVmmivFuX6o67ly9VFU/p6MxH7mhY4b0XHs02qNLxJpp6puWorq/bNW8yDD/pH0f82zvqUfzPnY431LJs03sfhjLvWqvwa7ddVVM+DlMULCxYs41mmzj2rdm1T+DRbpimmPDyiH0BG0axxpk0zex9DxqLVUz0Kb09GuI38MTXE/ujcoxeO8imb1WoYeLNczPaaqaZ6HPq3iir7ZWQCLs8K8RX+nczeJ79m7VXM9GxVXVTt56dvDyiNiz2OcOvp15+o5eRfrrmqblG1G+/j36UzO+/PdaAJnF4C0Gxbmm5Yu5MzO/Tu3ZiY+T3O0fuaGLwxomLbm3b0vGqiZ33u0dsnz1bz+xrAPji4mNh25t4mPasUTPSmm1RFMTPj2j9D7AAAAAAAAAAAAAAAAAAAAAAADP4g73tT8ku+hLxqx+Kpey8Qd72p+SXfQl41Y/FUutsfv5094R2mDmA0yEAAAAAAAAAAAAcL/AOKqc3C/+KqV713Fek+j2nGHsvD/AHvaZ5Ja9CGgz+H+97TPJLXoQ0GLWQAAAAAHkV/vh1nyuv06nNwv98Os+V1+nU5qFtnlrdm8LT4+sgCJfAAAAAAAAAAAAG/2NffWtfPt/bWwG/2NffWtfPt/bWs3fGXF2zkp1XYC2zohaKbvDvZDmKq6owtWmZ3q6UxNdU77co23ivl4dqavlXSV7IelxnaDOVRTVN7Dnpx0Ymd6J2iqPsnf/wBIKoZvD2q0a1o9jMp6MV1R0btMf3a46423nbxxvz2mGkAAAj+yd3vY/ldPoVrBH9k7vex/K6fQrBYAAAAAAAAAAAAAAAAAAAAAAAAAAAAAAAAAAAA6uqWaMjSsyxcvU2aLliuiq7V1URNMxNU/o60rwjr+n6bhxomdlWLV7Grqii9Tdiq1diZmreK45R19U7eDw7xFhkWLeTj3ce9T0rV2iaK6d9t4mNpjkw+4nh34P/3rn8wND290f4Vwf8xR/F9sXUsDMuTbxM3Gv1xHSmm1dpqmI8e0T8rJ7ieHfg//AHrn8zuaZw7pWkZFWRgYvabtVE0TV2yqrlvE7c5nxQDURfY1737/AJVV6FC0RfY1737/AJVV6FAK0AAAAAAAAABg8cd6Wd9H95S3mDxx3pZ30f3lIKUAAAAAAAAAAAAAAAAAAAE/x33oZ30f3lKAxfetn5kfYv8AjvvQzvo/vKUBi+9bPzI+xWvGEO1sbPVo+oCo0QAAAAAAAAAAAAAAAA+WV71vfMn7H1fLK963vmT9j2nGEdrkq0lf8Cd6GD9J95UoE/wJ3oYP0n3lSgdNhwAAAAAAAAAAAAAAAAAAAAAAAAAAAAAAAAAAAAAAAAAAAAAAAAAAABAXfyj6p+op9G2v0Bd/KPqn6in0baSyzwqX7h69GyA6DHAAAAAAAAAAAAAAAAAAAAAAAAAAOn7Vad+YYv8Ayaf4Phf4f0q/XFVeFbiYjb3EzRHmpmGmPOjTP4SxbWtM74qnzSVzh/Av8X4WmU03LOPfszVV2uvereIrnlNW/wDhhR/0caP+c5316P5XQtflH0v9RV6NxfufaRuqnc1tzqmqwpmqd87kXY4I1LGs02cfifLs2qfwaLdFVNMeHlEVlfDPE2Jet3cDiS5fqjfpRk1VxTH7J6UT4evq5LQfC0j/AGu45+GcH6kercbefx3Rbppq0nDuTTERNdVdO9XyztciPNCyARfdHxVhZHQz+He30zRvEYtNU7Tv4aomuPBPLr6nK5xnqtq3VcucK5lFFETVVVVVVEUxHXMz0FkA854h42wNY4dv4VvHybeReij8KKZoiYqiZ577z1T4Hx0zinT7WLjY16L1ubdqmiquaImmJin5JmfB4lZx33oZ30f3lLIwMXHydIwPZGPavdGxR0e2URVt7mOrdPYb987nK2pNnFFPWRMx/Evj3TaP+ef7df8AB97Gt6ZfomqjOsxETt7uroT5qtn09qtO/MMX/k0/wdavhvSK66qpw4iap3nauqI80TyWf9n8OJ/4k/tHlPw7Ptrp35/i/wDOp/i7jFu8LaTctzTTYqtTP9+i5VvHnmY/c6/cbp3/ABsr61P8pvr5HQus4VzGsfEqITXcl2i908DUr+NvTtM7b1T+2Jjl1cnPue1H4fyv9X8x0qv1OpsPxa/1P/aiE1b0ziTH6VFnVLVdHSmYm7M1VT56Z2/Ru5V4vFNNFVUahjVzEbxTFMbz8nOg6c8pOy07/taU/wB/CjE5RlcU00U0zp+NXMRtNU1RvPy8q3C/qXE1iiKq9MszEzt7ima581NUnWRynyIudUzuiqn/AOoUwne6HUfgDK/1fyuFzinIx+jVl6PfsWpqiJrqqmPNvTG8/JudbSRcbecI/uPlSid7stO/4OV9Wn+ZztcX6bcuRTVTftRP9+uiNo80zP7nvW0c3k3G8R/wlvjI7ptH/PP9uv8Ag52uItJvXIopzKYmfDXTVTHnmNnvTp5o5u1vH3mifKWoOn7a6d+f4v8Azqf4udrUMK/ci3Zy7Fyueqmi5EzP7N3u+Ec2dcfeYl2QHr4AAAAAAAAHT1f+yM39Rc9GXcdPV/7Izf1Fz0ZeVYSkss9OsNLgTvQwfpPvKlAn+BO9DB+k+8qUDmNwAAAAAAAAAAAAAAPF9I961fPn7Ie0PF9I961fPn7IQ2+R09lcRGku8AotSAAAAAAAAAAAAAAAAAA3+xr761r59v7a12hOxr761r59v7a126dOEMPa56tZAHqMAAAAAAAAAAAAAAAAAAAAAAAAAAAAAAAAAAAAAAAAAAAAAAAAAAAAAAAAAAAAHG5cotW6rlyumiiiJqqqqnaKYjrmZdH290f4Vwf8xR/EGgJ/u24d+EP9m5/K6Nzsi6NRcqpps5lyKZmIrpt07VfLG9UT54BXCL/pA9lZHatK0XLzNqOlVG+1Uc/FTFXLq5/KV8TcTZd63awOG7liqd+lOTTXNM/tnoxHh6+vkC0EXfzePLtmqijTMSxVPVct1UTVH6OlXMfucrml8cXLdVurWsOIqiYmaY6M8/FMW94/TALIRtvhDW5t0zc4rzKa5iOlFM1zET4dp6cb+aHGz2OcOvp15+o5eRfrrmqblG1G+/j36UzO+/PcFRf1bTca9VZyNQxLN2n8Ki5eppqjw84mXTy+KtCxOh23U7FXT327VM3erx9Hfb9rPxOANCx+n223fyeltt227MdH9HR2/f4ncscH6Bj3qbtGm25qp6ouV1V0/tiqZiQdXK490Gxbiq3fu5MzO3QtWpiY+X3W0fvdO52SNKi3VNvEzKq4iejFVNMRM+DeelO3mlSW9F0q1cpuW9Mw6K6JiqmqmxTE0zHVMTs7wI23xnqt23Tct8K5ldFcRVTVTVVMVRPVMT0HGxq/G+RZpu0aJiRTV1RciaKv2xVXEwtAEXRb48zb1yub2Jp9PLo26ooqpn9G0Vz4PDPh5Hc5xVm5HTz+Iu0UxRtE4tVUbzv4aYiiPDPPr6loAi73AuZl9CjP4jy8mxTXFU266Znzb1zETtvz28L6f0caP+c5316P5VgAn+4nh34P/wB65/M71vh7Rrdum3TpWHMUxERNVimqeXjmY3n9MtIBxt26LVum3bopoooiKaaaY2imI6oiHIAAAAAAAAAAAAAAAAAAAAAAAAAAAAAAAAAAAAAAAZ/EHe9qfkl30JeNWPxVL2XiDve1PyS76EvGrH4ql1tj9/OnvCO0wcwGmQgAAAAAAAAAAADhf/FVObhf/FVK967ivSfR7TjD2Xh/ve0zyS16ENBn8P8Ae9pnklr0IaDFrIAAAAADyK/3w6z5XX6dTm4X++HWfK6/Tqc1C2zy1uzeFp8fWQBEvgAAAAAAAAAAADf7GvvrWvn2/trYDf7GvvrWvn2/trWbvjLi7ZyU6rsBbZ0cblui7bqt3KKa6K4mmqmqN4qieuJhyAQvB+ROi8Sahw5e6UW6rlVeP0piZ5RvG+0eGjafBt0ereV0i+PrGRhZGn6/hU/1uLX0LlW9XVvvTE7f3fwonq36UQsMe/byce1kWaulau0RXRVttvExvE8wfQABH9k7vex/K6fQrWCP7J3e9j+V0+hWCwAAAAAAAAAAAAAAAAAAAAAAAAAAAAAAAAAAAB1dUya8PSszKtxTNdixXcpirqmYpmY38zz/AE3hTN4qwaNXz9Xqiu9NUUxVbmvamKpjxxEc9+UcnoWoWrN/Tsmzk3O12Llqum5XvEdGmYmJneeUcnn/AA7xpi6JjTpl+1cyMWxXXFnIsxtVXE1bxvRVPLfeZ6/FG3hB2P6Mv/0v/wDq3/8Ae2OGOD+5/UbmX7O9kdO1Nvo9p6G28xO+/SnxOv8A0j6P+bZ31KP5mloXFmBr2bXi4lnJorotzcmbtNMRtExHgmfGDeRfY1737/lVXoULRF9jXvfv+VVehQCtAAAAAAAAAAYPHHelnfR/eUt5g8cd6Wd9H95SClAAAAAAAAAAAAAAAAAAABP8d96Gd9H95SgMX3rZ+ZH2L/jvvQzvo/vKUBi+9bPzI+xWvGEO1sbPVo+oCo0QAAAAAAAAAAAAAAAA+WV71vfMn7H1fLK963vmT9j2nGEdrkq0lf8AAnehg/SfeVKBP8Cd6GD9J95UoHTYcAAAAAAAAAAAAAAAAAAAAAAAAAAAAAAAAAAAAAAAAAAAAAAAAAAAAQF38o+qfqKfRtr9AXfyj6p+op9G2kss8Kl+4evRsgOgxwAAAAAAAAAAAAAAAAAAAAAAAAAAADGtflH0v9RV6NxfoC1+UfS/1FXo3F+59rnlsbjw9GgAjWwAAAE/x33oZ30f3lLN0j+yML9Rb9GGlx33oZ30f3lLN0j+yML9Rb9GFm74y4u2clOruALbOgAAAAAAAAAD438XHyej7Ix7V7o/g9soirb9G77A9iZid8On7Vad+YYv/Jp/g+F/h/Sr9cVV4VuJiNvcTNEeamYaY86NM/hJFta0zviqfNkdzOj/AJn/ALlf8Xyv8J6Xd6PQou2Nuvtde+/6elu3B89XTyfcXu3id/TnzTvcbp3/ABsr61P8rhVwhbtXKLmDn38eunf3U85/ZMbbeFSjzqqOSSL9eP3Tvc9qPw/lf6v5nC7w/qsW5mzrt+uvwRXVVTE/t6U/YpQ6qki/W3OPKPhOUYPE9FFNMaljTFMbRvG8+eaOb99h8UfCWL9WP5FEHVxznzedrq/Sn/5hNW73FVjpUVY1jJ2qna5VNMbx8m0xy/TG7n7M4o+DcX60fzqIOh/MvZvUT/8Ajp8p+Uzf1LiaxRFVemWZiZ29xTNc+amqX07odR+AMr/V/Kog6FX4qO0WUx/lZR4b49073Q6j8AZX+r+V1M3intmPlYeVgXceuuzVRETVvMTMct4mI2jmrXT1f+yM39Rc9GXlVNW7M+7K2sJriOq/uWbw1xrpukaFjYORYy6rtrpdKbdFM086pnlvVHjan9I+j/m2d9Sj+ZocCd6GD9J95UoFBrUri9kHRL9yabk5ONERv07treJ+T3MzP7na7tuHfhD/AGbn8rUv6TpuTeqvZGn4l67V+FXcs01VT4OczD5+0Wj/AAVg/wCXo/gDP7tuHfhD/Zufyndtw78If7Nz+Voe0Wj/AAVg/wCXo/g43OHtGuW6rdWlYcRVExM02KaZ5+KYjeP0wDjY4k0XIs03aNUxIpq6ouXYoq/bFW0w+nt7o/wrg/5ij+LP7ieHfg//AHrn8x3E8O/B/wDvXP5gaHt7o/wrg/5ij+J7e6P8K4P+Yo/iz+4nh34P/wB65/MdxPDvwf8A71z+YGlb1rSrtym3b1PDrrrmKaaab9MzVM9URG7vJXK7H2iX7kVW4ycaIjboWru8T8vuomf3vj/Rxo/5znfXo/lBYCP/AKONH/Oc769H8p/Rxo/5znfXo/lBYCP/AKONH/Oc769H8p/Rxo/5znfXo/lBYPF9I961fPn7IXH9HGj/AJznfXo/led4mDGVZmvtk0TFUx1b+CEVrETT95Xtn1V022+infO7DfubQ6FOn3aKYppzK6YjwREx/wC799g3/wA9ufv/AIqnRp/Zoot7f82U+cfLvDo+wb/57c/f/E9g3/z25+/+J0af2e9fbf8Aqnzj5d4dH2Df/Pbn7/4nsG/+e3P3/wATo0/sdfbf+qfOPl3hnU4udRVM0ZMTHVHSmZ/dMOfatR/OLfm/+x0I/aHkXqv82dX9fLvDo9q1H84t+b/7HatR/OLfm/8AsdD+Ye9qn/11eUfLvDPidSt1zyoux+zb/wBpcu26j+b2/P8A/c6v+YeRe4/NFXk7w6PbdR/N7fn/APu41ZOfbmOnjUzE/wCGJn7JOrnnHmTfKY+801eUtAdH2df/ADK5+/8Agezr/wCZXP3/AMDq6nvbbHnPlPw7w6E6lVRVHbsau3E+Hf8A+z99tbH+C55o/idVXyeduu/7esO8Oj7a2P8ABc80fxc6dRxqqYma5pnxTTLybOuPw+ovl3nCuFV2NffWtfPt/bWu3mXA+u6bpN/U6s/J7VF+qibc9CqrpbTXv1RPjhW923Dvwh/s3P5XQjBkLSd9czHNQCf7tuHfhD/Zufyu9b4h0a5bpuU6rhxFURMRVfppnn44md4/RL18NIZ/t7o/wrg/5ij+J7e6P8K4P+Yo/iDQGf7e6P8ACuD/AJij+J7e6P8ACuD/AJij+INAAAAAAAAAAAAAAAAAAAAAAAAAHRua1pVq5Vbuanh0V0TNNVNV+mJpmOuJjcHeGf7e6P8ACuD/AJij+J7e6P8ACuD/AJij+INAZ/t7o/wrg/5ij+Lq5XFug4tyLdzUrVUzG+9qJuR56YmP2A2hP923Dvwh/s3P5Tu24d+EP9m5/KCgE/3bcO/CH+zc/lfHK490Gxbiq3fu5MzO3QtWpiY+X3W0fvBTCP8A6R9H/Ns76lH8z53+yTptNmqcfDy7l3+7Tc6NFM/pmJnbzAtBH92GsfFLO89fq3xq4m4pysqi3g8O1WYqjqyaK+vnP4U9GI5eP/3BbCP9seOfgbB+vHrHzs4/HmV07tebiYe9c7Wq4onaPk2pq5eDnO/IFoIu/pHG+RZqtV63iRTV1zbmaKv2TTREw+ncfrHxtzvNX6wFgIv+j/2Vkdt1XWsvM2o6NM7bVRz8dU1cuvl8r6f0caP+c5316P5QUVzWtKtXKrdzU8OiuiZpqpqv0xNMx1xMbvjf4k0XHs1Xa9UxJpp64t3Yrq/ZFO8yzcXgLQbFuabli7kzM79O7dmJj5Pc7R+59u4nh34P/wB65/MB3bcO/CH+zc/ldXK7IOiWLkU25ycmJjfp2rW0R8nupif3Nr2i0f4Kwf8AL0fwfbF03Aw7k3MTCxrFcx0ZqtWqaZmPFvEfICZ/pH0f82zvqUfzPnY431LJs03sfhjLvWqvwa7ddVVM+DlMULQBF3+Lteqs1Rj8LZdu7/dquU3K6Y/TEUxv5309seOfgbB+vHrFgAi//wAeZ2R/+6adRFH/AKKqZnf/AOud+f6OXn+ntdxz8M4P1I9WsAEXY4R16qzTORxTl27v96m3Vcrpj9EzVG/mL3AuZl9CjP4jy8mxTXFU266Znzb1zETtvz28K0AR/wDRxo/5znfXo/laHcTw78H/AO9c/mUADLscN6Lj2abVGl4k009U3LUV1ftmreZd7FxMbDtzbxMe1YomelNNqiKYmfHtH6H2AAAAAAAAAAAAAAAAAAAAAAAAAAAAAAAAAAAAAAAAAAAAAAAAAAAAAAAAAAAZ/EHe9qfkl30JeNWPxVL2XiDve1PyS76EvGrH4ql1tj9/OnvCO0wcwGmQgAAAAAAAAAAADhf/ABVTm4X/AMVUr3ruK9J9HtOMPZeH+97TPJLXoQ0Gfw/3vaZ5Ja9CGgxayAAAAAA8iv8AfDrPldfp1Obhf74dZ8rr9OpzULbPLW7N4Wnx9ZAES+AAAAAAAAAAAAN/sa++ta+fb+2tgN/sa++ta+fb+2tZu+MuLtnJTquwFtnQAHT1fT7eq6XkYN2dqb1G0Vf4Z64nrjfaYidvkTfY8zaqMPK0bKq6OVg3atrczTypmecRt17VdLef/VHNYIPXot8NcbYWr0z0MXN6UX6aZ22nlFUzERzjnTVtzmZifkBeAAI/snd72P5XT6FawR/ZO73sfyun0KwWAAAAAAAAAAAAAAAAAAAAAAAAAAAAAAAAAAAAOjrluu7oWoW7dFVddeNcppppjeapmmdoiGH2PcXCp4ds5Vm1a9lVzXTeuRtNf4X4Mz1xyimdv2+FSZlN+vCv04ldNvIqt1Rarq6qa9uUzynw/Ih7PC/FmPqF3Osaph2r96elcmiZpprnaY3mmKOjPXPg6536wXwj/a7jn4ZwfqR6tpaFi8SWM2urWtQxsnHm3MU0WqYiYr3jafwI8G/hBvIvsa979/yqr0KFoi+xr3v3/KqvQoBWgAAAAAAAAAMHjjvSzvo/vKW8weOO9LO+j+8pBSgAAAAAAAAAAAAAAAAAAAn+O+9DO+j+8pQGL71s/Mj7F/x33oZ30f3lKAxfetn5kfYrXjCHa2Nnq0fUBUaIAAAAAAAAAAAAAAAAfLK963vmT9j6vlle9b3zJ+x7TjCO1yVaSv8AgTvQwfpPvKlAn+BO9DB+k+8qUDpsOAAAAAAAAAAAAAAPlVkWqcinHmva7VG8U7Tzjn/CX1ZeR3w436uf+pFa1zREbvzMQhtrSaIjd+ZiPNqAJUwAAAAAAAAAAAAAAAAAAAAAAAAAAAAAAAAAAgLv5R9U/UU+jbX6Au/lH1T9RT6NtJZZ4VL9w9ejZAdBjgAAAAAAAAAAAAAAAAAAAAAAAAAAAGNa/KPpf6ir0bi/QFr8o+l/qKvRuL9z7XPLY3Hh6NABGtgAAAJ/jvvQzvo/vKWbpH9kYX6i36MNLjvvQzvo/vKWbpH9kYX6i36MLN3xlxds5KdXcAW2dAAAAAAAAAAAAAAAAAAAAAAAAAAHT1f+yM39Rc9GXcdPV/7Izf1Fz0ZeVYSkss9OsNLgTvQwfpPvKlAn+BO9DB+k+8qUDmNwAAAAAAAA+WRkWsaiK71fRpmdt9pnn+x9WXxB7xo/WR9ktRFTXM11U8tyGi0mbSqjlu/veAJUwAA8X0j3rV8+fsh7Q8X0j3rV8+fshDb5HT2VxEaS7wCi1IAAAAAAAAAAAAAAAA+Xsax/wbf1YfUImYfNVNNWMb2t2PtPwszJ1eMrDx78W66Ioi7bpq6POvq3jl1QtPaLR/grB/y9H8Ep2NffWtfPt/bWu3TpwhiLXPOrJyuGNEyrcW7ml41MRO+9qjtc+enaf2Or3E8O/B/+9c/mUA9fCf7ieHfg/wD3rn8x3E8O/B/+9c/mUACf7ieHfg//AHrn8zr5fAGhZHQ7Vbv43R337Vdmel+npb/u8aoAR/8ARxo/5znfXo/lP6ONH/Oc769H8qwAR/8ARxo/5znfXo/lP6ONH/Oc769H8qwAQ97scWaMii7gapfx+htMTXRFdUVRPXExNO3gdjuP1j4253mr9YsAEf3H6x8bc7zV+sO4/WPjbneav1iwAR/cfrHxtzvNX6x1+5rizFzO2YfEPbaKfwZv3a+fLnvRMVR4/H41wAj/AGu45+GcH6kerPa7jn4ZwfqR6tYAI/2u45+GcH6kerPa7jn4ZwfqR6tYAI/2u45+GcH6kerPa7jn4ZwfqR6tYAIfL0LjXL6HbdcsU9DfbtVyq11+Po0Rv+12O4/WPjbneav1iwAR/cfrHxtzvNX6w7j9Y+Nud5q/WLABG3ODNVu26rdzirMroriaaqaqapiqJ64mOm42OxtptNmmMjMy7l3+9Vb6NFM/oiYnbzrQBH/0caP+c5316P5T+jjR/wA5zvr0fyrABH/0caP+c5316P5XYxOANCx+n223fyeltt227MdH9HR2/f4lQAn+4nh34P8A965/MdxPDvwf/vXP5lAAn+4nh34P/wB65/M+ljg/QMe9Tdo023NVPVFyuqun9sVTMS3AGf7RaP8ABWD/AJej+B7RaP8ABWD/AJej+DQAZ/tFo/wVg/5ej+B7RaP8FYP+Xo/g0AAAAAAAAAAAAAAAAAAAAAAAAAAAAAAAAAAAAAAAAAAAAAAAAAAAAAAAAAAAAAAAAAAAAAAAAAAAAAAAAAAAAAGfxB3van5Jd9CXjVj8VS9l4g73tT8ku+hLxqx+KpdbY/fzp7wjtMHMBpkIAAAAAAAAAAAA4X/xVTm4X/xVSveu4r0n0e04w9l4f73tM8ktehDQZ/D/AHvaZ5Ja9CGgxayAAAAAA8iv98Os+V1+nU5uF/vh1nyuv06nNQts8tbs3hafH1kARL4AAAAAAAAAAAA3+xr761r59v7a2A3+xr761r59v7a1m74y4u2clOq7AW2dAAGHxlplWq8O5Fq1b6d+1tetRz33p69ojrmaelER45bgDB4L1WvV+HrVy90pvWJ7Rcqn+9MRG077zM7xMbz4928hdIiOHOPcvAuVU28XUY6dmIpppp3mZmmOvlt7umI8M7cupdAI/snd72P5XT6FawR/ZO73sfyun0KwWAAAAAAAAAAAAAAAAAAAAAAAAAAAAAAAAAADo65crtaFqFy3XVRXRjXKqaqZ2mmYpnaYl3gHn+g8e4eFo9jH1CM7IyqOl07m0V9LeqZjnNW/VMQ0P6R9H/Ns76lH8yqzMmjDwr+VciqaLFuq5VFPXMRG87eZ8dK1PF1fBoy8O50rdXKYn8KifDTMeCf++oE3/SPo/wCbZ31KP5j+kfR/zbO+pR/MsGXh8Qafn6vc07Du9vuW7Xbarlvabe28RtFW/OecdXL5dwS+FxN7d8daf7Cu5drD7VVTXZuVdGmqqKa53mmJmJ8Hmdjsa979/wAqq9ChaIvsa979/wAqq9CgFaAAAAAAAAAAweOO9LO+j+8pbzB4470s76P7ykFKAAAAAAAAAAAAAAAAAAACf4770M76P7ylAYvvWz8yPsX/AB33oZ30f3lKAxfetn5kfYrXjCHa2Nnq0fUBUaIAAAAAAAAAAAAAAAAfLK963vmT9j6vlle9b3zJ+x7TjCO1yVaSv+BO9DB+k+8qUCf4E70MH6T7ypQOmw4AAAAAAAAAAAAAA6V3EuV6rZyomnoUUdGY35+H+LuuE3bcXItzXTFcxvFO/Of2PiumKt29HaUU1bulzhzAfaQAAAAAAAAAAAAAAAAAAAAAAAAAAAAAAAAAAQF38o+qfqKfRtr9AXfyj6p+op9G2kss8Kl+4evRsgOgxwAAAAAAAAAAAAAAAAAAAAAAAAAAADGtflH0v9RV6NxfoC1+UfS/1FXo3F+59rnlsbjw9GgAjWwAAAE/x33oZ30f3lLN0j+yML9Rb9GGlx33oZ30f3lLN0j+yML9Rb9GFm74y4u2clOruALbOgAAAAAAAAAAAAAAAAAAAAAAAAADp6v/AGRm/qLnoy7jp6v/AGRm/qLnoy8qwlJZZ6dYaXAnehg/SfeVKBP8Cd6GD9J95UoHMbgAAAAAAAB0tUxLmZjU27c0xMVxV7qfkn+LuuFy7btU9K5XTRG+29U7Ob4imIqmYxlHFFMVzVGM7gB9pAAB4vpHvWr58/ZD2h4vpHvWr58/ZCG3yOnsriI0l3gFFqQAAAAAAAAAAAAAAAAAG/2NffWtfPt/bWu0J2NffWtfPt/bWu3Tpwhh7XPVrIA9RgAAAAAAAAAAAAAAAAAAAAAAAAAAAAAAAAAAAAAAAAAAAAAAAAAAAAAAAAAAAAAAAAAAAAAAAAAAAAAAAAAAAAAAAAAAAAAAAAAAAAAAAAAAAAAAAAAAAAAAAAAM/iDve1PyS76EvGrH4ql7LxB3van5Jd9CXjVj8VS62x+/nT3hHaYOYDTIQAAAAAAAAAAABwv/AIqpzcL/AOKqV713Fek+j2nGHsvD/e9pnklr0IaDP4f73tM8ktehDQYtZAAAAAAeRX++HWfK6/Tqc3C/3w6z5XX6dTmoW2eWt2bwtPj6yAIl8AAAAAAAAAAAAb/Y199a18+39tbAb/Y199a18+39tazd8ZcXbOSnVdgLbOgAAAJHsi4NdzSbGpWbtVu7gXIqiYq25VTEbxt4YmKfDHhUWkahb1XS8fOtRtTeo3mn/DPVMdUb7TExv8jsZFi3k493HvU9K1domiunfbeJjaY5I3gO5Xpupapw/epqmbFyq7RXNHR6URMUzM8/DHQmP0zz6gWyP7J3e9j+V0+hWsEf2Tu97H8rp9CsFgAAAAAAAAAAAAAAAAAAAAAAAAAAAAAAAAAAADjct0XbdVu5RTXRXE01U1RvFUT1xMIXiTR7PDl6dY0bUbenZFXS3x65jo3I5bxRTtO/PblMTEbxPudlpqF29Y07JvY1vtl+3arqt0bTPSqiJmI2jnPNK6TwffysqnUuJsirLyd4qpsdLpUUxznarltymfwY9zy8MTsDBq4i1Li3MsaXOXY0yzc2pq6M1R22ZiImnfw7+62pnaJ32mZnZeaJw/p+h2ehh2t7k79K9c2m5VE+CZ26uUco5cvG46vw3pmr4tNi/j025txTTbuWYimuimOqmJ26uc8urmzeGMXXdK1G5pmfX7I023an2Nf2jwTG0b9ccquqf8PLlAKhF9jXvfv+VVehQtEX2Ne9+/5VV6FAK0AAAAAAAAABg8cd6Wd9H95S3mDxx3pZ30f3lIKUAAAAAAAAAAAAAAAAAAAE/wAd96Gd9H95SgMX3rZ+ZH2L/jvvQzvo/vKUBi+9bPzI+xWvGEO1sbPVo+oCo0QAAAAAAAAAAAAAAAA+WV71vfMn7H1fLK963vmT9j2nGEdrkq0lf8Cd6GD9J95UoE/wJ3oYP0n3lSgdNhwAAAAAAAAAAAAABl5HfDjfq5/6mo6F7Hu1azYyIo3tU0TE1bxyn3X8YQ20TMU7ucK94pmYp3R+Y9XfATLAAAAAAAAAAAAAAAAAAAAAAAAAAAAAAAAAAAgLv5R9U/UU+jbX6Au/lH1T9RT6NtJZZ4VL9w9ejZAdBjgAAAAAAAAAAAAAAAAAAAAAAAAAAAGNa/KPpf6ir0bi/QFr8o+l/qKvRuL9z7XPLY3Hh6NABGtgAAAJ/jvvQzvo/vKWbpH9kYX6i36MNLjvvQzvo/vKWbpH9kYX6i36MLN3xlxds5KdXcAW2dAAAAAAAAAAAAAAAAAAAAAAAAAAHT1f+yM39Rc9GXcdPV/7Izf1Fz0ZeVYSkss9OsNLgTvQwfpPvKlAn+BO9DB+k+8qUDmNwAAAAAAAAy+IPeNH6yPslqOhrGPdycWmizR0qoridt4jltPjd9DRE9bVOnur2dMxbVzu5e4AmWAAB4vpHvWr58/ZD2h4vpHvWr58/ZCG3yOnsriI0l3gFFqQAAAAAAAAAAAAAAAAAG/2NffWtfPt/bWu0J2NffWtfPt/bWu3Tpwhh7XPVrIA9RgAAAAAAAAAAAAAAAAAAAAAAAAAAAAAAAAAAAAAAAAAAAAAAAAAAAAAAAAAAAAAAAAAAAAAAAAAAAAAAAAAAAAAAAAAAAAAAAAAAAAAAAAAAAAAAAAAAAAAAAAAM/iDve1PyS76EvGrH4ql7LxB3van5Jd9CXjVj8VS62x+/nT3hHaYOYDTIQAAAAAAAAAAABwv/iqnNwv/AIqpXvXcV6T6PacYey8P972meSWvQhoM/h/ve0zyS16ENBi1kAAAAAB5Ff74dZ8rr9OpzcL/AHw6z5XX6dTmoW2eWt2bwtPj6yAIl8AAAAAAAAAAAAb/AGNffWtfPt/bWwG/2NffWtfPt/bWs3fGXF2zkp1XYC2zoAAAAh+N6KtG1rTeIcW37qmvtd7aaYivlyjq33mnpRvz2iI6lwz9e03230XKwYq6NV2j3E77R0omJp35Ty3iN/kB3rdyi7bpuW66a6K4iqmqmd4qieqYlI9k7vex/K6fQrfbsfahdyNHuYOTNUZGBc7XNFcVRVTRPVE7+KYqjbwRTD49k7vex/K6fQrBYAAAAAAAAAAAAAAAAAAAAAAAAAAAAAAAAAAAAAAAAIvsa979/wAqq9ChaIvsa979/wAqq9CgFaAAAAAAAAAAweOO9LO+j+8pbzB4470s76P7ykFKAAAAAAAAAAAAAAAAAAACf4770M76P7ylAYvvWz8yPsX/AB33oZ30f3lKAxfetn5kfYrXjCHa2Nnq0fUBUaIAAAAAAAAAAAAAAAAfLK963vmT9j6vlle9b3zJ+x7TjCO1yVaSv+BO9DB+k+8qUCf4E70MH6T7ypQOmw4AAAAAAAAAAAAAADLyO+HG/Vz/ANSO0r6G7+ZiEVradXETuxmI82oAkSgAAAAAAAAAAAAAAAAAAAAAAAAAAAAAAAAACAu/lH1T9RT6NtfoC7+UfVP1FPo20llnhUv3D16NkB0GOAAAAAAAAAAAAAAAAAAAAAAAAAAAAY1r8o+l/qKvRuL9AWvyj6X+oq9G4v3Ptc8tjceHo0AEa2AAAAn+O+9DO+j+8pZukf2RhfqLfow0uO+9DO+j+8pZukf2RhfqLfows3fGXF2zkp1dwBbZ0AAAAAAAAAAAAAAAAAAAAAAAAAAdPV/7Izf1Fz0Zdx09X/sjN/UXPRl5VhKSyz06w0uBO9DB+k+8qUCf4E70MH6T7ypQOY3AAAAAAAAAMviD3jR+sj7JaiOmvfXNPLd/aKm06VpVRuw3f2AJEoAA8X0j3rV8+fsh7Q8X0j3rV8+fshDb5HT2VxEaS7wCi1IAAAAAAAAAAAAAAAAADf7GvvrWvn2/trXaE7GvvrWvn2/trXbp04Qw9rnq1kAeowAAAAAAAAAAAAAAAAAAAAAAAAAAAAAAAAAAAAAAAAAAAAAAAAAAAAAAAAAAAAAAAAAAAAAAAAAAAAAAAAAAAAAAAAAAAAAAAAAAAAAAAAAAAAAAAAAAAAAAAAAGfxB3van5Jd9CXjVj8VS9l4g73tT8ku+hLxqx+KpdbY/fzp7wjtMHMBpkIAAAAAAAAAAAA4X/AMVU5uF/8VUr3ruK9J9HtOMPZeH+97TPJLXoQ0Gfw/3vaZ5Ja9CGgxayAAAAAA8iv98Os+V1+nU5uF/vh1nyuv06nNQts8tbs3hafH1kARL4AAAAAAAAAAAA3+xr761r59v7a2A3+xr761r59v7a1m74y4u2clOq7AW2dAAAAAAQedbp4Z4/sZ01drwdS6UXJ5bRM/hbzM8o6XRqmeXKdo6nc7J3e9j+V0+hW73HOlUalw9eue5i9iRN+iqfFEe6jfbfnHg8cQl9f1SNW7Hun3Zqqqu2smmzdmqZmZrpoq5zM9e8bT+0HpQAAAAAAAAAAAAAAAAAAAAAAAAAAAAAAAAAAAAAAACL7Gve/f8AKqvQoWjy7hHXM7TNLu2cXRcjPoqvTXNy10tono0xtypnxb/tB6UJLut1f4q5vnr/AJDut1f4q5vnr/kBWiS7rdX+Kub56/5Dut1f4q5vnr/kBWiS7rdX+Kub56/5Dut1f4q5vnr/AJAVoku63V/irm+ev+Q7rdX+Kub56/5AVoku63V/irm+ev8AkO63V/irm+ev+QFaweOO9LO+j+8pdDut1f4q5vnr/kZnEfEWo52h5ONkcP5WJar6O9650ujTtVE+GiOvbbr8IPRx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DQ4770M76P7ylAYvvWz8yPsbfEvEmpZ+hZONkcPZeHar6PSv3Jq6NO1UTz3ojr226/CmLOZeps0Uxh3KoimIiY358v0ILemaojc6uy7aiyrqmvlymfRojo+zr/5lc/f/AAPZ1/8AMrn7/wCCt1dTudtsec+U/DvDo+zr/wCZXP3/AMD2df8AzK5+/wDgdXUdtsec+U/DvDo+zr/5lc/f/A9nX/zK5+/+B1dR22x5z5T8O8Oj7Ov/AJlc/f8AwPZ1/wDMrn7/AOB1dR22x5z5T8O8Oj7Ov/mVz9/8D2df/Mrn7/4HV1HbbHnPlPw7w6Ps6/8AmVz9/wDA9nX/AMyufv8A4HV1HbbHnPlPw7w6Ps6/+ZXP3/wPZ1/8yufv/gdXUdtsec+U/DvDo+zr/wCZXP3/AMD2df8AzK5+/wDgdXUdtsec+U/DvDo+zr/5lc/f/A9nX/zK5+/+B1dR22x5z5T8O8+WV71vfMn7HW9nX/zK5+/+DhezL1VmumcO5TE0zEzO/Ll+h7FnVvfFpfLGaJiJnDlPw9L4E70MH6T7ypQPO+GuJNSwNCxsbH4ey8y1R0ujftzV0at6pnltRPVvt1+Bqd2GsfFLO89fq19kVgI/uw1j4pZ3nr9Wd2GsfFLO89fqwWAj+7DWPilneev1Z3Yax8Us7z1+rBYCP7sNY+KWd56/VndhrHxSzvPX6sFgI/uw1j4pZ3nr9Wd2GsfFLO89fqwWAj+7DWPilneev1Z3Yax8Us7z1+rBYCP7sNY+KWd56/VndhrHxSzvPX6sFgI/uw1j4pZ3nr9Wd2GsfFLO89fqwWDNv2rk67j3IoqmiLcxNW3KPwvCwe7DWPilneev1bhPGmqRci3PC2ZFcxvFPSq3n9nQR2lMVbt/OEVrRFcRvnCYlZiP7sNY+KWd56/VndhrHxSzvPX6tIlWAj+7DWPilneev1Z3Yax8Us7z1+rBYCP7sNY+KWd56/VndhrHxSzvPX6sFgI/uw1j4pZ3nr9Wd2GsfFLO89fqwWAj+7DWPilneev1Z3Yax8Us7z1+rBYCP7sNY+KWd56/VndhrHxSzvPX6sFgI/uw1j4pZ3nr9Wd2GsfFLO89fqwWAj+7DWPilneev1Z3Yax8Us7z1+rBYCP7sNY+KWd56/VndhrHxSzvPX6sFgI/uw1j4pZ3nr9Wd2GsfFLO89fqwWAj+7DWPilneev1Z3Yax8Us7z1+rBYCP7sNY+KWd56/VndhrHxSzvPX6sFgI/uw1j4pZ3nr9Wd2GsfFLO89fqwWAj+7DWPilneev1Z3Yax8Us7z1+rBYCP7sNY+KWd56/VndhrHxSzvPX6sFgI/uw1j4pZ3nr9Wd2GsfFLO89fqwWAj+7DWPilneev1Z3Yax8Us7z1+rBYCP7sNY+KWd56/VndhrHxSzvPX6sFggLv5R9U/UU+jbd/uw1j4pZ3nr9WmK9YzJ4szM6dIvxfu2opqxefSojajnPud/BHg8L7s53VRKte6ZrsKqYx3LETvdDqPwBlf6v5Tuh1H4Ayv9X8q71lLL9ituUecfKiE73Q6j8AZX+r+U7odR+AMr/V/KdZSdituUecfKiE73Q6j8AZX+r+U7odR+AMr/V/KdZSdituUecfKiE73Q6j8AZX+r+U7odR+AMr/AFfynWUnYrblHnHyohO90Oo/AGV/q/lO6HUfgDK/1fynWUnYrblHnHyohO90Oo/AGV/q/lO6HUfgDK/1fynWUnYrblHnHyohO90Oo/AGV/q/lO6HUfgDK/1fynWUnYrblHnHyohO90Oo/AGV/q/lO6HUfgDK/wBX8p1lJ2K25R5x8qITvdDqPwBlf6v5Tuh1H4Ayv9X8p1lJ2K25R5x8qITvdDqPwBlf6v5Tuh1H4Ayv9X8p1lJ2K25R5x8qITvdDqPwBlf6v5Tuh1H4Ayv9X8p1lJ2K25R5x8qITvdDqPwBlf6v5Tuh1H4Ayv8AV/KdZSdituUecfKiE73Q6j8AZX+r+U7odR+AMr/V/KdZSdituUecfKiE73Q6j8AZX+r+U7odR+AMr/V/KdZSdituUecfKiE73Q6j8AZX+r+U7odR+AMr/V/KdZSdituUecfLs2vyj6X+oq9G4v3lFGsZkcWYedGkX5v2rU004vPpVxtXzj3O/hnweBT92GsfFLO89fq1K0nfVMtRdKZosKaZx3LAR/dhrHxSzvPX6s7sNY+KWd56/VvhZWAj+7DWPilneev1Z3Yax8Us7z1+rBYCP7sNY+KWd56/VndhrHxSzvPX6sGhx33oZ30f3lLN0j+yML9Rb9GGbxLxJqWfoWTjZHD2Xh2q+j0r9yaujTtVE896I69tuvwupg67n2cDHtUaJk3KaLVNMVx0tqoiI5/gp7CqKZne5W1LGu1opijnziPVUid7odR+AMr/AFfyndDqPwBlf6v5VnrKXD7Fbco84+VEJ3uh1H4Ayv8AV/Kd0Oo/AGV/q/lOspOxW3KPOPlRCd7odR+AMr/V/Kd0Oo/AGV/q/lOspOxW3KPOPlRCd7odR+AMr/V/Kd0Oo/AGV/q/lOspOxW3KPOPlRCd7odR+AMr/V/Kd0Oo/AGV/q/lOspOxW3KPOPlRCd7odR+AMr/AFfyndDqPwBlf6v5TrKTsVtyjzj5UQne6HUfgDK/1fyndDqPwBlf6v5TrKTsVtyjzj5UQne6HUfgDK/1fyndDqPwBlf6v5TrKTsVtyjzj5UQne6HUfgDK/1fyndDqPwBlf6v5TrKTsVtyjzj5UQne6HUfgDK/wBX8p3Q6j8AZX+r+U6yk7Fbco84+VEJ3uh1H4Ayv9X8p3Q6j8AZX+r+U6yk7Fbco84+VEJ3uh1H4Ayv9X8p3Q6j8AZX+r+U6yk7Fbco84+VEJ3uh1H4Ayv9X8p3Q6j8AZX+r+U6yk7Fbco84+VEJ3uh1H4Ayv8AV/Kd0Oo/AGV/q/lOspOxW3KPOPlROnq/9kZv6i56Msnuh1H4Ayv9X8r4Z2u597AyLVeiZNumu1VTNc9LamJief4LybSnc+7O520VxMxGPOPlX8Cd6GD9J95UoHnfDXEmpYGhY2Nj8PZeZao6XRv25q6NW9Uzy2onq326/A1O7DWPilneev1ag1ywEf3Yax8Us7z1+rO7DWPilneev1YLAR/dhrHxSzvPX6s7sNY+KWd56/VgsBH92GsfFLO89fqzuw1j4pZ3nr9WCwEf3Yax8Us7z1+rO7DWPilneev1YN7XLVy7h0U26Kq57ZE7Uxv4JaSMucaapap6VzhbMojfbeqqqP8Aoc+7DWPilneev1aOmmIrmrnuRU0RFpVVvx3LAR/dhrHxSzvPX6s7sNY+KWd56/VpEqwEf3Yax8Us7z1+rO7DWPilneev1YLB4vpHvWr58/ZC47sNY+KWd56/VvPsHJuWbM00Y9d2Jq33jfxR8iK2iZp3Qv7OtKbO36VWG5rjo+zr/wCZXP3/AMD2df8AzK5+/wDgqdXU0XbbHnPlPw7w6Ps6/wDmVz9/8D2df/Mrn7/4HV1HbbHnPlPw7w6Ps6/+ZXP3/wAD2df/ADK5+/8AgdXUdtsec+U/DvDo+zr/AOZXP3/wPZ1/8yufv/gdXUdtsec+U/DvDo+zr/5lc/f/AAPZ1/8AMrn7/wCB1dR22x5z5T8O8Oj7Ov8A5lc/f/A9nX/zK5+/+B1dR22x5z5T8O8Oj7Ov/mVz9/8AA9nX/wAyufv/AIHV1HbbHnPlPw7w6Ps6/wDmVz9/8D2df/Mrn7/4HV1HbbHnPlPw7w6Ps6/+ZXP3/wAD2df/ADK5+/8AgdXUdtsec+U/DvDo+zr/AOZXP3/wPZ1/8yufv/gdXUdtsec+U/Ct7GvvrWvn2/trXbyrhDWs3TL2oVYuj5GfN6qma4tdL+r2mrr2pnr3nxdSl7sNY+KWd56/Vr8YMjaTvrmY5rAR/dhrHxSzvPX6s7sNY+KWd56/VvXwsB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CwEf3Yax8Us7z1+rO7DWPilneev1YLAR/dhrHxSzvPX6s7sNY+KWd56/VgsBH92GsfFLO89fqzuw1j4pZ3nr9WCg4g73tT8ku+hLxqx+KpXeqcVarkaVmWLnDGZZouWK6KrtU1bURNMxNU+48HWgLdyqmiIi3Mx43S2Za02VtM1ctfzHJ8Vxvh9x8u21/8Ko7bX/wqnf7bY858p+EXRl9R8u21/wDCqO21/wDCqO22POfKfg6MvqPl22v/AIVR22v/AIVR22x5z5T8HRl9R8u21/8ACqO21/8ACqO22POfKfg6MvqPl22v/hVHba/+FUdtsec+U/B0ZfUfLttf/CqO21/8Ko7bY858p+Doy+o+Xba/+FUdtr/4VR22x5z5T8HRl9XC/wDiqnHttf8AwqnG5cqqomJtzEeNBeL5Y1WNcRM/eJ/E8tHsUzve08P972meSWvQhoIXS+KtVx9Kw7FvhjMvUW7FFFN2matq4imIiqPceHrdruw1j4pZ3nr9WyqdYCP7sNY+KWd56/VndhrHxSzvPX6sFgI/uw1j4pZ3nr9Wd2GsfFLO89fqwWAj+7DWPilneev1Z3Yax8Us7z1+rBJX++HWfK6/Tqc2fczb9Wq59+cO5Fd6/VXXa5725mqZ6M8vl28HU5ezr/5lc/f/AAU7Wiqa5mGkuF6srO7001T9/v8Aiec/w7w6Ps6/+ZXP3/wPZ1/8yufv/gj6upd7bY858p+HeHR9nX/zK5+/+B7Ov/mVz9/8Dq6jttjznyn4d4dH2df/ADK5+/8Agezr/wCZXP3/AMDq6jttjznyn4d4dH2df/Mrn7/4Hs6/+ZXP3/wOrqO22POfKfh3h0fZ1/8AMrn7/wCB7Ov/AJlc/f8AwOrqO22POfKfh3h0fZ1/8yufv/gezr/5lc/f/A6uo7bY858p+HeHR9nX/wAyufv/AIHs6/8AmVz9/wDA6uo7bY858p+Heb/Y199a18+39taS9nX/AMyufv8A4NPhDWs3TL2oVYuj5GfN6qma4tdL+r2mrr2pnr3nxdSewommZ3uTtS3s7WimKOfKY9Xqoj+7DWPilneev1Z3Yax8Us7z1+rWXEWAj+7DWPilneev1Z3Yax8Us7z1+rBYCP7sNY+KWd56/VndhrHxSzvPX6sFgI/uw1j4pZ3nr9Wd2GsfFLO89fqwWDxvinT7mh6pk6dbnbDvV05Funxx7qKfDM8ulVT8u2/iWndhrHxSzvPX6tP8Y61marp1mjM0C/gdru7037sT4p3piZpjr5T1/wB0HqAAAAAAAAAAAAAAAAAAAAAAAAAAAAAAAAAAAAAAAACL7Gve/f8AKqvQoWiL7Gve/f8AKqvQoBWgAAAAAAAAAMHjjvSzvo/vKW8weOO9LO+j+8pBSgAAAAAAAAAAAAAAAAAAAn+O+9DO+j+8pQGL71s/Mj7F/wAd96Gd9H95SgMX3rZ+ZH2K14wh2tjZ6tH1AVGiAAAAAAAAAAAAAAAAHyyvet75k/Y+r5ZXvW98yfse04wjtclWkr/gTvQwfpPvKlAn+BO9DB+k+8qUDpsOAAAAAAAAAAAAAAMvI74cb9XP/U1HXrxLdeZRlTNXTop6MRvy8P8AFFa0TVEbucIbaia4p3fiYl2AEqYAAAAAAAAAAAAAAAAAAAAAAAAAAAAAAAAAAQF38o+qfqKfRtr9AXfyj6p+op9G2kss8Kl+4evRsgOgxwAAAAAAAAAAAAAAAAAAAAAAAAAAADGtflH0v9RV6NxfoC1+UfS/1FXo3F+59rnlsbjw9GgAjWwAAAE/x33oZ30f3lLN0j+yML9Rb9GGlx33oZ30f3lLN0j+yML9Rb9GFm74y4u2clOruALbOgAAAAAAAAAAAAAAAAAAAAAAAAADp6v/AGRm/qLnoy7jp6v/AGRm/qLnoy8qwlJZZ6dYaXAnehg/SfeVKBP8Cd6GD9J95UoHMbgAAAAAAABl8Qe8aP1kfZLUdfMxLeZai3cmqIirpe5n/vxuwipomLSqrnuQUUTFrVVOE7v63gCVOAAPF9I961fPn7Ie0PF9I961fPn7IQ2+R09lcRGku8AotSAAAAAAAAAAAAAAAAAA3+xr761r59v7a12hOxr761r59v7a126dOEMPa56tZAHqMAAAAAAAAAAAAAAAAAAAAAAAAAAAAAAAAAAAAAAAAAAAAAAAAAAAAAAAAAAAAAAAAAAAAAAAAAAAAAAAAAAAAAAAAAAAAAAAAAAAAAAAAAAAAAAAAAAAAAAAAABn8Qd72p+SXfQl41Y/FUvZeIO97U/JLvoS8asfiqXW2P386e8I7TBzAaZCAAAAAAAAAAAAOF/8VU5uF/8AFVK967ivSfR7TjD2Xh/ve0zyS16ENBn8P972meSWvQhoMWsgAAAAAPIr/fDrPldfp1Obhf74dZ8rr9OpzULbPLW7N4Wnx9ZAES+AAAAAAAAAAAAN/sa++ta+fb+2tgN/sa++ta+fb+2tZu+MuLtnJTquwFtnQAAAAfO/fs41mq9kXbdm1T+FXcqimmPBzmULqeuajxbcvaVw/YqpxYna9k1VdHpUTy5/4Ynny5zMR1dcA1uIOM8fTr04WnW/Z2oTXNvtdO/Roq8G+0e6neYjox8sbxKT4owuIY0i1m69m9Le7TboxqZjaJ2rnpTFPud+XXG87T1xtsuuHeGcLh+3VNjpXci5ERXeriN5+SI8Eb89vPM7Qyeyd3vY/ldPoVgsAAAAAAAAAAAAAAAAAAAAAAAAAAAAAAAAAAAfHMyaMPCv5VyKposW6rlUU9cxEbzt5gfYR/8ASPo/5tnfUo/mP6R9H/Ns76lH8wLAR/8ASPo/5tnfUo/mP6R9H/Ns76lH8wLBF9jXvfv+VVehQ0NJ4103V9StYOPYy6bt3fozcopinlEzz2qnxM/sa979/wAqq9CgFaAAAAAAAAAAweOO9LO+j+8pbzB4470s76P7ykFKAAAAAAAAAAAAAAAAAAACf4770M76P7ylAYvvWz8yPsX/AB33oZ30f3lKAxfetn5kfYrXjCHa2Nnq0fUBUaIAAAAAAAAAAAAAAAAfLK963vmT9j6vlle9b3zJ+x7TjCO1yVaSv+BO9DB+k+8qUCf4E70MH6T7ypQOmw4AAAAAAAAAAAAAA69eXbozKMWYq6ddPSiduXh/g7DLyO+HG/Vz/wBSK1rmmI3c4Q21c0RTu/MxDUASpgAAAAAAAAAAAAAAAAAAAAAAAAAAAAAAAAABAXfyj6p+op9G2v0Bd/KPqn6in0baSyzwqX7h69GyA6DHAAAAAAAAAAAAAAAAAAAAAAAAAAAAMa1+UfS/1FXo3F+gLX5R9L/UVejcX7n2ueWxuPD0aACNbAAAAT/HfehnfR/eUs3SP7Iwv1Fv0YaXHfehnfR/eUs3SP7Iwv1Fv0YWbvjLi7ZyU6u4Ats6AAAAAAAAAAAAAAAAAAAAAAAAAAOnq/8AZGb+ouejLuOnq/8AZGb+ouejLyrCUllnp1hpcCd6GD9J95UoE/wJ3oYP0n3lSgcxuAAAAAAAAHXzMu3h2ouXIqmJq6PuY/78TsMviD3jR+sj7JaiKmuZtKqeW5BRXM2tVM4Ru/veAJU4AA8X0j3rV8+fsh7Q8X0j3rV8+fshDb5HT2VxEaS7wCi1IAAAAAAAAAAAAAAAAADf7GvvrWvn2/trXaE7GvvrWvn2/trXbp04Qw9rnq1kAeowAAAAAAAAAAAAAAAAAAAAAAAAAAAAAAAAAAAAAAAAAAAAAAAAAAAAAAAAAAAAAAAAAAAAAAAAAAAAAAAAAAAAAAAAAAAAAAAAAAAAAAAAAAAAAAAAAAAAAAAAAGfxB3van5Jd9CXjVj8VS9l4g73tT8ku+hLxqx+KpdbY/fzp7wjtMHMBpkIAAAAAAAAAAAA4X/xVTm4X/wAVUr3ruK9J9HtOMPZeH+97TPJLXoQ0Gfw/3vaZ5Ja9CGgxayAAAAAA8iv98Os+V1+nU5uF/vh1nyuv06nNQts8tbs3hafH1kARL4AAAAAAAAAAAA3+xr761r59v7a2A3+xr761r59v7a1m74y4u2clOq7AW2dAAHT1XU8XSMGvLzLnRt08oiPwq58FMR4Z/wC+pn8S8T4vD1miK6e35VznRYpq2nbw1TPPaPtn9u2DpfDGbruoXNV4ppqiKo2tY3SmnlMcuqd6Yjfq6999/lDrxZ1bjzKsXr9urB0a3MzERVv0pjlO3+KeuN9to5+Hfe407TsTS8WMbBsU2bUTNW0TM7zPhmZ5z+12Ldui1bpt26KaKKIimmmmNopiOqIhyAR/ZO73sfyun0K1gj+yd3vY/ldPoVgsAAAAAAAAAAAAAAAAAAAAAAAAAAAAAAAAAAHV1TGrzNKzMW3NMV37FdumauqJmmYjfzu0An9B4Xw8LR7GPqGDg5GVR0unc7VFfS3qmY5zG/VMQ0PaLR/grB/y9H8H21TJrw9KzMq3FM12LFdymKuqZimZjfzPP9N4UzeKsGjV8/V6orvTVFMVW5r2piqY8cRHPflHIF17RaP8FYP+Xo/ge0Wj/BWD/l6P4I/+jL/9L/8A6t//AHtjhjg/uf1G5l+zvZHTtTb6PaehtvMTvv0p8QPpVwz2ri7C1TCtYmPh2LU0127dPQqmqYrjeIiNv70eHwM/sa979/yqr0KFoi+xr3v3/KqvQoBWgAAAAAAAAAMHjjvSzvo/vKW8weOO9LO+j+8pBSgAAAAAAAAAAAAAAAAAAAn+O+9DO+j+8pQGL71s/Mj7F/x33oZ30f3lKAxfetn5kfYrXjCHa2Nnq0fUBUaIAAAAAAAAAAAAAAAAfLK963vmT9j6vlle9b3zJ+x7TjCO1yVaSv8AgTvQwfpPvKlAn+BO9DB+k+8qUDpsOAAAAAAAAAAAAAAOrcw+nqNrL7Zt0Kej0duvr8P7XafKrItU5FOPNe12qN4p2nnHP+EviuKZ3dL/APpR1xRO7p848/w+oD7SAAAAAAAAAAAAAAAAAAAAAAAAAAAAAAAAAACAu/lH1T9RT6NtfoC7+UfVP1FPo20llnhUv3D16NkB0GOAAAAAAAAAAAAAAAAAAAAAAAAAAAAY1r8o+l/qKvRuL9AWvyj6X+oq9G4v3Ptc8tjceHo0AEa2AAAAn+O+9DO+j+8pZukf2RhfqLfow0uO+9DO+j+8pZukf2RhfqLfows3fGXF2zkp1dwBbZ0AAAAAAAAAAAAAAAAAAAAAAAAAAdPV/wCyM39Rc9GXcdPV/wCyM39Rc9GXlWEpLLPTrDS4E70MH6T7ypQJ/gTvQwfpPvKlA5jcAAAAAAAAOrqGH7NsU2+2dDarpb7b+Cf4u0+WRkWsaiK71fRpmdt9pnn+x9XxEU9KZjFHTFEVzMY/bf7AD7SAADxfSPetXz5+yHtDxfSPetXz5+yENvkdPZXERpLvAKLUgAAAAAAAAAAAAAAAAAN/sa++ta+fb+2tdoTsa++ta+fb+2tdunThDD2uerWQB6jAAAAAAAAAAAAAAAAAAAAAAAAAAAAAAAAAAAAAAAAAAAAAAAAAAAAAAAAAAAAAAAAAAAAAAAAAAAAAAAAAAAAAAAAAAAAAAAAAAAAAAAAAAAAAAAAAAAAAAAAAAZ/EHe9qfkl30JeNWPxVL2XiDve1PyS76EvGrH4ql1tj9/OnvCO0wcwGmQgAAAAAAAAAAADhf/FVObhf/FVK967ivSfR7TjD2Xh/ve0zyS16ENBn8P8Ae9pnklr0IaDFrIAAAAADyK/3w6z5XX6dTm4X++HWfK6/Tqc1C2zy1uzeFp8fWQBEvgAAAAAAAAAAADf7GvvrWvn2/trYDf7GvvrWvn2/trWbvjLi7ZyU6rsHG5cotW6rlyumiiiJqqqqnaKYjrmZW2dckjxNxlRhXLmm6TTVkajMxbiqmnpU0VTy2j/FVHLlttvPyTDp6pxPm67qFvSuFqqoiqN7uT0Zp5THPrjemI36+vfbb5d7hrhjF4es1zRV2/Kucq79VO07eCmI57R9s/s2DP4c4R9j3rWqa1duZWpfhbXK+nTbnltvP96qNuvfaPB1RKsAAABH9k7vex/K6fQrWCP7J3e9j+V0+hWCwAAAAAAAAAAAAAAAAAAAAAAAAAAAAAAAAAAAB19QtWb+nZNnJudrsXLVdNyveI6NMxMTO88o5PP+HeNMXRMadMv2rmRi2K64s5FmNqq4mreN6Kp5b7zPX4o28K61y3Xd0LULduiquuvGuU000xvNUzTO0RDD7HuLhU8O2cqzateyq5rpvXI2mv8AC/BmeuOUUzt+3wg+P9I+j/m2d9Sj+ZpaFxZga9m14uJZyaK6Lc3Jm7TTEbRMR4Jnxt4ARfY1737/AJVV6FC0RfY1737/AJVV6FAK0AAAAAAAAABg8cd6Wd9H95S3mDxx3pZ30f3lIKUAAAAAAAAAAAAAAAAAAAE/x33oZ30f3lKAxfetn5kfYv8AjvvQzvo/vKUBi+9bPzI+xWvGEO1sbPVo+oCo0QAAAAAAAAAAAAAAAA+WV71vfMn7H1fLK963vmT9j2nGEdrkq0lf8Cd6GD9J95UoE/wJ3oYP0n3lSgdNhwAAAAAAAAAAAAABl5HfDjfq5/6mo6V3EuV6rZyomnoUUdGY35+H+KG2pmqI3c4V7xTNUU7ucerugJlgAAAAAAAAAAAAAAAAAAAAAAAAAAAAAAAAAAQF38o+qfqKfRtr9AXfyj6p+op9G2kss8Kl+4evRsgOgxwAAAAAAAAAAAAAAAAAAAAAAAAAAADGtflH0v8AUVejcX6AtflH0v8AUVejcX7n2ueWxuPD0aACNbAAAAT/AB33oZ30f3lLN0j+yML9Rb9GGlx33oZ30f3lLN0j+yML9Rb9GFm74y4u2clOruALbOgAAAAAAAAAAAAAAAAAAAAAAAAADp6v/ZGb+ouejLuOnq/9kZv6i56MvKsJSWWenWGlwJ3oYP0n3lSgT/Anehg/SfeVKBzG4AAAAAAAAZfEHvGj9ZH2S1HS1TEuZmNTbtzTExXFXup+Sf4u6hopmLSqdPdXopmLauqcJ3e4AmWAAB4vpHvWr58/ZD2h4vpHvWr58/ZCG3yOnsriI0l3gFFqQAAAAAAAAAAAAAAAAAG/2NffWtfPt/bWu0J2NffWtfPt/bWu3Tpwhh7XPVrIA9RgAAAAAAAAAAAAAAAAAAAAAAAAAAAAAAAAAAAAAAAAAAAAAAAAAAAAAAAAAAAAAAAAAAAAAAAAAAAAAAAAAAAAAAAAAAAAAAAAAAAAAAAAAAAAAAAAAAAAAAAAAM/iDve1PyS76EvGrH4ql7LxB3van5Jd9CXjVj8VS62x+/nT3hHaYOYDTIQAAAAAAAAAAABwv/iqnNwv/iqle9dxXpPo9pxh7Lw/3vaZ5Ja9CGgz+H+97TPJLXoQ0GLWQAAAAAHkV/vh1nyuv06nNwv98Os+V1+nU5qFtnlrdm8LT4+sgCJfAAAAAAAAAAAAG/2NffWtfPt/bWwHd4Q1zC0L24v5tdW9dy3FFuiImuvnXvtHyeGf4ws3fGXF2zkp1ej5eVYwcW5k5V2m1ZtxvVXV4P8AvxIG/l6zx1eqxsK37F0ii7tXcnrmOuOlz91PLfoxyiZjfwS+mDpmocZ6pGpazbuY+m2/xNjnHTiecRT8k8t6vD1R/wCm6xMWxg4tvGxbVNqzbjaminwf9+NbZ119J0jC0fFpsYVmmiNoiqvaOnc2351T4euf0b8tneAAAAABH9k7vex/K6fQrWCP7J3e9j+V0+hWCwAAAAAAAAAAAAAAAAAAAAAAAAAAAAAAAAAAAB8cym/XhX6cSum3kVW6otV1dVNe3KZ5T4fkQ9nhfizH1C7nWNUw7V+9PSuTRM001ztMbzTFHRnrnwdc79a6yL9vGx7uReq6Nq1RNddW2+0RG8zyQtzjbW865Vc0XRarmLTM09KqzXcmZ+WaZiI5THLn+kHe9ruOfhnB+pHq2loWLxJYza6ta1DGycebcxTRapiJiveNp/Ajwb+FO91XGHwD/wDqd7+LY4Y1rXtR1G5Z1XTPYtim1NVNfaLlG9W8RtvVO3VM+YFQi+xr3v3/ACqr0KFoi+xr3v3/ACqr0KAVoAAAAAAAAADB4470s76P7ylvMHjjvSzvo/vKQUoAAAAAAAAAAAAAAAAAAAJ/jvvQzvo/vKUBi+9bPzI+xf8AHfehnfR/eUoDF962fmR9iteMIdrY2erR9QFRogAAAAAAAAAAAAAAAB8sr3re+ZP2Pq+WV71vfMn7HtOMI7XJVpK/4E70MH6T7ypQJ/gTvQwfpPvKlA6bDgAAAAAAAAAAAAAAAAAAAAAAAAAAAAAAAAAAAAAAAAAAAAAAAAAAACAu/lH1T9RT6NtfoC7+UfVP1FPo20llnhUv3D16NkB0GOAAAAAAAAAAAAAAAAAAAAAAAAAAAAY1r8o+l/qKvRuL9AWvyj6X+oq9G4v3Ptc8tjceHo0AEa2AAAAn+O+9DO+j+8pZukf2RhfqLfow0uO+9DO+j+8pZukf2RhfqLfows3fGXF2zkp1dwBbZ0AAAAAAAAAAAAAAAAAAAAAAAAAAdPV/7Izf1Fz0Zdx09X/sjN/UXPRl5VhKSyz06w0uBO9DB+k+8qUCf4E70MH6T7ypQOY3AAAAAAAAAAAAAAA8X0j3rV8+fsh7Q8X0j3rV8+fshDb5HT2VxEaS7wCi1IAAAAAAAAAAAAAAAAADf7GvvrWvn2/trXaE7GvvrWvn2/trXbp04Qw9rnq1kAeowAAAAAAAAAAAAAAAAAAAAAAAAAAAAAAAAAAAAAAAAAAAAAAAAAAAAAAAAAAAAAAAAAAAAAAAAAAAAAAAAAAAAAAAAAAAAAAAAAAAAAAAAAAAAAAAAAAAAAAAAAGfxB3van5Jd9CXjVj8VS9l4g73tT8ku+hLxqx+KpdbY/fzp7wjtMHMBpkIAAAAAAAAAAAA4X/xVTm4X/xVSveu4r0n0e04w9l4f73tM8ktehDQZ/D/AHvaZ5Ja9CGgxayAAAAAA8iv98Os+V1+nU5uF/vh1nyuv06nNQts8tbs3hafH1kARL4AAAAAAAAAADp5uZ2n+qte6vVeLnt/93tNM1TuhFa2tFjR068HPMy6cajwTcnqp/8AeWnwHomJrGdl5GoUVXKsWuiqLc7dGqZ6W/SjbnziOXn3ZGNhTFzt+RV07s89vFKs7GvvrWvn2/trW7HoxO6HA2l1tdMWlp9o/Ee8/wA+i7AWHHAAAAAAEf2Tu97H8rp9CtYI/snd72P5XT6FYLAAAAAAAAAAAAAAAAAAAAAAAAAAAAAAAAAAAAHT1ixcydGzsezT0rt3HuUUU77bzNMxEc2LwHlWPaCzp83aaczGm5F2xVyro93M86Z5/wB6Ofj5NrWL9zG0bOyLNXRu2se5XRVtvtMUzMTzQPDPBlGuYMapqWbdmMia5im3Pu5mKtpqqqnfwxVy28U7+AHpQj/6ONH/ADnO+vR/K0tC4TwNBza8rEvZNdddubcxdqpmNpmJ8ER4gbyL7Gve/f8AKqvQoWiL7Gve/f8AKqvQoBWgAAAAAAAAAMHjjvSzvo/vKW8weOO9LO+j+8pBSgAAAAAAAAAAAAAAAAAAAn+O+9DO+j+8pQGL71s/Mj7F/wAd96Gd9H95SgMX3rZ+ZH2K14wh2tjZ6tH1AVGiAAAAAAAAAAAAAAAAHyyvet75k/Y+r5ZXvW98yfse04wjtclWkr/gTvQwfpPvKlAn+BO9DB+k+8qUDpsOAAAAAAAAAAAAAAAAAAAAAAAAAAAAAAAAAAAAAAAAAAAAAAAAAAAAIC7+UfVP1FPo21+gLv5R9U/UU+jbSWWeFS/cPXo2QHQY4AAAAAAAAAAAAAAAAAAAAAAAAAAABjWvyj6X+oq9G4v0Ba/KPpf6ir0bi/c+1zy2Nx4ejQARrYAAACf4770M76P7ylm6R/ZGF+ot+jDS4770M76P7ylm6R/ZGF+ot+jCzd8ZcXbOSnV3AFtnQAAAAAAAAAAAAAAAAAAAAAAAAAB09X/sjN/UXPRl3HT1f+yM39Rc9GXlWEpLLPTrDS4E70MH6T7ypQJ/gTvQwfpPvKlA5jcAAAAAAAAAAAAAADxfSPetXz5+yHtDxfSPetXz5+yENvkdPZXERpLvAKLUgAAAAAAAAAAAAAAAAAN/sa++ta+fb+2tdoTsa++ta+fb+2tdunThDD2uerWQB6jAAAAAAAAAAAAAAAAAAAAAAAAAAAAAAAAAAAAAAAAAAAAAAAAAAAAAAAAAAAAAAAAAAAAAAAAAAAAAAAAAAAAAAAAAAAAAAAAAAAAAAAAAAAAAAAAAAAAAAAAAAZ/EHe9qfkl30JeNWPxVL2XiDve1PyS76EvGrH4ql1tj9/OnvCO0wcwGmQgAAAAAAAAAAADhf/FVObhf/FVK967ivSfR7TjD2Xh/ve0zyS16ENBn8P8Ae9pnklr0IaDFrIAAAAADyK/3w6z5XX6dTm4X++HWfK6/Tqc1C2zy1uzeFp8fWQBEvgAAAAAAAAOlqGX2untNqZm7Vy9z4P8A7vaaZqndCK2tqbGia6n5lZtUXYsY0RXcnlM+Jzw8LtEzcuzFd2fD4nLDxKcajwTcnrq/9odl91VREdGlWsrCquqLW3x/EfiP+xv9jX31rXz7f21sBv8AY199a18+39taW74yp7ZyU6rsBbZ0AAAAAAR/ZO73sfyun0K1gj+yd3vY/ldPoVgsAAAAAAAAAAAAAAAAAAAAAAAAAAAAAAAAAAAfHMyaMPCv5VyKposW6rlUU9cxEbzt5gfPVKrFGlZlWXRVcx6bFc3aKeuqjozvEc48HyvPdA40x9F6WB2q/kabTXM2K6oppu24neZiYidquc9e8eGfFEegaTqVnV9NtZ2PTcptXd+jFyIirlMxz2mfE7gI/wDpH0f82zvqUfzNLQuLMDXs2vFxLOTRXRbm5M3aaYjaJiPBM+NvACL7Gve/f8qq9ChRX9bxrGvY+j10XZyMi3NymqIjoREdLrnff+7PgTvY1737/lVXoUArQAAAAAAAAAGDxx3pZ30f3lLeYPHHelnfR/eUgpQAAAAAAAAAAAAAAAAAAAT/AB33oZ30f3lKAxfetn5kfYv+O+9DO+j+8pQGL71s/Mj7Fa8YQ7Wxs9Wj6gKjRAAAAAAAAAAAAAAAAD5ZXvW98yfsfV8sr3re+ZP2PacYR2uSrSV/wJ3oYP0n3lSgT/Anehg/SfeVKB02HAAAAAAAAAAAAAAAAAAAAAAAAAAAAAAAAAAAAAAAAAAAAAAAAAAAAEBd/KPqn6in0ba/QF38o+qfqKfRtpLLPCpfuHr0bIDoMcAAAAAAAAAAAAAAAAAAAAAAAAAAAAxrX5R9L/UVejcX6AtflH0v9RV6Nxfufa55bG48PRoAI1sAAABP8d96Gd9H95SzdI/sjC/UW/Rhpcd96Gd9H95SzdI/sjC/UW/RhZu+MuLtnJTq7gC2zoAAAAAAAAAAAAAAAAAAAAAAAAAA6er/ANkZv6i56Mu46er/ANkZv6i56MvKsJSWWenWGlwJ3oYP0n3lSgT/AAJ3oYP0n3lSgcxuAAAAAAAAAAAAAAB4vpHvWr58/ZD2h4vpHvWr58/ZCG3yOnsriI0l3gFFqQAAAAAAAAAAAAAAAAAG/wBjX31rXz7f21rtCdjX31rXz7f21rt06cIYe1z1ayAPUYAAAAAAAAAAAAAAAAAAAAAAAAAAAAAAAAAAAAAAAAAAAAAAAAAAAAAAAAAAAAAAAAAAAAAAAAAAAAAAAAAAAAAAAAAAAAAAAAAAAAAAAAAAAAAAAAAAAAAAAAADP4g73tT8ku+hLxqx+Kpey8Qd72p+SXfQl41Y/FUutsfv5094R2mDmA0yEAAAAAAAAAAAAcL/AOKqc3C/+KqV713Fek+j2nGHsvD/AHvaZ5Ja9CGgz+H+97TPJLXoQ0GLWQAAAAAHkV/vh1nyuv06nNwv98Os+V1+nU5qFtnlrdm8LT4+sgCJfAAAAAAAdbMy6cajwTcnqp/95exE1TuhHaWlNlTNdc7ohwzcztP9Va91eq8XPb/7mFh9p/rbvur1Xj57f/d+YGLNO9+9T/W1zM8/B/8Ad3UlVUUx0aVSxsqrWqLe18I5f9gCJfG/2NffWtfPt/bWwG/2NffWtfPt/bWs3fGXF2zkp1XYC2zoAAAAAAj+yd3vY/ldPoVrBH9k7vex/K6fQrBYAAAAAAAAAAAAAAAAAAAAAAAAAAAAAAAAAAOvqGL7N07JxOn0O32q7fS236PSiY32/a7ACLscEaljWabOPxPl2bVP4NFuiqmmPDyiK307j9Y+Nud5q/WKjUMX2bp2TidPodvtV2+ltv0elExvt+1GzicaaFVNWPk06rjxNdc01z06piI5bxVtV8sU0zPOPOHa7j9Y+Nud5q/WHcfrHxtzvNX6wwuyFg13qrGp4l/Au01zTVvHTpp28fKKonfeNtv/ALVGDnYuo48ZGFft37U/3qJ32nbfafFPOOU8wTul8IZOHrmPqeXrN3NrsRVTEXbc7zE0zG3Smqdvwt3V7Gve/f8AKqvQoWiL7Gve/f8AKqvQoBWgAAAAAAAAAMHjjvSzvo/vKW8weOO9LO+j+8pBSgAAAAAAAAAAAAAAAAAAAn+O+9DO+j+8pQGL71s/Mj7F/wAd96Gd9H95SgMX3rZ+ZH2K14wh2tjZ6tH1AVGiAAAAAAAAAAAAAAAAHyyvet75k/Y+r5ZXvW98yfse04wjtclWkr/gTvQwfpPvKlAn+BO9DB+k+8qUDpsOAAAAAAAAAAAAAAAAAAAAAAAAAAAAAAAAAAAAAAAAAAAAAAAAAAAAIC7+UfVP1FPo21+gLv5R9U/UU+jbSWWeFS/cPXo2QHQY4AAAAAAAAAAAAAAAAAAAAAAAAAAABjWvyj6X+oq9G4v0Ba/KPpf6ir0bi/c+1zy2Nx4ejQARrYAAACf4770M76P7ylm6R/ZGF+ot+jDS4770M76P7ylm6R/ZGF+ot+jCzd8ZcXbOSnV3AFtnQAAAAAAAAAAAAAAAAAAAAAAAAAB09X/sjN/UXPRl3HT1f+yM39Rc9GXlWEpLLPTrDS4E70MH6T7ypQJ/gTvQwfpPvKlA5jcAAAAAAAAAAAAAADxfSPetXz5+yHtDxfSPetXz5+yENvkdPZXERpLvAKLUgAAAAAAAAAAAAAAAAAN/sa++ta+fb+2tdoTsa++ta+fb+2tdunThDD2uerWQB6jAAAAAAAAAAAAAAAAAAAAAAAAAAAAAAAAAAAAAAAAAAAAAAAAAAAAAAAAAAAAAAAAAAAAAAAAAAAAAAAAAAAAAAAAAAAAAAAAAAAAAAAAAAAAAAAAAAAAAAAAAAZ/EHe9qfkl30JeNWPxVL2XiDve1PyS76EvGrH4ql1tj9/OnvCO0wcwGmQgAAAAAAAAAAADhf/FVObhf/FVK967ivSfR7TjD2Xh/ve0zyS16ENBn8P8Ae9pnklr0IaDFrIAAAAADyK/3w6z5XX6dTm4X++HWfK6/Tqc1C2zy1uzeFp8fWQBEvgAAAAPyZimJmZiIjnMyDhkXqbFqq5VMcuqPHPidPCsVXrs5eRTHSq50R/77fY+dPS1LJiqqmYx7f72nERTERERERyiISz/hG78y59H/AJVp1k5KcP5nn8P0BE6AAA3+xr761r59v7a2A3+xr761r59v7a1m74y4u2clOq7AW2dAAAAAAEf2Tu97H8rp9CtYI/snd72P5XT6FYLAAAAAAAAAAAAAAAAAAAAAAAAAAAAAAAAAAAAHG5cotW6rlyumiiiJqqqqnaKYjrmZT+o8baJgVTRGRVlVxMRNONT0uuN9+lO1M/sluZmNRmYV/FuTVFF+3VbqmnriJjadvOzdM4X0bTOjVYwrdV2noz2277ureOqqN/wZ8PLYEjn6prXFuP2vC4ftdpm3PRvXqIrmnntV0LlW1MeCOXPlPi5csLsealj01X6dVt42ZRv2vtEVbdX+PlMb84naJ5ePqeiAI3hzWdWw9c7n9dpqu3aombF/xxFMz1/3omKZ59e+8T8nHsa979/yqr0KFNVo+DXq1GqV2aqsyiOjTcm5VPRjaY2infaOUz4PDumexr3v3/KqvQoBWgAAAAAAAAAMHjjvSzvo/vKW8weOO9LO+j+8pBSgAAAAAAAAAAAAAAAAAAAn+O+9DO+j+8pQGL71s/Mj7F/x33oZ30f3lKAxfetn5kfYrXjCHa2Nnq0fUBUaIAAAAAAAAAAAAAAAAfLK963vmT9j6vlle9b3zJ+x7TjCO1yVaSv+BO9DB+k+8qUCf4E70MH6T7ypQOmw4AAAAAAAAAAAAAAAAAAAAAAAAAAAAAAAAAAAAAAAAAAAAAAAAAAAAgLv5R9U/UU+jbX6Au/lH1T9RT6NtJZZ4VL9w9ejZAdBjgAAAAAAAAAAAAAAAAAAAAAAAAAAAGNa/KPpf6ir0bi/QFr8o+l/qKvRuL9z7XPLY3Hh6NABGtgAAAJ/jvvQzvo/vKWbpH9kYX6i36MNLjvvQzvo/vKWbpH9kYX6i36MLN3xlxds5KdXcAW2dAAAAAAAAAAAAAAAAAAAAAAAAAAHT1f+yM39Rc9GXcdPV/7Izf1Fz0ZeVYSkss9OsNLgTvQwfpPvKlAn+BO9DB+k+8qUDmNwAAAAAAAAAAAAAAPF9I961fPn7Ie0PF9I961fPn7IQ2+R09lcRGku8AotSAAAAAAAAAAAAAAAAAA3+xr761r59v7a12hOxr761r59v7a126dOEMPa56tZAHqMAAAAAAAAAAAAAAAAAAAAAAAAAAAAAAAAAAAAAAAAAAAAAAAAAAAAAAAAAAAAAAAAAAAAAAAAAAAAAAAAAAAAAAAAAAAAAAAAAAAAAAAAAAAAAAAAAAAAAAAAABn8Qd72p+SXfQl41Y/FUvZeIO97U/JLvoS8asfiqXW2P386e8I7TBzAaZCAAAAAAAAAAAAOF/8AFVObhf8AxVSveu4r0n0e04w9l4f73tM8ktehDQZ/D/e9pnklr0IaDFrIAAAAADyK/wB8Os+V1+nU5uF/vh1nyuv06nNQts8tbs3hafH1kARL4AAAAzsy5VlX4xLW+0T7uqP+/B9r7Z+TNmiLduJm5c5Rt1w5YOLGNa579Oraav4Jaf8AGOlPgoW8zb19RTh/yn28X1s2aLFuKLcbRH730BFM712mmKY3RgAD6AAG/wBjX31rXz7f21sBv9jX31rXz7f21rN3xlxds5KdV2Ats6AAAAAA43LlFq3VcuV00UURNVVVU7RTEdczKH7ImpYGZoVi3iZuNfrjJpqmm1dpqmI6NXPaJ+VZZ+Dj6jh3MTMt9ssXNulT0pjfaYmOcc+uIQfHXDulaRo1nIwMXtN2rIpomrtlVXLo1TtzmfFAPRAAAAAAAAAAAAAAAAAAAAAAAAAAAAAAAAAAAAAAAAEX2Ne9+/5VV6FC0RfY1737/lVXoUArQAB18rOxMLo+y8qxj9Pfo9tuRT0tuvbf9MPh7eaR8KYX+Yo/iDvjoe3mkfCmF/mKP4uNzX9Ht26q6tUw5imJmejepqn9kRO8/ogGiMHu04f+EP8AZufyndpw/wDCH+zc/lBvDB7tOH/hD/Zufyulc7IWj0XKqabWZXETMRVTbp2q+WN6onzgq2Dxx3pZ30f3lLof0iaR+b5v1KP5mZxHxnp2raHk4WPZyqbt3o7TcppinlVE+CqfED0cRN7sjY1Vy1b0/TMnIrrno9GuqKJ35bRER0t9327sNY+KWd56/VgsBH92GsfFLO89fq3G5xfrc26ot8KZlNcxPRmqK5iJ8G8dCN/PALIRdjV+N8izTdo0TEimrqi5E0VftiquJh9PbHjn4Gwfrx6wFgI/2x45+BsH68esdf8A/H2Xmf8A5GFbq/VTRRtH/wBVXP8Ab1+IFwI/2u45+GcH6kerPa7jn4ZwfqR6sFgInK0XjbKtxbua3jUxE772q5tz56aIn9j7dx+sfG3O81frAWAj+4/WPjbneav1h3H6x8bc7zV+sBYCHxOxrh0dP2ZqF+7vt0e1URb28e+/S38Hidj+jjR/znO+vR/KCwdXK1LAw7kW8vNxrFcx0opu3aaZmPHtM/Imf6ONH/Oc769H8rlb7HWjUXKaqr2ZcimYmaKrlO1XyTtTE+aQb3t7o/wrg/5ij+J7e6P8K4P+Yo/iz+4nh34P/wB65/MdxPDvwf8A71z+YHT401bTcnhbNs4+oYl67V0OjRbvU1VT7umeURKEsZ2NRYt01XNpppiJjoz4lfxbwto2ncOZeXh4fa79vodGrttc7b10xPKZ26plJ42NY9jWpm1RMzTEzM07oLfo7o3ursvrenV1e7D8nthi/wDF/wBM/wAD2wxf+L/pn+D6+xrH/Bt/Vg9jWP8Ag2/qwrf6/wCXc3XrnT5T8vl7YYv/ABf9M/wPbDF/4v8Apn+D6+xrH/Bt/Vg9jWP+Db+rB/r/AJN1650+U/L5e2GL/wAX/TP8D2wxf+L/AKZ/g+vsax/wbf1YPY1j/g2/qwf6/wCTdeudPlPy+Xthi/8AF/0z/A9sMX/i/wCmf4Pr7Gsf8G39WD2NY/4Nv6sH+v8Ak3XrnT5T8vl7YYv/ABf9M/wPbDF/4v8Apn+D6+xrH/Bt/Vg9jWP+Db+rB/r/AJN1650+U/L5e2GL/wAX/TP8H1jKsTETF63z8dUQ/KsTHqpmJs0bT4o2fP2vxf8Ahf6p/if6/wCXn/lxP/GfOPl9fZNj/jW/rQeybH/Gt/Wh8va/F/4X+qf4vyrTsaqmYiiaZ8cVSf6/5Jm98qfOfh2x0faqx/jueeP4PydKs7TtXcifBvMfwOjRz/o628f+uP8A6/6d8dCnT7tFMU05ldMR4IiY/wDcqwsqnabeZVVMT1VTMR/7nQp/Y6+2iN82U+cO++WV71vfMn7HW7VqP5xb83/2fO7OoUW7tNyKLlE0zvVy5Rtz26nsUffGHxaXqehMTZ1eXxL0zgTvQwfpPvKlA830HU+KcLhyxVp+l2MjBo6XQr2muureud/cxVv1zPgbHdhrHxSzvPX6tfZJYCLs9kbDo6dGfp2Xj36K5pm3RtXtt49+jMTvvy2dix2Q9Fu3qaK6MuxTPXcuW4mmP09GZn9wKwT/AHbcO/CH+zc/ld63xDo1y3Tcp1XDiKoiYiq/TTPPxxM7x+iQaQ6+Jn4eb0/YeXYyOht0u1XIr6O/Vvt+iXYAAAAAAAAAAAAAAAAAAAAAAAAAAAAAAAAAAAAAAAAAAAAAAAQF38o+qfqKfRtr9AXfyj6p+op9G2kss8Kl+4evRsgOgxwAAAAAAAAAAAAAAAAAAAAAAAAAAADGtflH0v8AUVejcX6AtflH0v8AUVejcX7n2ueWxuPD0aACNbAAAAT/AB33oZ30f3lLN0j+yML9Rb9GGlx33oZ30f3lLN0j+yML9Rb9GFm74y4u2clOruALbOgAAAAAAAAAAAAAAAAAAAAAAAAADp6v/ZGb+ouejLuOnq/9kZv6i56MvKsJSWWenWGlwJ3oYP0n3lSgT/Anehg/SfeVKBzG4AAAAAAAAAAAAAAHi+ke9avnz9kPaHi+ke9avnz9kIbfI6eyuIjSXeAUWpAAAAAAAAAAAAAAAAAAb/Y199a18+39ta7QnY199a18+39ta7dOnCGHtc9WsgD1GAAAAAAAAAAAAAAAAAAAAAAAAAAAAAAAAAAAAAAAAAAAAAAAAAAAAAAAAAAAAAAAAAAAAAAAAAAAAAAAAAAAAAAAAAAAAAAAAAAAAAAAAAAAAAAAAAAAAAAAAAAz+IO97U/JLvoS8asfiqXsvEHe9qfkl30JeNWPxVLrbH7+dPeEdpg5gNMhAAAAAAAAAAAAHC/+Kqc3C/8Aiqle9dxXpPo9pxh7Lw/3vaZ5Ja9CGgz+H+97TPJLXoQ0GLWQAAAAAHkV/vh1nyuv06nNwv8AfDrPldfp1OahbZ5a3ZvC0+PrIAiXwABxu3KbVuqurqpjdyZuZVOZlU4tudopneqrrh9UU9KVe823VUb4+8z9oj+X7hW6sm/Vl3ucb7UUz4Gi40UU26IooiIpjqiHIrq6UvbvY9VRun7zOM85AHynAAAAG/2NffWtfPt/bWwG/wBjX31rXz7f21rN3xlxds5KdV2Ats6AAAAAAI/snd72P5XT6FawR/ZO73sfyun0KwWAAAAAAAAAAAAAAAAAAAAAAAAAAAAAAAAAAAAAAAADyzhDhTE1zT72Vl379HRu9rpptTEdURMzMzE79ceZ6mi+xr3v3/KqvQoA/o70j84zfr0fyn9HekfnGb9ej+VWgJS32PdHouU1VXcyuImJmmq5TtV8k7UxPmd3uL4f+D/965/M3gGD3F8P/B/+9c/mO4vh/wCD/wDeufzN4BmWOHdGx7NNqjTMWaaeqbluK6vPVvMvp7R6R8F4X+Xo/g74Doe0ekfBeF/l6P4Pvi4OJhdL2Ji2Mfp7dLtVuKelt1b7fpl2ABg8cd6Wd9H95S3mDxx3pZ30f3lIKUAAAAAAAAAAAAAAAAAAAE/x33oZ30f3lKAxfetn5kfYv+O+9DO+j+8pQGL71s/Mj7Fa8YQ7Wxs9Wj6gKjRAAAAAAAAAAAAAAAAD5ZXvW98yfsfV8sr3re+ZP2PacYR2uSrSV/wJ3oYP0n3lSgT/AAJ3oYP0n3lSgdNhx18vAw83oezMSxkdDfo9ttxX0d+vbf8ARDsAM25w9o1y3Vbq0rDiKomJmmxTTPPxTEbx+mHR7ieHfg//AHrn8ygASd/seaLdvVV0V5dimeq3buRNMfo6UTP73XvdjnDo6FeBqOXj36K4qi5XtXtt4tujMTvtz3WgCP7j9Y+Nud5q/WPnY0jjfHs02qNbxJpp6puTNdX7ZqomZWgCNmnjvAuU1dPD1KKomJo9zTFHVz6qJ/fPh+Rxv6vxvj2arteiYk009cW4mur9kU1zMrQBH92GsfFLO89fq3GnshY1iqu1qel5mJkUzztREVbRtExv0ujMdfiWQCTsdkPRbt6miujLsUz13LluJpj9PRmZ/c7ndtw78If7Nz+VtZWJjZluLeXj2r9ET0opu0RVET49p/S6vtFo/wAFYP8Al6P4A+djiTRcizTdo1TEimrqi5diir9sVbTDuYmfh5vT9h5djI6G3S7Vcivo79W+36JY/cTw78H/AO9c/mdO/wBjzRbt6quivLsUz1W7dyJpj9HSiZ/eCsEXe7HOHR0K8DUcvHv0VxVFyvavbbxbdGYnfbnu+ncfrHxtzvNX6wFgIuxpHG+PZptUa3iTTT1Tcma6v2zVRMyf/jzByP8A901GiaP/AEU0xO//ANE78v0c/MFoI25qnHFu3Vcq0XDmKYmZimelPLxRFzef0Q5d2GsfFLO89fqwWAjaeyFjWKq7Wp6XmYmRTPO1ERVtG0TG/S6Mx1+J9rHZD0W7eporoy7FM9dy5biaY/T0Zmf3ArBP923Dvwh/s3P5Xet8Q6Nct03KdVw4iqImIqv00zz8cTO8fokGkOviZ+Hm9P2Hl2MjobdLtVyK+jv1b7fol2AAAAAAAAAAAAAAAAAAAAAAAAAEBd/KPqn6in0ba/QF38o+qfqKfRtpLLPCpfuHr0bIDoMcAAAAAAAAAAAAAAAAAAAAAAAAAAAAxrX5R9L/AFFXo3F+gLX5R9L/AFFXo3F+59rnlsbjw9GgAjWwAAAE/wAd96Gd9H95SzdI/sjC/UW/Rhpcd96Gd9H95SzdI/sjC/UW/RhZu+MuLtnJTq7gC2zoAAAAAAAAAAAAAAAAAAAAAAAAAA6er/2Rm/qLnoy7jp6v/ZGb+ouejLyrCUllnp1hpcCd6GD9J95UoE/wJ3oYP0n3lSgcxuAAAAAAAAAAAAAAB4vpHvWr58/ZD2h4vpHvWr58/ZCG3yOnsriI0l3gFFqQAAAAAAAAAAAAAAAAAG/2NffWtfPt/bWu0J2NffWtfPt/bWu3Tpwhh7XPVrIA9RgAAAAAAAAAAAAAAAAAAAAAAAAAAAAAAAAAAAAAAAAAAAAAAAAAAAAAAAAAAAAAAAAAAAAAAAAAAAAAAAAAAAAAAAAAAAAAAAAAAAAAAAAAAAAAAAAAAAAAAAAAM/iDve1PyS76EvGrH4ql7LxB3van5Jd9CXjVj8VS62x+/nT3hHaYOYDTIQAAAAAAAAAAABwv/iqnNwv/AIqpXvXcV6T6PacYey8P972meSWvQhoM/h/ve0zyS16ENBi1kAAAAAB5Ff74dZ8rr9OpzcL/AHw6z5XX6dTmoW2eWt2bwtPj6yAIl8B+TMUxMzMREc5mQfDOyYxrEzH4dXKn+Lhp+L2i10qojtlfOeXOI8Tr2afZ+ZVfrp/qqOUUzHX/AN9bTS1f4R0fNQsI7RadfOEfan3nxAES+AAAAAAN/sa++ta+fb+2tgN/sa++ta+fb+2tZu+MuLtnJTquwFtnQAAAAABH9k7vex/K6fQrWCP7J3e9j+V0+hWCwAAAAAAAAAAAAAAAAAAAAAAAAAAAAAAAAAAAAAAAARfY1737/lVXoULRF9jXvfv+VVehQCtAAAAAAAAAAYPHHelnfR/eUt5g8cd6Wd9H95SClAAAAAAAAAAAAAAAAAAABP8AHfehnfR/eUoDF962fmR9i/4770M76P7ylAYvvWz8yPsVrxhDtbGz1aPqAqNEAAAAAAAAAAAAAAAAPlle9b3zJ+x9Xyyvet75k/Y9pxhHa5KtJX/Anehg/SfeVKBP8Cd6GD9J95UoHTYcAAAAAAAAAAAAAAAAAAAAAAfHKxMbMtxby8e1foielFN2iKoifHtP6X2AZ/tFo/wVg/5ej+DP7ieHfg//AHrn8ygASuV2PtEv3Iqtxk40RG3QtXd4n5fdRM/vdW/2NtNqs1Rj5mXbu/3arnRrpj9MREb+daAI/uP1j4253mr9Y+dnROM8Tp28bXbFy105mmq/M11TH/1UVbfo32WgCLrt8eYV63XF7E1Cnn0rdMUU0x+neKJ8Pgnwc3K5qnHFu3Vcq0XDmKYmZimelPLxRFzef0QsgEbb4v1uLdMXOFMyquIjpTTFcRM+HaOhO3nlxo7IdmxeuWdU0rLxLtG21FMxVVz584q6O3g860ASNvsi6NXcppqs5luKpiJrqt07U/LO1Uz5od7u24d+EP8AZufytrKxMbMtxby8e1foielFN2iKoifHtP6XV9otH+CsH/L0fwB87HEmi5Fmm7RqmJFNXVFy7FFX7Yq2mHcxM/Dzen7Dy7GR0Nul2q5FfR36t9v0Sx+4nh34P/3rn8zq5XY+0S/ciq3GTjREbdC1d3ifl91Ez+8FUI2vsdYFFMV4WfmWMimYqt3Kppq6MxO++0RE/vhy7j9Y+Nud5q/WAsBF2NI43x7NNqjW8SaaeqbkzXV+2aqJmT/8eYOR/wDumo0TR/6KaYnf/wCid+X6OfmC0EXf1fjfHs1Xa9ExJpp64txNdX7IprmZfTuw1j4pZ3nr9WCwEXZ7I2HR06M/TsvHv0VzTNujavbbx79GYnffls7Fjsh6LdvU0V0Zdimeu5ctxNMfp6MzP7gVgn+7bh34Q/2bn8rvW+IdGuW6blOq4cRVETEVX6aZ5+OJneP0SDSHXxM/Dzen7Dy7GR0Nul2q5FfR36t9v0S7AAACAu/lH1T9RT6NtfoC7+UfVP1FPo20llnhUv3D16NkB0GOAAAAAAAAAAAAAAAAAAAAAAAAAAAAY1r8o+l/qKvRuL9AWvyj6X+oq9G4v3Ptc8tjceHo0AEa2AAAAn+O+9DO+j+8pZukf2RhfqLfow0uO+9DO+j+8pZukf2RhfqLfows3fGXF2zkp1dwBbZ0AAAAAAAAAAAAAAAAAAAAAAAAAAdPV/7Izf1Fz0Zdx09X/sjN/UXPRl5VhKSyz06w0uBO9DB+k+8qUCf4E70MH6T7ypQOY3AAAAAAAAAAAAAAA8X0j3rV8+fsh7Q8X0j3rV8+fshDb5HT2VxEaS7wCi1IAAAAAAAAAAAAAAAAADf7GvvrWvn2/trXaE7GvvrWvn2/trXbp04Qw9rnq1kAeowAAAAAAAAAAAAAAAAAAAAAAAAAAAAAAAAAAAAAAAAAAAAAAAAAAAAAAAAAAAAAAAAAAAAAAAAAAAAAAAAAAAAAAAAAAAAAAAAAAAAAAAAAAAAAAAAAAAAAAAAAGfxB3van5Jd9CXjVj8VS9l4g73tT8ku+hLxqx+KpdbY/fzp7wjtMHMBpkIAAAAAAAAAAAA4X/wAVU5uF/wDFVK967ivSfR7TjD2Xh/ve0zyS16ENBn8P972meSWvQhoMWsgAAAAAPIr/AHw6z5XX6dTm4X++HWfK6/Tqc1C2zy1uzeFp8fWQBEvjoapdmYoxqOdVyY3j7P3/AGO9VVFFM1VTtFMbzLOwKZyMq5l1x4dqY/7+RJZxu/yn8KN8qmrdYU41f1H5d7Hs02LVNumI5dc+OfG+gI5nf95XKaYpiKacIAB9AAAAAADf7GvvrWvn2/trYDf7GvvrWvn2/trWbvjLi7ZyU6rsBbZ0AAAAAAR/ZO73sfyun0K1gj+yd3vY/ldPoVgsAAAAAAAAAAAAAAAAAAAAAAAAAAAAAAAAAAAAAAAAEX2Ne9+/5VV6FC0RfY1737/lVXoUArQAAAAAAAAAGDxx3pZ30f3lLeYPHHelnfR/eUgpQAAAAAAAAAAAAAAAAAAAT/HfehnfR/eUoDF962fmR9i/4770M76P7ylAYvvWz8yPsVrxhDtbGz1aPqAqNEAAAAAAAAAAAAAAAAPlle9b3zJ+x9Xyyvet75k/Y9pxhHa5KtJX/Anehg/SfeVKBP8AAnehg/SfeVKB02HAAAAAAAAAAAAAAAAAAAAAAAAAAAAAAAAAAAAAAAAAAAAHXy8DDzeh7MxLGR0N+j223FfR369t/wBEOwAzbnD2jXLdVurSsOIqiYmabFNM8/FMRvH6YdHuJ4d+D/8AeufzKABJ3+x5ot29VXRXl2KZ6rdu5E0x+jpRM/vde92OcOjoV4Go5ePforiqLle1e23i26MxO+3PdaAI/uP1j4253mr9Y+djSON8ezTao1vEmmnqm5M11ftmqiZlaAIv/wDHmDkf/umo0TR/6KaYnf8A+id+X6OfmmcjN1y1xRnZFzBte2HaqYvWaImqKadqNpiIqnf+74Z65etIC7+UfVP1FPo233ZxvqhWvdUU2NUzG91u6HUfgDK/1fyuFPF9u1crt52Bfx66dvcxzn9sTtt4FKLvRq/ZmOusPzZf3P8A2ne7LTv+DlfVp/mdvum0f88/26/4NS7at37c271um5RPXTXG8T+x1varTvzDF/5NP8DdXzOndZxpmNJ+YfOxremX6JqozrMRE7e7q6E+arZ9qNSwLldNFGbjVVVTtFMXaZmZ8XW6lfDekV11VThxE1TvO1dUR5onk+N/hTSrtEU0Wrlmd9+lRcmZn5Pdbn+z+DddJnGqPCPltid7jdO/42V9an+Vwt8LZGP0qcTWL9i1NUzFFNMx59qo3n5djpV/r/Z1N3nC186Z/wC1KJq5oOsWujXja3duVxVE7Xaqop+2d/0bOfsPij4Sxfqx/IdOfzSdmon702seO+PZRCatZPFVu3FNWFYuzH9+uqnefNVEfuKtW4hxrlE5Ok03KJ35WYmZ88TVt+2DrI/MT5HY6pndFVM+MKUTvdDqPwBlf6v5XC1xnhTbib2Nfor8MUbVRH7d4+w62jmdhvH4p36TE+kqUYFri/TblyKaqb9qJ/v10RtHmmZ/c7HdNo/55/t1/wAHsWlE/l8TdLxTjRPk1x0bWs6betxXTnWIifBXXFM+aeb72M3Fya5ox8mzdqiN5pouRVO3j5PqKon8oZsq6caZfcB6+AAAAAAAAAAGNa/KPpf6ir0bi/QFr8o+l/qKvRuL9z7XPLY3Hh6NABGtgAAAJ/jvvQzvo/vKWbpH9kYX6i36MNLjvvQzvo/vKWbpH9kYX6i36MLN3xlxds5KdXcAW2dAAAAAAAAAAAAAAAAAAAAAAAAAAHT1f+yM39Rc9GXcdPV/7Izf1Fz0ZeVYSkss9OsNLgTvQwfpPvKlAn+BO9DB+k+8qUDmNwAAAAAAAAAAAAAAPF9I961fPn7Ie0PF9I961fPn7IQ2+R09lcRGku8AotSAAAAAAAAAAAAAAAAAA3+xr761r59v7a12hOxr761r59v7a126dOEMPa56tZAHqMAAAAAAAAAAAAAAAAAAAAAAAAAAAAAAAAAAAAAAAAAAAAAAAAAAAAAAAAAAAAAAAAAAAAAAAAAAAAAAAAAAAAAAAAAAAAAAAAAAAAAAAAAAAAAAAAAAAAAAAAABn8Qd72p+SXfQl41Y/FUvZeIO97U/JLvoS8asfiqXW2P386e8I7TBzAaZCAAAAAAAAAAAAOF/8VU5uF/8VUr3ruK9J9HtOMPZeH+97TPJLXoQ0Gfw/wB72meSWvQhoMWsgAAAAAPIr/fDrPldfp1Obhf74dZ8rr9OpzULbPLW7N4Wnx9ZAflVUUUzVVO0UxvMol6Z3feXR1S7MxRjUc6rkxvH2fv+x27FqLNmm3T1Ux1+N1MCib165l3I51TtTHi/76vO76Sv7RFCldY6yqq8T+ftGn/eIAjXgAAAAAAABv8AY199a18+39tbAb/Y199a18+39tazd8ZcXbOSnVdgLbOgAAAAACP7J3e9j+V0+hWsEf2Tu97H8rp9CsFgAAAAAAAAAAAAAAAAAAAAAAAAAAAAAAAAAAAAAAAAi+xr3v3/ACqr0KFoi+xr3v3/ACqr0KAVoAAAAAAAAADB4470s76P7ylvMHjjvSzvo/vKQUoAAAAAAAAAAAAAAAAAAAJ/jvvQzvo/vKUBi+9bPzI+xf8AHfehnfR/eUoDF962fmR9iteMIdrY2erR9QFRogAAAAAAAAAAAAAAAB8sr3re+ZP2Pq+WV71vfMn7HtOMI7XJVpK/4E70MH6T7ypQJ/gTvQwfpPvKlA6bDgAAAAAAAAAAAAAAAAAAAAAAAAAAAAAAAAAAAAAAAAAAAAAAAAAAACAu/lH1T9RT6NtfoC7+UfVP1FPo20llnhUv3D16NkB0GOAAAAAAAAAAAAfG/i4+T0fZGPavdH8HtlEVbfo3fH2q078wxf8Ak0/wdwebofcWlcRuiWR3M6P+Z/7lf8Xwv8I6Zdriqjt1mNtujRXvE/L7qJbw+erp5JYvdvE7+nPmnK+DcCaKoov5MVbcpmaZiJ/RsUcN59uimijXcmmmmNopiKoiI8X4SjHnVUcknbrxhNW/WIn1hNe0+vY17pYmsdtiadpm/M/ZPSj9pdxuKrduaqc2xdmP7lFNO8+emI/epQ6uPxMnba5+9VNM6xCd9mcUfBuL9aP53CnW9bsXK6MvRqrsxttNmKto/b7qJUodCfxMnaaJ+1VnT/ce6au8T5ti3Ny9od+3RHXVXVMRH7ei592Wnf8AByvq0/zKIOjX+39HXXecbLyqn33sOxxZpd3pdOu7Y26u2Ub7/o6O770cSaRXXTTGZETVO0b0VRHnmOTuXdPwr9ybl7EsXK566q7cTM/t2fC/ommX6IprwbMRE7+4p6E+enY3Wn8HSuk4xVHjHw+ntrp35/i/86n+L72Mizk0TXj3rd2mJ2mqiqKo38XJm9zOj/mf+5X/ABdWvg/Taq6qouZNETO8UxXG0fJzg318joXWcKpjWI+XYtflH0v9RV6NxfvJu52iOKsLTcPLvWJu0dti9PuqqKo6U7xtt/hhU9x+sfG3O81frFK039Kd7T3SKYsKYpnfG5YCLo0Di/CvXIwtft3rVW21WTNVVXmqpq2656p58nK5gcd0W6qqdWw7k0xMxRTRTvV8kb24jzy+FlZCNt5/HdFummrScO5NMRE11V071fLO1yI80OPdHxVhZHQz+He30zRvEYtNU7Tv4aomuPBPLr6gWgj+7DWPilneev1b52OyTptVmmcjDy7d3+9Tb6NdMfomZjfzA1OO+9DO+j+8pZukf2RhfqLfowzeJeNdN1fQsnBx7GXTdu9HozcopinlVE89qp8T807iHSrGm4tq5ldGu3ZopqjtdU7TERE+BYsJiJne5G1rOu0opiiJn7/hvjMscQaVfrmmjNtxMRv7uJojz1RD7+2unfn+L/zqf4rfSpn8s/Nja0zummfJ3B8rGRZyaJrx71u7TE7TVRVFUb+Lk+r1FMTE7pAAAAAAAAAAAAAAAAAAAAAAAAHT1f8AsjN/UXPRl3HT1f8AsjN/UXPRl5VhKSyz06w0uBO9DB+k+8qUCf4E70MH6T7ypQOY3AAAAAAAAAAAAAAA8X0j3rV8+fsh7Q8X0j3rV8+fshDb5HT2VxEaS7wCi1IAAAAAAAAAAAAAAAAADf7GvvrWvn2/trXaE7GvvrWvn2/trXbp04Qw9rnq1kAeowAAAAAAAAAAAAAAAAAAAAAAAAAAAAAAAAAAAAAAAAAAAAAAAAAAAAAAAAAAAAAAAAAAAAAAAAAAAAAAAAAAAAAAAAAAAAAAAAAAAAAAAAAAAAAAAAAAAAAAAAAGfxB3van5Jd9CXjVj8VS9l4g73tT8ku+hLxqx+KpdbY/fzp7wjtMHMBpkIAAAAAAAAAAAA4X/AMVU5uF/8VUr3ruK9J9HtOMPZeH+97TPJLXoQ0Gfw/3vaZ5Ja9CGgxayAAAAAA8iv98Os+V1+nU5uF/vh1nyuv06nNQts8tbs3hafH1kdDUbs3KqcS1zqrmOlPi/763duVxbt1VzvtTEzOzoabbqu3LmVc66p2p/9/4ed5Zxu31T+Ht7ma5psKf+WOn5+HftW6bVuminqpjZyBGuxERG6AAegAAAAAAADf7GvvrWvn2/trYDf7GvvrWvn2/trWbvjLi7ZyU6rsBbZ0AAAAAAR/ZO73sfyun0K1gj+yd3vY/ldPoVgsAAAAAAAAAAAAAAAAAAAAAAAAAAAAAAAAAAAAAAAAEX2Ne9+/5VV6FC0RfY1737/lVXoUArQAAAAAAAAAGDxx3pZ30f3lLeYPHHelnfR/eUgpQAAAAAAAAAAAAAAAAAAAT/AB33oZ30f3lKAxfetn5kfYv+O+9DO+j+8pQGL71s/Mj7Fa8YQ7Wxs9Wj6gKjRAAAAAAAAAAAAAAAAD5ZXvW98yfsfV8sr3re+ZP2PacYR2uSrSV/wJ3oYP0n3lSgT/Anehg/SfeVKB02HAAAAAAAAAAAAAAAAAAAAAAAAAAAAAAAAAAAAAAAAAAAAAAAAAAAAEBd/KPqn6in0ba/QF38o+qfqKfRtpLLPCpfuHr0bIDoMcAAAAAAAAAAAAAAAAAAAAAAAAAAAAxrX5R9L/UVejcX6AtflH0v9RV6Nxfufa55bG48PRoAI1sAAABO8fW6K+EsyquimqaJt1UzMb9GenTG8eLlMx+1jaXpuBc0vDrrwsaqqqxRM1TapmZnoxz6m3x33oZ30f3lLN0j+yML9Rb9GFi7xEzLjbXqqpop3T+Xwv8AD+lX64qrwrcTEbe4maI81Mw+fczo/wCZ/wC5X/Fri10KeThxebaI3RXPnKer4P02quqqLmTREzvFMVxtHyc4ca+DcCaKoov5MVbcpmaZiJ/Rsox89VRySRfrxH/OU5Rw3n26KaKNdyaaaY2imIqiIjxfhONzQdYtdGvG1u7criqJ2u1VRT9s7/o2UodVS97dbb/vunwj4TvsPij4Sxfqx/I4f/irFvf/AJGZTNP/AKYpif8ATO/7ualDq/5k7XP5op8vhO+zOKPg3F+tH87hb17WLXSoydEu3K4qmN7VNUU/ZO/6d1KHQn8VHaaJ+1VlHhvj3TlfEmfboqrr0LJpppjeapmqIiPH+C42uM8KbcTexr9FfhijaqI/bvH2KUOjX+x113mPvZeUz77073Zad/wcr6tP8zt902j/AJ5/t1/wal21bv25t3rdNyieumuN4n9jre1WnfmGL/yaf4G6vmdO6zjTMaT8w69riLSb1yKKcymJnw101Ux55jZ2PbXTvz/F/wCdT/F8r+haXkdHp4VqOj1drjoefo7bvj3M6P8Amf8AuV/xP9n8H/iT+0eU/DRsZWPk9L2PkWr3R/C7XXFW36dn2YF3hDTblyaqar9qJ/uUVxtHniZ/e4dxunf8bK+tT/Kb6+RNndpwtJ8v+1EJq1wxm2LcW7OuX7dEdVNFMxEfs6Rd4f1WLczZ12/XX4Irqqpif29KfsOlV+p1Fhv3Rax5SpRO+w+KPhLF+rH8jhVRxVjXKKouWMuOe9ERTEft5Uz5p8B1n8SRdYnC0p85+FKJ32ZxR8G4v1o/ncKdb1uxcroy9GquzG202Yq2j9vuok6yPzEnY65y1Uz4wpRO90Oo/AGV/q/lcLXGeFNuJvY1+ivwxRtVEft3j7DraOZ2G8finfpMT6SpRO92Wnf8HK+rT/M7fdNo/wCef7df8HsWlE/l8VXO8U40T5Nd09X/ALIzf1Fz0ZdajiTSK66aYzIiap2jeiqI88xyNU1LAuaXmUUZuNVVVYriKYu0zMz0Z5dZNVMxO6Siwtaa6elTMffk2+BO9DB+k+8qUCZ4By8avhrDxaMi1VkURcqqtRXE10x2yrnMdcdcedTOc2YAAAAAAAAAAAAAA8X0j3rV8+fsh7Q8X0j3rV8+fshDb5HT2VxEaS7wCi1IAAAAAAAAAAAAAAAAADf7GvvrWvn2/trXaE7GvvrWvn2/trXbp04Qw9rnq1kAeowAAAAAAAAAAAAAAAAAAAAAAAAAAAAAAAAAAAAAAAAAAAAAAAAAAAAAAAAAAAAAAAAAAAAAAAAAAAAAAAAAAAAAAAAAAAAAAAAAAAAAAAAAAAAAAAAAAAAAAAAAGfxB3van5Jd9CXjVj8VS9l4g73tT8ku+hLxqx+KpdbY/fzp7wjtMHMBpkIAAAAAAAAAAAA4X/wAVU5uF/wDFVK967ivSfR7TjD2Xh/ve0zyS16ENBn8P972meSWvQhoMWsgAAAAAPIr/AHw6z5XX6dTm4X++HWfK6/Tqc1C2zy1uzeFp8fWXR1S5M26LFHOu5VHLl1f/ALXbs24tWqLcbe5jblG27oY22XqFy/10W/wYn93/ALy0nlf+MRS9uv8Atrqt+f2jSPmQBGvAAAAAAAAAADf7GvvrWvn2/trYDf7GvvrWvn2/trWbvjLi7ZyU6rsBbZ0AAAAAAR/ZO73sfyun0K1gj+yd3vY/ldPoVgsAAAAAAAAAAAAAAAAAAAAAAAAAAAAAAAAAAAAAAAAEX2Ne9+/5VV6FC0RfY1737/lVXoUArQAAAAAAAAAGDxx3pZ30f3lLeYPHHelnfR/eUgpQAAAAAAAAAAAAAAAAAAAT/HfehnfR/eUoDF962fmR9i/4770M76P7ylAYvvWz8yPsVrxhDtbGz1aPqAqNEAAAAAAAAAAAAAAAAPlle9b3zJ+x9Xyyvet75k/Y9pxhHa5KtJX/AAJ3oYP0n3lSgT/Anehg/SfeVKB02HAAAAAAAAAAAAAAAAAAAAAAAAAAAAAAAAAAAAAAAAAAAAAAAAAAAAE3q3BWm6vqV3OyL+XTdu7dKLddMU8oiOW9M+JSAI/+jjR/znO+vR/Kf0caP+c5316P5VgAj/6ONH/Oc769H8p/Rxo/5znfXo/lWACP/o40f85zvr0fyn9HGj/nOd9ej+VYAI/+jjR/znO+vR/Kf0caP+c5316P5VgAj/6ONH/Oc769H8p/Rxo/5znfXo/lWACP/o40f85zvr0fyn9HGj/nOd9ej+VYAI/+jjR/znO+vR/Kf0caP+c5316P5VgAj/6ONH/Oc769H8p/Rxo/5znfXo/lWACP/o40f85zvr0fyn9HGj/nOd9ej+VYAI/+jjR/znO+vR/Kf0caP+c5316P5VgAj/6ONH/Oc769H8p/Rxo/5znfXo/lWACP/o40f85zvr0fyn9HGj/nOd9ej+VYAI/+jjR/znO+vR/Kf0caP+c5316P5VgAj/6ONH/Oc769H8p/Rxo/5znfXo/lWACP/o40f85zvr0fyn9HGj/nOd9ej+VYAJvSeCtN0jUrWdj38uq7a36MXK6Zp5xMc9qY8akAAAAAAAHT1bTbOr6bdwciq5Tau7dKbcxFXKYnlvE+JN/0caP+c5316P5VgAj/AOjjR/znO+vR/Kf0caP+c5316P5VgAj/AOjjR/znO+vR/Kf0caP+c5316P5VgAj/AOjjR/znO+vR/Kf0caP+c5316P5VgAj/AOjjR/znO+vR/Kf0caP+c5316P5VgAj/AOjjR/znO+vR/Kf0caP+c5316P5VgAj/AOjjR/znO+vR/Kf0caP+c5316P5VgAj/AOjjR/znO+vR/Kf0caP+c5316P5VgAj/AOjjR/znO+vR/Kf0caP+c5316P5VgAj/AOjjR/znO+vR/Kf0caP+c5316P5VgAj/AOjjR/znO+vR/Kf0caP+c5316P5VgAj/AOjjR/znO+vR/Kf0caP+c5316P5VgAj/AOjjR/znO+vR/Kf0caP+c5316P5VgAj/AOjjR/znO+vR/Kf0caP+c5316P5VgAj/AOjjR/znO+vR/Kf0caP+c5316P5VgAj/AOjjR/znO+vR/Kf0caP+c5316P5VgAkaux1o1VNERezKZpjaZi5T7rnM7zvT8u3Lbqcf6ONH/Oc769H8qwARf9H/ALFyO26VrWXh70dGqdt6p5+OmaeXVy+R9O4/WPjbneav1iwARfc5xVhZHTwOIu30zRtM5VVU7Tv4KZiuPBHPr6309ruOfhnB+pHq1gAiaauPcPKriaMbPoiNome1xRPVO8bTTV8nN9vbHjn4Gwfrx6xYAIujibibEvXLWfw3cv1Rt0Zxqa4pj9sdKJ8HV1c307sNY+KWd56/VrABF0dkOzYvXLOqaVl4l2jbaimYqq58+cVdHbwed9P6R9H/ADbO+pR/MsAEvicf6FkdPtty/jdHbbttqZ6X6Ojv+/xux3bcO/CH+zc/lal/SdNyb1V7I0/EvXavwq7lmmqqfBzmYfP2i0f4Kwf8vR/AHXxOKtCy+n2rU7FPQ237bM2uvxdLbf8AY7Ht7o/wrg/5ij+Lp3+D9AyL1V2vTbcVVdcW66qKf2RTMRD59xPDvwf/AL1z+YGxiZ+Hm9P2Hl2MjobdLtVyK+jv1b7fol4/pHvWr58/ZC8v9jzRbt6quivLsUz1W7dyJpj9HSiZ/e85wsK3k2Kq6qqqaoqmI26upFbRE0/df2dVXTb76I3zun87mwOhGBepiIjMuREcoiIn+J7FzbdW9rK6Ubf39/s5qnQp/FTQ9otYzWU+cT7u+OhVb1KmmZi9RVPiiI/gVX9QppmZx6No8XP/ANzq+UwdsiM1FUeHxvd8dCdQuUR0rmJcpp8Mzvy/c/Y1WxMxE03I+WYjl+86qvk97dd8Jq3a749XeHXpzsaqqIi7G8+OJh9qLlu5v0K6atuvozu+JpmMYT0W1nXlqifFyAeJAAAAAAAAAAG/2NffWtfPt/bWu0J2NffWtfPt/bWu3Tpwhh7XPVrIA9RgAAAAAAAAAAAAAAAAAAAAAAAAAAAAAAAAAAAAAAAAAAAAAAAAAAAAAAAAAAAAAAAAAAAAAAAAAAAAAAAAAAAAAAAAAAAAAAAAAAAAAAAAAAAAAAAAAAAAAAAAAM/iDve1PyS76EvGrH4ql7LxB3van5Jd9CXjVj8VS62x+/nT3hHaYOYDTIQAAAAAAAAAAABwv/iqnNwv/iqle9dxXpPo9pxh7Lw/3vaZ5Ja9CGgz+H+97TPJLXoQ0GLWQAAAAAHkV/vh1nyuv06nx1C9NjFqmnfpVe5ifE+1/vh1nyuv06nRv/8AitSotRMTRa51dUx8v/tCnVG+1mZ/DR2Fc03GmmnGrfEeMy7OBZmzi00zG1U+6l2AQTO+d7rWdEWdEURhAA8fYAAAAAAAAAA3+xr761r59v7a2A3+xr761r59v7a1m74y4u2clOq7AW2dAAAAAAEf2Tu97H8rp9CtYI/snd72P5XT6FYLAAAAAAAAAAAAAAAAAAAAAAAAAAAAAAAAAAAAAAAABF9jXvfv+VVehQtEX2Ne9+/5VV6FAK0AAAAAAAAABg8cd6Wd9H95S3mDxx3pZ30f3lIKUAAAAAAAAAAAAAAAAAAAE/x33oZ30f3lKAxfetn5kfYv+O+9DO+j+8pQGL71s/Mj7Fa8YQ7Wxs9Wj6gKjRAAAAAAAAAAAAAAAAD5ZXvW98yfsfV8sr3re+ZP2PacYR2uSrSV/wACd6GD9J95UoE/wJ3oYP0n3lSgdNhwAAAAAAAAAAAAAAAAAAAAAAAAAAAAAAAAAAAAAAAAAAAAAAAAAAAAAAAAAAAAAAAAAAAAAAAAAAAAAAAAAAAAAAAAAAAAAAAAAAAAAAAAAAAAAAAAAAAAAAAAAAAAAAAAAAAAAAAAAAAB4vpHvWr58/ZD2h4vpHvWr58/ZCG3yOnsriI0l3gFFqQABxroouRtXTTVHXtMbuQPJiJjdL4V4WNXtvZpjb/Dy+x8atLx6qpmJrpjxRLuj6iuqMJQV3WwrzUR5Oh7ByKKY7Xl1b07bRO8R9p/8St1f3LsbfJEf+zvj66yfzG9H2KiMlU06TPvvZ0ajdt00zfxqqY32mrnH2vtRqWNVG81VUfJNP8AB23yuY9m7v07dMzPXO3PznSonGHnVXmjLXE6x7w5UXbdydqLlFU9e0VRLm6demY9U7x06Pkif4vn7Ey7Mb2Mmato26NX/tvvB0aZwk663oz2e/SfadzQGd7LzLP47H6URTvM0/bMxvD629Tx6493NVE/LG/2E2dX4+72m+2Mzuqnoz/P2dwcaLlu5v0K6atuvozu5I1uJiY3wAD1v9jX31rXz7f21rtCdjX31rXz7f21rt06cIYe1z1ayAPUYAAAAAAAAAAAAAAAAAAAAAAAAAAAAAAAAAAAAAAAAAAAAAAAAAAAAAAAAAAAAAAAAAAAAAAAAAAAAAAAAAAAAAAAAAAAAAAAAAAAAAAAAAAAAAAAAAAAAAAAAADP4g73tT8ku+hLxqx+Kpey8Qd72p+SXfQl41Y/FUutsfv5094R2mDmA0yEAAAAAAAAAAAAcL/4qpzcL/4qpXvXcV6T6PacYey8P972meSWvQhoM/h/ve0zyS16ENBi1kAAAAAB49nXYs63rdyrqpyq+Xj93U+Gl2trU36p3ruT1z4v/wBrhrXbK+IdTsUf/mZlzf8AZXV+5oU0xRTFNMbRTG0QqW3+O/8AloNmR1sUzOFET5zPw/QFZ3AAAAAAAAAAAABv9jX31rXz7f21sBv9jX31rXz7f21rN3xlxds5KdV2Ats6AAAAAAI/snd72P5XT6FawR/ZO73sfyun0KwWAAAAAAAAAAAAAAAAAAAAAAAAAAAAAAAAAAAAAAAACL7Gve/f8qq9ChaIvsa979/yqr0KAVoAAAAAAAAADB4470s76P7ylvMHjjvSzvo/vKQUoAAAAAAAAAAAAAAAAAAAJ/jvvQzvo/vKUBi+9bPzI+xf8d96Gd9H95SgMX3rZ+ZH2K14wh2tjZ6tH1AVGiAAAAAAAAAAAAAAAAHyyvet75k/Y+r5ZXvW98yfse04wjtclWkr/gTvQwfpPvKlAn+BO9DB+k+8qUDpsOAAAAAAAAAAAAAAAAAAAAAAAAAAAAAAAAAAAAAAAAAAAAAAAAAAAAAAAAAAAAAAAAAAAAAAAAAAAAAAAAAAAAAAAAAAAAAAAAAAAAAAAAAAAAAAAAAAAAAAAAAAAAAAAAAAAAAAAAAAAAPF9I961fPn7Ie0PF9I961fPn7IQ2+R09lcRGku8AotSAAAAAAAAAAAAPncs2rv4y3TVO228xzfQInc+aqYqjdMb3RuaXZq3miqqifB4Yhxi1qFifcXKb1O/VVPP9/8WgJOsqwn7qs3Ky39KjfTP8Tu/wCmfGpzRMU5Fiuidt+Xh/ZLt2smzena3cpmfF1T5n0qpprpmmqmKonwTG7q3NOxq+qmaJmd96ZN9E/jc86N6s8Koqj+ftP9Krsa++ta+fb+2tdvI+GMXXor1C5oGRTTXY6NFy3Mx/WbzO20VR0eW09e3ydako441DTb0WuINHuWd66oi5aiaYmI/wAMVcqufhirbafPfjBk7TfNc71wMfTOKNG1Po02M23Tdq6Mdqu+4q3nqpjf8KfBy3bD18AAAAAAAAAAAAAAAAAAAAAAAAAAAAAAAAAAAAAAAAAAAAAAAAAAAAAAAAAAAAAAAAAAAAAAAAAAAAAAAAAAAAAAAAAAAAAAAAAAAAAAAAAAAAAAAAAAAAAAAAAAM/iDve1PyS76EvGrH4ql7LxB3van5Jd9CXjVj8VS62x+/nT3hHaYOYDTIQAAAAAAAAAAABwv/iqnNwv/AIqpXvXcV6T6PacYey8P972meSWvQhoM/h/ve0zyS16ENBi1kAAAAcblyi1bquXK6aKKImqqqqdopiOuZlyTfHmp06fw7etU3Ojfy/6miI2mZifwuU+Do7xvHVMwDz2i7bztaz863ExRcu110RVHOIqqmY/bs7joadYuY2Rl496no3bVfQrp332mJmJjk76hbZ5azZkRF2pmPzv9QBE6AAAAAAAAAAAAA3+xr761r59v7a2A3+xr761r59v7a1m74y4u2clOq7AW2dAAAAAAdPVrmda027Xpdm3fzI27XbuTtTPON9+ceDfwvPeMcriS/pVqnWtPxsbHi/E012qomZr6NW0fhz4N/A9OR/ZO73sfyun0KwWAAAAAAAAAAAAAAAAAAAAAAAAAAAAAAAAAAAAAAAACL7Gve/f8qq9ChaIvsa979/yqr0KAVoAAAAAAAAADB4470s76P7ylvMHjjvSzvo/vKQUoAAAAAAAAAAAAAAAAAAAJ/jvvQzvo/vKUBi+9bPzI+xf8d96Gd9H95SgMX3rZ+ZH2K14wh2tjZ6tH1AVGiAAAAAAAAAAAAAAAAHyyvet75k/Y+r5ZXvW98yfse04wjtclWkr/AIE70MH6T7ypQJ/gTvQwfpPvKlA6bDgAAAAAAAAAAAAAAAAAAAAAAAAAAAAAAAAAAAAAAAAAAAAAAAAAAAAAAAAAAAAAAAAAAAAAAAAAAAAAAAAAAAAAAAAAAAAAAAAAAAAAAAAAAAAAAAAAAAAAAAAAAAAAAAAAAAAAAAAAAADxfSPetXz5+yHtDxfSPetXz5+yENvkdPZXERpLvAKLUgAAAAAAAAAAAAAAAAAN/sa++ta+fb+2tc3LdF23VbuUU10VxNNVNUbxVE9cTCG7GvvrWvn2/trXbp04Qw9rnq1lO6jwTomfVNcY9WLXMxM1Y1XR6o226M70x+yGL3M8T6HR/wDBNW9kWqaNos1e55zVvPRpq3pjx77xPX+28HqND0ccahpt6LXEGj3LO9dURctRNMTEf4Yq5Vc/DFW20+eg0zijRtT6NNjNt03aujHarvuKt56qY3/Cnwct2tct0XbdVu5RTXRXE01U1RvFUT1xMJ/UeCdEz6prjHqxa5mJmrGq6PVG23RnemP2QCiEH3M8T6HR/wDBNW9kWqaNos1e55zVvPRpq3pjx77xPX+36Uccahpt6LXEGj3LO9dURctRNMTEf4Yq5Vc/DFW20+cLgY+mcUaNqfRpsZtum7V0Y7Vd9xVvPVTG/wCFPg5btgAAAAAAAAAAAAAAAAAAAAAAAAAAAAAAAAAAAAAAAAAAAAAAAAAAAAAAAAAAAAAAAAAAAAAAAAAAAAAAAAAAAAAAAAAAAAAAAAAAAAAAAAAAAAAAAAAAAAGfxB3van5Jd9CXjVj8VS9l4g73tT8ku+hLxqx+KpdbY/fzp7wjtMHMBpkIAAAAAAAAAAAA4X/xVTm4X/xVSveu4r0n0e04w9l4f73tM8ktehDQZ/D/AHvaZ5Ja9CGgxayAAAAIXV4jiPj3EwLdVNzF06Oneiaaaqd4mJqjr57+4pmPBO/LrWWfm2dOwb2ZkVbWrNE1Vc43n5I38M9UfLKV7HmFdqx8zWsvo1Xs65PRq6Mb7RM9Kd46t6vBtH4MfICUv98Os+V1+nU5uF/vh1nyuv06nNQts8tbs3hafH1kARL4AAAAAAAAAAAA3+xr761r59v7a2A3+xr761r59v7a1m74y4u2clOq7AW2dAAAAAAEf2Tu97H8rp9CtYI/snd72P5XT6FYLAAAAAAAAAAAAAAAAAAAAAAAAAAAAAAAAAAAAAAAABF9jXvfv+VVehQtEX2Ne9+/5VV6FAK0AAAAAAAAABg8cd6Wd9H95S3mDxx3pZ30f3lIKUAAAAAAAAAAAAAAAAAAAE/x33oZ30f3lKAxfetn5kfYv+O+9DO+j+8pQGL71s/Mj7Fa8YQ7Wxs9Wj6gKjRAAAAAAAAAAAAAAAAD5ZXvW98yfsfV8sr3re+ZP2PacYR2uSrSV/wJ3oYP0n3lSgT/AAJ3oYP0n3lSgdNhwAAAAAAAAAAAAAAAAAAAAAAAAAAAAAAAAAAAAAAAAAAAAAAAAAAAAAAAAAAAAAAAAAAAAAAAAAAAAAAAAAAAAAAAAAAAAAAAAAAAAAAAAAAAAAAAAAAAAAAAAAAAAAAAAAAAAAAAAAAAB4vpHvWr58/ZD2h4vpHvWr58/ZCG3yOnsriI0l3gFFqQAAAAAAAAAAAAAAAAAG/2NffWtfPt/bWu0J2NffWtfPt/bWu3Tpwhh7XPVrIA9RgADjct0XbdVu5RTXRXE01U1RvFUT1xMOQCd1HgnRM+qa4x6sWuZiZqxquj1Rtt0Z3pj9kMXuZ4n0Oj/wCCat7ItU0bRZq9zzmreejTVvTHj33iev8AbeAIejjjUNNvRa4g0e5Z3rqiLlqJpiYj/DFXKrn4Yq22nz0GmcUaNqfRpsZtum7V0Y7Vd9xVvPVTG/4U+Dlu1rlui7bqt3KKa6K4mmqmqN4qieuJhP6jwTomfVNcY9WLXMxM1Y1XR6o226M70x+yAUQg+5nifQ6P/gmreyLVNG0Wavc85q3no01b0x4994nr/b9KOONQ029FriDR7lneuqIuWommJiP8MVcqufhirbafOFwMfTOKNG1Po02M23Tdq6Mdqu+4q3nqpjf8KfBy3bAAAAAAAAAAAAAAAAAAAAAAAAAAAAAAAAAAAAAAAAAAAAAAAAAAAAAAAAAAAAAAAAAAAAAAAAAAAAAAAAAAAAAAAAAAAAAAAAAAAAAAAAAAAAAAAM/iDve1PyS76EvGrH4ql7LxB3van5Jd9CXjVj8VS62x+/nT3hHaYOYDTIQAAAAAAAAAAABwv/iqnNwv/iqle9dxXpPo9pxh7Lw/3vaZ5Ja9CGgz+H+97TPJLXoQ0GLWQAAAEf2Q82qvDxdGxaullZ12ne3E086YnlE79W9XR2n/ANM81NpmFRpum42Hb6MxYtxRvTT0elMRzq2+Wd5/aj9OiOI+yBfz6aqbmFp0RRbmaaaomdpinbaf8XSqirn1R1cl0DyK/wB8Os+V1+nU5uF/vh1nyuv06nNQts8tbs3hafH1kARL4AAAAAAAAAAAA3+xr761r59v7a2A3+xr761r59v7a1m74y4u2clOq7AW2dAAAAAAEf2Tu97H8rp9CtYI/snd72P5XT6FYLAAAAAAAAAAAAAAAAAAAAAAAAAAAAAAAAAAAAAAAABF9jXvfv8AlVXoULRF9jXvfv8AlVXoUArQAAAAAAAAAGDxx3pZ30f3lLeYPHHelnfR/eUgpQAAAAAAAAAAAAAAAAAAAT/HfehnfR/eUoDF962fmR9i/wCO+9DO+j+8pQGL71s/Mj7Fa8YQ7Wxs9Wj6gKjRAAAAAAAAAAAAAAAAD5ZXvW98yfsfV8sr3re+ZP2PacYR2uSrSV/wJ3oYP0n3lSgT/Anehg/SfeVKB02HAAAAAAAAAAAAAAAAAAAAAAAAAAAAAAAAAAAAAAAAAAAAAAAAAAAAAAAAAAAAAAAAAAAAAAAAAAAAAAAAAAAAAAAAAAAAAAAAAAAAAAAAAAAAAAAAAAAAAAAAAAAAAAAAAAAAAAAAAAAAHi+ke9avnz9kPaHi+ke9avnz9kIbfI6eyuIjSXeAUWpAAAAAAAAAAAAAAAAAAb/Y199a18+39ta7QnY199a18+39ta7dOnCGHtc9WsgD1GAAAAAAAAONy3Rdt1W7lFNdFcTTVTVG8VRPXEw5AJ3UeCdEz6prjHqxa5mJmrGq6PVG23RnemP2Qxe5nifQ6P8A4Jq3si1TRtFmr3POat56NNW9MePfeJ6/23gCHo441DTb0WuINHuWd66oi5aiaYmI/wAMVcqufhirbafPQaZxRo2p9Gmxm26btXRjtV33FW89VMb/AIU+Dlu1rlui7bqt3KKa6K4mmqmqN4qieuJhP6jwTomfVNcY9WLXMxM1Y1XR6o226M70x+yAUQg+5nifQ6P/AIJq3si1TRtFmr3POat56NNW9MePfeJ6/wBv0o441DTb0WuINHuWd66oi5aiaYmI/wAMVcqufhirbafOFwMfTOKNG1Po02M23Tdq6Mdqu+4q3nqpjf8ACnwct2wAAAAAAAAAAAAAAAAAAAAAAAAAAAAAAAAAAAAAAAAAAAAAAAAAAAAAAAAAAAAAAAAAAAAAAAAAAAAAAAAAAAAAAAAAAAAAAAAAAAAAAAADP4g73tT8ku+hLxqx+Kpey8Qd72p+SXfQl41Y/FUutsfv5094R2mDmA0yEAAAAAAAAAAAAcL/AOKqc3C/+KqV713Fek+j2nGHsvD/AHvaZ5Ja9CGgz+H+97TPJLXoQ0GLWQABl8S6nTpGh5WV2zoXehNFnbaZ7ZPKnaJ69uv9ES1EPxlcq1jiLTOHrU72pri7f6FdPSjr36+qYoiqfl6UcuoGpwHplOn8O2btVvo38v8Arq5naZmJ/B5x4OjtO09UzKkcbdui1bpt26KaKKIimmmmNopiOqIhyB5Ff74dZ8rr9OpzcL/fDrPldfp1OahbZ5a3ZvC0+PrIAiXwAAAAAAAAAAABv9jX31rXz7f21sBv9jX31rXz7f21rN3xlxds5KdV2Ats6AAAAAAI/snd72P5XT6FawR/ZO73sfyun0KwWAAAAAAAAAAAAAAAAAAAAAAAAAAAAAAAAAAAAAAAACL7Gve/f8qq9ChaIvsa979/yqr0KAVoAAAAAAAAADB4470s76P7ylvMHjjvSzvo/vKQUoAAAAAAAAAAAAAAAAAAAJ/jvvQzvo/vKUBi+9bPzI+xf8d96Gd9H95SgMX3rZ+ZH2K14wh2tjZ6tH1AVGiAAAAAAAAAAAAAAAAHyyvet75k/Y+r5ZXvW98yfse04wjtclWkr/gTvQwfpPvKlAn+BO9DB+k+8qUDpsOAAAAAAAAAAAAAAAAAAAAAAAAAAAAAAAAAAAAAAAAAAAAAAAAAAAAAAAAAAAAAAAAAAAAAAAAAAAAAAAAAAAAAAAAAAAAAAAAAAAAAAAAAAAAAAAAAAAAAAAAAAAAAAAAAAAAAAAAAAAAPF9I961fPn7Ie0PF9I961fPn7IQ2+R09lcRGku8AotSAAAAAAAAAAAAAAAAAA3+xr761r59v7a12hOxr761r59v7a126dOEMPa56tZAHqMAAAAAAAAAAAAAAcblui7bqt3KKa6K4mmqmqN4qieuJhyATuo8E6Jn1TXGPVi1zMTNWNV0eqNtujO9Mfshi9zPE+h0f/AATVvZFqmjaLNXuec1bz0aat6Y8e+8T1/tvAEPRxxqGm3otcQaPcs711RFy1E0xMR/hirlVz8MVbbT56DTOKNG1Po02M23Tdq6Mdqu+4q3nqpjf8KfBy3a1y3Rdt1W7lFNdFcTTVTVG8VRPXEwn9R4J0TPqmuMerFrmYmasaro9UbbdGd6Y/ZAKIQfczxPodH/wTVvZFqmjaLNXuec1bz0aat6Y8e+8T1/t+lHHGoabei1xBo9yzvXVEXLUTTExH+GKuVXPwxVttPnC4GPpnFGjan0abGbbpu1dGO1XfcVbz1Uxv+FPg5btgAAAAAAAAAAAAAAAAAAAAAAAAAAAAAAAAAAAAAAAAAAAAAAAAAAAAAAAAAAAAAAAAAAAAAAAAAAAAAAAAAAAAAAAAAAAAAAAAAAGfxB3van5Jd9CXjVj8VS9l4g73tT8ku+hLxqx+KpdbY/fzp7wjtMHMBpkIAAAAAAAAAAAA4X/xVTm4X/xVSveu4r0n0e04w9l4f73tM8ktehDQZ/D/AHvaZ5Ja9CGgxayAA43LlFq3VcuV00UURNVVVU7RTEdczKJ4Ioq1nWtS4hyrfuqq+12d5pmKOXOOrfeKejG/LeJnraXH+qTp3D1dq3VTF3LntMRvG8UTHup2nr5cvk6UNLhrTKdI0PFxe19C70Irvb7TPbJ51bzHXt1foiAagAPIr/fDrPldfp1Obhf74dZ8rr9OpzULbPLW7N4Wnx9ZAES+AAAAAAAAAAAAN/sa++ta+fb+2tgN/sa++ta+fb+2tZu+MuLtnJTquwFtnQAAAAABH9k7vex/K6fQrWCP7J3e9j+V0+hWCwAAAAAAAAAAAAAAAAAAAAAAAAAAAAAAAAAAAAAAAARfY1737/lVXoULRF9jXvfv+VVehQCtAAAAAAAAAAYPHHelnfR/eUt5g8cd6Wd9H95SClAAAAAAAAAAAAAAAAAAABP8d96Gd9H95SgMX3rZ+ZH2L/jvvQzvo/vKUBi+9bPzI+xWvGEO1sbPVo+oCo0QAAAAAAAAAAAAAAAA+WV71vfMn7H1fLK963vmT9j2nGEdrkq0lf8AAnehg/SfeVKBP8Cd6GD9J95UoHTYcAAAAAAAAAAAAAAAAAAAAAAAAAAAAAAAAAAAAAAAAAAAAAAAAAAAAAAAAAAAAAAAAAAAAAAAAAAAAAAAAAAAAAAAAAAAAAAAAAAAAAAAAAAAAAAAAAAAAAAAAAAAAAAAAAAAAAAAAAAAAeL6R71q+fP2Q9oeL6R71q+fP2Qht8jp7K4iNJd4BRakAAAAAAAAAAAAAAAAABv9jX31rXz7f21rtCdjX31rXz7f21rt06cIYe1z1ayAPUYAAAAAAAAAAAAAAAAAAAA43LdF23VbuUU10VxNNVNUbxVE9cTDkAndR4J0TPqmuMerFrmYmasaro9UbbdGd6Y/ZDF7meJ9Do/+Cat7ItU0bRZq9zzmreejTVvTHj33iev9t4Ah6OONQ029FriDR7lneuqIuWommJiP8MVcqufhirbafPQaZxRo2p9Gmxm26btXRjtV33FW89VMb/hT4OW7WuW6Ltuq3coproriaaqao3iqJ64mE/qPBOiZ9U1xj1YtczEzVjVdHqjbbozvTH7IBRCD7meJ9Do/+Cat7ItU0bRZq9zzmreejTVvTHj33iev9v0o441DTb0WuINHuWd66oi5aiaYmI/wxVyq5+GKttp84XAx9M4o0bU+jTYzbdN2rox2q77ireeqmN/wp8HLdsAAAAAAAAAAAAAAAAAAAAAAAAAAAAAAAAAAAAAAAAAAAAAAAAAAAAAAAAAAAAAAAAAAAAAAAAAAAAAAAAAAAAAAAAAAAAAz+IO97U/JLvoS8asfiqXsvEHe9qfkl30JeNWPxVLrbH7+dPeEdpg5gNMhAAAAAAAAAAAAHC/+Kqc3C/8Aiqle9dxXpPo9pxh7Lw/3vaZ5Ja9CGgz+H+97TPJLXoQ0GLWQHV1PNo03TcnMudGYsW5r2qq6PSmI5U7/ACztH7QR+ozHEfZAsYFVNNzC06JruRFVNUTO0TVvvH+Lo0zTz6p6ua6R/Y8wqq8PK1nKp6WVnXatrkxTzpiecxt1b1dLeP8A0xyWAAAPIr/fDrPldfp1Obhf74dZ8rr9OpzULbPLW7N4Wnx9ZAES+AAAAAAAAAAAAN/sa++ta+fb+2tgN/sa++ta+fb+2tZu+MuLtnJTquwFtnQAAAAABH9k7vex/K6fQrWCP7J3e9j+V0+hWCwAAAAAAAAAAAAAAAAAAAAAAAAAAAAAAAAAAAAAAAARfY1737/lVXoULRF9jXvfv+VVehQCtAAAAAAAAAAYPHHelnfR/eUt5g8cd6Wd9H95SClAAAAAAAAAAAAAAAAAAABP8d96Gd9H95SgMX3rZ+ZH2L/jvvQzvo/vKUBi+9bPzI+xWvGEO1sbPVo+oCo0QAAAAAAAAAAAAAAAA+WV71vfMn7H1fLK963vmT9j2nGEdrkq0lf8Cd6GD9J95UoE/wACd6GD9J95UoHTYcAAAAAAAAAAAAAAAAAAAAAAAAAAAAAAAAAAAAAAAAAAAAAAAAAAAAAAAAAAAAAAAAAAAAAAAAAAAAAAAAAAAAAAAAAAAAAAAAAAAAAAAAAAAAAAAAAAAAAAAAAAAAAAAAAAAAAAAAAAAAeL6R71q+fP2Q9oeL6R71q+fP2Qht8jp7K4iNJd4BRakAAAAAAAAAAAAAAAAABv9jX31rXz7f21rtCdjX31rXz7f21rt06cIYe1z1ayAPUYAAAAAAAAAAAAAAAAAAAAAAAAAA43LdF23VbuUU10VxNNVNUbxVE9cTDkAndR4J0TPqmuMerFrmYmasaro9UbbdGd6Y/ZDF7meJ9Do/8AgmreyLVNG0Wavc85q3no01b0x4994nr/AG3gCHo441DTb0WuINHuWd66oi5aiaYmI/wxVyq5+GKttp89BpnFGjan0abGbbpu1dGO1XfcVbz1Uxv+FPg5bta5bou26rdyimuiuJpqpqjeKonriYT+o8E6Jn1TXGPVi1zMTNWNV0eqNtujO9MfsgFEIPuZ4n0Oj/4Jq3si1TRtFmr3POat56NNW9MePfeJ6/2/SjjjUNNvRa4g0e5Z3rqiLlqJpiYj/DFXKrn4Yq22nzhcDN07X9J1SqKcLOtXK5mYi3M9Gudo3namdpnl4dmkAAAAAAAAAAAAAAAAAAAAAAAAAAAAAAAAAAAAAAAAAAAAAAAAAAAAAAAAAAAAAAAAAAAAAAAAAAAAAAAAAAAAAADP4g73tT8ku+hLxqx+Kpey8Qd72p+SXfQl41Y/FUutsfv5094R2mDmA0yEAAAAAAAAAAAAcL/4qpzcL/4qpXvXcV6T6PacYey8P972meSWvQhoM/h/ve0zyS16ENBi1kRvZDzbtWPh6LidGq9nXI6VPSjfaJjoxtPVvV4d4/Bn5Vkh9FuVa/x/l6jvvjafRNqzVRXTNPhpj9MTvXV5uYLLDxqMPCsYtuaposW6bdM1dcxEbRv5n2AAAHkV/vh1nyuv06nNwv8AfDrPldfp1OahbZ5a3ZvC0+PrIAiXwAAAAAAAAAAABv8AY199a18+39tbAb/Y199a18+39tazd8ZcXbOSnVdgLbOgAAAAACP7J3e9j+V0+hWsEf2Tu97H8rp9CsFgAAAAAAAAAAAAAAAAAAAAAAAAAAAAAAAAAAAAAAAAi+xr3v3/ACqr0KFoi+xr3v3/ACqr0KAVoAAAAAAAAADB4470s76P7ylvMHjjvSzvo/vKQUoAAAAAAAAAAAAAAAAAAAJ/jvvQzvo/vKUBi+9bPzI+xf8AHfehnfR/eUoDF962fmR9iteMIdrY2erR9QFRogAAAAAAAAAAAAAAAB8sr3re+ZP2Pq+WV71vfMn7HtOMI7XJVpK/4E70MH6T7ypQJ/gTvQwfpPvKlA6bDgAAAAAAAAAAAAAAAAAAAAAAAAAAAAAAAAAAAAAAAAAAAAAAAAAAAAAAAAAAAAAAAAAAAAAAAAAAAAAAAAAAAAAAAAAAAAAAAAAAAAAAAAAAAAAAAAAAAAAAAAAAAAAAAAAAAAAAAAAAADxfSPetXz5+yHtDxfSPetXz5+yENvkdPZXERpLvAKLUgAAAAAAAAAAAAAAAAAN/sa++ta+fb+2tdoTsa++ta+fb+2tdunThDD2uerWQB6jAAAAAAAAAAAAAAAAAAAAAAAAAAAAAAAAHG5bou26rdyimuiuJpqpqjeKonriYcgE7qPBOiZ9U1xj1YtczEzVjVdHqjbbozvTH7IZcaFxVolMTpOq051miKP6i9y32nbo0xVMxEbeKqP3QtgEXRxxladVFriDR7+PX7qIuWo9zXMT/AHYq5bbT1xVP71Fp2v6TqlUU4WdauVzMxFuZ6Nc7RvO1M7TPLw7NC5bou26rdyimuiuJpqpqjeKonriYT+o8E6Jn1TXGPVi1zMTNWNV0eqNtujO9MfsgFEImNC4q0SmJ0nVac6zRFH9Re5b7Tt0aYqmYiNvFVH7ocqOOMrTqotcQaPfx6/dRFy1Hua5if7sVcttp64qn94LQZuna/pOqVRThZ1q5XMzEW5no1ztG87UztM8vDs0gAAAAAAAAAAAAAAAAAAAAAAAAAAAAAAAAAAAAAAAAAAAAAAAAAAAAAAAAAAAAAAAAAAAAAAAAAAAAAAAAZ/EHe9qfkl30JeNWPxVL2XiDve1PyS76EvGrH4ql1tj9/OnvCO0wcwGmQgAAAAAAAAAAADhf/FVObhf/ABVSveu4r0n0e04w9l4f73tM8ktehDQZ/D/e9pnklr0IaDFrLH4s1H2s4dy79NXRu1Udrt7V9GrpVct4nxxzq5eJ1eBNPnA4YsTXFUV5MzfqiZievaKdtvHTFM/tY/GczrPE2l6DbqqmiJ6d6LdyOW/XvE8ommiJmN/8XV47oAAAAHkV/vh1nyuv06nNwv8AfDrPldfp1OahbZ5a3ZvC0+PrIAiXwAAAAAAAAAAABv8AY199a18+39tbAb/Y199a18+39tazd8ZcXbOSnVdgLbOgAAAAACP7J3e9j+V0+hWsEf2Tu97H8rp9CsFgAAAAAAAAAAAAAAAAAAAAAAAAAAAAAAAAAAAAAAAAi+xr3v3/ACqr0KFogex/qODh6Het5Wbj2K5yaqopu3aaZmOjTz2mfkBbjoe3mkfCmF/mKP4nt5pHwphf5ij+IO+Oh7eaR8KYX+Yo/ie3mkfCmF/mKP4g746Ht5pHwphf5ij+J7eaR8KYX+Yo/iDvjoe3mkfCmF/mKP4nt5pHwphf5ij+IO+Oh7eaR8KYX+Yo/ie3mkfCmF/mKP4g77B4470s76P7yl3/AG80j4Uwv8xR/FicY6rp2TwxmWcfPxbt2robUW71NVU+7pnqiQWIAAAAAAAAAAAAAAAAAAAJ/jvvQzvo/vKUBi+9bPzI+xf8d96Gd9H95S84sZ2NRYt01XNpppiJjoz4le3iZiNzr7JtKLOuqa5iPt+XdHV9sMX/AIv+mf4Hthi/8X/TP8FXoVcnd7VYfvHnDtDq+2GL/wAX/TP8D2wxf+L/AKZ/gdCrkdqsP3jzh2h1fbDF/wCL/pn+B7YYv/F/0z/A6FXI7VYfvHnDtDq+2GL/AMX/AEz/AAPbDF/4v+mf4HQq5HarD9484dodX2wxf+L/AKZ/ge2GL/xf9M/wOhVyO1WH7x5w7Q6vthi/8X/TP8D2wxf+L/pn+B0KuR2qw/ePOHaHV9sMX/i/6Z/ge2GL/wAX/TP8DoVcjtVh+8ecO0Or7YYv/F/0z/A9sMX/AIv+mf4HQq5HarD9484dodX2wxf+L/pn+B7YYv8Axf8ATP8AA6FXI7VYfvHnDtPlle9b3zJ+x8vbDF/4v+mf4OF/Oxq7Fymm5vNVMxEdGfE9iirfg+LS82M0TEVxhzh6PwJ3oYP0n3lSgT/Anehg/SfeVKB0WOAAAAAAAAAAAAAAAAAAAAAAAAAAAAAAAAAAAAAAAAAAAAAAAAAAAAAAAAAAAAAAAAAAAAAAAAAAAAAAAAAAAAAAAAAAAAAAAAAAAAAAAAAAAAAAAAAAAAAAAAAAAAAAAAAAAAAAAAAAAAHi+ke9avnz9kPaHiOnZVmxYqpu19GZq322mfBCG2iZp+zobNrpot99U7o3S1B1fbDF/wCL/pn+B7YYv/F/0z/BT6FXJpO1WH7x5w7Q6vthi/8AF/0z/A9sMX/i/wCmf4HQq5HarD9484dodX2wxf8Ai/6Z/ge2GL/xf9M/wOhVyO1WH7x5w7Q6vthi/wDF/wBM/wAD2wxf+L/pn+B0KuR2qw/ePOHaHV9sMX/i/wCmf4Hthi/8X/TP8DoVcjtVh+8ecO0Or7YYv/F/0z/A9sMX/i/6Z/gdCrkdqsP3jzh2h1fbDF/4v+mf4Hthi/8AF/0z/A6FXI7VYfvHnDtDq+2GL/xf9M/wPbDF/wCL/pn+B0KuR2qw/ePOHaHV9sMX/i/6Z/ge2GL/AMX/AEz/AAOhVyO1WH7x5w7Q6vthi/8AF/0z/A9sMX/i/wCmf4HQq5HarD9484VPY199a18+39ta7QXYyqiu/rFVM7xVVbmJ/bWvXRjBjrSd9czHMAevgAAAAAAAAAAAAAAAAAAAAAAAAAAAAAAAAAAAAAAcblui7bqt3KKa6K4mmqmqN4qieuJhyATuo8E6Jn1TXGPVi1zMTNWNV0eqNtujO9MfshlxoXFWiUxOk6rTnWaIo/qL3LfadujTFUzERt4qo/dC2ARdHHGVp1UWuINHv49fuoi5aj3NcxP92KuW209cVT+9Radr+k6pVFOFnWrlczMRbmejXO0bztTO0zy8OzQuW6Ltuq3coproriaaqao3iqJ64mE/qPBOiZ9U1xj1YtczEzVjVdHqjbbozvTH7IBRCJjQuKtEpidJ1WnOs0RR/UXuW+07dGmKpmIjbxVR+6HKjjjK06qLXEGj38ev3URctR7muYn+7FXLbaeuKp/eC0Gbp2v6TqlUU4WdauVzMxFuZ6Nc7RvO1M7TPLw7NIAAAAAAAAAAAAAAAAAAAAAAAAAAAAAAAAAAAAAAAAAAAAAAAAAAAAAAAAAAAAAAAAAAAAAAAAAAGfxB3van5Jd9CXjVj8VS9l4g73tT8ku+hLxqx+KpdbY/fzp7wjtMHMBpkIAAAAAAAAAAAA4X/wAVU5uF/wDFVK967ivSfR7TjD2Xh/ve0zyS16EO9cuUWrdVy5XTRRRE1VVVTtFMR1zMujw/3vaZ5Ja9CGP2QtR9hcO1WKKtruXXFuNq+jVFPXVO3hjl0Z+cxayz+AqbmpavquvXouR22ubVuJr6UREz0pp8fuYiiI6o2/dcM3h3T50vQcPDriqK7dveuKpidq591VG8cuUzLSAAAAB5Ff74dZ8rr9OpzcL/AHw6z5XX6dTmoW2eWt2bwtPj6yAIl8AAAAAAAAAAAAb/AGNffWtfPt/bWwG/2NffWtfPt/bWs3fGXF2zkp1XYC2zoAAAAAAj+yd3vY/ldPoVqrLyrGDi3MnKu02rNuN6q6vB/wB+JA8dcRaVq+jWcfAyu3Xacimuae11U8ujVG/OI8cA9EAAAAAAAAAAAAAAAAAAAAAAAAAAAAAAAAAAAAAAAAQvY703AzNCv3MvCxr9cZNVMVXbVNUxHRp5bzHyrpH9jHveyPK6vQoBQe0Wj/BWD/l6P4HtFo/wVg/5ej+DQAZ/tFo/wVg/5ej+B7RaP8FYP+Xo/g0AGf7RaP8ABWD/AJej+B7RaP8ABWD/AJej+DQAZ/tFo/wVg/5ej+B7RaP8FYP+Xo/g0AGf7RaP8FYP+Xo/ge0Wj/BWD/l6P4NABn+0Wj/BWD/l6P4HtFo/wVg/5ej+DQAAAAAAAAAAAAAAAAAAAAAfO/Ys5NmqzkWrd61V+FRcpiqmfDziXT9otH+CsH/L0fwaADP9otH+CsH/AC9H8D2i0f4Kwf8AL0fwaADP9otH+CsH/L0fwPaLR/grB/y9H8GgAz/aLR/grB/y9H8D2i0f4Kwf8vR/BoAM/wBotH+CsH/L0fwPaLR/grB/y9H8GgAz/aLR/grB/wAvR/A9otH+CsH/AC9H8GgAz/aLR/grB/y9H8D2i0f4Kwf8vR/BoAM/2i0f4Kwf8vR/A9otH+CsH/L0fwaADP8AaLR/grB/y9H8D2i0f4Kwf8vR/BoAM/2i0f4Kwf8AL0fwPaLR/grB/wAvR/BoAM/2i0f4Kwf8vR/A9otH+CsH/L0fwaAD52LFnGs02ce1bs2qfwaLdMU0x4eUQ+gAAAAAAAAAAAAAAAAAAAAAAAAAAAAAAAAAAAAAAAAAAAAAAAAAAAAAAAAAAAAAAAAAAAAAAAAAAAAAAAAAAAAAAAAAAAAAAAAAAAAAAAAAAAAAAAAAAAAAAAAAAAAAAAAAAAAAAAAAAAAAM/2i0f4Kwf8AL0fwaADP9otH+CsH/L0fwPaLR/grB/y9H8GgAz/aLR/grB/y9H8D2i0f4Kwf8vR/BoAM/wBotH+CsH/L0fwPaLR/grB/y9H8GgAz/aLR/grB/wAvR/A9otH+CsH/AC9H8GgAz/aLR/grB/y9H8D2i0f4Kwf8vR/BoAM/2i0f4Kwf8vR/A9otH+CsH/L0fwaADP8AaLR/grB/y9H8D2i0f4Kwf8vR/BoAM/2i0f4Kwf8AL0fwPaLR/grB/wAvR/BoAM/2i0f4Kwf8vR/A9otH+CsH/L0fwaADP9otH+CsH/L0fwPaLR/grB/y9H8GgA6+JgYeF0/YeJYx+nt0u1W4o6W3Vvt+mXYAAAAAAAAAAAAAAAAAAAAAAAAAAAAAAAAAAAAAAAAAAAAAAABxuW6Ltuq3coproriaaqao3iqJ64mHIBO6jwTomfVNcY9WLXMxM1Y1XR6o226M70x+yGXGhcVaJTE6TqtOdZoij+ovct9p26NMVTMRG3iqj90LYBF0ccZWnVRa4g0e/j1+6iLlqPc1zE/3Yq5bbT1xVP71Fp2v6TqlUU4WdauVzMxFuZ6Nc7RvO1M7TPLw7NC5bou26rdyimuiuJpqpqjeKonriYT+o8E6Jn1TXGPVi1zMTNWNV0eqNtujO9MfsgFEImNC4q0SmJ0nVac6zRFH9Re5b7Tt0aYqmYiNvFVH7ocqOOMrTqotcQaPfx6/dRFy1Hua5if7sVcttp64qn94LQZuna/pOqVRThZ1q5XMzEW5no1ztG87UztM8vDs0gAAAAAAAAAAAAAAAAAAAAAAAAAAAAAAAAAAAAAAAAAAAAAAAAAAAAAAAAAAAAAAAAAAAAZ/EHe9qfkl30JeNWPxVL2XiDve1PyS76EvGrH4ql1tj9/OnvCO0wcwGmQgAAAAAAAAAAADhf8AxVTm4X/xVSveu4r0n0e04w9l4f73tM8ktehCXyo9vuyPasU3f/D6XRFyejc3iaqZiZ2jbaJ6U00zHipnm3MbULelcFYuddjemzhWpin/ABT0YiI6p23mYjf5Wb2OsGu3pN/Ur12q5dz7k1TM1b8qZmN538MzNXhnwMWsq4AAAAAHkV/vh1nyuv06nNwv98Os+V1+nU5qFtnlrdm8LT4+sgCJfAAAAAAAAAAAAG/2NffWtfPt/bWwG/2NffWtfPt/bWs3fGXF2zkp1XYC2zoAAAAAD537FnJs1Wci1bvWqvwqLlMVUz4ecSieyJpuBh6FYuYmFjWK5yaaZqtWqaZmOjVy3iPkXSP7J3e9j+V0+hWCwAAAAAAAAAAAAAAAAAAAAAAAAAAAAAAAAAAAAAAAAR/Yx73sjyur0KFgj+xj3vZHldXoUAsAAAAAAAAAAAAAAAAAAAAAAAAAAAAAAAAAAAAAAAAAAAAAAAAAAAAAAAAAAAAAAAAAAAAAAAAAAAAAAAAAAAAAAAAAAAAAAAAAAAAAAAAAAAAAAAAAAAAAAAAAAAAAAAAAAAAAAAAAAAAAAAAAAAAAAAAAAAAAAAAAAAAAAAAAAAAAAAAAAAAAAAAAAAAAAAAAAAAAAAAAAAAAAAAAAAAAAAAAAAAAAAAAAAAAAAAAAAAAAAAAAAAAAAAAAAAAAAAAAAAAAAAAAAAAAAAHG5bou26rdyimuiuJpqpqjeKonriYcgE7qPBOiZ9U1xj1YtczEzVjVdHqjbbozvTH7IZcaFxVolMTpOq051miKP6i9y32nbo0xVMxEbeKqP3QtgEXRxxladVFriDR7+PX7qIuWo9zXMT/AHYq5bbT1xVP71Fp2v6TqlUU4WdauVzMxFuZ6Nc7RvO1M7TPLw7NC5bou26rdyimuiuJpqpqjeKonriYT+o8E6Jn1TXGPVi1zMTNWNV0eqNtujO9MfsgFEImNC4q0SmJ0nVac6zRFH9Re5b7Tt0aYqmYiNvFVH7ocqOOMrTqotcQaPfx6/dRFy1Hua5if7sVcttp64qn94LQZuna/pOqVRThZ1q5XMzEW5no1ztG87UztM8vDs0gAAAAAAAAAAAAAAAAAAAAAAAAAAAAAAAAAAAAAAAAAAAAAAAAAAAAAAAAAAAAAAZ/EHe9qfkl30JeNWPxVL2XiDve1PyS76EvGrH4ql1tj9/OnvCO0wcwGmQgAAAAAAAAAAADhf8AxVTm4X/xVSveu4r0n0e04wseIcurJ0Dh3Qcevo38u1YqqmapimImmKaYnlziaufydHq6l9h41GHhWMW3NU0WLdNumauuYiNo38zz/ga3XrGvxqNyqqmjTsa3Zoo6e/PodDxdU7Vzty5zHXzejMWsgAAAAAPIr/fDrPldfp1Obhf74dZ8rr9OpzULbPLW7N4Wnx9ZAES+AAAAAAAAAAAAN/sa++ta+fb+2tgN/sa++ta+fb+2tZu+MuLtnJTquwFtnQAAAAABH9k7vex/K6fQrWCP7J3e9j+V0+hWCwAAAAAAAAAAAAAAAAAAAAAAAAAAAAAAAAAAAAAAAAR/Yx73sjyur0KFgj+xj3vZHldXoUAsAAAAAAAAAAAAAAAAAAAAAAAAAAAAAAAAAAAAAAAAAAAAAAAAAAAAAAAAAAAAAAAAAAAAAAAAAAAAAAAAAAAAAAAAAAAAAAAAAAAAAAAAAAAAAAAAAAAAAAAAAAAAAAAAAAAAAAAAAAAAAAAAAAAAAAAAAAAAAAAAAAAAAAAAAAAAAAAAAAAAAAAAAAAAAAAAAAAAAAAAAAAAAAAAAAAAAAAAAAAAAAAAAAAAAAAAAAAAAAAAAAAAAAAAAAAAAAAAAAAAAAAAAAAAAAAAAAAAAAHG5bou26rdyimuiuJpqpqjeKonriYcgE7qPBOiZ9U1xj1YtczEzVjVdHqjbbozvTH7IZcaFxVolMTpOq051miKP6i9y32nbo0xVMxEbeKqP3QtgEXRxxladVFriDR7+PX7qIuWo9zXMT/dirlttPXFU/vUWna/pOqVRThZ1q5XMzEW5no1ztG87UztM8vDs0Llui7bqt3KKa6K4mmqmqN4qieuJhP6jwTomfVNcY9WLXMxM1Y1XR6o226M70x+yAUQiY0LirRKYnSdVpzrNEUf1F7lvtO3RpiqZiI28VUfuhyo44ytOqi1xBo9/Hr91EXLUe5rmJ/uxVy22nriqf3gtBm6dr+k6pVFOFnWrlczMRbmejXO0bztTO0zy8OzSAAAAAAAAAAAAAAAAAAAAAAAAAAAAAAAAAAAAAAAAAAAAAAAAAAAAAAAABn8Qd72p+SXfQl41Y/FUvZeIO97U/JLvoS8asfiqXW2P386e8I7TBzAaZCAAAAAAAAAAAAPnfna1Pyvo6+RVM1dGOqOtSv9rFnd6v5+3m+qI3y9a4H032u4ax96ulXk/wDiKtp3iOlEbRHL/DEft3UDP4f73tM8ktehDQZBYAAAAAAeRX++HWfK6/Tqc3C/3w6z5XX6dTmoW2eWt2bwtPj6yAIl8AAAAAAAAAAAAb/Y199a18+39tbAb/Y199a18+39tazd8ZcXbOSnVdgLbOgAAAAACP7J3e9j+V0+hWsEf2Tu97H8rp9CsFgAAAAAAAAAAAAAAAAAAAAAAAAAAAAAAAAAAAAAAAAj+xj3vZHldXoULBH9jHveyPK6vQoBY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Ny3Rdt1W7lFNdFcTTVTVG8VRPXEw5AJ3UeCdEz6prjHqxa5mJmrGq6PVG23RnemP2Qy40LirRKYnSdVpzrNEUf1F7lvtO3RpiqZiI28VUfuhbAIujjjK06qLXEGj38ev3URctR7muYn+7FXLbaeuKp/eotO1/SdUqinCzrVyuZmItzPRrnaN52pnaZ5eHZoXLdF23VbuUU10VxNNVNUbxVE9cTCf1HgnRM+qa4x6sWuZiZqxquj1Rtt0Z3pj9kAohExoXFWiUxOk6rTnWaIo/qL3LfadujTFUzERt4qo/dDlRxxladVFriDR7+PX7qIuWo9zXMT/dirlttPXFU/vBaDN07X9J1SqKcLOtXK5mYi3M9Gudo3namdpnl4dmkAAAAAAAAAAAAAAAAAAAAAAAAAAAAAAAAAAAAAAAAAAAAAAAAAADP4g73tT8ku+hLxqx+Kpey8Qd72p+SXfQl41Y/FUutsfv5094R2mDmA0yEAAAAAAAAAAAAqmKaZmeqHWin+prrnrn+L6ZFU7RRHXU/bsRTYmI6o2cq9f7qq+VFM+cx7Qkp+257Nw/3vaZ5Ja9CGgz+H+97TPJLXoQ0GYTAAAAAAPIr/fDrPldfp1Obhf74dZ8rr9OpzULbPLW7N4Wnx9ZAES+AAAAAAAAAAAAN/sa++ta+fb+2tgN/sa++ta+fb+2tZu+MuLtnJTquwFtnQAAAAABH9k7vex/K6fQrWCP7J3e9j+V0+hWCwAAAAAAAAAAAAAAAAAAAAAAAAAAAAAAAAAAAAAAAAR/Yx73sjyur0KFgj+xj3vZHldXoUA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G5bou26rdyimuiuJpqpqjeKonriYcgE7qPBOiZ9U1xj1YtczEzVjVdHqjbbozvTH7IZcaFxVolMTpOq051miKP6i9y32nbo0xVMxEbeKqP3QtgEXRxxladVFriDR7+PX7qIuWo9zXMT/dirlttPXFU/vUWna/pOqVRThZ1q5XMzEW5no1ztG87UztM8vDs0Llui7bqt3KKa6K4mmqmqN4qieuJhP6jwTomfVNcY9WLXMxM1Y1XR6o226M70x+yAUQiY0LirRKYnSdVpzrNEUf1F7lvtO3RpiqZiI28VUfuhyo44ytOqi1xBo9/Hr91EXLUe5rmJ/uxVy22nriqf3gtBm6dr+k6pVFOFnWrlczMRbmejXO0bztTO0zy8OzSAAAAAAAAAAAAAAAAAAAAAAAAAAAAAAAAAAAAAAAAAAAABn8Qd72p+SXfQl41Y/FUvZeIO97U/JLvoS8asfiqXW2P386e8I7TBzAaZCAAAAAAAAAAA4Xqujbn5eSO1tIs6Jrn8PYjfLhb/rL1Vfgjqc7/AOKqftqno24jwzzl+X/xVSjFnNF0rmrGYmZ1mH1v/wAnsvD/AHvaZ5Ja9CGgz+H+97TPJLXoQ0GVTgAAAAAPIr/fDrPldfp1Obhf74dZ8rr9OpzULbPLW7N4Wnx9ZAES+AAAAAAAAAAAAN/sa++ta+fb+2tgN/sa++ta+fb+2tZu+MuLtnJTquwFtnQAAAAABH9k7vex/K6fQrWCP7J3e9j+V0+hWCwAAAAAAAAAAAAAAAAAAAAAAAAAAAAAAAAAAAAAAAAR/Yx73sjyur0KFgj+xj3vZHldXoUA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G5bou26rdyimuiuJpqpqjeKonriYcgE7qPBOiZ9U1xj1YtczEzVjVdHqjbbozvTH7IZcaFxVolMTpOq051miKP6i9y32nbo0xVMxEbeKqP3QtgEXRxxladVFriDR7+PX7qIuWo9zXMT/dirlttPXFU/vUWna/pOqVRThZ1q5XMzEW5no1ztG87UztM8vDs0Llui7bqt3KKa6K4mmqmqN4qieuJhP6jwTomfVNcY9WLXMxM1Y1XR6o226M70x+yAUQiY0LirRKYnSdVpzrNEUf1F7lvtO3RpiqZiI28VUfuhyo44ytOqi1xBo9/Hr91EXLUe5rmJ/uxVy22nriqf3gtBm6dr+k6pVFOFnWrlczMRbmejXO0bztTO0zy8OzSAAAAAAAAAAAAAAAAAAAAAAAAAAAAAAAAAAAAAABn8Qd72p+SXfQl41Y/FUvZeIO97U/JLvoS8asfiqXW2P386e8I7TBzAaZCAAAAAAAAAAPjX/WX4p8FPW+tdXRpmqfA+ePHKa566pUbz/stKLDn950j5l9U/aN76uF/8VU5uF/8VUmvXcV6T6PKcYey8P8Ae9pnklr0IaDP4f73tM8ktehDQYtZAAAAAAeRX++HWfK6/Tqc3C/3w6z5XX6dTmoW2eWt2bwtPj6yAIl8AAAAAAAAAAAAb/Y199a18+39tbAb/Y199a18+39tazd8ZcXbOSnVdgLbOgAAAAACP7J3e9j+V0+hWsEf2Tu97H8rp9CsFgAAAAAAAAAAAAAAAAAAAAAAAAAAAAAAAAAAAAAAAAj+xj3vZHldXoULBH9jHveyPK6vQoBY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Ny3Rdt1W7lFNdFcTTVTVG8VRPXEw5AJ3UeCdEz6prjHqxa5mJmrGq6PVG23RnemP2Qy40LirRKYnSdVpzrNEUf1F7lvtO3RpiqZiI28VUfuhbAIujjjK06qLXEGj38ev3URctR7muYn+7FXLbaeuKp/eotO1/SdUqinCzrVyuZmItzPRrnaN52pnaZ5eHZoXLdF23VbuUU10VxNNVNUbxVE9cTCf1HgnRM+qa4x6sWuZiZqxquj1Rtt0Z3pj9kAohExoXFWiUxOk6rTnWaIo/qL3LfadujTFUzERt4qo/dDlRxxladVFriDR7+PX7qIuWo9zXMT/dirlttPXFU/vBaDN07X9J1SqKcLOtXK5mYi3M9Gudo3namdpnl4dmkAAAAAAAAAAAAAAAAAAAAAAAAAAAAAAAADP4g73tT8ku+hLxqx+Kpey8Qd72p+SXfQl41Y/FUutsfv5094R2mDmA0yEAAAAAAAAB+V1dGmap8D5qqimJqnCB8r09O5Tbj9r7RG0REdUPlj09dc9cvqp3Omat9vVjV/Ufh9Vchwv/AIqpzcL/AOKqTXruK9J9HlOMPZeH+97TPJLXoQ0Gfw/3vaZ5Ja9CGgxayAAAAAA8iv8AfDrPldfp1Obhf74dZ8rr9OpzULbPLW7N4Wnx9ZAES+AAAAAAAAAAAAN/sa++ta+fb+2tgN/sa++ta+fb+2tZu+MuLtnJTquwFtnQAAAAABH9k7vex/K6fQrWCP7J3e9j+V0+hWCwAAAAAAAAAAAAAAAAAAAAAAAAAAAAAAAAAAAAAAAAR/Yx73sjyur0KFgj+xj3vZHldXoUA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G5bou26rdyimuiuJpqpqjeKonriYcgE7qPBOiZ9U1xj1YtczEzVjVdHqjbbozvTH7IZcaFxVolMTpOq051miKP6i9y32nbo0xVMxEbeKqP3QtgEXRxxladVFriDR7+PX7qIuWo9zXMT/dirlttPXFU/vUWna/pOqVRThZ1q5XMzEW5no1ztG87UztM8vDs0Llui7bqt3KKa6K4mmqmqN4qieuJhP6jwTomfVNcY9WLXMxM1Y1XR6o226M70x+yAUQiY0LirRKYnSdVpzrNEUf1F7lvtO3RpiqZiI28VUfuhyo44ytOqi1xBo9/Hr91EXLUe5rmJ/uxVy22nriqf3gtBm6dr+k6pVFOFnWrlczMRbmejXO0bztTO0zy8OzSAAAAAAAAAAAAAAAAAAAAAAAAAABn8Qd72p+SXfQl41Y/FUvZeIO97U/JLvoS8asfiqXW2P386e8I7TBzAaZCAAAAAAAAPjenp3KbcftfWuro0zVPgfPHp66565UL1PW1U3ePz950j5wfdP2+76xG0REdUAL0Ru+0PgcL/4qpzcL/wCKqQXruK9J9HtOMPZeH+97TPJLXoQ0Gfw/3vaZ5Ja9CGgxayAAAAAA8iv98Os+V1+nU5uF/vh1nyuv06nNQts8tbs3hafH1kARL4AAAAAAAAAAAA3+xr761r59v7a2A3+xr761r59v7a1m74y4u2clOq7AW2dAAAAAAEf2Tu97H8rp9CtYI/snd72P5XT6FYLAAAAAAAAAAAAAAAAAAAAAAAAAAAAAAAAAAAAAAAABH9jHveyPK6vQoWDzHg7F4kv6Vdq0XUMbGx4vzFVF2mJma+jTvP4E+Dbwg9OHT0m3nWtNtUapet38yN+2XLcbUzznbblHg28Du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Ny3Rdt1W7lFNdFcTTVTVG8VRPXEw5AJ3UeCdEz6prjHqxa5mJmrGq6PVG23RnemP2Qy40LirRKYnSdVpzrNEUf1F7lvtO3RpiqZiI28VUfuhbAIujjjK06qLXEGj38ev3URctR7muYn+7FXLbaeuKp/eotO1/SdUqinCzrVyuZmItzPRrnaN52pnaZ5eHZoXLdF23VbuUU10VxNNVNUbxVE9cTCf1HgnRM+qa4x6sWuZiZqxquj1Rtt0Z3pj9kAohExoXFWiUxOk6rTnWaIo/qL3LfadujTFUzERt4qo/dDlRxxladVFriDR7+PX7qIuWo9zXMT/dirlttPXFU/vBaDN07X9J1SqKcLOtXK5mYi3M9Gudo3namdpnl4dmkAAAAAAAAAAAAAAAAAAAADP4g73tT8ku+hLxqx+Kpey8Qd72p+SXfQl41Y/FUutsfv5094R2mDmA0yEAAAAAABxuV9CiZ8z4rriimaqsIMXzvT07lNuP2vtEbRER1Q+ViieddXXU+qrdKZq329eNX9R+H1VyAF18jhf/ABVTm4X/AMVUr3ruK9J9HtOMPZeH+97TPJLXoQ0Gfw/3vaZ5Ja9CGgxayAAAAAA8iv8AfDrPldfp1Obhf74dZ8rr9OpzULbPLW7N4Wnx9ZAES+AAAAAAAAAAAAN/sa++ta+fb+2tgN/sa++ta+fb+2tZu+MuLtnJTquwFtnQAAAAABH9k7vex/K6fQrUmrW867pt2jS71uxmTt2u5cjemOcb78p8G/gee8Y4vEljSrVWtahjZOPN+IpotUxExX0atp/Ajwb+EHpwAAAAAAAAAAAAAAAAAAAAAAAAAAAAAAAAAAAAAAACP7GPe9keV1ehQsEf2Me97I8rq9CgF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43LdF23VbuUU10VxNNVNUbxVE9cTDkAndR4J0TPqmuMerFrmYmasaro9UbbdGd6Y/ZDLjQuKtEpidJ1WnOs0RR/UXuW+07dGmKpmIjbxVR+6FsAi6OOMrTqotcQaPfx6/dRFy1Hua5if7sVcttp64qn96i07X9J1SqKcLOtXK5mYi3M9Gudo3namdpnl4dmhct0XbdVu5RTXRXE01U1RvFUT1xMJ/UeCdEz6prjHqxa5mJmrGq6PVG23RnemP2QCiETGhcVaJTE6TqtOdZoij+ovct9p26NMVTMRG3iqj90OVHHGVp1UWuINHv49fuoi5aj3NcxP8AdirlttPXFU/vBaDN07X9J1SqKcLOtXK5mYi3M9Gudo3namdpnl4dmkAAAAAAAAAAAAAADP4g73tT8ku+hLxqx+Kpey8Qd72p+SXfQl41Y/FUutsfv5094R2mDmA0yEAAAAAAfD8dd/8ARS5Xq5n+rp5zPW+lFEUUxTChaf8Ak2vVf8acf5n8R8vuPtG9+gL74AAHC/8AiqnNwv8A4qpXvXcV6T6PacYey8P972meSWvQhoM/h/ve0zyS16ENBi1kAAAAAB5Ff74dZ8rr9OpzcL/fDrPldfp1OahbZ5a3ZvC0+PrIAiXwAAAAAAAAAAABv9jX31rXz7f21sBv9jX31rXz7f21rN3xlxds5KdV2Ats6AAAAAAI/snd72P5XT6FawR/ZO73sfyun0KwWAAAAAAAAAAAAAAAAAAAAAAAAAAAAAAAAAAAAAAAACP7GPe9keV1ehQsEf2Me97I8rq9CgF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43LdF23VbuUU10VxNNVNUbxVE9cTDkAndR4J0TPqmuMerFrmYmasaro9UbbdGd6Y/ZDLjQuKtEpidJ1WnOs0RR/UXuW+07dGmKpmIjbxVR+6FsAi6OOMrTqotcQaPfx6/dRFy1Hua5if7sVcttp64qn96i07X9J1SqKcLOtXK5mYi3M9Gudo3namdpnl4dmhct0XbdVu5RTXRXE01U1RvFUT1xMJ/UeCdEz6prjHqxa5mJmrGq6PVG23RnemP2QCiETGhcVaJTE6TqtOdZoij+ovct9p26NMVTMRG3iqj90OVHHGVp1UWuINHv49fuoi5aj3NcxP8AdirlttPXFU/vBaDN07X9J1SqKcLOtXK5mYi3M9Gudo3namdpnl4dmkAAAAAAAADP4g73tT8ku+hLxqx+Kpey8Qd72p+SXfQl41Y/FUutsfv5094R2mDmA0yEAAAAfldcUUzVL9mYpjeZ2iHw53699tqIVLzbzRHQo+9c4fOkPqmN/wB5crNEz/WVc5nqfUEthYxY0RRH/wDs83kzvkATPAABwv8A4qpzcL/4qpXvXcV6T6PacYey8P8Ae9pnklr0IaDP4f73tM8ktehDQYtZAAAAAAeRX++HWfK6/Tqc3C/3w6z5XX6dTmoW2eWt2bwtPj6yAIl8AAAAAAAAAAAAb/Y199a18+39tbAb/Y199a18+39tazd8ZcXbOSnVdgLbOgAAAAACP7J3e9j+V0+hWsEf2Tu97H8rp9CsFgAAAAAAAAAAAAAAAAAAAAAAAAAAAAAAAAAAAAAAAAj+xj3vZHldXoULBH9jHveyPK6vQoBY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Ny3Rdt1W7lFNdFcTTVTVG8VRPXEw5AJ3UeCdEz6prjHqxa5mJmrGq6PVG23RnemP2Qy40LirRKYnSdVpzrNEUf1F7lvtO3RpiqZiI28VUfuhbAIujjjK06qLXEGj38ev3URctR7muYn+7FXLbaeuKp/eotO1/SdUqinCzrVyuZmItzPRrnaN52pnaZ5eHZoXLdF23VbuUU10VxNNVNUbxVE9cTCf1HgnRM+qa4x6sWuZiZqxquj1Rtt0Z3pj9kAohExoXFWiUxOk6rTnWaIo/qL3LfadujTFUzERt4qo/dBRx3f0+/OLxBpN3HvUxMzVZ/vc9o2pq8HKecVTvt5gthm6dr+k6pVFOFnWrlczMRbmejXO0bztTO0zy8OzSAABn8Qd72p+SXfQl41Y/FUvZeIO97U/JLvoS8asfiqXW2P386e8I7TBzAaZCAAEzFMbzO0QdXW+M736to5UR4fGr29t1cbqY31ThH/APfh7Eb357q/V4qIfeIimNojaIIiKY2iNogfN3u/V76qp31TjPtH8PZneALT5AAAAHC/+Kqc3C/+KqV713Fek+j2nGHsvD/e9pnklr0IaDP4f73tM8ktehDQYtZAAAAAAeRX++HWfK6/Tqc3C/3w6z5XX6dTmoW2eWt2bwtPj6yAIl8AAAAAAAAAAAAb/Y199a18+39tbAb/AGNffWtfPt/bWs3fGXF2zkp1XYC2zoAAAAAAj+yd3vY/ldPoVrBH9k7vex/K6fQrBYAAAAAAAAAAAAAAAAAAAAAAAAAAAAAAAAAAAAAAAAI/sY972R5XV6FCwR/Yx73sjyur0K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537FnJs1Wci1bvWqvwqLlMVUz4ecS+gCX1PgPRs3pV2KLmHdnpTvaq3pmZ6t6Z8EeKNmbGi8XaHVEaXqFOfj0zRTFq5VH4MR1bV8qY8Huat+r9l0Ah7HH17Dqps69pN/Gu9Dpb26Zpmrny2oq22jr57zzjzU2na/pOqVRThZ1q5XMzEW5no1ztG87UztM8vDs71+xZybNVnItW71qr8Ki5TFVM+HnEpvU+A9GzelXYouYd2elO9qremZnq3pnwR4o2BscQd72p+SXfQl41Y/FUrHU9D4n0bTMqjG1P2Xp/auhXRVPuqbcUTvtTVvFMRG8e5nfq/ZE267lNEbUb0ulsy1iytZqmJw/Eb/zD4rjfDsD5dtr/wCFU/JvzT125j9Mu9N+sIjfM/1Pwi6Mvs4V3qaOXXPih8+jdu/hT0afE+tFumjqjn45fMW1vbd3T0Y5z7R8m6IxfLa5dnaY6NPifeIimNojaIBNY3eLOZqmd8z+ZeTO8AWHgAAAAAA4X/xVTm4X/wAVUr3ruK9J9HtOMPZeH+97TPJLXoQ0Gfw/3vaZ5Ja9CGgxayAAAAAA8iv98Os+V1+nU5uF/vh1nyuv06nNQts8tbs3hafH1kARL4AAAAAAAAAAAA3+xr761r59v7a2A3+xr761r59v7a1m74y4u2clOq7AW2dAAAAAAEf2Tu97H8rp9CtYI/snd72P5XT6FYLAAAAAAAAAAAAAAAAAAAAAAAAAAAAAAAAAAAAAAAABH9jHveyPK6vQoWCP7GPe9keV1ehQC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8czGozMK/i3Jqii/bqt1TT1xExtO3nSv8ARxo/5znfXo/lWACP/o40f85zvr0fyn9HGj/nOd9ej+VYAI/+jjR/znO+vR/Kf0caP+c5316P5VgAj/6ONH/Oc769H8p/Rxo/5znfXo/lWACP/o40f85zvr0fyn9HGj/nOd9ej+VYAI/+jjR/znO+vR/Kf0caP+c5316P5VgAj/6ONH/Oc769H8p/Rxo/5znfXo/lWACP/o40f85zvr0fyn9HGj/nOd9ej+VYAI/+jjR/znO+vR/Kf0caP+c5316P5VgA+OHjUYeFYxbc1TRYt026Zq65iI2jfzPsAAAAAAAJXM4B0rMzb+VcyMyK79yq5VFNdO0TM7zt7n5Xx/o40f8AOc769H8qwAR/9HGj/nOd9ej+U/o40f8AOc769H8qwAR/9HGj/nOd9ej+U/o40f8AOc769H8qwAR/9HGj/nOd9ej+U/o40f8AOc769H8qwAR/9HGj/nOd9ej+U/o40f8AOc769H8qwAR/9HGj/nOd9ej+U/o40f8AOc769H8qwAR/9HGj/nOd9ej+U/o40f8AOc769H8qwAR/9HGj/nOd9ej+U/o40f8AOc769H8qwAR/9HGj/nOd9ej+VscP8N4fD/sj2Hcv19v6PS7bVE7dHfbbaI8ctgAAAAAAAAAR/ZO73sfyun0K1gj+yd3vY/ldPoVgsAAAAAAAAAAAAAAAAAAAAAAAAAAAAAAAAAAAAAAAAEf2Me97I8rq9ChYI/sY972R5XV6FAL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H9k7vex/K6fQrWCP7J3e9j+V0+hWCwAAAAAAAAAAAAAAAAAAAAAAAAAAAAAAAAAAAAAAdezn4d/Irx7OXYuX7e/Tt0XImqnadp3iOcc+TsMfTuG8PTtZytUs3L9V/J6fTprqiaY6VUVTttG/XHjBsI/sY972R5XV6FCwR/Yx73sjyur0K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P7J3e9j+V0+hWsEf2Tu97H8rp9CsFgAAAAAAAAAAAAAAAAAAAAAAAAAAAAAAAAAA43LlFq3VcuV00UURNVVVU7RTEdczLk6esWLmTo2dj2aeldu49yiinfbeZpmIjmCP9v8AiPiTI6XDuP7Fw7VfQqu3OhO8zPXPSjwRtO1O8xv4d4fPuV4w+Hv/ANcvfwd7sdaphV6PTp/StWsu3cq3o3iKr2/PpfLy5eHaKY+RZAgadD420+mu/j6tTkV7bdrm/NzfnHVFyOj+1vcN8Q3tRyMjTtTxvYup428126Yno1U7xzjr8ceHnvExvvy3L9+zjWar2Rdt2bVP4VdyqKaY8HOZRuNXY1nsjU5umxTVYwrExfvRT7m5XtVTG0x1/hRG89cUztyiAWyP7GPe9keV1ehQsEf2Me97I8rq9CgF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+yd3vY/ldPoVrBH9k7vex/K6fQrBYAAAAAAAAAAAAAAAAAAAAAAAAAAAAAAAAAAA43LlFq3VcuV00UURNVVVU7RTEdczIJ3WuCdL1a9cyIi5i5Ne81V2p9zVVPhqpnz8tt953Yf9GX/wCl/wD9W/8A71h7e6P8K4P+Yo/ie3uj/CuD/mKP4gk7HYzs03qZyNUuXLX96m3Ziiqf0TMzt5ldpOkYWj4tNjCs00RtEVV7R07m2/OqfD1z+jfls4+3uj/CuD/mKP4vti6lgZlybeJm41+uI6U02rtNUxHj2iflB2nnfAvEWlaRo17Hz8rtN2rIqrintdVXLo0xvyifFL0RC9jvTcDM0K/cy8LGv1xk1UxVdtU1TEdGnlvMfKDa7tuHfhD/AGbn8rcx79vJx7WRZq6Vq7RFdFW228TG8TzdP2i0f4Kwf8vR/Bo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PnkX7eNj3ci9V0bVqia66tt9oiN5nk+gCf7tuHfhD/ZufypvjriLStX0azj4GV267TkU1zT2uqnl0ao35xHjhae0Wj/BWD/l6P4JXsiabgYehWLmJhY1iucmmmarVqmmZjo1ct4j5AXQAAAAAAAAAAAAAAAAAAAAAAAAAAAAAAAAADjct0XbdVu5RTXRXE01U1RvFUT1xMOQDzPsg8PYumex83Ax+02rtdVF2KavcxV107R4N/ddXLlHV4azuJ4d+D/965/M2srExsy3FvLx7V+iJ6UU3aIqiJ8e0/pfYE/3E8O/B/8AvXP5nc0zh3StIyKsjAxe03aqJomrtlVXLeJ25zPihqACP7GPe9keV1ehQsEf2Me97I8rq9CgF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+yd3vY/ldPoVrBH9k7vex/K6fQrBYAAAAAAAAAAAAAAAAAAAAAAAAAAAAAAAAAAONy5Rat1XLldNFFETVVVVO0UxHXMy5ONy3Rdt1W7lFNdFcTTVTVG8VRPXEwDo+3uj/AArg/wCYo/ie3uj/AArg/wCYo/ig+yDw9i6Z7HzcDH7Tau11UXYpq9zFXXTtHg3911cuUdXhrO4nh34P/wB65/MDQ9vdH+FcH/MUfxfbF1LAzLk28TNxr9cR0pptXaapiPHtE/Kye4nh34P/AN65/M7mmcO6VpGRVkYGL2m7VRNE1dsqq5bxO3OZ8UA1Ef2Me97I8rq9ChYI/sY972R5XV6FALAAAHT1PVMLSMenIz73abVVcURV0Zq57TO3KJ8Ug7gAAAAAAAAAAAAAAAAAAAAAAAAAAAAAAAAAAAAAAAAAAAAAAAAAAAAAAAAAAAAAAAAAAAAAAAAAAAAAAAAAAAAAAAAAAAAAAAAAAAAAAAAAAAAAAAAAAAAAAAAAAAAAAAAAAAAAAAAAAAAAAAAAAAAAAAAAAAAAAAAAAAAAAAAAAAAAAAAAAAAAAAAAAAAAAAAAAAAAAAAAAAAAAAAAA+eRft42PdyL1XRtWqJrrq232iI3meT54Gdj6jh28vDudssXN+jV0ZjfaZieU8+uJB2AAAAAAAAAAAAAAAAAAAAAAAAAAAAAAAAAAAAAAAAAAAAAAAAAAAAAAAAAAAAAAAAAAAAAAAAAAAAAAAAAAAAAAAAAAAAAAAAAAAAAAAAAAAAAAAAAAAAAAAAAAAAAAAAAAAAAAAAAAAAAAAAAAAAAAAAAAAAAAAAAAAAAAAAAAAAAAAAAAAAEf2Tu97H8rp9CtYI/snd72P5XT6FYLAAAAAAAAAAAAAAAAAAAAAAAAAAAAAAAAAAAAHxysTGzLcW8vHtX6InpRTdoiqInx7T+l9gB07WqYV3VL2m272+ZZo6ddvozyjlz322/vR4fC7iP038qGreSU/ZaWACP7GPe9keV1ehQsEf2Me97I8rq9CgFgAAj+yd3vY/ldPoVrBH9k7vex/K6fQrBYAAAAAAAAAAAAAAAAAAAADp6tqVnSNNu52RTcqtWtulFuImrnMRy3mPG+2Hk0ZmFYyrcVRRft03KYq64iY3jfzg+wAAAAAAAAAAAAAAAAAAPjmZNGHhX8q5FU0WLdVyqKeuYiN528wPsOnpOpWdX021nY9Nym1d36MXIiKuUzHPaZ8TuAAAAAAAAAAAAAAAAAAAAzdC1vG17CrysSi7RRRcm3MXYiJ3iInwTPjBpAAAAAAAAAAAAAAAAAAAADN0zW8bVM3PxbFF2mvBudruTXEREzvVHLaZ/wz4mkAAAAAAAAAAAAAAAAAAADNsa3jX9eyNHoouxkY9uLlVUxHQmJ6PVO+/96PADSAAAAAAAAAAAAAAAAAAAAGbf1vGsa9j6PXRdnIyLc3KaoiOhER0uud9/7s+BpAAAAAAAAAAAAAAAAAAAAzdT1vG0vNwMW/Rdqrzrna7c0RExE70xz3mP8UeMGkAAAAAAAAAAAAAAAAAAAAM3XdbxtBwqMrLou10V3ItxFqImd5iZ8Mx4mkAAAAAAAAAAAAAAAAAAADp6tqVnSNNu52RTcqtWtulFuImrnMRy3mPGDuD44eTRmYVjKtxVFF+3TcpirriJjeN/O+wAAAAAAAAAAAAAAAAAAM/iDve1PyS76Es/gTvQwfpPvKmhxB3van5Jd9CWfwJ3oYP0n3lQKAAAAAAAAAAAAAAAAAAAAAZuha3ja9hV5WJRdooouTbmLsRE7xET4JnxtIAAAAAAAAAAAAAAAAAAAGbpmt42qZufi2KLtNeDc7XcmuIiJneqOW0z/hnxA0gAAAAAAAAAAAAAAAAAAABm2Nbxr+vZGj0UXYyMe3FyqqYjoTE9Hqnff+9HgaQAAAAAAAAAAAAAAAAAAAM2/reNY17H0eui7ORkW5uU1REdCIjpdc77/wB2fADSAAAAAAAAAAAAAAAAAAAAGbqet42l5uBi36LtVedc7XbmiImInemOe8x/ijxtIAAAAAAAAAAAAAAAAAAAGbrut42g4VGVl0Xa6K7kW4i1ETO8xM+GY8QNIAAAAAAAAAAAAAAAAAAAAdPVtSs6Rpt3OyKblVq1t0otxE1c5iOW8x432w8mjMwrGVbiqKL9um5TFXXETG8b+cH2AAAAAAAAAAAAAAAAAAB8czJow8K/lXIqmixbquVRT1zERvO3mB9h09J1Kzq+m2s7HpuU2ru/Ri5ERVymY57TPidwAAAAAAAAAABH9k7vex/K6fQrWCP7J3e9j+V0+hWCwAAAAAAAAAAAAAAAAAAAAAAAAAAAAAAAAAAAAABH6b+VDVvJKfstLBm2NExrGvZGsUV3ZyMi3FuqmZjoREdHqjbf+7HhaQCP7GPe9keV1ehQsHnuhYvGOg4VeLiaTjV0V3JuTN25TM7zER4K48QPQhH+2PHPwNg/Xj1h7Y8c/A2D9ePWAsEf2Tu97H8rp9Cs9seOfgbB+vHrGbruLxjr2FRi5ek41FFFyLkTauUxO8RMeGufGD0IR/tjxz8DYP149Ye2PHPwNg/Xj1gLAR/tjxz8DYP149Ye2PHPwNg/Xj1gLAR/tjxz8DYP149Ye2PHPwNg/Xj1gLAR/tjxz8DYP149Ye2PHPwNg/Xj1gLAR/tjxz8DYP149Ye2PHPwNg/Xj1gLAR/tjxz8DYP149Ye2PHPwNg/Xj1gLAR/tjxz8DYP149Ye2PHPwNg/Xj1gLAR/tjxz8DYP149Ye2PHPwNg/Xj1gLAR/tjxz8DYP149Ye2PHPwNg/Xj1gLAR/tjxz8DYP149Ye2PHPwNg/Xj1gNDjvvQzvo/vKWhw/3vaZ5Ja9CEnq0caavpt3ByNIxKbV3bpTbuUxVymJ5b3J8T7YeRxth4VjFt6PhzRYt026Zqrp3mIjaN/6z5AWwj/bHjn4Gwfrx6w9seOfgbB+vHrAWAj/AGx45+BsH68esPbHjn4Gwfrx6wFgI/2x45+BsH68esPbHjn4Gwfrx6wFgI/2x45+BsH68esPbHjn4Gwfrx6wFgI/2x45+BsH68esPbHjn4Gwfrx6wFgI/wBseOfgbB+vHrD2x45+BsH68esBYCP9seOfgbB+vHrD2x45+BsH68esBYCP9seOfgbB+vHrD2x45+BsH68esBYCP9seOfgbB+vHrD2x45+BsH68esBYM/iDve1PyS76Ep/2x45+BsH68esfHMyONszCv4tzR8OKL9uq3VNNdO8RMbTt/WfKDW4E70MH6T7ypQIPSY400jTbWDj6RiVWrW/Rm5cpmrnMzz2uR43c9seOfgbB+vHrAWAj/bHjn4Gwfrx6w9seOfgbB+vHrAWAj/bHjn4Gwfrx6w9seOfgbB+vHrAWAj/bHjn4Gwfrx6w9seOfgbB+vHrAWAj/AGx45+BsH68esPbHjn4Gwfrx6wFgI/2x45+BsH68esPbHjn4Gwfrx6wFgI/2x45+BsH68esPbHjn4Gwfrx6wFgI/2x45+BsH68esPbHjn4Gwfrx6wFgI/wBseOfgbB+vHrD2x45+BsH68esBYCP9seOfgbB+vHrD2x45+BsH68esBYI/sY972R5XV6FB7Y8c/A2D9ePWM3QsXjHQcKvFxNJxq6K7k3Jm7cpmd5iI8FceIHoQj/bHjn4Gwfrx6w9seOfgbB+vHrAWAj/bHjn4Gwfrx6w9seOfgbB+vHrAWAj/AGx45+BsH68esPbHjn4Gwfrx6wFgI/2x45+BsH68esPbHjn4Gwfrx6wFgI/2x45+BsH68esPbHjn4Gwfrx6wFgI/2x45+BsH68esPbHjn4Gwfrx6wFgI/wBseOfgbB+vHrD2x45+BsH68esBYCP9seOfgbB+vHrD2x45+BsH68esBYCP9seOfgbB+vHrD2x45+BsH68esBYCP9seOfgbB+vHrD2x45+BsH68esA4L74eJ/K/+u4sHnumYvGOl5uflWNJxqq8652y5FdymYid6p5bVx/inxtL2x45+BsH68esBYCP9seOfgbB+vHrD2x45+BsH68esBYCP9seOfgbB+vHrD2x45+BsH68esBYCP8AbHjn4Gwfrx6w9seOfgbB+vHrAWAj/bHjn4Gwfrx6w9seOfgbB+vHrAWAj/bHjn4Gwfrx6w9seOfgbB+vHrAWAj/bHjn4Gwfrx6w9seOfgbB+vHrAWAj/AGx45+BsH68esPbHjn4Gwfrx6wFgI/2x45+BsH68esPbHjn4Gwfrx6wFgI/2x45+BsH68esPbHjn4Gwfrx6wFgj9N/Khq3klP2Wj2x45+BsH68esZtjF4xsa9kaxRpONORkW4t1Uzcp6ERHR6o6e/wDdjwg9CEf7Y8c/A2D9ePWHtjxz8DYP149YCwEf7Y8c/A2D9ePWHtjxz8DYP149YCwEf7Y8c/A2D9ePWHtjxz8DYP149YCwEf7Y8c/A2D9ePWHtjxz8DYP149YCwEf7Y8c/A2D9ePWHtjxz8DYP149YCwEf7Y8c/A2D9ePWHtjxz8DYP149YCwEf7Y8c/A2D9ePWHtjxz8DYP149YCwEf7Y8c/A2D9ePWHtjxz8DYP149YCwEf7Y8c/A2D9ePWHtjxz8DYP149YCwEf7Y8c/A2D9ePWHtjxz8DYP149YBqX5UNJ8kq+y6sHnt/F4xv69j6xXpONGRj25t00xcp6ExPS646e/wDenwtL2x45+BsH68esBYCP9seOfgbB+vHrD2x45+BsH68esBYCP9seOfgbB+vHrD2x45+BsH68esBYCP8AbHjn4Gwfrx6w9seOfgbB+vHrAWAj/bHjn4Gwfrx6w9seOfgbB+vHrAWAj/bHjn4Gwfrx6w9seOfgbB+vHrAWAj/bHjn4Gwfrx6w9seOfgbB+vHrAWAj/AGx45+BsH68esPbHjn4Gwfrx6wFgI/2x45+BsH68esPbHjn4Gwfrx6wFgI/2x45+BsH68esPbHjn4Gwfrx6wFgj+NO+Hhjyv/rtntjxz8DYP149YzdTxeMdUzcDKv6TjU14NztluKLlMRM70zz3rn/DHiB6EI/2x45+BsH68esPbHjn4Gwfrx6wFgI/2x45+BsH68esPbHjn4Gwfrx6wFgI/2x45+BsH68esPbHjn4Gwfrx6wFgI/wBseOfgbB+vHrD2x45+BsH68esBYCP9seOfgbB+vHrD2x45+BsH68esBYCP9seOfgbB+vHrD2x45+BsH68esBYCP9seOfgbB+vHrD2x45+BsH68esBYCP8AbHjn4Gwfrx6w9seOfgbB+vHrAWAj/bHjn4Gwfrx6w9seOfgbB+vHrAWAj/bHjn4Gwfrx6w9seOfgbB+vHrAOyd3vY/ldPoVrB57ruLxjr2FRi5ek41FFFyLkTauUxO8RMeGufG0vbHjn4Gwfrx6wFgI/2x45+BsH68esPbHjn4Gwfrx6wFgI/wBseOfgbB+vHrD2x45+BsH68esBYCP9seOfgbB+vHrD2x45+BsH68esBYCP9seOfgbB+vHrD2x45+BsH68esBYCP9seOfgbB+vHrD2x45+BsH68esBYCP8AbHjn4Gwfrx6w9seOfgbB+vHrAWAj/bHjn4Gwfrx6w9seOfgbB+vHrAWAj/bHjn4Gwfrx6w9seOfgbB+vHrAWAj/bHjn4Gwfrx6w9seOfgbB+vHrAWCf4770M76P7yln+2PHPwNg/Xj1jp6tHGmr6bdwcjSMSm1d26U27lMVcpieW9yfECs4f73tM8ktehDQROHkcbYeFYxbej4c0WLdNumaq6d5iI2jf+s+R9vbHjn4Gwfrx6wFgI/2x45+BsH68esPbHjn4Gwfrx6wFgI/2x45+BsH68esPbHjn4Gwfrx6wFgI/2x45+BsH68esPbHjn4Gwfrx6wFgI/wBseOfgbB+vHrD2x45+BsH68esBYCP9seOfgbB+vHrD2x45+BsH68esBYCP9seOfgbB+vHrD2x45+BsH68esBYCP9seOfgbB+vHrD2x45+BsH68esBYCP8AbHjn4Gwfrx6w9seOfgbB+vHrAWAj/bHjn4Gwfrx6w9seOfgbB+vHrAUHEHe9qfkl30JZ/Anehg/SfeVMnMyONszCv4tzR8OKL9uq3VNNdO8RMbTt/WfK+OkxxppGm2sHH0jEqtWt+jNy5TNXOZnntcjxgvBH+2PHPwNg/Xj1h7Y8c/A2D9ePWAsBH+2PHPwNg/Xj1h7Y8c/A2D9ePWAsBH+2PHPwNg/Xj1h7Y8c/A2D9ePWAsBH+2PHPwNg/Xj1h7Y8c/A2D9ePWAsBH+2PHPwNg/Xj1h7Y8c/A2D9ePWAsBH+2PHPwNg/Xj1h7Y8c/A2D9ePWAsBH+2PHPwNg/Xj1h7Y8c/A2D9ePWAsBH+2PHPwNg/Xj1h7Y8c/A2D9ePWAsBH+2PHPwNg/Xj1h7Y8c/A2D9ePWAsBH+2PHPwNg/Xj1h7Y8c/A2D9ePWAdjHveyPK6vQoWDz3QsXjHQcKvFxNJxq6K7k3Jm7cpmd5iI8FceJpe2PHPwNg/Xj1gLAR/tjxz8DYP149Ye2PHPwNg/Xj1gLAR/tjxz8DYP149Ye2PHPwNg/Xj1gLAR/tjxz8DYP149Ye2PHPwNg/Xj1gLAR/tjxz8DYP149Ye2PHPwNg/Xj1gLAR/tjxz8DYP149Ye2PHPwNg/Xj1gLAR/tjxz8DYP149Ye2PHPwNg/Xj1gLAR/tjxz8DYP149Ye2PHPwNg/Xj1gLAR/tjxz8DYP149Ye2PHPwNg/Xj1gLAR/tjxz8DYP149Ye2PHPwNg/Xj1gLBH8F98PE/lf/XcPbHjn4Gwfrx6xm6Zi8Y6Xm5+VY0nGqrzrnbLkV3KZiJ3qnltXH+KfGD0IR/tjxz8DYP149Ye2PHPwNg/Xj1gLAR/tjxz8DYP149Ye2PHPwNg/Xj1gLAR/tjxz8DYP149Ye2PHPwNg/Xj1gLAR/tjxz8DYP149Ye2PHPwNg/Xj1gLAR/tjxz8DYP149Ye2PHPwNg/Xj1gLAR/tjxz8DYP149Ye2PHPwNg/Xj1gLAR/tjxz8DYP149Ye2PHPwNg/Xj1gLAR/tjxz8DYP149Ye2PHPwNg/Xj1gLAR/tjxz8DYP149Ye2PHPwNg/Xj1gLAR/tjxz8DYP149Ye2PHPwNg/Xj1gGm/lQ1bySn7LSwee2MXjGxr2RrFGk405GRbi3VTNynoREdHqjp7/wB2PC0vbHjn4Gwfrx6wFgI/2x45+BsH68esPbHjn4Gwfrx6wFgI/wBseOfgbB+vHrD2x45+BsH68esBYCP9seOfgbB+vHrD2x45+BsH68esBYCP9seOfgbB+vHrD2x45+BsH68esBYCP9seOfgbB+vHrD2x45+BsH68esBYCP8AbHjn4Gwfrx6w9seOfgbB+vHrAWAj/bHjn4Gwfrx6w9seOfgbB+vHrAWAj/bHjn4Gwfrx6w9seOfgbB+vHrAWAj/bHjn4Gwfrx6w9seOfgbB+vHrAWCP1L8qGk+SVfZdPbHjn4Gwfrx6xm38XjG/r2PrFek40ZGPbm3TTFynoTE9Lrjp7/wB6fCD0IR/tjxz8DYP149Ye2PHPwNg/Xj1gLAR/tjxz8DYP149Ye2PHPwNg/Xj1gLAR/tjxz8DYP149Ye2PHPwNg/Xj1gLAR/tjxz8DYP149Ye2PHPwNg/Xj1gLAR/tjxz8DYP149Ye2PHPwNg/Xj1gLAR/tjxz8DYP149Ye2PHPwNg/Xj1gLAR/tjxz8DYP149Ye2PHPwNg/Xj1gLAR/tjxz8DYP149Ye2PHPwNg/Xj1gLAR/tjxz8DYP149Ye2PHPwNg/Xj1gLAR/tjxz8DYP149Ye2PHPwNg/Xj1gHGnfDwx5X/121g891PF4x1TNwMq/pONTXg3O2W4ouUxEzvTPPeuf8MeJpe2PHPwNg/Xj1gLAR/tjxz8DYP149Ye2PHPwNg/Xj1gLAR/tjxz8DYP149Ye2PHPwNg/Xj1gLAR/tjxz8DYP149Ye2PHPwNg/Xj1gLAR/tjxz8DYP149Ye2PHPwNg/Xj1gLAR/tjxz8DYP149Ye2PHPwNg/Xj1gLAR/tjxz8DYP149Ye2PHPwNg/Xj1gLAR/tjxz8DYP149Ye2PHPwNg/Xj1gLAR/tjxz8DYP149Ye2PHPwNg/Xj1gLAR/tjxz8DYP149Ye2PHPwNg/Xj1gLBH9k7vex/K6fQrPbHjn4Gwfrx6xm67i8Y69hUYuXpONRRRci5E2rlMTvETHhrnxg9CEf7Y8c/A2D9ePWHtjxz8DYP149YCwEf7Y8c/A2D9ePWHtjxz8DYP149YCwEf7Y8c/A2D9ePWHtjxz8DYP149YCwEf7Y8c/A2D9ePWHtjxz8DYP149YCwEf7Y8c/A2D9ePWHtjxz8DYP149YCwEf7Y8c/A2D9ePWHtjxz8DYP149YCwEf7Y8c/A2D9ePWHtjxz8DYP149YCwEf7Y8c/A2D9ePWHtjxz8DYP149YCwEf7Y8c/A2D9ePWHtjxz8DYP149YCwEf7Y8c/A2D9ePWHtjxz8DYP149YDQ4770M76P7ylocP972meSWvQhJ6tHGmr6bdwcjSMSm1d26U27lMVcpieW9yfE+2HkcbYeFYxbej4c0WLdNumaq6d5iI2jf8ArPkBbCP9seOfgbB+vHrD2x45+BsH68esBYCP9seOfgbB+vHrD2x45+BsH68esBYCP9seOfgbB+vHrD2x45+BsH68esBYCP8AbHjn4Gwfrx6w9seOfgbB+vHrAWAj/bHjn4Gwfrx6w9seOfgbB+vHrAWAj/bHjn4Gwfrx6w9seOfgbB+vHrAWAj/bHjn4Gwfrx6w9seOfgbB+vHrAWAj/AGx45+BsH68esPbHjn4Gwfrx6wFgI/2x45+BsH68esPbHjn4Gwfrx6wFgz+IO97U/JLvoSn/AGx45+BsH68esfHMyONszCv4tzR8OKL9uq3VNNdO8RMbTt/WfKDW4E70MH6T7ypQIPSY400jTbWDj6RiVWrW/Rm5cpmrnMzz2uR43c9seOfgbB+vHrAWAj/bHjn4Gwfrx6w9seOfgbB+vHrAWAj/AGx45+BsH68esPbHjn4Gwfrx6wFgI/2x45+BsH68esPbHjn4Gwfrx6wFgI/2x45+BsH68esPbHjn4Gwfrx6wFgI/2x45+BsH68esPbHjn4Gwfrx6wFgj+yd3vY/ldPoVntjxz8DYP149YzddxeMdewqMXL0nGooouRcibVymJ3iJjw1z4weh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M/XdWs6Jpd3NvR0+jtFFuKoia6p6ojfz/oiZaCD7KV+5Tj6djxV/VV13K6qduuaYpiJ/1T5wNN07iTiSzOo5esX9Nt3PxNuzExE08536MVRy58pneZj5Nt/toGr6npOvU8P67epvRXG9nIqmZmqqdpiOlVtvH4UdUz0uT6ajx9pmnVTi6di1ZMWZiiJomKLXRiP7sxvvt1dW3inx6Wj6tofE2RN61jW5zMfaY9kWqe20xE7xVTPPlEz4J5T+mNw+PF/EtekU28HAt1XNSyYjtcRTv0ImdonbwzMxMRHn8U59zhbiW5j1XquJbsZdUzM2qbldNvnPgmJ5cvBFPyfK+fFF6jC4/wBHy8mzTVj9rpo6dzlRE9KqOlvPL3PSirzdS6BK8G8QZeoX8vTNW6Ps/Fmd6oiI6URO1W+3ueU7Ry69/kmXx17QOJM3WL+Rp+r+x8Wvo9C37JuUdHamInlEbdcTLLws63ldlWq9h3+nYu70TVRPua4ps84+WOlT+jlEvRAef9yvGHw9/wDrl7+D58HRrGTxNXFerXM3Dwt+3VRk11265mmYiIifwufh229z19W+9xnrV3Cx7OmafNXtjnzFFuaK4iaImYjfn1b9UTy8M7xs1tC0mzoml2sKzPT6O813JpiJrqnrmdvN+iIgE3xLrup5Ou0cO6JPaL9XK5eqmImd6elynwRFM77xz3jl1c/jqWh8Q6NhXNRxOIsnLrx4muq3d326G07ztVVVE7Rz2mP0c9jXqsrhrjCNfmiq7gZMU2rvR6MT+Dt0Y3nf+5FW/Lxbuxq3ZA06jTava6q7cy7tuehHQ27TVMR+FvynbfwbxO37QbXC2t+3+kRlVWu1XaK5t3KY/BmqIid4+TnHX+/rT+fqes8Ra/e0jR7lzCxMauaMjIjlVvFXOd45xziYiImJnnvy322OCdIyNG0PtOZHRv3btVyqjlPQ6oiN4mYnlTE/tdjh/hvD4f8AZHsO5fr7f0el22qJ26O+220R45BN6nonEmjY9WoYfEF/LixRVXcou1TG0RHOYpqmqmrlvPPxct5U3DOsxruj28uaaaLsTNF2infamuPFv44mJ8PXtvyceKNZxdH0i7XkdrruXaKqLVmunpRcnbqmP8PPn8nyzDP7HmFexOGoqvU9H2RdqvURMTE9GYiI338fR3/RMAqAAAAAAAAAAAAAAAAAAAAAAAAAAAAAAAAAAAAAAAAAAAAAAAAAAAAAAAAAAAAAAAAAAAAAAAAAAAAAAAAAAAAAAAAAAAAAAAAAAAAAAAAAAAAAAAAAAAAAAAAAAAAAAAAAAAAAAAAAAAAAAAAAAAAAAAAAAAAAAAAAAAAAQfGWvZmicV4tyxcuVWqcTftE3Ji3VVM1xEzEde3Kf2eAF4IuxwtxBk2ab+ZxLl4+Rc91XatzVNNEz4I2qiPNG3iOFNY1DE1q9w7rV3tt+jebV2aprqmdultv4Ymn3UTO0x1eKIC0EfxhqOqXtXw9A0mrtF3Joi5Veivo1bbzy38ER0Zmduc9XyTxucIa3FuqbfFeZVXET0YqmuImfBvPTnbzSCyYOXreTY4ywdHootTj5FiblVUxPTiYivqnfb+7HgdPgHXL+r6bdsZddVy/iTTHbJj8KiYno7z4Z5Tz/R1zum8vQc+1xlg6fXrmTcyLtia6cuel07cbV+5j3W/92fD4QWXGl+9jcLZt7Hu3LN2nodGu3VNNUe7pjlMO9odyu7oWn3LldVddeNbqqqqneapmmN5mWDxLh3sDsfZONkZdzMu0dHpX7m/Sq3uxPPeZ6t9uvwM/R8HWuItIxL1Gp3NKw7FqmzYosTM1XejHRqrq2mPDHKP/ANsheDz2Y13hrinTrF/U7udi5lym1E3a5qiqJmIq9zMztMbxMT+j5YehAJXhLLycjXeIrd/Iu3aLOT0bdNdc1RRHSucoierqjzKpH8F98PE/lf8A13AWAi+INY1DVtanh7Qbvaa6N5v5MVTG0xG+3Sp3mmInaJnr35cvCv8AC3EGNZqv4fEuXkZFv3VFq5NUU1zHgneqY88beMFoJ3gviCvXdNr9k9H2XjzFNyaY26UTHKrxRvtPKPF4N4hO4WfrWfxDrOj4eXcp7bkV737lyavY1qmuqJ6EeOelTEbfu64D0QQeq6BxBpODXn4vEWXlVY/9ZVbrqqpjoxzmedUxO3inrjf9E0nDWp3M/hnG1DOuW6a5oqm5c/Bp2pqmOlPgjlG8+AGwIHBq1vjHKycqxql3TtOtXKqLMWuVU9XKYpqiZ5bTMzPXPLw7fHiGrXOGNNrxq9Tv5tjM26GTM1U3LFyJiZjpbzymmOrfx9W07h6IweDtbyde0q7lZdFqiui/NuItRMRtFNM+GZ8bjODmazwrplFnU7+Hfm1auV36Jmaq/cc4mYmJ5zO/X4EvwFo+ZmY9ObZ1a/jWLOXHTxqN+jc2imZ32qiOcTt1SDe1DLyaOyNpmLRkXacevGqqqtRXMUVTtc5zHVPVHmVSB4szL+Dx7p1/Es03sj2NFFq3VO0TXVNymN/21fJ+mHcucKa/ct1XauKMmMiqJqmima6aOnPgiYq5Rv4qerweAFkJHgHUNRyKdRwNTuVXLmFcinpV1dKuJmaulE1b89pp5fw2VwMPjS/exuFs29j3blm7T0OjXbqmmqPd0xymHV4S0vPsW7Oo5es5OZRk41NUWLs1TFE1dGrfeap326urwvtx33oZ30f3lLQ4f73tM8ktehANAed4WfrWfxDrOj4eXcp7bkV737lyavY1qmuqJ6EeOelTEbfu6448Q6br/DuLaz7Wv5mXRTciK4ma46HimYmZiY35c/HEc9wejCJxNN1/iXFt6pf1q7psXo/q8fHorppiiOqfwo6+c+HlMc/BHHhvUdQ0zizI4f1HMuZtNW827tUzVMT0YqjnM7xE09cc+fV4ZkLgRvHuq5Ok5ujX7F27TRFyuu5aouTRF2KZonozt+2P2lzhziPPt1Zl/iC7i5V2Jq9i2pqi3bnwU7xV+jedp8PX1yFkPNeHsviPXKbuiznXcaixM13squmqb1HP8X0t48PgmYnaJ57Rs+2uYuucKU4uo069fzaO29Cq3emrozMxM7TTNUxMTET4pjlt8gWWu6bk6phUWMTUbuBXTciubtrfeY2mOjymPHv+xJ8F5OfHF2oYGXqGTl0Y9u5RHbblUxM03KY6W0zO3/3XGHk0ZmFYyrcVRRft03KYq64iY3jfzoXhL8oet/T/AHtIPQAAAAAAAAAAAAAAAAAAAAAAAAAAAAAAAAAAAAAAAAAAAAAAAAAAAAAAAAAAAAAAAAAAAAAAAAAAAAAAAAAAAAAAAAAAAAAAAAAAAAAAAAAAAAAAAAAAAAAAAAAAAAAAAAAAAAAAAAAAAAAAAAAAAAAAAAAAAAAAAAAAAARfEuu6nk67Rw7ok9ov1crl6qYiZ3p6XKfBEUzvvHPeOXVz+OpaHxDo2Fc1HE4iycuvHia6rd3fbobTvO1VVUTtHPaY/Rz2NeqyuGuMI1+aKruBkxTau9HoxP4O3Rjed/7kVb8vFu7GrdkDTqNNq9rqrtzLu256EdDbtNUxH4W/Kdt/BvE7ftBtcLa37f6RGVVa7Vdorm3cpj8GaoiJ3j5Ocdf7+tO6hq+rcQ8R3dE0i9Vg2Meaqb96J2rno1RFVW8c+vlERPPfnynltcE6RkaNofacyOjfu3arlVHKeh1REbxMxPKmJ/an7mXf4M4rzcjMt3Lun6lXXXTNvo9KZ36W8Rvvymuaecxvvv4NgctVwuIeF8eNTsa3dz7VExF6i/vMREzG3Kqqd955bxtMb/p2sNF1OjWNJx8+3bqtxeifcVTvtMTMTz8POJSvEXGGLqOHVpWiTcyMnN2sxc6PQpiKp2mn3Xhnq6tvdb78mxg4uRoPA1Vvp9HKx8S5c32iehXMVV7eGJ2mdvl2Bi5er6txPrdzTNCvVYuDYno3sqievafwoqjx7e5iJ589+W+3x1OxxFwl0dSt6rc1LG5W66L/AE6oiZ35zTvO0co57xO87fp6vB3EOmcP6FdqyoqryL2TMdCzTE1zRFNO0zvMct5nbn1zO3ha2Dx3pOrbYeq4XaKbtfRntvRuWtuuJqmdtufybRynfxBWYGbZ1HBs5mPVvavURVTzjePknbwx1T8sPP8AtHEWv6/q9GBq9yxRi5E0dGq/XbpiOlVFMRFMbdVL0SxYs41mmzj2rdm1T+DRbpimmPDyiHl/B+vXtO9m1WcLL1POya6a66KImdqY33qmqN5mZmrxftBqdyvGHw9/+uXv4LjT7V6xp2NZybnbL9u1RTcr3melVEREzvPOeaVt8fRYzabGr6Rk6fFURMVVTNUxvO280zTE7dfON+rqWFu5Rdt03LddNdFcRVTVTO8VRPVMSD45+bZ07BvZmRVtas0TVVzjefkjfwz1R8sovg7WNQ1Ti3NqzLt+m1Xjzdt49dU9GiJqo6O0co/BmOe3PffwvpmzVxpxFTh2K7dWkadXFV6umudr0z4IiNvFMRMdUdKd+cQ+2k26LXZM1S3bopooow6aaaaY2imIi1tEQCyAAAAAAAAAAAAAAAAAAAAAAAAAAAAAAAAAAAAAAAAAAef9lT/yv6X/AKHoDD4w0a5reh14+PzyLdcXbVM1bRVMbxtP7Jnxc9uYNLTdPxtLwreLiW6aKKIiJmKYia5iIjpVbRG8ztzlG8Q4XtXx3o+fh027MZl2Ka+jHOqrpRTXMxPKN6a46vDvPXzcsfja/o+L7B1zTcmnNsW+jRVv+O23jeZnx7R7qOlvzn5HHRcHUOJuIrev6nY9j4ljace3VExNURzo26pmImel0uqZ5Ry6gqtc0PC13FpsZtFW9E70XKJiK6PHtPy+GP4Qne4jUvY/sfuny+0dDodr6FXR6O2223T2225bOxxtoWVl1Y2r6XG+dhbT0YjequInpRtHVMxO87bc9/kiJ6NXZCrjFox6NLuzq0z2uq1MbURXzjlH4U89vc8p8G/jDo6VplvTuybRiYdu5NjGo3mZ91MRNnnVM/LVV+jeXpCT4J0LKxKsnV9UjbOzd56MxtVREz0p3jqiZnadtuW3yzEbXEV7JsaDmV4Vm7dyJt9C3TZ36cTV7npRtz5b7/sBM8M9PXuMc/W7nu8XH3tY1XuojxR0Yn/07zMeOvfbmuE7wJp9en8N26b1u7avXrldy5bu09GaZ36Mctt45UxP7VECB03T44k431TJ1KKbtjAudroszM7TtVMUxtO/L3NUzHLeZ8UzCoy+GdGy8W5Yq07GtRXG3Ts2qaK6fliYhK6tg6nwvxLe1vTrFzKw73SrvxMRO0VTNVdM7c4iNt+lttHKJ38P0y+yBczcejG0bT79WddomOcdPtc7bz0YjfpeHr26onaeoHc7H9/Mo9s9LzLvbfYF2mimrpTVt10zEb/3Y6EbRtHXLlxFxXft6hTo+gW6cnPqmaK69ulFuduqPBvHXMzyjbn4duxwdoFfDum372XVVVkX4iu7bojpdCKYnamNudU8532/RHjmN0S9xJouRkZFnRb9+/kfh3MjFuVVdczO0xtPOZ3nx7QCq0vgqKs25qHEF+nUMu5PSmjn0ImJ6/B0uURG20REbxtPJXPP+6rjD4B//U738VRwxqGpajp1y9quJ7Fv03Zppo7XVRvTtE77VTv1zPmBsCf0jVdYyuIc3DzcDtODa7Z2m92munp7VxFPupnad43nkoAAAAAAAAAAAAAAAAAAAAAAAAAAAAAAAAAAAAAAAAAAAAAAAAAAAAAAAAAAAAAAAAAAAAAAAAAAAAAAAAAAAAAAAAAAAAAAAAAAAAAAAAAAAAAAAAAAAAAAAAAAAAAAAAAAAAAAAAAAAAAAAAAAAAAAAAAAAAAAAAAAAHn/ABb+UPRPoPvanoDzXshUX7nF2BbxJqjIqsW4tTTV0Z6c3Kttp8HPwg9KQPFVyu32RNFqt11UTMWad6Z25TdqiY/bEzDtX+PLmnWarOqaRfs6hT/+X0trdcdU1RVPPbeKttoqjl1vnwro+p5vEF3iHWbVzHu9dq3NMU9KZiaOcdcRERtz5zvE7+MNDX+Kr2JqlOj6Rh+y9Qq236W/RomdpiNuW/ueczvER4+vb41WeOMymi9GTp+BMxtNmI325zzmZpq/dLo61VncO8aV67OPcu6ffopou1Wo32p6NNMxPLlPSiJjq35Rv17dzuvyNa/8Jw5p9+b9fuasi/TEUWN+qqdt46oq6/F1T1Az+xX/AOafRf8AW0NS/KhpPklX2XWTwBfnSNcy9IzbF23l5E0xEbRtT0Ka6p3nfwxPKY33dzinOo0fjvTdSybV2rHoxpp3op33n3cbRvtHLpRvz8INrjvvQzvo/vKXe4bt0W+HNNpt0U0RONbq2pjbnNMTM/tmZlk69ld0HAl/I0/Hv19v6PQt9DeuejdiJ5Rv4pltaHbrtaFp9u5RVRXRjW6aqao2mmYpjeJgE7xp3w8MeV/9dtYJXi3EycjXeHbljHu3aLOT0rlVFE1RRHSt85mOrqnzKoBH8F98PE/lf/XcWCV4SxMnH13iK5fx7tqi9k9K3VXRNMVx0rnOJnr6484J/S8PWsniXXrmiZWNjV28mum5VeoiZmJrq2iJ6NXi59XgbXtdxz8M4P1I9W6etYOocM8RXNf0yx7IxL+85FumJmaYnnXv1zETMdLpdUTynl18srj+c3DjH0bAyZ1K7G0RNEVxRy3maYjeatvBvEeOfEDU4P4fzdDuZ9zNuY1c5M0TEWN4iNulvy6MRH4XVDo8G2LdXFXEmRNP9bRkTRTVv1RVXXMx/pjzNLgvh+vQtNr9k9H2XkTFVyKZ36MRHKnxTtvPOPH4dol1+EsTJx9d4iuX8e7aovZPSt1V0TTFcdK5ziZ6+uPODa4g73tT8ku+hKZ06q/T2Ka5xqKa6+0XomKv8E3Koqnr8FO8/s8Ko1y3Xd0LULduiquuvGuU000xvNUzTO0RDN4Twau43Hws6xco6dF2i5auRNFW1VdXKfDG8SDjwDboo4Sw6qKKaZrm5VVMRt0p6dUbz4+URH7HR7J3e9j+V0+hWzdOy8vgPIv4eo413I067ciu3kWoiI32nx+Gdo3pmeW0zG/h6PFusZ2u6RbzKcX2NpVOR0LfTneu9XtV7r5IiImOXhmec7cg9A4f73tM8ktehCf7GPe9keV1ehQoOH+97TPJLXoQieBuIMbSLftPl2MmMq/mdGNqI2pmejTtVvMTG0xz5A1NWt0XOyfpFNyimuIxpq2qjfnHbZif2TESskrqGJk19kbTMqjHu1Y9GNVTVdiiZopna5ymeqOuPOqgR/BffDxP5X/13FgleEsTJx9d4iuX8e7aovZPSt1V0TTFcdK5ziZ6+uPOqgT/AB33oZ30f3lLQ4f73tM8ktehDP4770M76P7ylocP972meSWvQgE/wX3w8T+V/wDXcaHHfehnfR/eUurwliZOPrvEVy/j3bVF7J6VuquiaYrjpXOcTPX1x53e40sXsnhbNs49q5eu1dDo0W6Zqqn3dM8ogHc4f73tM8ktehCP/wDm9/3+brLQ7ddrQtPt3KKqK6Ma3TVTVG00zFMbxMJX2Bmf0pezPYl/2L/xu1z0PxG34XV18gdjjTvh4Y8r/wCu2sErxbiZORrvDtyxj3btFnJ6VyqiiaoojpW+czHV1T5lUCP4L74eJ/K/+u4dk7vex/K6fQrfbhLEycfXeIrl/Hu2qL2T0rdVdE0xXHSuc4mevrjznZExMnM0KxbxMe7frjJpqmm1RNUxHRq57R+kG1w/3vaZ5Ja9CEfwl+UPW/p/vaVloduu1oWn27lFVFdGNbpqpqjaaZimN4mEbwl+UPW/p/vaQegAAAAAAAAAAAAAAAAAAAAAAAAAAAAAAAAAAAAAAAAAAAAAAAAAAAAAAAAAAAAAAAAAAAAAAAAAAAAAAAAAAAAAAAAAAAAAAAAAAAAAAAAAAAAAAAAAAAAAAAAAAAAAAAAAAAAAAAAAAAAAAAAAAAAAAAAAAAAAAAAAAAAgdN0+OJON9UydSim7YwLna6LMzO07VTFMbTvy9zVMxy3mfFMwqMvhnRsvFuWKtOxrUVxt07Nqmiun5YmISurYOp8L8S3tb06xcysO90q78TETtFUzVXTO3OIjbfpbbRyid/D9MvsgXM3HoxtG0+/VnXaJjnHT7XO289GI36Xh69uqJ2nqB3Ox/fzKPbPS8y7232Bdpopq6U1bddMxG/8AdjoRtG0dcs/gvTLev5mdrurW7eRVVdmii3X7qmJ23nemd+URNMRznb9kNzgrh25oODcrya98rJ6M3KInem3Eb7Rv4Z5zvPV4ureZuLWp8Bapk3rGLcy9Ku7RNdW0bxH4O9Ub9GYmrbnG08+XiCq1nhTTNQ029Yx8LGx7+0zauWrcW9q9uW8xHV44/wDfZj6BqGTqHY91SrLuVXa7Nu/bi5XVNVVUdDpc5mef4W36Ih1dV4vyNfs16XoGn36qr9HRuV10xNUUzymNo3iI5x7qZ5bz1cpVHC2ie0GkRi1Xe23a65uXKo/BiqYiNo+TlHX+7qBO9jLT8acDI1Cu3TXkRf7XTVVTE9CIpj8Gdt436c7/ALG1xvplvUeHcmubdub+NRN63XVymmI51bTHjpieXVvt4t07iVajwJmZVN3Cu5Wj3bm9N2mvfoRvERVPgidpiJiYjeYjadocdV17O4x/+E6LhXKMWuunt167Hg646W28URvEz1zM7Rt4pCm4OuV5nB+F2+uqZm3Va3pnozFMVTTG0xtMbREc+toaXo+n6PbuW9PxqbMXJ3rneapnxc5mZ/Z8s+N88TRrGNw9GjxVV2qbFVquunlM9KJ6VUb77bzMz8iP0rVNR4KtzgazgXbmFNyZt37VXSinfflTvy5zG+3uZjeZ25gpuM8WzlcL5sXq7dvtdHbKK64idqoneIjfqmfwf/q/Ymbmr5un9jPT7uNeqpu3rlVibkzM1U0b1/gz4OVMRHijq8BqutajxhbjTtG0+7bwrlyKbmRdp5TttVtVMbxTtPPrmZ5ePabbSNPt6VpePg2p3ps0bTV/inrmeudt5mZ2+UHnehcb2dE0u1hWdJ6fR3mu5N+ImuqeuZ2o/Z+iIh18bjD2PxRl617B6Xsi1FvtPbtujtFPPpdHn+D4vC9YSun4mTR2RtTyq8e7Tj141NNN2aJiiqdrfKJ6p6p8wNrQdT9udHsZ/ae09t6XuOl0ttqpjr2jxNB19Qu3rGnZN7Gt9sv27VdVujaZ6VURMxG0c55s/hjUNS1HTrl7VcT2LfpuzTTR2uqjenaJ32qnfrmfMDYAAAAAAAAAAAAAAAAAAAAAAAAAAAAAAAAAAAAAAAAAAAAAAAAAAAAAAAAAAAAAAAAAAAAAAAAAAAAAAAAAAAAAAAAAAAAAAAAAAAAAAAAAAAAAAAAAAAAAAAAAAAAAAAAAAAAAAAAAAAAAAAAAAAAAAAAAAAAAAAAAAAAAAAAAAAAAAAAAAAAAAAAAAAAAAAAAAAAAAAAAAAAAAAAAAAAAAAAAAAAef8W/lD0T6D72p6AAAAAAAAAAAAAAAAAAPnkWu3492z2y5b7ZRNPTtztVTvG28T4JfQBB6bxDlcK038HiSznX7k3ZqtZEVdsprjaN4iapjlHKf/q5xEvnq2fkcc+xsLSsG/Rg0XYrvZN2mI6M9U7c9p2irfbfefk25+gAPnj2LeNj2sezT0bVqiKKKd99oiNojm+gAAAAAn+O+9DO+j+8pdfg7iTD1HHxtLs279N/GxKenVXTEUz0Yppnbad+ufEqAAAAAAAAAGbrut42g4VGVl0Xa6K7kW4i1ETO8xM+GY8SL4FyaMzjbU8q3FUUX7d25TFXXETcpmN/O9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0bmtaVauVW7mp4dFdEzTVTVfpiaZjriY3d4AAAAAAAAAAAAAAAAAAAAAAAAAAAAAAAAAAAAAAAAAAAAAAAHzv37ONZqvZF23ZtU/hV3Koppjwc5kH0HVxdSwMy5NvEzca/XEdKabV2mqYjx7RPyu0AAAPjlZeNh24uZeRasUTPRiq7XFMTPi3n9DjiZ+Hm9P2Hl2MjobdLtVyK+jv1b7fokHY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fFeVla5xNZ4Zxr/sexym9Mx+FPR6fgnnEU7bRy59fgmLxC8U6Rq2FxJRxBo9mrInaJrpiOnMVRHQ26PXMTTt1bz1zy5A0Kex9olOLXZmMmquqd4vTd93T1coiI6Pg8MT1sPJt3+BeIcOnHy7s6TkzE103Z6URziK+UeGI2mJiI8Ec+e/cxeyNRbuTZ1TTLtmu3HRrm1VvPTjlMdGrbbw+GZhvWNU4c4ivU2YrxMy7R+BRfte65856MVxz6ue3i5g+fHfehnfR/eUnAnehg/SfeVHHfehnfR/eUpvhrjXTdI0LGwcixl1XbXS6U26KZp51TPLeqPGD0R5//wDN7/v83aH9I+j/AJtnfUo/mYek6lZ1fsm2s7HpuU2ru/Ri5ERVyszHPaZ8QKjVuCtN1fUrudkX8um7d26UW66Yp5REct6Z8SL414bw+H/YXsO5fr7f0+l22qJ26PR222iPHL1h5/2VP/K/pf8AoBof0caP+c5316P5VJpOm2dI021g49Vyq1a36M3JiauczPPaI8buAAAAy+JdNvavoWTg49Vum7d6PRm5MxTyqiee0T4jhrTb2kaFjYORVbqu2ul0ptzM086pnlvEeMGoAD45mTRh4V/KuRVNFi3VcqinrmIjedvM8/0jRM3jSqrVNZzbtGN2yqLVqiJjwc+hvypjfaN+e+078+am4770M76P7yk4E70MH6T7yoEzft3+ANYxa6Mu7k6ZkzXNVjfaY6onl1TMRNM7xtvtMcoXWr6hb0rS8jOuxvTZo3in/FPVEdU7bzMRv8qb7J3e9j+V0+hW6fF9+9V2P9Kqqu3Jqvdo7ZM1TvX/AFczz8fOInn4YB8dI0LL4xpq1XXMy7Tj1zV7HtWaojbntO0TvFMctvHO28/LxmMjgPXMa1GXcu6Rl1zVXFURy8E9W870xNMzMRHS6vA+2Lxhl06VjYWh6VdzbmNjWaLl7oVVU0V9GN46MRvPVMb7xz364jnqaHxlGZqEabquHVp+ZMUxTFczEV1zHVtMRNO/LaJ338fVuFUADz/UfbDjDiXM0uxk3MXTsPei57mdpmJ291ETtVM1Ry3mOUb9e+/z1zha5wxjVavoupX7faejFdFc+6mJqjwxERMb9H3Mxt1/ofTsV/8Amn0X/WsOIO97U/JLvoSD44uTRxLwxVctxVjxm2K7fuvddCZ3pn9PPfxb/Ilf6Mv/ANL/AP6t/wD3tLsaXK6+HLtNddVUUZNVNMTO/Rjo0ztHi5zM/tVwPLdf4LsaFptWZf1Wqud+hbopxvw65ido36XLqnn8nh6llwTpN7SNAot5E/1t+vt9VHRmJt70xHRnfw8ufy8vBuydLmeLeKbmp3aava7TZ6OLEVVRFde+8Vc4+TeY5T+BE7rYBG8W6rqOTrGNw9o12m1evRFdy7Tc6NVPXPRmY507RHSnwzEx+2yZ/tJp3tx7bex//Hf8Xp1f4ej1b7dXLqBM19jbAnFim3nZNORtH9ZVFM0b+H3O0T4/Dy+V9OCNXzas/O0TUr1WRexZqmi7MzV+DV0aomqec85jbl4/khSatq+Fo+LVfzb1NEbTNNG8dO5t4KY8PXH6N+eyX4Jt5ep63qHEWTRVbt5ETatRMR7qN46p5b9GKYjfbn+mJBx4lytQ1viajhzAv3MexRRvk10xPOJp3neYnnT0ZiNp2iZnafBLr6nwN7U6dVqGmalft5WLaquV1T7npbRz6M086eXS5c+uI38Jwl+UPW/p/vaXoAMXhLWZ1zRLeRcpqi9bntV2Z291XERM1Rt494n5OpM6j7YcYcS5ml2Mm5i6dh70XPcztMxO3uoidqpmqOW8xyjfr335diy5XNvU7c11TRTNuqKd+UTPS3nb5do80OPYr/8ANPov+sHz1zha5wxjVavoupX7faejFdFc+6mJqjwxERMb9H3Mxt1/oW2i6nRrGk4+fbt1W4vRPuKp32mJmJ5+HnEuPEHe9qfkl30JYPY0uV18OXaa66qooyaqaYmd+jHRpnaPFzmZ/aDsavxzpOm3LlijtuTkW5roqooo6MU108tpmdvD4Y36nx7HN+5k6NmZF6rpXbubXXXVttvM00zM8m9c0XSrtyq5c0zDrrrmaqqqrFMzVM9czOyd7GPe9keV1ehQCwAAAAAB8czJow8K/lXIqmixbquVRT1zERvO3mee6HotzjW9latrGXciiK+1UW7PKaZjado3iYimInq65mZmfl9CzMajMwr+LcmqKL9uq3VNPXETG07ed5zp+Vr3BHbrOTp3b8Ga+2VVUxPR3n3MTFcdW+1PKqN+rlG4KDO7HujZG9WNN/Eq6G1MUV9KnfxzFW8z+jeOp8eA9Xzb1/N0jVL1VzJxZ3p6czVXymYriauqdp22/T4ur6ad2QtJyaYjNou4de0zMzHbKOvlETHPq59UN7TI0nJ6WoaZRiVVXd+nes0UxVMztVMVTHPfqmYnmCP7Kn/lf0v/AELDXtS9qNFys6KelVao9xG28dKZiKd+cct5jf5Ef2VP/K/pf+hYa9pvtvouVgxV0artHuJ32jpRMTTvynlvEb/ICN4c4Vo4hx/bvWsq7fryLk1RRRVtvFMzExVO3h22iI22iOvxaGp8A4VNu9k6TcycfLojp2LdNyJpiuOqImecbzHX0uUzv8jH07Xdb4QxYwtS0qqvFtzMW6p9ztVV7raK4iaZ/vTt18+vlsoMDsgaLk298mq7iVxEbxXRNUTPh2mnffb5YgHLgHWr2raRct5d7tuTi1xTNUxPSmiY9zMz4Z5VR+zn45qHT02xptuzN7S7WJTau9deNTTFNe28ddPXtz/e7gI/snd72P5XT6Fag4f73tM8ktehCf7J3e9j+V0+hWzdB4QnXdNs5+tZWTE1W6aMe3b2p6FqmNo33jw9cbfp3ncHoTH4n0Lug063ieyfY/Quxc6XQ6e+0TG228eNI5mHf4C1jHy8O9du6ZkzFF6iqN55dcT1RvtvNM8vDHVvvrdk7vex/K6fQrBYCd461S/pXD1VeLVVRdv3IsxcpnaaN4mZmP2UzHyb7+Bj6ZwJgajpuNnZuZmXMjJtxeuVU10xvNUdLwxM+Hr359YLoSvCWl61omZk6flTTe0umJqsXelH4W8cojfeN4md46t45Tz3mqBn8Qd72p+SXfQlP9jHveyPK6vQoUHEHe9qfkl30JQPB3FmBoOlXcXLs5Nddd+bkTappmNpppjwzHiB6c8/4t/KHon0H3tTQ/pH0f8ANs76lH8yd1DW8bXuNtHysSi7RRRcs25i7ERO8XJnwTPjBRdk7vex/K6fQrUHD/e9pnklr0IT/ZO73sfyun0K3V0vj7SsPSsPFuY+ZNdixRbqmminaZimInb3XyAunn/CX5Q9b+n+9paH9I+j/m2d9Sj+Zk8C5NGZxtqeVbiqKL9u7cpirriJuUzG/nBuZnAOlZmbfyrmRmRXfuVXKoprp2iZnedvc/Kkdc4bw9O4q07S7Ny/VYye19OquqJqjpVzTO20bdUeJ6w8/wCLfyh6J9B97UDQ/o40f85zvr0fyqrDxqMPCsYtuaposW6bdM1dcxEbRv5n2ABm8RafOqaDmYdEVTXct70RTMRvXHuqY3nlzmIZPY91H2bw7TYrq3u4lc253r6VU09dM7eCOfRj5oKhj8T6F3QadbxPZPsfoXYudLodPfaJjbbePGn+yBdvajnadw/i297t6uL01TE7R10x1eCPdTPLqiPlfTsjWLeNwrh49mno2rWRRRRTvvtEUVREcwWgzeIsjNxdDyr2m26rmXERFummia551REzEeHaJmf2JXSuALOZg0ZWr5WX7Mv/ANZXTRMRNO/ParpRMzV4/l/RvIXg85tWJ4P43w8PCv3buLmxRFduuYjfpVTTG/Ladp5xO0eLx7+jADjcuUWrdVy5XTRRRE1VVVTtFMR1zMvOdPxMrj7VL2ZqFy5j6fj+5t27fgmf7tMzG2/VNU9fVy222C44g73tT8ku+hKf7GPe9keV1ehQzde4QnQtNvZ+i5WTM026qMi3c2q6dqqNp22jwdc7/p3jZpdjHveyPK6vQoBscMaF3P6dcxPZPsjp3ZudLodDbeIjbbefE2Ef2Me97I8rq9ChO41nUdR4l1vSNPvU2LWXk11ZN3w026a6omPl36XVHXy5xG4PUhP4uJi8F8NZNcXLl6m3/W1TXy6dyYimIjaOUTMR49t+tO6Rw9d4wpq1rW8u7TF2aqbVuztG1MTtG0zvtET0o2238O/PmHoSP7J3e9j+V0+hWydb0m/wTVj6lo2dd7TXcii7ZvTv06tqpjeIiImNt/ljwTz5aHZCyaMzhHAyrcVRRfv27lMVdcRNuqY384Kbh/ve0zyS16ENBJ3eIrei8MaVZs0eyNQv4lqLGPTG8zM0xETMRz238HXM8o8Mx2OGuHbmJer1XV6/ZGrX+dVVU7xaifBHg325bxyiOUcusHE+qZuBrOhY+Le7Xay8joXqejE9KOlRG3OOXXPUpHm/FnDeHj8Q6d0Ll+fbTLq7dvVHud66d+jy5fhT17+BbaFomNoOFXi4ld2uiu5NyZuzEzvMRHgiPED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T+kcT+2fEObpPsPtXsXtn9b23pdLo1xT1bct99+tQJHinhrLvahRrehXKqNRomOnR0ojp7RtExM8urlMTymP3hUZWJjZluLeXj2r9ET0opu0RVET49p/S8/wCO+H8TSLdjVdM6WLXN+KZotzMRFU71RVT/AIdtuqOXVtttz71PFPFFnt9vJ4cuXLsb00VWrVyKaZjfnPX0o6uqY/TzfGnROIOKNQxcnXrdrGwrUxXFnbaZpmI3piInpRv0Y36UxMb8vEDU4nya8zsd15VyKYrv2LFyqKeqJmqiZ287tcCd6GD9J95U7HFuDkajw5l4mHb7ZfudDo09KI32rpmec8uqJOEsHI07hzExMy32u/b6fSp6UTtvXVMc45dUwDYef/8Aze/7/N3oCP8AaTUf6R/bb2P/AOB/4vTp/wCD0erffr5dQLB5/wBlT/yv6X/oegI/j/RNR1n2B7X4/bu1ds6fu6adt+jt1zHikFgAAAAM/XvbH2nv+1Hv73Pa/wAH/FG/4XLq36zQfbH2nse2/v73XbPwf8U7fg8urbqBoAAweOLddzhLPpt0VVzEUVbUxvyiumZn9kRMvnwDcor4Sw6aK6apom5TVETv0Z6dU7T4uUxP7W9kWLeTj3ce9T0rV2iaK6d9t4mNpjkicOxrfBtzIs42nVanpt65NVqLVW9dE9Ub7U7/AINMb8tt9tp8YdjsnXKI0LGtzXTFdWTFUU785iKat52+TePPDr8Z4t+xwHplm5aqivHmzF2I59Da3NM7zHLrmI3+V9MfTdW4q1XHztcxacPAxZmqzjVU+6r911VRPP8AuxvvEbxEbRzmVVq+n29V0vIwbs7U3qNoq/wz1xPXG+0xE7fIDr8MWLePw1ptFqno0zj0VzG+/OqOlM+eZTPZNs0W7en59u9TayrdyaKejyrqjriqJ6/czHnq8Hh46ff4k4Ts06fd0r2yxKelNqrG3mYmdpnnETO28z10xO8ztO0GBo+s8TavZ1LiG17HxLG028aadoqmJ6uhO8xEzHOaucxtEcuoLwZ+ve2PtPf9qPf3ue1/g/4o3/C5dW/WaD7Y+09j239/e67Z+D/inb8Hl1bdQI/sYf1ORquPd/q78dr3t1cqo2mqJ5dfKZiJ/SruJLlFvhzUqrldNETjXKd6p25zTMRH7ZmIT+paNqOi8Q3Nd0KxTkWrsTOTjTXvVVvMzX0d48O0TG0zO/g25OvmX+IeLafa+NLq0vBqmnt9y/TM1cpmeW8Rv1RyiOuI3mIkHe7G1i5a4aqruU7U3siuuid+uNqad/PTPmdrjvUJwOGL8UTVFeTMWKZiInr3mrffx0xVH7W1gYVnTsGzh49O1qzRFNPKN5+WdvDPXPyymeLdG1DWdd0umnEpu6bYmJvV9simfdVR0464n8GmOqPDINjhfS50fQcbFuU0xe26d3aIj3c85iduvblG/wAjWABM8X8S16RTbwcC3Vc1LJiO1xFO/QiZ2idvDMzExEefxT9uFe6L/wAV3Q/+jtP4v/1dL8D/AOnrTutaNxHVxbkavpOJVRO8RauVXLXgoiiZ2mfDz6/H4AaWl8HXMnIt6lxJlXMzK5VdoqneijnM9GfHHPqjaOuOcK63botW6bduimiiiIppppjaKYjqiIQP/wDkP/v2O2OGO6r2xue33vXtU9H8V+HvG34HPq3Bj8L/ANR2RtXovf1ddzt3Qpr5TVvciqNt+v3PP9HNfXLlFq3VcuV00UURNVVVU7RTEdczKV4i0DOjWrGvaFTbqzaPxtu5VyucopjaJ5fg7xPOOURtzdPM1biTX7NenYmh3MCi9RNF67kb7RTO0TtMxEdUzvymdurqB8+xbYuU4+o5E0/1VdduimrfrmmKpmP9Ued8+xh/U5Gq493+rvx2ve3Vyqjaaonl18pmIn9Kw0LSbOiaXawrM9Po7zXcmmImuqeuZ2836IiE7qWjajovENzXdCsU5Fq7Ezk40171VbzM19HePDtExtMzv4NuQKDiS5Rb4c1Kq5XTRE41yneqduc0zER+2ZiGL2NrFy1w1VXcp2pvZFddE79cbU07+emfM6OZf4h4tp9r40urS8Gqae33L9MzVymZ5bxG/VHKI64jeYiVlgYVnTsGzh49O1qzRFNPKN5+WdvDPXPyyDsI/sY972R5XV6FCwTfAul5ukaNex8+z2m7VkVVxT0oq5dGmN+Uz4pBSAAm9WzeK7WpXaNL0zEv4cbdruXKoiqeUb7+7jw7+B0/bHjn4Gwfrx6xYAJXDz+Mq82xTl6Th28eq5TF2umuN6aN+cx/WT4PkVQAz9e1P2m0e/n9p7d2ro+46XR33qiOvafGaDqftzo9jP7T2ntvS9x0ulttVMde0eJ3Mixbyce7j3qelau0TRXTvtvExtMckHGm8R8IZGT7TWvZ+n17VRTVHSmJmdvwYmJ6UdUzHKY5z1cgsM/Q9L1Htk5mBYuV3Nulc6G1c7bbe6jn4I8KJ4es18P9kK7pGPequY92Jpq6fhjodOmdo5bx1b/LPKN3er4k4qzabePh6Bcx79VExXdu26ujvt109LaKfDymZ8Efp0OEeHcrTcjK1LVK7dedl85iifwImelVvty3mduqNo25TzBj9lT/AMr+l/6FRxPrvc/p1vL9jeyOndi30en0Nt4md99p8TH4/wBE1HWfYHtfj9u7V2zp+7pp236O3XMeKVNqen2NU0+9hZUVTauxtPRnaY2neJj9ExEg5aflezdOxsvodDt9qi50d9+j0oidt/2ujqXDWkalbuU38G1TXXM1TdtUxRX0p357x19e/PeN0nZt8WcJ27uLiYtOoYXbP6qroTc233nlTTPSp38O/Lfq6957V/XuLdSqqs6ZolzC9xvNd6n3UTE89qq9qfFG20z1/sDr8AV3sDiHVNG7Z2yxa6c7zEx7qiuKd4jfaN4nn+iPE9AT/B/DtXD+Ddpv127mVfr3rqtzPRiI/BiN/wBMzvtHX8igBH9k7vex/K6fQrUHD/e9pnklr0IZfHWl5ur6NZx8Cz267TkU1zT0op5dGqN+cx44ZePf17hOqrT7elXNS02muucaq1vNcRMxPuppifHPXTHOZ2naAfbsnXKI0LGtzXTFdWTFUU785iKat52+TePPDq8bWLmNwLpOPep6N21XZorp332mLVUTHJxxNE1firUredxHbqxsO1HuMeImjpc+cRTvvTvMbzM855beCY2uOtLzdX0azj4Fnt12nIprmnpRTy6NUb85jxwDQ4gtaTlYM4msX7Fm3d3miblymiqJj+9TM+GN/wB/PlKbo4O1rSb0VaDrXQtdOqrtd7emmN+UbxETTVO3hmI6o/ZscZ6Fc1zSIoxot+yrFfbLfSjnVG0xNMT4N+XybxG/jjHweJeIsHHjFzeHMvKu2f6vttEV+6iI23mejV0p5TO8TtO4Ptw5xJqnt57Ra7Zp9lbT0blHR3iejNfutp2/B6tvF4d94skXw1oWp5Ou18Ra3HaL9XO3ZpiImd6ejzjwRFM7bTz3jn1c7QGfxB3van5Jd9CU/wBjHveyPK6vQoUmsWLmTo2dj2aeldu49yiinfbeZpmIjmx+BdLzdI0a9j59ntN2rIqrinpRVy6NMb8pnxSCkef8W/lD0T6D72p6Aj+ItE1HN4y0vPxsfp4tjtXbK+nTHR6NyZnlM79Ugdk7vex/K6fQrUHD/e9pnklr0IZfHWl5ur6NZx8Cz267TkU1zT0op5dGqN+cx44bGj2LmNo2Dj3qejdtY9uiunffaYpiJjkDuPP+Evyh639P97S9AR/DuiajhcZapn5OP0MW/wBt7XX06Z6XSuRMconfqgFg8/4t/KHon0H3tT0BH8RaJqObxlpefjY/TxbHau2V9OmOj0bkzPKZ36pBYAAIXQ4nQ+yBnaZFNVOPmxNdqmm3FNPV042+SI6dPLw+DxXST450HN1P2Fl6VRvmY9cxPRmKKtuuJ6UzH4Mxyj/1A6PC9udb4y1LXZopqx7UzbsVxFVO87dGmY36/cRzif8AFHLxdrsnd72P5XT6FbY4V0j2l0OzjVxtfr/rL3z56465jlERHLr238Lp8daXm6vo1nHwLPbrtORTXNPSinl0ao35zHjgHc4p1v2g0icqm1227XXFu3TP4MVTEzvPycp6v3dbFxdP4u1fHmvO1anTrN+OnFq1ajtlHPeKeW0xy/8AVv4J8LU4y0a/reidoxaqYvWrkXaaauXT2iY6O/g6/wDvrY+JxFxHj4tvAucO5N7Ltx2n2RVNXQqqjlFUzttPg3npbTzneAYeoabk6Xxto9jL1G7n11XLNcXbu+8R2yY6POZ8W/7XqTzXWNI4hs6rga5l2as672yi5XYx4me09GrpRbiI35beGN+e++/XPomHeryMKxfuWarNdy3TXVaq66JmN5pn9HUDr65bru6FqFu3RVXXXjXKaaaY3mqZpnaIhO9jHveyPK6vQoWDzu7o2vcK6vk5eh2PZODXz7XTvVG0zypmjfpTNO/XHg/TMAsuJLlFvhzUqrldNETjXKd6p25zTMRH7ZmIYPYx73sjyur0KHxvW9b4wuWsfKw7ukaVRO9+Kp93dmNp2iJiJ8W3LbfeecxENLgXS83SNGvY+fZ7TdqyKq4p6UVcujTG/KZ8Ug6fYx73sjyur0KHHgy3RPEvEtyaKZrpyZpirbnETXXvG/y7R5od7gXS83SNGvY+fZ7TdqyKq4p6UVcujTG/KZ8UnDGl5uBrOu5GVZ7Xay8jp2aulE9KOlXO/KeXXHWD6cd96Gd9H95Sw9H4Z1LN0jEyMfirLt2rlqmabdvpTTb5fgxtX4Or9i0z8KzqODew8ine1eommrlG8fLG/hjrj5YQ+FPEnCF6rDowbmqafNczb7XTMzt8m280c5jeJiY3idvDIPtqPCeTRizTqfF92nHrmKZjJ3iiqeuI91c2nq3/AGHHVmjH4J0yxbvU3qLdy1RTdp6q4i3VEVR+nrfO9ha3xnqFr2wxrumaVZnebdXKqZ2jfaJiJmZ35TMbRG/h332ONtHytS0LHw9Lxqa5tX6Zi3TNNEU0RTVHLeYjwxyBMxwdlVcNWdXsZV+9qXQovW6Lc77W9o6MRPX0ojaeXi2iOqVhwlrtOu6RTcrnbKs7W78TMbzO34W0dUT+iOe8eBoaPYuY2jYOPep6N21j26K6d99pimImOSXt6Jqeg8V1ZekY9zI03I91es0V26IjeZ9zETMfg9cdXKdt+uQfTjTvh4Y8r/67awSPHOPmzm6LnYeFdy4w78110WomZ66ZiOW88+jPPbk3NC1LJ1TCrv5enXcCum5NEWru+8xtE9LnEePb9gN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h5HdV7Iu+xvabtHTntfbO29Lo78t9uW+zcAT/wD+MP8A9B/7x/8AjD/9B/7ygAdfA9mew7fth2j2Vz6faN+h1zttvz6tnY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HxLxrqWka7k4OPYxKrVro9GblFU1c6YnntVHjBeD549+3k49rIs1dK1doiuirbbeJjeJ5voAPPcPj7PzNdsYtvHxoxb+TTbpmqirpxRNW0b+6232n9G70IAAAAAAAAAAAAAGHoOve3OqarZtRbnFxK6KbVdPXXv0oqnfeYmN6eW3gBuAldc4ursalTpOi41Obn1T0ZmZ9xRVvzjl18t9+cRHh6piAqhD5fE3FOkdC/qui2PYvPpTameXgjeqKqop5zHXHNXaZqFjVNPs5uLNU2rsbx0o2mNp2mJ/RMTAO0DF4m4jscO4tu5ctVXr16Zi3aiejvttvMztO228ef9MwG0IWriXi3GxaM3K0O1GLE71xFuqK4pjffeOlM08onnMbKrQtWs63pdrNsx0OlvFduaomaKo64nbz/omJBoCd4o4ojRLlrDxsarKz78b27fPaN94pnl17zHVHy845b497inifTbdrL1PRLUYlUbzNEVUzG+22871dDnMcqo+QF0OvgZtnUcGzmY9W9q9RFVPON4+SdvDHVPywxeKOKI0S5aw8bGqys+/G9u3z2jfeKZ5de8x1R8vOOW4UQhb3FPE+m27WXqeiWoxKo3maIqpmN9tt53q6HOY5VR8iywM2zqODZzMere1eoiqnnG8fJO3hjqn5YB2BK8R8W3dP1D2r0rDqzM/aJqjo1TFPKJ26Mc6vc7zy225dfOHRvcW69o+RROvaPboxq9o6djflMz/i6VVMztE+55T+gFwONu5Rdt03LddNdFcRVTVTO8VRPVMS5AD45eVYwcW5k5V2m1ZtxvVXV4P+/Eh54j4m4gqv1cPYdNrFt3IiLkxT055dUzXPR+XaI5cufjC+Hn9etcZaHZnK1bEt5GL06Yqmrob0x8k0Ty36t5iY32/bYaFq1nW9LtZtmOh0t4rtzVEzRVHXE7ef8ARMSDQGDia3k3+Ms7R66LUY+PYi5TVET05mYo6532/vT4G8AAAAAAAAAAAAAAAAAJXXOLq7GpU6TouNTm59U9GZmfcUVb845dfLffnER4eqYjp1cWa3pGVR3RaTTbxa426eNTvtVz259KaZ6p5bxPh/SFsONu5Rdt03LddNdFcRVTVTO8VRPVMS5ADF4m4jscO4tu5ctVXr16Zi3aiejvttvMztO228ef9MxP1cS8W42LRm5Wh2oxYneuIt1RXFMb77x0pmnlE85jYF0M/QtWs63pdrNsx0OlvFduaomaKo64nbz/AKJiWgAOrqmTXh6VmZVuKZrsWK7lMVdUzFMzG/mRumcS8W6vj1ZGBpmDetU1zRNW/R57RO3OuPHALwR/tjxz8DYP149Y2OH8jXcj2R7eYVjG6PR7V2qYnpdfS391PyecGwAAAAAAAAAAAAAAAAAAMPi3XvaDS4vWot1ZV2uKbVFfOJ8NUzG8TtEeLwzDcAHT1XU8XSMGvLzLnRt08oiPwq58FMR4Z/76krTxFxZm2K8zA0K1TibdKmLu81zG0TvHuqZq38G0fJzBbCd4X4ojW7l3DycarFz7Eb3LfPadtoqnn1bTPVPyc557d7iDXcXQcGcjInpXKt4tWYn3Vyf/AGjxz4P07RIagiaNe4wysWc3F0XG9i1xNduKt5rmjwcunEzy8Uc/BHNqcL8URrdy7h5ONVi59iN7lvntO20VTz6tpnqn5Oc89gogTvF/E0aBi26cftVzNuzHRt1zPuaPDVMR+jaOcfukFEOrpeTXmaVh5VyKYrv2KLlUU9UTNMTO3ndoAfPIv28bHu5F6ro2rVE111bb7REbzPJF2eLde1jIrnQdHt141G8dO/vzmJ/xdKmmJ2mPc85/SC4Evw1xVe1LOr0zVMP2HnUUdKInemK/Dt0aucTtMT4d43nk3tT1Cxpen3s3KmqLVqN56MbzO87REfpmYgHaELZ4p4n1K3dy9M0S1OJTG8TXFVUztvvtO9PT5xPKmPkbXC/Evt52/Hycf2LnY20XLcz+F4JmInnG08pjwbxz5goBm6/rNjQtNqzL9NVc79C3RT/frmJ2jfwdU8/k8PUl6eJeLcnFrzcXQ7U4szvRE26prmmdtto6UTVymOcRsC6GPw1xBZ4hwa79FvtN23X0blqa4qmnxT+if0RzifE2AB1dUya8PSszKtxTNdixXcpirqmYpmY38yT4T4zy9Y1iMLOoxrcV26pt9qoqiaq42nbnM+DpT+wFsDF4s1uvQdHnKs0U13q7lNu3Fcb07zvM784nqif27A2hL8FcSZnEHs32ZbsUdo6HR7VTMb9Lpb77zPihUAAACX4U4kzNV1HOwNTt2LOVjdVFqmfBMxXvO8xyno+fwqgASvF/E+Xo2bh4enWrV/IvxM1W67dVU85iKdtpjrnpcufUqLcVxbpi5VTVXER0ppp2iZ8O0bzt55ByGPpWqZGo61qlmmLfsHDrptUVxbqiqu5t7qOlM7e5mJjaI8Mft2AAAAS/GvEmZw/7C9h27Ffb+n0u20zO3R6O220x45BUCP8AbHjn4Gwfrx6w9seOfgbB+vHrAWA+OHVfrwrFWXRTbyKrdM3aKeqmvbnEc58PyvsAAADH0XUNSzNR1SznYnaLGPd6OPX2uqntlO9Ub7zO08ojq8YNgZt/W8axr2Po9dF2cjItzcpqiI6ERHS6533/ALs+B3MzJow8K/lXIqmixbquVRT1zERvO3mB9h09J1Kzq+m2s7HpuU2ru/Ri5ERVymY57TPidwAAAAAAAAAAAAAAAAAAAAASeNxfVncZW9Kw4sXMGelTN6N5qqmKJqmYnq23jbqnfbffmrABE3OMtT1PUKsfhrTKcm3bmYm7didquXKeuIo6qtt558uqeTsaNxZm1axRpOvYFOHkXZmLdyN6aZ8UbTM77zExExM7ztER4QVwAAneKOKI0S5aw8bGqys+/G9u3z2jfeKZ5de8x1R8vOOW+Pe4p4n023ay9T0S1GJVG8zRFVMxvttvO9XQ5zHKqPkBdDr4GbZ1HBs5mPVvavURVTzjePknbwx1T8sJ3iPi27p+oe1elYdWZn7RNUdGqYp5RO3RjnV7neeW23Lr5wCqEPe4t17R8iide0e3RjV7R07G/KZn/F0qqZnaJ9zyn9C2t3KLtum5brproriKqaqZ3iqJ6piQchK8R8W3dP1D2r0rDqzM/aJqjo1TFPKJ26Mc6vc7zy225dfOHRvcW69o+RROvaPboxq9o6djflMz/i6VVMztE+55T+gFwONu5Rdt03LddNdFcRVTVTO8VRPVMS5AAADr5+bZ07BvZmRVtas0TVVzjefkjfwz1R8sunw1qV7V9Cxs7Ipt03bvS6UW4mKeVUxy3mfEDUHX1DK9hadk5fQ6faLVdzo77dLoxM7b/sQdjjHirJs03sfRrd61V+DXbxbtVM+DlMVA9EEPp/EnFV/Ucazk6J2uxcu0U3K/Yt2OjTMxEzvM7RyXAAJXiPi27p+oe1elYdWZn7RNUdGqYp5RO3RjnV7neeW23Lr5wCqEPe4t17R8iide0e3RjV7R07G/KZn/ABdKqmZ2ifc8p/Qtrdyi7bpuW66a6K4iqmqmd4qieqYkHIR+q8X5lWr16XoGn+y8i1X0blddMzTExO0xtG20RMx7qZ26/kl88fi7VMDVLWHxHptvGovVxTTeono00+Od5mYqjnTvtPLn19QLQETc4y1PU9Qqx+GtMpybduZibt2J2q5cp64ijqq23nny6p5AthI6NxZm1axRpOvYFOHkXZmLdyN6aZ8UbTM77zExExM7ztER4VcAAAAAMfRdQ1LM1HVLOdidosY93o49fa6qe2U71RvvM7TyiOrxtgAAAAAAAAAGLqvEun4MZ2PTlWqc/GsVXKbV2JiJq6O9Mb8onfeOUTuDaGLpXEun50YOPVlWqs/JsU3KrVqJmIq6O9Ub84jbaeUzu2gAAAAAAAAAABL6HxJmajxVqOl3rdimxjds6FVFMxVPRrimN9526p8SoAAAAAAAAAAAAAAAAAAAAAAAAAAAAAAAAAAAAAAAAAAAAAAAAAAAAAAAAAAAAAAAAAAAAAAAAAAAAAAAAAAAAAAAAAAAAAAAAAAAAAAAAAAAAAAAAAAAAAAAAAAAAAAAAAAAAAAAAAAAAAAAAAAAAAAAAAAAAAAAAAAAAAAAAAAAAAAAAAAAAAAAAAAAAAAAAAAAAAAAAAAAAAAAAAAAAAAAeY63p8ap2RsvCmKZm7bmKOlMxEVxj70zO3imIl6c8/8A/m9/3+bg1Ox1qdWbodWLdudK7h19CN99+1zzp3mf/qjl1REO9xtqEafwxlTvT08iO0URVEzv0uU9X/p6U/sY9mY0Psk3bPSpox9Ut9OI7ZMRFc7zvMT1zNVNURH/AK+XiOK5jWOLNJ0OKqarVE9tv09smIq8M0zEdU9Gmdvn+DrBOzp3tZxBwzYqp6N2qixcub0dGrpVXap2mPHHKnn4no2v6zY0LTasy/TVXO/Qt0U/365ido38HVPP5PD1JHi38oeifQfe1KriWjR6tNiddmn2LRciY3qqj3e0xG3R5zymeX7fACfxNb40zcW3k4+j4dVq7HSomr3O8ePabkS73DfE2Vm6pkaTrGNbxc63vNMU8oqiNt42mZ3nwxMbxMc/Bz+Mcd0ZduqdJ0bUM2uiY6cdDaKYnfw09LxeLxsHScy9n9k21k5GJcw7te/SsXN+lTtZmOe8R17b9XhBWcUcS+0faMfGx/ZWdk7xbtxP4PgiZiOc7zyiPDtPPkycvW+NMLFuZORo+HTatR0q5p91tHj2i5Mvpxnomo3tVw9b0y3TkV4kU72dufuKpriev3Xi2jn1bb78vnY7IVGPVVY1jS8nGyKIp3ptxvvO3PemraafBMdfWCk0DWbGu6bTmWKaqJ36Fyir+5XERvG/h645/L4OpP3uK9W1HUr+Lw3p1rJoxpmK712remvntExPSiI577c53jny5qLRL2l5GD23RosRjVVzvFm30I6Xh3jaNp6uvwbIfCs61wNmZU06f7PwbvOq7RE86aYmYneN+h+Fz3jwTt4waUcXavpOpWLPEun2sbHvRO1yzEztz6+VVUTt4Yjnzifkm2R+Pxnw/rPasbUsbte+1W2VbprtRX1cp5+OecxHLfqbHEGPruR7H9o82xjdHpdt7bET0uro7e5n5fODYEf7Xcc/DOD9SPVntdxz8M4P1I9WCwABK8QcIZOuZ1y7XrN23j1TTVTjTbmuiiYp23iOlEePweF0ex3i+wtR17E6fT7Rdot9LbbpdGbkb7fsXCP4L74eJ/K/+u4CwTPCfD+bpObqGZqdzGvZGVMTFy1vMxzmauumNt5mOUeL5FMxeIuJsLh+3TF/pXci5EzRZomN5+WZ8Eb8t/NE7SDua5cxreiZ1WbXVRjzYrpuTTMRVtMbbRvy3nfaPl2T/Y0t10cOXaq6KqYryaqqZmNulHRpjePHziY/Y6PtTrvF+R23WJuadptFfTtY/Rjpde223XvtE+6q8fKNpW2Ji2MHFt42LaptWbcbU0U+D/vxg+yBzqoz+ytjWMiimaMaKYo23jqtzciZ5+Cqf3L55/8A/N7/AL/NwegIHgKaMDiXWtKt01VUUzPRrqq57W65pjflz36X7l88/wCEvyh639P97SDloFUah2S9Tv36Kenjxci30d426M024nr/AMO/nXGZjUZmFfxbk1RRft1W6pp64iY2nbzoXhL8oet/T/e0vQAQ/Yuyunp2didDbtV2m50t+vpRttt8nQ/e+OgVRqHZL1O/fop6ePFyLfR3jbozTbiev/Dv53HsV/8Amn0X/WcJflD1v6f72kF1mY1GZhX8W5NUUX7dVuqaeuImNp286N7F2V09OzsTobdqu03Olv19KNttvk6H71w8/wCxX/5p9F/1g5djmqM7VdY1K9RTGRXNM707xEdOqqqqIjfx0x5lRxVjUZXDGo27k1RFNiq57nx0e6j99MJXsV/+afRf9aw4g73tT8ku+hIMfsdZXsjhei30Oj7Hu12999+lvPT3+T8Lb9ioR/Yx73sjyur0KFgCD7Il+5m6jpmh2KujVeriuelHuZmqehRO/Xy91v8Ap8K2xMWxg4tvGxbVNqzbjaminwf9+NC8Zf1PHWi5F3+rsR2ne5Vypja7Mzz6uUTEz+l6ADjct0XbdVu5RTXRXE01U1RvFUT1xMMPhnhmjh25mTbyqr9GRNPRiqjaaIp6W2878/wvFHU3mfia3p2bqN/Axsjp5Vjpdso6FUdHoztPOY265BH5OrW9H7IWrZFdq5euV49FqzZtxvVcuTFvamPN/wDtnk7WXrfGmFi3MnI0fDptWo6Vc0+62jx7RcmTExqL/ZWzrlc1ROPYi5Tt4Zm3RTz/AGVStgY/C2t+3+kRlVWu1XaK5t3KY/BmqIid4+TnHX+/rY+p8Wahe1yrSuHcK3lXbPSi7Vdidt469ucbRHVvPXM8vBu7GPe9keV1ehQ5ZPEHDfDepZcWLd25lZFyZyu0b17VxMzz6VUR11Tyjq5xOwOrm8RcW6VZpytR0fEpxaa4iuaJ3nafliudvFvMbbzCwwM2zqODZzMere1eoiqnnG8fJO3hjqn5YQvFPEefnaNl4tzh/Mxceuaf/EXoqjaIriY3jo7RvtEdfh8Ki4E70MH6T7yoE/jcfZ2Rp0W7OFbyNVuXZii1at1zTFuIid5jeZmfwuUT4N5+WssajkYnD85+uWrePftUVVXbduY25TPRiOcxvMbeHrlM9i/CopwszPnozXXcizHuedMRETPP5elHL/0w+3ZOze1aRi4dNVyKsi7NU9GfczTTHOJ/bVTP7AccXiPirVrc5elaNjexKp2om7Xznbr5zVTvz35xHyeByq4yzI1HTdOuYluxmV5EWM21cpmejvNMRVRMTttMTMx1/tjaZrsPGow8Kxi25qmixbpt0zV1zERtG/mQfFduijsiaPVRRTTNc2KqpiNulPbZjefHyiI/YC21XU8XSMGvLzLnRt08oiPwq58FMR4Z/wC+pK4uvcYajbnIwtFxox6p3t9t3pmaZ5x11xvymOcRtL59kua67mkWIpu3KLlyvezbq2m5PuIjblPPnMRynrdi3xZqtq3Tbt8IZlFFERTTTT0oimI6oiO1g7WgcVXsvVKtH1fD9iahTvt0d+jXMbzMbc9vc84neYnx9W9Q83y7mpa3xVpOdc0LOxO03bdNc1U1VU9GK99/wY223nf/ANlVruLxJfzaKtF1DGxseLcRVRdpiZmved5/AnwbeEG8I/2u45+GcH6kerfbDwOMqM2xVl6th3Mem5TN2imiN6qN+cR/Vx4PlBVOvqGV7C07Jy+h0+0Wq7nR326XRiZ23/Y7DP4g73tT8ku+hIJPse1YeNp2Zq2fk26L97ImzN7IuRG/KKuVU895mZmefPaPE3L+VoPF2DVgU51uvp1+5iJii7E0896Yqjfq35xHVuk+BuGsfWcS7k6jVcuY1m7NNuxTcmKZqmmOlMxH/wBHVMdXNpcVcI4OBpNWo6Pbu42RiTFza3VVV0o3jnzneOj17x4p/TAWGmYNGm6fZw7d27dosx0aartXSq235Rv8nVHyRDtMvhnULmq8P4eZej+tromK5/xTTM0zPKI69t9vBu1AQOdVGf2VsaxkUUzRjRTFG28dVubkTPPwVT+5fPP/AP5vf9/m70AEDwFNGBxLrWlW6aqqKZno11Vc9rdc0xvy579L9y+ef8JflD1v6f72l6ADP4g73tT8ku+hKf7GPe9keV1ehQoOIO97U/JLvoSgeDuE8DXtKu5WXeyaK6L824i1VTEbRTTPhifGD04R/wDRxo/5znfXo/lb2haJjaDhV4uJXdroruTcmbsxM7zER4IjxAnaeMsydR1LTreJbv5lGRNjCtW6ZjpbTVE1VzM7bRERM9X7I3mPnm8RcW6VZpytR0fEpxaa4iuaJ3nafliudvFvMbbzBwdi9PjLiHL6e3artdvo7dfSuTO+/wAnQ/eqOIO97U/JLvoSDloup0axpOPn27dVuL0T7iqd9piZiefh5xKdzuLNQzNUnC4YwredTa5Xb1cTNG/yTvERHKeczz8Hy8tAuV2uxnVct11UV0Y2RVTVTO00zE17TEsHhLV8zSNLmMPhzLzO3VzVVkUb7V7coiNqJ5RtPhnnv4wa17iriDRrlq5r+kWqMW5PRiqxVzieXh6VUdW/Kdt/HylZY9+3k49rIs1dK1doiuirbbeJjeJ5oXWtd1XWNJyMC5wtqFuL0R7unpTtMTExy7Xz5xCi4LsXsbhbCs5Fq5Zu09PpUXKZpqj3dU84kE3jcfZ2Rp0W7OFbyNVuXZii1at1zTFuIid5jeZmfwuUT4N5+WssajkYnD85+uWrePftUVVXbduY25TPRiOcxvMbeHrlM9i/CopwszPnozXXcizHuedMRETPP5elHL/0w+3ZOze1aRi4dNVyKsi7NU9GfczTTHOJ/bVTP7AccXiPirVrc5elaNjexKp2om7Xznbr5zVTvz35xHyeByq4yzI1HTdOuYluxmV5EWM21cpmejvNMRVRMTttMTMx1/tjaZrsPGow8Kxi25qmixbpt0zV1zERtG/mQfFduijsiaPVRRTTNc2KqpiNulPbZjefHyiI/YDc4n4hy9C1XTqZjG9gZM7XK6qaprp2qjpTG0+KqNuU891MneO9PnP4YvzRFU140xfpiJiOreKt9/FTNU/sfHB4j6HAcarP9ZfsWu11RNXTmbkT0ImrnE85mKp8O0+EH00vX8zU+K87AtWrdODh9KKq5tz05qiYp236W0bz0pjl1R5qRK9jzS4wdBjKrpqi9mT056UTG1EbxTH2zv8A+ozMDjKvNv1YmrYdvHquVTaoqojemjflE/1c+D5QVQj/AGu45+GcH6keraWhYvEljNrq1rUMbJx5tzFNFqmImK942n8CPBv4Qbzp6th3s/TbuNj5dzDu17dG/b36VO0xPLaY69tuvwu4A8p4r4Tr0TCpz7mo1Zdd6/0Kula6MzMxVM1TPSnfq/e9WR/ZO73sfyun0K1gCF7JFNivN0SnLrqt49Vy5F2unrpo3o3mOU+D5Fxbt0WrdNu3RTRRREU000xtFMR1REMfinQKOINN7TFVNvItT07NyY6p2/Bnw7T8niiee2zFsX+OcKzTjewMTLi17mL9y5E1XIjqmZ6cb/tjfx8wdXX6o0/sl6ZfsUU9PIi3Fzpbzv0pqtzPX/h28zY4i4fzdY13TsiLmNVgYs0zXZu771e63r5dGd94imNpnwI2/gZ2DxlpFWqX+3ZmTds37vh6Mzc26O/VyimOrlHVHKHqWXlWMHFuZOVdptWbcb1V1eD/AL8QPsg47Tf7K9NeJ2y52uifZFUbTTTVFuaeW3VH4Mc/728OWRxDrXE1XsbhvEu42Pv0bmXc2jltETG/VTt0t+UzV1TGze4a4YxeHrNc0VdvyrnKu/VTtO3gpiOe0fbP7Ng0tT1Cxpen3s3KmqLVqN56MbzO87REfpmYh53mYWXqHDWpcR6v0pyL0UUY1uqmIpot9so91T4Y8MR1ct559Ld2Nf1vB1jiajB1O5VjaVgXK4uRvVverjl1UxPh5R4dulziZ2d7i3inRtR4cy8TDzO2X7nQ6NPaq432rpmecxt1RIKjh/ve0zyS16ENBN8McRaVkYWm6bayulmRj0UTb7XVHOmjnG+23gnwqQEr2R8muxwxNuiKZjIv0W6t/BEb1cv20w1uGLFvH4a02i1T0aZx6K5jffnVHSmfPMsPsnd72P5XT6Fag4f73tM8ktehAJHshTRp+u6NqsU1XK6J50dLaJi3VFUeDlv0p/c+nZSya6cLT8WIp6Fy5XcmfDvTERHpz+58eyp/5X9L/wBB2VP/ACv6X/oBeY9i3jY9rHs09G1aoiiinffaIjaI5oXWZo03sn6fk0U1XJyYo6UTVttNW9rly8EREr55/wAW/lD0T6D72oHLjiqMzi7RNNv0U1Y8zRNUc4mrp3OjVG+/ipj96+ef8W/lD0T6D72p6ACB0yaNN7KWbjW6aq4yoq51VfgzVTF2fBz5xMftXzz/AP8Am9/3+bvQAZ/EHe9qfkl30JeU4VF3T9IxNdxZppvWM+q1VM1Ve69xTVTG0eDlXE9W/S83q3EHe9qfkl30JSPBmnxqnAupYUxTM3b9cUdKZiIriiiaZnbxTESC6x79vJx7WRZq6Vq7RFdFW228TG8TzRuvxGt8d6bpcU012cKO23v6uatt9qppq35bTEUR/wDV4ep3OAdVoyOGOhfu00zgzVRXVXc32o/Ciqd+qIiZiPB7l1eAqatRztV169Hu8i7Nq3E1zVVRH4U0+LbaaIj5vgB0+xX/AOafRf8AW1tc4qybepU6Xw/i052ZTP8AXTNM1UW+e23KY8MxvMztHV49snsV/wDmn0X/AFsvhHVczT/ZWZZ0TL1O/fr2ryKZmdvDMbxRM7zM7zz58gb2VxHxVpNuMvVdGxvYlM7Vzar5xv1c4qq257c5j5PCrNM1Cxqmn2c3FmqbV2N46UbTG07TE/omJhJ5nE+q5mFfxbnCmoRRft1W6ppmreImNp2/q/ldzsd4mTh6Fft5ePdsVzk1VRTdommZjo089p/QDH16K+GuO8bVKKqbeJmTHbNqdo25Rc3iJ3nwV9XXPh2ehJfshad7N4dqv0U73cSuLkbUdKqaeqqN/BHPpT81y07iGI4EjVK66ZvY9iaKunVNze7Huaeltz91PRn/AOrr8IMvDidd7JORkV01VY+mxNFMV24mIqp9zEb+D3U1VRM8+XmsNTzaNN03JzLnRmLFua9qquj0piOVO/yztH7U32N9PjG0GvMmKenl3JneJn8CnemImOrr6XndzjGuMjHwdIiKqp1HJooriimZqi1TMVV1RPVG3uevwbg+3BuHVicO49d2rp38rfJu19KaprmvnEzM+Ho9Hf5Y/a48Ha3k69pV3Ky6LVFdF+bcRaiYjaKaZ8Mz428j+xj3vZHldXoUA3OJdSvaRoWTnY9Nuq7a6PRi5EzTzqiOe0x43a0vJrzNKw8q5FMV37FFyqKeqJmmJnbzsnjvvQzvo/vKWhw/3vaZ5Ja9CAaDz/sqf+V/S/8AQ9Aef9lT/wAr+l/6AegCP/o40f8AOc769H8p/Rxo/wCc5316P5QU2qZNeHpWZlW4pmuxYruUxV1TMUzMb+ZJ4XF2r6tg2aNI0+1k59MTXlTMTTatx0pimmN6o5zG09fn57U3EHe9qfkl30JZfY/sW7XCeNXbp2qvV111zv1z0pp381MeYGP3b6ppWqexuIdOt2qOhvMWI91z6piZqmKo8HX9mztXNY40m3VkW9DxqbMxNdNFU71xT1xEx04mZ28G0Tv4HHjexZucQ8OdstW6u25HQr6VMT06enRynxxznl8srQGLwtr9HEGm9ummm3kWp6F63E9U7fhR4dp+XxTHPbd8+H9bydU1XWMW/Rapowb/AGu3NETEzHSrjnvM/wCGPEnexX/5p9F/1tDgvvh4n8r/AOu4DBy8riSrjLBvXtPxqdUpsTFmzFUdCqjavnM9P5avDHUoNdyuJJ4Yia9PxoruWL8Z0dKP6qjqiafd/wCHefC46l+VDSfJKvsuqDiDve1PyS76Egl+BMjXfYeDY9hWPaj+s/r946fXVPV0v8XLq/i73EPFWTiata0jRsWnKz6pjpxcpno07xvERzjwc5nfaI/bt2uBO9DB+k+8qdfVtY4e4f1q7l3aLlep3aIouxZmaqop2jbeJmKY/Bp+Xq8YOjl63xphYtzJyNHw6bVqOlXNPuto8e0XJlTaFq1nW9LtZtmOh0t4rtzVEzRVHXE7ef8ARMSl9Y4szMvTMu3j8PZ3sO/j1RTk3ImmIpqo/CmIpmNo336+p2Oxj3vZHldXoUA+dPGWZOo6lp1vEt38yjImxhWrdMx0tpqiaq5mdtoiImer9kbzHzzeIuLdKs05Wo6PiU4tNcRXNE7ztPyxXO3i3mNt5g4OxenxlxDl9PbtV2u30duvpXJnff5Oh+9UcQd72p+SXfQkHLRdTo1jScfPt26rcXon3FU77TEzE8/DziUzVxdqmrZ12xwzptvItWfwrt+doqjwT109Hw7RMzMx4I2l88HK9idiiq50On0rVy3tvt+Hcqo3/Z0t/wBjU7H9i3a4Txq7dO1V6uuuud+uelNO/mpjzAz6eLtU0nOtWOJtNt49q9+DdsTvFMeGeurpeDeImJiPBO8KjVdTxdIwa8vMudG3TyiI/CrnwUxHhn/vqfHXdExtewqMXLru0UUXIuRNqYid4iY8MT40n2Q7ddu3oeFFWTk0b1UzR09670x0Iid9p3qneee085nkDsYuvcYajbnIwtFxox6p3t9t3pmaZ5x11xvymOcRtLvaBxVey9Uq0fV8P2JqFO+3R36NcxvMxtz29zzid5ifH1b9W3xZqtq3Tbt8IZlFFERTTTT0oimI6oiO1snLualrfFWk51zQs7E7Tdt01zVTVVT0Yr33/Bjbbed//YFRxRxL7R9ox8bH9lZ2TvFu3E/g+CJmI5zvPKI8O08+TJy9b40wsW5k5Gj4dNq1HSrmn3W0ePaLky+nGeiaje1XD1vTLdORXiRTvZ25+4qmuJ6/deLaOfVtvvy+djshUY9VVjWNLycbIoinem3G+87c96atpp8Ex19YKTQNZsa7ptOZYpqonfoXKKv7lcRG8b+Hrjn8vg6mkz9EvaXkYPbdGixGNVXO8WbfQjpeHeNo2nq6/Bsn/a7jn4ZwfqR6sFgI/wBruOfhnB+pHq2xw/j67j+yPbzNsZPS6Pau1REdHr6W/uY+TzA2AAEvxjrOVY7To+kdsnUszq6FPOm3ziZifBPLr8ERM8uUtrWtTo0fScjPuW6rkWYj3FM7bzMxEc/BzmETwtruj4+Rl6vq+d0dSy66ommKLlUW7e8bU9U+LxztEU9XMH0xdJs6Jx5omFZnp9HEqmu5NMRNdUxd3mdvN+iIhTcY5NeLwrqFy3FMzVbi37rxVzFM/uqlK53EWlXePNO1K3lb4dnHmiu52urlO1zlttv/AHo8HhbHFGqYWr8EahkYF7t1qmuiiaujNPPp0TtziPHAOx2P7Fu1wnjV26dqr1dddc79c9Kad/NTHmZvZQxqKtKw8qZq6du/NuI8G1VMzPoR+9rcCd6GD9J95Uz+yd3vY/ldPoVgqNPyvZunY2X0Oh2+1Rc6O+/R6URO2/7XYZ/D/e9pnklr0IaAIHQKo1Dsl6nfv0U9PHi5Fvo7xt0ZptxPX/h3864zMajMwr+LcmqKL9uq3VNPXETG07edC8JflD1v6f72l6ACH7F2V09OzsTobdqu03Olv19KNttvk6H73x7HNUZ2q6xqV6imMiuaZ3p3iI6dVVVURG/jpjzOPYr/APNPov8ArOxX/wCafRf9YKrirGoyuGNRt3JqiKbFVz3Pjo91H76YZvY6yvZHC9FvodH2Pdrt7779Leenv8n4W37GxxB3van5Jd9CU/2Me97I8rq9CgHR7HNUZ2q6xqV6imMiuaZ3p3iI6dVVVURG/jpjzKjirGoyuGNRt3JqiKbFVz3Pjo91H76YSvYr/wDNPov+tYcQd72p+SXfQkGP2Osr2RwvRb6HR9j3a7e++/S3np7/ACfhbfsVCP7GPe9keV1ehQsAAAee61wPkxhZGfl65dy68exVXHbbUzMxTEz0d5rnb/7qLgTvQwfpPvKmhxB3van5Jd9CWfwJ3oYP0n3lQPtxjk14vCuoXLcUzNVuLfuvFXMUz+6qWLwxxHpGj8OYOJnZ1ui/FFVc00RNzaKq6pjeaYmInbwTzjwqLiDS69Z0m5gUZFNiLs09KubfT5RO/KN48MQ6ulcJ6Tp2DRj14ljKuRzrvX7VNVVU/t32jxR/77yDuaZrmmav0owMy3eqp33o501bcufRnaducc+poPO+MdLt8N52BrOj2e0bXZ7ZEVe46XXEbb7xEx0omI5bRty8PogCB7HNUZ2q6xqV6imMiuaZ3p3iI6dVVVURG/jpjzL55/2K/wDzT6L/AKwVXFWNRlcMajbuTVEU2KrnufHR7qP30ww+D9TrtcBZF23bpivAi90elO8VzEdON45f4tv2KLiDve1PyS76Eo/hL8nmt/T/AHVIO52MLFunRsvIin+tryOhVVv1xTTExH+qfO73ZCxqL/Ct65XNUTj3KLlO3hmZ6PP9lUur2Me97I8rq9Chocd96Gd9H95SDNr1OuexbGTbt00z7GjG2qnfl0u1TPg8G8/J8rvdj+xbtcJ41dunaq9XXXXO/XPSmnfzUx5mH/8AKH/v84UHAnehg/SfeVAyeyhjUVaVh5UzV07d+bcR4NqqZmfQj96u0/K9m6djZfQ6Hb7VFzo779HpRE7b/tS/ZO73sfyun0K1Bw/3vaZ5Ja9CAaCHvcc5GPl6piVY1u7lWsjtGFat0Vb1z0qo3q589tqeUbTMz+2Lh53wtYt3eyNqtdyneqzXkV0Tv1T2zo7+aqfODvZet8aYWLcycjR8Om1ajpVzT7raPHtFyZUmgazY13TacyxTVRO/QuUVf3K4iN438PXHP5fB1NJA8D1Rh8Xa3ptiimnHia5pjnM09C50aY338VU/uBQcP63k6pqusYt+i1TRg3+125oiYmY6Vcc95n/DHibyP4L74eJ/K/8AruLAGXxLqV7SNCyc7Hpt1XbXR6MXImaedURz2mPGwbXE+t6rYtVaBptrIi3bp9k3bvuaO2zETNNG9UdX6Z64+SZ0uO+9DO+j+8pdzhixbx+GtNotU9GmceiuY3351R0pnzzIJfG461DFzsjC1jS98qn3Nq1j0zFU3PBTO8zvE7xtMb/JE7vtl63xphYtzJyNHw6bVqOlXNPuto8e0XJly1OxZnsoaXvatz08fp1b0xzqiLm0z8sdGOfyR4lJxB3van5Jd9CQNC1azrel2s2zHQ6W8V25qiZoqjridvP+iYlN08ZZk6jqWnW8S3fzKMibGFat0zHS2mqJqrmZ22iIiZ6v2RvMfTsY972R5XV6FD58G2LdXFXEmRNP9bRkTRTVv1RVXXMx/pjzA6+ocU8U6N2m7qmk4lFiuvbened/HG8VzETt1b/v2dzui4h1T/xPD+j268H8GmvKmKaq5jrmI6ccvB4eqefgjvcfW6K+EsyquimqaJt1UzMb9GenTG8eLlMx+1ocN26LfDmm026KaInGt1bUxtzmmJmf2zMyDJ4b4mys3VMjSdYxreLnW95pinlFURtvG0zO8+GJjeJjn4Of24q0W5rNzCsWsS1NFdyPZOXPQiu3ap59GmZiZ5zM7beGOfKZYP8A83v+/wA3egAmeD9Hu6RVm4uTi2pmxc6NnMptxTVeoqiKturflO3XMxvO391x17iqrROIsfEv02/YNWPN25VFEzc393tEc9uc0xHOPD1qhF6zYt5HZN0ii7T0qYx+nEb7c6ZuVRPniAccvXuMMfFuZtWi41vFpjp7Vb1V0UfLEV78o6+UeHlBicY6trGLbt6LpVN3Ntxvkzcna1T4I6M9KOvr2meW09fXFpct0XbdVu5RTXRXE01U1RvFUT1xMI/sY26I0LJuRRTFdWTNM1bc5iKado3+TefPIONrivWdO1fGxeI9PsY1jI5U3Lc7RTO+281dKY2jwx1xE7/poOJdSvaRoWTnY9Nuq7a6PRi5EzTzqiOe0x40n2VP/K/pf+hQcd96Gd9H95SDHp4x1bU68exoOnW8m7FqmcmuuiqKKbk07zETvHRiNpjeZ5+DxzucVcRW+HsGmuKO2ZV7eLNEx7neNt5mfFG8cuuf3xy4PwqMHhjBoo6Mzdtxeqqinbea/dc/HtExG/yOPEt7RMT2Jm6xzu49c140UzV0pqjaeURPPqjr5dXjBk29U44uW6blOi4cRVETEVT0Z5+OJubx+iWhwnxJXrdORjZtmnHz8af6y3HLeN9uVMzvG08p/Z49o6c8cV5Vum5pOhahm0RM011dHaKZ5ct6Yq36/k8DH4FvV5HG2p37lmqzXct3a6rVXXRM3KZmmf0dQKDiniuNIuUYOn26crUrkxEW9pqijfq3iOczPgiPHv4t+jf1vjHBs1ZWZouJ7Gte6u9rq3q6Ph22rnb9O07dbp8O/wDjeyVql7J93csdt7XPV0ejVFuOr/0zt/8Ad6ADzngXJozONtTyrcVRRft3blMVdcRNymY3870Z53wTYt43HWrY9mno2rVF6iinffaIu0xEc3ogAAAAAAAAAAAAAAAAAAAAAAAAAAAAAAAAAAAAAAAAAAAAAAAAAAAAAAAAAAAAAAAAAAAAAAAAAAAAAAAAAAAAAAAAAAAAAAAAAAAAAAAAAAAAAAAAAAAAAAAAAAAAAAAAAAAAAAAAAAAAAAAAAAAAAAAAAAAAAAAAAAAAAAAAAAAAAAAAAAAAAAAAAAAAAAAAAAAAAAAAAAAAAAAAAAAAAADz/wD+b3/f5u9Adf2Bh+zPZnsSx7K/43a46fVt+F19XIEz2Q8a7Tp+HquNNUXsC/FUTy2piZjntPX7qKPPL48FdLVdc1fX6+2dC5X2mzNXRj3PKdpiPDFMW/PPWsL9izk2arORat3rVX4VFymKqZ8POJccXExsO3NvEx7ViiZ6U02qIpiZ8e0foBC8W/lD0T6D72p9uyXEUXNIv3ceq9j27lfbKd5pir8Cej0o6t4ifNPiWV7Aw7+RRkXsSxcv29uhcrtxNVO07xtM845830v2LOTZqs5Fq3etVfhUXKYqpnw84kGXHEeg42DRco1HEpsU0U9Gi3VHSpjlERFEc4/RtyQ+Bq1nK7I9vU8iPYdiveY7fVFO1PaZimZmeUbxtP7fCtLHB+gY96m7RptuaqeqLldVdP7YqmYl2tU0DS9YuW7moYlN6u3HRpq6VVM7eLeJjf8Ab458YJ/iDXtQ0LizFi/kVVaTfiJqo7VERT/dq91tMztO1W3yxDWz+IuH69LuXcjLxMqxNEVTY3prqr6piOhPPffbr6vDts1M7BxdRx5x82xbv2p/u1xvtO228eKec845sm3wZw/buU3KdOpmaZiYiq7XVHLxxM7T+iQT/Y3wsuNN1O9R0seMmKaLF+aYn3URVE1RE9e0zHyT1eN2OE+L5uVZGHxDlU2cqm57iu9TFvwc6Z2iIp2mPD177eBaW7dFq3Tbt0U0UURFNNNMbRTEdURDN1LhzSNVvRezcG3cu+GumZoqq6o5zTMb9UdfUCR7IOoaZqNvExtPm1l59dyna5YiK56HuoijpR45n8GP4b71/QNQzNG0nHtapf0y7i49NF2m1vPSno0xtPRqjq2nx9bQ03hzSNKvTewsG3bu+CuqZrqp645TVM7dc9XW1AR/cfrHxtzvNX6w7j9Y+Nud5q/WLAAAAR/BffDxP5X/ANdxYPjZxMbHuXbljHtWq709K5VRRFM1zz5zMdfXPnB9nkeia7p9GuZGr65Zv5GTVX07MW4iqmiefPaqfByinr2/ZD1q5bou26rdyimuiuJpqpqjeKonriYdH2i0f4Kwf8vR/AE//SPo/wCbZ31KP5m9oWt42vYVeViUXaKKLk25i7ERO8RE+CZ8bl7RaP8ABWD/AJej+DtYuJjYdubeJj2rFEz0pptURTEz49o/QDN07iTD1HWcrS7Nu/Tfxun06q6YimejVFM7bTv1z4k3xfYuaLxRg8RWqdsequmi/NM71TO0xMbTy50co28Xg65tLOBh2MivIs4li3fub9O5RbiKqt53neY5zz5vtct0XbdVu5RTXRXE01U1RvFUT1xMAx8rizRMbDjJnULV2Ko3pt2p6Vc8t4jo9cft22nr2ZPY/wBOyKbOXrGdT/4jPr6VM1URFU09c1R4oqmeraPwYnxNajhLQbeVORTptqa5mZ2qmZo5/wDomej4erbk2gef5/8A+FePKdRu/wBXp+f0ulNHu55xHS3iece72q5eDq8Te17izTMHTb042oWruVXbqizFiYubV7bRM7bxG0zE8/FPW3r9izk2arORat3rVX4VFymKqZ8POJZeDwtomn5EZGNp9uLtP4NVdVVfRnffeOlM7Ty6+sHT4F0e5pOh75NrteTk19srpqp2qpjqppn7dvB0pjZh5/8A+FePKdRu/wBXp+f0ulNHu55xHS3iece72q5eDq8T0B879izk2arORat3rVX4VFymKqZ8POJBg69xZpmDpt6cbULV3Krt1RZixMXNq9tomdt4jaZiefinrceBdHuaToe+Ta7Xk5NfbK6aqdqqY6qaZ+3bwdKY2dzB4W0TT8iMjG0+3F2n8GquqqvozvvvHSmdp5dfW2Aee6Rco4Q4xy8LMrpsYOZHSszE9KmI6U9CapnnG0dKmfl5zy5tTi7iXCq0m9p+m5VOTm5cRbopx4i5yqnaY3jlzjeNuvnH6VNnYOLqOPOPm2Ld+1P92uN9p223jxTznnHN09N4c0jSr03sLBt27vgrqma6qeuOU1TO3XPV1g48L6XOj6DjYtymmL23Tu7REe7nnMTt17co3+RrACb440KrWdIi5YjfKxOlcojaZmuNvdUxEeGdo25TzjbwujofHWL7Fqsa9VVi5tiehXM2qvd7eHaI9zPjjzeKLJm6joGk6pVNWbg2rlczEzciOjXO0bRvVG0zy8G4MnXeN9M0/Hu04N63mZkbRRRRvNETMb7zVHKYjxRO/g5c5jp9jzSL1qzf1jNi57Iy+Vubm/Smiec1Tz59KduuPBv4W5g8LaJp+RGRjafbi7T+DVXVVX0Z333jpTO08uvrbAI/Tfyoat5JT9lpYPjTiY1GVXlUY9qnIrjo1XYoiK6o5cpnrnqjzPsCP7GPe9keV1ehQyex7m6dptzOsah2rEzYnbtt+roTNPVNHPlG0xvt1zv/AOl6Bi4mNh25t4mPasUTPSmm1RFMTPj2j9Do6lw5pGq3ovZuDbuXfDXTM0VVdUc5pmN+qOvqBN8b8SYOVo+RpuBX7LuVdGbty1zotUxVTO81dU7ztHLx8+fKdTgG/ZucLYtmi7bqu2un2yimqJqo3rqmN48G7WwdG07T8WvGxMO1btXI6NyOj0unHPlVM86uuevxuOlaJp2jdt9r8ftPbdun7uqrfbfbrmfHIJ/sY972R5XV6FDvcdaXf1Xh6qjFpqru2LkXot0xvNe0TExH7Kpn5dtvC3MXExsO3NvEx7ViiZ6U02qIpiZ8e0foZ/E2dn6bo9zM061au12Ziq5Tcpqq9x4ZiI8XKfFtEgz9C4w07K0ei7n5tqzlWrf9fTXO0zMb84jaN99t9qd9t9krqmrW9Z460rJx7VynHpu2bdquuNu2xF2fdRHi33j9ng6o3rNvhHWsWxn6hOn28u7bib1MX5s+7/vb09KPDvznnPjln3oxuIOP8GnS6qfY2nW6OlXRTHQiLdUz7mN+cbzTTy/TzgGp2QcLLrxcLVMHpTc0+5NyYppiejE7T0+fimmPBPXv1Q0NJ4v0jUsWm5Xl2sS7ER2y1frinozz6pnaKurwfJvt1N5h3+D9AyL1V2vTbcVVdcW66qKf2RTMRAMfD4g1HiDiui1pFy5a0qxt26ubVMxXETM7843jpdURvvtz264jW13Qc/VM2i/ia5k4FFNuKJtWultM7zPS5VR49v2NbBwcXTseMfCsW7FqP7tEbbzttvPjnlHOebsAj+4/WPjbneav1j7YfCuq4+bYv3OJ8y9RbuU11Wqoq2riJ3mmfd+HqVQA+eRYt5OPdx71PStXaJorp323iY2mOT6APPeD9XtcOZWbomr10480396Lk0z0Zqnamd58ETEUzEzERtvMz1O9xfxXi3MG5pek3fZeXlf1UzZjpU0xO28RO0xVMxO20eOeqYVGpaVg6rZi1n41u/TH4M1cqqerqmOcdUdTr6bw5pGlXpvYWDbt3fBXVM11U9ccpqmduuerrA4Z0+5pXD+Hh3p/raKJmuP8M1TNUxymerfbfw7Pnw/xJh8QeyPYdu/R2jo9LttMRv0t9ttpnxS2HXxMDDwun7DxLGP09ul2q3FHS26t9v0yCL4vsXNF4oweIrVO2PVXTRfmmd6pnaYmNp5c6OUbeLwdc0WVxZomNhxkzqFq7FUb027U9KueW8R0euP27bT17Ni5bou26rdyimuiuJpqpqjeKonriYY9HCWg28qcinTbU1zMztVMzRz/APRM9Hw9W3IGT2P9OyKbOXrGdT/4jPr6VM1URFU09c1R4oqmeraPwYnxLAAZ/EHe9qfkl30JRfAvEWlaRo17Hz8rtN2rIqrintdVXLo0xvyifFL0K5bou26rdyimuiuJpqpqjeKonriYdH2i0f4Kwf8AL0fwBn923Dvwh/s3P5Xc0ziLStXyKsfAyu3XaaJrmntdVPLeI35xHjh9PaLR/grB/wAvR/B9sXTcDDuTcxMLGsVzHRmq1appmY8W8R8gJngvvh4n8r/67ig4g73tT8ku+hLtWcTGx7l25Yx7Vqu9PSuVUURTNc8+czHX1z530uW6Ltuq3coproriaaqao3iqJ64mATPCmL7N7H9rE6fQ7favW+ltv0elVXG+37WTwhxBRolNzQtc6WLcs3Ji3VXHuY3n8GZjq5zNUVTy2nriIje6sWLONZps49q3ZtU/g0W6Yppjw8oh09T0PTNX6M5+HbvVU7bV86atufLpRtO3OeXUDB4p4utY+PRiaJkU5OffmIorsdG5FHP9sTM9W3y7+Lei0ijNo0vHjUrvbczob3aujFO0zz29zy5dW8de27r6bw5pGlXpvYWDbt3fBXVM11U9ccpqmduuerragI/sY972R5XV6FDvcdaXf1Xh6qjFpqru2LkXot0xvNe0TExH7Kpn5dtvC3MXExsO3NvEx7ViiZ6U02qIpiZ8e0foZ/E2dn6bo9zM061au12Ziq5Tcpqq9x4ZiI8XKfFtEgz9C4w07K0ei7n5tqzlWrf9fTXO0zMb84jaN99t9qd9t9krqmrW9Z460rJx7VynHpu2bdquuNu2xF2fdRHi33j9ng6o3rNvhHWsWxn6hOn28u7bib1MX5s+7/vb09KPDvznnPjln3oxuIOP8GnS6qfY2nW6OlXRTHQiLdUz7mN+cbzTTy/TzgHoFy3Rdt1W7lFNdFcTTVTVG8VRPXEw8drxdQpzLnCtv3dPs3pUTVbmmd4iaeny3mKZpmKp6+Ubx4d/WM/VcHTOj7OybdjpUVV09P8AvRTtvt455xy658CP4Tpq17i7P1+uz0bFHuLMzExO8xFMfJMxRHPn11QC4x7FvGx7WPZp6Nq1RFFFO++0RG0RzTOZwrquRm379vifMs0XLlVdNqmKtqImd4pj3fg6lUAj+4/WPjbneav1jS0LQc/S82u/l65k59FVuaItXeltE7xPS51T4tv2t4AABH9k7vex/K6fQrWD45WJjZluLeXj2r9ET0opu0RVET49p/S+wJ3jS/rGHptGZo96qiLMz2+im1TXvRt+Fz36tvB49/A5YPGWjZOlxm38q3jVRyuWa53rpn5IjnVHPriPNtO1Aw7/AAfoGRequ16bbiqrri3XVRT+yKZiIBO6HVd4q4yq1quzVTgYcdG1FyiJ5xHuY/TvVNfh25R4pfHsj5u+s6fg5NVyMGiiL1yLU+6neqYnr5bxFPL9M+N6BYsWcazTZx7Vuzap/Bot0xTTHh5RDr39J03JvVXsjT8S9dq/CruWaaqp8HOZgErice6Bg4tvGxcHMtWbcbU0U26OX+r97S0njXTdX1K1g49jLpu3d+jNyimKeUTPPaqfE1PaLR/grB/y9H8H0saTpuNepvY+n4lm7T+DXbs001R4OUxAM/I4P0LJyLuReweldu1zXXV26uN5md5nlUw+LeFtG07hzLy8PD7Xft9Do1dtrnbeumJ5TO3VMrh879izk2arORat3rVX4VFymKqZ8POJBP8ADHDulY+FpupWsXo5k49Fc3O2VTzqo5ztvt4Z8DuajxJh6drOLpd63fqv5PQ6FVFMTTHSqmmN953648TWt26LVum3bopoooiKaaaY2imI6oiHxvYGHfyKMi9iWLl+3t0LlduJqp2neNpnnHPmDN4u0ivWdBvY1mimvIpmLlmKquj7qP4xNUc+XP8Aay+DOJcC5oNjGzc61ZyMaO1zF6qm3vTz6PR8fLaPHy59e81zL1LhzSNVvRezcG3cu+GumZoqq6o5zTMb9UdfUCVyr1HGPF+FThTVe0zBiK7tddr3G++8xtO0z0tqadp8UzttEtTshaRXqOiU5Niimq7hzNyZmrb+r291t4J6qZ/Zy8U0WDg4unY8Y+FYt2LUf3aI23nbbefHPKOc83YBO6NxZpmTolnIzNQtW79u3EX6bsxTXNcR7qYpjr36428e3XyY+lxPE3HFzV6Kaq9Nwo6Fmu5bjaqqI5RH7apr3645b7bwos7hbRNQyJyMnT7c3avwqqKqqOlO++89GY3nn19bUsWLONZps49q3ZtU/g0W6Yppjw8ogEb2Q9Pv25w9cw4ppuYcxFyvfnHuomidp5TtVM+eOuOrct8WaJXp9OZVqFq3RVETNuqf6ynnttNEbz1+L9PVzbTFr4S0G5lRkVabaiuJidqZmKOX/oiej4OrbmDD4Px7uq8Q6hxHft1dpuTVRjTctxEzG+28bdXRpiKd/DvPPlK2cbdui1bpt26KaKKIimmmmNopiOqIhyBn8Qd72p+SXfQlP9jHveyPK6vQoV1y3Rdt1W7lFNdFcTTVTVG8VRPXEw+eLiY2Hbm3iY9qxRM9KabVEUxM+PaP0A814iv3+HtZ13Ft1XKbWqWoro3imrpTVV7qZ8Uc7tPj5x+lfcO6fOl6Dh4dcVRXbt71xVMTtXPuqo3jlymZdjK03AzLkXMvCxr9cR0Yqu2qapiPFvMfK7QPP+xX/wCafRf9b58P6n3HapmaPq/bKMWuvtlq90OXi6W0bzMVREdUztMbePa8xMDDwun7DxLGP09ul2q3FHS26t9v0y+epaVg6rZi1n41u/TH4M1cqqerqmOcdUdQMXiTi/A0/Ta/YOXaycu7E02os1019CdvwquuOXinr88xocM+2lWj27us3Kqsq7M19Gq3TRNunwUzEfo38fPbwOODwtomn5EZGNp9uLtP4NVdVVfRnffeOlM7Ty6+tsA+eRYt5OPdx71PStXaJorp323iY2mOTx/I9nYfsrhe32yrp5tPQ3/q+nPOmN4nwVe4nnO0bRPyvZHVr03AuZUZVzCxq8iJirttVqma946p3235bQD6YeNRh4VjFtzVNFi3TbpmrrmIjaN/Mn8WY1XjvJvdKmqzpViLVERcmf62vfeqIjl1dKmf0R+ymdfEwcfC7f7Gt9Dt92q9c91M9Kurrnn+gHYee8Aa3iaZYytL1G5TiXe3zXTN6Zp3nbaqmd42p26Phnnvs9CZepcOaRqt6L2bg27l3w10zNFVXVHOaZjfqjr6gSPH3ENjPxfa3Ta6r9NuabuRes1b24p6opmY5Tzqp+SJ28PVZcP972meSWvQgxND0vDw68SxgWIsV7dOmqjpdPad46UzvM7TPLfqd63botW6bduimiiiIppppjaKYjqiIByef9lT/wAr+l/6HoDr5eBh5vQ9mYljI6G/R7bbivo79e2/6IBj923Dvwh/s3P5Tu24d+EP9m5/K0PaLR/grB/y9H8D2i0f4Kwf8vR/AHX1HOx9R4Sz8vDudssXMS90aujMb7U1RPKefXEuvwJ3oYP0n3lTaoxMa3izi28e1RjzE09qpoiKNp6426ue8uVixZxrNNnHtW7Nqn8Gi3TFNMeHlEAk+NO+Hhjyv/rtrB8b2JjZFy1cv49q7XZnpW6q6IqmieXOJnq6o8z7A8/7Ff8A5p9F/wBbQ4L74eJ/K/8AruKjEwMPC6fsPEsY/T26XarcUdLbq32/TLlZxMbHuXbljHtWq709K5VRRFM1zz5zMdfXPnBI61fs43ZL0u9kXbdm1TiT0q7lUU0xyuxzmVBrN+zk8Majex7tu9aqxLvRrt1RVTPuZjlMOWqaBpesXLdzUMSm9Xbjo01dKqmdvFvExv8At8c+N2MTTsTD0+MCxYpjFiKqe1VTNUTEzMzE77777yDB4Ez8PucwcP2XY9lf1n9T2yOn+HVP4PX1c2HoWVg6dx3q/tnRbsXa7tyqxfvz0Yo3qmfDyjpUzvE+KNo/CVmBwto2nZlvLw8Ptd+3v0au21ztvExPKZ26pl2NT0PTNX6M5+HbvVU7bV86atufLpRtO3OeXUDF4o4o06nSsrDw7tOdk5FiumKMeenFNM0zvVNUbxyiJnbr/RHN1exjfs+02Rj9tt9v9kVV9r6UdLo9GiN9uvbflupNM0PTNI6U4GHbs1Vb7186qtuXLpTvO3KOXU44GgaXpubcy8LEps3rkTTVNNVW20zEzEU77RziOqAYPBffDxP5X/13FBxB3van5Jd9CXas4mNj3Ltyxj2rVd6elcqooima5585mOvrnzvpct0XbdVu5RTXRXE01U1RvFUT1xMAleG8L2x7HNGHFNuar1q9TR2yPcxV06ujM/onaf2OjwZrdGk272h63cpw72PcntXbZ6MbTvMxvtt184mZ59KNvAtrFizjWabOPat2bVP4NFumKaY8PKIdPU9D0zV+jOfh271VO21fOmrbny6UbTtznl1Al+Ltfqz68XSuHcq5ezK7u9VeLdmNo6PKOlHKYnfeZ32jo8/k+nGumZ1rSNLzca9cv5GlbTXc6O9U8qf6yd5nqmiJmOfXvPVKk0zQ9M0jpTgYduzVVvvXzqq25culO87co5dTQBg6TxfpGpYtNyvLtYl2Ijtlq/XFPRnn1TO0VdXg+TfbqZOHxBqPEHFdFrSLly1pVjbt1c2qZiuImZ35xvHS6ojffbnt1xGxf4P0DIvVXa9NtxVV1xbrqop/ZFMxENTBwcXTseMfCsW7FqP7tEbbzttvPjnlHOeYJXiDXtQ0LizFi/kVVaTfiJqo7VERT/dq91tMztO1W3yxDWz+IuH69LuXcjLxMqxNEVTY3prqr6piOhPPffbr6vDts1M7BxdRx5x82xbv2p/u1xvtO228eKec845sm3wZw/buU3KdOpmaZiYiq7XVHLxxM7T+iQYfYvxb9rFzsm5aqps35oi3XP8Af6PS32/RvHP+Eu13H6x8bc7zV+sV1u3Rat027dFNFFERTTTTG0UxHVEQ5Aj+4/WPjbneav1jY4f0fM0n2R7M1a/qPbej0e27+423323qnr3jzNgAAB18/Bx9Rw7mJmW+2WLm3Sp6UxvtMTHOOfXEMfuJ4d+D/wDeufzKAB53ncO6Va4807TbeLth3sea67fbKuc7XOe++/8Adjw+BVZHDeDTw9m6Vg2KbVGRE1UxVcqmO2bR0Zmd5nrpp8zUqxMavKoyq8e1VkUR0abs0RNdMc+UT1x1z532BD8D63j6fh5Gj6rk28bIxLtcUxdqpppiN+dMVdUzFXS8/Lfbl8eJ82jivUsHRdIvVXrdFya8i5RRvRRtPR6W87b7RNXVO09KNpmVdqeh6Zq/RnPw7d6qnbavnTVtz5dKNp25zy6n003SsHSrM2sDGt2KZ/CmnnVV19czznrnrB2rdui1bpt26KaKKIimmmmNopiOqIhk8P8AEmHxB7I9h279HaOj0u20xG/S3222mfFLYdfEwMPC6fsPEsY/T26XarcUdLbq32/TIIfP/wDwrx5TqN3+r0/P6XSmj3c84jpbxPOPd7VcvB1eJva9xZpmDpt6cbULV3Krt1RZixMXNq9tomdt4jaZiefinrb1+xZybNVnItW71qr8Ki5TFVM+HnEsvB4W0TT8iMjG0+3F2n8GquqqvozvvvHSmdp5dfWDp8C6Pc0nQ98m12vJya+2V01U7VUx1U0z9u3g6UxswdIuUcIcY5eFmV02MHMjpWZielTEdKehNUzzjaOlTPy855c3oTr52Di6jjzj5ti3ftT/AHa432nbbePFPOeccwTPF3EuFVpN7T9NyqcnNy4i3RTjxFzlVO0xvHLnG8bdfOP0tjhfS50fQcbFuU0xe26d3aIj3c85iduvblG/yOWm8OaRpV6b2Fg27d3wV1TNdVPXHKapnbrnq62oDz3SLlHCHGOXhZldNjBzI6VmYnpUxHSnoTVM842jpUz8vOeXNqcXcS4VWk3tP03Kpyc3LiLdFOPEXOVU7TG8cucbxt184/Sps7BxdRx5x82xbv2p/u1xvtO228eKec845unpvDmkaVem9hYNu3d8FdUzXVT1xymqZ2656usHHhfS50fQcbFuU0xe26d3aIj3c85iduvblG/yNYAAAZ/EHe9qfkl30JZ/Anehg/SfeVN65bou26rdyimuiuJpqpqjeKonriYcbFizjWabOPat2bVP4NFumKaY8PKIBj8YZGp4mh15WlXe13bNcV3NqIqmbfOJ2iYnq3if0RL56Lxdpeo4Nuu/m2MbJiiO3W7tXa4irw9HeeccvBM8tt1Ax87hbRNQyJyMnT7c3avwqqKqqOlO++89GY3nn19YJHiHUI4y1jC0vSJu149uZqu3tpinntvV0Z2/BjfnO28zMR187rVtSs6Rpt3OyKblVq1t0otxE1c5iOW8x43LA03C0232vCxbViJiImaKYiatureeuf0y+1+xZybNVnItW71qr8Ki5TFVM+HnEg6+k6lZ1fTbWdj03KbV3foxciIq5TMc9pnxInSLlHCHGOXhZldNjBzI6VmYnpUxHSnoTVM842jpUz8vOeXNfWLFnGs02ce1bs2qfwaLdMU0x4eUQ+edg4uo484+bYt37U/3a432nbbePFPOeccwTPF3EuFVpN7T9NyqcnNy4i3RTjxFzlVO0xvHLnG8bdfOP0tTh/RKMHhm3puVbpmbtur2RERtvNfXEzE89ono77+B9tN4c0jSr03sLBt27vgrqma6qeuOU1TO3XPV1tQHn/B2dTw3qWfoesX7diYriu3VMx2vfbnPS8G9PRmN/F4J5T2OMtas6vj29E0W97Lysi7T06bMRVTNMR0tul1de07x1dGd5hWalpWDqtmLWfjW79MfgzVyqp6uqY5x1R1Pnpmh6ZpHSnAw7dmqrfevnVVty5dKd525Ry6gde/oVuvhSrRaItztj9rpq26FM3IjeKp2/wDVG89f7U/wPrePp+HkaPquTbxsjEu1xTF2qmmmI350xV1TMVdLz8t9uVwz9T0PTNX6M5+HbvVU7bV86atufLpRtO3OeXUCR4nzaOK9SwdF0i9Vet0XJryLlFG9FG09HpbztvtE1dU7T0o2mZXlu3Rat027dFNFFERTTTTG0UxHVEQ6um6Vg6VZm1gY1uxTP4U086quvrmec9c9buAPK9P1m3onH2oZGRyx7mRetXaop3mmJr33j9sR4+W/J6o894Wt0XePtdt3KKa6K4yKaqao3iqJuxvEwCi1LjLRsLBjItZVvKuV0dK3ZtTvVVPLlV/g6/Dz6+UzGzJ7Hmn37k5muZkU1XMyZi3Xvzn3UzXO0co3qiPNPVHXuUcJaDbypyKdNtTXMzO1UzNHP/0TPR8PVtybQI/gvvh4n8r/AOu4sHxs4mNj3Ltyxj2rVd6elcqooima5585mOvrnzvsCf4770M76P7ylocP972meSWvQh3L9izk2arORat3rVX4VFymKqZ8POJcrdui1bpt26KaKKIimmmmNopiOqIgEjqX5UNJ8kq+y6oOIO97U/JLvoS7VWJjV5VGVXj2qsiiOjTdmiJrpjnyieuOufO+ly3Rdt1W7lFNdFcTTVTVG8VRPXEwCR7GPe9keV1ehQcF98PE/lf/AF3FVi4mNh25t4mPasUTPSmm1RFMTPj2j9BZxMbHuXbljHtWq709K5VRRFM1zz5zMdfXPnBi8d96Gd9H95S0OH+97TPJLXoQ7l+xZybNVnItW71qr8Ki5TFVM+HnEuVu3Rat027dFNFFERTTTTG0UxHVEQCB/wDm9/3+bvQHX9gYfsz2Z7Eseyv+N2uOn1bfhdfVydgBH6l+VDSfJKvsurB8asTGryqMqvHtVZFEdGm7NETXTHPlE9cdc+cH2R/Yx73sjyur0KFg+OLiY2Hbm3iY9qxRM9KabVEUxM+PaP0Aheyp/wCV/S/9Cg4770M76P7ylsZeBh5vQ9mYljI6G/R7bbivo79e2/6IfS/Ys5NmqzkWrd61V+FRcpiqmfDziQdPh/ve0zyS16EI/jSrHxuNdLydRx+24Paqaa+lE9Gdqqt+qOfR3iZjw9XhX1u3Rat027dFNFFERTTTTG0UxHVEQ+Odg4uo484+bYt37U/3a432nbbePFPOeccwZ+dxTouFjzer1Cxd26qLFcXKqp2322j9HXO0fKjeC82ieNtQv5fRxK8iLkRau1bTFdVymehz23nwbdfJZYPC2iafkRkY2n24u0/g1V1VV9Gd9946UztPLr632ydA0vK1K3qN7Epqy7c01U3Iqqp50zvEzETtP7fECN1TIq4Q45uZ/sbp4edRMz0d99pmJr2meXS6Ub7dW0x1b8qTO4y0bG0uc2xlW8mqeVuzRO1dU/LE86Y5dcx59432srExsy3FvLx7V+iJ6UU3aIqiJ8e0/pZuDwtomn5EZGNp9uLtP4NVdVVfRnffeOlM7Ty6+sEjwJby7fGOd7YUVUZVzGqu3IqiIneqqirnEdXX1eB6M+NOJjUZVeVRj2qciuOjVdiiIrqjlymeueqPM+wAAAAAAAAAAAAAAAAAAAAAAAAAAAAAAAAAAAAAAAAAAAAAAAAAAAAAAAAAAAAAAAAAAAAAAAAAAAAAAAAAAAAAAAAAAAAAAAAAAAAAAAAAAAAAAAAAAAAAAAAAAAAAAAAAAAAAAAAAAAAAAAAAAAAAAAAAAAAAAAAAAAAAAAAAAAAAAAAAAAAAAAAAAAAAAAAAAAAAAAAAAAAAAAAAAAAAAAAAAAAAAAAAAAAAAAAAAAAAAAAAAAAAAAAAAAAAAAAAAAAAAAAMO/wfoGRequ16bbiqrri3XVRT+yKZiIamDg4unY8Y+FYt2LUf3aI23nbbefHPKOc83YAAAAAAAAAAAAAAAAAAAAAAAAAAAAAYd/g/QMi9Vdr023FVXXFuuqin9kUzEQ1MHBxdOx4x8KxbsWo/u0RtvO228+OeUc55uwAz9V0TTtZ7V7YY/bu1b9D3dVO2+2/VMeKHaxMWxg4tvGxbVNqzbjaminwf9+N9gAAAAAAAAAAAAAAAAAAAAAAAAAAAAAAAAAAAAAAAAAAAAAAAAAAAAAAAAAAAAAAAAAAAAAAAAAAAAAAAAAAAAAAAAAAAAAAAAAAAAAAAAAAAAAAAABn4miadhajfz8bH6GVf6XbK+nVPS6U7zymduuGgAAAAAAAAAAAAAAAAAAAAAAAAAAAAAAAAAAAAAAAAAAAAAAAAAAAAAAAAAAAAAAAAAAAAAAAAAAAAAAAAAAAAAAAAAAAAAAAAAAAAAAAAAAAAAAAAAAAAAAAAAAAAAAAAAAAAAAAAAAAAAAAAAAAAAAAAAAAAAAAAAAAAAAAAAAAAAAAAAAAAAAAAAAAAAAAAAAAAAAAAAAAAAAAAAAAAAAAAAAAAAAAAAAAAAAAAAAAAAAAAAAAMvU+ItK0jIpx8/K7TdqoiuKe11Vct5jflE+KWo894yt0XePtHt3KKa6K4s01U1RvFUTdq3iYBRd23Dvwh/s3P5X0x+MNCyci1j2c7pXbtcUUU9prjeZnaI50u57RaP8FYP+Xo/g5W9F0q1cpuW9Mw6K6JiqmqmxTE0zHVMTsDvDr52di6djzkZt+3YtR/ernbedt9o8c8p5RzY/dtw78If7Nz+UFAz/bvTvbj2p9kf+O/4XQq/wAPS69turn1u5Yv2cmzTex7tu9aq/Brt1RVTPg5TCD/APm9/wB/m4PQB8cvKsYOLcycq7Tas243qrq8H/fidfG1jBytNuajZvVVYluKqqrk26qeVMbzMRMbz+zxA7w6+BnY+o4dvLw7nbLFzfo1dGY32mYnlPPriXz1PVMLSMenIz73abVVcURV0Zq57TO3KJ8Ug7gMO/xhoGPeqtV6lbmqnrm3RVXT+yaYmJBuDo6XrGn6xbuXNPyab0W52rjaaZjxcpiJ/b8k+Jy1LVcHSrMXc/Jt2KZ/BirnVV1dURznrjqB3Bg2+M+H7lym3TqNMTVMRE1Wq6Y5+OZjaP0y3gdPTNUwtXx6sjAvdutU1zRNXRmnntE7c4jxw7jH4Y9pva657Q+9e2z0vw/w9o3/AA+fVs7Wqaxp+j27dzUMmmzFydqI2mqZ8fKImf2/LHjB3hh2OMNAyL1NqjUrcVVdU3KKqKf2zVERDcAGbTr+lzTnVey6YjAno5E1U1R0J3mNucc+cTHLd9MDWNP1LDuZmJk0149qZiu5VE0RTtETO/SiPBPWDvDBucZ8P27lVurUaZmmZiZptV1Ry8UxG0/phqadqOJqmLGTg36b1qZmneImNpjwTE84/aDtDPxNb07N1G/gY2R08qx0u2UdCqOj0Z2nnMbdctAAdHS9YwdYt3Lmn3qr1FuejVV2uqmN/FvMRv8As8ceN1c7inRNPyJx8nULcXafwqaKaq+jO+209GJ2nl1dYNgZul6/pesXLlvT8um9XbjpVU9GqmdvHtMRv+zxx42L2QNUwrWiZOm3L22Zeoorot9Gecdsjnvtt/dnw+AFYJ/hPW9OzdOw8DGyOnlWMSjtlHQqjo9GKYnnMbdctLVNY0/R7du5qGTTZi5O1EbTVM+PlETP7fljxg7ww7HGGgZF6m1RqVuKquqblFVFP7ZqiIhuADJp4m0erTa9RjNp9i0XO1TXNFUe72idoiY3nlO/KPsfPE4t0PNyreNj59NV27PRoiq3XTvPi3mIgG0MXL4t0PCyrmNkZ9NN21PRrim3XVtPi3iJhoadqOJqmLGTg36b1qZmneImNpjwTE84/aDtA6+fnY+nYdzLzLna7FvbpVdGZ23mIjlHPrmAdgZOZxNo+Dbx7mTm00Rk24u2o6FUzNE9U7RG8ft+XxOWn8R6RqfbvYmdbq7TR07nSiaOjT4Z91Eco8M+AGoJ/u24d+EP9m5/K3rdyi7bpuW66a6K4iqmqmd4qieqYkHVwtUws/IysfFvdsu4lfQvU9GY6M7zG3OOfVPU7jH0X2m9sdU9q/fXbf8Axn4f4e9X+Ll19LqSedxFpV3jzTtSt5W+HZx5orudrq5Ttc5bbb/3o8HhB6IOvgZ2PqOHby8O52yxc36NXRmN9pmJ5Tz64l2AHRzNY0/BzcfDycmmjIyZiLVvaZmd52jqjlz8M/L4n01PULGl6fezcqaotWo3noxvM7ztER+mZiHmtz2dmcQ6LrGf2yj2dmx2i1X/AHLVNdHR2+T3U+CN9t+e4PTM/Ox9Ow7mXmXO12Le3Sq6MztvMRHKOfXMMfu24d+EP9m5/K3L9izk2arORat3rVX4VFymKqZ8POJdP2i0f4Kwf8vR/AGf3bcO/CH+zc/ldjA4p0bUcy3iYeZ2y/c36NPaq432iZnnMbdUSj+xrgYeb7ZezMSxkdDtXR7bbivo79Pfbf8ARC8saTpuNepvY+n4lm7T+DXbs001R4OUxAO4Dp5uqYWBkYuPlXu13cuvoWaejM9Kd4jblHLrjrB3Bi5fFuh4WVcxsjPppu2p6NcU266tp8W8RMO5pesafrFu5c0/JpvRbnauNppmPFymIn9vyT4gd4cblyi1bquXK6aKKImqqqqdopiOuZlh3OM+H7dyq3VqNMzTMxM02q6o5eKYjaf0wDedPN1TCwMjFx8q92u7l19CzT0ZnpTvEbco5dcdZpuq4Oq2Zu4GTbv0x+FFPKqnr64nnHVPWm+NO+Hhjyv/AK7YLAGDc4z4ft3KrdWo0zNMzEzTarqjl4piNp/TAN4dPTdVwdVszdwMm3fpj8KKeVVPX1xPOOqet3AB18/Ox9Ow7mXmXO12Le3Sq6MztvMRHKOfXMIPhjiLSsDWddyMrK7Xay8jp2au11T0o6Vc78o5dcdYLi7qmFa1Szpty9tmXqOnRb6M845899tv7s+HwO4x8n2m7qMTt/8Aa/ap7R+H+BtVv1e5/wAXX/B3LuqYVrVLOm3L22Zeo6dFvozzjnz322/uz4fADuDBucZ8P27lVurUaZmmZiZptV1Ry8UxG0/phqadqOJqmLGTg36b1qZmneImNpjwTE84/aDtA6ep6phaRj05Gfe7TaqriiKujNXPaZ25RPikHRt8W6HdzacS3n013q7kWqYpt1zFVUztG1W23X4d9neu6phWtUs6bcvbZl6jp0W+jPOOfPfbb+7Ph8CD4CzNCs49NjPosTqFeXHaJrsTVVG8UxTtVtO3ut/CsMn2m7qMTt/9r9qntH4f4G1W/V7n/F1/wBsDjcuUWrdVy5XTRRRE1VVVTtFMR1zMsHu24d+EP9m5/KCgdO7qmFa1Szpty9tmXqOnRb6M845899tv7s+HwPpg52LqOPGRhX7d+1P96id9p232nxTzjlPNL6l+VDSfJKvsugsB8cvKsYOLcycq7Tas243qrq8H/fiYvdtw78If7Nz+UGh7d6d7ce1Psj/x3/C6FX+Hpde23Vz62g89t3KLvZapuW66a6K4iqmqmd4qicflMS9CB88i/bxse7kXqujatUTXXVtvtERvM8nzwM7H1HDt5eHc7ZYub9GrozG+0zE8p59cSah7H9rsn2b717VX27r/AANp6XVz6t+p19B9rvaex7Ue8fddr/C/xTv+Fz69+sGgMmnibR6tNr1GM2n2LRc7VNc0VR7vaJ2iJjeeU78o+x8bHGGgZF6m1RqVuKquqblFVFP7ZqiIgG4AAOrqOo4ml4s5Odfps2omKd5iZ3mfBERzn9jLt8Z8P3LlNunUaYmqYiJqtV0xz8czG0fpkHexNb07N1G/gY2R08qx0u2UdCqOj0Z2nnMbdctB5/wl+UPW/p/vaVtqOo4ml4s5Odfps2omKd5iZ3mfBERzn9gO0MG3xnw/cuU26dRpiapiImq1XTHPxzMbR+mW5buUXbdNy3XTXRXEVU1UzvFUT1TEg5DoxrGn+2GRgzk005GNb7bdpqiYiijaJ3mqY26qo8LN7tuHfhD/AGbn8oKAfOxfs5Nmm9j3bd61V+DXbqiqmfBymH0AHXzs7F07HnIzb9uxaj+9XO287b7R455Tyjmx+7bh34Q/2bn8oKAcbdyi7bpuW66a6K4iqmqmd4qieqYl1cLVMLPyMrHxb3bLuJX0L1PRmOjO8xtzjn1T1A7g+eRft42PdyL1XRtWqJrrq232iI3meTr2NUwsjS51K1e6WHFFVc3OjMcqd952238E+AHcGTd4m0ezp9jOuZtNOPkTMWquhVvVtMxPudt+Ux17eLxw+eJxboeblW8bHz6art2ejRFVuunefFvMRANofPIv28bHu5F6ro2rVE111bb7REbzPJm3eJtHs6fYzrmbTTj5EzFqroVb1bTMT7nbflMde3i8cA1h8beVYuYdOZTdpjHqtxdi5V7mOhMb7zv1cvGxe7bh34Q/2bn8oKB09T1TC0jHpyM+92m1VXFEVdGaue0ztyifFLjpesafrFu5c0/JpvRbnauNppmPFymIn9vyT4k72Tu97H8rp9CsFgDFy+LdDwsq5jZGfTTdtT0a4pt11bT4t4iYBtOnqeqYWkY9ORn3u02qq4oirozVz2mduUT4pfPTNc0zV+lGBmW71VO+9HOmrblz6M7Ttzjn1OvxP7Te11v2+969tjo/h/h7Tt+Bz6twbAw+LdUwsDRsnHyr3a7uXj3aLNPRmelPR225Ry6462XwJrene0+DpPsj/wAd/Wf1XQq/xVVde23Vz6wWA6uo6jiaXizk51+mzaiYp3mJneZ8ERHOf2Mu3xnw/cuU26dRpiapiImq1XTHPxzMbR+mQbw427lF23Tct1010VxFVNVM7xVE9UxLPp1/S5pzqvZdMRgT0ciaqao6E7zG3OOfOJjluDSGDb4z4fuXKbdOo0xNUxETVarpjn45mNo/TLct3KLtum5brproriKqaqZ3iqJ6piQcnXz87H07DuZeZc7XYt7dKrozO28xEco59cw6Oo8TaPpeVONm5tNu9ERM0RRVVtv1b7RO36GHxPr+l6xwpqVvT8um9Xbi3VVT0aqZ27ZTz2mI3/Z448YKrAzsfUcO3l4dztli5v0aujMb7TMTynn1xLsJ/gTvQwfpPvKna1HibR9Lypxs3Npt3oiJmiKKqtt+rfaJ2/QDWGXpvEekaremzhZ1u5d8FFUTRVV1zyiqI36p6up3M/Ox9Ow7mXmXO12Le3Sq6MztvMRHKOfXMA7AyczibR8G3j3MnNpojJtxdtR0KpmaJ6p2iN4/b8victN4j0jVb02cLOt3LvgoqiaKquueUVRG/VPV1A1AAfO/fs41mq9kXbdm1T+FXcqimmPBzmUzldkHRLFyKbc5OTExv07VraI+T3UxP7mPlzf434muYNvIqo0jCneaqI3irblMxMbxMzO/Rmf7u87dcTXWOG9Fx7NNqjS8SaaeqblqK6v2zVvMg6+lcXaNqtVFu1k9qv19Vq/HQq332iN+qZnltETMtxK8ScF4GoYtd7AsU42Xbtz2uizTTTRcnriKo5R4435dfPfZ9OBNbr1fR5tZNyq5lYsxRXVVO81Uz+DVM7fJMeGfc7z1gph07WqYV3VL2m272+ZZo6ddvozyjlz322/vR4fC7gA6emaphavj1ZGBe7daprmiaujNPPaJ25xHjh8dU1/S9HuW7eoZdNmu5HSpp6NVU7ePaInb9vinxA0hg2+M+H7lym3TqNMTVMRE1Wq6Y5+OZjaP0y3gHXz87H07DuZeZc7XYt7dKrozO28xEco59cw6Oo8TaPpeVONm5tNu9ERM0RRVVtv1b7RO36GHxPr+l6xwpqVvT8um9Xbi3VVT0aqZ27ZTz2mI3/Z448YKrAzsfUcO3l4dztli5v0aujMb7TMTynn1xLsJvgy/bxuCMXIvVdG1aou111bb7RFdUzPJ3rvE2j2dPsZ1zNppx8iZi1V0Kt6tpmJ9ztvymOvbxeOAawz8vW9OwtOsZ+TkdDFv9HtdfQqnpdKN45RG/VDQAHTu6phWtUs6bcvbZl6jp0W+jPOOfPfbb+7Ph8Bd1TCtapZ025e2zL1HTot9Gecc+e+2392fD4AdwYNzjPh+3cqt1ajTM0zMTNNquqOXimI2n9MNTTtRxNUxYycG/TetTM07xExtMeCYnnH7QdodfOzsXTsecjNv27FqP71c7bztvtHjnlPKObH7tuHfhD/ZufygoHTtaphXdUvabbvb5lmjp12+jPKOXPfbb+9Hh8LsWL9nJs03se7bvWqvwa7dUVUz4OUwk9N/Khq3klP2WgWA43LlFq3VcuV00UURNVVVU7RTEdczLB7tuHfhD/ZufygoB18HOxdRx4yMK/bv2p/vUTvtO2+0+Keccp5vnd1TCtapZ025e2zL1HTot9Gecc+e+2392fD4AdwYNzjPh+3cqt1ajTM0zMTNNquqOXimI2n9MNbBzsXUceMjCv279qf71E77TtvtPinnHKeYOwAAAAAAAAAAAAAAAAAAAAAAAAAAAAAAAAAAAAAAAAAAAAAAAAAAAAAAAAAAAAAAAAAAAAAAAAAAAAAAAAAAAAAAAAAAAAAAAAAAAAAAAAAAAAAAAAAAAAAAAAAAAAAAAAAAAAAAAAAAAAAAAAAAAAAAAAAAAAAAAAAAAAAAAAAAAAAAAAAAAAAAAAAAAAAAAAAAAAAAAAAAAAAAAAAAAAAAAAAAAAAAAAAAAAAAAAAAAAAAAAAAAAAAAAAAAAAAAAAAAAAAAAAAAAAAAA8546qv0cbaZViUU3Mim3am1RV1VV9sq2ieceH5Xozz/i38oeifQfe1A0PbHjn4Gwfrx6xpaFlcSX82unWtPxsbHi3M012qomZr3jaPw58G/gbwCB1XFr4h7IkadlRVVhYduKqqaa+j7noxVMzz8NVVMTtz228W6qv8N6LkWarVel4kU1dc27UUVfsmnaYTtnJoweyllxkxVbjMsU27VVXKJno0bc58c0THLw8lsCF4Drv6breqaBdiqqi1NV2mqqno9UxTvt1+6iaZ6/B8rp5eVYweypcycq7Tas243qrq8H/h/wDvk73C165qPHetahT2uqxTRNmLlufczHSpijbnz3pomd45fuZupafY1Tso14eVFU2bk0zVFM7b7WYq23+XYHaxL/d5rldGRd7TpmHtXRidLau74N52/fMdW8RHXMq7XLdFrhrULduimiijDuU000xtFMRRO0RCT4t0qvh/UMbiHRrVqzTbmKLlqm37mJmJjpTEcoiY9zPVz28MqbUc2zqPB+ZmY9W9q9hXKqecbx7ieU7eGOqflgHX4E70MH6T7ypn9k7vex/K6fQrd7gG5RXwlh00V01TRNymqInfoz06p2nxcpif2sfsoZtFOFh4EdGa67k3p91zpiImI5fL0p5/+mQUHGNd+3wrqE40VTXNuIno07+4mYir/TM8/B1p3gmOG72j2cfKowa9Qmue2U5FETVVM1TFMU9Lr5RHKn7ZVmt6vZ0TB9mZFm/dtdOKau00xVNO/hneY2jwfpmGLVwrw9xBhWc7GsVY0X4prirHqinblt0Zp50xt4do64/SDsYnCVjA4kjVcDIqx7UxVFeLTT7mreJ6p35RvtO2084/RtM8Q3sensjUVa3H/wAPtUU9Hp25mmaehMxyiN6o6cz4/DHUW7WVwhxhhadh5ty9iZddE1Wrke52rr6PON9ulEUx7qNvNyUl/P0XiDV72h5+DcnIsdLozfpijfaY/AmJ6XONp5bbxAOWXw9oGu6bct4NGHRO+1ORiU0e4riPD0evr5xPj8HKWpoun16XpOPg3MirJmzE09sqjbeN5mI23nqjaP2JPWuBcLCwsjUNOy8nHu40VX6YmYqiOjE1RFM8pjnEbTvP7WtwHqeVqmgTXmXO2XLN2bMVz+FVEU0zG8+GefX/AO/MHT7GPe9keV1ehQxdCu4Gv63l6txDk41NumYpx8fIv0xtz3iNt43imOXONqulPh3bXYx73sjyur0KGLwPo2j6nby8TVMSqrPsXN5pruVUTFHVttEx1TE78uW8A2tdxOFc3SMi3i3dKtZMUTVZqsXbVuqa4ido336p6p3/APu7HY8zb2Xw1FN6rpex7tVmiZmZnoxETG+/i6W36Igz+FeF9Owb2ZkYG1qzRNVX9fXvPyRvV1z1R8su5wjXplzSKrmkYd/Fxa7tU9G9vvXO0RNUbzPLlt19cSCN0vRo1vjTVrGRVdjCtZNy7dpo3imuqK5immZ8HXV8u2+3jbnHOJRpnCEY2mY9NnHqv0Rei3R107ddU/ppo5zznlz5uXBffDxP5X/13GxxHrmHouPb9n4t+/YyOlRPa7cVU9XVVvMRziZ5eHaQZPC1vhjM0rDsUWdPu5cW4i5Rdt0zcqr6O9X4Ubzz35xy8XU72h8LW9D1fKysTKuexb9HRjGmOVM7xMT0t+e3OI3jfaevx9fL4H0HUehkWKblimvevpY1yOjXE84mN4mIjxbbRzYvDlzN0HjPue9mVZOJMTExXExFPuJub0xvPR5zz8fm2Dsa5M6H2QMHU5qqpx82Iou1VXIpp6uhO/yRHQq5+Hw+Lc421CNP4Yyp3p6eRHaKIqiZ36XKer/09Kf2Or2QtO9m8O1X6Kd7uJXFyNqOlVNPVVG/gjn0p+amb+oRxhrHD+FVNNyKLcTk9OJomqvruRy8cURMbf4vB4AqNB0/J0bgi5TZt1UZ9Vi5f6NNM1VdsmmejHRmOuIimNtuuE3wJXw9GFft6rGH7LquTMTlUxt0IiNtpq9zHOZ5Rzn9j0DU86jTdPvZly1du0WY6VVNqnpVbb852+Trn5IlP0aPw9xfgzqNrGqs13ZmKq7cxRcpqireelETNO89e8xM7THyA+2Rwfi+3mJqmn3fYFVmuKrlq1R7m5EeCNpjo7xvE+Cd+rr348fYmNXw1mZVePaqyKIt003Zoia6Y7ZTyieuOufOl9bwb/A2oYuRpWddqt5EzM2rkcp6MRyq22irfpT4I28HPmruO+9DO+j+8pB2OGcDDsaNgZFnEsW79zEt9O5RbiKqt6Ymd5jnPPmjdCu4Gv63l6txDk41NumYpx8fIv0xtz3iNt43imOXONqulPh3XXD/AHvaZ5Ja9CELwPo2j6nby8TVMSqrPsXN5pruVUTFHVttEx1TE78uW8A2tdxOFc3SMi3i3dKtZMUTVZqsXbVuqa4ido336p6p3/8Au7HY8zb2Xw1FN6rpex7tVmiZmZnoxETG+/i6W36Igz+FeF9Owb2ZkYG1qzRNVX9fXvPyRvV1z1R8su5wjXplzSKrmkYd/Fxa7tU9G9vvXO0RNUbzPLlt19cSCV7Huh2NQsXs3OopyLNm5NFmxXPSoiuYjpVTTPLq6MR+j5IfTsjaJhYeFi52HYtY09s7TXRaoimK94mYnly5bT4Oe/yNLsY972R5XV6FB2Tu97H8rp9CsGxgcMaTh4NnHrwMS/XboiKrtyxTNVc+GZ33nnPg35dSX4I/8JxlrOBj+4xae2bUdf4FzannPPlFU+d6A8/4S/KHrf0/3tIPQE/x33oZ30f3lKgT/HfehnfR/eUg6vCfDeFTomPk5+PazMnJt01zXeiLnRo29xTT0o5bU7f/ALIhP6pw1if0gYuBRFNvFyoi/VappmIpiIqmqmOfh6E9W23S5dS64f73tM8ktehCf1L8qGk+SVfZdBocQaFpMaBqFdGm4luujHrrpqt2qaaomKZmJiYjfrh0+xtfuXeGqqLlW9NnIroojbqjamrbz1T525xB3van5Jd9CU/2Me97I8rq9CgDgvvh4n8r/wCu46uoabgUdkbTMWjCxqcevGqqqtRapiiqdrnOY22nqjzO1wX3w8T+V/8AXcNS/KhpPklX2XQVlixZxrNNnHtW7Nqn8Gi3TFNMeHlEPoOrqmNXmaVmYtuaYrv2K7dM1dUTNMxG/nBJ5UxxnxJGJRVTXo2nT0rtdFyY7dXMcv084mN48HSmJ5w+nGFui1rvC1u3RTRRRk9GmmmNopiKre0RDLxeCuJ8O3NvE1a1YomelNNrJu0xM+PaKfkZutaLr2HqOl2c7U+338i70cevt9yrtdW9Mb7zG8c5jq8QPWBP8K6VrGmeyvbfP9l9s6Ha/wCurudHbpb/AIUct946vEoAef8AYr/80+i/63oDz/sV/wDmn0X/AFvQAED2ULldq5pFy3XVRXRN2qmqmdppmOhtMSvnn/ZU/wDK/pf+gFFo3CmmafptmxkYWNkX9om7cu24ub17c9pmOrxR/wC+6b1rGtcJcX4Go4k02MPKmYu243mKY3iK/cx4NqomI5846uUQvse/byce1kWaulau0RXRVttvExvE80D2Q7lGpa3pek49dPsiJmmqZn3NM3JpimJ25x1b9XVMA73ZHvZVyzpumYvP2bdmJpidprmOjFNPXttvVvz8MR4m9icM6NiYtuxTp2NdiiNunetU111fLMzDB4/u+xNR0HOuW7lVjHyJqrmmN+qaJ28W8xTO36FlbuUXbdNy3XTXRXEVU1UzvFUT1TEg8/uYscKce4UYNqqnDzoptdDntHSmKZjpTvvtMU1ftiGlxp3w8MeV/wDXbdfie9czeO9EwLHa6/Y1dN6qKZ91TPS6VW/PwU0RO3Xz+WHY4074eGPK/wDrtgdkXUcjHwcXT8artc51dVNdfTimOjG0dGZnqielG87xyjnymX203D4QwcK3Yqv6RfriI6d27ct1TXVtETPupnbfbfaOTo9kem3TkaLeyrNy5h0Xa4vdGOuJmiZp35c5iKtucdTWt8GcNXbdNy3g010VxFVNVN+5MVRPVMT0gTN6cPSeO9Pv6FfsV42XXTRcos3oqoiaqujVG1M8o5xVETy36uraPSEXXh8LaXxLiafZ0y/czunRXRVZuVVxbnfeJq3r5bbdKeXVzWgPnfsWcmzVZyLVu9aq/CouUxVTPh5xKJ4S03AyNd4it38LGu0Wcno26a7VNUUR0rnKImOXVHmXSP4L74eJ/K/+u4BqX5UNJ8kq+y6x+PrV7I4wwcfHudru38eizTVvMR7uuunnt4Oe0/I2NS/KhpPklX2XWXxtft43HWk5F6ro2rVFmuurbfaIu1TM8gV2Jwzo2Ji27FOnY12KI26d61TXXV8szMJXDtU8Kcf0YVm50cHPojo0TNVXR33imP09OJiJnflPX1y9Aee6zco1bsl6fYxa6ZnFmimuqZ5TNEzcqiNt/By/TGwPQnxysTGzLcW8vHtX6InpRTdoiqInx7T+l9gEP2N8DDv6NcyL2JYuX7eXPQuV24mqnamiY2mecc+bsal+VDSfJKvsunYx73sjyur0KDUvyoaT5JV9l0HV49y7uVquBocZFOLjXoi7fu11xTTMTVMc99vwejM7b85mPDENaxZ4Nx7NNqidGmmnqm5ct11ftmqZmWLxhaxJ430yrVbVVWBdsRbqqmZpp36Vf97eOqaqZnnyhvdxPDvwf/vXP5gTegTZ0rsgVYWlX7d3T8uidujei5G0UzV4J64qiYjfntPy7tTUvyoaT5JV9l00q1w1i8WewdN06/7Ox+lvforqrt0e557z058fR5x18jUvyoaT5JV9l0GfxTVc1/jTE0GL1yjGt9GblO+0TPRmuqqOveehtEb+HfxyrO5vRfY/aPavE6HQ6G/ao6W2234XXv8ALvuk9Sqt6X2UbGXmXrduxeoiuK5nlTE25txv4vdR+jZ6ADy/QtN9qOyTbwYq6VNqu50J33nozaqmnflHPaY3+V6g83wc2zqHZVjIx6ulamuummreJiro2Zp3jbridt4+R6QDP4g73tT8ku+hLP4E70MH6T7ypocQd72p+SXfQln8Cd6GD9J95UCV7HekWNRqyb+dZqv2ceYizRcje106o91O08pnaKfPHybbHHOg6Zb4du5mPh2se9jzTNM2aIo6XSqimYqiI59f7v078uxj3vZHldXoUNDjvvQzvo/vKQaHD/e9pnklr0IaDP4f73tM8ktehDQB53ftd1nH97EyLlycHB6W9qqejyp2pqiNvHX4evbwxtCuy+GdGy8W5Yq07GtRXG3Ts2qaK6fliYhK6JVb0vslanZy71uirI6cW535VTXVTXTTv49v38vEvrlyi1bquXK6aKKImqqqqdopiOuZkHm/Y9xq8Pi7Pxbk0zXYsXLdU09UzFymJ28z6XruNr/GuVTrWTas6dgzXaos3r8URVMe55c4nnMTVM8+qInwHAuTRmcbanlW4qii/bu3KYq64iblMxv5zSNN0vP4x1rC1jGqqvV367liKq6qOXSmZ22mJneJpmOvlEyCgy8fg7Lxbliq5pFqK426dmu1RXT8sTDP7GmTfnFz8C7VTVRi3KZomKult0ulvETEzG29O/LxzPhalzgzhq1bquXMGmiiiJqqqqv3IimI65mek+fBd3Rb9vLuaJgZOLRvTTcqvbzFcxvtET0p6t+f6YBP52nxqnZNycO7F2ca5FE34tzMb0RbpqiKpjwTVFP7vDssMvhnRsvFuWKtOxrUVxt07Nqmiun5YmIYum/lQ1bySn7LSwBH9jHveyPK6vQoWCP7GPe9keV1ehQsAee9kCuJ4l0m3nxV7W0xTNU9Gdudf9ZzjnPuYp5R1cvGoqNL4Z13BuW8Oxg1U10RvXjUUU3Le/OJ5RvTPLqnxTEx1wanquk5OsU8P6nh3Kqru3QrvUUxbmZpnaaapnffrpiYjffkz8/sd6Xf7ZVh3r+LXVt0ad+nRT1b8p5z4f73h/YDa4a0avQtNnDry6sqO2TXTM09HoxMR7mI3nw7z+1i8F98PE/lf/Xccexzq+bqOLmWM29VfjHmiaK65ma/ddLeJnw9XL9P6NnBlyiOJeJbc10xXVkzVFO/OYiuvedvk3jzwCi4g73tT8ku+hKf0T8l9zyTJ+2trcYZtGDwxnV19GZu25s00zVtvNfueXj2iZnb5GTon5L7nkmT9tYMnsfaHY1K3c1DUKKcm3YntFi1cnpU0/3qt6Z5f3uXyzM7b7S2uL+GNPvaHfyMPEsY2Ri0TdpqtURRFURzqido58onb5ducc3X7GF+3Vo2XjxV/W0ZHTqp26oqpiIn/TPmbnFubZwuGs6q9Vt221VZoiJjeqqqJiNt/wBO/wCiJBl6bqdWq9jvLu3bnTv2sS9Zuzz33ponbeZ65mnozM+OWPwLw3j6lh+2Op0XL9FuvtePZub9CIielM/LHSmY26vwt99+Xa4Yxq7HY31K5XNMxkW8i5Tt4Iijo8/20y2uBO9DB+k+8qBy4q0TJ1bRLen6bXax4puUzNNUzRRNERO1O0RPh6PLq5OVOicO6Rg2qMnGwabdPuIvZdNHSrnr51Vdc9f/ALcmbx9qWbi06dhYWVTiRmXJiu/NU0dHaadvdf3Y91vM/J+nf6YHY/0XGt7ZNN3LrmI3muuaYifDtFO22/yzIMPSLmNjdk2q1pNdqMO/FVP9TMVUTE2+nMRPg91Hg6ttvka3ZO73sfyun0K2LpuLiYXZRoxsCKace1NVNMU1zVtPaZ6UbzM+Hdtdk7vex/K6fQrB3uOtUv6Vw9VXi1VUXb9yLMXKZ2mjeJmZj9lMx8m+/gZvD2BwvgaXZjNv6VfzK6Im9Vdu269p5ztG8zEbb7bx17bvt2S7ddfDlqqiiqqKMmmqqYjfox0ao3nxc5iP2vtgcK8L6jg2czHwN7V6iKqf6+vePknarrjqn5YBN8Vzpul6pg6tw9fxO2U1/wBZbx71PRiY229zTO8RMdKJ25ftnnudk7vex/K6fQrdfW9M4R0XIx8e9pV+/fyPwLePdrqq64iN4muJ5zO0ePaXY7J3e9j+V0+hWDa4nxMbI0LOuX8e1drs412q3VXRFU0T0Z5xM9XVHmZvAmBh9zmDmexLHsr+s/ru1x0/w6o/C6+rk2OIO97U/JLvoSz+BO9DB+k+8qBM3ruNr/GuVTrWTas6dgzXaos3r8URVMe55c4nnMTVM8+qInwKDLx+DsvFuWKrmkWorjbp2a7VFdPyxMJ/SNN0vP4x1rC1jGqqvV367liKq6qOXSmZ22mJneJpmOvlEypLnBnDVq3VcuYNNFFETVVVVfuRFMR1zM9IGX2NMm/OLn4F2qmqjFuUzRMVdLbpdLeImJmNt6d+XjmfCzdC0y3qnHGr0Zdu5cxLORcvVUf/AJdVyLkxT0o6p5TVtH6fBvCi4Lu6Lft5dzRMDJxaN6ablV7eYrmN9oielPVvz/TDq8F98PE/lf8A13AdziXh3Sa9Aza6MGxYuWbVV6iuxbpoqiaaZnriOceOP/faXR0bUJ0vsZU5lE1RXbt3IommInaublVNM7Ty5TMKLiDve1PyS76EpXFxq8rsTVW7c0xNNuu57rxUXZqn91Mg5cC8P4uVptWralat5l/Krq6Pbv6yIiJ2mZiY/CmqJ58+W3jlx4+4bwrWk+2WDj2savHmmLlNuIopromduqI23iZjny5b9fJqdj7KsXuF7Fi3dpqu481Rdo8NO9dUx54nr/T4pceyHm2cfhm5j11f1uVXTTbpiY35VRVM/o5bfpmPGDp6TqFzSuxhTmWY/raKK4on/DNV2aYnnE9W++3h2dXhPD0CjT4zNZytPv5+RNVdcZN6iqaYmY2iYmqY35b77b+6mCi3Xc7EU026Kq5iJq2pjflF/eZ/ZETLtcNcOcOavoeLlewund6EUXt71cT2yOVW8RVy36/0TAM3jXH0SnFsZ+iZGHby7FyImnEvUU+557VdGJ64nbnHPn8nLc4nya8zsd15VyKYrv2LFyqKeqJmqiZ287q69o/COgY9u9madcq7bX0aaLd6uap5bzO01xyjl54dzium3T2P7tNmzcsWotWYotXI2qojpUbUzv4Y6gfHgzQcK5oNjMz8OnIyciN5nKoivo0U700RTFUco6MR5/Fttn8S6RhadxXoF/Cs02JyMmmK6KIiKPc10bTEeDr5/o/TvXcP972meSWvQhP8ad8PDHlf/XbBYAAg+xbRbjH1GuLu92a7cVW+j+DERVtO/h33nl4Oj8q8ec8PZNHCPFObpufFVjFyJiLV254omehVMxy2mJneduU+LaXowDz/AIN/qeOtax7X9XYjt21unlTG12Ijl1comYj9LUucd4uNezcbOwr+JlY/T7Xbuc4ubfgxMxvtM/tjbnvLr9jjT7lOHk6tkz07uZXtRXVzqmImelPS3351dcf+ncH0038qGreSU/ZaWCN0+5RR2UtTprrppmvGpppiZ26U9G3O0ePlEz+xUanm0abpuTmXOjMWLc17VVdHpTEcqd/lnaP2gmexj3vZHldXoUPtgcIxVxDn6nrHasuLtyZx6KpmuIpmZ/CiY8EdGIjnEfsh8exj3vZHldXoUMfQ9Nucb3srO1jULnQtV9GjHs17TbmducRO8U07Rt45mJ3nlzDQ4zscO0aFlUYlOm0Z1quno02JopuRPSiKo2p59UzvE/8As7Wm6vdw+xrRn111TdtWKrduqmmPczFc0Ucurl7nzeF0+L+GtD0vh3IycbFps5ETRTamb1c7zNUbxETPPluYuNXldiaq3bmmJpt13PdeKi7NU/upkHLgXh/FytNq1bUrVvMv5VdXR7d/WRERO0zMTH4U1RPPny28cuPH3DeFa0n2ywce1jV480xcptxFFNdEzt1RG28TMc+XLfr5NTsfZVi9wvYsW7tNV3HmqLtHhp3rqmPPE9f6fFLj2Q82zj8M3Meur+tyq6abdMTG/KqKpn9HLb9Mx4wdfRPyX3PJMn7a2XwLw3j6lh+2Op0XL9FuvtePZub9CIielM/LHSmY26vwt99+Wpon5L7nkmT9tbQ4E70MH6T7yoGb2SrdFrhrFt26KaKKMmimmmmNopiKK9oiFkj+yd3vY/ldPoVq63cou26bluumuiuIqpqpneKonqmJBI6l+VDSfJKvsusfj61eyOMMHHx7na7t/Hos01bzEe7rrp57eDntPyO9ezaMzsrYlFvozGNbqs9KmrfpTFuuqf0bTVMbfI6vG1+3jcdaTkXqujatUWa66tt9oi7VMzyBXYnDOjYmLbsU6djXYojbp3rVNddXyzMwlcO1Twpx/RhWbnRwc+iOjRM1VdHfeKY/T04mImd+U9fXL0B57rNyjVuyXp9jFrpmcWaKa6pnlM0TNyqI238HL9MbA+mq4tfEPZEjTsqKqsLDtxVVTTX0fc9GKpmefhqqpidue23i3VV/hvRcizVar0vEimrrm3aiir9k07TCds5NGD2UsuMmKrcZlim3aqq5RM9GjbnPjmiY5eHktgQvAdd/Tdb1TQLsVVUWpqu01VU9HqmKd9uv3UTTPX4PldrTfyoat5JT9lp1+Fr1zUeO9a1CntdVimibMXLc+5mOlTFG3PnvTRM7xy/c7Gm/lQ1bySn7LQOrx7l3crVcDQ4yKcXGvRF2/drrimmYmqY577fg9GZ235zMeGIa1izwbj2abVE6NNNPVNy5brq/bNUzMsXjC1iTxvplWq2qqsC7Yi3VVMzTTv0q/wC9vHVNVMzz5Q3u4nh34P8A965/MCb0CbOldkCrC0q/bu6fl0Tt0b0XI2imavBPXFUTEb89p+Xdy4zxq8zjrTcWibsRfsUW65tfhRRNdcV/6Znfwbb7tLSrXDWLxZ7B03Tr/s7H6W9+iuqu3R7nnvPTnx9HnHXyNS/KhpPklX2XQbnc3ovsftHtXidDodDftUdLbbb8Lr3+XfdO9j/Gow9V4gxbc1TRYv026Zq65iKrkRv5lsj+C++Hifyv/ruAsAAAAAAAAAAAAAAAAAAAAAAAAAAAAAAAAAAAAAAAAAAAAAAAAAAAAAAAAAAAAAAAAAAAAAAAAAAAAAAAAAAAAAAAAAAAAAAAAAAAAAAAAAAAAAAAAAAAAAAAAAAAAAAAAAAAAAAAAAAAAAAAAAAAAAAAAAAAAAAAAAAAAAAAAAAAAAAAAAAAAAAAAAAAAAAAAAAAAAAAAAAAAAAAAAAAAAAAAAAAAAAAAAAAAAAAAAAAAAAAAAAAAAAAAAAAAAAAAAAAAAAAAAAAAAAAAE/q/DHtnxDhat7M7V7F7X/Vdq6XS6Nc1de/LffbqUAAADD4l4YxeIbNE11doyrfKi/TTvO3hpmOW8fZP7d8Grhri3JxaMLK1y1OLM7VzFyqa5pnffeejE1cpnlM7LoBl8P6Fi6Dgxj48dK5VtN29Me6uT/7R4o8H6d5np9zH/4v9vvZn0Hav/8An0Pwt/29SgAfHLxbGdi3MbKtU3bNyNqqKvD/AN+Nh8P8MV6Rh5WDfzacvCyYnpWu09CYmY2n3UVb845ebbbnvRAIezwlr2j5FcaDrFujGr3noX9+UzP+Ho1UzO0R7rlP6HK/wDXnWK72fqdVzUr1yK7l/te9MRttNERvHh25+KIiIhbAOrqen2NU0+9hZUVTauxtPRnaY2neJj9ExEpHE4Z4p0jp2NK1qx7F5dGLsTy8M7UzTVFPOZ6p5rgBK6HwjXY1KrVtayac3PqnpRER7iirflPPr5bbcoiPB1RMOI+Eruoah7aaVmVYeftEVT0qoirlEb9KOdPud45b78urnKqAROVw5xVq1uMTVdZxvYlU71xao5zt1copp357cpn5fAqtK0zF0jBoxMO30bdPOZn8KufDVM+Gf++p3AGPwxoXc/p1zE9k+yOndm50uh0Nt4iNtt58TL4g4Oqy86dS0bK9g507zVtM001zPKat450ztM77RO/nmawBE3uFeINZuWrev6varxbc9KKbFPOZ5eDo0x1b85328XOVhiYtjBxbeNi2qbVm3G1NFPg/78b7AMfRdC9qdR1TL9k9t9n3e2dHodHoc6p233nf8L5Op9tf0axrum1Yd+qqid+nbrp/uVxE7Tt4eueXy+DraQCJxdB4w063OPha1jTj0ztb7bvVMUxyjronblEconaGlw1wnb0e9Xm5l72XqFznN2qOVEz+FtvzmZnf3U85jxc96QB19Q9j+12T7N969qr7d1/gbT0urn1b9SJ7F+nxFvM1KqKZmZixRO87xttVVy6ue9Pmn9uhxDw9rusZ1+1b1K1b0q9cor7VVVM1RtTETy2584mejvtvz61Jpmn2NL0+zhYsVRatRtHSneZ3neZn9MzMg+2RYt5OPdx71PStXaJorp323iY2mOSLs8Ja9o+RXGg6xboxq956F/flMz/h6NVMztEe65T+hcAI/B4PysvVI1LiXMt5t2jlTZoj3ExHVvyjl1+5iNp6533mG9xFplesaHlYNu5TbruxHRqqjeN4qiqN/wBO2zSATvDWncQafcptapnY17Ct2O12rdqOdMxtEc+jE9UT4XV4g4Oqy86dS0bK9g507zVtM001zPKat450ztM77RO/nmawBE3uFeINZuWrev6varxbc9KKbFPOZ5eDo0x1b85328XOVhiYtjBxbeNi2qbVm3G1NFPg/wC/G+wDH4Y0Luf065ieyfZHTuzc6XQ6G28RG228+I4n0Lug063ieyfY/Quxc6XQ6e+0TG228eNsACf0jhj2s4hzdW9mdt9lds/qu1dHo9KuKuvfnttt1KAAZ+vaZ7c6PfwO3dp7b0fd9HpbbVRPVvHiaADr6fi+wtOxsTp9PtFqi30ttul0YiN9v2M/J0L2RxRia17J6Pse1NvtPQ36W8Vc+lvy/C8XgbADr6hi+zdOycTp9Dt9qu30tt+j0omN9v2s/hjQu5/TrmJ7J9kdO7NzpdDobbxEbbbz4mwAx9F0L2p1HVMv2T232fd7Z0eh0ehzqnbfed/wvk6mfxFw/qmZrmLq2kZdixfs2pt/1sdX4XOOUxO8VTHOOX2VADp6TbzrWm2qNUvW7+ZG/bLluNqZ5zttyjwbeB3AAY+taF7bajpeX7J7V7Au9s6PQ6XT50ztvvG34Py9bYAAAT/CvDHc57K/8Z7J9kdD/wDK6HR6PS+Wd/wlAADz/sqf+V/S/wDQ9AS/GvDeZxB7C9h3LFHaOn0u21TG/S6O220T4pB1bnC2t6dbqx9A1uqjEuRMTayJ52/mzETtvM1TvEU+Dr63c4a4Ro0jKnUMvJqy8+uJ6VUx7mmatt5iZ5zO+/uuW8T1KYB09V0zF1fBrxMy30rdXOJj8KifBVE+Cf8AvqSNnhbifTbd3E0zW7UYlUbRFc1UzG+++0bVdDnM86Z+VdAJvhrhO3o96vNzL3svULnObtUcqJn8LbfnMzO/up5zHi579zWtC9ttR0vL9k9q9gXe2dHodLp86Z233jb8H5etsAOnqumYur4NeJmW+lbq5xMfhUT4KonwT/31JPE4Z4p0jp2NK1qx7F5dGLsTy8M7UzTVFPOZ6p5rgBN8NcJ29HvV5uZe9l6hc5zdqjlRM/hbb85mZ391POY8XPekABF18N8R4Wr6hlaNqWJZtZl2blXbKfddcztMTTV1dKY5TzWgDHydC9kcUYmteyej7HtTb7T0N+lvFXPpb8vwvF4Ejx1jUZnG2mYtyaoov27VuqaeuIm5VE7ed6Ml9c4bzNR4q07VLNyxTYxu19OmuqYqno1zVO20bdU+MHTv8NcSY1mrC0rXf/Az+DF6qablER1UxVETO0REdUxHXya3DPC2Nw9Tcrou1ZGRdiKarlVMRtETM7Ux1x4N+c77Q3gAAGPwxoXc/p1zE9k+yOndm50uh0Nt4iNtt58Rk6F7I4oxNa9k9H2Pam32nob9LeKufS35fheLwNgBl8QaFi69gzj5EdG5TvNq9Ee6tz/7x448P6dpibs8O8X4ePXh4mt2PYvOmjp1VdKKdto2maZmnlEconl4FwAw+GuGMXh6zXNFXb8q5yrv1U7Tt4KYjntH2z+zb6ZOheyOKMTWvZPR9j2pt9p6G/S3irn0t+X4Xi8DYAYvE3DljiLFt27l2qzeszM27sR0tt9t4mN4332jzfpicGzwrxJTj16ZXrluNNr3pnbeqvobbRERMco5RHRirbr6/DcAJvD4PxdP1rBz8O72u3iWptzamjeq7MxVE1TVv1+68Xg26uqkAHX1DF9m6dk4nT6Hb7Vdvpbb9HpRMb7ftdfQdM9ptHsYHbu3dq6Xu+j0d96pnq3nxtABj8MaF3P6dcxPZPsjp3ZudLodDbeIjbbefE7GvaZ7c6PfwO3dp7b0fd9HpbbVRPVvHiaADr6fi+wtOxsTp9PtFqi30ttul0YiN9v2OwAJ3ijhKxxDctX/AGRVjZFuOhNfR6cVUc5223jwz1/LPXy2y7fC3EObj04Osa3TVgRMVVU25muuvnvtNUxE+PrmdpiOXLlbAMHSuGLGla9f1HFuU0WbliLNOPTb26G3R59Lfn+Dv1eF8eJeE7esXqM3DvexNQt84u0xyrmPwd9ucTE7e6jnEePltSAIe9wzxTqOPRg6nrVicONul0Imqqdo5b+5pmrnt1z8vXCs0rTMXSMGjEw7fRt085mfwq58NUz4Z/76ncAY+NoXsfijL1r2T0vZFqLfaeht0dop59Lfn+D4vC2ABj8MaF3P6dcxPZPsjp3ZudLodDbeIjbbefE2ABO8UcLxrdy1mY2TVi59iNrdzntO280xy6tpnrj5eU8tsuvQeMMrFjCytaxvYtcRRcmnea5o8PPoRM8vHPPwzzWwDL4f0LF0HBjHx46Vyrabt6Y91cn/ANo8UeD9O8zh6rwhmU6vXqmgah7EyLtfSuUV1TFMzM7zO8b7xMxHuZjbr+SFgAjZ4Q1HVqpu8R6pTfuUW66LNFmn3FEzHKudop32nwbc9o3nbk0qtM9puBszA7d27tWJf930ejvvFU9W8+NQOrqmNXmaVmYtuaYrv2K7dM1dUTNMxG/nB53wdw/fz9Ku6lp2o3cLPtX5t0zH4FdMU01RTVHyzMb9cbR1S1u4vVNWzO3cR6t22in8GixPybTtvERT1U9UTv8AvbXB2iZOg6Vdxcuu1XXXfm5E2pmY2mmmPDEeJvA6uZhUZGlX8C30bNFyxVZp6NPKiJp2jaPk8T46DpntNo9jA7d27tXS930ejvvVM9W8+NoAMXibhyxxFi27dy7VZvWZmbd2I6W2+28TG8b77R5v0xOPb0PjC9bpxcrX7VvH2iJrtRM3I26ufRpmecRvPS8fWsgEPk8D5WBqWPm8N5luxXbo2n2RO8xO3RmY9zMTvEzvG3KerxRQcT6F3QadbxPZPsfoXYudLodPfaJjbbePG2AHxy8WxnYtzGyrVN2zcjaqirw/9+NG2eEte0fIrjQdYt0Y1e89C/vymZ/w9GqmZ2iPdcp/QuAErofCNdjUqtW1rJpzc+qelERHuKKt+U8+vlttyiI8HVExpcT6F3QadbxPZPsfoXYudLodPfaJjbbePG2AHX1DF9m6dk4nT6Hb7Vdvpbb9HpRMb7ftTfDWi8R6RexrGRn4lWm2ul0rNuN6ue88pmiJ/CnfrVgCb4l4Tt6xeozcO97E1C3zi7THKuY/B325xMTt7qOcR4+W2Xe4Z4p1HHowdT1qxOHG3S6ETVVO0ct/c0zVz265+XrhcAOnpWmYukYNGJh2+jbp5zM/hVz4apnwz/31Onouhe1Oo6pl+ye2+z7vbOj0Oj0OdU7b7zv+F8nU2AHX1DF9m6dk4nT6Hb7Vdvpbb9HpRMb7ftdfQdM9ptHsYHbu3dq6Xu+j0d96pnq3nxtABD3+BszBzqszh7UvY1U1+5tXN4imnr2mqN+lG8RymOrr3259qzwdfzasjL1/Opy867YqtW5ije3Z3iYiqI5b7b79UbTv4eauAZui6RRpeh2tMuV05NFEV01TVRtFcVVTMxNO8+PZN3ODdT0zUKsjhrU6ca3cmZm1dmdqeXKOqYr66tt45cuuea2AR+DwflZeqRqXEuZbzbtHKmzRHuJiOrflHLr9zEbT1zvvMKDXtM9udHv4Hbu09t6Pu+j0ttqonq3jxNAB19PxfYWnY2J0+n2i1Rb6W23S6MRG+37GfrWhe22o6Xl+ye1ewLvbOj0Ol0+dM7b7xt+D8vW2AAAGbrmh4Wu4tNjNoq3onei5RMRXR49p+Xwx/CEvTwtxThVV2sDXqasftfaqe23K42p2jqp2qinbwTE7/oXQCFo4Ayc2mbus6xdv5Ha5pp6O9fQnfl7qrnMfJtHX1tzhPG1rDwruLrE2posTFvGmjbeaIjbweDlG2/Pr38DeASvEfCV3UNQ9tNKzKsPP2iKp6VURVyiN+lHOn3O8ct9+XVzl8aeF9Z1a9ajiXVLeRi2a+nTYsRtFc/LMRTt4PHO0ztssAGPwxoXc/p1zE9k+yOndm50uh0Nt4iNtt58TDq4R1TSc67f4Z1K3j2r34Vq/G8Ux4I6qul4dpmImI8M7ytAEfVwblapZu3Nf1W5kZdVG1rtf4uxPjiOUTvERvG0eHw7TGhwjpOqaNh3MTUMmxdsU7ex6bX9znVNW8zTE85mPGoAEPf4GzMHOqzOHtS9jVTX7m1c3iKaevaao36UbxHKY6uvfbn2rPB1/NqyMvX86nLzrtiq1bmKN7dneJiKojlvtvv1RtO/h5q4Bj4OhexOF6tF9k9PpWrlvt3Q2/Dmrn0d/B0vH4HY0HTPabR7GB27t3aul7vo9HfeqZ6t58bQAZuv6NY13TasO/VVRO/Tt10/3K4idp28PXPL5fB1pvF4d4sxLc4VjXbVOFM9GKp3mumjq9zvTvTy6oiqIifD4VsAldJ4JsaTq2FnWMuqZx7c03KaqPxtcxVE1b7+5/Cjlt4P2sPjrGozONtMxbk1RRft2rdU09cRNyqJ2870ZL65w3majxVp2qWblimxjdr6dNdUxVPRrmqdto26p8YOnf4a4kxrNWFpWu/8AgZ/Bi9VNNyiI6qYqiJnaIiOqYjr5NbhnhbG4epuV0XasjIuxFNVyqmI2iJmdqY648G/Od9obwDD4l4YxeIbNE11doyrfKi/TTvO3hpmOW8fZP7d8Grhri3JxaMLK1y1OLM7VzFyqa5pnffeejE1cpnlM7LoBl8P6Fi6Dgxj48dK5VtN29Me6uT/7R4o8H6d5n542hex+KMvWvZPS9kWot9p6G3R2inn0t+f4Pi8LYAZfEGhYuvYM4+RHRuU7zavRHurc/wDvHjjw/p2mJuzw7xfh49eHia3Y9i86aOnVV0op22jaZpmaeURyieXgXADD4a4YxeHrNc0VdvyrnKu/VTtO3gpiOe0fbP7Nvpk6F7I4oxNa9k9H2Pam32nob9LeKufS35fheLwNgAY+i6F7U6jqmX7J7b7Pu9s6PQ6PQ51TtvvO/wCF8nU2AE/q/DHtnxDhat7M7V7F7X/Vdq6XS6Nc1de/LffbqU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m9W4103SNSu4ORYy6rtrbpTbopmnnETy3qjxgpAABM2+OdKu6rTp9u3k11134sU3KaaZoqmaujExPS6vl8Ta1bUrOkabdzsim5VatbdKLcRNXOYjlvMeMHcHT0nUrOr6bazsem5Tau79GLkRFXKZjntM+Jg5nH2lYebfxbmPmTXYuVW6ppop2mYnadvdfICqEf/SPo/5tnfUo/maGj8ZaTq+ROPbruY93l0Kcjo09smZ22p2md56uXXz5eEFAOnq2pWdI027nZFNyq1a26UW4iaucxHLeY8ZpOpWdX021nY9Nym1d36MXIiKuUzHPaZ8QO4Pjl5VjBxbmTlXabVm3G9VdXg/78TL0PiSzrtVU4eFmRapno1XrlNFNFM7b7fhbz+yJ643BtD45eVYwcW5k5V2m1ZtxvVXV4P8AvxI/P7JGFZudHCwruTETMTXXVFuJ8UxymZ3+WIBbCN07si6dkVRTnY93DmZn3Uf1lERt4ZiInr5colYW7lF23Tct1010VxFVNVM7xVE9UxIOQAAAAAAM3XdbxtBwqMrLou10V3ItxFqImd5iZ8Mx4gaQ+OHk0ZmFYyrcVRRft03KYq64iY3jfzvsAMXA4mxNQ1u/pVjHye3Y81xcrqimKI6M7TP4W/XtHV4W0AAAAAAAM2/reNY17H0eui7ORkW5uU1REdCIjpdc77/3Z8DSAAAAAAAAAErmcfaVh5t/FuY+ZNdi5VbqmminaZidp2918j4/0j6P+bZ31KP5gWAwdC4swNeza8XEs5NFdFubkzdppiNomI8Ez428AONy5Rat1XLldNFFETVVVVO0UxHXMylb/ZD0W1eqoooy79MdVy3biKZ/R0pif3ArBn6PrWDrePN7BvdPo7dOiqNqqJmN9pj/AN45cp2l0dd4swNBzaMXLs5NddduLkTappmNpmY8Mx4gbwj/AOkfR/zbO+pR/M+2Hx9pWZm2MW3j5kV37lNumaqKdomZ2jf3XygqgABO6txrpGlZVWNXVdyLtEzTcixTE9CY8EzMxHm322nfZ9tE4s0vW73aMeu5ayOfRtXqejVVEeGNpmJ/RvvynkDcGbrut42g4VGVl0Xa6K7kW4i1ETO8xM+GY8TB/pH0f82zvqUfzAsBH/0j6P8Am2d9Sj+ZVYeTRmYVjKtxVFF+3TcpirriJjeN/OD7AADF1rifC0PNsY+bayYi9G8XqbcTRHPad5335dcxETymG0AMHXeLMDQc2jFy7OTXXXbi5E2qaZjaZmPDMeJuW7lF23Tct1010VxFVNVM7xVE9UxIOQx+IOJMPh/2P7Mt36+39Lo9qpidujtvvvMeOGwAAAAAAAAAAAAAAADP1jWsHRMeL2de6HS36FFMb1VzEb7RH/vPLnG8g0BJ2OyHot29TRXRl2KZ67ly3E0x+nozM/uVVu5Rdt03LddNdFcRVTVTO8VRPVMSDkMPW+LNL0S92jIruXcjl0rVmnpVUxPhneYiP0b7845Ong8faLl5EWa5v43S6q79ERTvvttvEzt+meXLrBUAAD45eVYwcW5k5V2m1ZtxvVXV4P8AvxJe52RdGouVU02cy5FMzEV026dqvljeqJ88Arh1dO1HE1TFjJwb9N61MzTvETG0x4JiecftfHWNawdEx4vZ17odLfoUUxvVXMRvtEf+88ucbyDQEjb7IujV3KaarOZbiqYia6rdO1PyztVM+aFRiZVjOxbeTi3abtm5G9NdPh/78QPsDjcuUWrdVy5XTRRRE1VVVTtFMR1zMg5CTv8AZD0W1eqoooy79MdVy3biKZ/R0pif3NbQ+I9O12mqMO7VF2mOlVZuR0a6Y3238U/smeuNwaw43LlFq3VcuV00UURNVVVU7RTEdczKVv8AZD0W1eqoooy79MdVy3biKZ/R0pif3ArBn6PrWDrePN7BvdPo7dOiqNqqJmN9pj/3jlynaWgAOjqWq42m3MO3f6U15d+mxbpp233nwzEz1Ry3n5Yd4AZOv8Q4XD9uzVmRdrm9MxRRapiZnbrnnMR4Y8PhYv8ASPo/5tnfUo/mBYDH4f4kw+IPZHsO3fo7R0el22mI36W+220z4pbAAAAAAAA6eralZ0jTbudkU3KrVrbpRbiJq5zEct5jxmk6lZ1fTbWdj03KbV3foxciIq5TMc9pnxA7gAAPji5eNmW5uYmRav0RPRmq1XFURPi3j9IPsAAAAAAMnXOI9O0KmmMy7VN2qOlTZtx0q6o3238UftmOqdmTY7Iei3b1NFdGXYpnruXLcTTH6ejMz+4FYONu5Rdt03LddNdFcRVTVTO8VRPVMSn9W410jSsqrGrqu5F2iZpuRYpiehMeCZmYjzb7bTvsCiE7pPGukarlU41FV3Hu1zFNuL9MR05nflExMx59t9423UQAAA6ORquNj6tiabX0qsjKiuqmKdp6MUxvvVz3jfaduXgl3gBn6xrWDomPF7OvdDpb9CimN6q5iN9oj/3nlzjeWHY7Iei3b1NFdGXYpnruXLcTTH6ejMz+4FYONu5Rdt03LddNdFcRVTVTO8VRPVMS5ADjcuUWrdVy5XTRRRE1VVVTtFMR1zMpW/2Q9FtXqqKKMu/THVct24imf0dKYn9wKwZOh8R6drtNUYd2qLtMdKqzcjo10xvtv4p/ZM9cbtDLyrGDi3MnKu02rNuN6q6vB/34gfYSNzsi6NRcqpps5lyKZmIrpt07VfLG9UT54Umnajiapixk4N+m9amZp3iJjaY8ExPOP2g7Q6uo6jiaXizk51+mzaiYp3mJneZ8ERHOf2Jn+kfR/wA2zvqUfzAsB1dO1HE1TFjJwb9N61MzTvETG0x4JiecftZuvcVafoORbx8qm/cu3KOn0bVETtG+0TO8x17T5gbgj/6R9H/Ns76lH8ze0LW8bXsKvKxKLtFFFybcxdiIneIifBM+MGkAAAAAAPjTl41eVXi0ZFqrIojpVWoria6Y5c5jrjrjzunqet42l5uBi36LtVedc7XbmiImInemOe8x/ijxg0gAAAAAAAAAAcblyi1bquXK6aKKImqqqqdopiOuZkHIdPSdSs6vptrOx6blNq7v0YuREVcpmOe0z4ncABk6JxDha7cyqcKLu2NMRNddMRFW++0xz3/u+GIBrAADD1vizS9EvdoyK7l3I5dK1Zp6VVMT4Z3mIj9G+/OOT46TxrpGq5VONRVdx7tcxTbi/TEdOZ35RMTMefbfeNtwUQMPW+LNL0S92jIruXcjl0rVmnpVUxPhneYiP0b7845A3BO6TxrpGq5VONRVdx7tcxTbi/TEdOZ35RMTMefbfeNt1EAAAMnX+IcLh+3ZqzIu1zemYootUxMzt1zzmI8MeHwtYAZ+sa1g6Jjxezr3Q6W/QopjequYjfaI/wDeeXON5Ydjsh6LdvU0V0Zdimeu5ctxNMfp6MzP7gVg427lF23Tct1010VxFVNVM7xVE9UxLkAAAAAAAAAAAAAAAAAAAAAAAAAAAAAAAAAAAAAAAAAAAAAAAAAAAAAAAAAAAAAAAAAAAAAAAAAAAAAAAAAAAAAAAAAAAAAAAAAAAAAAAAAAAAAAAAAAAAAAAAAAAAAAAAAAAAAAAAAAAAAAAAAAAAAAAAAAAAAAAAAAAAAAAAAAAAAAAAAAAAAAAAAAAAAAAAAAAAAAAAAAAAAAAAAAAAAAAAAAAAAAAAAAAAAAAAAAAAAAAAAAA8p4qwq9Q46zsa30unNvp0xTT0pqmmxFUUxHy7bfterPP/8A5vf9/m4KDgfUvbHhrH3p6NeN/wCHq2jaJ6MRtMc/8Mx+3d3uItQnS9BzMyiaort29qJpiJ2rn3NM7Ty5TMJnhy3ToHG2oaPEdHHyqIuWOlRVvO3uoiJ58oia43nrmn9j6ce1VajnaVoNmfd5F2LtyYomqqiPwYq8W201zPzfACRwdPnA1zh2a4qivJmzfqiZieu7MU7beOmKZ/a9C4770M76P7ylO8U26LXH2hW7dFNFFEY9NNNMbRTEXZ2iIUXHfehnfR/eUgcCd6GD9J95Un+Evyh639P97SoOBO9DB+k+8qQ9j257stX9offXbb3S/A/A7Zz/AA+XXsD1h5z2ScWxg5un5mHapx8i7Nyqu5a9zM1RNMxVy8O9U8+t9v8A/If/AH7HdPTel3Y2e672X7YdO37G26Pa9+fR36Pg6W23R5b77+EFZx33oZ30f3lLjwRcotcGYdy5XTRRRFyqqqqdopiK6t5mXLjvvQzvo/vKUfoOLqnE2j2NIs1+xNMxel269t0u21zVNURty323jl4Ouf7sA1squ/x5qEY2NFVnRMW5vXfmnaq7Xt/d36uU8o8ETvPXELTExbGDi28bFtU2rNuNqaKfB/340bwRqd7Ts69wzqPK7Zrq9j7UTtPXVVG/in8KJmOqZ59ULgHn+sVXOLeMY0e3euUafh7ze6M+GnlVVtO3PeYojr2645TK4wcHF07HjHwrFuxaj+7RG287bbz455Rznmi+EO093WvdLtnb+nd6G23R6Pbfdb+Hffo7ftXgOjq2kYWsYtVjNs01xtMU17R07e/hpnwdUfp257pXsfZt7Gy8/h/Jq6dWLXVVRVTMzTG1XRqiN/BvtMcvDUuHn/8A83v+/wA3B6AAAAAAAzeItPnVNBzMOiKpruW96IpmI3rj3VMbzy5zENIBH9jbUvZOi3MGqnarDr5TEcpprmZjw9e/S/ZsptTzaNN03JzLnRmLFua9qquj0piOVO/yztH7UTZ/+Adk2umv3NjUN9qq/dTPbJ35bdX9ZG3PwedodkfMuUaXjadYpuVXc27t0aael0op29z49+lNO23i84fPsaaZTY0u7qNy3/W5Nc0UVTtP9XT4vDG9W+/zYbmvcS6foHa6cubld25zi1aiJqiP8U7zG0eD/wDZLvaZhUabpuNh2+jMWLcUb009HpTEc6tvlnef2vOeGNV0qdXzNY1/Jt+yrle9q3VaquRRO+/Sj3M7bbRFPPeIifkBSWOyHot29TRXRl2KZ67ly3E0x+nozM/uVVu5Rdt03LddNdFcRVTVTO8VRPVMSkdd4j4Z1fSMjErzbdVdVEzamuzc2oubT0at4p3jn+7d9OxtfuXeGqqLlW9NnIroojbqjamrbz1T5wd6ri7TKKdSm7223Gn3O1V9KI/rK96oiKOfP8Gevbx+Pb7abxLp+oaRf1OJuY+LYrmiuq/ERMTERPgmd/woiPDMo/QtFs6txxq9zLs9txsXIuVTTMx0Zrm5PRiY8Mcqp/Zz8U73H+Lfq4Wi3g2qotWblM3KLXKItRE+CPBE9GdvBtv4AfO52RdGouVU02cy5FMzEV026dqvljeqJ88NzQ9cwtdxar+FXVvRO1duuIiujxbx8vgn+EsPhbirRKdKw8Gq/TiXbVuKKqbtPQpmqKd6qul+DznfrmJmf0tLRtB0nE1G7q+lXN6ciiaIptV01WojeN+jtHjp8e0cwfTJ1DTbfFGJg3cTpahdtTVayO10z0KdquXS33jqq6vG72o6jiaXizk51+mzaiYp3mJneZ8ERHOf2JnUvyoaT5JV9l11eLcavVuN9I0y5NNWP2uLk0Vct46VU184586aIj+AO1/SPo/5tnfUo/mUGj61g63jzewb3T6O3ToqjaqiZjfaY/8AeOXKdpdztFn2P7H7Vb7R0Oh2vox0ejtttt1bbctkPp1i5oXZIuYWPT0MPOoqrijflt0Zq3iI5RtVTVEbxyjfx7gqtT1vG0vNwMW/Rdqrzrna7c0RExE70xz3mP8AFHjY+X2QNGxcq5Yppyb8W527ZZppmir9EzVG/wClm9kyxcycjRsezT0rt2u5RRTvtvMzRERzW2Ji2MHFt42LaptWbcbU0U+D/vxgz9D4j07Xaaow7tUXaY6VVm5HRrpjfbfxT+yZ643ayJ0LFsYXZJ1Wxi2qbVqnG3iinqjftczt4uczyWwAAOjc0XSrtyq5c0zDrrrmaqqqrFMzVM9czOzJ4jtaHoekXcuvScGbk+4s0+xaZiq5MTtE8urlvPPqjxqRD4lXdTxzXkxV0tP0rbte1XKqvflPKrw1RM7x1xRTEg1ODNB9q8GcvKt24zsv3dcxb6E26Z2mKNuW3jmIiOfLwQpABG9kvUJx9HsYVE1ROVc3q5RMTRRtMx8nOaZ5eKVBpOiYWl6bTh27FqqKrcUXq+hH9dyneat999955Tvtvskeyp/5X9L/AND0AEDRTHDvZGt2LNdOPg58RPabe80z0omKYmNuXu45bdUT4I3haZWm4GZci5l4WNfriOjFV21TVMR4t5j5UTxb+UPRPoPvanoAMvI0jQ8bHu5F7TMGm1aomuur2NTO0RG8zyhN8KaZZ1fV72v14dixh265owrFNiKOqeVcxHKZjx8+e/V0YfTjTJuarqmDw1h3Nqr1cXMiqJ/BjriJ5xvtETVMT4qdlhj2LeNj2sezT0bVqiKKKd99oiNojmD6M3iLUJ0vQczMomqK7dvaiaYidq59zTO08uUzDST/AB33oZ30f3lIM/seaPi2dFt6lVat3Mq/XVNNyqn3VuImadon9k84269vA6fH+F7V3sLW9Npt4uRTdmm5Xbjaquqd5iZjqnqq33699p3bnAnehg/SfeVM/snd72P5XT6FYKaq3hathWblyzayse5FN23F23FUTvHKdpjlyn974+0Wj/BWD/l6P4HD/e9pnklr0IZ/Gus+0+h3O1V9HKyP6q1tO0xv+FV1xPKPDHVM0gwcrT8LiDimNN0/DxrGBgT0su5RjRRNyuJ2mjpRtPyeDqqnntC8t26LVum3bopoooiKaaaY2imI6oiGTwrpHtLodnGrja/X/WXvnz1x1zHKIiOXXtv4WwAACL7J2F23SMXMppuTVj3Zpnox7mKao5zP7aaY/apNAzvbHQ8LLm52yu5ap7ZV0dt645VcvnRLjxFp86poOZh0RVNdy3vRFMxG9ce6pjeeXOYhO8D6t2rgzKrqi3XVp3bKot01bVTTt04369t5mqN9vB8gMHXcaviDiHXr9E3Yo0+xM0zX+DTNExFVPh232uTEct55+NZcDZ3s3hfF6Vzp3LG9mv3O3R6M+5j6s0//ALWf2NMHtGh3cuq30a8m7O1XS36VFPKOXg910/8AvZ1+Aqrmm6vqug3puT2qubtuZo6MTET0Zq8fuomiY642/eHV4gt0av2ScHDpopmLEW6bsXY9zVEb3Jjw770ztz8L0JA8G0xqfGOr6rFdN61RNUW6695qjpVe5mN45e5pmPBtE7L4AAGTTxDhVcRV6JMXacqmN4qmmOhV7mKtomJ36p8MR1NZD8e03NN1fStesxcntVcWrkRX0YmInpRT4/dRNcT1xt++k17U6cDh3K1Cxc6W1re1ct7VRvVtFNUeCY3mJ/QDjpvEGNqWq5mn2LGTFeJNVNy5VRHQ3iro7RMT4ee3yRL463xZpeiXu0ZFdy7kculas09KqmJ8M7zER+jffnHJ0ex5pcYOgxlV01RezJ6c9KJjaiN4pj7Z3/8AUzexzhezL2dreXTbu5Fd2aaK5j3VNU86526o36UdXyxy8IaFjsh6LdvU0V0Zdimeu5ctxNMfp6MzP7lVbuUXbdNy3XTXRXEVU1UzvFUT1TEsviXSLWsaPkWZs03Mim3VNiranpRX1xETPVvMRE/Izex5m3svhqKb1XS9j3arNEzMzPRiImN9/F0tv0RAPpHG+kzpE6jVF+ijts2abVVNPbK5iImdo322iKo5zP8A7b/HE7IGjZWVbsVU5NiLk7dsvU0xRT+mYqnb9LL7GWl2KrGRqlymmu9Tc7Tb3j8XyiZmP09KI/Z8svt2T8KzOnYmd0dr9F3tO8RHOmYmefh5TTy/TPjB3svsgaNi5VyxTTk34tzt2yzTTNFX6JmqN/0tjQ9cwtdxar+FXVvRO1duuIiujxbx8vgn+Eu1gYVnTsGzh49O1qzRFNPKN5+WdvDPXPyyh+Df6njrWse1/V2I7dtbp5UxtdiI5dXKJmI/SD0AAB5/bt2eJOyPkU5UdPGwaJim1cojaroTFO07eDp1TVz33jlL0B5/wl+UPW/p/vaQVmtaJi6npFzE9jWOnTamjGmqnaLU7e52mOcRvEdXghi9jjUa8zRLuNev1XLmLc6NMVR+BbmI6Mb+HnFX6NvFsrnn/Yr/APNPov8ArB9uCdLu5Gq6lqWsaZVbyKrlNy1N6zVTFNVVVVVU0xV4pinn1x+1qdkHFsXuF79+5apqu480zar8NO9dMT54nq/R4oUGZTfrwr9OJXTbyKrdUWq6uqmvblM8p8PyPPeI9K4lnHt3tbu+2ODY6VddGJXTbmjltvPuPl69p2jfq6wVXA9yu5wlgVXK6q5iK6d6p35RXVER+yIiG8zeHs/C1DR7F3TqaqMeiO1U265iaqOjyiJ5z4Np6+qYaQIXsgXpztV0nQ6blVuL1ymuuroxMe6q6FM+Pl7rly64/ZXWdJ0+xg+wreFYjFnbpWpoiaapjbnO/XPKOc8+SL4t/KHon0H3tT0AEHwvVVovG2oaJN7o4tzpV2bMTNVO/KqnnPVPQ338e3h5PpqWn5Gqdkax7M065c0+zRFEXJtVdrqiKJrjeeqfdzt4vA6//wA3v+/zd6ADr38HFycGrCvWLdWLVR0O1bbUxEdURt1bctturZE9iy5XNvU7c11TRTNuqKd+UTPS3nb5do80O1r+l8X5dGbRZzrF3Du11RRj0TFFc25q5U7zTHg6/dc+fW7HAWZp/sO/puLj38XJsVzXetZFcVVTMztMx1dW1MT7mNuX6QViR7IkZ+RpuNh4OJk34u3JruzZpqq2imOVNURHhmd+f+FXAOnpWmYukYNGJh2+jbp5zM/hVz4apnwz/wB9SL1zCs6Px3o17TqbGPGRXRTXatRG8b1dGqej1RE0ztG3hifDzb2v8Y6do9NVu3XTl5dM7dpt1fg85ielVtMRttPLr6uXhZvD+hanqGtRr3EMdG5TtNjHmI9zy5cufRiN+Ude/OefWHLsl6hOPo9jComqJyrm9XKJiaKNpmPk5zTPLxSoNJ0TC0vTacO3YtVRVbii9X0I/ruU7zVvvvvvPKd9t9kj2VP/ACv6X/oegAgaKY4d7I1uxZrpx8HPiJ7Tb3mmelExTExty93HLbqifBG8KzXb2rWMKirRca1k5E3Iiqi7O0RRtO8/hR4dvCkeLfyh6J9B97U9AB5bk0cQRxLolziCat6smiLMdKjblXTvyo5R1xz8PLxPUkfxp3w8MeV/9dtYAh+NbtnI4q4fwblvp9G7TVXFURNNVNddMbfL+DO/6VR7RaP8FYP+Xo/gm+JdC1fVeK8bIwO2Ylm3ai3OXFyImnnVMzERPS6qtvBz+TmX+xtptVmqMfMy7d3+7Vc6NdMfpiIjfzgrMTAw8Lp+w8Sxj9PbpdqtxR0turfb9MuwjeCNXzas/O0TUr1WRexZqmi7MzV+DV0aomqec85jbl4/khZAAAAAJvVeN9J0vOrxK4v37lvlXNimmaaZ/wAO8zHOPD/Hd3uKs2vT+G87Jt9Lpxb6FM01dGaZqmKYqifk33/Yx+x1pdjH0OnUOjTVkZU1b17c6aIq26Pnp38HXHigGfxBxdpmt8NahjY/bbN6ItzTReiI6f8AWU79HaZ328X8Jb3Anehg/SfeVOj2RdLsZGh1ah0aacjFmnavbnVRNW3R89W/h6p8cu9wJ3oYP0n3lQPnqvG+k6XnV4lcX79y3yrmxTTNNM/4d5mOceH+O744nZA0bKyrdiqnJsRcnbtl6mmKKf0zFU7fpctB0rSeEu2UZWo4k5l7n2y7VTaq7X4IiJqnlvE8/D+xg8d69o+saVYt4ORTeyLd+J37VVTMUdGd+cxHh6PL5I8QLTXdbxtBwqMrLou10V3ItxFqImd5iZ8Mx4kTwFxJh6dj06Xet36r+Tlx0KqKYmmOlFNMb7zv1x4l1odyu7oWn3LldVddeNbqqqqneapmmN5mU72Me97I8rq9CgG9rmuYWhYtN/Nrq3rnai3RETXX49o+Twz/ABhh2+yLo1dymmqzmW4qmImuq3TtT8s7VTPmhg+z9OyOOc/L4hv24sY1ddm1Zqt1XKatpmmPc7TG228z1e6nePCpsvizhbOxbmNlZlN2zcjaqiqxc5/6f3goMTKsZ2LbycW7Tds3I3prp8P/AH4mbxBxJh8P+x/Zlu/X2/pdHtVMTt0dt995jxwnexjdri3qeLF2m5ZtXKKqJpjaJmelEzG8RPOKaetVaromnaz2r2wx+3dq36Hu6qdt9t+qY8UA0AAQvCelXdQ4h1DWNYwMm1dpuRXj0ZFNW1O8z1bxG/RiKYjxeLq2puItMxdT0jJoybdjp02q5t3r3KLU7b9LpdcRvEb/ACQ7mdnYunY85Gbft2LUf3q523nbfaPHPKeUc0TqeuajxbcvaVw/YqpxYna9k1VdHpUTy5/4Ynny5zMR1dcA7XA2ZlU8FZldqnt13FruxYt9HfeejFUU7RzneqZ+Xm5dj3RoxcC9k5uBVZzYvzFFd63MVxR0Y/B36uurnHX+xRaFpNnRNLtYVmen0d5ruTTETXVPXM7eb9ERD6atbzrum3aNLvW7GZO3a7lyN6Y5xvvynwb+AEr2TsWxOlY2Z2qn2RTfi1Fzw9Caap2+XnH7OfjlUaHcru6Fp9y5XVXXXjW6qqqp3mqZpjeZlA67p+r2Muxm8Uxc1LBtdGmasW5FFNG9XPeOjHXt4o33pjpQ9EwM2zqODZzMere1eoiqnnG8fJO3hjqn5YB2GLxJe161btU6DjWr01xXFyuuYibfV0ZjeqI8fgnqbQDzXSKNYp7IWBOuzV7Krt1zG9VM+46FcRt0eUc4nl+3wvSkfqX5UNJ8kq+y6sAef27dniTsj5FOVHTxsGiYptXKI2q6ExTtO3g6dU1c9945SrNa0TF1PSLmJ7GsdOm1NGNNVO0Wp29ztMc4jeI6vBCT4S/KHrf0/wB7S9ABI9jjUa8zRLuNev1XLmLc6NMVR+BbmI6Mb+HnFX6NvFsrnn/Yr/8ANPov+t6ACR7IkZ+RpuNh4OJk34u3JruzZpqq2imOVNURHhmd+f8AhUWlaZi6Rg0YmHb6NunnMz+FXPhqmfDP/fU7id1/jHTtHpqt266cvLpnbtNur8HnMT0qtpiNtp5dfVy8IMHXMKzo/HejXtOpsY8ZFdFNdq1EbxvV0ap6PVETTO0beGJ8PN9uyBenO1XSdDpuVW4vXKa66ujEx7qroUz4+XuuXLrj9n24f0LU9Q1qNe4hjo3KdpsY8xHueXLlz6MRvyjr35zz6+nxb+UPRPoPvagWlnSdPsYPsK3hWIxZ26VqaImmqY25zv1zyjnPPkj+F6qtF421DRJvdHFudKuzZiZqp35VU856p6G+/j28PJePP/8A5vf9/m4OxrmnZGucdYuNl4eX7WWKOjNyIq7XVPRmuZ322jedqZ258uvxWVeJjXMWMW5j2q8eIintVVETRtHVG3Vy2h9Llyi1bquXK6aKKImqqqqdopiOuZlI6xxn23IjTOHbfszMu70Rdp/Boq38G8bVcomd/wAGOU843B0+D7XtdxrrGm49y3OLFFVUU0T0ojaqOjG8894iuYn5d/E5anVjah2UMPFvWabtFmxNu5RdoiqmqehXXHLw/hR+2Gtwfw7c0ezdy86vtuoZXO5Mz0pojr26XXMzPOZ32mYjxbzk53DOqarxhl5MzdwdPvxFFy7Tdp6VyiKaaZpiImfwtvDy26435AqvaLR/grB/y9H8HaxcTGw7c28THtWKJnpTTaoimJnx7R+hH5XY6xrduLml5+TZyrc9Kiq7MTG8dXOmImOe3Pnt4nc4B1y/q+m3bGXXVcv4k0x2yY/ComJ6O8+GeU8/0dc7gqgAAAHxzMmjDwr+VciqaLFuq5VFPXMRG87eZ9gHmOJxZgWOMs7WK7OTOPkWIt00xTT04mIo6432/uz4VhnazpU3NEuZWHVerz5pqxKqrVNU2pnoc5mZ9z+FT1b9TN038qGreSU/ZaONO+Hhjyv/AK7YN7XdbxtBwqMrLou10V3ItxFqImd5iZ8Mx4mbqvG+k6XnV4lcX79y3yrmxTTNNM/4d5mOceH+O7p9k7vex/K6fQrUWjaXY0fTbOHj007URHTriNu2V7c6p/T+7q8AMnG450W/g5GVN25Zmz/+TciIuV+LoxEzv4uvl4do5urb7IujV3KaarOZbiqYia6rdO1PyztVM+aGbpOjYdvsl5tmmj+qxaPZFujaOjFUxTO223VHTnbbq2jxN7j63RXwlmVV0U1TRNuqmZjfoz06Y3jxcpmP2goLdyi7bpuW66a6K4iqmqmd4qieqYlh65xdpmiZVONkdtvXpjeqizET0PF0t5jbfxfxh1eG829j9j2jMirtl2xj3qqO2TMx7iaujE/JyiP0J3gzU9D023ezdVzKatRvXJqiqu1XXVRHPn0uj1zvO+0zvG3ygosHj7RcvIizXN/G6XVXfoiKd99tt4mdv0zy5daoQfF+ucO61oty3Zy7deZb91YqqtXImJ3jeIno+GN458t9vFvFBwVfuZHCeBXdq6VUUVURO23KmqaYjzRAPpp3EmHqOs5Wl2bd+m/jdPp1V0xFM9GqKZ22nfrnxNhn4miadhajfz8bH6GVf6XbK+nVPS6U7zymduuGgA8712vjbLwcicrGt42HFqe3U2K7cRNMbzM79KaurriJ5x4HojP4g73tT8ku+hIM/gTvQwfpPvKlAn+BO9DB+k+8qdriTXLGhabXfuV09vriYsW5jfp17eLxRy3n/wB5gGPxfqd/MyrfDOmRTOVlxHbbk3Not0dcxy584jef/T4J35dfsf41GHqvEGLbmqaLF+m3TNXXMRVciN/M1OENFrwMW5qGdFNWpZ0zdu1zR0aqIq59Dbwc+c7RHPl4IdHgvvh4n8r/AOu4CqzMmjDwr+VciqaLFuq5VFPXMRG87eZm6dxJh6jo2Vqlm3fpsY3T6dNdMRVPRpiqdtp26p8bUyLFvJx7uPep6Vq7RNFdO+28TG0xyY+bpeFpHCuq4+BZ7Taqx71c09KaufQ235zPigE/2PdOs6h7M1rOpt5GVXkTFM10R7irlXNUeDeZqjwctuXW7nZB0y37Vxq2Nbt2czGu0V1X6fc1zHKmOcdcxPR236tuR2Me97I8rq9Chocd96Gd9H95SD6WNUuZHBU6lavdLIjCqrm50dv6ymmd5222/CifBsyex7pVHtfVrGT0b2VlXKqqLlfuqqYiZpmd5jeJmelvz5xs7nCGNRmcB2MW5NUUX7d63VNPXETXXE7edP6Jq1/gmrI03WcG72mu5Ndq9Zjfp1bUxO0zMRMbbfLHhjnyDW7Iej4t7RbmpU2rdvKsV0zVcpp91ciZinaZ/bHOd+rbwt7h3UJ1TQcPMrmqa7lvauaoiN649zVO0cucxKH4n4qu6/pl6xpeLdowbUU15V27TET+FEU09cxHPafHP6Ineq4E70MH6T7yoHY07iTD1HWcrS7Nu/Tfxun06q6YimejVFM7bTv1z4mhn5tnTsG9mZFW1qzRNVXON5+SN/DPVHyy6+JomnYWo38/Gx+hlX+l2yvp1T0ulO88pnbrhM596OMeIbem4tymvScGYu5FyKZ2uVxMx0YqjxxMxHV/enntAJniCnK1XTq+JMyO105GRTZxrUV9KKbcRXv++mPFz6U7c4euI3slW6LXDWLbt0U0UUZNFNNNMbRTEUV7RELIEDo2BOvcb6rlalVTkWcC5VaotXIiY/CqppjozG20RFU/p2nnzV2taPi6zg3MfJtW5rmiYt3aqd6rUz4Y8PXEct+e2yPzrWVwjxbkaxGLcyNOy95uV085oiqqJq58oielttvymOW++8x2srjuNQtxh6Bh5NWoX56FubtFO1Pjq6532+XlHXPKNpD6djTUJyNHv4Vc1TOLc3p5RERRXvMR8vOKp5+OFk8/7Ff/AJp9F/1vQAAAAAAAAAAAAAAAAAAAAAAAAAAAAAAAAAAAAAAAAAAAAAAAAAAAAAAAAAAAAAAAAAAAAAAAAAAAAAAAAAAAAAAAAAAAAAAAAAAAAAAAAAAAAAAAAAAAAAAAAAAAAAAAAAAAAAAAAAAAAAAAAAAAAAAAAAAAAAAAAAAAAAAAAAAAAAAAAAAAAAAAAAAAAAAAAAAAAAAAAAAAAAAAAAAAAAAAAAAAAAAAAAAAAAAAAAAAAAAAAAAAHn//AM3v+/zd6Ax+5vD7o/bztl/2V/g6UdD8DodW2/V8oMPj2mrTs7Stesx7vHuxauRFc01Vx+FFPi22iuJ+d4XHQJjW+O9S1Saqa7OFHarP9ZNW2+9MVU7ctpiK5/8Aq8PWqtW02zq+m3cHIquU2ru3Sm3MRVymJ5bxPifHQtExtBwq8XEru10V3JuTN2Ymd5iI8ER4gSPFv5Q9E+g+9qUHHfehnfR/eUuxqPDeHqOs4uqXrl+m/jdDoU0VRFM9Gqao33jfrnxu5q2m2dX027g5FVym1d26U25iKuUxPLeJ8QMvgTvQwfpPvKk/wl+UPW/p/vaVppOm2dI021g49Vyq1a36M3JiauczPPaI8bp6dw3h6drOVqlm5fqv5PT6dNdUTTHSqiqdto3648YNhD8f3bOFrOg51y3v2q7NVc0xHSqppqonb987fpXDH4g4bw+IPY/sy5fo7R0uj2qqI36W2++8T4oB1+O+9DO+j+8pOBO9DB+k+8qaGdpFnUNFnS8i9fqtTRRTVc6UTcq6MxO8zMc5nbnyfTSdNs6RptrBx6rlVq1v0ZuTE1c5mee0R4wTvHuh15WLTq+FNVGZhR0qqoudH+rp3q3j5Ynn4PD18mlwlrtOu6RTcrnbKs7W78TMbzO34W0dUT+iOe8eBuMPTOFsHStXu6jh3b9Fd3pRVa9x2vaqd+jEdHeIidttp8AJnVov8JcZVaxTj1VadmTMV9rnffpRvVE79U9KOlEeHbbfr2usHOxdRx4yMK/bv2p/vUTvtO2+0+Keccp5uWXi2M7FuY2Vapu2bkbVUVeH/vxpG92PrdvO9k6Vql/B23mmIp6VVEzv1VRMTttO3hn5QU2ravhaPi1X829TRG0zTRvHTubeCmPD1x+jfnslex9hXsnLz+IMmnoVZVdVNFNMTFM71dKqY38G+0Rz8FT7ad2OtOx6oqzsi7mTEz7mP6uiY28MRMz18+UwsLdui1bpt26KaKKIimmmmNopiOqIgHIABK5nAOlZmbfyrmRmRXfuVXKoprp2iZnedvc/KqgEf/Rxo/5znfXo/ldzSeCtN0jUrWdj38uq7a36MXK6Zp5xMc9qY8akAAARfZH0+5Vh42rY09C7h17V108qoiZjoz0t9+VXVH/q3Z+n5VPFfHmNl9C3FjEx6LnR3qiYmIidt/DMXK/kiYjz3mfhWdRwb2HkU72r1E01co3j5Y38MdcfLDP4f4bw+H/ZHsO5fr7f0el22qJ26O+220R45BsPO+BLWmzezNH1XBxKs63dmae3UU11VbcqqYnbwdHfr57z4peiJ3iPg/C1257I6dWNl7RE3aKYmKur8KPDy5RO8ft2iAfTWcbQNH029mZGl6ftRE9CibFEdsr25Uxy8P7uvwPpwnl2s/R4yrGmWtOtXLlXQt2ppmK9tomrlEeGJjq8DJo4FqyMi3XrGs5eo2rfOm3VvHPeN+c1TynbnttPyq63botW6bduimiiiIppppjaKYjqiIBI8F98PE/lf/XcanFHEFzh7HsZEYPsm1crmiqrtvQ6E7bxHVO++0+b5Xa0zRMbS83PyrFd2qvOudsuRXMTETvVPLaI/wAU+N9tV0zF1fBrxMy30rdXOJj8KifBVE+Cf++oHRvaBoOtW7WZXg2rkXY7bTcoibc19Lad522md/lSOgW6dG7IdWl6flXK8Orei5FVUVdOYtzVtO0bbxVvHjjnHjalngXMxOnRgcR5eNYqrmqLdFMx59q4iZ2257eBtcO8M4XD9uqbHSu5FyIiu9XEbz8kR4I357eeZ2gGTqX5UNJ8kq+y66/FOV7Ucc6RqmRR/wCF7V2uat+rnVFU7RvPKK4nq5qa/omNf17H1iuu7GRj25t00xMdCYnpdcbb/wB6fC+2q6Zi6vg14mZb6VurnEx+FRPgqifBP/fUDtW7lF23Tct1010VxFVNVM7xVE9UxKFwsj257J1WRjZFu9jYdqejVHVNPR6MxHLn7uuZ38Xh6n0q7H16mzdxrGu37eHcr6XaJtzNM+LeIqiJnlHPbwKbQ9DwtCxarGFRVvXO9dyuYmuvxbz8ngj+MgweNO+Hhjyv/rtrBm6nomNqmbgZV+u7TXg3O2W4omIiZ3pnnvE/4Y8TSBH6b+VDVvJKfstLBm2NExrGvZGsUV3ZyMi3FuqmZjoREdHqjbf+7HhaQAAM3iLUJ0vQczMomqK7dvaiaYidq59zTO08uUzDL7H+n0YfDdq/2uqm9lTNyuaqdpmN5inblvttG8fOmfC1Nd0TG17Coxcuu7RRRci5E2piJ3iJjwxPjdzDxqMPCsYtuaposW6bdM1dcxEbRv5gfZ1/Z+H7M9h+y7Hsr/g9sjp9W/4PX1c3YY/c3h90ft52y/7K/wAHSjofgdDq236vlBg9k/CrvabiZlHSmMe5NFURTvtFcR7qZ8HOmI/+pWaZm0alpuNmW+jEX7cV7U1dLozMc6d/kneP2PtkWLeTj3ce9T0rV2iaK6d9t4mNpjkk8jgWqnttrTNZy8LDu7zXjc66ZmevqqjeNto57zy65B08umnXOybYt243tadRTNddFcTzonpenVFMx18p6vBeM3Q9DwtCxarGFRVvXO9dyuYmuvxbz8ngj+Mu5mY1GZhX8W5NUUX7dVuqaeuImNp284I3guKdZ4i1bXbtFyr3cUY9VdERERO/L50UxTHKeqZ333XDN0LRMbQcKvFxK7tdFdybkzdmJneYiPBEeJpA6+Xn4eF0PZmXYx+nv0e23Io6W3Xtv+mHR4qwq9Q4bzsa30unNvp0xTT0pqmmYqimI+Xbb9rjxBw3h8Qex/Zly/R2jpdHtVURv0tt994nxQ2ASvY6zaMnhunGjoxXi3KqJjpbzMTPSirbwdcx/wDTLp9ki/ORb07SLFNNzIyL8V009OImP7tMbfLNU8//AEy0NS4OtX825m6Xn5OmZV2Zm7XaqmYr3mZnlvExvO3h25dT7aBwni6PkVZl29czM6vfe/djqmZneYjntM785mZnr6t5BtYeNRh4VjFtzVNFi3TbpmrrmIjaN/MjdZinW+yFhabcouV4uFR07lPQiad9unvPX7mf6umd/wBHhXDH07hvD07WcrVLNy/Vfyen06a6ommOlVFU7bRv1x4wbDH4g4bw+IPY/sy5fo7R0uj2qqI36W2++8T4obACP/o40f8AOc769H8p/Rxo/wCc5316P5VgA+OHjUYeFYxbc1TRYt026Zq65iI2jfzPIdWuXtEy9a0a3Zt0Y+Rdp5VTNVVNFNXSo2nfxTHXu9kYOo8I6ZqOsU6nf7b22JpmuiJiaLnR6ulExPgiImPEDQ0TT40vR8TCiKYm1biK+jMzE1zzqmN/HMzKH4wyL/D/ABhGp4vbYnJxpiat9qZr6M0eLadtqKtp357fI9GZOv8AD2FxBbs05k3aJszM0V2qoiY3645xMeCPB4AZPY3wvY/Ds5FVNvpZV2qqKqY910Y9zET+2Kp/b8qsdfAwrOnYNnDx6drVmiKaeUbz8s7eGeufll2AAAZPFGlzrGg5OLbppm9t07W8RPu45xEb9W/ON/lefzqVfEGj6HoFFVU3ov8AQvVdq3mimOVFUbcpiKKp38Puefjn1Zh6Zwppul6vd1LHi522vpdGiro9C30p39zERG3i6+qZgGxj2LeNj2sezT0bVqiKKKd99oiNojmiex1m0YdWboeV0bWXRfqrimat+nMR0aqY8HLo+Pnv8i6TvEfB+Frtz2R06sbL2iJu0UxMVdX4UeHlyid4/btEA0OIdRo0vRMrJqv02bkW6qbMzG+9yYnoxEeHn/3sx+xxjV2OGIuVzTMZF+u5Tt4Ijann+2mXXt8Axfzab+r6vk6hFMREU1RNMztO+01TVM7dfKNuvrWFu3Rat027dFNFFERTTTTG0UxHVEQCR7GPe9keV1ehQdk7vex/K6fQrb2haJjaDhV4uJXdroruTcmbsxM7zER4IjxGu6Jja9hUYuXXdooouRcibUxE7xEx4Ynxg0nn/CX5Q9b+n+9pegMfTuG8PTtZytUs3L9V/J6fTprqiaY6VUVTttG/XHjBsAAPP9O/+C9k3Ks3vwM7p9C5X7iPdzFcbb9fuo6Hyz5noDL1zQMHXrNFGbTciq3v2u5bq2qo32328E77R1xIO1qebRpum5OZc6MxYtzXtVV0elMRyp3+Wdo/ak+x5pl23w9mZVu5VYvZkzTaubRVFMUxMRV0fkqmrlPXtD7UcC1ZGRbr1jWcvUbVvnTbq3jnvG/Oap5Ttz22n5Vdbt0WrdNu3RTRRREU000xtFMR1REAl+B9dytTt5eJql2qrPsXN5propomKOrbaNuqYnfly3hqcU5VjE4cz5yLtNuLliu1Rv8A3q6qZiIj/v5WfrPBWFqObXnY1+7g5lUxVFdrbo9OJ36W3Kd/liY58/Hv07fAMX82m/q+r5OoRTERFNUTTM7TvtNU1TO3Xyjbr6wfbsbWLlrhqqu5TtTeyK66J3642pp389M+ZSWc/Dv5FePZy7Fy/b36dui5E1U7TtO8Rzjnyfa3botW6bduimiiiIppppjaKYjqiIZOncN4enazlapZuX6r+T0+nTXVE0x0qoqnbaN+uPGCZ7IFuvA13Sdaiiq7RbmmmaNto3oq6UR0vl3nwf3Z615buUXbdNy3XTXRXEVU1UzvFUT1TEvjn4OPqOHcxMy32yxc26VPSmN9piY5xz64hK18B1zTGLb13Mp03eP/AAtXPlvvPhinr3n8Hl8oOroFNOs9kLUdUoj+oxd6aK6K4qpqnbtdM/LE0xVPL5Ofj72Predh8d3tL1LKqrxL0T7G6VqmiImraaefXP8Aeo653n91FpWmYukYNGJh2+jbp5zM/hVz4apnwz/31Onr3DWn6/2urLi5Rdt8ou2piKpj/DO8TvHh/wD2yDWuXKLVuq5crpoooiaqqqp2imI65mUDwR/4vjLWc/H93i1ds2r6vw7m9PKefOKZ8ztVcA5N63ZsZfEGTexbc07WZonaIjl7neqYjlyjlyVWlaZi6Rg0YmHb6NunnMz+FXPhqmfDP/fUD6Xs/DsZFGPey7Fu/c26Fuu5EVVbztG0TznnyTvH2uX9I021YxK6rd/LmqO2RH4NERHS2nwTzjn+nqnZpajw3h6jrOLql65fpv43Q6FNFURTPRqmqN943658bjr/AAzicQXLNWZkZNEWYmKKLU0xEb9c86ZnwR4fADJ4Yw+HdCx6a7mp6bfzp513pv0T0J222o3nlHOefXPh8ERRW9a0q7cpt29Tw6665immmm/TM1TPVERunf6ONH/Oc769H8r7YfAOlYebYyreRmTXYuU3KYqrp2mYneN/c/IDp9k/CrvabiZlHSmMe5NFURTvtFcR7qZ8HOmI/wDqVmmZtGpabjZlvoxF+3Fe1NXS6MzHOnf5J3j9j7ZFi3k493HvU9K1domiunfbeJjaY5JPI4Fqp7ba0zWcvCw7u8143OumZnr6qo3jbaOe88uuQdPLpp1zsm2LduN7WnUUzXXRXE86J6Xp1RTMdfKerwXjN0PQ8LQsWqxhUVb1zvXcrmJrr8W8/J4I/jLSBH8ad8PDHlf/AF21gzdT0TG1TNwMq/XdprwbnbLcUTERM70zz3if8MeJpAwa+JqLHFUaJk4tVqK4jtWRVXtFczG8cpiPDvTymecbfo3Llyi1bquXK6aKKImqqqqdopiOuZll65w5p2u00zmWqou0x0ab1uejXTG++3in9sT1zswaeAr12m1Yztey8jDt9ViKZiI2jaNt6piNv0dQPjwlk16txvq+p24pqx+1zbiunlvHSpijlPPnTRM/wXTp6VpmLpGDRiYdvo26eczP4Vc+GqZ8M/8AfU7gAAAAMnirCr1DhvOxrfS6c2+nTFNPSmqaZiqKYj5dtv2snseani5GhW9PoubZWN0prt1cpmJqmYqjxxz2+Sf0xvWJHUeAcK/lTladlXcC9NyK4iiImij5sRtMc+fXy8EeIHZF1Sxj6HVp/SpqyMqadqN+dNEVb9Lz07eDrnxS5cOX7mN2N/ZFmro3bWPkV0Vbb7TFVcxPN2NP4OxcenJuZuVfzszJtVWa8m5PuqYmJp9zvvtPR2jeZnq8UzDW03SsbTdJo0230ruPTFVO17arpRVMzMTy2nrnwAj+CeH9L1XT6tTz+lm5VV+enFyatqKonfn/AI994md9457ePfj2RcfScLTsfHxcbEsZld2K+jatU01driKomZ2jq32/Tt8jQr4Fqx8i5Xo+s5enWrnOq3TvPPeducVRyjflvvPyvtPAenV6bfsXbt27mXpiurMuTvXFe3XEeKZmZmJ5zv18omA2uH+97TPJLXoQn+xj3vZHldXoUNzh7Sb2jadOJezrmZtXvRVXEx0KdoiKYiZnlG372LpvBeTpebbrxNdyaMWi/F2ceKZiK4iY5VbVRE7xG0zt+wGXpEYFjjfV8DWMTGrryr812Kr9NNe0zVNVNMbxO3SiqJ646ojrlWZemaBg4tzJytO0+1ZtxvVXVj0cv3fufPiLhnC4gt0zf6VrItxMUXqIjePkmPDG/PbzTG8sWngK9dptWM7XsvIw7fVYimYiNo2jbeqYjb9HUDQ4M1HH1THysjF0exp1qK6aOlamn+smI3mJ2pjq3j6zcy8/Dwuh7My7GP09+j225FHS269t/wBMOWJi2MHFt42LaptWbcbU0U+D/vxs3iDhvD4g9j+zLl+jtHS6Paqojfpbb77xPigGwDjcpmu3VTTXVbmqJiK6dt6fljeJjzwDzOzk43F3EN3J1nULWNp2NP8AU2LtyLc1UzM7RHPw7e6mJ36ojwbXVjVtBxrNNnH1DTbNqn8Gi3et00x4eURLD/o40f8AOc769H8p/Rxo/wCc5316P5Qbmo5dWXoeZe0TMt137dEzRXYim97qnn0ducbzHL9rp8F61VrOixXkXu2Zlmuab0zFMTO870ztHg25dUc4l3tC0TG0HCrxcSu7XRXcm5M3ZiZ3mIjwRHiYudwJi15k5mlZt/Tcia+lHaudNMTG0xTEbTG/6duuNvEH27IOVYs8L37Fy7TTdyJpi1R4atq6ZnzRHX+jxw7XBVi5j8J4FF2no1TRVXEb78qqpqifNMM3A4EsUah7N1XOu6lciYmIuU7RVtG3ut5mavBy3jq57wrgdfEz8PN6fsPLsZHQ26XarkV9Hfq32/RLsMfh/hvD4f8AZHsO5fr7f0el22qJ26O+220R45bAI/UvyoaT5JV9l1YM2/omNf17H1iuu7GRj25t00xMdCYnpdcbb/3p8LSB5/p3/wAF7JuVZvfgZ3T6Fyv3Ee7mK4236/dR0PlnzLbU82jTdNycy50Zixbmvaqro9KYjlTv8s7R+11dc0DB16zRRm03Iqt79ruW6tqqN9t9vBO+0dcSw6OBasjIt16xrOXqNq3zpt1bxz3jfnNU8p257bT8oOPY00+cfR7+bXFUTlXNqecTE0UbxE/JzmqOfihVez8P2Z7D9l2PZX/B7ZHT6t/wevq5vtbt0WrdNu3RTRRREU000xtFMR1REMnubw+6P287Zf8AZX+DpR0PwOh1bb9XygzePtcv6RptqxiV1W7+XNUdsiPwaIiOltPgnnHP9PVOz48MYfDuhY9NdzU9Nv50867036J6E7bbUbzyjnPPrnw+CI1tf4ZxOILlmrMyMmiLMTFFFqaYiN+uedMz4I8PgZP9HGj/AJznfXo/lBRW9a0q7cpt29Tw6665immmm/TM1TPVERuj+yBbrwNd0nWooqu0W5ppmjbaN6KulEdL5d58H92etqYfAOlYebYyreRmTXYuU3KYqrp2mYneN/c/Ios/Bx9Rw7mJmW+2WLm3Sp6UxvtMTHOOfXEA+1u5Rdt03LddNdFcRVTVTO8VRPVMShdApp1nshajqlEf1GLvTRXRXFVNU7drpn5YmmKp5fJz8far4DrmmMW3ruZTpu8f+Fq58t958MU9e8/g8vlU2laZi6Rg0YmHb6NunnMz+FXPhqmfDP8A31Ai+MtRuanxBb4fjMt4WHT0Zv3bs9GmZ26XOd+cRG20cvdfsmKLSb3DWj4tNjCz9PojaIqr7fR07m2/Oqd+fXP6N+Wzr6nwRp2qahezcrKzJu3Z3no1UREbRtER7nwREQ6v9HGj/nOd9ej+UFNi6lgZlybeJm41+uI6U02rtNUxHj2iflZem8TUZnEOZo9/Fqxr1iau1zVX+NiJ8ETETG8bVR18t/EaFwngaDm15WJeya667c25i7VTMbTMT4IjxGv8JadrlVV65TVYy5jbt9vw7RMR0o6p8HinlEbg2MvKsYOLcycq7Tas243qrq8H/fiR/Y5qv5VzWNSvUU0xlX6Z3p6un7qqqIjffl04876TwHXl3KZ1bXczNooiehHVNMzt4apq8Xi8SsxMWxg4tvGxbVNqzbjaminwf9+MH2Y/EHDeHxB7H9mXL9HaOl0e1VRG/S2333ifFDYAR/8ARxo/5znfXo/lP6ONH/Oc769H8qwAfHDxqMPCsYtuaposW6bdM1dcxEbRv5n2AEfpv5UNW8kp+y0cad8PDHlf/XbdjVuEb2brV3U8LWL+BdvURTXFumd52iI5TFUcuUcvHDQv8PWcz2przMm/cv6b0ZpuRMR2yqOjvNW+885pjw+GQY/ZO73sfyun0K1gzdd0TG17Coxcuu7RRRci5E2piJ3iJjwxPjaQI/Tfyoat5JT9lpocd96Gd9H95S71jRMaxr2RrFFd2cjItxbqpmY6ERHR6o23/ux4X21bTbOr6bdwciq5Tau7dKbcxFXKYnlvE+IE/wAOWLmT2N/Y9mnpXbuPkUUU77bzNVcRHN0eAadG1LSfYuRg4dzNx5q6XbLVNVddEzvFXOPBvt4dto8cK7SdNs6RptrBx6rlVq1v0ZuTE1c5mee0R42HrfBWLqOd7Pw8m5gZc1xXVXbp3pmY/vRG8TFW+3OJ8HVvO4OXEftBoGn+yLmk6fcu1TEWrPaaKZuc4359GeqOe/6I8MNbQbtN/RcW9RhW8Gi7R06bFuYmmmJmZiY2iI5xO/V4WHh8D2/Z1GXrGo39Urt7dCm7Hudo35VbzMzG877bxHj33VgOvZz8O/kV49nLsXL9vfp26LkTVTtO07xHOOfJ2GPp3DeHp2s5WqWbl+q/k9Pp011RNMdKqKp22jfrjxtgBn8Qd72p+SXfQloPjmY1GZhX8W5NUUX7dVuqaeuImNp284MXgTvQwfpPvKjirhjuj9i/+M9jex+n/wDldPpdLo/LG34LU0nTbOkabawceq5Vatb9GbkxNXOZnntEeN3Aef8A9GX/AOl//wBW/wD72PovB/ttqOqYns7tXsC72vpdp6XT51Rvt0o2/B+XresM3TNExtLzc/KsV3aq8652y5FcxMRO9U8toj/FPjB2MOzRpulWLFy9T0MWxTRVdq9zG1NO01T4urd87042taVlWMTLtXKL1uuzN21VFcUzNO3gnwb77OxmY1GZhX8W5NUUX7dVuqaeuImNp287p6FomNoOFXi4ld2uiu5NyZuzEzvMRHgiPECZ7GeV0MfP0y7R2u/Zu9smmqdqp3jozHR6+U0xv853uyLm0Y3DdWNPRmvKuU0RHS2mIielNW3h6oj/AOqHa1nhTH1HMnPxcm/gahP/AO8Wqp58ojnG/wDhjblMdfPd8dI4NsYWoe2GoZl3Usymd6a7sco5RtO0zMzMbcpmfFy5RINDRcK7o/DOPjW7NVzIs2Jq7VVXEb3J3qmnpdUe6mY3dfhfiexxDbux2unHyLU87PbOlM0cvdb7R4eXycvHDeTOr8G2M3UPbDT8y7puZVO9VdqOU8p3naJiYmd+cxPj5c5kHX7IuqWMfQ6tP6VNWRlTTtRvzpoirfpeenbwdc+KW5w7p86XoOHh1xVFdu3vXFUxO1c+6qjeOXKZlk6JwVi6dnez8zJuZ+XFc1013KdqYmf70xvMzVvvzmfD1bxuqAdezn4d/Irx7OXYuX7e/Tt0XImqnadp3iOcc+SH/oy//S//AOrf/wB6o07hvD07WcrVLNy/Vfyen06a6ommOlVFU7bRv1x42wDyfifg/uf063l+zvZHTuxb6PaehtvEzvv0p8Sw4Y4P7n9RuZfs72R07U2+j2nobbzE779KfE1td0TG17Coxcuu7RRRci5E2piJ3iJjwxPjaQJ3H4qonia9oubjU4ldMzTauVXul2yeU0xtty3id+v5OtqazqljR9NvZmRVTtRE9CiZ27ZXtypj9P7uvwOnxFwzhcQW6Zv9K1kW4mKL1ERvHyTHhjfnt5pjeWPb4Bi/m039X1fJ1CKYiIpqiaZnad9pqmqZ26+UbdfWB2NNPnH0e/m1xVE5VzannExNFG8RPyc5qjn4oWTjbt0WrdNu3RTRRREU000xtFMR1REO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3G4wxM2mmcLA1DKmbc3Kos26au17TVG1XuuUz0ZmI8O8bdYKIZ+mazi6lg3cujtliizXVRepyKehVamnrirwRy59bp909n2P7L9rtS9h9Pb2T2iOj0dt+2bb9Lobc99v38gbgzdV1zC0nDx8zIrqrx79ymim5aiKojpRMxV8sbR4N3X7pLVvKxLGVp2oYkZc0027l61T0OlVv0aZmmqdpnbqnnHh2BtDo4WqWszUM7CptXbd3CmmLnT6O1XSiZiY2mfBG/PbrLWq2L2sX9Mt0XaruPbiu7X0PcU77bU7+OYnf8ARv4pB3hh8WZWVYwcXHw7/se5m5dvFm9Eb1W4q33mOfXy/wD2TzZOs6Fg8M6NVqek03bOXizbnp9uq/ro6dMTTXG+0xPXMRt1AshO6lhX+I8zDtzcqjQarFORVNE9Gb9czvTRPPpRG209X79tunj4GJo3GGDjaLVVRRet3Izsei5NcUxTTvRVVE7zTzqjafN1zuFcCH7It/VrWnV0TViRpt67RREUxV22Z26W1W/Lbemernyj5QXAzeItQnS9BzMyiaort29qJpiJ2rn3NM7Ty5TMJ3I4VsYXDV3Piq/Y1m1jzfuZXbqpri5t0q45Vbc+dO/y+EFoI/UtTua7pGh4mPcuU16tXtkTZ9zHa6I/rqYmrnHP9O8RPXvz46tg4fCORp2o6dNWLj1ZMWsq307ldNyiYn3Ux0v7sRVMcuufkBZCVzsWjiLiy7gZcXa9O06xTVctdPo01Xq+cTynefcz+yYnx82mdr0Li+rRrN2qMLKxou49mqa6u1VxM700zMztvtXVP7P2hVAh+Jb+rU8Q6Lj5tWJ7Dr1CmuxTZirpTFNdMRNe/h2q8HLnPyAuATvFty7kVado1iu7ROoX+jdm3MR/U0xvcjeerlMT8u0x8khRCN1bBw+EcjTtR06asXHqyYtZVvp3K6blExPupjpf3YiqY5dc/IsgAcblyi1bquXK6aKKImqqqqdopiOuZkHIYOjXosaJla7mWaqbuVFWXciOjVVFuI9xTExtvtREdfhmerdxtcWY+TTXXh6bqWXboopqqrsWqa6YmYpno79LnVHSjeI5xz8EbgoBk18Q4VPDsa3TF2vF2iejTTHT51dHbaZ25T8vg8Lr3eLMLHt2MjJxsyxh5EzFrKrtR0Ktt9p2iZqjfblvEbxzBvDDo4ns+yMW1k6dqWJGVXFFu5fsRTT0pmYiJ2mZiZmOrb5erm+mXxDZsalewLODnZl6xRFV32PaiqmjeJqiJmZjnMRy8fVHPkDYGbpeuYWp4t6/brqsTjzMX7d+Iors7b/hR4OqefyT4pdG3xbi3bNWTbwNSqw6a+jOVGP/AFe3Pevr36MdGd525eHnyBQCf4E70MH6T7ypsZ/sz2Hc9r+0eyuXQ7fv0OuN99ufVuDsCP4Kv5WRrnENedVbqyYu26K5txtTvT06do+Tl4efjaWo1zpfEmDl0RTRj6jPsXJnoxzriJm1PLnvMzMb8422322gG8AAAAAAAAAAAAAAAAAAAAAAAAAAAAAAAAAAAAAAAAAAAAAAAAAAAAAAAAAAAAAAAAAAAAAAAAAAAAAAAAAAAAAAAAAACf4770M76P7ykFAJPR+D9CydGwci9g9K7dx7dddXbq43maYmZ5VNDVsbSNI4Wu2MjFuVaba26Vm3VM1c64nlMzE/hTv1g3BP/wDzD/8A5V//AFXava9apyr9jFwszNnHie2141FM0U1R10bzMb1RvHuY3nn+kGsOrp2oWNSxYv481RETNNdFcbV26466ao8Ex4nHSdSs6vptrOx6blNq7v0YuREVcpmOe0z4gdxxm5RFym3NdMV1RNUU785iNt52+TePPDD4r1GvGx8XT8a/VYytRv02KLtMc7dMzEVVR+jeI64nnvHU+dvgbh+i3TTVhVXJpiImuq9XvV8s7TEeaAUQy+HtPytLwa8TJyO327d2qMaZq3qps8ujTM7Rzjn/AO3J9tN1XG1LSaNSt9K1j1RVVve2p6MUzMTM89o6p8IO8InIsxTpOh5Xa6bdefrNrMrimqavxk1VRG8+Knox1eBbACZ4dyrGDi6/k5V2m1Zt6pfmqurwfg/97PtPFuNRZw7+RgZ2PjZlcU2792miKI38NU9L3MeHn1xG8bgoBn6hq9nByLONFm/lZV3nFjHpiqqKd9unVvMRTTvtG8z9k7NP1eznZF7Gmzfxcq1zmxkUxTVNO+3Tp2mYqp33jeJ+2Nw0Bh2eKMXI1GvCx8POvXbWRNi7Nuz0qbc77dKqd+VM8/l9zPJxr4rxJt5l7GxMzLxsOdruRYopmj5dt6omrbwzEco59XMG8OriahjZmm29Qt3Kaceu32zpVVRHQjbnvO+0bc9/FtLDwtTxNC0GzqObbqtxqeTN+vtUzX0Zu71RM77dVMRE7R4OqQUwxa+JbFnTYzb+DqFmar8WLdi5Y2u3K5jeOjTv+nw+CXKjiCj2Zi4+Tp+dieytot3L9FNNG8xMxTMxVO1U7bdHr+QGwJP28vd3Xsf2LqXaPY/ae19rno9Ltu3btt9uhty6TUu8RY8Z2TiYmLl51zFo6V6cammqmif8O81RvV8kbz1+GJ2DYGPZ4l0+7w/XrUTcjGt7xVTMRNcTvtFMxEztM7x4fDEvnRxPZ9kYtrJ07UsSMquKLdy/YimnpTMxETtMzEzMdW3y9XMG4JXPzqMHj63VVau3q7unRat2rVO9VdU3Znw7RG0RMzMzEbRLW0/XLOdqN7AqxcvFyrVHT6GRbinpU77TNMxMxMb+Hw+DcGoMOviez7IyrWNp2pZcYtc0XLlixFVPSiYiYjeYmZiZ6tvl6ublXxPgRoMazapu38aJim5FuKenbmeW1UTMeGYjlv1xPVzBtDJ1viHC0K5i05sXdsmZiK6KYmKdtt5nnv8A3vBEuxm6paw9QwcKq1duXc2aot9Do7U9GImZneY8E78t+oHeGPXTbzeK7c7W6va3HmreK/dU3Ls7RG0eKmiev/HHLwsPi7Hua/rVGj49e/sXEuZVdNN3bpXJjaimY6onfo9fgqnq8IWgweH9aov8IW9RvTVXONYq7dEV9OuZojnvv4ZiN+fj/a42uLMfJprrw9N1LLt0UU1VV2LVNdMTMUz0d+lzqjpRvEc45+CNwUAx6uJdPp0vB1GZuRjZl2mzTVMRHQmd9+lvPKI6M7zz6vC6vdhjU4tvLvabqdnEuTEdvrsR0KYnb3U7VTO3uo2nbn4NwUQi+PLFvJ1nh3HvU9K1dyKqK6d9t4mq3ExyaF/gfRps1ew7NzDyY52r9u7XNVuqOcTETV/38nWCkE7o3EdFXB9Gr6jdpqqtRNN7tUbz0oq2iNvBM+58Uc/BD7VcTUWaLF3K0vUsaxerint161TTTb91FO9fut6I3nw/s3BuCT17XL2HxTptmjF1Kq1a7b2yizbmacjeiJjoxv7vo78/E2NQ1yzg6jZwKcXLysq7R0+hj24q6NO+0TVMzERG/h8Hh2BqDN07WbWfm38OrGycTIsRFU28immma6d5jpU7TPSjeOuOXOHxrpt5vFdudrdXtbjzVvFfuqbl2dojaPFTRPX/AI45eEGwJ/gTvQwfpPvKmtqeoWNL0+9m5U1RatRvPRjeZ3naIj9MzEA7QwZ4qxrVzHjNwNQwbV+ejTeybMUUUzz2iqd526p6/Bz6ubuavrVjSase3csZOReyJqi3ZxrfTrq6MbzO3ycvP+kGkMvT9cs52o3sCrFy8XKtUdPoZFuKelTvtM0zEzExv4fD4N3Vs8U2srHu5GJpWp5OPbnaLtuzTtc5zG9MTVE1c48EcvDsDeEvxZm2dR4CyMzHq3tXqLVVPON4/rKeU7eGOqflhqcSXOjot+xTNvtuZti24rr6MTVcnofL1bzO0eCJBqCRvadY1niT2ouUXZ0nScaiJs9Po0zdmPc84npT7jw+CYnx8/ppna9C4vq0azdqjCysaLuPZqmurtVcTO9NMzM7b7V1T+z9oVQOrqeoWNL0+9m5U1RatRvPRjeZ3naIj9MzEA7QncrjDGwseL+bpup41FUb0TdsRHSnfbo/hcp5TO07co38W+hqWt42nZWNiTRdyMvJna3YsRE17f4p3mIiOXXM+PxTsGkMvTNdx9RzsrCizfxsrF26dq/FMVTE+GNpneOrn1c48ZodzBue2PsCzctdHNuU3+nP4d3l0qo5zynl4v0A1AdHVNVsaXbtzcou3rt2drVixR07lzbnO1PyRzmf/sDvDNxdZtXtQnBv42Th5ExvbpyKaYi7tG89CqmZiraJjeN/snb6Ymq42VqGVgR0reViz7u1XtvNMxExVG0zvE7x8seGIB3hn6ZrOLqeDdzbPbLeLbrqp7bep6FNUU9dcb/3evnO3VLp909n2P7L9rtS9h9Pb2T2iOj0dt+2bb9Lobc99v38gbgz9T1nF03BtZdfbL9F6umizTj09Oq7NXVFPgnlz63XxOIbN/UrOBewc7DvX6JqteyLUU017RFUxExM84iefi6p58gbA6enalZ1H2V2mm5T7GyK8evpxEb1U7bzG09XNk6txBRVoWqXMSxmTXYuXcSarVHO3XFM+73ieVMePr+QFEJ/Stet2uEreo51vLt049qimuq9R7q7PRp91Tz5xVM8pn9r6VcTUWaLF3K0vUsaxerint161TTTb91FO9fut6I3nw/s3BuCT1XUrOlcb+yL1Ny5vplNFFu1ETXcqm9tEUxMxvPh2+SWpicQ2b+pWcC9g52Hev0TVa9kWoppr2iKpiJiZ5xE8/F1Tz5A2BO6VcotcV8S3LldNFFEY1VVVU7RTEW53mZfbuns+x/ZftdqXsPp7eye0R0ejtv2zbfpdDbnvt+/kDcGbqmuYWmYtm/crqvzkTEWLdiIrrvb7fgx4euOfyx44fPF1+zf1idKvYuTiZXa+2UxfiiIrj/0zFU7+Hq8U+IGsMfVabebrWl4NUW6+011ZtcTXtVTFEdGnlHjqriee0e5nrTOgXK8Di/MyKq6vY+dn5OJVvPRoorpmK6JmeqZneaYjr69vEC+GDxdcru6fY0yxXVTe1G/TY3on3VFG+9dXRjnMREbT1RtPNk6BcwbfCGgez7Ny70s2KbHQn8C72yvo1TzjlHPx/oBaDH1PiPF0zUacC5j5d/JrtRdoosWunNcbzG0Rv18pnxbR1+Bg6Tk0VdkTVMq5FViicCm5VF73M246NqZ6Xi28ILYZ+j6vZ1mzcv4tm/Tj01zTRduUxTTd265p577fpiP3Ttm92GNVi3Muzpup3sS3Mx2+ixHQqiN/dRvVE7e5neduXh2BRD44mVYzsW3k4t2m7ZuRvTXT4f+/E6uq6Jp2s9q9sMft3at+h7uqnbfbfqmPFANAQ+ocLaNkapZ0rTcPoVx/WZd+m7XVOPR10xtM7dKrqjffaOe3hXAAjdG0fE4opytZ1ezdvxfv1U4sXLk09CzTO1MRFM8ue8T+jfw7z2OHe16tpmo6Jqt2rNnDyarVdVc1xVcoiremqZ38dM9U9UR+0KoRuucN6Bp+LTTi6XTfz789DGsTfue7q8M/hdURzmeUfLG6k0XTKNH0nHwLdyq5FmJ93VG28zMzPLwc5kHeEzxBROr8Q4Gh1Td9idrqysymmqKYroidqImeufdRziPHE+DeOvVYx+F+J9Ms4ddVnA1CK7Vdiaq6qYuctq43meczNNPVyiPl5BXDBzOE+H7ly/mZeHTE1TVdu3Kr9dMc+czPutodPhLR8W1m5Or4mNVi492Js41veqe2Wt4nts9Kd/dTHKOW0R4d9wVQAAMPijG1HPs4uBhUXIxr92IzLtu5TTVTa5bxG/XvvPV/h257g3BE8QaRj8MW8XUtAoqx8vt8We1dKu5GRFX9zbnv1eOPD4dnz1SnRcnirVrnEd6ntWJbs28e3Nc08qo6U7RT7qraZ/Z0ufg2C6GPw5haJj49zI0KLc2r/R6dVFyqvnEbxE7zO0x0urlPN9uItQnS9BzMyiaort29qJpiJ2rn3NM7Ty5TMA0hF5HCtjC4au58VX7Gs2seb9zK7dVNcXNulXHKrbnzp3+XwqDA1rHv8O2dWyb1u3am1FV2raYppqjlVERPP8AC3iOvfwbg1BG6Fk5ebxtXmZcU00ZGnTcxqI23pszcjodLbwz1zznr/ZFkAJerQbmua5m39fxrk4dra3hWu3+5259Kr3MxO87RPPx7c9o26+lX6tA1rWNPtVXLuk4ePOVFG01VWJ2iroRM7RziapiN56uvfpAsBG6Nwza1TR6NT1Gbs6vlxN6nKm7O9uZ/F1UxTMRyjozEfs5dUaXCup5Gq8KUXbdy3XnWqKrMzc6XR7ZTHuelPXO8dGZmPHIKARehX9Qu9kHNo1SqxORZwuhtYiehEb0VREb8/73h8btcY042TqeiYOo3qbWn3bl25e6VcURM0Ux0d6p6uuY/b49gVQl+HcLhO7mU5WiRbnJs77f1lzpRG20z0ap6vdbb7bc2hqtNvN1rS8GqLdfaa6s2uJr2qpiiOjTyjx1VxPPaPcz1g2BF4um6ZrGqaxe4gr7Zk4+RXTRbu3pt9qx6dppqimJjan3XX1eHwzv1cfUcuxwbesYN/JuTez5wtNu1REVTbmY6POdvBFUb+CeXLbkF8IvW9CxOGdHjVNH7ZYysSu3NdU3K57fT0oiaaoiYjaZmJnaPA7WsXKOINY0vS7dd2rT7tic3JimehFy3/8Al7+H8KOcfLE9cbwFUJGqxj8L8T6ZZw66rOBqEV2q7E1V1Uxc5bVxvM85maaerlEfLy1rnEWPTrF7SrOLl5GZa6MzRbpp2mJp6XS3mqIiI3iOe3OY23BsCfscW4uVvTi4GpX71HS7dZox/dWZjflVvMRvO07REzPLbr5O5ia9i5ekZWo0W79FGL2yL1q5R0blE0RvNMxvtvt8vhBqCfji7D9g0Z/sPOjBqrponJ7VHQpmdt946XS2ieUzETG8bRuXOLcW1ZpybmBqVOHVX0Yypx/6vbltX179GelG07c/Bz5AoAZ+oavZwcizjRZv5WVd5xYx6Yqqinfbp1bzEU077RvM/ZOwaAz9P1eznZF7Gmzfxcq1zmxkUxTVNO+3Tp2mYqp33jeJ+2N83G4wxM2mmcLA1DKmbc3Kos26au17TVG1XuuUz0ZmI8O8bdYKIZeJr+Dk6Xf1Cuq5jWceuqi9Tfp6NVuqOuJjx845Rv17dfJ054txqLOHfyMDOx8bMrim3fu00RRG/hqnpe5jw8+uI3jcFAAAAAAAAAAAAAAAAAAAAAAAAAAAAAAAAAAAAAAAAAAAAAAAAAAAAAAAAAAAAAAAAAAAAAAAAAAAAAAAAAAAAAAAAAAAAAAAAAAAAAAAAAAAAAAAAAAAAAAAAAAAAAAAAAAAAAAAAAAAAAAAAAAAAAAAAAAAAAAAAAAAAAAAAAAAAAj+xncs1aBft0TtdpyJm5TNcTPOmNp28EctvDzif0RYI3hzhXFv6Bh3Myxk4mXMV0X4oqqtVXaOnV7iuPDExt8u0RzBn6tbi/j8ZXMOzVNqbmPG9FuYia6J3ueDwTvMz+3wtS5pmpXNCquVcT0xptWNMzFOnUUx2qafBEc49z4I5qLC0rBwMGrCxca3RjVb9K3Puoq369999/Fz8HJl9xmjfi+1X/YvX7F9kV9q6f8Aj2336W3Lr6vADNy8aMTQeGLNGXVl0RqOPNF6qmaelRPSmnlMzMbRMRt8jS4t/wDJP/4rY/6mtf07EyLeNbuWKehi3KbtmmmZpiiqn8HaI8Xi6nLLwcfN7R7Jt9PtF2m9b91MdGunqnl+kGHrt+3o3EWBrF+roYt21XiZFyqOlFEfh0bRHPeZifHG3ifbhDHv+1tzUc3ozlajcnIqmI/BomPcU77zMxEc4jwb7NTUdOxNUxZxs6xTetTMVbTMxtMeGJjnH7HYt26LVum3bopoooiKaaaY2imI6oiAYuu5Ghahod2rOyLd7B6cUzesb3O1V+Cd6Ynozz8Pj2nr2nB4t0PKo0OucvWMnNm3coowseaaaZqqmqI2q253Kuj4evlM+GVBpegYljSsrCuYlNGLlXJuTjVVTV2uOjTG01bzz9zvvE8pnlM7RM8cDhLSMHIt36LNy7cs1zVZm9cmqLMbzMU0x1bRMzMb7zvO++4Ptg5mNp+Vh8P111VZFvDpqprmIpprin3O0c99/czO3ijrYeRp0cO8T6Rb0Giq3RnzVRkWKq5qoqop2mavdTvvETVPX4PlmJotY0XB1vHiznWen0d+hXTO1VEzG28T/wC08uUbw+em6Bg6denIim5k5k/hZWTV2y7PXHXPVynblty23B3qcvGryq8WjItVZFEdKq1FcTXTHLnMdcdcedK9k7vex/K6fQrblnS7dHEV/VKLPaq6rXaq65q3m9M9Dadt9qYpinbxzMzy5RM9jU9LwtXx6cfPs9utU1xXFPSmnntMb8pjxyDP41sXMjhPPotU9KqKKa5jfblTVFUz5ok1DUbObwVk53St0UX8KudunExTVVTMdHfx9Kdv0txh9yWkeyOn2m52jp9s9idsntHbN/w+h1b7cturblsCdtUTouHwfmVzTXj0TXFy5VVFEUdvjeN/0RNXP/0+DdqcfWaMzC0zAm9Tbryc+3RHhmImJiatvDt0o88KTLxbGdi3MbKtU3bNyNqqKvD/AN+Nn6dw5p+nZUZNuLt69RE0Wq79ya+00eCijfqiOe3h5zz5gz8C/OJx9qmNepppjOsWr1mqa4910KejtEfW+q+d+zRldkvHrovU74eBNdVMc+czVT0Z8XKuJ/8A2tzVNIxNWt26cqirp2p6Vq7bqmmu1V46Zj9k+LeI8RpekYmk27lOLRV07s9K7duVTVXdq8dUz+2fFvM+MHYs5eNkXLtuxkWrtdmejcporiqaJ58piOrqnzJXjTvh4Y8r/wCu23NL0u3hajqGXas9ojLriZomrpTVMTVM1zznbpdLqjqiI6pmYjsZul4WfkYuRlWe2XcSvp2aulMdGd4nflPPqjrB2L9+zjWar2Rdt2bVP4VdyqKaY8HOZTfEuVTjaxw7qkdrrw6btduq72yIpiLlMRFW/i23nfq5dcbtzVsS3nabdxr2N7JoubR2rtnQiZ3iY3qjnERO0ztz2jqnqnja0ux7SWtLyqacizRYps1dKNul0YiN/k6t/kBh8fWaMzC0zAm9Tbryc+3RHhmImJiatvDt0o88Kpk6dw5p+nZUZNuLt69RE0Wq79ya+00eCijfqiOe3h5zz5tYBn8Qd72p+SXfQloAJ/8A+Xn/APKv/wCkcC3LNzhPDizP4HTprpmuKppq6UzO+3Vvvvt4pjr63ztY2Rj8MarpE279yvFtXbViqqKqpvW6qZmjadoiZiJ6O0b7TT+h89O4S069pmHVfs37NVzHt+ysei5VbovVRRG3TpjwxPPltz333Bh3ItzwFr93Ho6OLe1CquxtR0aZt9stxExHi5bfs2UXGVui7b0e3copror1SzTVTVG8VRPS3iYalej6fc0mNLqxqYwoiI7VTMx1Tv1xO/XG+/hfbLwcfN7R7Jt9PtF2m9b91MdGunqnl+kGPxb/AOSf/wAVsf8AU+fCcW6M7X7VVHQyo1CuuvejaqbdXOid/DH4Ux+nfwtzLwcfN7R7Jt9PtF2m9b91MdGunqnl+l0dR4c0/UMqcyYu4+btERk41ybdyPNy6uW8x1An8+ui/rnE1zD6Xabel1W8qYr3pqvdGejy38FMTHVymJ8fOi4fv2Y4Y0+9N232qjEo6dfSjo09GmIq3nwbbTv4tna07TsTS8WMbBsU2bUTNW0TM7zPhmZ5z+1m0cJaRby7l6izcptXdpuY1NyYs11RV0omaPDt4vwfkB1+C79nG4Kwr2Rdt2bVPT6VdyqKaY/rKo5zKit3KLtum5brproriKqaqZ3iqJ6piXRz9Nx72lXsP2J2+1drmubPbJoiqqqvpTM1b7xHSnedvB1RPU7Gn4vsLTsbE6fT7Raot9LbbpdGIjfb9gJfgvvh4n8r/wCu40OLf/JP/wCK2P8AqamFpeFgZGVkYtntd3Lr6d6rpTPSneZ35zy656nRy7d/UOJMW1NmqMHAjt9dddv3Ny7MTFERvH92JmreN435TtOwNoAAAAAAAAAAAAAAAAAAAAAAAAAAAAAAAAAAAAAAAAAAAAAAAAAAAAAAAAAAAAAAAAAAAAAAAAAAAAAAAAAAAAAAAAABP8d96Gd9H95SoHXz8HH1HDuYmZb7ZYubdKnpTG+0xMc459cQCb0fg/QsnRsHIvYPSu3ce3XXV26uN5mmJmeVTscZ2LeNwRlY9mno2rVFqiinffaIrpiI5qDHsW8bHtY9mno2rVEUUU777REbRHN88/Bx9Rw7mJmW+2WLm3Sp6UxvtMTHOOfXEAx//mH/APyr/wDqsPhDTtVu6Ltha17B7XdrovY84NM1UXInnEzO0zO236OrwLT2Dj+2Ps/tf/iu1dp6fSn8Dffbbq62bl8LaXlZVzJii7j3b0/182LtVHbqZ/CpqiOW0+HbaZ8YOvwlgxiXNUuU6pVnzcyZi9HaZtxRdjfp8t9ue8c45cob1i/ZybNN7Hu271qr8Gu3VFVM+DlMPjp2nYml4sY2DYps2omatomZ3mfDMzzn9rlgYOPp2HbxMO32uxb36NPSmdt5mZ5zz65kE7xtYi3f0bVLlVUWcLMp7btRNXRomaZmqdurboxHy7qi3cou26bluumuiuIqpqpneKonqmJLlui7bqt3KKa6K4mmqmqN4qieuJhOzwNok3oqpt36LHKasam9V2uuY32qnw7x0p6p/wDfcO1oGsX9YytSq7XajCx7/ace5bq6XbNt+lMzv82Y5eHwuWs36M/S7WPh3e20ahdjHi5Yqpqjoc5uTvPL8CmuPDzaWJi2MHFt42LaptWbcbU0U+D/AL8bq4ui4OHViTj2ehTh0XKbNMz0op6cxNU7zvO/Lx9UyDL43u+xsHTsyq3crtYuoWr1zoRvMUxv/wDaOfhmFFbuUXbdNy3XTXRXEVU1UzvFUT1TEly3Rdt1W7lFNdFcTTVTVG8VRPXEwwe4zRvxfar/ALF6/YvsivtXT/x7b79Lbl19XgBl6bOnZPDOu39SruUablahduU3YpqiZpmqno1Ry3/C28HXHPwuWq0a3oWmXLubk4es6bbi3Fy3lWejXPuojaNt4nrid6pnnHV46i5puFc0+rAqxbUYlUTE2aaYpp5zvyiOrnz3jw82ba4T0q3tRVRfu41FdNdrFu36qrVqY35xTvz33nfffrkGPOHm3uOtWpw9Q9r79dq1XRNWJF2btvoxEzE1dURVtHLrn9DtYWl37XF9m9m69VlZtvGmZsxi9r6dqZmI3mJ25VTvt18mxqmhafqty3eybVUZFqNrV+3XNFdvwxMTHinnG++0ml6Fp+lXLl7GtVTkXY2u37lc113PDMzM+Oec7bbyDo8Jf+d//wAVv/8AS6Om6fn2sWjJ4V1a1d025cqqt4uXaq6FMc4mIq/C5VRyjl+mee9NiYOPhdv9jW+h2+7Veue6melXV1zz/Qy54T0qm9XXYov49u70u32bF+qi3eid+VURPVG87RG0c/EDo42XGqcH4FqxjU4s6jc9jTbxopppop6VXbZjflG9FNc+Gd5jr63a4t/8k/8A4rY/6mlY0jCx7mHVYs00Rh267dmiIjanpbbz49/c9e/hnffd9svBx83tHsm30+0Xab1v3Ux0a6eqeX6QZfEebctXtPwsTCsZWdk3ZqsTkRvbtTRzmufDvETy259f6JyeIrOoWtS0erN1W1eouajZ6GLRjxb6O086onpTVPy8/wC9+hSappGJq1u3TlUVdO1PStXbdU012qvHTMfsnxbxHiZ97hDS71ver2T7KmaKvZnb6pv9KnqnpTvt+yNurxRsHH/5h/8A8q//AKrq0afk1Zufl8MatTbicmYyMW/ambc3on3fup5xvE/3Y/b1bbWXo+PlajYz+nfs5Vrox07N2aenRE79CqOqaZnr+117/DOnXc6rNtRfxMmuvpXbmNeqtzcjw0ztPVPKZ22nfnuCby7/ALO0uxObh4ln2NrtNGbVZp2tVbcqq6t/BPSiJmev9uyq16/gY+nxc1HFpy6O2U027Ha6blVdcztEU0z1zzn5dt3KzoemWNLr023h24w7m/TtzvPSmfDMzz36ue+8bRt1Q6uJwtpeJlW79FF2uLE9LHtXbtVduxPhmiJ8c8+e/OImNgfH/wCYf/8AKv8A+qf/ADD/AP5V/wD1Wx7Bx/bH2f2v/wAV2rtPT6U/gb77bdXWewcf2x9n9r/8V2rtPT6U/gb77bdXWDD4Bi3Rwzbs00dC/au3KMimaOjVFzpdU/L0Zp+zwM/T8K3rdPFNrEjfBybsU2Jqub0TfiJmquNpnlNXRnfwxt4tm1l8LaXlZVzJii7j3b0/182LtVHbqZ/CpqiOW0+HbaZ8bUxMWxg4tvGxbVNqzbjaminwf9+MEHiURxbj3KomrKnF0imz2u9VMVRlTM7VRM8ufQjed+cTET4YjQ4WyqNf16rU65puXMLAs2Jqmj8K5VvVVVHKOjtPSp5de/iVGHp2Jg3Mi5i2KbdeTcm7dq3mZrqn5Z/TPLq5y69jQtPxdKydNxLVVjHyYqiuKa5mfdU9GZiat/AD56Hcj2tvalkV1W4zLleVM3ZpjoW9tqN9uUf1dNG/Px7p3h2nX8mjJ1jT403o6ldquT7Kru1V0xTVNNNPLltHPb/uIsrmLYuYdWHVapjHqtzam3T7mOhMbbRt1cvE5Y9i3jY9rHs09G1aoiiinffaIjaI5gh8b2dp9PE2mal2vtuTiXc6jtPO37qJiqYmfdde0bT/AIZ/bucC3LNzhPDizP4HTprpmuKppq6UzO+3Vvvvt4pjr63Y4h0rHy8LJy4xu2Z1rEvUWaqd+l7qiqNto6+udonfr5M/TuEtOvaZh1X7N+zVcx7fsrHouVW6L1UURt06Y8MTz5bc999wSupdo7lL963aq9hXdcrrtRRHa+la6ExHR3jl1THVy26uS64mv4s8KZ967VbuWK8eehVt0qZmY9xMbf8Aqmnaf2unxBpNuMHRsLDwuli2dQs9O1RR0qYt+66U1fJz5zPj5vtb4P0ei5TNdq7etWpibNi7eqqt2fDPRp38M85id9wT+sW67Vzgi3coqorom3TVTVG00zHat4mFpqWoY2l4VzKy7lNFFETMRNURNcxEz0ad5jeZ25Q+Oq6Jp2s9q9sMft3at+h7uqnbfbfqmPFDp2OD9Ax71N2jTbc1U9UXK6q6f2xVMxIMHTKY0TgTGprwqczI1O/Ha7F7o1W5rr/A3+TammfHv4vB9ONbOrU8O3b2dquNTRVFumrEs4/RpuV9KJ5VVVTVO3Xy25U9Uc1ZqOnYmqYs42dYpvWpmKtpmY2mPDExzj9jLucIaXfx6qMv2Tl3qrc2/ZORfqruRG+8bTPKNp8Ufp33ncOOs99/Dn/+z93BczMrL4ovYum42JbqxLVNOTmZFvp1bVR0qaKYiYmY8POduvxRv3M3QsfNx8Wi7fy6b+LR0bWVRemm7TvERVO/VMzEc948MmboGFmZ1ObE38bK5RXdxrs26rlMf3atuuOr5eUc+QMXSbWVY48u2s3Uqc+9Tp3OuLVNvof1kTFMxH6d/wBra4e6V3BrzrnbIqzrtWREV9HeKJ2i3HLl+BTR4+e7q9yGk0VROLRdxY7RcsVxZufjKK4mJ6W+++2+8fojr2jbct26LVum3bopoooiKaaaY2imI6oiAYPAnehg/SfeVPnxvFuMHTruRR0sWzqFqu/vR0qYt84mZjxc9v27Pp3E8O/B/wDvXP5nex9A0vG029p1rEpjEvzNVy3VVVVvMxEb7zO8dUdXVsDq8Z3sW1wvmxmc6blHQt0xO0zc39ztzjfaYif0RLPwLFy1xbpk6jT/AOI9p6aIruz0pm9FXu4irw1bTO+3gmfG0sThbS8TKt36KLtcWJ6WPau3aq7difDNET45589+cRMbO5qmj6frFu3b1DGpvRbneid5pmPHziYn9nyR4gdXVNQ03A1K3XfxO3ZlGPcvdst26aq7VuiJmd5md6YneYjwTMzDPwKdXy9Dt5NrKwdCxZ3vW6LOPFfQtTvMdKZq6Mb77ztEfs5w1NP0DBwe3VzTcyr9+joXr+VV2yu5T4pmeW220bRHPaN+p17XCelW9qKqL93GorprtYt2/VVatTG/OKd+e+87779cgm//AJQ/9/nCsyOlk8RYtmO2Raw7VWRXMdHozXXvRRHj6u29XyOOPw5p9jSb2l1RdvYV25NfarlyZ6HOJ6NMxtMRExv5/G72PhWcfJysiin+tyq6arlUxG/KmKYj9HLf9Mz4wYOBfnE4+1TGvU00xnWLV6zVNce66FPR2iPrfVfO/ZoyuyXj10Xqd8PAmuqmOfOZqp6M+LlXE/8A7W5qmkYmrW7dOVRV07U9K1dt1TTXaq8dMx+yfFvEeJ88LTcbRMW7VhY12/duTFV2rpxVdvVeOaqpiPHPXEc526waSb43i3GDp13Io6WLZ1C1Xf3o6VMW+cTMx4ue37dmp7Y5XwNnfXsesZ+u5GflaXdt29CuXrfKb1nJqontlvwxR0K5mK+qYnbwcue0SHx7IVdinhW9F6KenXcoizvTv7vffl4vcxVz/Z4X21bBt5mv2ZwNTuYGr2seapmm32ymux0pjaYn3P4U/wD26pjBzdGw83Hs4mBganXkZU02+35lu5tg2omKppjpbRyiJiIid+c+65xE1mqaFp+q3Ld7JtVRkWo2tX7dc0V2/DExMeKecb77SDN0fJ1CjiGcDWLODczIwouU5WPTMVTRFe001TMeGee0bR8nPl9OEv8Azv8A/it//paGnaLhaderyLVNy5lXKKaLmReuTcuVxHjmZ+SOraOUeKHGminS7l6nC0vJuxkXKr9yu1XRtNdXX+HXE+COqNgaSP1vGyL3HeH7HzPYN25hTTZv1Y0XYqqiqqaqY35RPRnffxcvCoPbHK+Bs769j1jjm6Xha7i2vbPAq3omZpouVRFdHg66KvD4t/F4gYeRpGX7faRVqPEdV3IouVV49unDijpxG0109KmeW8RtzfHjW1cz863a0uzfv5Vi1V7N9jXOhV2idp7XVO3OaucxTz8M9Gd29p3Dmn6flRmRF3IzdpicnJuTcuT5+XVy3iOp3MPTsTBuZFzFsU268m5N27VvMzXVPyz+meXVzkGDxLds6h2P717T7e9iu1bqoooiPcUxVTMxtHKOjETv4tp8T43NM1K5oVVyriemNNqxpmYp06imO1TT4IjnHufBHNRYmlYOFj38fGxrdFi/XVXct9dNU1RtPKeW20bbdTL7jNG/F9qv+xev2L7Ir7V0/wDHtvv0tuXX1eAGXbw7eLk8IU3Mj2Zi0du6GRdo6NMzVTFVqNp32nqimOv3PJRarfwLOVp9OXi05ORdvxRjxFumuuieua435xEbRMzHVyfbN0rBz8GnCysa3XjU7dG3HuYp26ttttvFy8HJ1dO4c0/TsqMm3F29eoiaLVd+5NfaaPBRRv1RHPbw8558wdXhL/zv/wDit/8A6Wbp1yi7w1xXct1010V5OXVTVTO8VRNEbTEtrI4Z06/mXciIv2e37+ybdm9VboyN4293ET8szy233nffd2rGj6fjYeTh2Mam3j5M1Tdt0zMRPSjadufLl4I22Bi5GbTh8FaXR7Ct5t3KtWMezZuxE0VXJpiaelv4OX2dXXHR41s6tTw7dvZ2q41NFUW6asSzj9Gm5X0onlVVVNU7dfLblT1RzUFPDmnzptenZEXcrFm506KL9yau1bRERTRPXEREbRz8M+N17nCGl38eqjL9k5d6q3Nv2TkX6q7kRvvG0zyjafFH6d953Do597Fs9krBnK5VVYXQs1TO0U3Jqr235+GOlHh5zDscWRbrztAtU0dPKnUKK6NqN6ot086538EfgzP6N/A72Tw3pebTb9nWKsq5RYpsdtu3KprmmJ33mYmOe/XMc+c+CTTuHNP0/KjMiLuRm7TE5OTcm5cnz8urlvEdQJfX7ddyrjKm3RVXMRh1bUxvyiImZ/ZETLQuaZqVzQqrlXE9MabVjTMxTp1FMdqmnwRHOPc+COakp07EpyMu/wBopmvMimm/0pmqLkRG0RMTy6p2ZPcZo34vtV/2L1+xfZFfaun/AI9t9+lty6+rwA6NOl4tWm6FiW9Yu06hTFVzAy4t1e6o26UxNMztt0JiNpmOrxbw+2Pe1TD4g03C1mMHN7d26MfKot9G7RtG8zPLaN42jaPPO3PY1DQ9M1PHs4+Zh267Vj8VTTvR0I222jo7bR1curlHifPA0DCwsi3lTN/KzKKJojJyrs3K4iZnlG/KOuY5RHh8cgaT0sjO1HOq7ZFNd32Pairo7dC1vEzG3P8ADm51+DbqTPsau9oPEF+zNNORhaveyrNdX92qjozvt4eXSjaeXNZYGFZ07Bs4ePTtas0RTTyjeflnbwz1z8smJg4+F2/2Nb6Hb7tV657qZ6VdXXPP9AMHAyaNd4qoy6Iq9j4GHRVbpucqqbl6OlvG3X7jlO89fV42Lg96HC3/APFaPvLi00zS8LSMerHwLPabVVc1zT0pq57RG/OZ8UPnRomnW8PFxKMfaxiXYvWaenV7iuJmYnffeecz1gz/AP5h/wD8q/8A6qbz9H9vOyBq2HOVcx6PY9NVU0Rv0tqbe0THi6UxP7PB1xeewcf2x9n9r/8AFdq7T0+lP4G++23V1vna0vCtape1K3Z2zL1HQrudKeccuW2+392PB4AYeFn1anwfqOH2joZ2Jj3MW7Yo6Mz04omI6MU+CfBER1xMR1NDhm/ixwpgXrVVu3Yox46dW3RpiYj3czv/AOqKt5/a71OnYlGpV6jRYppy67faqrkTMdKneJ5x1T1Rz6+TLucH6PXcqmi1ds2rszN6xavVU273hjpU7+CecRG2wPjwJH/wW/ctUXKMO5l3asSiureabW8REdc7c4q/bvPh3UGRft42PdyL1XRtWqJrrq232iI3meTlbt0WrdNu3RTRRREU000xtFMR1REOORYt5OPdx71PStXaJorp323iY2mOQMPg23euaXc1PLj/AMVqN2q/VvRMTTT1U0xM85piI3j5Km1Vl41GVRi15FqnIrjpU2priK6o584jrnqnzOWPYt42Pax7NPRtWqIoop332iI2iObr3dLwruqWdSuWd8yzR0KLnSnlHPltvt/enweEGLwFfmNDr0+7TTbyMC/XZuUdOKp/Cmd+XVzmY+Xoy+fBVmirN17Pt3qblGRn10U9HnG1MzMVRPh36f7mpqPDmn6jlTk3Iu2b1cRRdrsXJo7dR4aK9uuJ5b+HlHPk0MTFsYOLbxsW1Tas242pop8H/fjBg6bVVqvGOfmTPSxtOojFsb0Tt2yedyYmeqqNppnbriY/bvZWXjYduLmXkWrFEz0Yqu1xTEz4t5/Q44mDj4Xb/Y1vodvu1XrnupnpV1dc8/0Pnqel4Wr49OPn2e3Wqa4rinpTTz2mN+Ux45Bi51+cHj/Au3aaYs5mHVjU3Kq4jauKpq29GP8A6nz4ls0ZnFnDmNF6mmu3cuXpjrmIp6NUcvl6Exv+nxKDUdOxNUxZxs6xTetTMVbTMxtMeGJjnH7HX0vQ8TS7ly/bm7fyrsdG5k5Fya7lcR1RM+aOW3VHiBn8ZXrtzFxNIxrlVF7Ur8WpmmmqZptRzrq5eLlvv4Jn9lBbt0WrdNu3RTRRREU000xtFMR1REPjewce/mY2Xdt9K/jdLtVXSmOj0o2q5dU8vG7AOvn+zPYdz2v7R7K5dDt+/Q6433259W7H/wDxh/8AoP8A3lAA6eme2Xser219idv6c9H2L0uj0do6+lz333/c6uv6xXpluzYxMerJ1DLmaMazEcpmOuqqfBEb7z/7RvMazP1XRNO1ntXthj9u7Vv0Pd1U7b7b9Ux4oB0dN4erjIt52t5dWo51ExVbmrlbsTtET0Kerrjr28ETtEuxpVGj3NS1DJwJprzYuTayq6qqprpmJ6vddUcvBy9z8nLq9xPDvwf/AL1z+Z2tR4c0/UMqcyYu4+btERk41ybdyPNy6uW8x1AzdHxacPjbVbWD2unD9j2pvWrduKKbdzl0Yjx+56U7xy91z5vtxXctapwfqE6fetZMUxE1VWrlNUR0aqaque/giN9mxp2nYml4sY2DYps2omatomZ3mfDMzzn9rjpml4WkY9WPgWe02qq5rmnpTVz2iN+cz4oBn6hqNnN4Kyc7pW6KL+FXO3TiYpqqpmOjv4+lO36WHZ03UaOHeH7OLie2WHFFV/Jx5uU2qa5q2roid55xE1Ty5xO3OG53JaR7I6fabnaOn2z2J2ye0ds3/D6HVvty26tuWzcBD+2Os92XbvaH/wAV7X9D2P7Mo/A7Zv0+ltt18tllVl41GVRi15FqnIrjpU2priK6o584jrnqnzOPsHH9sfZ/a/8AxXau09PpT+Bvvtt1db53dLwruqWdSuWd8yzR0KLnSnlHPltvt/enweEGLmZuo67qF/TtGvVYeLjTVbyc6aN5mvbboURPi8M8p+WOXS7lzQrGHoWpY2n2qq8jKsVxXcuV9Ku9XNMxE1VT45n5I3merdxyOD9Cyci7kXsHpXbtc111durjeZneZ5VOxpnDulaRkVZGBi9pu1UTRNXbKquW8TtzmfFAOvwnqNnJ4UxL9VVu3Tj2u13N642o6EbbzPg5RFXPwS6fY6xfY/C9Fzp9L2RdrubbbdHaeht8v4O/7Xey+FtLy8q5frou0RfnpZFq1dqot358E1xHinny25zMzu2Ldui1bpt26KaKKIimmmmNopiOqIgEjpv5UNW8kp+y02sujR8jiHFt5c016lat9tx6K6qtojeecR+DM8t/Hy38DtWtLwrWqXtSt2dsy9R0K7nSnnHLltvt/djweBx1TR9P1i3bt6hjU3otzvRO80zHj5xMT+z5I8QMXiLFpo4m0LJwu10Z1zIqiuKbcdK7b6MdOZqn/DTG23X7rl1NTSelkZ2o51XbIpru+x7UVdHboWt4mY25/hzc6/Bt1OWl6HiaXcuX7c3b+Vdjo3MnIuTXcriOqJnzRy26o8TtYGFZ07Bs4ePTtas0RTTyjeflnbwz1z8sgl+HdL07iTSp1PVKPZmVkV1xc6V2qYsx094opjf3MRynx7VTz2lk5+Tk4uLk02YqytP0TVLNdqqreno0x0t7fSnffozNNPhnnv1bbVmXwtpeVlXMmKLuPdvT/XzYu1Udupn8KmqI5bT4dtpnxu9haVg4GDVhYuNboxqt+lbn3UVb9e+++/i5+DkDH46v2auDcmqm7bmm92vtcxVG1fu6Z5ePlEzy8EOrTROicX6PZuzTVZu6dGDTeqqineuid+r5fcxt/wCrw7NTE4W0vEyrd+ii7XFielj2rt2qu3YnwzRE+OefPfnETGzQ1HTsTVMWcbOsU3rUzFW0zMbTHhiY5x+wE/xLZozOLOHMaL1NNdu5cvTHXMRT0ao5fL0Jjf8AT4na0bvv4j//ANb7uXe0vQ8TS7ly/bm7fyrsdG5k5Fya7lcR1RM+aOW3VHidqzg49jMycu1b6N/J6PbaulM9LoxtTy6o5eIGLwjboi5rlyKKYrq1S9TNW3OYjbaN/k3nzy6OF3vcW+V5noKjEwcfC7f7Gt9Dt92q9c91M9Kurrnn+h86NLwrePl49Fna1mV1136elPu5rjaqevlv8gJvW/yX2/JMb7aHe43t0WuDMy3bopoooi3TTTTG0UxFdO0RDWv6XhZGlxpt2z0sOKKaIt9KY5U7bRvvv4I8L6Z+Dj6jh3MTMt9ssXNulT0pjfaYmOcc+uIByvZeNj3LVu/kWrVd6ejbprrima55coievrjzpGcPNvcdatTh6h7X367VquiasSLs3bfRiJmJq6oiraOXXP6FRm6XhZ+Ri5GVZ7ZdxK+nZq6Ux0Z3id+U8+qOt8dU0LT9VuW72TaqjItRtav265ort+GJiY8U84332kGPhaXftcX2b2br1WVm28aZmzGL2vp2pmYjeYnblVO+3XyfHsZ3LNWgX7dE7XaciZuUzXEzzpjadvBHLbw84n9Eb2l6Fp+lXLl7GtVTkXY2u37lc113PDMzM+Oec7bbyn+HOFcW/oGHczLGTiZcxXRfiiqq1Vdo6dXuK48MTG3y7RHMHz6Gl3sriyvN6VrTK7lm3Xdooqja5HKrbaOcxXMTPKeved4l9NVo1vQtMuXc3Jw9Z023FuLlvKs9GufdRG0bbxPXE71TPOOrx0VnQ9MsaXXptvDtxh3N+nbneelM+GZnnv1c9942jbqh07XCelW9qKqL93GorprtYt2/VVatTG/OKd+e+87779cg3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873" y="3343506"/>
            <a:ext cx="5552088" cy="315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7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7F4A625-E6D9-4708-B2F0-CD0560F23397}"/>
              </a:ext>
            </a:extLst>
          </p:cNvPr>
          <p:cNvPicPr/>
          <p:nvPr/>
        </p:nvPicPr>
        <p:blipFill rotWithShape="1">
          <a:blip r:embed="rId2"/>
          <a:srcRect l="46159" t="19358" r="11991" b="23346"/>
          <a:stretch/>
        </p:blipFill>
        <p:spPr bwMode="auto">
          <a:xfrm>
            <a:off x="3877310" y="1434646"/>
            <a:ext cx="5266690" cy="2317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6041B86-8493-4F89-A8F4-084367DACD94}"/>
              </a:ext>
            </a:extLst>
          </p:cNvPr>
          <p:cNvSpPr txBox="1"/>
          <p:nvPr/>
        </p:nvSpPr>
        <p:spPr>
          <a:xfrm>
            <a:off x="6171227" y="3816791"/>
            <a:ext cx="2472477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indications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realistic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conductor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/>
          <p:nvPr/>
        </p:nvPicPr>
        <p:blipFill rotWithShape="1">
          <a:blip r:embed="rId3"/>
          <a:srcRect l="33857" t="8737" r="14046" b="13649"/>
          <a:stretch/>
        </p:blipFill>
        <p:spPr bwMode="auto">
          <a:xfrm>
            <a:off x="425977" y="1592126"/>
            <a:ext cx="4157175" cy="21602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999313C-90EA-414E-ADC8-B6B8A5FAEDDF}"/>
              </a:ext>
            </a:extLst>
          </p:cNvPr>
          <p:cNvSpPr txBox="1"/>
          <p:nvPr/>
        </p:nvSpPr>
        <p:spPr>
          <a:xfrm>
            <a:off x="2133601" y="203200"/>
            <a:ext cx="4931356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HTS </a:t>
            </a:r>
            <a:r>
              <a:rPr lang="de-DE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s.c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Final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Focusing System</a:t>
            </a:r>
          </a:p>
        </p:txBody>
      </p:sp>
      <p:pic>
        <p:nvPicPr>
          <p:cNvPr id="7" name="Grafik 6"/>
          <p:cNvPicPr/>
          <p:nvPr/>
        </p:nvPicPr>
        <p:blipFill rotWithShape="1">
          <a:blip r:embed="rId4"/>
          <a:srcRect l="34007" t="10198" r="13480" b="11219"/>
          <a:stretch/>
        </p:blipFill>
        <p:spPr bwMode="auto">
          <a:xfrm>
            <a:off x="266545" y="3603377"/>
            <a:ext cx="5760720" cy="3098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/>
          <p:nvPr/>
        </p:nvPicPr>
        <p:blipFill rotWithShape="1">
          <a:blip r:embed="rId5"/>
          <a:srcRect l="33857" t="9708" r="14403" b="15257"/>
          <a:stretch/>
        </p:blipFill>
        <p:spPr bwMode="auto">
          <a:xfrm>
            <a:off x="6256831" y="4583672"/>
            <a:ext cx="2596311" cy="15992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799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3_gsi-folien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</Template>
  <TotalTime>0</TotalTime>
  <Words>1039</Words>
  <Application>Microsoft Office PowerPoint</Application>
  <PresentationFormat>Bildschirmpräsentation (4:3)</PresentationFormat>
  <Paragraphs>161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Arial</vt:lpstr>
      <vt:lpstr>Calibri</vt:lpstr>
      <vt:lpstr>Symbol</vt:lpstr>
      <vt:lpstr>Wingdings</vt:lpstr>
      <vt:lpstr>3_gsi-folienmaster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Barth, Winfried Dr.</dc:creator>
  <cp:lastModifiedBy>admin</cp:lastModifiedBy>
  <cp:revision>759</cp:revision>
  <dcterms:created xsi:type="dcterms:W3CDTF">2014-05-22T15:06:17Z</dcterms:created>
  <dcterms:modified xsi:type="dcterms:W3CDTF">2026-01-24T21:02:44Z</dcterms:modified>
</cp:coreProperties>
</file>