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4"/>
  </p:notesMasterIdLst>
  <p:sldIdLst>
    <p:sldId id="262" r:id="rId2"/>
    <p:sldId id="383" r:id="rId3"/>
    <p:sldId id="344" r:id="rId4"/>
    <p:sldId id="371" r:id="rId5"/>
    <p:sldId id="370" r:id="rId6"/>
    <p:sldId id="382" r:id="rId7"/>
    <p:sldId id="369" r:id="rId8"/>
    <p:sldId id="373" r:id="rId9"/>
    <p:sldId id="386" r:id="rId10"/>
    <p:sldId id="360" r:id="rId11"/>
    <p:sldId id="372" r:id="rId12"/>
    <p:sldId id="343" r:id="rId13"/>
    <p:sldId id="318" r:id="rId14"/>
    <p:sldId id="387" r:id="rId15"/>
    <p:sldId id="270" r:id="rId16"/>
    <p:sldId id="320" r:id="rId17"/>
    <p:sldId id="277" r:id="rId18"/>
    <p:sldId id="281" r:id="rId19"/>
    <p:sldId id="330" r:id="rId20"/>
    <p:sldId id="331" r:id="rId21"/>
    <p:sldId id="301" r:id="rId22"/>
    <p:sldId id="300" r:id="rId23"/>
    <p:sldId id="316" r:id="rId24"/>
    <p:sldId id="297" r:id="rId25"/>
    <p:sldId id="314" r:id="rId26"/>
    <p:sldId id="292" r:id="rId27"/>
    <p:sldId id="305" r:id="rId28"/>
    <p:sldId id="384" r:id="rId29"/>
    <p:sldId id="361" r:id="rId30"/>
    <p:sldId id="319" r:id="rId31"/>
    <p:sldId id="388" r:id="rId32"/>
    <p:sldId id="389" r:id="rId3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098" autoAdjust="0"/>
    <p:restoredTop sz="94660"/>
  </p:normalViewPr>
  <p:slideViewPr>
    <p:cSldViewPr>
      <p:cViewPr>
        <p:scale>
          <a:sx n="90" d="100"/>
          <a:sy n="90" d="100"/>
        </p:scale>
        <p:origin x="-96" y="1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0BF106A-7036-42F5-9BFF-C5A92CF0359E}" type="datetimeFigureOut">
              <a:rPr lang="ru-RU" smtClean="0"/>
              <a:t>25.06.2013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DECBD2-F36A-4349-A4B4-F0A6DBDDF78B}" type="slidenum">
              <a:rPr lang="ru-RU" smtClean="0"/>
              <a:t>‹#›</a:t>
            </a:fld>
            <a:endParaRPr lang="ru-RU"/>
          </a:p>
        </p:txBody>
      </p:sp>
    </p:spTree>
    <p:extLst>
      <p:ext uri="{BB962C8B-B14F-4D97-AF65-F5344CB8AC3E}">
        <p14:creationId xmlns:p14="http://schemas.microsoft.com/office/powerpoint/2010/main" val="27985849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68635249-F01C-457D-A75A-DCBCD203B2CC}" type="datetime1">
              <a:rPr lang="ru-RU" smtClean="0"/>
              <a:t>25.06.2013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FD73496-1A80-4455-8BD3-234DDC0C6847}" type="slidenum">
              <a:rPr lang="ru-RU" smtClean="0"/>
              <a:t>‹#›</a:t>
            </a:fld>
            <a:endParaRPr lang="ru-RU"/>
          </a:p>
        </p:txBody>
      </p:sp>
    </p:spTree>
    <p:extLst>
      <p:ext uri="{BB962C8B-B14F-4D97-AF65-F5344CB8AC3E}">
        <p14:creationId xmlns:p14="http://schemas.microsoft.com/office/powerpoint/2010/main" val="2599213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AD9F5AD-A47E-4151-8CF7-2146B9331342}" type="datetime1">
              <a:rPr lang="ru-RU" smtClean="0"/>
              <a:t>25.06.2013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FD73496-1A80-4455-8BD3-234DDC0C6847}" type="slidenum">
              <a:rPr lang="ru-RU" smtClean="0"/>
              <a:t>‹#›</a:t>
            </a:fld>
            <a:endParaRPr lang="ru-RU"/>
          </a:p>
        </p:txBody>
      </p:sp>
    </p:spTree>
    <p:extLst>
      <p:ext uri="{BB962C8B-B14F-4D97-AF65-F5344CB8AC3E}">
        <p14:creationId xmlns:p14="http://schemas.microsoft.com/office/powerpoint/2010/main" val="116636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ED56EBC-D95A-4F52-B077-343FEB9B0ECD}" type="datetime1">
              <a:rPr lang="ru-RU" smtClean="0"/>
              <a:t>25.06.2013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FD73496-1A80-4455-8BD3-234DDC0C6847}" type="slidenum">
              <a:rPr lang="ru-RU" smtClean="0"/>
              <a:t>‹#›</a:t>
            </a:fld>
            <a:endParaRPr lang="ru-RU"/>
          </a:p>
        </p:txBody>
      </p:sp>
    </p:spTree>
    <p:extLst>
      <p:ext uri="{BB962C8B-B14F-4D97-AF65-F5344CB8AC3E}">
        <p14:creationId xmlns:p14="http://schemas.microsoft.com/office/powerpoint/2010/main" val="3668231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E51754C-49FB-4400-BDD2-7ED05DFA9951}" type="datetime1">
              <a:rPr lang="ru-RU" smtClean="0"/>
              <a:t>25.06.2013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FD73496-1A80-4455-8BD3-234DDC0C6847}" type="slidenum">
              <a:rPr lang="ru-RU" smtClean="0"/>
              <a:t>‹#›</a:t>
            </a:fld>
            <a:endParaRPr lang="ru-RU"/>
          </a:p>
        </p:txBody>
      </p:sp>
    </p:spTree>
    <p:extLst>
      <p:ext uri="{BB962C8B-B14F-4D97-AF65-F5344CB8AC3E}">
        <p14:creationId xmlns:p14="http://schemas.microsoft.com/office/powerpoint/2010/main" val="18656635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E02EB4AE-A4EB-4051-A530-04A466738778}" type="datetime1">
              <a:rPr lang="ru-RU" smtClean="0"/>
              <a:t>25.06.2013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FD73496-1A80-4455-8BD3-234DDC0C6847}" type="slidenum">
              <a:rPr lang="ru-RU" smtClean="0"/>
              <a:t>‹#›</a:t>
            </a:fld>
            <a:endParaRPr lang="ru-RU"/>
          </a:p>
        </p:txBody>
      </p:sp>
    </p:spTree>
    <p:extLst>
      <p:ext uri="{BB962C8B-B14F-4D97-AF65-F5344CB8AC3E}">
        <p14:creationId xmlns:p14="http://schemas.microsoft.com/office/powerpoint/2010/main" val="23998006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C8E8E475-4D3F-45D1-9615-38023F9D51DD}" type="datetime1">
              <a:rPr lang="ru-RU" smtClean="0"/>
              <a:t>25.06.2013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FD73496-1A80-4455-8BD3-234DDC0C6847}" type="slidenum">
              <a:rPr lang="ru-RU" smtClean="0"/>
              <a:t>‹#›</a:t>
            </a:fld>
            <a:endParaRPr lang="ru-RU"/>
          </a:p>
        </p:txBody>
      </p:sp>
    </p:spTree>
    <p:extLst>
      <p:ext uri="{BB962C8B-B14F-4D97-AF65-F5344CB8AC3E}">
        <p14:creationId xmlns:p14="http://schemas.microsoft.com/office/powerpoint/2010/main" val="2683006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930BF913-6572-4FB7-A214-9754F9F51891}" type="datetime1">
              <a:rPr lang="ru-RU" smtClean="0"/>
              <a:t>25.06.2013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FD73496-1A80-4455-8BD3-234DDC0C6847}" type="slidenum">
              <a:rPr lang="ru-RU" smtClean="0"/>
              <a:t>‹#›</a:t>
            </a:fld>
            <a:endParaRPr lang="ru-RU"/>
          </a:p>
        </p:txBody>
      </p:sp>
    </p:spTree>
    <p:extLst>
      <p:ext uri="{BB962C8B-B14F-4D97-AF65-F5344CB8AC3E}">
        <p14:creationId xmlns:p14="http://schemas.microsoft.com/office/powerpoint/2010/main" val="2311258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7D72D5FC-6180-4E1F-AF03-4D9B9C1F828B}" type="datetime1">
              <a:rPr lang="ru-RU" smtClean="0"/>
              <a:t>25.06.2013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FD73496-1A80-4455-8BD3-234DDC0C6847}" type="slidenum">
              <a:rPr lang="ru-RU" smtClean="0"/>
              <a:t>‹#›</a:t>
            </a:fld>
            <a:endParaRPr lang="ru-RU"/>
          </a:p>
        </p:txBody>
      </p:sp>
    </p:spTree>
    <p:extLst>
      <p:ext uri="{BB962C8B-B14F-4D97-AF65-F5344CB8AC3E}">
        <p14:creationId xmlns:p14="http://schemas.microsoft.com/office/powerpoint/2010/main" val="1538638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E195B9C-9CC8-4360-BE6E-0C2EE1BCB86E}" type="datetime1">
              <a:rPr lang="ru-RU" smtClean="0"/>
              <a:t>25.06.2013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FD73496-1A80-4455-8BD3-234DDC0C6847}" type="slidenum">
              <a:rPr lang="ru-RU" smtClean="0"/>
              <a:t>‹#›</a:t>
            </a:fld>
            <a:endParaRPr lang="ru-RU"/>
          </a:p>
        </p:txBody>
      </p:sp>
    </p:spTree>
    <p:extLst>
      <p:ext uri="{BB962C8B-B14F-4D97-AF65-F5344CB8AC3E}">
        <p14:creationId xmlns:p14="http://schemas.microsoft.com/office/powerpoint/2010/main" val="4046197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F9C9691-13F2-4F15-A399-6F4D157131E2}" type="datetime1">
              <a:rPr lang="ru-RU" smtClean="0"/>
              <a:t>25.06.2013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FD73496-1A80-4455-8BD3-234DDC0C6847}" type="slidenum">
              <a:rPr lang="ru-RU" smtClean="0"/>
              <a:t>‹#›</a:t>
            </a:fld>
            <a:endParaRPr lang="ru-RU"/>
          </a:p>
        </p:txBody>
      </p:sp>
    </p:spTree>
    <p:extLst>
      <p:ext uri="{BB962C8B-B14F-4D97-AF65-F5344CB8AC3E}">
        <p14:creationId xmlns:p14="http://schemas.microsoft.com/office/powerpoint/2010/main" val="37121780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1E359DC-E266-4B0C-B8F7-E58EF119879B}" type="datetime1">
              <a:rPr lang="ru-RU" smtClean="0"/>
              <a:t>25.06.2013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FD73496-1A80-4455-8BD3-234DDC0C6847}" type="slidenum">
              <a:rPr lang="ru-RU" smtClean="0"/>
              <a:t>‹#›</a:t>
            </a:fld>
            <a:endParaRPr lang="ru-RU"/>
          </a:p>
        </p:txBody>
      </p:sp>
    </p:spTree>
    <p:extLst>
      <p:ext uri="{BB962C8B-B14F-4D97-AF65-F5344CB8AC3E}">
        <p14:creationId xmlns:p14="http://schemas.microsoft.com/office/powerpoint/2010/main" val="21468109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DF70A9-2000-4B93-9915-CB2FD2CF9023}" type="datetime1">
              <a:rPr lang="ru-RU" smtClean="0"/>
              <a:t>25.06.2013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D73496-1A80-4455-8BD3-234DDC0C6847}" type="slidenum">
              <a:rPr lang="ru-RU" smtClean="0"/>
              <a:t>‹#›</a:t>
            </a:fld>
            <a:endParaRPr lang="ru-RU"/>
          </a:p>
        </p:txBody>
      </p:sp>
    </p:spTree>
    <p:extLst>
      <p:ext uri="{BB962C8B-B14F-4D97-AF65-F5344CB8AC3E}">
        <p14:creationId xmlns:p14="http://schemas.microsoft.com/office/powerpoint/2010/main" val="16904032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panda-wiki.gsi.de/pub/Magnet/Internal/keep_away_25_02_2011.zip" TargetMode="External"/><Relationship Id="rId2" Type="http://schemas.openxmlformats.org/officeDocument/2006/relationships/hyperlink" Target="https://edms.cern.ch/" TargetMode="External"/><Relationship Id="rId1" Type="http://schemas.openxmlformats.org/officeDocument/2006/relationships/slideLayout" Target="../slideLayouts/slideLayout2.xml"/><Relationship Id="rId5" Type="http://schemas.openxmlformats.org/officeDocument/2006/relationships/hyperlink" Target="http://panda-wiki.gsi.de/pub/Magnet/Internal/panda_coil_25_02_2011.zip" TargetMode="External"/><Relationship Id="rId4" Type="http://schemas.openxmlformats.org/officeDocument/2006/relationships/hyperlink" Target="http://panda-wiki.gsi.de/pub/Magnet/Internal/pandaTS_spectrometer_25_02_2011.zip"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en-US" sz="4000" b="1" dirty="0" smtClean="0">
                <a:solidFill>
                  <a:srgbClr val="C00000"/>
                </a:solidFill>
                <a:effectLst>
                  <a:outerShdw blurRad="38100" dist="38100" dir="2700000" algn="tl">
                    <a:srgbClr val="000000">
                      <a:alpha val="43137"/>
                    </a:srgbClr>
                  </a:outerShdw>
                </a:effectLst>
              </a:rPr>
              <a:t>Status of </a:t>
            </a:r>
            <a:r>
              <a:rPr lang="en-US" sz="4000" b="1" dirty="0">
                <a:solidFill>
                  <a:srgbClr val="C00000"/>
                </a:solidFill>
                <a:effectLst>
                  <a:outerShdw blurRad="38100" dist="38100" dir="2700000" algn="tl">
                    <a:srgbClr val="000000">
                      <a:alpha val="43137"/>
                    </a:srgbClr>
                  </a:outerShdw>
                </a:effectLst>
              </a:rPr>
              <a:t>the </a:t>
            </a:r>
            <a:r>
              <a:rPr lang="en-US" sz="4000" b="1" dirty="0" smtClean="0">
                <a:solidFill>
                  <a:srgbClr val="C00000"/>
                </a:solidFill>
                <a:effectLst>
                  <a:outerShdw blurRad="38100" dist="38100" dir="2700000" algn="tl">
                    <a:srgbClr val="000000">
                      <a:alpha val="43137"/>
                    </a:srgbClr>
                  </a:outerShdw>
                </a:effectLst>
              </a:rPr>
              <a:t>PANDA Magnet Yoke</a:t>
            </a:r>
            <a:endParaRPr lang="ru-RU" sz="4000" b="1" dirty="0">
              <a:solidFill>
                <a:srgbClr val="C00000"/>
              </a:solidFill>
              <a:effectLst>
                <a:outerShdw blurRad="38100" dist="38100" dir="2700000" algn="tl">
                  <a:srgbClr val="000000">
                    <a:alpha val="43137"/>
                  </a:srgbClr>
                </a:outerShdw>
              </a:effectLst>
            </a:endParaRPr>
          </a:p>
        </p:txBody>
      </p:sp>
      <p:sp>
        <p:nvSpPr>
          <p:cNvPr id="3" name="Подзаголовок 2"/>
          <p:cNvSpPr>
            <a:spLocks noGrp="1"/>
          </p:cNvSpPr>
          <p:nvPr>
            <p:ph type="subTitle" idx="1"/>
          </p:nvPr>
        </p:nvSpPr>
        <p:spPr/>
        <p:txBody>
          <a:bodyPr/>
          <a:lstStyle/>
          <a:p>
            <a:r>
              <a:rPr lang="en-US" dirty="0" smtClean="0"/>
              <a:t>Presented by E. Koshurnikov </a:t>
            </a:r>
          </a:p>
          <a:p>
            <a:r>
              <a:rPr lang="en-US" sz="2000" dirty="0" smtClean="0"/>
              <a:t>GSI ,   June 26, 2013</a:t>
            </a:r>
          </a:p>
        </p:txBody>
      </p:sp>
    </p:spTree>
    <p:extLst>
      <p:ext uri="{BB962C8B-B14F-4D97-AF65-F5344CB8AC3E}">
        <p14:creationId xmlns:p14="http://schemas.microsoft.com/office/powerpoint/2010/main" val="34772422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58031" y="188640"/>
            <a:ext cx="7772400" cy="506413"/>
          </a:xfrm>
        </p:spPr>
        <p:txBody>
          <a:bodyPr rtlCol="0">
            <a:normAutofit/>
          </a:bodyPr>
          <a:lstStyle/>
          <a:p>
            <a:pPr eaLnBrk="1" fontAlgn="auto" hangingPunct="1">
              <a:spcAft>
                <a:spcPts val="0"/>
              </a:spcAft>
              <a:defRPr/>
            </a:pPr>
            <a:r>
              <a:rPr lang="en-US" sz="2000" b="1" dirty="0" smtClean="0">
                <a:solidFill>
                  <a:schemeClr val="accent2"/>
                </a:solidFill>
                <a:effectLst>
                  <a:outerShdw blurRad="38100" dist="38100" dir="2700000" algn="tl">
                    <a:srgbClr val="000000">
                      <a:alpha val="43137"/>
                    </a:srgbClr>
                  </a:outerShdw>
                </a:effectLst>
              </a:rPr>
              <a:t>List of interface problems to be finalized</a:t>
            </a:r>
            <a:endParaRPr lang="ru-RU" sz="2000" b="1" dirty="0" smtClean="0">
              <a:solidFill>
                <a:schemeClr val="accent2"/>
              </a:solidFill>
              <a:effectLst>
                <a:outerShdw blurRad="38100" dist="38100" dir="2700000" algn="tl">
                  <a:srgbClr val="000000">
                    <a:alpha val="43137"/>
                  </a:srgbClr>
                </a:outerShdw>
              </a:effectLst>
            </a:endParaRPr>
          </a:p>
        </p:txBody>
      </p:sp>
      <p:sp>
        <p:nvSpPr>
          <p:cNvPr id="2051" name="TextBox 3"/>
          <p:cNvSpPr txBox="1">
            <a:spLocks noChangeArrowheads="1"/>
          </p:cNvSpPr>
          <p:nvPr/>
        </p:nvSpPr>
        <p:spPr bwMode="auto">
          <a:xfrm>
            <a:off x="179513" y="836712"/>
            <a:ext cx="8784976" cy="5543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Calibri" pitchFamily="34" charset="0"/>
                <a:cs typeface="Arial" charset="0"/>
              </a:defRPr>
            </a:lvl1pPr>
            <a:lvl2pPr marL="800100" indent="-34290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lnSpc>
                <a:spcPct val="115000"/>
              </a:lnSpc>
              <a:buFont typeface="Calibri" pitchFamily="34" charset="0"/>
              <a:buAutoNum type="arabicPeriod"/>
            </a:pPr>
            <a:r>
              <a:rPr lang="en-US" sz="1400" dirty="0">
                <a:solidFill>
                  <a:srgbClr val="00B050"/>
                </a:solidFill>
                <a:ea typeface="Calibri" pitchFamily="34" charset="0"/>
                <a:cs typeface="Times New Roman" pitchFamily="18" charset="0"/>
              </a:rPr>
              <a:t>Solenoid coil tolerances v.r.t. the </a:t>
            </a:r>
            <a:r>
              <a:rPr lang="en-US" sz="1400" dirty="0" smtClean="0">
                <a:solidFill>
                  <a:srgbClr val="00B050"/>
                </a:solidFill>
                <a:ea typeface="Calibri" pitchFamily="34" charset="0"/>
                <a:cs typeface="Times New Roman" pitchFamily="18" charset="0"/>
              </a:rPr>
              <a:t>yoke</a:t>
            </a:r>
            <a:endParaRPr lang="ru-RU" sz="1400" dirty="0" smtClean="0">
              <a:ea typeface="Calibri" pitchFamily="34" charset="0"/>
              <a:cs typeface="Times New Roman" pitchFamily="18" charset="0"/>
            </a:endParaRPr>
          </a:p>
          <a:p>
            <a:pPr algn="just" eaLnBrk="1" hangingPunct="1">
              <a:lnSpc>
                <a:spcPct val="115000"/>
              </a:lnSpc>
              <a:buFont typeface="Calibri" pitchFamily="34" charset="0"/>
              <a:buAutoNum type="arabicPeriod"/>
            </a:pPr>
            <a:r>
              <a:rPr lang="en-US" sz="1400" dirty="0" smtClean="0">
                <a:solidFill>
                  <a:srgbClr val="00B050"/>
                </a:solidFill>
                <a:ea typeface="Calibri" pitchFamily="34" charset="0"/>
                <a:cs typeface="Times New Roman" pitchFamily="18" charset="0"/>
              </a:rPr>
              <a:t>Attachment of the cryostat to the yoke:</a:t>
            </a:r>
            <a:endParaRPr lang="ru-RU" sz="1400" dirty="0" smtClean="0">
              <a:solidFill>
                <a:srgbClr val="00B050"/>
              </a:solidFill>
              <a:ea typeface="Calibri" pitchFamily="34" charset="0"/>
              <a:cs typeface="Times New Roman" pitchFamily="18" charset="0"/>
            </a:endParaRPr>
          </a:p>
          <a:p>
            <a:pPr lvl="1" algn="just" eaLnBrk="1" hangingPunct="1">
              <a:lnSpc>
                <a:spcPct val="115000"/>
              </a:lnSpc>
              <a:buFont typeface="Symbol" pitchFamily="18" charset="2"/>
              <a:buChar char=""/>
            </a:pPr>
            <a:r>
              <a:rPr lang="en-US" sz="1400" dirty="0" smtClean="0">
                <a:solidFill>
                  <a:srgbClr val="00B050"/>
                </a:solidFill>
                <a:ea typeface="Calibri" pitchFamily="34" charset="0"/>
                <a:cs typeface="Times New Roman" pitchFamily="18" charset="0"/>
              </a:rPr>
              <a:t>positions </a:t>
            </a:r>
            <a:r>
              <a:rPr lang="en-US" sz="1400" dirty="0">
                <a:solidFill>
                  <a:srgbClr val="00B050"/>
                </a:solidFill>
                <a:ea typeface="Calibri" pitchFamily="34" charset="0"/>
                <a:cs typeface="Times New Roman" pitchFamily="18" charset="0"/>
              </a:rPr>
              <a:t>(coordinates) of the support points </a:t>
            </a:r>
            <a:endParaRPr lang="ru-RU" sz="1400" dirty="0" smtClean="0">
              <a:solidFill>
                <a:srgbClr val="00B050"/>
              </a:solidFill>
              <a:ea typeface="Calibri" pitchFamily="34" charset="0"/>
              <a:cs typeface="Times New Roman" pitchFamily="18" charset="0"/>
            </a:endParaRPr>
          </a:p>
          <a:p>
            <a:pPr lvl="1" algn="just" eaLnBrk="1" hangingPunct="1">
              <a:lnSpc>
                <a:spcPct val="115000"/>
              </a:lnSpc>
              <a:buFont typeface="Symbol" pitchFamily="18" charset="2"/>
              <a:buChar char=""/>
            </a:pPr>
            <a:r>
              <a:rPr lang="en-US" sz="1400" dirty="0" smtClean="0">
                <a:solidFill>
                  <a:srgbClr val="00B050"/>
                </a:solidFill>
                <a:ea typeface="Calibri" pitchFamily="34" charset="0"/>
                <a:cs typeface="Times New Roman" pitchFamily="18" charset="0"/>
              </a:rPr>
              <a:t>engineering </a:t>
            </a:r>
            <a:r>
              <a:rPr lang="en-US" sz="1400" dirty="0">
                <a:solidFill>
                  <a:srgbClr val="00B050"/>
                </a:solidFill>
                <a:ea typeface="Calibri" pitchFamily="34" charset="0"/>
                <a:cs typeface="Times New Roman" pitchFamily="18" charset="0"/>
              </a:rPr>
              <a:t>design of the attachment units (part of the unit connected to the yoke</a:t>
            </a:r>
            <a:r>
              <a:rPr lang="en-US" sz="1400" dirty="0" smtClean="0">
                <a:solidFill>
                  <a:srgbClr val="00B050"/>
                </a:solidFill>
                <a:ea typeface="Calibri" pitchFamily="34" charset="0"/>
                <a:cs typeface="Times New Roman" pitchFamily="18" charset="0"/>
              </a:rPr>
              <a:t>)</a:t>
            </a:r>
            <a:endParaRPr lang="ru-RU" sz="1400" dirty="0">
              <a:solidFill>
                <a:srgbClr val="00B050"/>
              </a:solidFill>
              <a:ea typeface="Calibri" pitchFamily="34" charset="0"/>
              <a:cs typeface="Times New Roman" pitchFamily="18" charset="0"/>
            </a:endParaRPr>
          </a:p>
          <a:p>
            <a:pPr lvl="1" algn="just" eaLnBrk="1" hangingPunct="1">
              <a:lnSpc>
                <a:spcPct val="115000"/>
              </a:lnSpc>
              <a:buFont typeface="Symbol" pitchFamily="18" charset="2"/>
              <a:buChar char=""/>
            </a:pPr>
            <a:r>
              <a:rPr lang="en-US" sz="1400" dirty="0">
                <a:solidFill>
                  <a:srgbClr val="00B050"/>
                </a:solidFill>
                <a:ea typeface="Calibri" pitchFamily="34" charset="0"/>
                <a:cs typeface="Times New Roman" pitchFamily="18" charset="0"/>
              </a:rPr>
              <a:t>estimates of maximal loads (components of force and momentum) acting on the attachment </a:t>
            </a:r>
            <a:r>
              <a:rPr lang="en-US" sz="1400" dirty="0" smtClean="0">
                <a:solidFill>
                  <a:srgbClr val="00B050"/>
                </a:solidFill>
                <a:ea typeface="Calibri" pitchFamily="34" charset="0"/>
                <a:cs typeface="Times New Roman" pitchFamily="18" charset="0"/>
              </a:rPr>
              <a:t>units</a:t>
            </a:r>
            <a:endParaRPr lang="ru-RU" sz="1400" dirty="0">
              <a:solidFill>
                <a:srgbClr val="00B050"/>
              </a:solidFill>
              <a:ea typeface="Calibri" pitchFamily="34" charset="0"/>
              <a:cs typeface="Times New Roman" pitchFamily="18" charset="0"/>
            </a:endParaRPr>
          </a:p>
          <a:p>
            <a:pPr algn="just" eaLnBrk="1" hangingPunct="1">
              <a:lnSpc>
                <a:spcPct val="115000"/>
              </a:lnSpc>
              <a:buFont typeface="Calibri" pitchFamily="34" charset="0"/>
              <a:buAutoNum type="arabicPeriod" startAt="3"/>
            </a:pPr>
            <a:r>
              <a:rPr lang="en-US" sz="1400" dirty="0">
                <a:ea typeface="Calibri" pitchFamily="34" charset="0"/>
                <a:cs typeface="Times New Roman" pitchFamily="18" charset="0"/>
              </a:rPr>
              <a:t>Engineering design of the attachment units, loads on them (components of force and momentum) and their geometrical characteristics for fixation to the yoke: </a:t>
            </a:r>
            <a:endParaRPr lang="ru-RU" sz="1400" dirty="0">
              <a:ea typeface="Calibri" pitchFamily="34" charset="0"/>
              <a:cs typeface="Times New Roman" pitchFamily="18" charset="0"/>
            </a:endParaRPr>
          </a:p>
          <a:p>
            <a:pPr lvl="1" algn="just" eaLnBrk="1" hangingPunct="1">
              <a:lnSpc>
                <a:spcPct val="115000"/>
              </a:lnSpc>
              <a:buFont typeface="Symbol" pitchFamily="18" charset="2"/>
              <a:buChar char=""/>
            </a:pPr>
            <a:r>
              <a:rPr lang="en-US" sz="1400" dirty="0">
                <a:solidFill>
                  <a:srgbClr val="00B050"/>
                </a:solidFill>
                <a:ea typeface="Calibri" pitchFamily="34" charset="0"/>
                <a:cs typeface="Times New Roman" pitchFamily="18" charset="0"/>
              </a:rPr>
              <a:t>target production system</a:t>
            </a:r>
            <a:endParaRPr lang="ru-RU" sz="1400" dirty="0">
              <a:solidFill>
                <a:srgbClr val="00B050"/>
              </a:solidFill>
              <a:ea typeface="Calibri" pitchFamily="34" charset="0"/>
              <a:cs typeface="Times New Roman" pitchFamily="18" charset="0"/>
            </a:endParaRPr>
          </a:p>
          <a:p>
            <a:pPr lvl="1" algn="just" eaLnBrk="1" hangingPunct="1">
              <a:lnSpc>
                <a:spcPct val="115000"/>
              </a:lnSpc>
              <a:buFont typeface="Symbol" pitchFamily="18" charset="2"/>
              <a:buChar char=""/>
            </a:pPr>
            <a:r>
              <a:rPr lang="en-US" sz="1400" dirty="0">
                <a:solidFill>
                  <a:srgbClr val="00B050"/>
                </a:solidFill>
                <a:ea typeface="Calibri" pitchFamily="34" charset="0"/>
                <a:cs typeface="Times New Roman" pitchFamily="18" charset="0"/>
              </a:rPr>
              <a:t>target dump (also shape and dimensions of the recess for it in the lower barrel beam)</a:t>
            </a:r>
            <a:endParaRPr lang="ru-RU" sz="1400" dirty="0">
              <a:solidFill>
                <a:srgbClr val="00B050"/>
              </a:solidFill>
              <a:ea typeface="Calibri" pitchFamily="34" charset="0"/>
              <a:cs typeface="Times New Roman" pitchFamily="18" charset="0"/>
            </a:endParaRPr>
          </a:p>
          <a:p>
            <a:pPr lvl="1" algn="just" eaLnBrk="1" hangingPunct="1">
              <a:lnSpc>
                <a:spcPct val="115000"/>
              </a:lnSpc>
              <a:buFont typeface="Symbol" pitchFamily="18" charset="2"/>
              <a:buChar char=""/>
            </a:pPr>
            <a:r>
              <a:rPr lang="en-US" sz="1400" dirty="0" smtClean="0">
                <a:solidFill>
                  <a:srgbClr val="00B050"/>
                </a:solidFill>
                <a:ea typeface="Calibri" pitchFamily="34" charset="0"/>
                <a:cs typeface="Times New Roman" pitchFamily="18" charset="0"/>
              </a:rPr>
              <a:t>forward </a:t>
            </a:r>
            <a:r>
              <a:rPr lang="en-US" sz="1400" dirty="0">
                <a:solidFill>
                  <a:srgbClr val="00B050"/>
                </a:solidFill>
                <a:ea typeface="Calibri" pitchFamily="34" charset="0"/>
                <a:cs typeface="Times New Roman" pitchFamily="18" charset="0"/>
              </a:rPr>
              <a:t>EMC and disc DIRC (information taken from presentation by </a:t>
            </a:r>
            <a:r>
              <a:rPr lang="en-US" sz="1400" dirty="0" err="1">
                <a:solidFill>
                  <a:srgbClr val="00B050"/>
                </a:solidFill>
                <a:ea typeface="Calibri" pitchFamily="34" charset="0"/>
                <a:cs typeface="Times New Roman" pitchFamily="18" charset="0"/>
              </a:rPr>
              <a:t>H.Löhner</a:t>
            </a:r>
            <a:r>
              <a:rPr lang="en-US" sz="1400" dirty="0">
                <a:solidFill>
                  <a:srgbClr val="00B050"/>
                </a:solidFill>
                <a:ea typeface="Calibri" pitchFamily="34" charset="0"/>
                <a:cs typeface="Times New Roman" pitchFamily="18" charset="0"/>
              </a:rPr>
              <a:t>, 2009)</a:t>
            </a:r>
            <a:endParaRPr lang="ru-RU" sz="1400" dirty="0">
              <a:ea typeface="Calibri" pitchFamily="34" charset="0"/>
              <a:cs typeface="Times New Roman" pitchFamily="18" charset="0"/>
            </a:endParaRPr>
          </a:p>
          <a:p>
            <a:pPr lvl="1" algn="just" eaLnBrk="1" hangingPunct="1">
              <a:lnSpc>
                <a:spcPct val="115000"/>
              </a:lnSpc>
              <a:buFont typeface="Symbol" pitchFamily="18" charset="2"/>
              <a:buChar char=""/>
            </a:pPr>
            <a:r>
              <a:rPr lang="en-US" sz="1400" dirty="0">
                <a:solidFill>
                  <a:srgbClr val="FF0000"/>
                </a:solidFill>
                <a:ea typeface="Calibri" pitchFamily="34" charset="0"/>
                <a:cs typeface="Times New Roman" pitchFamily="18" charset="0"/>
              </a:rPr>
              <a:t>backward EMC (possible interference with the door and its rails)</a:t>
            </a:r>
            <a:endParaRPr lang="ru-RU" sz="1400" dirty="0">
              <a:ea typeface="Calibri" pitchFamily="34" charset="0"/>
              <a:cs typeface="Times New Roman" pitchFamily="18" charset="0"/>
            </a:endParaRPr>
          </a:p>
          <a:p>
            <a:pPr lvl="1" algn="just" eaLnBrk="1" hangingPunct="1">
              <a:lnSpc>
                <a:spcPct val="115000"/>
              </a:lnSpc>
              <a:buFont typeface="Symbol" pitchFamily="18" charset="2"/>
              <a:buChar char=""/>
            </a:pPr>
            <a:r>
              <a:rPr lang="en-US" sz="1400" dirty="0">
                <a:solidFill>
                  <a:srgbClr val="00B050"/>
                </a:solidFill>
                <a:ea typeface="Calibri" pitchFamily="34" charset="0"/>
                <a:cs typeface="Times New Roman" pitchFamily="18" charset="0"/>
              </a:rPr>
              <a:t>cryogenic system on top of the magnet (chimney, bucket</a:t>
            </a:r>
            <a:r>
              <a:rPr lang="en-US" sz="1400" dirty="0">
                <a:ea typeface="Calibri" pitchFamily="34" charset="0"/>
                <a:cs typeface="Times New Roman" pitchFamily="18" charset="0"/>
              </a:rPr>
              <a:t>)</a:t>
            </a:r>
            <a:endParaRPr lang="ru-RU" sz="1400" dirty="0">
              <a:ea typeface="Calibri" pitchFamily="34" charset="0"/>
              <a:cs typeface="Times New Roman" pitchFamily="18" charset="0"/>
            </a:endParaRPr>
          </a:p>
          <a:p>
            <a:pPr algn="just" eaLnBrk="1" hangingPunct="1">
              <a:lnSpc>
                <a:spcPct val="115000"/>
              </a:lnSpc>
              <a:buFont typeface="Calibri" pitchFamily="34" charset="0"/>
              <a:buAutoNum type="arabicPeriod" startAt="4"/>
            </a:pPr>
            <a:r>
              <a:rPr lang="en-US" sz="1400" dirty="0">
                <a:ea typeface="Calibri" pitchFamily="34" charset="0"/>
                <a:cs typeface="Times New Roman" pitchFamily="18" charset="0"/>
              </a:rPr>
              <a:t>Additional equipment attached to the magnet from outside (fixation points, masses, possible loads and acceptable deformations):</a:t>
            </a:r>
            <a:endParaRPr lang="ru-RU" sz="1400" dirty="0">
              <a:ea typeface="Calibri" pitchFamily="34" charset="0"/>
              <a:cs typeface="Times New Roman" pitchFamily="18" charset="0"/>
            </a:endParaRPr>
          </a:p>
          <a:p>
            <a:pPr lvl="1" algn="just" eaLnBrk="1" hangingPunct="1">
              <a:lnSpc>
                <a:spcPct val="115000"/>
              </a:lnSpc>
              <a:buFont typeface="Symbol" pitchFamily="18" charset="2"/>
              <a:buChar char=""/>
            </a:pPr>
            <a:r>
              <a:rPr lang="en-US" sz="1400" dirty="0">
                <a:solidFill>
                  <a:srgbClr val="FFC000"/>
                </a:solidFill>
                <a:ea typeface="Calibri" pitchFamily="34" charset="0"/>
                <a:cs typeface="Times New Roman" pitchFamily="18" charset="0"/>
              </a:rPr>
              <a:t>on the upper barrel beam (pumps, …?)</a:t>
            </a:r>
            <a:endParaRPr lang="ru-RU" sz="1400" dirty="0">
              <a:solidFill>
                <a:srgbClr val="FFC000"/>
              </a:solidFill>
              <a:ea typeface="Calibri" pitchFamily="34" charset="0"/>
              <a:cs typeface="Times New Roman" pitchFamily="18" charset="0"/>
            </a:endParaRPr>
          </a:p>
          <a:p>
            <a:pPr lvl="1" algn="just" eaLnBrk="1" hangingPunct="1">
              <a:lnSpc>
                <a:spcPct val="115000"/>
              </a:lnSpc>
              <a:buFont typeface="Symbol" pitchFamily="18" charset="2"/>
              <a:buChar char=""/>
            </a:pPr>
            <a:r>
              <a:rPr lang="en-US" sz="1400" dirty="0">
                <a:solidFill>
                  <a:srgbClr val="FFC000"/>
                </a:solidFill>
                <a:ea typeface="Calibri" pitchFamily="34" charset="0"/>
                <a:cs typeface="Times New Roman" pitchFamily="18" charset="0"/>
              </a:rPr>
              <a:t>on the lower barrel beam (optical system for the target dump control, …?)</a:t>
            </a:r>
            <a:endParaRPr lang="ru-RU" sz="1400" dirty="0">
              <a:solidFill>
                <a:srgbClr val="FFC000"/>
              </a:solidFill>
              <a:ea typeface="Calibri" pitchFamily="34" charset="0"/>
              <a:cs typeface="Times New Roman" pitchFamily="18" charset="0"/>
            </a:endParaRPr>
          </a:p>
          <a:p>
            <a:pPr lvl="1" algn="just" eaLnBrk="1" hangingPunct="1">
              <a:lnSpc>
                <a:spcPct val="115000"/>
              </a:lnSpc>
              <a:buFont typeface="Symbol" pitchFamily="18" charset="2"/>
              <a:buChar char=""/>
            </a:pPr>
            <a:r>
              <a:rPr lang="en-US" sz="1400" dirty="0">
                <a:solidFill>
                  <a:srgbClr val="FFC000"/>
                </a:solidFill>
                <a:ea typeface="Calibri" pitchFamily="34" charset="0"/>
                <a:cs typeface="Times New Roman" pitchFamily="18" charset="0"/>
              </a:rPr>
              <a:t>at the magnet side, on the platform (boxes with electronics, …?) – possible interference with the support frame that includes outer inclined beams </a:t>
            </a:r>
            <a:endParaRPr lang="ru-RU" sz="1400" dirty="0">
              <a:solidFill>
                <a:srgbClr val="FFC000"/>
              </a:solidFill>
              <a:ea typeface="Calibri" pitchFamily="34" charset="0"/>
              <a:cs typeface="Times New Roman" pitchFamily="18" charset="0"/>
            </a:endParaRPr>
          </a:p>
          <a:p>
            <a:pPr lvl="1" algn="just" eaLnBrk="1" hangingPunct="1">
              <a:lnSpc>
                <a:spcPct val="115000"/>
              </a:lnSpc>
              <a:buFont typeface="Symbol" pitchFamily="18" charset="2"/>
              <a:buChar char=""/>
            </a:pPr>
            <a:r>
              <a:rPr lang="en-US" sz="1400" dirty="0" err="1">
                <a:solidFill>
                  <a:srgbClr val="FF0000"/>
                </a:solidFill>
                <a:ea typeface="Calibri" pitchFamily="34" charset="0"/>
                <a:cs typeface="Times New Roman" pitchFamily="18" charset="0"/>
              </a:rPr>
              <a:t>muon</a:t>
            </a:r>
            <a:r>
              <a:rPr lang="en-US" sz="1400" dirty="0">
                <a:solidFill>
                  <a:srgbClr val="FF0000"/>
                </a:solidFill>
                <a:ea typeface="Calibri" pitchFamily="34" charset="0"/>
                <a:cs typeface="Times New Roman" pitchFamily="18" charset="0"/>
              </a:rPr>
              <a:t> filter – distance to the upstream magnet end cap, possibility of door opening: access to the units of the door halves fixation to each other is necessary</a:t>
            </a:r>
            <a:endParaRPr lang="ru-RU" sz="1400" dirty="0">
              <a:solidFill>
                <a:srgbClr val="FF0000"/>
              </a:solidFill>
              <a:ea typeface="Calibri" pitchFamily="34" charset="0"/>
              <a:cs typeface="Times New Roman" pitchFamily="18" charset="0"/>
            </a:endParaRPr>
          </a:p>
          <a:p>
            <a:pPr algn="just" eaLnBrk="1" hangingPunct="1">
              <a:lnSpc>
                <a:spcPct val="115000"/>
              </a:lnSpc>
              <a:buFont typeface="Calibri" pitchFamily="34" charset="0"/>
              <a:buAutoNum type="arabicPeriod" startAt="5"/>
            </a:pPr>
            <a:r>
              <a:rPr lang="en-US" sz="1400" dirty="0">
                <a:solidFill>
                  <a:srgbClr val="00B050"/>
                </a:solidFill>
                <a:ea typeface="Calibri" pitchFamily="34" charset="0"/>
                <a:cs typeface="Times New Roman" pitchFamily="18" charset="0"/>
              </a:rPr>
              <a:t>Final positions, shape and dimensions of recesses in the yoke for the cable </a:t>
            </a:r>
            <a:r>
              <a:rPr lang="en-US" sz="1400" dirty="0" smtClean="0">
                <a:solidFill>
                  <a:srgbClr val="00B050"/>
                </a:solidFill>
                <a:ea typeface="Calibri" pitchFamily="34" charset="0"/>
                <a:cs typeface="Times New Roman" pitchFamily="18" charset="0"/>
              </a:rPr>
              <a:t>passages</a:t>
            </a:r>
          </a:p>
          <a:p>
            <a:pPr algn="just" eaLnBrk="1" hangingPunct="1">
              <a:lnSpc>
                <a:spcPct val="115000"/>
              </a:lnSpc>
              <a:buFont typeface="Calibri" pitchFamily="34" charset="0"/>
              <a:buAutoNum type="arabicPeriod" startAt="5"/>
            </a:pPr>
            <a:r>
              <a:rPr lang="en-US" sz="1400" dirty="0" smtClean="0">
                <a:solidFill>
                  <a:srgbClr val="FFC000"/>
                </a:solidFill>
                <a:ea typeface="Calibri" pitchFamily="34" charset="0"/>
                <a:cs typeface="Times New Roman" pitchFamily="18" charset="0"/>
              </a:rPr>
              <a:t>Limitations </a:t>
            </a:r>
            <a:r>
              <a:rPr lang="en-US" sz="1400" dirty="0">
                <a:solidFill>
                  <a:srgbClr val="FFC000"/>
                </a:solidFill>
                <a:ea typeface="Calibri" pitchFamily="34" charset="0"/>
                <a:cs typeface="Times New Roman" pitchFamily="18" charset="0"/>
              </a:rPr>
              <a:t>for the  </a:t>
            </a:r>
            <a:r>
              <a:rPr lang="en-US" sz="1400" dirty="0" smtClean="0">
                <a:solidFill>
                  <a:srgbClr val="FFC000"/>
                </a:solidFill>
                <a:ea typeface="Calibri" pitchFamily="34" charset="0"/>
                <a:cs typeface="Times New Roman" pitchFamily="18" charset="0"/>
              </a:rPr>
              <a:t>yoke parts displacements???</a:t>
            </a:r>
            <a:endParaRPr lang="ru-RU" sz="1400" dirty="0">
              <a:solidFill>
                <a:srgbClr val="FFC000"/>
              </a:solidFill>
              <a:ea typeface="Calibri" pitchFamily="34" charset="0"/>
            </a:endParaRPr>
          </a:p>
        </p:txBody>
      </p:sp>
    </p:spTree>
    <p:extLst>
      <p:ext uri="{BB962C8B-B14F-4D97-AF65-F5344CB8AC3E}">
        <p14:creationId xmlns:p14="http://schemas.microsoft.com/office/powerpoint/2010/main" val="25739825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en-US" sz="2400" dirty="0" smtClean="0">
                <a:solidFill>
                  <a:srgbClr val="C00000"/>
                </a:solidFill>
                <a:effectLst>
                  <a:outerShdw blurRad="38100" dist="38100" dir="2700000" algn="tl">
                    <a:srgbClr val="000000">
                      <a:alpha val="43137"/>
                    </a:srgbClr>
                  </a:outerShdw>
                </a:effectLst>
              </a:rPr>
              <a:t>Yoke/Top </a:t>
            </a:r>
            <a:r>
              <a:rPr lang="en-US" sz="2400" dirty="0">
                <a:solidFill>
                  <a:srgbClr val="C00000"/>
                </a:solidFill>
                <a:effectLst>
                  <a:outerShdw blurRad="38100" dist="38100" dir="2700000" algn="tl">
                    <a:srgbClr val="000000">
                      <a:alpha val="43137"/>
                    </a:srgbClr>
                  </a:outerShdw>
                </a:effectLst>
              </a:rPr>
              <a:t>platform</a:t>
            </a:r>
            <a:r>
              <a:rPr lang="ru-RU" sz="2400" dirty="0">
                <a:solidFill>
                  <a:srgbClr val="C00000"/>
                </a:solidFill>
                <a:effectLst>
                  <a:outerShdw blurRad="38100" dist="38100" dir="2700000" algn="tl">
                    <a:srgbClr val="000000">
                      <a:alpha val="43137"/>
                    </a:srgbClr>
                  </a:outerShdw>
                </a:effectLst>
              </a:rPr>
              <a:t> </a:t>
            </a:r>
            <a:r>
              <a:rPr lang="en-US" sz="2400" dirty="0" smtClean="0">
                <a:solidFill>
                  <a:srgbClr val="C00000"/>
                </a:solidFill>
                <a:effectLst>
                  <a:outerShdw blurRad="38100" dist="38100" dir="2700000" algn="tl">
                    <a:srgbClr val="000000">
                      <a:alpha val="43137"/>
                    </a:srgbClr>
                  </a:outerShdw>
                </a:effectLst>
              </a:rPr>
              <a:t>Interface suggestion </a:t>
            </a:r>
            <a:r>
              <a:rPr lang="ru-RU" sz="2400" dirty="0" smtClean="0">
                <a:solidFill>
                  <a:srgbClr val="C00000"/>
                </a:solidFill>
                <a:effectLst>
                  <a:outerShdw blurRad="38100" dist="38100" dir="2700000" algn="tl">
                    <a:srgbClr val="000000">
                      <a:alpha val="43137"/>
                    </a:srgbClr>
                  </a:outerShdw>
                </a:effectLst>
              </a:rPr>
              <a:t>(25.02.2013)</a:t>
            </a:r>
            <a:endParaRPr lang="ru-RU" sz="2400" dirty="0">
              <a:solidFill>
                <a:srgbClr val="C00000"/>
              </a:solidFill>
              <a:effectLst>
                <a:outerShdw blurRad="38100" dist="38100" dir="2700000" algn="tl">
                  <a:srgbClr val="000000">
                    <a:alpha val="43137"/>
                  </a:srgbClr>
                </a:outerShdw>
              </a:effectLst>
            </a:endParaRPr>
          </a:p>
        </p:txBody>
      </p:sp>
      <p:sp>
        <p:nvSpPr>
          <p:cNvPr id="4" name="Номер слайда 3"/>
          <p:cNvSpPr>
            <a:spLocks noGrp="1"/>
          </p:cNvSpPr>
          <p:nvPr>
            <p:ph type="sldNum" sz="quarter" idx="12"/>
          </p:nvPr>
        </p:nvSpPr>
        <p:spPr/>
        <p:txBody>
          <a:bodyPr/>
          <a:lstStyle/>
          <a:p>
            <a:fld id="{9FD73496-1A80-4455-8BD3-234DDC0C6847}" type="slidenum">
              <a:rPr lang="ru-RU" smtClean="0"/>
              <a:t>11</a:t>
            </a:fld>
            <a:endParaRPr lang="ru-RU"/>
          </a:p>
        </p:txBody>
      </p:sp>
      <p:pic>
        <p:nvPicPr>
          <p:cNvPr id="5" name="Объект 4" descr="C:\Users\11\Desktop\Рисунки\Solenoid12c-Upper_Space-TOP.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5496" y="1772816"/>
            <a:ext cx="3960440" cy="4824536"/>
          </a:xfrm>
          <a:prstGeom prst="rect">
            <a:avLst/>
          </a:prstGeom>
          <a:noFill/>
          <a:ln>
            <a:noFill/>
          </a:ln>
        </p:spPr>
      </p:pic>
      <p:pic>
        <p:nvPicPr>
          <p:cNvPr id="6" name="Рисунок 5" descr="C:\Users\11\Desktop\Рисунки\Solenoid12c-Upper_Space-SIDE.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67944" y="1628800"/>
            <a:ext cx="4266356" cy="4896718"/>
          </a:xfrm>
          <a:prstGeom prst="rect">
            <a:avLst/>
          </a:prstGeom>
          <a:noFill/>
          <a:ln>
            <a:noFill/>
          </a:ln>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04248" y="3848907"/>
            <a:ext cx="2339752" cy="25820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011667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ANDA_detector.pdf"/>
          <p:cNvPicPr>
            <a:picLocks noChangeAspect="1"/>
          </p:cNvPicPr>
          <p:nvPr/>
        </p:nvPicPr>
        <p:blipFill rotWithShape="1">
          <a:blip r:embed="rId2"/>
          <a:srcRect l="9565" t="7751" r="27826" b="7678"/>
          <a:stretch/>
        </p:blipFill>
        <p:spPr>
          <a:xfrm>
            <a:off x="0" y="850790"/>
            <a:ext cx="5115381" cy="4882466"/>
          </a:xfrm>
          <a:prstGeom prst="rect">
            <a:avLst/>
          </a:prstGeom>
        </p:spPr>
      </p:pic>
      <p:sp>
        <p:nvSpPr>
          <p:cNvPr id="3" name="TextBox 2"/>
          <p:cNvSpPr txBox="1"/>
          <p:nvPr/>
        </p:nvSpPr>
        <p:spPr>
          <a:xfrm>
            <a:off x="558801" y="143939"/>
            <a:ext cx="6129866" cy="461665"/>
          </a:xfrm>
          <a:prstGeom prst="rect">
            <a:avLst/>
          </a:prstGeom>
          <a:noFill/>
        </p:spPr>
        <p:txBody>
          <a:bodyPr wrap="square" rtlCol="0">
            <a:spAutoFit/>
          </a:bodyPr>
          <a:lstStyle/>
          <a:p>
            <a:pPr algn="ctr"/>
            <a:r>
              <a:rPr lang="en-US" sz="2400" dirty="0">
                <a:solidFill>
                  <a:srgbClr val="C00000"/>
                </a:solidFill>
                <a:effectLst>
                  <a:outerShdw blurRad="38100" dist="38100" dir="2700000" algn="tl">
                    <a:srgbClr val="000000">
                      <a:alpha val="43137"/>
                    </a:srgbClr>
                  </a:outerShdw>
                </a:effectLst>
              </a:rPr>
              <a:t>Interfaces that have not formalized </a:t>
            </a:r>
            <a:r>
              <a:rPr lang="en-US" sz="2400" dirty="0" smtClean="0">
                <a:solidFill>
                  <a:srgbClr val="C00000"/>
                </a:solidFill>
                <a:effectLst>
                  <a:outerShdw blurRad="38100" dist="38100" dir="2700000" algn="tl">
                    <a:srgbClr val="000000">
                      <a:alpha val="43137"/>
                    </a:srgbClr>
                  </a:outerShdw>
                </a:effectLst>
              </a:rPr>
              <a:t>jet</a:t>
            </a:r>
            <a:endParaRPr lang="en-US" sz="2400" dirty="0">
              <a:solidFill>
                <a:srgbClr val="C00000"/>
              </a:solidFill>
              <a:effectLst>
                <a:outerShdw blurRad="38100" dist="38100" dir="2700000" algn="tl">
                  <a:srgbClr val="000000">
                    <a:alpha val="43137"/>
                  </a:srgbClr>
                </a:outerShdw>
              </a:effectLst>
            </a:endParaRPr>
          </a:p>
        </p:txBody>
      </p:sp>
      <p:sp>
        <p:nvSpPr>
          <p:cNvPr id="2" name="Номер слайда 1"/>
          <p:cNvSpPr>
            <a:spLocks noGrp="1"/>
          </p:cNvSpPr>
          <p:nvPr>
            <p:ph type="sldNum" sz="quarter" idx="12"/>
          </p:nvPr>
        </p:nvSpPr>
        <p:spPr/>
        <p:txBody>
          <a:bodyPr/>
          <a:lstStyle/>
          <a:p>
            <a:fld id="{9FD73496-1A80-4455-8BD3-234DDC0C6847}" type="slidenum">
              <a:rPr lang="ru-RU" smtClean="0"/>
              <a:t>12</a:t>
            </a:fld>
            <a:endParaRPr lang="ru-RU"/>
          </a:p>
        </p:txBody>
      </p:sp>
      <p:sp>
        <p:nvSpPr>
          <p:cNvPr id="5" name="TextBox 4"/>
          <p:cNvSpPr txBox="1"/>
          <p:nvPr/>
        </p:nvSpPr>
        <p:spPr>
          <a:xfrm>
            <a:off x="5220072" y="1124744"/>
            <a:ext cx="3816424" cy="1477328"/>
          </a:xfrm>
          <a:prstGeom prst="rect">
            <a:avLst/>
          </a:prstGeom>
          <a:noFill/>
        </p:spPr>
        <p:txBody>
          <a:bodyPr wrap="square" rtlCol="0">
            <a:spAutoFit/>
          </a:bodyPr>
          <a:lstStyle/>
          <a:p>
            <a:pPr marL="269875" lvl="1" indent="-269875">
              <a:buAutoNum type="arabicPeriod"/>
            </a:pPr>
            <a:r>
              <a:rPr lang="en-US" dirty="0">
                <a:ea typeface="Calibri" pitchFamily="34" charset="0"/>
                <a:cs typeface="Times New Roman" pitchFamily="18" charset="0"/>
              </a:rPr>
              <a:t>B</a:t>
            </a:r>
            <a:r>
              <a:rPr lang="en-US" dirty="0" smtClean="0">
                <a:ea typeface="Calibri" pitchFamily="34" charset="0"/>
                <a:cs typeface="Times New Roman" pitchFamily="18" charset="0"/>
              </a:rPr>
              <a:t>ackward </a:t>
            </a:r>
            <a:r>
              <a:rPr lang="en-US" dirty="0">
                <a:ea typeface="Calibri" pitchFamily="34" charset="0"/>
                <a:cs typeface="Times New Roman" pitchFamily="18" charset="0"/>
              </a:rPr>
              <a:t>EMC </a:t>
            </a:r>
            <a:endParaRPr lang="ru-RU" dirty="0" smtClean="0">
              <a:ea typeface="Calibri" pitchFamily="34" charset="0"/>
              <a:cs typeface="Times New Roman" pitchFamily="18" charset="0"/>
            </a:endParaRPr>
          </a:p>
          <a:p>
            <a:pPr marL="269875" lvl="1" indent="-269875">
              <a:buAutoNum type="arabicPeriod"/>
            </a:pPr>
            <a:r>
              <a:rPr lang="en-US" dirty="0" smtClean="0">
                <a:ea typeface="Calibri" pitchFamily="34" charset="0"/>
                <a:cs typeface="Times New Roman" pitchFamily="18" charset="0"/>
              </a:rPr>
              <a:t>Boxes </a:t>
            </a:r>
            <a:r>
              <a:rPr lang="en-US" dirty="0">
                <a:ea typeface="Calibri" pitchFamily="34" charset="0"/>
                <a:cs typeface="Times New Roman" pitchFamily="18" charset="0"/>
              </a:rPr>
              <a:t>with </a:t>
            </a:r>
            <a:r>
              <a:rPr lang="en-US" dirty="0" smtClean="0">
                <a:ea typeface="Calibri" pitchFamily="34" charset="0"/>
                <a:cs typeface="Times New Roman" pitchFamily="18" charset="0"/>
              </a:rPr>
              <a:t>electronics on </a:t>
            </a:r>
            <a:r>
              <a:rPr lang="en-US" dirty="0">
                <a:ea typeface="Calibri" pitchFamily="34" charset="0"/>
                <a:cs typeface="Times New Roman" pitchFamily="18" charset="0"/>
              </a:rPr>
              <a:t>the platform </a:t>
            </a:r>
            <a:r>
              <a:rPr lang="en-US" dirty="0" smtClean="0">
                <a:ea typeface="Calibri" pitchFamily="34" charset="0"/>
                <a:cs typeface="Times New Roman" pitchFamily="18" charset="0"/>
              </a:rPr>
              <a:t>sides</a:t>
            </a:r>
          </a:p>
          <a:p>
            <a:pPr marL="269875" lvl="1" indent="-269875">
              <a:buFontTx/>
              <a:buAutoNum type="arabicPeriod"/>
            </a:pPr>
            <a:r>
              <a:rPr lang="en-US" dirty="0" err="1" smtClean="0">
                <a:ea typeface="Calibri" pitchFamily="34" charset="0"/>
                <a:cs typeface="Times New Roman" pitchFamily="18" charset="0"/>
              </a:rPr>
              <a:t>Muon</a:t>
            </a:r>
            <a:r>
              <a:rPr lang="en-US" dirty="0" smtClean="0">
                <a:ea typeface="Calibri" pitchFamily="34" charset="0"/>
                <a:cs typeface="Times New Roman" pitchFamily="18" charset="0"/>
              </a:rPr>
              <a:t> filter</a:t>
            </a:r>
          </a:p>
          <a:p>
            <a:pPr marL="269875" lvl="1" indent="-269875">
              <a:buFontTx/>
              <a:buAutoNum type="arabicPeriod"/>
            </a:pPr>
            <a:r>
              <a:rPr lang="en-US" dirty="0" smtClean="0">
                <a:cs typeface="Times New Roman" pitchFamily="18" charset="0"/>
              </a:rPr>
              <a:t>Top platform</a:t>
            </a:r>
            <a:endParaRPr lang="ru-RU" dirty="0"/>
          </a:p>
        </p:txBody>
      </p:sp>
    </p:spTree>
    <p:extLst>
      <p:ext uri="{BB962C8B-B14F-4D97-AF65-F5344CB8AC3E}">
        <p14:creationId xmlns:p14="http://schemas.microsoft.com/office/powerpoint/2010/main" val="16592695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484784"/>
            <a:ext cx="8229600" cy="1143000"/>
          </a:xfrm>
        </p:spPr>
        <p:txBody>
          <a:bodyPr>
            <a:normAutofit/>
          </a:bodyPr>
          <a:lstStyle/>
          <a:p>
            <a:r>
              <a:rPr lang="en-US" dirty="0" smtClean="0">
                <a:solidFill>
                  <a:srgbClr val="C00000"/>
                </a:solidFill>
                <a:effectLst>
                  <a:outerShdw blurRad="38100" dist="38100" dir="2700000" algn="tl">
                    <a:srgbClr val="000000">
                      <a:alpha val="43137"/>
                    </a:srgbClr>
                  </a:outerShdw>
                </a:effectLst>
              </a:rPr>
              <a:t>Yoke Strength </a:t>
            </a:r>
            <a:r>
              <a:rPr lang="en-US" dirty="0">
                <a:solidFill>
                  <a:srgbClr val="C00000"/>
                </a:solidFill>
                <a:effectLst>
                  <a:outerShdw blurRad="38100" dist="38100" dir="2700000" algn="tl">
                    <a:srgbClr val="000000">
                      <a:alpha val="43137"/>
                    </a:srgbClr>
                  </a:outerShdw>
                </a:effectLst>
              </a:rPr>
              <a:t>Analysis</a:t>
            </a:r>
            <a:endParaRPr lang="ru-RU" dirty="0"/>
          </a:p>
        </p:txBody>
      </p:sp>
      <p:sp>
        <p:nvSpPr>
          <p:cNvPr id="4" name="Номер слайда 3"/>
          <p:cNvSpPr>
            <a:spLocks noGrp="1"/>
          </p:cNvSpPr>
          <p:nvPr>
            <p:ph type="sldNum" sz="quarter" idx="12"/>
          </p:nvPr>
        </p:nvSpPr>
        <p:spPr/>
        <p:txBody>
          <a:bodyPr/>
          <a:lstStyle/>
          <a:p>
            <a:fld id="{9FD73496-1A80-4455-8BD3-234DDC0C6847}" type="slidenum">
              <a:rPr lang="ru-RU" smtClean="0"/>
              <a:t>13</a:t>
            </a:fld>
            <a:endParaRPr lang="ru-RU"/>
          </a:p>
        </p:txBody>
      </p:sp>
    </p:spTree>
    <p:extLst>
      <p:ext uri="{BB962C8B-B14F-4D97-AF65-F5344CB8AC3E}">
        <p14:creationId xmlns:p14="http://schemas.microsoft.com/office/powerpoint/2010/main" val="19484709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76672"/>
            <a:ext cx="8363272" cy="5649491"/>
          </a:xfrm>
        </p:spPr>
        <p:txBody>
          <a:bodyPr>
            <a:normAutofit fontScale="62500" lnSpcReduction="20000"/>
          </a:bodyPr>
          <a:lstStyle/>
          <a:p>
            <a:pPr marL="0" indent="0">
              <a:buNone/>
            </a:pPr>
            <a:r>
              <a:rPr lang="en-US" sz="3800" dirty="0" smtClean="0"/>
              <a:t>Extensive computations were undertaken to validate the yoke design and its ability to withstand all loads in the process of yoke assembly, movement and operation. </a:t>
            </a:r>
            <a:endParaRPr lang="ru-RU" sz="3800" dirty="0" smtClean="0"/>
          </a:p>
          <a:p>
            <a:pPr marL="0" indent="0">
              <a:buNone/>
            </a:pPr>
            <a:endParaRPr lang="en-US" sz="3100" dirty="0" smtClean="0"/>
          </a:p>
          <a:p>
            <a:pPr marL="0" indent="0">
              <a:buNone/>
            </a:pPr>
            <a:r>
              <a:rPr lang="en-US" sz="3100" dirty="0" smtClean="0"/>
              <a:t>It was </a:t>
            </a:r>
            <a:r>
              <a:rPr lang="en-US" sz="3100" dirty="0"/>
              <a:t>considered </a:t>
            </a:r>
            <a:r>
              <a:rPr lang="en-US" sz="3100" dirty="0" smtClean="0"/>
              <a:t>about thirty load cases of the yoke for different design models:</a:t>
            </a:r>
          </a:p>
          <a:p>
            <a:pPr marL="0" indent="0">
              <a:buNone/>
            </a:pPr>
            <a:endParaRPr lang="en-US" sz="2800" dirty="0" smtClean="0"/>
          </a:p>
          <a:p>
            <a:pPr marL="1255713" indent="-893763">
              <a:buNone/>
            </a:pPr>
            <a:r>
              <a:rPr lang="en-US" sz="2800" dirty="0" smtClean="0"/>
              <a:t>yoke with/</a:t>
            </a:r>
            <a:r>
              <a:rPr lang="en-US" sz="2800" dirty="0" err="1" smtClean="0"/>
              <a:t>wo</a:t>
            </a:r>
            <a:r>
              <a:rPr lang="en-US" sz="2800" dirty="0" smtClean="0"/>
              <a:t> doors;</a:t>
            </a:r>
            <a:r>
              <a:rPr lang="en-US" sz="2800" dirty="0"/>
              <a:t>	</a:t>
            </a:r>
            <a:endParaRPr lang="en-US" sz="2800" dirty="0" smtClean="0"/>
          </a:p>
          <a:p>
            <a:pPr marL="1255713" indent="-893763">
              <a:buNone/>
            </a:pPr>
            <a:r>
              <a:rPr lang="en-US" sz="2800" dirty="0" smtClean="0"/>
              <a:t>four or ten magnet supports;</a:t>
            </a:r>
          </a:p>
          <a:p>
            <a:pPr marL="361950" indent="0">
              <a:buNone/>
            </a:pPr>
            <a:r>
              <a:rPr lang="en-US" sz="2800" dirty="0" smtClean="0"/>
              <a:t>different rigidity of the door fixation to the butt end of the yoke;</a:t>
            </a:r>
          </a:p>
          <a:p>
            <a:pPr marL="1255713" indent="-893763">
              <a:buNone/>
            </a:pPr>
            <a:r>
              <a:rPr lang="en-US" sz="2800" dirty="0" smtClean="0"/>
              <a:t>different options of the cryostat fixation to the yoke,</a:t>
            </a:r>
          </a:p>
          <a:p>
            <a:pPr marL="1255713" indent="-893763">
              <a:buNone/>
            </a:pPr>
            <a:endParaRPr lang="en-US" sz="2800" dirty="0" smtClean="0"/>
          </a:p>
          <a:p>
            <a:pPr marL="0" indent="0">
              <a:buNone/>
            </a:pPr>
            <a:r>
              <a:rPr lang="en-US" sz="3100" dirty="0" smtClean="0"/>
              <a:t>and in different regimes</a:t>
            </a:r>
          </a:p>
          <a:p>
            <a:pPr marL="0" indent="0">
              <a:buNone/>
            </a:pPr>
            <a:endParaRPr lang="en-US" sz="2800" dirty="0" smtClean="0"/>
          </a:p>
          <a:p>
            <a:pPr marL="400050" lvl="1" indent="0">
              <a:buNone/>
            </a:pPr>
            <a:r>
              <a:rPr lang="en-US" dirty="0" smtClean="0"/>
              <a:t>assembly on steady state supports;</a:t>
            </a:r>
          </a:p>
          <a:p>
            <a:pPr marL="400050" lvl="1" indent="0">
              <a:buNone/>
            </a:pPr>
            <a:r>
              <a:rPr lang="en-US" dirty="0" smtClean="0"/>
              <a:t>magnet movement on roller skates;</a:t>
            </a:r>
          </a:p>
          <a:p>
            <a:pPr marL="400050" lvl="1" indent="0">
              <a:buNone/>
            </a:pPr>
            <a:r>
              <a:rPr lang="en-US" dirty="0" smtClean="0"/>
              <a:t>run into on-path irregularity in the process of movement;</a:t>
            </a:r>
          </a:p>
          <a:p>
            <a:pPr marL="400050" lvl="1" indent="0">
              <a:buNone/>
            </a:pPr>
            <a:r>
              <a:rPr lang="en-US" dirty="0" smtClean="0"/>
              <a:t>divergence </a:t>
            </a:r>
            <a:r>
              <a:rPr lang="en-US" dirty="0"/>
              <a:t>of moving directions of roller </a:t>
            </a:r>
            <a:r>
              <a:rPr lang="en-US" dirty="0" smtClean="0"/>
              <a:t>skates;</a:t>
            </a:r>
          </a:p>
          <a:p>
            <a:pPr marL="400050" lvl="1" indent="0">
              <a:buNone/>
            </a:pPr>
            <a:r>
              <a:rPr lang="en-US" dirty="0" smtClean="0"/>
              <a:t>operative mode of the magnet with maximal decentering magnetic forces;</a:t>
            </a:r>
          </a:p>
          <a:p>
            <a:pPr marL="400050" lvl="1" indent="0">
              <a:buNone/>
            </a:pPr>
            <a:r>
              <a:rPr lang="en-US" dirty="0" smtClean="0"/>
              <a:t>seismic </a:t>
            </a:r>
            <a:r>
              <a:rPr lang="en-US" dirty="0"/>
              <a:t>accident </a:t>
            </a:r>
            <a:r>
              <a:rPr lang="en-US" dirty="0" smtClean="0"/>
              <a:t>(the magnet is  in operative regime).  </a:t>
            </a:r>
            <a:endParaRPr lang="ru-RU" dirty="0"/>
          </a:p>
        </p:txBody>
      </p:sp>
      <p:sp>
        <p:nvSpPr>
          <p:cNvPr id="4" name="Номер слайда 3"/>
          <p:cNvSpPr>
            <a:spLocks noGrp="1"/>
          </p:cNvSpPr>
          <p:nvPr>
            <p:ph type="sldNum" sz="quarter" idx="12"/>
          </p:nvPr>
        </p:nvSpPr>
        <p:spPr/>
        <p:txBody>
          <a:bodyPr/>
          <a:lstStyle/>
          <a:p>
            <a:fld id="{9FD73496-1A80-4455-8BD3-234DDC0C6847}" type="slidenum">
              <a:rPr lang="ru-RU" smtClean="0"/>
              <a:t>14</a:t>
            </a:fld>
            <a:endParaRPr lang="ru-RU"/>
          </a:p>
        </p:txBody>
      </p:sp>
    </p:spTree>
    <p:extLst>
      <p:ext uri="{BB962C8B-B14F-4D97-AF65-F5344CB8AC3E}">
        <p14:creationId xmlns:p14="http://schemas.microsoft.com/office/powerpoint/2010/main" val="41989464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solidFill>
                  <a:schemeClr val="accent2"/>
                </a:solidFill>
                <a:effectLst>
                  <a:outerShdw blurRad="38100" dist="38100" dir="2700000" algn="tl">
                    <a:srgbClr val="000000">
                      <a:alpha val="43137"/>
                    </a:srgbClr>
                  </a:outerShdw>
                </a:effectLst>
              </a:rPr>
              <a:t>Initial Data</a:t>
            </a:r>
            <a:endParaRPr lang="ru-RU" dirty="0">
              <a:solidFill>
                <a:schemeClr val="accent2"/>
              </a:solidFill>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467544" y="1268760"/>
            <a:ext cx="8229600" cy="4525963"/>
          </a:xfrm>
        </p:spPr>
        <p:txBody>
          <a:bodyPr>
            <a:normAutofit fontScale="92500"/>
          </a:bodyPr>
          <a:lstStyle/>
          <a:p>
            <a:r>
              <a:rPr lang="en-US" sz="2400" dirty="0" smtClean="0"/>
              <a:t>All main dimensions of the </a:t>
            </a:r>
            <a:r>
              <a:rPr lang="en-US" sz="2400" b="1" dirty="0" smtClean="0"/>
              <a:t>yoke</a:t>
            </a:r>
            <a:r>
              <a:rPr lang="en-US" sz="2400" dirty="0" smtClean="0"/>
              <a:t> FE model are in accordance with CAD</a:t>
            </a:r>
            <a:r>
              <a:rPr lang="ru-RU" sz="2400" dirty="0" smtClean="0"/>
              <a:t> </a:t>
            </a:r>
            <a:r>
              <a:rPr lang="en-US" sz="2400" dirty="0" smtClean="0"/>
              <a:t>model</a:t>
            </a:r>
            <a:r>
              <a:rPr lang="ru-RU" sz="2400" dirty="0" smtClean="0"/>
              <a:t> </a:t>
            </a:r>
            <a:r>
              <a:rPr lang="en-US" sz="2400" u="sng" dirty="0">
                <a:hlinkClick r:id="rId2"/>
              </a:rPr>
              <a:t>https</a:t>
            </a:r>
            <a:r>
              <a:rPr lang="ru-RU" sz="2400" u="sng" dirty="0">
                <a:hlinkClick r:id="rId2"/>
              </a:rPr>
              <a:t>://</a:t>
            </a:r>
            <a:r>
              <a:rPr lang="en-US" sz="2400" u="sng" dirty="0" err="1">
                <a:hlinkClick r:id="rId2"/>
              </a:rPr>
              <a:t>edms</a:t>
            </a:r>
            <a:r>
              <a:rPr lang="ru-RU" sz="2400" u="sng" dirty="0">
                <a:hlinkClick r:id="rId2"/>
              </a:rPr>
              <a:t>.</a:t>
            </a:r>
            <a:r>
              <a:rPr lang="en-US" sz="2400" u="sng" dirty="0" err="1">
                <a:hlinkClick r:id="rId2"/>
              </a:rPr>
              <a:t>cern</a:t>
            </a:r>
            <a:r>
              <a:rPr lang="ru-RU" sz="2400" u="sng" dirty="0">
                <a:hlinkClick r:id="rId2"/>
              </a:rPr>
              <a:t>.</a:t>
            </a:r>
            <a:r>
              <a:rPr lang="en-US" sz="2400" u="sng" dirty="0" err="1">
                <a:hlinkClick r:id="rId2"/>
              </a:rPr>
              <a:t>ch</a:t>
            </a:r>
            <a:r>
              <a:rPr lang="en-US" sz="2400" dirty="0"/>
              <a:t> FAIR Project</a:t>
            </a:r>
            <a:r>
              <a:rPr lang="ru-RU" sz="2400" dirty="0"/>
              <a:t>, </a:t>
            </a:r>
            <a:r>
              <a:rPr lang="en-US" sz="2400" dirty="0"/>
              <a:t>PANDA</a:t>
            </a:r>
            <a:r>
              <a:rPr lang="ru-RU" sz="2400" dirty="0"/>
              <a:t>, </a:t>
            </a:r>
            <a:r>
              <a:rPr lang="en-US" sz="2400" dirty="0"/>
              <a:t>Magnets</a:t>
            </a:r>
            <a:r>
              <a:rPr lang="ru-RU" sz="2400" dirty="0"/>
              <a:t>, </a:t>
            </a:r>
            <a:r>
              <a:rPr lang="en-US" sz="2400" dirty="0"/>
              <a:t>Solenoid yoke ID</a:t>
            </a:r>
            <a:r>
              <a:rPr lang="ru-RU" sz="2400" dirty="0"/>
              <a:t> = </a:t>
            </a:r>
            <a:r>
              <a:rPr lang="ru-RU" sz="2400" dirty="0" smtClean="0"/>
              <a:t>1064509</a:t>
            </a:r>
            <a:endParaRPr lang="en-US" sz="2400" dirty="0" smtClean="0"/>
          </a:p>
          <a:p>
            <a:r>
              <a:rPr lang="ru-RU" sz="2400" dirty="0" smtClean="0"/>
              <a:t> </a:t>
            </a:r>
            <a:r>
              <a:rPr lang="en-US" sz="2400" b="1" dirty="0" smtClean="0"/>
              <a:t>Cryostat</a:t>
            </a:r>
            <a:r>
              <a:rPr lang="en-US" sz="2400" dirty="0" smtClean="0"/>
              <a:t> dimensions, loads and points of their application are in accordance  </a:t>
            </a:r>
            <a:r>
              <a:rPr lang="ru-RU" sz="2400" dirty="0" smtClean="0"/>
              <a:t>:</a:t>
            </a:r>
            <a:endParaRPr lang="ru-RU" sz="2400" dirty="0"/>
          </a:p>
          <a:p>
            <a:pPr marL="400050" lvl="1" indent="0">
              <a:buNone/>
            </a:pPr>
            <a:r>
              <a:rPr lang="it-IT" sz="1300" u="sng" dirty="0">
                <a:hlinkClick r:id="rId3"/>
              </a:rPr>
              <a:t>http://panda-wiki.gsi.de/pub/Magnet/Internal/keep_away_25_02_2011.zip</a:t>
            </a:r>
            <a:endParaRPr lang="ru-RU" sz="1300" dirty="0"/>
          </a:p>
          <a:p>
            <a:pPr marL="400050" lvl="1" indent="0">
              <a:buNone/>
            </a:pPr>
            <a:r>
              <a:rPr lang="it-IT" sz="1300" u="sng" dirty="0">
                <a:hlinkClick r:id="rId4"/>
              </a:rPr>
              <a:t>http://panda-wiki.gsi.de/pub/Magnet/Internal/pandaTS_spectrometer_25_02_2011.zip</a:t>
            </a:r>
            <a:endParaRPr lang="ru-RU" sz="1300" dirty="0"/>
          </a:p>
          <a:p>
            <a:pPr marL="400050" lvl="1" indent="0">
              <a:buNone/>
            </a:pPr>
            <a:r>
              <a:rPr lang="it-IT" sz="1300" u="sng" dirty="0">
                <a:hlinkClick r:id="rId5"/>
              </a:rPr>
              <a:t>http://panda-wiki.gsi.de/pub/Magnet/Internal/panda_coil_25_02_2011.zip</a:t>
            </a:r>
            <a:r>
              <a:rPr lang="ru-RU" sz="1300" dirty="0"/>
              <a:t>, </a:t>
            </a:r>
          </a:p>
          <a:p>
            <a:pPr marL="400050" lvl="1" indent="0">
              <a:buNone/>
            </a:pPr>
            <a:r>
              <a:rPr lang="en-US" sz="2000" dirty="0" smtClean="0"/>
              <a:t>(Letter from R</a:t>
            </a:r>
            <a:r>
              <a:rPr lang="ru-RU" sz="2000" dirty="0" smtClean="0"/>
              <a:t>.</a:t>
            </a:r>
            <a:r>
              <a:rPr lang="en-US" sz="2000" dirty="0" smtClean="0"/>
              <a:t>Parodi</a:t>
            </a:r>
            <a:r>
              <a:rPr lang="ru-RU" sz="2000" dirty="0" smtClean="0"/>
              <a:t> </a:t>
            </a:r>
            <a:r>
              <a:rPr lang="en-US" sz="2000" dirty="0" smtClean="0"/>
              <a:t>of</a:t>
            </a:r>
            <a:r>
              <a:rPr lang="ru-RU" sz="2000" dirty="0" smtClean="0"/>
              <a:t> 30.11.11</a:t>
            </a:r>
            <a:r>
              <a:rPr lang="en-US" sz="2000" dirty="0" smtClean="0"/>
              <a:t>)</a:t>
            </a:r>
          </a:p>
          <a:p>
            <a:r>
              <a:rPr lang="en-US" sz="2400" dirty="0" smtClean="0"/>
              <a:t>Material properties of the </a:t>
            </a:r>
            <a:r>
              <a:rPr lang="en-US" sz="2400" b="1" dirty="0" smtClean="0"/>
              <a:t>cryostat</a:t>
            </a:r>
            <a:r>
              <a:rPr lang="en-US" sz="2400" dirty="0" smtClean="0"/>
              <a:t> shells are from presentation </a:t>
            </a:r>
            <a:r>
              <a:rPr lang="ru-RU" sz="2400" dirty="0" smtClean="0"/>
              <a:t>«</a:t>
            </a:r>
            <a:r>
              <a:rPr lang="ru-RU" sz="2400" dirty="0" err="1" smtClean="0"/>
              <a:t>Panda</a:t>
            </a:r>
            <a:r>
              <a:rPr lang="ru-RU" sz="2400" dirty="0" smtClean="0"/>
              <a:t> </a:t>
            </a:r>
            <a:r>
              <a:rPr lang="ru-RU" sz="2400" dirty="0"/>
              <a:t>TS </a:t>
            </a:r>
            <a:r>
              <a:rPr lang="ru-RU" sz="2400" dirty="0" err="1"/>
              <a:t>Aluminium</a:t>
            </a:r>
            <a:r>
              <a:rPr lang="ru-RU" sz="2400" dirty="0"/>
              <a:t> </a:t>
            </a:r>
            <a:r>
              <a:rPr lang="ru-RU" sz="2400" dirty="0" err="1"/>
              <a:t>Cryostat</a:t>
            </a:r>
            <a:r>
              <a:rPr lang="ru-RU" sz="2400" dirty="0"/>
              <a:t>» </a:t>
            </a:r>
            <a:r>
              <a:rPr lang="ru-RU" sz="2400" dirty="0" smtClean="0"/>
              <a:t>(</a:t>
            </a:r>
            <a:r>
              <a:rPr lang="en-US" sz="2400" dirty="0" smtClean="0"/>
              <a:t>letter from R</a:t>
            </a:r>
            <a:r>
              <a:rPr lang="ru-RU" sz="2400" dirty="0"/>
              <a:t>.</a:t>
            </a:r>
            <a:r>
              <a:rPr lang="en-US" sz="2400" dirty="0"/>
              <a:t>Parodi </a:t>
            </a:r>
            <a:r>
              <a:rPr lang="en-US" sz="2400" dirty="0" smtClean="0"/>
              <a:t>of </a:t>
            </a:r>
            <a:r>
              <a:rPr lang="ru-RU" sz="2400" dirty="0" smtClean="0"/>
              <a:t>12.05.12</a:t>
            </a:r>
            <a:r>
              <a:rPr lang="ru-RU" sz="2400" dirty="0"/>
              <a:t>). </a:t>
            </a:r>
            <a:endParaRPr lang="ru-RU" sz="2400" dirty="0" smtClean="0"/>
          </a:p>
          <a:p>
            <a:r>
              <a:rPr lang="en-US" sz="2400" dirty="0"/>
              <a:t>Magnetic and seismic </a:t>
            </a:r>
            <a:r>
              <a:rPr lang="en-US" sz="2400" dirty="0" smtClean="0"/>
              <a:t>forces</a:t>
            </a:r>
            <a:r>
              <a:rPr lang="ru-RU" sz="2400" dirty="0" smtClean="0"/>
              <a:t> </a:t>
            </a:r>
            <a:r>
              <a:rPr lang="en-US" sz="2400" dirty="0" smtClean="0"/>
              <a:t>are in accordance with “</a:t>
            </a:r>
            <a:r>
              <a:rPr lang="en-US" sz="2400" dirty="0" smtClean="0">
                <a:ea typeface="Times New Roman" pitchFamily="18" charset="0"/>
                <a:cs typeface="Calibri" pitchFamily="34" charset="0"/>
              </a:rPr>
              <a:t>New </a:t>
            </a:r>
            <a:r>
              <a:rPr lang="en-US" sz="2400" dirty="0">
                <a:ea typeface="Times New Roman" pitchFamily="18" charset="0"/>
                <a:cs typeface="Calibri" pitchFamily="34" charset="0"/>
              </a:rPr>
              <a:t>load </a:t>
            </a:r>
            <a:r>
              <a:rPr lang="en-US" sz="2400" dirty="0" smtClean="0">
                <a:ea typeface="Times New Roman" pitchFamily="18" charset="0"/>
                <a:cs typeface="Calibri" pitchFamily="34" charset="0"/>
              </a:rPr>
              <a:t>table” </a:t>
            </a:r>
            <a:r>
              <a:rPr lang="en-US" sz="2400" dirty="0">
                <a:ea typeface="Times New Roman" pitchFamily="18" charset="0"/>
                <a:cs typeface="Calibri" pitchFamily="34" charset="0"/>
              </a:rPr>
              <a:t>of R</a:t>
            </a:r>
            <a:r>
              <a:rPr lang="ru-RU" sz="2400" dirty="0">
                <a:ea typeface="Times New Roman" pitchFamily="18" charset="0"/>
                <a:cs typeface="Calibri" pitchFamily="34" charset="0"/>
              </a:rPr>
              <a:t>.</a:t>
            </a:r>
            <a:r>
              <a:rPr lang="en-US" sz="2400" dirty="0">
                <a:ea typeface="Times New Roman" pitchFamily="18" charset="0"/>
                <a:cs typeface="Calibri" pitchFamily="34" charset="0"/>
              </a:rPr>
              <a:t> Parodi and H</a:t>
            </a:r>
            <a:r>
              <a:rPr lang="ru-RU" sz="2400" dirty="0">
                <a:ea typeface="Times New Roman" pitchFamily="18" charset="0"/>
                <a:cs typeface="Calibri" pitchFamily="34" charset="0"/>
              </a:rPr>
              <a:t>. </a:t>
            </a:r>
            <a:r>
              <a:rPr lang="en-US" sz="2400" dirty="0">
                <a:ea typeface="Times New Roman" pitchFamily="18" charset="0"/>
                <a:cs typeface="Calibri" pitchFamily="34" charset="0"/>
              </a:rPr>
              <a:t>Orth</a:t>
            </a:r>
            <a:r>
              <a:rPr lang="ru-RU" sz="2400" dirty="0">
                <a:ea typeface="Times New Roman" pitchFamily="18" charset="0"/>
                <a:cs typeface="Calibri" pitchFamily="34" charset="0"/>
              </a:rPr>
              <a:t>, </a:t>
            </a:r>
            <a:r>
              <a:rPr lang="en-US" sz="2400" dirty="0">
                <a:ea typeface="Times New Roman" pitchFamily="18" charset="0"/>
                <a:cs typeface="Calibri" pitchFamily="34" charset="0"/>
              </a:rPr>
              <a:t>May</a:t>
            </a:r>
            <a:r>
              <a:rPr lang="ru-RU" sz="2400" dirty="0">
                <a:ea typeface="Times New Roman" pitchFamily="18" charset="0"/>
                <a:cs typeface="Calibri" pitchFamily="34" charset="0"/>
              </a:rPr>
              <a:t> 8, 2012</a:t>
            </a:r>
            <a:endParaRPr lang="ru-RU" sz="2400" dirty="0" smtClean="0"/>
          </a:p>
          <a:p>
            <a:endParaRPr lang="ru-RU" sz="2400" dirty="0"/>
          </a:p>
        </p:txBody>
      </p:sp>
      <p:sp>
        <p:nvSpPr>
          <p:cNvPr id="4" name="Номер слайда 3"/>
          <p:cNvSpPr>
            <a:spLocks noGrp="1"/>
          </p:cNvSpPr>
          <p:nvPr>
            <p:ph type="sldNum" sz="quarter" idx="12"/>
          </p:nvPr>
        </p:nvSpPr>
        <p:spPr/>
        <p:txBody>
          <a:bodyPr/>
          <a:lstStyle/>
          <a:p>
            <a:fld id="{9FD73496-1A80-4455-8BD3-234DDC0C6847}" type="slidenum">
              <a:rPr lang="ru-RU" smtClean="0"/>
              <a:t>15</a:t>
            </a:fld>
            <a:endParaRPr lang="ru-RU"/>
          </a:p>
        </p:txBody>
      </p:sp>
    </p:spTree>
    <p:extLst>
      <p:ext uri="{BB962C8B-B14F-4D97-AF65-F5344CB8AC3E}">
        <p14:creationId xmlns:p14="http://schemas.microsoft.com/office/powerpoint/2010/main" val="37104348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solidFill>
                  <a:schemeClr val="accent2"/>
                </a:solidFill>
                <a:effectLst>
                  <a:outerShdw blurRad="38100" dist="38100" dir="2700000" algn="tl">
                    <a:srgbClr val="000000">
                      <a:alpha val="43137"/>
                    </a:srgbClr>
                  </a:outerShdw>
                </a:effectLst>
              </a:rPr>
              <a:t>Cryostat fixation units</a:t>
            </a:r>
            <a:endParaRPr lang="ru-RU" dirty="0">
              <a:solidFill>
                <a:schemeClr val="accent2"/>
              </a:solidFill>
              <a:effectLst>
                <a:outerShdw blurRad="38100" dist="38100" dir="2700000" algn="tl">
                  <a:srgbClr val="000000">
                    <a:alpha val="43137"/>
                  </a:srgbClr>
                </a:outerShdw>
              </a:effectLst>
            </a:endParaRPr>
          </a:p>
        </p:txBody>
      </p:sp>
      <p:sp>
        <p:nvSpPr>
          <p:cNvPr id="4" name="Номер слайда 3"/>
          <p:cNvSpPr>
            <a:spLocks noGrp="1"/>
          </p:cNvSpPr>
          <p:nvPr>
            <p:ph type="sldNum" sz="quarter" idx="12"/>
          </p:nvPr>
        </p:nvSpPr>
        <p:spPr/>
        <p:txBody>
          <a:bodyPr/>
          <a:lstStyle/>
          <a:p>
            <a:fld id="{9FD73496-1A80-4455-8BD3-234DDC0C6847}" type="slidenum">
              <a:rPr lang="ru-RU" smtClean="0"/>
              <a:t>16</a:t>
            </a:fld>
            <a:endParaRPr lang="ru-RU"/>
          </a:p>
        </p:txBody>
      </p:sp>
      <p:pic>
        <p:nvPicPr>
          <p:cNvPr id="3075" name="Picture 3" descr="Cryostat suspension 5"/>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55925" b="-4850"/>
          <a:stretch/>
        </p:blipFill>
        <p:spPr bwMode="auto">
          <a:xfrm>
            <a:off x="4644008" y="1916832"/>
            <a:ext cx="3995936" cy="4258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395536" y="1412776"/>
            <a:ext cx="3240360" cy="369332"/>
          </a:xfrm>
          <a:prstGeom prst="rect">
            <a:avLst/>
          </a:prstGeom>
          <a:noFill/>
        </p:spPr>
        <p:txBody>
          <a:bodyPr wrap="square" rtlCol="0">
            <a:spAutoFit/>
          </a:bodyPr>
          <a:lstStyle/>
          <a:p>
            <a:r>
              <a:rPr lang="en-US" dirty="0" smtClean="0">
                <a:solidFill>
                  <a:srgbClr val="FF0000"/>
                </a:solidFill>
              </a:rPr>
              <a:t>Option 1.</a:t>
            </a:r>
            <a:r>
              <a:rPr lang="en-US" dirty="0" smtClean="0"/>
              <a:t> Bottom beam fixation</a:t>
            </a:r>
            <a:endParaRPr lang="ru-RU" dirty="0"/>
          </a:p>
        </p:txBody>
      </p:sp>
      <p:sp>
        <p:nvSpPr>
          <p:cNvPr id="6" name="TextBox 5"/>
          <p:cNvSpPr txBox="1"/>
          <p:nvPr/>
        </p:nvSpPr>
        <p:spPr>
          <a:xfrm>
            <a:off x="5004048" y="1424246"/>
            <a:ext cx="2980111" cy="369332"/>
          </a:xfrm>
          <a:prstGeom prst="rect">
            <a:avLst/>
          </a:prstGeom>
          <a:noFill/>
        </p:spPr>
        <p:txBody>
          <a:bodyPr wrap="none" rtlCol="0">
            <a:spAutoFit/>
          </a:bodyPr>
          <a:lstStyle/>
          <a:p>
            <a:r>
              <a:rPr lang="en-US" dirty="0" smtClean="0">
                <a:solidFill>
                  <a:srgbClr val="FF0000"/>
                </a:solidFill>
              </a:rPr>
              <a:t>Option 2.</a:t>
            </a:r>
            <a:r>
              <a:rPr lang="en-US" dirty="0" smtClean="0"/>
              <a:t> Tilted beam fixation</a:t>
            </a:r>
            <a:endParaRPr lang="ru-RU" dirty="0"/>
          </a:p>
        </p:txBody>
      </p:sp>
      <p:pic>
        <p:nvPicPr>
          <p:cNvPr id="10"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2100586"/>
            <a:ext cx="3890544" cy="3890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17743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solidFill>
                  <a:schemeClr val="accent2"/>
                </a:solidFill>
                <a:effectLst>
                  <a:outerShdw blurRad="38100" dist="38100" dir="2700000" algn="tl">
                    <a:srgbClr val="000000">
                      <a:alpha val="43137"/>
                    </a:srgbClr>
                  </a:outerShdw>
                </a:effectLst>
              </a:rPr>
              <a:t>Magnet FE model </a:t>
            </a:r>
            <a:endParaRPr lang="ru-RU" dirty="0">
              <a:solidFill>
                <a:schemeClr val="accent2"/>
              </a:solidFill>
              <a:effectLst>
                <a:outerShdw blurRad="38100" dist="38100" dir="2700000" algn="tl">
                  <a:srgbClr val="000000">
                    <a:alpha val="43137"/>
                  </a:srgbClr>
                </a:outerShdw>
              </a:effectLst>
            </a:endParaRPr>
          </a:p>
        </p:txBody>
      </p:sp>
      <p:sp>
        <p:nvSpPr>
          <p:cNvPr id="4" name="Номер слайда 3"/>
          <p:cNvSpPr>
            <a:spLocks noGrp="1"/>
          </p:cNvSpPr>
          <p:nvPr>
            <p:ph type="sldNum" sz="quarter" idx="12"/>
          </p:nvPr>
        </p:nvSpPr>
        <p:spPr/>
        <p:txBody>
          <a:bodyPr/>
          <a:lstStyle/>
          <a:p>
            <a:fld id="{9FD73496-1A80-4455-8BD3-234DDC0C6847}" type="slidenum">
              <a:rPr lang="ru-RU" smtClean="0"/>
              <a:t>17</a:t>
            </a:fld>
            <a:endParaRPr lang="ru-RU"/>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l="10320" t="12517" r="10992" b="4910"/>
          <a:stretch>
            <a:fillRect/>
          </a:stretch>
        </p:blipFill>
        <p:spPr bwMode="auto">
          <a:xfrm>
            <a:off x="107504" y="1304634"/>
            <a:ext cx="5431000" cy="4356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vertical_wal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4245" y="1124744"/>
            <a:ext cx="3461799" cy="3338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Barrel_beams_mode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8144" y="4113240"/>
            <a:ext cx="2789949" cy="2088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90771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22114"/>
          </a:xfrm>
        </p:spPr>
        <p:txBody>
          <a:bodyPr>
            <a:noAutofit/>
          </a:bodyPr>
          <a:lstStyle/>
          <a:p>
            <a:r>
              <a:rPr lang="en-US" sz="3600" dirty="0" smtClean="0">
                <a:solidFill>
                  <a:schemeClr val="accent2"/>
                </a:solidFill>
                <a:effectLst>
                  <a:outerShdw blurRad="38100" dist="38100" dir="2700000" algn="tl">
                    <a:srgbClr val="000000">
                      <a:alpha val="43137"/>
                    </a:srgbClr>
                  </a:outerShdw>
                </a:effectLst>
              </a:rPr>
              <a:t>Details of the FE design model</a:t>
            </a:r>
            <a:endParaRPr lang="ru-RU" sz="3600" dirty="0">
              <a:solidFill>
                <a:schemeClr val="accent2"/>
              </a:solidFill>
              <a:effectLst>
                <a:outerShdw blurRad="38100" dist="38100" dir="2700000" algn="tl">
                  <a:srgbClr val="000000">
                    <a:alpha val="43137"/>
                  </a:srgbClr>
                </a:outerShdw>
              </a:effectLst>
            </a:endParaRPr>
          </a:p>
        </p:txBody>
      </p:sp>
      <p:sp>
        <p:nvSpPr>
          <p:cNvPr id="4" name="Номер слайда 3"/>
          <p:cNvSpPr>
            <a:spLocks noGrp="1"/>
          </p:cNvSpPr>
          <p:nvPr>
            <p:ph type="sldNum" sz="quarter" idx="12"/>
          </p:nvPr>
        </p:nvSpPr>
        <p:spPr/>
        <p:txBody>
          <a:bodyPr/>
          <a:lstStyle/>
          <a:p>
            <a:fld id="{9FD73496-1A80-4455-8BD3-234DDC0C6847}" type="slidenum">
              <a:rPr lang="ru-RU" smtClean="0"/>
              <a:t>18</a:t>
            </a:fld>
            <a:endParaRPr lang="ru-RU"/>
          </a:p>
        </p:txBody>
      </p:sp>
      <p:pic>
        <p:nvPicPr>
          <p:cNvPr id="12291" name="Picture 3" descr="yoke_supports"/>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142" r="1" b="6643"/>
          <a:stretch/>
        </p:blipFill>
        <p:spPr bwMode="auto">
          <a:xfrm>
            <a:off x="5485782" y="1196752"/>
            <a:ext cx="3372700" cy="2140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4" descr="Vertical_frame_mode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3573016"/>
            <a:ext cx="3649276" cy="2769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Cryostat_support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53374" y="2852936"/>
            <a:ext cx="2773058" cy="2612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41852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en-US" sz="3600" dirty="0" smtClean="0">
                <a:solidFill>
                  <a:srgbClr val="C00000"/>
                </a:solidFill>
                <a:effectLst>
                  <a:outerShdw blurRad="38100" dist="38100" dir="2700000" algn="tl">
                    <a:srgbClr val="000000">
                      <a:alpha val="43137"/>
                    </a:srgbClr>
                  </a:outerShdw>
                </a:effectLst>
              </a:rPr>
              <a:t>Deviations of Vertical Reactions in the Magnet Supports</a:t>
            </a:r>
            <a:endParaRPr lang="ru-RU" sz="3600" dirty="0">
              <a:solidFill>
                <a:srgbClr val="C00000"/>
              </a:solidFill>
              <a:effectLst>
                <a:outerShdw blurRad="38100" dist="38100" dir="2700000" algn="tl">
                  <a:srgbClr val="000000">
                    <a:alpha val="43137"/>
                  </a:srgbClr>
                </a:outerShdw>
              </a:effectLst>
            </a:endParaRPr>
          </a:p>
        </p:txBody>
      </p:sp>
      <p:sp>
        <p:nvSpPr>
          <p:cNvPr id="3" name="Номер слайда 2"/>
          <p:cNvSpPr>
            <a:spLocks noGrp="1"/>
          </p:cNvSpPr>
          <p:nvPr>
            <p:ph type="sldNum" sz="quarter" idx="12"/>
          </p:nvPr>
        </p:nvSpPr>
        <p:spPr/>
        <p:txBody>
          <a:bodyPr/>
          <a:lstStyle/>
          <a:p>
            <a:fld id="{FD01B839-2215-4A5E-A13B-19B9C4065517}" type="slidenum">
              <a:rPr lang="ru-RU" smtClean="0"/>
              <a:t>19</a:t>
            </a:fld>
            <a:endParaRPr lang="ru-RU" dirty="0"/>
          </a:p>
        </p:txBody>
      </p:sp>
      <p:pic>
        <p:nvPicPr>
          <p:cNvPr id="4" name="Рисунок 3" descr="C:\Users\11\Desktop\Results\LC23_stress_deform.bmp"/>
          <p:cNvPicPr/>
          <p:nvPr/>
        </p:nvPicPr>
        <p:blipFill rotWithShape="1">
          <a:blip r:embed="rId2" cstate="print">
            <a:extLst>
              <a:ext uri="{28A0092B-C50C-407E-A947-70E740481C1C}">
                <a14:useLocalDpi xmlns:a14="http://schemas.microsoft.com/office/drawing/2010/main" val="0"/>
              </a:ext>
            </a:extLst>
          </a:blip>
          <a:srcRect t="3862" r="600" b="581"/>
          <a:stretch/>
        </p:blipFill>
        <p:spPr bwMode="auto">
          <a:xfrm>
            <a:off x="4651676" y="1368718"/>
            <a:ext cx="4392488" cy="3054478"/>
          </a:xfrm>
          <a:prstGeom prst="rect">
            <a:avLst/>
          </a:prstGeom>
          <a:noFill/>
          <a:ln>
            <a:noFill/>
          </a:ln>
          <a:extLst>
            <a:ext uri="{53640926-AAD7-44D8-BBD7-CCE9431645EC}">
              <a14:shadowObscured xmlns:a14="http://schemas.microsoft.com/office/drawing/2010/main"/>
            </a:ext>
          </a:extLst>
        </p:spPr>
      </p:pic>
      <p:graphicFrame>
        <p:nvGraphicFramePr>
          <p:cNvPr id="5" name="Таблица 4"/>
          <p:cNvGraphicFramePr>
            <a:graphicFrameLocks noGrp="1"/>
          </p:cNvGraphicFramePr>
          <p:nvPr>
            <p:extLst>
              <p:ext uri="{D42A27DB-BD31-4B8C-83A1-F6EECF244321}">
                <p14:modId xmlns:p14="http://schemas.microsoft.com/office/powerpoint/2010/main" val="4190726904"/>
              </p:ext>
            </p:extLst>
          </p:nvPr>
        </p:nvGraphicFramePr>
        <p:xfrm>
          <a:off x="827584" y="1700808"/>
          <a:ext cx="3564914" cy="2088561"/>
        </p:xfrm>
        <a:graphic>
          <a:graphicData uri="http://schemas.openxmlformats.org/drawingml/2006/table">
            <a:tbl>
              <a:tblPr firstRow="1" bandRow="1">
                <a:tableStyleId>{5C22544A-7EE6-4342-B048-85BDC9FD1C3A}</a:tableStyleId>
              </a:tblPr>
              <a:tblGrid>
                <a:gridCol w="1512168"/>
                <a:gridCol w="2052746"/>
              </a:tblGrid>
              <a:tr h="788843">
                <a:tc>
                  <a:txBody>
                    <a:bodyPr/>
                    <a:lstStyle/>
                    <a:p>
                      <a:r>
                        <a:rPr lang="en-US" b="1" dirty="0" smtClean="0">
                          <a:solidFill>
                            <a:srgbClr val="FF0000"/>
                          </a:solidFill>
                          <a:effectLst>
                            <a:outerShdw blurRad="38100" dist="38100" dir="2700000" algn="tl">
                              <a:srgbClr val="000000">
                                <a:alpha val="43137"/>
                              </a:srgbClr>
                            </a:outerShdw>
                          </a:effectLst>
                        </a:rPr>
                        <a:t>Smooth way</a:t>
                      </a:r>
                      <a:endParaRPr lang="ru-RU" b="1" dirty="0">
                        <a:solidFill>
                          <a:srgbClr val="FF0000"/>
                        </a:solidFill>
                        <a:effectLst>
                          <a:outerShdw blurRad="38100" dist="38100" dir="2700000" algn="tl">
                            <a:srgbClr val="000000">
                              <a:alpha val="43137"/>
                            </a:srgbClr>
                          </a:outerShdw>
                        </a:effectLst>
                      </a:endParaRPr>
                    </a:p>
                  </a:txBody>
                  <a:tcPr/>
                </a:tc>
                <a:tc>
                  <a:txBody>
                    <a:bodyPr/>
                    <a:lstStyle/>
                    <a:p>
                      <a:r>
                        <a:rPr lang="en-US" sz="1800" b="1" dirty="0" smtClean="0">
                          <a:solidFill>
                            <a:srgbClr val="FF0000"/>
                          </a:solidFill>
                          <a:effectLst>
                            <a:outerShdw blurRad="38100" dist="38100" dir="2700000" algn="tl">
                              <a:srgbClr val="000000">
                                <a:alpha val="43137"/>
                              </a:srgbClr>
                            </a:outerShdw>
                          </a:effectLst>
                        </a:rPr>
                        <a:t>Run into an elevation +1mm</a:t>
                      </a:r>
                    </a:p>
                  </a:txBody>
                  <a:tcPr/>
                </a:tc>
              </a:tr>
              <a:tr h="1299718">
                <a:tc>
                  <a:txBody>
                    <a:bodyPr/>
                    <a:lstStyle/>
                    <a:p>
                      <a:r>
                        <a:rPr lang="en-US" sz="1800" kern="1200" dirty="0" smtClean="0">
                          <a:solidFill>
                            <a:schemeClr val="dk1"/>
                          </a:solidFill>
                          <a:effectLst/>
                          <a:latin typeface="+mn-lt"/>
                          <a:ea typeface="+mn-ea"/>
                          <a:cs typeface="+mn-cs"/>
                        </a:rPr>
                        <a:t>R</a:t>
                      </a:r>
                      <a:r>
                        <a:rPr lang="en-US" sz="1800" kern="1200" baseline="-25000" dirty="0" smtClean="0">
                          <a:solidFill>
                            <a:schemeClr val="dk1"/>
                          </a:solidFill>
                          <a:effectLst/>
                          <a:latin typeface="+mn-lt"/>
                          <a:ea typeface="+mn-ea"/>
                          <a:cs typeface="+mn-cs"/>
                        </a:rPr>
                        <a:t>s11</a:t>
                      </a:r>
                      <a:r>
                        <a:rPr lang="en-US" sz="1800" kern="1200" dirty="0" smtClean="0">
                          <a:solidFill>
                            <a:schemeClr val="dk1"/>
                          </a:solidFill>
                          <a:effectLst/>
                          <a:latin typeface="+mn-lt"/>
                          <a:ea typeface="+mn-ea"/>
                          <a:cs typeface="+mn-cs"/>
                        </a:rPr>
                        <a:t>=</a:t>
                      </a:r>
                      <a:r>
                        <a:rPr lang="ru-RU" sz="1800" kern="1200" dirty="0" smtClean="0">
                          <a:solidFill>
                            <a:schemeClr val="dk1"/>
                          </a:solidFill>
                          <a:effectLst/>
                          <a:latin typeface="+mn-lt"/>
                          <a:ea typeface="+mn-ea"/>
                          <a:cs typeface="+mn-cs"/>
                        </a:rPr>
                        <a:t>834</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kN</a:t>
                      </a:r>
                      <a:r>
                        <a:rPr lang="en-US" sz="1800" kern="1200" dirty="0" smtClean="0">
                          <a:solidFill>
                            <a:schemeClr val="dk1"/>
                          </a:solidFill>
                          <a:effectLst/>
                          <a:latin typeface="+mn-lt"/>
                          <a:ea typeface="+mn-ea"/>
                          <a:cs typeface="+mn-cs"/>
                        </a:rPr>
                        <a:t>; </a:t>
                      </a:r>
                      <a:endParaRPr lang="ru-RU" sz="1800" kern="1200" dirty="0" smtClean="0">
                        <a:solidFill>
                          <a:schemeClr val="dk1"/>
                        </a:solidFill>
                        <a:effectLst/>
                        <a:latin typeface="+mn-lt"/>
                        <a:ea typeface="+mn-ea"/>
                        <a:cs typeface="+mn-cs"/>
                      </a:endParaRPr>
                    </a:p>
                    <a:p>
                      <a:r>
                        <a:rPr lang="en-US" sz="1800" kern="1200" dirty="0" smtClean="0">
                          <a:solidFill>
                            <a:schemeClr val="dk1"/>
                          </a:solidFill>
                          <a:effectLst/>
                          <a:latin typeface="+mn-lt"/>
                          <a:ea typeface="+mn-ea"/>
                          <a:cs typeface="+mn-cs"/>
                        </a:rPr>
                        <a:t>R</a:t>
                      </a:r>
                      <a:r>
                        <a:rPr lang="en-US" sz="1800" kern="1200" baseline="-25000" dirty="0" smtClean="0">
                          <a:solidFill>
                            <a:schemeClr val="dk1"/>
                          </a:solidFill>
                          <a:effectLst/>
                          <a:latin typeface="+mn-lt"/>
                          <a:ea typeface="+mn-ea"/>
                          <a:cs typeface="+mn-cs"/>
                        </a:rPr>
                        <a:t>s12</a:t>
                      </a:r>
                      <a:r>
                        <a:rPr lang="en-US" sz="1800" kern="1200" dirty="0" smtClean="0">
                          <a:solidFill>
                            <a:schemeClr val="dk1"/>
                          </a:solidFill>
                          <a:effectLst/>
                          <a:latin typeface="+mn-lt"/>
                          <a:ea typeface="+mn-ea"/>
                          <a:cs typeface="+mn-cs"/>
                        </a:rPr>
                        <a:t>=</a:t>
                      </a:r>
                      <a:r>
                        <a:rPr lang="ru-RU" sz="1800" kern="1200" dirty="0" smtClean="0">
                          <a:solidFill>
                            <a:schemeClr val="dk1"/>
                          </a:solidFill>
                          <a:effectLst/>
                          <a:latin typeface="+mn-lt"/>
                          <a:ea typeface="+mn-ea"/>
                          <a:cs typeface="+mn-cs"/>
                        </a:rPr>
                        <a:t>834</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kN</a:t>
                      </a:r>
                      <a:r>
                        <a:rPr lang="en-US" sz="1800" kern="1200" dirty="0" smtClean="0">
                          <a:solidFill>
                            <a:schemeClr val="dk1"/>
                          </a:solidFill>
                          <a:effectLst/>
                          <a:latin typeface="+mn-lt"/>
                          <a:ea typeface="+mn-ea"/>
                          <a:cs typeface="+mn-cs"/>
                        </a:rPr>
                        <a:t>;</a:t>
                      </a:r>
                      <a:endParaRPr lang="ru-RU" sz="1800" kern="1200" dirty="0" smtClean="0">
                        <a:solidFill>
                          <a:schemeClr val="dk1"/>
                        </a:solidFill>
                        <a:effectLst/>
                        <a:latin typeface="+mn-lt"/>
                        <a:ea typeface="+mn-ea"/>
                        <a:cs typeface="+mn-cs"/>
                      </a:endParaRPr>
                    </a:p>
                    <a:p>
                      <a:r>
                        <a:rPr lang="en-US" sz="1800" kern="1200" dirty="0" smtClean="0">
                          <a:solidFill>
                            <a:schemeClr val="dk1"/>
                          </a:solidFill>
                          <a:effectLst/>
                          <a:latin typeface="+mn-lt"/>
                          <a:ea typeface="+mn-ea"/>
                          <a:cs typeface="+mn-cs"/>
                        </a:rPr>
                        <a:t>R</a:t>
                      </a:r>
                      <a:r>
                        <a:rPr lang="en-US" sz="1800" kern="1200" baseline="-25000" dirty="0" smtClean="0">
                          <a:solidFill>
                            <a:schemeClr val="dk1"/>
                          </a:solidFill>
                          <a:effectLst/>
                          <a:latin typeface="+mn-lt"/>
                          <a:ea typeface="+mn-ea"/>
                          <a:cs typeface="+mn-cs"/>
                        </a:rPr>
                        <a:t>s21</a:t>
                      </a:r>
                      <a:r>
                        <a:rPr lang="en-US" sz="1800" kern="1200" dirty="0" smtClean="0">
                          <a:solidFill>
                            <a:schemeClr val="dk1"/>
                          </a:solidFill>
                          <a:effectLst/>
                          <a:latin typeface="+mn-lt"/>
                          <a:ea typeface="+mn-ea"/>
                          <a:cs typeface="+mn-cs"/>
                        </a:rPr>
                        <a:t>=</a:t>
                      </a:r>
                      <a:r>
                        <a:rPr lang="ru-RU" sz="1800" kern="1200" dirty="0" smtClean="0">
                          <a:solidFill>
                            <a:schemeClr val="dk1"/>
                          </a:solidFill>
                          <a:effectLst/>
                          <a:latin typeface="+mn-lt"/>
                          <a:ea typeface="+mn-ea"/>
                          <a:cs typeface="+mn-cs"/>
                        </a:rPr>
                        <a:t>822</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kN</a:t>
                      </a:r>
                      <a:endParaRPr lang="ru-RU" sz="1800" kern="1200" dirty="0" smtClean="0">
                        <a:solidFill>
                          <a:schemeClr val="dk1"/>
                        </a:solidFill>
                        <a:effectLst/>
                        <a:latin typeface="+mn-lt"/>
                        <a:ea typeface="+mn-ea"/>
                        <a:cs typeface="+mn-cs"/>
                      </a:endParaRPr>
                    </a:p>
                    <a:p>
                      <a:r>
                        <a:rPr lang="en-US" sz="1800" kern="1200" dirty="0" err="1" smtClean="0">
                          <a:solidFill>
                            <a:schemeClr val="dk1"/>
                          </a:solidFill>
                          <a:effectLst/>
                          <a:latin typeface="+mn-lt"/>
                          <a:ea typeface="+mn-ea"/>
                          <a:cs typeface="+mn-cs"/>
                        </a:rPr>
                        <a:t>R</a:t>
                      </a:r>
                      <a:r>
                        <a:rPr lang="en-US" sz="1800" kern="1200" baseline="-25000" dirty="0" err="1" smtClean="0">
                          <a:solidFill>
                            <a:schemeClr val="dk1"/>
                          </a:solidFill>
                          <a:effectLst/>
                          <a:latin typeface="+mn-lt"/>
                          <a:ea typeface="+mn-ea"/>
                          <a:cs typeface="+mn-cs"/>
                        </a:rPr>
                        <a:t>s</a:t>
                      </a:r>
                      <a:r>
                        <a:rPr lang="ru-RU" sz="1800" kern="1200" baseline="-25000" dirty="0" smtClean="0">
                          <a:solidFill>
                            <a:schemeClr val="dk1"/>
                          </a:solidFill>
                          <a:effectLst/>
                          <a:latin typeface="+mn-lt"/>
                          <a:ea typeface="+mn-ea"/>
                          <a:cs typeface="+mn-cs"/>
                        </a:rPr>
                        <a:t>22</a:t>
                      </a:r>
                      <a:r>
                        <a:rPr lang="ru-RU" sz="1800" kern="1200" dirty="0" smtClean="0">
                          <a:solidFill>
                            <a:schemeClr val="dk1"/>
                          </a:solidFill>
                          <a:effectLst/>
                          <a:latin typeface="+mn-lt"/>
                          <a:ea typeface="+mn-ea"/>
                          <a:cs typeface="+mn-cs"/>
                        </a:rPr>
                        <a:t>=822</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kN</a:t>
                      </a:r>
                      <a:endParaRPr lang="ru-RU" sz="1800" kern="1200" dirty="0">
                        <a:solidFill>
                          <a:schemeClr val="dk1"/>
                        </a:solidFill>
                        <a:effectLst/>
                        <a:latin typeface="+mn-lt"/>
                        <a:ea typeface="+mn-ea"/>
                        <a:cs typeface="+mn-cs"/>
                      </a:endParaRPr>
                    </a:p>
                  </a:txBody>
                  <a:tcPr/>
                </a:tc>
                <a:tc>
                  <a:txBody>
                    <a:bodyPr/>
                    <a:lstStyle/>
                    <a:p>
                      <a:r>
                        <a:rPr lang="en-US" sz="1800" kern="1200" dirty="0" smtClean="0">
                          <a:solidFill>
                            <a:schemeClr val="dk1"/>
                          </a:solidFill>
                          <a:effectLst/>
                          <a:latin typeface="+mn-lt"/>
                          <a:ea typeface="+mn-ea"/>
                          <a:cs typeface="+mn-cs"/>
                        </a:rPr>
                        <a:t>R</a:t>
                      </a:r>
                      <a:r>
                        <a:rPr lang="en-US" sz="1800" kern="1200" baseline="-25000" dirty="0" smtClean="0">
                          <a:solidFill>
                            <a:schemeClr val="dk1"/>
                          </a:solidFill>
                          <a:effectLst/>
                          <a:latin typeface="+mn-lt"/>
                          <a:ea typeface="+mn-ea"/>
                          <a:cs typeface="+mn-cs"/>
                        </a:rPr>
                        <a:t>s11</a:t>
                      </a:r>
                      <a:r>
                        <a:rPr lang="en-US" sz="1800" kern="1200" dirty="0" smtClean="0">
                          <a:solidFill>
                            <a:schemeClr val="dk1"/>
                          </a:solidFill>
                          <a:effectLst/>
                          <a:latin typeface="+mn-lt"/>
                          <a:ea typeface="+mn-ea"/>
                          <a:cs typeface="+mn-cs"/>
                        </a:rPr>
                        <a:t>=1221 </a:t>
                      </a:r>
                      <a:r>
                        <a:rPr lang="en-US" sz="1800" kern="1200" dirty="0" err="1" smtClean="0">
                          <a:solidFill>
                            <a:schemeClr val="dk1"/>
                          </a:solidFill>
                          <a:effectLst/>
                          <a:latin typeface="+mn-lt"/>
                          <a:ea typeface="+mn-ea"/>
                          <a:cs typeface="+mn-cs"/>
                        </a:rPr>
                        <a:t>kN</a:t>
                      </a:r>
                      <a:r>
                        <a:rPr lang="en-US" sz="1800" kern="1200" dirty="0" smtClean="0">
                          <a:solidFill>
                            <a:schemeClr val="dk1"/>
                          </a:solidFill>
                          <a:effectLst/>
                          <a:latin typeface="+mn-lt"/>
                          <a:ea typeface="+mn-ea"/>
                          <a:cs typeface="+mn-cs"/>
                        </a:rPr>
                        <a:t>; </a:t>
                      </a:r>
                      <a:endParaRPr lang="ru-RU" sz="1800" kern="1200" dirty="0" smtClean="0">
                        <a:solidFill>
                          <a:schemeClr val="dk1"/>
                        </a:solidFill>
                        <a:effectLst/>
                        <a:latin typeface="+mn-lt"/>
                        <a:ea typeface="+mn-ea"/>
                        <a:cs typeface="+mn-cs"/>
                      </a:endParaRPr>
                    </a:p>
                    <a:p>
                      <a:r>
                        <a:rPr lang="en-US" sz="1800" kern="1200" dirty="0" smtClean="0">
                          <a:solidFill>
                            <a:schemeClr val="dk1"/>
                          </a:solidFill>
                          <a:effectLst/>
                          <a:latin typeface="+mn-lt"/>
                          <a:ea typeface="+mn-ea"/>
                          <a:cs typeface="+mn-cs"/>
                        </a:rPr>
                        <a:t>R</a:t>
                      </a:r>
                      <a:r>
                        <a:rPr lang="en-US" sz="1800" kern="1200" baseline="-25000" dirty="0" smtClean="0">
                          <a:solidFill>
                            <a:schemeClr val="dk1"/>
                          </a:solidFill>
                          <a:effectLst/>
                          <a:latin typeface="+mn-lt"/>
                          <a:ea typeface="+mn-ea"/>
                          <a:cs typeface="+mn-cs"/>
                        </a:rPr>
                        <a:t>s12</a:t>
                      </a:r>
                      <a:r>
                        <a:rPr lang="en-US" sz="1800" kern="1200" dirty="0" smtClean="0">
                          <a:solidFill>
                            <a:schemeClr val="dk1"/>
                          </a:solidFill>
                          <a:effectLst/>
                          <a:latin typeface="+mn-lt"/>
                          <a:ea typeface="+mn-ea"/>
                          <a:cs typeface="+mn-cs"/>
                        </a:rPr>
                        <a:t>=447 </a:t>
                      </a:r>
                      <a:r>
                        <a:rPr lang="en-US" sz="1800" kern="1200" dirty="0" err="1" smtClean="0">
                          <a:solidFill>
                            <a:schemeClr val="dk1"/>
                          </a:solidFill>
                          <a:effectLst/>
                          <a:latin typeface="+mn-lt"/>
                          <a:ea typeface="+mn-ea"/>
                          <a:cs typeface="+mn-cs"/>
                        </a:rPr>
                        <a:t>kN</a:t>
                      </a:r>
                      <a:r>
                        <a:rPr lang="en-US" sz="1800" kern="1200" dirty="0" smtClean="0">
                          <a:solidFill>
                            <a:schemeClr val="dk1"/>
                          </a:solidFill>
                          <a:effectLst/>
                          <a:latin typeface="+mn-lt"/>
                          <a:ea typeface="+mn-ea"/>
                          <a:cs typeface="+mn-cs"/>
                        </a:rPr>
                        <a:t>;</a:t>
                      </a:r>
                      <a:endParaRPr lang="ru-RU" sz="1800" kern="1200" dirty="0" smtClean="0">
                        <a:solidFill>
                          <a:schemeClr val="dk1"/>
                        </a:solidFill>
                        <a:effectLst/>
                        <a:latin typeface="+mn-lt"/>
                        <a:ea typeface="+mn-ea"/>
                        <a:cs typeface="+mn-cs"/>
                      </a:endParaRPr>
                    </a:p>
                    <a:p>
                      <a:r>
                        <a:rPr lang="en-US" sz="1800" kern="1200" dirty="0" smtClean="0">
                          <a:solidFill>
                            <a:schemeClr val="dk1"/>
                          </a:solidFill>
                          <a:effectLst/>
                          <a:latin typeface="+mn-lt"/>
                          <a:ea typeface="+mn-ea"/>
                          <a:cs typeface="+mn-cs"/>
                        </a:rPr>
                        <a:t>R</a:t>
                      </a:r>
                      <a:r>
                        <a:rPr lang="en-US" sz="1800" kern="1200" baseline="-25000" dirty="0" smtClean="0">
                          <a:solidFill>
                            <a:schemeClr val="dk1"/>
                          </a:solidFill>
                          <a:effectLst/>
                          <a:latin typeface="+mn-lt"/>
                          <a:ea typeface="+mn-ea"/>
                          <a:cs typeface="+mn-cs"/>
                        </a:rPr>
                        <a:t>s21</a:t>
                      </a:r>
                      <a:r>
                        <a:rPr lang="en-US" sz="1800" kern="1200" dirty="0" smtClean="0">
                          <a:solidFill>
                            <a:schemeClr val="dk1"/>
                          </a:solidFill>
                          <a:effectLst/>
                          <a:latin typeface="+mn-lt"/>
                          <a:ea typeface="+mn-ea"/>
                          <a:cs typeface="+mn-cs"/>
                        </a:rPr>
                        <a:t>=435 </a:t>
                      </a:r>
                      <a:r>
                        <a:rPr lang="en-US" sz="1800" kern="1200" dirty="0" err="1" smtClean="0">
                          <a:solidFill>
                            <a:schemeClr val="dk1"/>
                          </a:solidFill>
                          <a:effectLst/>
                          <a:latin typeface="+mn-lt"/>
                          <a:ea typeface="+mn-ea"/>
                          <a:cs typeface="+mn-cs"/>
                        </a:rPr>
                        <a:t>kN</a:t>
                      </a:r>
                      <a:endParaRPr lang="ru-RU" sz="1800" kern="1200" dirty="0" smtClean="0">
                        <a:solidFill>
                          <a:schemeClr val="dk1"/>
                        </a:solidFill>
                        <a:effectLst/>
                        <a:latin typeface="+mn-lt"/>
                        <a:ea typeface="+mn-ea"/>
                        <a:cs typeface="+mn-cs"/>
                      </a:endParaRPr>
                    </a:p>
                    <a:p>
                      <a:r>
                        <a:rPr lang="en-US" sz="1800" kern="1200" dirty="0" err="1" smtClean="0">
                          <a:solidFill>
                            <a:schemeClr val="dk1"/>
                          </a:solidFill>
                          <a:effectLst/>
                          <a:latin typeface="+mn-lt"/>
                          <a:ea typeface="+mn-ea"/>
                          <a:cs typeface="+mn-cs"/>
                        </a:rPr>
                        <a:t>R</a:t>
                      </a:r>
                      <a:r>
                        <a:rPr lang="en-US" sz="1800" kern="1200" baseline="-25000" dirty="0" err="1" smtClean="0">
                          <a:solidFill>
                            <a:schemeClr val="dk1"/>
                          </a:solidFill>
                          <a:effectLst/>
                          <a:latin typeface="+mn-lt"/>
                          <a:ea typeface="+mn-ea"/>
                          <a:cs typeface="+mn-cs"/>
                        </a:rPr>
                        <a:t>s</a:t>
                      </a:r>
                      <a:r>
                        <a:rPr lang="ru-RU" sz="1800" kern="1200" baseline="-25000" dirty="0" smtClean="0">
                          <a:solidFill>
                            <a:schemeClr val="dk1"/>
                          </a:solidFill>
                          <a:effectLst/>
                          <a:latin typeface="+mn-lt"/>
                          <a:ea typeface="+mn-ea"/>
                          <a:cs typeface="+mn-cs"/>
                        </a:rPr>
                        <a:t>22</a:t>
                      </a:r>
                      <a:r>
                        <a:rPr lang="ru-RU" sz="1800" kern="1200" dirty="0" smtClean="0">
                          <a:solidFill>
                            <a:schemeClr val="dk1"/>
                          </a:solidFill>
                          <a:effectLst/>
                          <a:latin typeface="+mn-lt"/>
                          <a:ea typeface="+mn-ea"/>
                          <a:cs typeface="+mn-cs"/>
                        </a:rPr>
                        <a:t>=1209</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kN</a:t>
                      </a:r>
                      <a:endParaRPr lang="ru-RU" dirty="0"/>
                    </a:p>
                  </a:txBody>
                  <a:tcPr/>
                </a:tc>
              </a:tr>
            </a:tbl>
          </a:graphicData>
        </a:graphic>
      </p:graphicFrame>
      <p:sp>
        <p:nvSpPr>
          <p:cNvPr id="8" name="Прямоугольник 7"/>
          <p:cNvSpPr/>
          <p:nvPr/>
        </p:nvSpPr>
        <p:spPr>
          <a:xfrm>
            <a:off x="251520" y="4509120"/>
            <a:ext cx="8568424" cy="1815882"/>
          </a:xfrm>
          <a:prstGeom prst="rect">
            <a:avLst/>
          </a:prstGeom>
        </p:spPr>
        <p:txBody>
          <a:bodyPr wrap="square">
            <a:spAutoFit/>
          </a:bodyPr>
          <a:lstStyle/>
          <a:p>
            <a:pPr lvl="0"/>
            <a:r>
              <a:rPr lang="en-US" sz="1600" dirty="0"/>
              <a:t>The </a:t>
            </a:r>
            <a:r>
              <a:rPr lang="en-US" sz="1600" dirty="0" smtClean="0"/>
              <a:t>deviations </a:t>
            </a:r>
            <a:r>
              <a:rPr lang="en-US" sz="1600" dirty="0"/>
              <a:t>of vertical load on roller skates  from average depends on the rail track quality. </a:t>
            </a:r>
            <a:r>
              <a:rPr lang="en-US" sz="1600" dirty="0" smtClean="0"/>
              <a:t>The </a:t>
            </a:r>
            <a:r>
              <a:rPr lang="en-US" sz="1600" dirty="0"/>
              <a:t>vertical reaction </a:t>
            </a:r>
            <a:r>
              <a:rPr lang="en-US" sz="1600" dirty="0" smtClean="0"/>
              <a:t>can change  within 225 </a:t>
            </a:r>
            <a:r>
              <a:rPr lang="en-US" sz="1600" dirty="0"/>
              <a:t>÷ </a:t>
            </a:r>
            <a:r>
              <a:rPr lang="en-US" sz="1600" dirty="0" smtClean="0"/>
              <a:t>387</a:t>
            </a:r>
            <a:r>
              <a:rPr lang="en-US" sz="1600" dirty="0"/>
              <a:t> </a:t>
            </a:r>
            <a:r>
              <a:rPr lang="en-US" sz="1600" dirty="0" err="1"/>
              <a:t>kN</a:t>
            </a:r>
            <a:r>
              <a:rPr lang="en-US" sz="1600" dirty="0"/>
              <a:t> per 1 mm of the irregularity high. The spread </a:t>
            </a:r>
            <a:r>
              <a:rPr lang="en-US" sz="1600" dirty="0" smtClean="0"/>
              <a:t>is </a:t>
            </a:r>
            <a:r>
              <a:rPr lang="en-US" sz="1600" dirty="0"/>
              <a:t>defined by uncertainty of the contact properties of the yoke barrel/doors fixation. An irregularity of about 1.9 mm in high could lead to doubling of initial load of two diagonal supports and rail contact loss in two other supports. The maximal acceptable rail </a:t>
            </a:r>
            <a:r>
              <a:rPr lang="en-US" sz="1600" dirty="0" err="1"/>
              <a:t>nonparallelism</a:t>
            </a:r>
            <a:r>
              <a:rPr lang="en-US" sz="1600" dirty="0"/>
              <a:t> of the rails projections on a plane YX has to be limited by 0.2 </a:t>
            </a:r>
            <a:r>
              <a:rPr lang="en-US" sz="1600" dirty="0" err="1"/>
              <a:t>mrad</a:t>
            </a:r>
            <a:r>
              <a:rPr lang="en-US" sz="1600" dirty="0"/>
              <a:t> on the length of the magnet road or by vertical deflection 1 mm/5m in any position on the rails surface.</a:t>
            </a:r>
            <a:endParaRPr lang="ru-RU" sz="1600" dirty="0"/>
          </a:p>
        </p:txBody>
      </p:sp>
      <p:sp>
        <p:nvSpPr>
          <p:cNvPr id="9" name="Прямоугольник 8"/>
          <p:cNvSpPr/>
          <p:nvPr/>
        </p:nvSpPr>
        <p:spPr>
          <a:xfrm>
            <a:off x="1187624" y="4098980"/>
            <a:ext cx="4567019" cy="369332"/>
          </a:xfrm>
          <a:prstGeom prst="rect">
            <a:avLst/>
          </a:prstGeom>
        </p:spPr>
        <p:txBody>
          <a:bodyPr wrap="none">
            <a:spAutoFit/>
          </a:bodyPr>
          <a:lstStyle/>
          <a:p>
            <a:r>
              <a:rPr lang="en-US" dirty="0">
                <a:solidFill>
                  <a:srgbClr val="FF0000"/>
                </a:solidFill>
              </a:rPr>
              <a:t>Run into on-path unevenness of 1  mm in high </a:t>
            </a:r>
            <a:endParaRPr lang="ru-RU" dirty="0">
              <a:solidFill>
                <a:srgbClr val="FF0000"/>
              </a:solidFill>
            </a:endParaRPr>
          </a:p>
        </p:txBody>
      </p:sp>
    </p:spTree>
    <p:extLst>
      <p:ext uri="{BB962C8B-B14F-4D97-AF65-F5344CB8AC3E}">
        <p14:creationId xmlns:p14="http://schemas.microsoft.com/office/powerpoint/2010/main" val="793546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600201"/>
            <a:ext cx="8229600" cy="2908920"/>
          </a:xfrm>
        </p:spPr>
        <p:txBody>
          <a:bodyPr/>
          <a:lstStyle/>
          <a:p>
            <a:r>
              <a:rPr lang="en-US" dirty="0" smtClean="0"/>
              <a:t>Overview </a:t>
            </a:r>
            <a:r>
              <a:rPr lang="en-US" dirty="0"/>
              <a:t>of the </a:t>
            </a:r>
            <a:r>
              <a:rPr lang="en-US" dirty="0" smtClean="0"/>
              <a:t>magnet yoke design</a:t>
            </a:r>
          </a:p>
          <a:p>
            <a:r>
              <a:rPr lang="en-US" dirty="0" smtClean="0"/>
              <a:t>Status of Interface coordination </a:t>
            </a:r>
          </a:p>
          <a:p>
            <a:r>
              <a:rPr lang="en-US" dirty="0" smtClean="0"/>
              <a:t>Mechanical analysis </a:t>
            </a:r>
          </a:p>
          <a:p>
            <a:r>
              <a:rPr lang="en-US" dirty="0"/>
              <a:t>What should be done before announce the tender for the </a:t>
            </a:r>
            <a:r>
              <a:rPr lang="en-US" dirty="0" smtClean="0"/>
              <a:t>yoke?</a:t>
            </a:r>
          </a:p>
          <a:p>
            <a:endParaRPr lang="ru-RU" dirty="0"/>
          </a:p>
        </p:txBody>
      </p:sp>
      <p:sp>
        <p:nvSpPr>
          <p:cNvPr id="4" name="Номер слайда 3"/>
          <p:cNvSpPr>
            <a:spLocks noGrp="1"/>
          </p:cNvSpPr>
          <p:nvPr>
            <p:ph type="sldNum" sz="quarter" idx="12"/>
          </p:nvPr>
        </p:nvSpPr>
        <p:spPr/>
        <p:txBody>
          <a:bodyPr/>
          <a:lstStyle/>
          <a:p>
            <a:fld id="{9FD73496-1A80-4455-8BD3-234DDC0C6847}" type="slidenum">
              <a:rPr lang="ru-RU" smtClean="0"/>
              <a:t>2</a:t>
            </a:fld>
            <a:endParaRPr lang="ru-RU"/>
          </a:p>
        </p:txBody>
      </p:sp>
    </p:spTree>
    <p:extLst>
      <p:ext uri="{BB962C8B-B14F-4D97-AF65-F5344CB8AC3E}">
        <p14:creationId xmlns:p14="http://schemas.microsoft.com/office/powerpoint/2010/main" val="3575223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2400" dirty="0" smtClean="0">
                <a:solidFill>
                  <a:srgbClr val="C00000"/>
                </a:solidFill>
                <a:effectLst>
                  <a:outerShdw blurRad="38100" dist="38100" dir="2700000" algn="tl">
                    <a:srgbClr val="000000">
                      <a:alpha val="43137"/>
                    </a:srgbClr>
                  </a:outerShdw>
                </a:effectLst>
              </a:rPr>
              <a:t>Divergence </a:t>
            </a:r>
            <a:r>
              <a:rPr lang="en-US" sz="2400" dirty="0">
                <a:solidFill>
                  <a:srgbClr val="C00000"/>
                </a:solidFill>
                <a:effectLst>
                  <a:outerShdw blurRad="38100" dist="38100" dir="2700000" algn="tl">
                    <a:srgbClr val="000000">
                      <a:alpha val="43137"/>
                    </a:srgbClr>
                  </a:outerShdw>
                </a:effectLst>
              </a:rPr>
              <a:t>of moving </a:t>
            </a:r>
            <a:r>
              <a:rPr lang="en-US" sz="2400" dirty="0" smtClean="0">
                <a:solidFill>
                  <a:srgbClr val="C00000"/>
                </a:solidFill>
                <a:effectLst>
                  <a:outerShdw blurRad="38100" dist="38100" dir="2700000" algn="tl">
                    <a:srgbClr val="000000">
                      <a:alpha val="43137"/>
                    </a:srgbClr>
                  </a:outerShdw>
                </a:effectLst>
              </a:rPr>
              <a:t>directions of roller skates as an origin of lateral </a:t>
            </a:r>
            <a:r>
              <a:rPr lang="en-US" sz="2400" dirty="0">
                <a:solidFill>
                  <a:srgbClr val="C00000"/>
                </a:solidFill>
                <a:effectLst>
                  <a:outerShdw blurRad="38100" dist="38100" dir="2700000" algn="tl">
                    <a:srgbClr val="000000">
                      <a:alpha val="43137"/>
                    </a:srgbClr>
                  </a:outerShdw>
                </a:effectLst>
              </a:rPr>
              <a:t>load </a:t>
            </a:r>
            <a:r>
              <a:rPr lang="en-US" sz="2400" dirty="0" smtClean="0">
                <a:solidFill>
                  <a:srgbClr val="C00000"/>
                </a:solidFill>
                <a:effectLst>
                  <a:outerShdw blurRad="38100" dist="38100" dir="2700000" algn="tl">
                    <a:srgbClr val="000000">
                      <a:alpha val="43137"/>
                    </a:srgbClr>
                  </a:outerShdw>
                </a:effectLst>
              </a:rPr>
              <a:t>applied to </a:t>
            </a:r>
            <a:r>
              <a:rPr lang="en-US" sz="2400" dirty="0">
                <a:solidFill>
                  <a:srgbClr val="C00000"/>
                </a:solidFill>
                <a:effectLst>
                  <a:outerShdw blurRad="38100" dist="38100" dir="2700000" algn="tl">
                    <a:srgbClr val="000000">
                      <a:alpha val="43137"/>
                    </a:srgbClr>
                  </a:outerShdw>
                </a:effectLst>
              </a:rPr>
              <a:t>the platform beams </a:t>
            </a:r>
            <a:endParaRPr lang="ru-RU" sz="2400" dirty="0">
              <a:solidFill>
                <a:srgbClr val="C00000"/>
              </a:solidFill>
              <a:effectLst>
                <a:outerShdw blurRad="38100" dist="38100" dir="2700000" algn="tl">
                  <a:srgbClr val="000000">
                    <a:alpha val="43137"/>
                  </a:srgbClr>
                </a:outerShdw>
              </a:effectLst>
            </a:endParaRPr>
          </a:p>
        </p:txBody>
      </p:sp>
      <p:sp>
        <p:nvSpPr>
          <p:cNvPr id="3" name="Номер слайда 2"/>
          <p:cNvSpPr>
            <a:spLocks noGrp="1"/>
          </p:cNvSpPr>
          <p:nvPr>
            <p:ph type="sldNum" sz="quarter" idx="12"/>
          </p:nvPr>
        </p:nvSpPr>
        <p:spPr/>
        <p:txBody>
          <a:bodyPr/>
          <a:lstStyle/>
          <a:p>
            <a:fld id="{FD01B839-2215-4A5E-A13B-19B9C4065517}" type="slidenum">
              <a:rPr lang="ru-RU" smtClean="0"/>
              <a:t>20</a:t>
            </a:fld>
            <a:endParaRPr lang="ru-RU" dirty="0"/>
          </a:p>
        </p:txBody>
      </p:sp>
      <p:pic>
        <p:nvPicPr>
          <p:cNvPr id="4" name="Рисунок 3"/>
          <p:cNvPicPr/>
          <p:nvPr/>
        </p:nvPicPr>
        <p:blipFill>
          <a:blip r:embed="rId2">
            <a:extLst>
              <a:ext uri="{28A0092B-C50C-407E-A947-70E740481C1C}">
                <a14:useLocalDpi xmlns:a14="http://schemas.microsoft.com/office/drawing/2010/main" val="0"/>
              </a:ext>
            </a:extLst>
          </a:blip>
          <a:stretch>
            <a:fillRect/>
          </a:stretch>
        </p:blipFill>
        <p:spPr>
          <a:xfrm>
            <a:off x="395536" y="1412776"/>
            <a:ext cx="4913630" cy="3801110"/>
          </a:xfrm>
          <a:prstGeom prst="rect">
            <a:avLst/>
          </a:prstGeom>
        </p:spPr>
      </p:pic>
      <p:cxnSp>
        <p:nvCxnSpPr>
          <p:cNvPr id="5" name="Прямая со стрелкой 4"/>
          <p:cNvCxnSpPr/>
          <p:nvPr/>
        </p:nvCxnSpPr>
        <p:spPr>
          <a:xfrm>
            <a:off x="1187624" y="5013176"/>
            <a:ext cx="108012" cy="54771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403648" y="5142547"/>
            <a:ext cx="1224136" cy="523220"/>
          </a:xfrm>
          <a:prstGeom prst="rect">
            <a:avLst/>
          </a:prstGeom>
          <a:noFill/>
        </p:spPr>
        <p:txBody>
          <a:bodyPr wrap="square" rtlCol="0">
            <a:spAutoFit/>
          </a:bodyPr>
          <a:lstStyle/>
          <a:p>
            <a:r>
              <a:rPr lang="en-US" sz="2800" dirty="0" err="1" smtClean="0">
                <a:solidFill>
                  <a:srgbClr val="FF0000"/>
                </a:solidFill>
              </a:rPr>
              <a:t>Fz</a:t>
            </a:r>
            <a:endParaRPr lang="ru-RU" sz="2800" dirty="0">
              <a:solidFill>
                <a:srgbClr val="FF0000"/>
              </a:solidFill>
            </a:endParaRPr>
          </a:p>
        </p:txBody>
      </p:sp>
      <p:sp>
        <p:nvSpPr>
          <p:cNvPr id="9" name="Прямоугольник 8"/>
          <p:cNvSpPr/>
          <p:nvPr/>
        </p:nvSpPr>
        <p:spPr>
          <a:xfrm>
            <a:off x="107504" y="5665767"/>
            <a:ext cx="2520280" cy="646331"/>
          </a:xfrm>
          <a:prstGeom prst="rect">
            <a:avLst/>
          </a:prstGeom>
        </p:spPr>
        <p:txBody>
          <a:bodyPr wrap="square">
            <a:spAutoFit/>
          </a:bodyPr>
          <a:lstStyle/>
          <a:p>
            <a:r>
              <a:rPr lang="en-US" dirty="0"/>
              <a:t>Lateral </a:t>
            </a:r>
            <a:r>
              <a:rPr lang="en-US" dirty="0" smtClean="0"/>
              <a:t>force </a:t>
            </a:r>
            <a:r>
              <a:rPr lang="en-US" dirty="0"/>
              <a:t>applied </a:t>
            </a:r>
            <a:r>
              <a:rPr lang="en-US" dirty="0" smtClean="0"/>
              <a:t>to the platform beams </a:t>
            </a:r>
          </a:p>
        </p:txBody>
      </p:sp>
      <p:pic>
        <p:nvPicPr>
          <p:cNvPr id="11" name="Рисунок 10"/>
          <p:cNvPicPr/>
          <p:nvPr/>
        </p:nvPicPr>
        <p:blipFill>
          <a:blip r:embed="rId3">
            <a:extLst>
              <a:ext uri="{28A0092B-C50C-407E-A947-70E740481C1C}">
                <a14:useLocalDpi xmlns:a14="http://schemas.microsoft.com/office/drawing/2010/main" val="0"/>
              </a:ext>
            </a:extLst>
          </a:blip>
          <a:stretch>
            <a:fillRect/>
          </a:stretch>
        </p:blipFill>
        <p:spPr>
          <a:xfrm>
            <a:off x="5303969" y="1484784"/>
            <a:ext cx="3528392" cy="3007280"/>
          </a:xfrm>
          <a:prstGeom prst="rect">
            <a:avLst/>
          </a:prstGeom>
        </p:spPr>
      </p:pic>
      <p:sp>
        <p:nvSpPr>
          <p:cNvPr id="12" name="TextBox 11"/>
          <p:cNvSpPr txBox="1"/>
          <p:nvPr/>
        </p:nvSpPr>
        <p:spPr>
          <a:xfrm>
            <a:off x="6208934" y="1412776"/>
            <a:ext cx="1080120" cy="369332"/>
          </a:xfrm>
          <a:prstGeom prst="rect">
            <a:avLst/>
          </a:prstGeom>
          <a:noFill/>
        </p:spPr>
        <p:txBody>
          <a:bodyPr wrap="square" rtlCol="0">
            <a:spAutoFit/>
          </a:bodyPr>
          <a:lstStyle/>
          <a:p>
            <a:r>
              <a:rPr lang="en-US" dirty="0" smtClean="0"/>
              <a:t>Top view</a:t>
            </a:r>
            <a:endParaRPr lang="ru-RU" dirty="0"/>
          </a:p>
        </p:txBody>
      </p:sp>
      <p:sp>
        <p:nvSpPr>
          <p:cNvPr id="10" name="Прямоугольник 9"/>
          <p:cNvSpPr/>
          <p:nvPr/>
        </p:nvSpPr>
        <p:spPr>
          <a:xfrm>
            <a:off x="2846184" y="5210761"/>
            <a:ext cx="5830272" cy="1200329"/>
          </a:xfrm>
          <a:prstGeom prst="rect">
            <a:avLst/>
          </a:prstGeom>
        </p:spPr>
        <p:txBody>
          <a:bodyPr wrap="square">
            <a:spAutoFit/>
          </a:bodyPr>
          <a:lstStyle/>
          <a:p>
            <a:r>
              <a:rPr lang="en-US" dirty="0"/>
              <a:t>Axial stiffness of the platform arrangement </a:t>
            </a:r>
            <a:r>
              <a:rPr lang="en-US" dirty="0" smtClean="0"/>
              <a:t>152 </a:t>
            </a:r>
            <a:r>
              <a:rPr lang="en-US" dirty="0" err="1" smtClean="0"/>
              <a:t>kN</a:t>
            </a:r>
            <a:r>
              <a:rPr lang="en-US" dirty="0" smtClean="0"/>
              <a:t>/mm</a:t>
            </a:r>
          </a:p>
          <a:p>
            <a:r>
              <a:rPr lang="en-US" dirty="0"/>
              <a:t>Maximal possible separation of the platform beams before roller carriage starts slipping is 0.8 mm </a:t>
            </a:r>
            <a:r>
              <a:rPr lang="ru-RU" dirty="0" smtClean="0"/>
              <a:t>(</a:t>
            </a:r>
            <a:r>
              <a:rPr lang="en-US" dirty="0"/>
              <a:t>friction factor is 0.1</a:t>
            </a:r>
            <a:r>
              <a:rPr lang="en-US" dirty="0" smtClean="0"/>
              <a:t>).</a:t>
            </a:r>
            <a:endParaRPr lang="ru-RU" dirty="0"/>
          </a:p>
          <a:p>
            <a:r>
              <a:rPr lang="en-US" dirty="0" smtClean="0"/>
              <a:t>1 mm separation is acceptable for yoke strength.</a:t>
            </a:r>
            <a:endParaRPr lang="en-US" dirty="0"/>
          </a:p>
        </p:txBody>
      </p:sp>
    </p:spTree>
    <p:extLst>
      <p:ext uri="{BB962C8B-B14F-4D97-AF65-F5344CB8AC3E}">
        <p14:creationId xmlns:p14="http://schemas.microsoft.com/office/powerpoint/2010/main" val="3689260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en-US" sz="3600" dirty="0" smtClean="0">
                <a:solidFill>
                  <a:srgbClr val="C00000"/>
                </a:solidFill>
                <a:effectLst>
                  <a:outerShdw blurRad="38100" dist="38100" dir="2700000" algn="tl">
                    <a:srgbClr val="000000">
                      <a:alpha val="43137"/>
                    </a:srgbClr>
                  </a:outerShdw>
                </a:effectLst>
              </a:rPr>
              <a:t>Equivalent stress (Von </a:t>
            </a:r>
            <a:r>
              <a:rPr lang="en-US" sz="3600" dirty="0" err="1" smtClean="0">
                <a:solidFill>
                  <a:srgbClr val="C00000"/>
                </a:solidFill>
                <a:effectLst>
                  <a:outerShdw blurRad="38100" dist="38100" dir="2700000" algn="tl">
                    <a:srgbClr val="000000">
                      <a:alpha val="43137"/>
                    </a:srgbClr>
                  </a:outerShdw>
                </a:effectLst>
              </a:rPr>
              <a:t>Mises</a:t>
            </a:r>
            <a:r>
              <a:rPr lang="en-US" sz="3600" dirty="0" smtClean="0">
                <a:solidFill>
                  <a:srgbClr val="C00000"/>
                </a:solidFill>
                <a:effectLst>
                  <a:outerShdw blurRad="38100" dist="38100" dir="2700000" algn="tl">
                    <a:srgbClr val="000000">
                      <a:alpha val="43137"/>
                    </a:srgbClr>
                  </a:outerShdw>
                </a:effectLst>
              </a:rPr>
              <a:t>) in the outer plate of the vertical beam</a:t>
            </a:r>
            <a:endParaRPr lang="ru-RU" sz="3600" dirty="0">
              <a:solidFill>
                <a:srgbClr val="C00000"/>
              </a:solidFill>
              <a:effectLst>
                <a:outerShdw blurRad="38100" dist="38100" dir="2700000" algn="tl">
                  <a:srgbClr val="000000">
                    <a:alpha val="43137"/>
                  </a:srgbClr>
                </a:outerShdw>
              </a:effectLst>
            </a:endParaRPr>
          </a:p>
        </p:txBody>
      </p:sp>
      <p:sp>
        <p:nvSpPr>
          <p:cNvPr id="4" name="Номер слайда 3"/>
          <p:cNvSpPr>
            <a:spLocks noGrp="1"/>
          </p:cNvSpPr>
          <p:nvPr>
            <p:ph type="sldNum" sz="quarter" idx="12"/>
          </p:nvPr>
        </p:nvSpPr>
        <p:spPr/>
        <p:txBody>
          <a:bodyPr/>
          <a:lstStyle/>
          <a:p>
            <a:fld id="{9FD73496-1A80-4455-8BD3-234DDC0C6847}" type="slidenum">
              <a:rPr lang="ru-RU" smtClean="0"/>
              <a:t>21</a:t>
            </a:fld>
            <a:endParaRPr lang="ru-RU"/>
          </a:p>
        </p:txBody>
      </p:sp>
      <p:pic>
        <p:nvPicPr>
          <p:cNvPr id="5" name="Объект 4" descr="C:\Users\11\Desktop\LC23_W7_p13_top.bmp"/>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364088" y="1700808"/>
            <a:ext cx="3559614" cy="3196952"/>
          </a:xfrm>
          <a:prstGeom prst="rect">
            <a:avLst/>
          </a:prstGeom>
          <a:noFill/>
          <a:ln>
            <a:noFill/>
          </a:ln>
        </p:spPr>
      </p:pic>
      <p:sp>
        <p:nvSpPr>
          <p:cNvPr id="6" name="Прямоугольник 5"/>
          <p:cNvSpPr/>
          <p:nvPr/>
        </p:nvSpPr>
        <p:spPr>
          <a:xfrm>
            <a:off x="4810640" y="5055235"/>
            <a:ext cx="4207641" cy="369332"/>
          </a:xfrm>
          <a:prstGeom prst="rect">
            <a:avLst/>
          </a:prstGeom>
        </p:spPr>
        <p:txBody>
          <a:bodyPr wrap="square">
            <a:spAutoFit/>
          </a:bodyPr>
          <a:lstStyle/>
          <a:p>
            <a:r>
              <a:rPr lang="en-US" dirty="0" smtClean="0">
                <a:solidFill>
                  <a:srgbClr val="FF0000"/>
                </a:solidFill>
              </a:rPr>
              <a:t>Run </a:t>
            </a:r>
            <a:r>
              <a:rPr lang="en-US" dirty="0">
                <a:solidFill>
                  <a:srgbClr val="FF0000"/>
                </a:solidFill>
              </a:rPr>
              <a:t>into </a:t>
            </a:r>
            <a:r>
              <a:rPr lang="en-US" dirty="0" smtClean="0">
                <a:solidFill>
                  <a:srgbClr val="FF0000"/>
                </a:solidFill>
              </a:rPr>
              <a:t>on-path </a:t>
            </a:r>
            <a:r>
              <a:rPr lang="en-US" dirty="0">
                <a:solidFill>
                  <a:srgbClr val="FF0000"/>
                </a:solidFill>
              </a:rPr>
              <a:t>irregularity </a:t>
            </a:r>
            <a:r>
              <a:rPr lang="en-US" dirty="0" smtClean="0">
                <a:solidFill>
                  <a:srgbClr val="FF0000"/>
                </a:solidFill>
              </a:rPr>
              <a:t>1 mm in high </a:t>
            </a:r>
            <a:endParaRPr lang="ru-RU" dirty="0">
              <a:solidFill>
                <a:srgbClr val="FF0000"/>
              </a:solidFill>
            </a:endParaRPr>
          </a:p>
        </p:txBody>
      </p:sp>
      <p:pic>
        <p:nvPicPr>
          <p:cNvPr id="7" name="Рисунок 6" descr="C:\Users\11\Desktop\LC61_W7_p13_top.bmp"/>
          <p:cNvPicPr/>
          <p:nvPr/>
        </p:nvPicPr>
        <p:blipFill>
          <a:blip r:embed="rId3">
            <a:extLst>
              <a:ext uri="{28A0092B-C50C-407E-A947-70E740481C1C}">
                <a14:useLocalDpi xmlns:a14="http://schemas.microsoft.com/office/drawing/2010/main" val="0"/>
              </a:ext>
            </a:extLst>
          </a:blip>
          <a:srcRect/>
          <a:stretch>
            <a:fillRect/>
          </a:stretch>
        </p:blipFill>
        <p:spPr bwMode="auto">
          <a:xfrm>
            <a:off x="683568" y="1802765"/>
            <a:ext cx="3707765" cy="3252470"/>
          </a:xfrm>
          <a:prstGeom prst="rect">
            <a:avLst/>
          </a:prstGeom>
          <a:noFill/>
          <a:ln>
            <a:noFill/>
          </a:ln>
        </p:spPr>
      </p:pic>
      <p:sp>
        <p:nvSpPr>
          <p:cNvPr id="3" name="TextBox 2"/>
          <p:cNvSpPr txBox="1"/>
          <p:nvPr/>
        </p:nvSpPr>
        <p:spPr>
          <a:xfrm>
            <a:off x="3825144" y="3429000"/>
            <a:ext cx="1970992" cy="1200329"/>
          </a:xfrm>
          <a:prstGeom prst="rect">
            <a:avLst/>
          </a:prstGeom>
          <a:noFill/>
        </p:spPr>
        <p:txBody>
          <a:bodyPr wrap="square" rtlCol="0">
            <a:spAutoFit/>
          </a:bodyPr>
          <a:lstStyle/>
          <a:p>
            <a:r>
              <a:rPr lang="en-US" dirty="0" smtClean="0"/>
              <a:t>62+40=</a:t>
            </a:r>
            <a:r>
              <a:rPr lang="en-US" b="1" dirty="0" smtClean="0"/>
              <a:t>102</a:t>
            </a:r>
            <a:r>
              <a:rPr lang="en-US" dirty="0" smtClean="0"/>
              <a:t>MPa</a:t>
            </a:r>
          </a:p>
          <a:p>
            <a:endParaRPr lang="en-US" dirty="0" smtClean="0"/>
          </a:p>
          <a:p>
            <a:endParaRPr lang="en-US" dirty="0" smtClean="0"/>
          </a:p>
          <a:p>
            <a:r>
              <a:rPr lang="en-US" dirty="0" smtClean="0"/>
              <a:t>η = [140]/102 </a:t>
            </a:r>
            <a:r>
              <a:rPr lang="en-US" dirty="0" smtClean="0">
                <a:solidFill>
                  <a:srgbClr val="FF0000"/>
                </a:solidFill>
              </a:rPr>
              <a:t>≈1.4</a:t>
            </a:r>
            <a:endParaRPr lang="ru-RU" dirty="0">
              <a:solidFill>
                <a:srgbClr val="FF0000"/>
              </a:solidFill>
            </a:endParaRPr>
          </a:p>
        </p:txBody>
      </p:sp>
      <p:cxnSp>
        <p:nvCxnSpPr>
          <p:cNvPr id="11" name="Прямая со стрелкой 10"/>
          <p:cNvCxnSpPr/>
          <p:nvPr/>
        </p:nvCxnSpPr>
        <p:spPr>
          <a:xfrm>
            <a:off x="4391333" y="3717032"/>
            <a:ext cx="3565043" cy="12369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p:cNvCxnSpPr/>
          <p:nvPr/>
        </p:nvCxnSpPr>
        <p:spPr>
          <a:xfrm flipH="1">
            <a:off x="3203848" y="3717032"/>
            <a:ext cx="720080" cy="24738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Прямоугольник 9"/>
          <p:cNvSpPr/>
          <p:nvPr/>
        </p:nvSpPr>
        <p:spPr>
          <a:xfrm>
            <a:off x="635258" y="5052235"/>
            <a:ext cx="2928630" cy="369332"/>
          </a:xfrm>
          <a:prstGeom prst="rect">
            <a:avLst/>
          </a:prstGeom>
        </p:spPr>
        <p:txBody>
          <a:bodyPr wrap="square">
            <a:spAutoFit/>
          </a:bodyPr>
          <a:lstStyle/>
          <a:p>
            <a:pPr lvl="0"/>
            <a:r>
              <a:rPr lang="en-US" dirty="0">
                <a:solidFill>
                  <a:srgbClr val="FF0000"/>
                </a:solidFill>
              </a:rPr>
              <a:t>Magnet on four roller skates.</a:t>
            </a:r>
            <a:endParaRPr lang="ru-RU" dirty="0">
              <a:solidFill>
                <a:srgbClr val="FF0000"/>
              </a:solidFill>
            </a:endParaRPr>
          </a:p>
        </p:txBody>
      </p:sp>
    </p:spTree>
    <p:extLst>
      <p:ext uri="{BB962C8B-B14F-4D97-AF65-F5344CB8AC3E}">
        <p14:creationId xmlns:p14="http://schemas.microsoft.com/office/powerpoint/2010/main" val="22670029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en-US" sz="3600" dirty="0">
                <a:solidFill>
                  <a:srgbClr val="C00000"/>
                </a:solidFill>
                <a:effectLst>
                  <a:outerShdw blurRad="38100" dist="38100" dir="2700000" algn="tl">
                    <a:srgbClr val="000000">
                      <a:alpha val="43137"/>
                    </a:srgbClr>
                  </a:outerShdw>
                </a:effectLst>
              </a:rPr>
              <a:t>Equivalent stress (Von </a:t>
            </a:r>
            <a:r>
              <a:rPr lang="en-US" sz="3600" dirty="0" err="1">
                <a:solidFill>
                  <a:srgbClr val="C00000"/>
                </a:solidFill>
                <a:effectLst>
                  <a:outerShdw blurRad="38100" dist="38100" dir="2700000" algn="tl">
                    <a:srgbClr val="000000">
                      <a:alpha val="43137"/>
                    </a:srgbClr>
                  </a:outerShdw>
                </a:effectLst>
              </a:rPr>
              <a:t>Mises</a:t>
            </a:r>
            <a:r>
              <a:rPr lang="en-US" sz="3600" dirty="0">
                <a:solidFill>
                  <a:srgbClr val="C00000"/>
                </a:solidFill>
                <a:effectLst>
                  <a:outerShdw blurRad="38100" dist="38100" dir="2700000" algn="tl">
                    <a:srgbClr val="000000">
                      <a:alpha val="43137"/>
                    </a:srgbClr>
                  </a:outerShdw>
                </a:effectLst>
              </a:rPr>
              <a:t>) in </a:t>
            </a:r>
            <a:r>
              <a:rPr lang="en-US" sz="3600" dirty="0" smtClean="0">
                <a:solidFill>
                  <a:srgbClr val="C00000"/>
                </a:solidFill>
                <a:effectLst>
                  <a:outerShdw blurRad="38100" dist="38100" dir="2700000" algn="tl">
                    <a:srgbClr val="000000">
                      <a:alpha val="43137"/>
                    </a:srgbClr>
                  </a:outerShdw>
                </a:effectLst>
              </a:rPr>
              <a:t>the side plate of </a:t>
            </a:r>
            <a:r>
              <a:rPr lang="en-US" sz="3600" dirty="0">
                <a:solidFill>
                  <a:srgbClr val="C00000"/>
                </a:solidFill>
                <a:effectLst>
                  <a:outerShdw blurRad="38100" dist="38100" dir="2700000" algn="tl">
                    <a:srgbClr val="000000">
                      <a:alpha val="43137"/>
                    </a:srgbClr>
                  </a:outerShdw>
                </a:effectLst>
              </a:rPr>
              <a:t>the beam </a:t>
            </a:r>
            <a:r>
              <a:rPr lang="en-US" sz="3600" dirty="0" smtClean="0">
                <a:solidFill>
                  <a:srgbClr val="C00000"/>
                </a:solidFill>
                <a:effectLst>
                  <a:outerShdw blurRad="38100" dist="38100" dir="2700000" algn="tl">
                    <a:srgbClr val="000000">
                      <a:alpha val="43137"/>
                    </a:srgbClr>
                  </a:outerShdw>
                </a:effectLst>
              </a:rPr>
              <a:t>W8 (junction W8/W1)</a:t>
            </a:r>
            <a:endParaRPr lang="ru-RU" sz="3600" dirty="0"/>
          </a:p>
        </p:txBody>
      </p:sp>
      <p:sp>
        <p:nvSpPr>
          <p:cNvPr id="4" name="Номер слайда 3"/>
          <p:cNvSpPr>
            <a:spLocks noGrp="1"/>
          </p:cNvSpPr>
          <p:nvPr>
            <p:ph type="sldNum" sz="quarter" idx="12"/>
          </p:nvPr>
        </p:nvSpPr>
        <p:spPr/>
        <p:txBody>
          <a:bodyPr/>
          <a:lstStyle/>
          <a:p>
            <a:fld id="{9FD73496-1A80-4455-8BD3-234DDC0C6847}" type="slidenum">
              <a:rPr lang="ru-RU" smtClean="0"/>
              <a:t>22</a:t>
            </a:fld>
            <a:endParaRPr lang="ru-RU" dirty="0"/>
          </a:p>
        </p:txBody>
      </p:sp>
      <p:sp>
        <p:nvSpPr>
          <p:cNvPr id="6" name="Прямоугольник 5"/>
          <p:cNvSpPr/>
          <p:nvPr/>
        </p:nvSpPr>
        <p:spPr>
          <a:xfrm>
            <a:off x="4800073" y="5102462"/>
            <a:ext cx="4176464" cy="369332"/>
          </a:xfrm>
          <a:prstGeom prst="rect">
            <a:avLst/>
          </a:prstGeom>
        </p:spPr>
        <p:txBody>
          <a:bodyPr wrap="square">
            <a:spAutoFit/>
          </a:bodyPr>
          <a:lstStyle/>
          <a:p>
            <a:r>
              <a:rPr lang="en-US" dirty="0" smtClean="0">
                <a:solidFill>
                  <a:srgbClr val="FF0000"/>
                </a:solidFill>
              </a:rPr>
              <a:t>Widening of the roller track up to +1mm</a:t>
            </a:r>
            <a:endParaRPr lang="ru-RU" dirty="0">
              <a:solidFill>
                <a:srgbClr val="FF0000"/>
              </a:solidFill>
            </a:endParaRPr>
          </a:p>
        </p:txBody>
      </p:sp>
      <p:sp>
        <p:nvSpPr>
          <p:cNvPr id="3" name="TextBox 2"/>
          <p:cNvSpPr txBox="1"/>
          <p:nvPr/>
        </p:nvSpPr>
        <p:spPr>
          <a:xfrm>
            <a:off x="2772197" y="5710748"/>
            <a:ext cx="3953544" cy="830997"/>
          </a:xfrm>
          <a:prstGeom prst="rect">
            <a:avLst/>
          </a:prstGeom>
          <a:noFill/>
        </p:spPr>
        <p:txBody>
          <a:bodyPr wrap="square" rtlCol="0">
            <a:spAutoFit/>
          </a:bodyPr>
          <a:lstStyle/>
          <a:p>
            <a:r>
              <a:rPr lang="en-US" sz="2400" dirty="0" smtClean="0">
                <a:solidFill>
                  <a:srgbClr val="FF0000"/>
                </a:solidFill>
              </a:rPr>
              <a:t>50+45 = 94 </a:t>
            </a:r>
            <a:r>
              <a:rPr lang="en-US" sz="2400" dirty="0" err="1" smtClean="0">
                <a:solidFill>
                  <a:srgbClr val="FF0000"/>
                </a:solidFill>
              </a:rPr>
              <a:t>Mpa</a:t>
            </a:r>
            <a:r>
              <a:rPr lang="en-US" sz="2400" dirty="0" smtClean="0">
                <a:solidFill>
                  <a:srgbClr val="FF0000"/>
                </a:solidFill>
              </a:rPr>
              <a:t>   </a:t>
            </a:r>
          </a:p>
          <a:p>
            <a:r>
              <a:rPr lang="en-US" sz="2400" dirty="0" smtClean="0">
                <a:solidFill>
                  <a:srgbClr val="FF0000"/>
                </a:solidFill>
              </a:rPr>
              <a:t>η </a:t>
            </a:r>
            <a:r>
              <a:rPr lang="en-US" sz="2400" dirty="0">
                <a:solidFill>
                  <a:srgbClr val="FF0000"/>
                </a:solidFill>
              </a:rPr>
              <a:t>= </a:t>
            </a:r>
            <a:r>
              <a:rPr lang="en-US" sz="2400" dirty="0" smtClean="0">
                <a:solidFill>
                  <a:srgbClr val="FF0000"/>
                </a:solidFill>
              </a:rPr>
              <a:t>140/94 </a:t>
            </a:r>
            <a:r>
              <a:rPr lang="en-US" sz="2400" dirty="0">
                <a:solidFill>
                  <a:srgbClr val="FF0000"/>
                </a:solidFill>
              </a:rPr>
              <a:t>≈</a:t>
            </a:r>
            <a:r>
              <a:rPr lang="en-US" sz="2400" dirty="0" smtClean="0">
                <a:solidFill>
                  <a:srgbClr val="FF0000"/>
                </a:solidFill>
              </a:rPr>
              <a:t>1.5</a:t>
            </a:r>
            <a:endParaRPr lang="ru-RU" sz="2400" dirty="0"/>
          </a:p>
        </p:txBody>
      </p:sp>
      <p:sp>
        <p:nvSpPr>
          <p:cNvPr id="9" name="Прямоугольник 8"/>
          <p:cNvSpPr/>
          <p:nvPr/>
        </p:nvSpPr>
        <p:spPr>
          <a:xfrm>
            <a:off x="209153" y="5125019"/>
            <a:ext cx="4572000" cy="369332"/>
          </a:xfrm>
          <a:prstGeom prst="rect">
            <a:avLst/>
          </a:prstGeom>
        </p:spPr>
        <p:txBody>
          <a:bodyPr>
            <a:spAutoFit/>
          </a:bodyPr>
          <a:lstStyle/>
          <a:p>
            <a:r>
              <a:rPr lang="en-US" dirty="0" smtClean="0">
                <a:solidFill>
                  <a:srgbClr val="FF0000"/>
                </a:solidFill>
              </a:rPr>
              <a:t>Magnet on four roller skates</a:t>
            </a:r>
            <a:endParaRPr lang="ru-RU" dirty="0">
              <a:solidFill>
                <a:srgbClr val="FF0000"/>
              </a:solidFill>
            </a:endParaRPr>
          </a:p>
        </p:txBody>
      </p:sp>
      <p:pic>
        <p:nvPicPr>
          <p:cNvPr id="10" name="Рисунок 9" descr="C:\Users\11\Desktop\Results4\LC61_sideW8_bottom2.bmp"/>
          <p:cNvPicPr/>
          <p:nvPr/>
        </p:nvPicPr>
        <p:blipFill>
          <a:blip r:embed="rId2">
            <a:extLst>
              <a:ext uri="{28A0092B-C50C-407E-A947-70E740481C1C}">
                <a14:useLocalDpi xmlns:a14="http://schemas.microsoft.com/office/drawing/2010/main" val="0"/>
              </a:ext>
            </a:extLst>
          </a:blip>
          <a:srcRect/>
          <a:stretch>
            <a:fillRect/>
          </a:stretch>
        </p:blipFill>
        <p:spPr bwMode="auto">
          <a:xfrm>
            <a:off x="30058" y="2132856"/>
            <a:ext cx="4770015" cy="2787828"/>
          </a:xfrm>
          <a:prstGeom prst="rect">
            <a:avLst/>
          </a:prstGeom>
          <a:noFill/>
          <a:ln>
            <a:noFill/>
          </a:ln>
        </p:spPr>
      </p:pic>
      <p:pic>
        <p:nvPicPr>
          <p:cNvPr id="11" name="Объект 10" descr="C:\Users\11\Desktop\Results4\LC31_sideW8_bottom2.bmp"/>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4748969" y="2286364"/>
            <a:ext cx="4391461" cy="2643812"/>
          </a:xfrm>
          <a:prstGeom prst="rect">
            <a:avLst/>
          </a:prstGeom>
          <a:noFill/>
          <a:ln>
            <a:noFill/>
          </a:ln>
        </p:spPr>
      </p:pic>
    </p:spTree>
    <p:extLst>
      <p:ext uri="{BB962C8B-B14F-4D97-AF65-F5344CB8AC3E}">
        <p14:creationId xmlns:p14="http://schemas.microsoft.com/office/powerpoint/2010/main" val="34705850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a:solidFill>
                  <a:schemeClr val="accent2"/>
                </a:solidFill>
                <a:effectLst>
                  <a:outerShdw blurRad="38100" dist="38100" dir="2700000" algn="tl">
                    <a:srgbClr val="000000">
                      <a:alpha val="43137"/>
                    </a:srgbClr>
                  </a:outerShdw>
                </a:effectLst>
              </a:rPr>
              <a:t>Vertical deformity of the </a:t>
            </a:r>
            <a:r>
              <a:rPr lang="en-US" dirty="0" smtClean="0">
                <a:solidFill>
                  <a:schemeClr val="accent2"/>
                </a:solidFill>
                <a:effectLst>
                  <a:outerShdw blurRad="38100" dist="38100" dir="2700000" algn="tl">
                    <a:srgbClr val="000000">
                      <a:alpha val="43137"/>
                    </a:srgbClr>
                  </a:outerShdw>
                </a:effectLst>
              </a:rPr>
              <a:t>yoke barrel  beams</a:t>
            </a:r>
            <a:endParaRPr lang="ru-RU" dirty="0"/>
          </a:p>
        </p:txBody>
      </p:sp>
      <p:sp>
        <p:nvSpPr>
          <p:cNvPr id="4" name="Номер слайда 3"/>
          <p:cNvSpPr>
            <a:spLocks noGrp="1"/>
          </p:cNvSpPr>
          <p:nvPr>
            <p:ph type="sldNum" sz="quarter" idx="12"/>
          </p:nvPr>
        </p:nvSpPr>
        <p:spPr/>
        <p:txBody>
          <a:bodyPr/>
          <a:lstStyle/>
          <a:p>
            <a:fld id="{9FD73496-1A80-4455-8BD3-234DDC0C6847}" type="slidenum">
              <a:rPr lang="ru-RU" smtClean="0"/>
              <a:t>23</a:t>
            </a:fld>
            <a:endParaRPr lang="ru-RU"/>
          </a:p>
        </p:txBody>
      </p:sp>
      <p:pic>
        <p:nvPicPr>
          <p:cNvPr id="3074" name="Picture 2" descr="C:\Users\Evgeny\Desktop\Results3\LC53_dispY_fromZ.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3928" y="1700808"/>
            <a:ext cx="4486012" cy="414908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07504" y="5213442"/>
            <a:ext cx="4320480" cy="646331"/>
          </a:xfrm>
          <a:prstGeom prst="rect">
            <a:avLst/>
          </a:prstGeom>
          <a:noFill/>
        </p:spPr>
        <p:txBody>
          <a:bodyPr wrap="square" rtlCol="0">
            <a:spAutoFit/>
          </a:bodyPr>
          <a:lstStyle/>
          <a:p>
            <a:r>
              <a:rPr lang="en-US" dirty="0">
                <a:solidFill>
                  <a:srgbClr val="FF0000"/>
                </a:solidFill>
              </a:rPr>
              <a:t>Maximal  decreasing of gaps </a:t>
            </a:r>
            <a:r>
              <a:rPr lang="en-US" dirty="0" smtClean="0">
                <a:solidFill>
                  <a:srgbClr val="FF0000"/>
                </a:solidFill>
              </a:rPr>
              <a:t>~-0.7mm </a:t>
            </a:r>
            <a:r>
              <a:rPr lang="ru-RU" dirty="0">
                <a:solidFill>
                  <a:srgbClr val="FF0000"/>
                </a:solidFill>
              </a:rPr>
              <a:t>(</a:t>
            </a:r>
            <a:r>
              <a:rPr lang="ru-RU" dirty="0" smtClean="0">
                <a:solidFill>
                  <a:srgbClr val="FF0000"/>
                </a:solidFill>
              </a:rPr>
              <a:t>Δ</a:t>
            </a:r>
            <a:r>
              <a:rPr lang="en-US" dirty="0" smtClean="0">
                <a:solidFill>
                  <a:srgbClr val="FF0000"/>
                </a:solidFill>
              </a:rPr>
              <a:t>12W8</a:t>
            </a:r>
            <a:r>
              <a:rPr lang="ru-RU" dirty="0" smtClean="0">
                <a:solidFill>
                  <a:srgbClr val="FF0000"/>
                </a:solidFill>
              </a:rPr>
              <a:t>)</a:t>
            </a:r>
            <a:endParaRPr lang="ru-RU" dirty="0">
              <a:solidFill>
                <a:srgbClr val="FF0000"/>
              </a:solidFill>
            </a:endParaRPr>
          </a:p>
        </p:txBody>
      </p:sp>
      <p:cxnSp>
        <p:nvCxnSpPr>
          <p:cNvPr id="7" name="Прямая со стрелкой 6"/>
          <p:cNvCxnSpPr/>
          <p:nvPr/>
        </p:nvCxnSpPr>
        <p:spPr>
          <a:xfrm flipV="1">
            <a:off x="3779912" y="4869160"/>
            <a:ext cx="720080" cy="72008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88362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en-US" sz="3200" dirty="0" smtClean="0">
                <a:solidFill>
                  <a:srgbClr val="C00000"/>
                </a:solidFill>
                <a:effectLst>
                  <a:outerShdw blurRad="38100" dist="38100" dir="2700000" algn="tl">
                    <a:srgbClr val="000000">
                      <a:alpha val="43137"/>
                    </a:srgbClr>
                  </a:outerShdw>
                </a:effectLst>
              </a:rPr>
              <a:t>Cryostat deformity under action of magnetic forces </a:t>
            </a:r>
            <a:r>
              <a:rPr lang="en-US" sz="3200" dirty="0" err="1" smtClean="0">
                <a:solidFill>
                  <a:srgbClr val="C00000"/>
                </a:solidFill>
                <a:effectLst>
                  <a:outerShdw blurRad="38100" dist="38100" dir="2700000" algn="tl">
                    <a:srgbClr val="000000">
                      <a:alpha val="43137"/>
                    </a:srgbClr>
                  </a:outerShdw>
                </a:effectLst>
              </a:rPr>
              <a:t>Fx</a:t>
            </a:r>
            <a:r>
              <a:rPr lang="en-US" sz="3200" dirty="0" smtClean="0">
                <a:solidFill>
                  <a:srgbClr val="C00000"/>
                </a:solidFill>
                <a:effectLst>
                  <a:outerShdw blurRad="38100" dist="38100" dir="2700000" algn="tl">
                    <a:srgbClr val="000000">
                      <a:alpha val="43137"/>
                    </a:srgbClr>
                  </a:outerShdw>
                </a:effectLst>
              </a:rPr>
              <a:t>=45kN + </a:t>
            </a:r>
            <a:r>
              <a:rPr lang="en-US" sz="3200" dirty="0" err="1" smtClean="0">
                <a:solidFill>
                  <a:srgbClr val="C00000"/>
                </a:solidFill>
                <a:effectLst>
                  <a:outerShdw blurRad="38100" dist="38100" dir="2700000" algn="tl">
                    <a:srgbClr val="000000">
                      <a:alpha val="43137"/>
                    </a:srgbClr>
                  </a:outerShdw>
                </a:effectLst>
              </a:rPr>
              <a:t>Fz</a:t>
            </a:r>
            <a:r>
              <a:rPr lang="en-US" sz="3200" dirty="0" smtClean="0">
                <a:solidFill>
                  <a:srgbClr val="C00000"/>
                </a:solidFill>
                <a:effectLst>
                  <a:outerShdw blurRad="38100" dist="38100" dir="2700000" algn="tl">
                    <a:srgbClr val="000000">
                      <a:alpha val="43137"/>
                    </a:srgbClr>
                  </a:outerShdw>
                </a:effectLst>
              </a:rPr>
              <a:t>=140kN</a:t>
            </a:r>
            <a:endParaRPr lang="ru-RU" sz="3200" dirty="0">
              <a:solidFill>
                <a:srgbClr val="C00000"/>
              </a:solidFill>
              <a:effectLst>
                <a:outerShdw blurRad="38100" dist="38100" dir="2700000" algn="tl">
                  <a:srgbClr val="000000">
                    <a:alpha val="43137"/>
                  </a:srgbClr>
                </a:outerShdw>
              </a:effectLst>
            </a:endParaRPr>
          </a:p>
        </p:txBody>
      </p:sp>
      <p:sp>
        <p:nvSpPr>
          <p:cNvPr id="4" name="Номер слайда 3"/>
          <p:cNvSpPr>
            <a:spLocks noGrp="1"/>
          </p:cNvSpPr>
          <p:nvPr>
            <p:ph type="sldNum" sz="quarter" idx="12"/>
          </p:nvPr>
        </p:nvSpPr>
        <p:spPr/>
        <p:txBody>
          <a:bodyPr/>
          <a:lstStyle/>
          <a:p>
            <a:fld id="{9FD73496-1A80-4455-8BD3-234DDC0C6847}" type="slidenum">
              <a:rPr lang="ru-RU" smtClean="0"/>
              <a:t>24</a:t>
            </a:fld>
            <a:endParaRPr lang="ru-RU"/>
          </a:p>
        </p:txBody>
      </p:sp>
      <p:pic>
        <p:nvPicPr>
          <p:cNvPr id="5" name="Объект 4"/>
          <p:cNvPicPr>
            <a:picLocks noGrp="1"/>
          </p:cNvPicPr>
          <p:nvPr>
            <p:ph idx="1"/>
          </p:nvPr>
        </p:nvPicPr>
        <p:blipFill rotWithShape="1">
          <a:blip r:embed="rId2" cstate="print">
            <a:extLst>
              <a:ext uri="{28A0092B-C50C-407E-A947-70E740481C1C}">
                <a14:useLocalDpi xmlns:a14="http://schemas.microsoft.com/office/drawing/2010/main" val="0"/>
              </a:ext>
            </a:extLst>
          </a:blip>
          <a:srcRect l="19872" t="1173" r="12820" b="13801"/>
          <a:stretch/>
        </p:blipFill>
        <p:spPr bwMode="auto">
          <a:xfrm>
            <a:off x="4716016" y="2060848"/>
            <a:ext cx="4176464" cy="3600400"/>
          </a:xfrm>
          <a:prstGeom prst="rect">
            <a:avLst/>
          </a:prstGeom>
          <a:noFill/>
          <a:ln>
            <a:noFill/>
          </a:ln>
          <a:extLst>
            <a:ext uri="{53640926-AAD7-44D8-BBD7-CCE9431645EC}">
              <a14:shadowObscured xmlns:a14="http://schemas.microsoft.com/office/drawing/2010/main"/>
            </a:ext>
          </a:extLst>
        </p:spPr>
      </p:pic>
      <p:pic>
        <p:nvPicPr>
          <p:cNvPr id="6" name="Рисунок 5"/>
          <p:cNvPicPr/>
          <p:nvPr/>
        </p:nvPicPr>
        <p:blipFill rotWithShape="1">
          <a:blip r:embed="rId3">
            <a:extLst>
              <a:ext uri="{28A0092B-C50C-407E-A947-70E740481C1C}">
                <a14:useLocalDpi xmlns:a14="http://schemas.microsoft.com/office/drawing/2010/main" val="0"/>
              </a:ext>
            </a:extLst>
          </a:blip>
          <a:srcRect l="16747" t="1064" r="18858" b="9219"/>
          <a:stretch/>
        </p:blipFill>
        <p:spPr bwMode="auto">
          <a:xfrm>
            <a:off x="227186" y="1988840"/>
            <a:ext cx="4360947" cy="3816424"/>
          </a:xfrm>
          <a:prstGeom prst="rect">
            <a:avLst/>
          </a:prstGeom>
          <a:noFill/>
          <a:ln>
            <a:noFill/>
          </a:ln>
          <a:extLst>
            <a:ext uri="{53640926-AAD7-44D8-BBD7-CCE9431645EC}">
              <a14:shadowObscured xmlns:a14="http://schemas.microsoft.com/office/drawing/2010/main"/>
            </a:ext>
          </a:extLst>
        </p:spPr>
      </p:pic>
      <p:sp>
        <p:nvSpPr>
          <p:cNvPr id="7" name="Прямоугольник 6"/>
          <p:cNvSpPr/>
          <p:nvPr/>
        </p:nvSpPr>
        <p:spPr>
          <a:xfrm>
            <a:off x="224535" y="1988840"/>
            <a:ext cx="2907305" cy="369332"/>
          </a:xfrm>
          <a:prstGeom prst="rect">
            <a:avLst/>
          </a:prstGeom>
        </p:spPr>
        <p:txBody>
          <a:bodyPr wrap="square">
            <a:spAutoFit/>
          </a:bodyPr>
          <a:lstStyle/>
          <a:p>
            <a:r>
              <a:rPr lang="en-US" dirty="0" smtClean="0"/>
              <a:t>Deformity in X direction</a:t>
            </a:r>
            <a:endParaRPr lang="ru-RU" dirty="0"/>
          </a:p>
        </p:txBody>
      </p:sp>
      <p:sp>
        <p:nvSpPr>
          <p:cNvPr id="8" name="Прямоугольник 7"/>
          <p:cNvSpPr/>
          <p:nvPr/>
        </p:nvSpPr>
        <p:spPr>
          <a:xfrm>
            <a:off x="5580112" y="1700808"/>
            <a:ext cx="2520280" cy="369332"/>
          </a:xfrm>
          <a:prstGeom prst="rect">
            <a:avLst/>
          </a:prstGeom>
        </p:spPr>
        <p:txBody>
          <a:bodyPr wrap="square">
            <a:spAutoFit/>
          </a:bodyPr>
          <a:lstStyle/>
          <a:p>
            <a:r>
              <a:rPr lang="en-US" dirty="0"/>
              <a:t>Deformity in </a:t>
            </a:r>
            <a:r>
              <a:rPr lang="en-US" dirty="0" smtClean="0"/>
              <a:t>Y </a:t>
            </a:r>
            <a:r>
              <a:rPr lang="en-US" dirty="0"/>
              <a:t>direction</a:t>
            </a:r>
            <a:endParaRPr lang="ru-RU" dirty="0"/>
          </a:p>
        </p:txBody>
      </p:sp>
      <p:sp>
        <p:nvSpPr>
          <p:cNvPr id="3" name="TextBox 2"/>
          <p:cNvSpPr txBox="1"/>
          <p:nvPr/>
        </p:nvSpPr>
        <p:spPr>
          <a:xfrm>
            <a:off x="2849528" y="5267535"/>
            <a:ext cx="1800200" cy="369332"/>
          </a:xfrm>
          <a:prstGeom prst="rect">
            <a:avLst/>
          </a:prstGeom>
          <a:noFill/>
        </p:spPr>
        <p:txBody>
          <a:bodyPr wrap="square" rtlCol="0">
            <a:spAutoFit/>
          </a:bodyPr>
          <a:lstStyle/>
          <a:p>
            <a:r>
              <a:rPr lang="el-GR" dirty="0" smtClean="0">
                <a:solidFill>
                  <a:srgbClr val="FF0000"/>
                </a:solidFill>
              </a:rPr>
              <a:t>Δ</a:t>
            </a:r>
            <a:r>
              <a:rPr lang="en-US" dirty="0" smtClean="0">
                <a:solidFill>
                  <a:srgbClr val="FF0000"/>
                </a:solidFill>
              </a:rPr>
              <a:t>Xmax≈0.65mm</a:t>
            </a:r>
            <a:endParaRPr lang="ru-RU" dirty="0">
              <a:solidFill>
                <a:srgbClr val="FF0000"/>
              </a:solidFill>
            </a:endParaRPr>
          </a:p>
        </p:txBody>
      </p:sp>
      <p:sp>
        <p:nvSpPr>
          <p:cNvPr id="9" name="Прямоугольник 8"/>
          <p:cNvSpPr/>
          <p:nvPr/>
        </p:nvSpPr>
        <p:spPr>
          <a:xfrm>
            <a:off x="6961515" y="5157192"/>
            <a:ext cx="1701235" cy="369332"/>
          </a:xfrm>
          <a:prstGeom prst="rect">
            <a:avLst/>
          </a:prstGeom>
        </p:spPr>
        <p:txBody>
          <a:bodyPr wrap="none">
            <a:spAutoFit/>
          </a:bodyPr>
          <a:lstStyle/>
          <a:p>
            <a:r>
              <a:rPr lang="el-GR" dirty="0" smtClean="0">
                <a:solidFill>
                  <a:srgbClr val="FF0000"/>
                </a:solidFill>
              </a:rPr>
              <a:t>Δ</a:t>
            </a:r>
            <a:r>
              <a:rPr lang="en-US" dirty="0" smtClean="0">
                <a:solidFill>
                  <a:srgbClr val="FF0000"/>
                </a:solidFill>
              </a:rPr>
              <a:t>Ymax</a:t>
            </a:r>
            <a:r>
              <a:rPr lang="en-US" dirty="0">
                <a:solidFill>
                  <a:srgbClr val="FF0000"/>
                </a:solidFill>
              </a:rPr>
              <a:t>≈</a:t>
            </a:r>
            <a:r>
              <a:rPr lang="en-US" dirty="0" smtClean="0">
                <a:solidFill>
                  <a:srgbClr val="FF0000"/>
                </a:solidFill>
              </a:rPr>
              <a:t>0.45mm</a:t>
            </a:r>
            <a:endParaRPr lang="ru-RU" dirty="0">
              <a:solidFill>
                <a:srgbClr val="FF0000"/>
              </a:solidFill>
            </a:endParaRPr>
          </a:p>
        </p:txBody>
      </p:sp>
      <p:sp>
        <p:nvSpPr>
          <p:cNvPr id="10" name="Прямоугольник 9"/>
          <p:cNvSpPr/>
          <p:nvPr/>
        </p:nvSpPr>
        <p:spPr>
          <a:xfrm>
            <a:off x="2396502" y="5805264"/>
            <a:ext cx="3404394" cy="646331"/>
          </a:xfrm>
          <a:prstGeom prst="rect">
            <a:avLst/>
          </a:prstGeom>
        </p:spPr>
        <p:txBody>
          <a:bodyPr wrap="none">
            <a:spAutoFit/>
          </a:bodyPr>
          <a:lstStyle/>
          <a:p>
            <a:pPr>
              <a:spcBef>
                <a:spcPts val="600"/>
              </a:spcBef>
              <a:spcAft>
                <a:spcPts val="600"/>
              </a:spcAft>
            </a:pPr>
            <a:r>
              <a:rPr lang="el-GR" sz="3600" dirty="0"/>
              <a:t>α</a:t>
            </a:r>
            <a:r>
              <a:rPr lang="en-US" dirty="0"/>
              <a:t>max = 0.137 </a:t>
            </a:r>
            <a:r>
              <a:rPr lang="en-US" dirty="0" err="1"/>
              <a:t>mrad</a:t>
            </a:r>
            <a:r>
              <a:rPr lang="en-US" dirty="0"/>
              <a:t> </a:t>
            </a:r>
            <a:r>
              <a:rPr lang="en-US" b="1" dirty="0">
                <a:solidFill>
                  <a:srgbClr val="FF0000"/>
                </a:solidFill>
              </a:rPr>
              <a:t>&lt; [0.3 ] </a:t>
            </a:r>
            <a:r>
              <a:rPr lang="en-US" b="1" dirty="0" err="1">
                <a:solidFill>
                  <a:srgbClr val="FF0000"/>
                </a:solidFill>
              </a:rPr>
              <a:t>mrad</a:t>
            </a:r>
            <a:endParaRPr lang="en-US" dirty="0"/>
          </a:p>
        </p:txBody>
      </p:sp>
      <p:sp>
        <p:nvSpPr>
          <p:cNvPr id="11" name="Прямоугольник 10"/>
          <p:cNvSpPr/>
          <p:nvPr/>
        </p:nvSpPr>
        <p:spPr>
          <a:xfrm>
            <a:off x="567162" y="1412776"/>
            <a:ext cx="2684902" cy="369332"/>
          </a:xfrm>
          <a:prstGeom prst="rect">
            <a:avLst/>
          </a:prstGeom>
        </p:spPr>
        <p:txBody>
          <a:bodyPr wrap="none">
            <a:spAutoFit/>
          </a:bodyPr>
          <a:lstStyle/>
          <a:p>
            <a:r>
              <a:rPr lang="en-US" dirty="0">
                <a:solidFill>
                  <a:srgbClr val="00B0F0"/>
                </a:solidFill>
              </a:rPr>
              <a:t>Cryostat Support Option </a:t>
            </a:r>
            <a:r>
              <a:rPr lang="en-US" dirty="0" smtClean="0">
                <a:solidFill>
                  <a:srgbClr val="00B0F0"/>
                </a:solidFill>
              </a:rPr>
              <a:t>1 </a:t>
            </a:r>
            <a:endParaRPr lang="ru-RU" dirty="0">
              <a:solidFill>
                <a:srgbClr val="00B0F0"/>
              </a:solidFill>
            </a:endParaRPr>
          </a:p>
        </p:txBody>
      </p:sp>
    </p:spTree>
    <p:extLst>
      <p:ext uri="{BB962C8B-B14F-4D97-AF65-F5344CB8AC3E}">
        <p14:creationId xmlns:p14="http://schemas.microsoft.com/office/powerpoint/2010/main" val="31639510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en-US" sz="3600" dirty="0">
                <a:solidFill>
                  <a:srgbClr val="C00000"/>
                </a:solidFill>
                <a:effectLst>
                  <a:outerShdw blurRad="38100" dist="38100" dir="2700000" algn="tl">
                    <a:srgbClr val="000000">
                      <a:alpha val="43137"/>
                    </a:srgbClr>
                  </a:outerShdw>
                </a:effectLst>
              </a:rPr>
              <a:t>Cryostat deformity under action of magnetic forces </a:t>
            </a:r>
            <a:r>
              <a:rPr lang="en-US" sz="3600" dirty="0" err="1">
                <a:solidFill>
                  <a:srgbClr val="C00000"/>
                </a:solidFill>
                <a:effectLst>
                  <a:outerShdw blurRad="38100" dist="38100" dir="2700000" algn="tl">
                    <a:srgbClr val="000000">
                      <a:alpha val="43137"/>
                    </a:srgbClr>
                  </a:outerShdw>
                </a:effectLst>
              </a:rPr>
              <a:t>Fx</a:t>
            </a:r>
            <a:r>
              <a:rPr lang="en-US" sz="3600" dirty="0">
                <a:solidFill>
                  <a:srgbClr val="C00000"/>
                </a:solidFill>
                <a:effectLst>
                  <a:outerShdw blurRad="38100" dist="38100" dir="2700000" algn="tl">
                    <a:srgbClr val="000000">
                      <a:alpha val="43137"/>
                    </a:srgbClr>
                  </a:outerShdw>
                </a:effectLst>
              </a:rPr>
              <a:t>=45kN + </a:t>
            </a:r>
            <a:r>
              <a:rPr lang="en-US" sz="3600" dirty="0" err="1">
                <a:solidFill>
                  <a:srgbClr val="C00000"/>
                </a:solidFill>
                <a:effectLst>
                  <a:outerShdw blurRad="38100" dist="38100" dir="2700000" algn="tl">
                    <a:srgbClr val="000000">
                      <a:alpha val="43137"/>
                    </a:srgbClr>
                  </a:outerShdw>
                </a:effectLst>
              </a:rPr>
              <a:t>Fz</a:t>
            </a:r>
            <a:r>
              <a:rPr lang="en-US" sz="3600" dirty="0">
                <a:solidFill>
                  <a:srgbClr val="C00000"/>
                </a:solidFill>
                <a:effectLst>
                  <a:outerShdw blurRad="38100" dist="38100" dir="2700000" algn="tl">
                    <a:srgbClr val="000000">
                      <a:alpha val="43137"/>
                    </a:srgbClr>
                  </a:outerShdw>
                </a:effectLst>
              </a:rPr>
              <a:t>=140kN</a:t>
            </a:r>
            <a:endParaRPr lang="ru-RU" sz="3600" dirty="0"/>
          </a:p>
        </p:txBody>
      </p:sp>
      <p:sp>
        <p:nvSpPr>
          <p:cNvPr id="4" name="Номер слайда 3"/>
          <p:cNvSpPr>
            <a:spLocks noGrp="1"/>
          </p:cNvSpPr>
          <p:nvPr>
            <p:ph type="sldNum" sz="quarter" idx="12"/>
          </p:nvPr>
        </p:nvSpPr>
        <p:spPr/>
        <p:txBody>
          <a:bodyPr/>
          <a:lstStyle/>
          <a:p>
            <a:fld id="{9FD73496-1A80-4455-8BD3-234DDC0C6847}" type="slidenum">
              <a:rPr lang="ru-RU" smtClean="0"/>
              <a:t>25</a:t>
            </a:fld>
            <a:endParaRPr lang="ru-RU"/>
          </a:p>
        </p:txBody>
      </p:sp>
      <p:pic>
        <p:nvPicPr>
          <p:cNvPr id="1026" name="Picture 2" descr="C:\Users\Evgeny\Desktop\Results3\LC44_dispY_CR2.bmp"/>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373302" y="2190517"/>
            <a:ext cx="4104456" cy="3130932"/>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5220072" y="1712185"/>
            <a:ext cx="2410916" cy="369332"/>
          </a:xfrm>
          <a:prstGeom prst="rect">
            <a:avLst/>
          </a:prstGeom>
        </p:spPr>
        <p:txBody>
          <a:bodyPr wrap="none">
            <a:spAutoFit/>
          </a:bodyPr>
          <a:lstStyle/>
          <a:p>
            <a:r>
              <a:rPr lang="en-US" dirty="0"/>
              <a:t>Deformity in Y direction</a:t>
            </a:r>
            <a:endParaRPr lang="ru-RU" dirty="0"/>
          </a:p>
        </p:txBody>
      </p:sp>
      <p:sp>
        <p:nvSpPr>
          <p:cNvPr id="6" name="Прямоугольник 5"/>
          <p:cNvSpPr/>
          <p:nvPr/>
        </p:nvSpPr>
        <p:spPr>
          <a:xfrm>
            <a:off x="6228184" y="5321449"/>
            <a:ext cx="1584216" cy="369332"/>
          </a:xfrm>
          <a:prstGeom prst="rect">
            <a:avLst/>
          </a:prstGeom>
        </p:spPr>
        <p:txBody>
          <a:bodyPr wrap="none">
            <a:spAutoFit/>
          </a:bodyPr>
          <a:lstStyle/>
          <a:p>
            <a:r>
              <a:rPr lang="el-GR" dirty="0">
                <a:solidFill>
                  <a:srgbClr val="FF0000"/>
                </a:solidFill>
              </a:rPr>
              <a:t>Δ</a:t>
            </a:r>
            <a:r>
              <a:rPr lang="en-US" dirty="0">
                <a:solidFill>
                  <a:srgbClr val="FF0000"/>
                </a:solidFill>
              </a:rPr>
              <a:t>Ymax≈</a:t>
            </a:r>
            <a:r>
              <a:rPr lang="en-US" dirty="0" smtClean="0">
                <a:solidFill>
                  <a:srgbClr val="FF0000"/>
                </a:solidFill>
              </a:rPr>
              <a:t>0.2mm</a:t>
            </a:r>
            <a:endParaRPr lang="ru-RU" dirty="0">
              <a:solidFill>
                <a:srgbClr val="FF0000"/>
              </a:solidFill>
            </a:endParaRPr>
          </a:p>
        </p:txBody>
      </p:sp>
      <p:sp>
        <p:nvSpPr>
          <p:cNvPr id="8" name="TextBox 7"/>
          <p:cNvSpPr txBox="1"/>
          <p:nvPr/>
        </p:nvSpPr>
        <p:spPr>
          <a:xfrm>
            <a:off x="683568" y="2348880"/>
            <a:ext cx="3476402" cy="461665"/>
          </a:xfrm>
          <a:prstGeom prst="rect">
            <a:avLst/>
          </a:prstGeom>
          <a:noFill/>
        </p:spPr>
        <p:txBody>
          <a:bodyPr wrap="square" rtlCol="0">
            <a:spAutoFit/>
          </a:bodyPr>
          <a:lstStyle/>
          <a:p>
            <a:r>
              <a:rPr lang="en-US" sz="2400" dirty="0" smtClean="0">
                <a:solidFill>
                  <a:srgbClr val="00B0F0"/>
                </a:solidFill>
              </a:rPr>
              <a:t>Cryostat Support Option 2 </a:t>
            </a:r>
            <a:endParaRPr lang="ru-RU" sz="2400" dirty="0">
              <a:solidFill>
                <a:srgbClr val="00B0F0"/>
              </a:solidFill>
            </a:endParaRPr>
          </a:p>
        </p:txBody>
      </p:sp>
      <p:sp>
        <p:nvSpPr>
          <p:cNvPr id="7" name="Прямоугольник 6"/>
          <p:cNvSpPr/>
          <p:nvPr/>
        </p:nvSpPr>
        <p:spPr>
          <a:xfrm>
            <a:off x="755576" y="4675118"/>
            <a:ext cx="3404394" cy="646331"/>
          </a:xfrm>
          <a:prstGeom prst="rect">
            <a:avLst/>
          </a:prstGeom>
        </p:spPr>
        <p:txBody>
          <a:bodyPr wrap="none">
            <a:spAutoFit/>
          </a:bodyPr>
          <a:lstStyle/>
          <a:p>
            <a:pPr>
              <a:spcBef>
                <a:spcPts val="600"/>
              </a:spcBef>
              <a:spcAft>
                <a:spcPts val="600"/>
              </a:spcAft>
            </a:pPr>
            <a:r>
              <a:rPr lang="el-GR" sz="3600" dirty="0"/>
              <a:t>α</a:t>
            </a:r>
            <a:r>
              <a:rPr lang="en-US" dirty="0"/>
              <a:t>max = </a:t>
            </a:r>
            <a:r>
              <a:rPr lang="en-US" dirty="0" smtClean="0"/>
              <a:t>0.07 </a:t>
            </a:r>
            <a:r>
              <a:rPr lang="en-US" dirty="0" err="1"/>
              <a:t>mrad</a:t>
            </a:r>
            <a:r>
              <a:rPr lang="en-US" dirty="0"/>
              <a:t> </a:t>
            </a:r>
            <a:r>
              <a:rPr lang="en-US" b="1" dirty="0">
                <a:solidFill>
                  <a:srgbClr val="FF0000"/>
                </a:solidFill>
              </a:rPr>
              <a:t>&lt; [0.3 ] </a:t>
            </a:r>
            <a:r>
              <a:rPr lang="en-US" b="1" dirty="0" err="1">
                <a:solidFill>
                  <a:srgbClr val="FF0000"/>
                </a:solidFill>
              </a:rPr>
              <a:t>mrad</a:t>
            </a:r>
            <a:endParaRPr lang="en-US" dirty="0"/>
          </a:p>
        </p:txBody>
      </p:sp>
    </p:spTree>
    <p:extLst>
      <p:ext uri="{BB962C8B-B14F-4D97-AF65-F5344CB8AC3E}">
        <p14:creationId xmlns:p14="http://schemas.microsoft.com/office/powerpoint/2010/main" val="36084512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solidFill>
                  <a:srgbClr val="C00000"/>
                </a:solidFill>
                <a:effectLst>
                  <a:outerShdw blurRad="38100" dist="38100" dir="2700000" algn="tl">
                    <a:srgbClr val="000000">
                      <a:alpha val="43137"/>
                    </a:srgbClr>
                  </a:outerShdw>
                </a:effectLst>
              </a:rPr>
              <a:t>Margin </a:t>
            </a:r>
            <a:r>
              <a:rPr lang="en-US" dirty="0">
                <a:solidFill>
                  <a:srgbClr val="C00000"/>
                </a:solidFill>
                <a:effectLst>
                  <a:outerShdw blurRad="38100" dist="38100" dir="2700000" algn="tl">
                    <a:srgbClr val="000000">
                      <a:alpha val="43137"/>
                    </a:srgbClr>
                  </a:outerShdw>
                </a:effectLst>
              </a:rPr>
              <a:t>of safety </a:t>
            </a:r>
            <a:r>
              <a:rPr lang="en-US" dirty="0" smtClean="0">
                <a:solidFill>
                  <a:srgbClr val="C00000"/>
                </a:solidFill>
                <a:effectLst>
                  <a:outerShdw blurRad="38100" dist="38100" dir="2700000" algn="tl">
                    <a:srgbClr val="000000">
                      <a:alpha val="43137"/>
                    </a:srgbClr>
                  </a:outerShdw>
                </a:effectLst>
              </a:rPr>
              <a:t>for fixation units</a:t>
            </a:r>
            <a:endParaRPr lang="ru-RU" dirty="0">
              <a:solidFill>
                <a:srgbClr val="C00000"/>
              </a:solidFill>
              <a:effectLst>
                <a:outerShdw blurRad="38100" dist="38100" dir="2700000" algn="tl">
                  <a:srgbClr val="000000">
                    <a:alpha val="43137"/>
                  </a:srgbClr>
                </a:outerShdw>
              </a:effectLst>
            </a:endParaRPr>
          </a:p>
        </p:txBody>
      </p:sp>
      <p:graphicFrame>
        <p:nvGraphicFramePr>
          <p:cNvPr id="5" name="Объект 4"/>
          <p:cNvGraphicFramePr>
            <a:graphicFrameLocks noGrp="1"/>
          </p:cNvGraphicFramePr>
          <p:nvPr>
            <p:ph idx="1"/>
            <p:extLst>
              <p:ext uri="{D42A27DB-BD31-4B8C-83A1-F6EECF244321}">
                <p14:modId xmlns:p14="http://schemas.microsoft.com/office/powerpoint/2010/main" val="1203991605"/>
              </p:ext>
            </p:extLst>
          </p:nvPr>
        </p:nvGraphicFramePr>
        <p:xfrm>
          <a:off x="755576" y="1628800"/>
          <a:ext cx="7632850" cy="3755722"/>
        </p:xfrm>
        <a:graphic>
          <a:graphicData uri="http://schemas.openxmlformats.org/drawingml/2006/table">
            <a:tbl>
              <a:tblPr firstRow="1" firstCol="1" bandRow="1">
                <a:tableStyleId>{5C22544A-7EE6-4342-B048-85BDC9FD1C3A}</a:tableStyleId>
              </a:tblPr>
              <a:tblGrid>
                <a:gridCol w="538311"/>
                <a:gridCol w="2918073"/>
                <a:gridCol w="864096"/>
                <a:gridCol w="648073"/>
                <a:gridCol w="1583687"/>
                <a:gridCol w="1080610"/>
              </a:tblGrid>
              <a:tr h="903445">
                <a:tc>
                  <a:txBody>
                    <a:bodyPr/>
                    <a:lstStyle/>
                    <a:p>
                      <a:pPr>
                        <a:lnSpc>
                          <a:spcPct val="115000"/>
                        </a:lnSpc>
                        <a:spcAft>
                          <a:spcPts val="0"/>
                        </a:spcAft>
                      </a:pPr>
                      <a:r>
                        <a:rPr lang="ru-RU" sz="1800" dirty="0">
                          <a:effectLst/>
                        </a:rPr>
                        <a:t> </a:t>
                      </a:r>
                      <a:endParaRPr lang="ru-RU" sz="1800" dirty="0">
                        <a:effectLst/>
                        <a:latin typeface="Calibri"/>
                        <a:ea typeface="Calibri"/>
                        <a:cs typeface="Times New Roman"/>
                      </a:endParaRPr>
                    </a:p>
                  </a:txBody>
                  <a:tcPr marL="68580" marR="68580" marT="0" marB="0"/>
                </a:tc>
                <a:tc>
                  <a:txBody>
                    <a:bodyPr/>
                    <a:lstStyle/>
                    <a:p>
                      <a:pPr>
                        <a:lnSpc>
                          <a:spcPct val="115000"/>
                        </a:lnSpc>
                        <a:spcAft>
                          <a:spcPts val="0"/>
                        </a:spcAft>
                      </a:pPr>
                      <a:r>
                        <a:rPr lang="ru-RU" sz="1800" dirty="0">
                          <a:effectLst/>
                        </a:rPr>
                        <a:t> </a:t>
                      </a:r>
                      <a:endParaRPr lang="ru-RU" sz="18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ru-RU" sz="1800">
                          <a:effectLst/>
                        </a:rPr>
                        <a:t>η</a:t>
                      </a:r>
                      <a:r>
                        <a:rPr lang="en-US" sz="1800" baseline="-25000">
                          <a:effectLst/>
                        </a:rPr>
                        <a:t>tension</a:t>
                      </a:r>
                      <a:endParaRPr lang="ru-RU" sz="18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ru-RU" sz="1800">
                          <a:effectLst/>
                        </a:rPr>
                        <a:t>η</a:t>
                      </a:r>
                      <a:r>
                        <a:rPr lang="en-US" sz="1800" baseline="-25000">
                          <a:effectLst/>
                        </a:rPr>
                        <a:t>shear</a:t>
                      </a:r>
                      <a:endParaRPr lang="ru-RU" sz="18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800">
                          <a:effectLst/>
                        </a:rPr>
                        <a:t>Position</a:t>
                      </a:r>
                      <a:endParaRPr lang="ru-RU" sz="18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800">
                          <a:effectLst/>
                        </a:rPr>
                        <a:t>Load case</a:t>
                      </a:r>
                      <a:endParaRPr lang="ru-RU" sz="1800">
                        <a:effectLst/>
                        <a:latin typeface="Calibri"/>
                        <a:ea typeface="Calibri"/>
                        <a:cs typeface="Times New Roman"/>
                      </a:endParaRPr>
                    </a:p>
                  </a:txBody>
                  <a:tcPr marL="68580" marR="68580" marT="0" marB="0" anchor="ctr"/>
                </a:tc>
              </a:tr>
              <a:tr h="392702">
                <a:tc>
                  <a:txBody>
                    <a:bodyPr/>
                    <a:lstStyle/>
                    <a:p>
                      <a:pPr marL="0" lvl="0" indent="0">
                        <a:lnSpc>
                          <a:spcPct val="115000"/>
                        </a:lnSpc>
                        <a:spcBef>
                          <a:spcPts val="600"/>
                        </a:spcBef>
                        <a:spcAft>
                          <a:spcPts val="0"/>
                        </a:spcAft>
                        <a:buFont typeface="+mj-lt"/>
                        <a:buNone/>
                      </a:pPr>
                      <a:r>
                        <a:rPr lang="en-US" sz="1800" dirty="0">
                          <a:effectLst/>
                        </a:rPr>
                        <a:t> </a:t>
                      </a:r>
                      <a:r>
                        <a:rPr lang="ru-RU" sz="1800" dirty="0" smtClean="0">
                          <a:effectLst/>
                        </a:rPr>
                        <a:t>1.</a:t>
                      </a:r>
                      <a:endParaRPr lang="ru-RU" sz="1800" dirty="0">
                        <a:effectLst/>
                        <a:latin typeface="Calibri"/>
                        <a:ea typeface="Calibri"/>
                        <a:cs typeface="Times New Roman"/>
                      </a:endParaRPr>
                    </a:p>
                  </a:txBody>
                  <a:tcPr marL="68580" marR="68580" marT="0" marB="0"/>
                </a:tc>
                <a:tc>
                  <a:txBody>
                    <a:bodyPr/>
                    <a:lstStyle/>
                    <a:p>
                      <a:pPr lvl="0">
                        <a:lnSpc>
                          <a:spcPct val="115000"/>
                        </a:lnSpc>
                        <a:spcBef>
                          <a:spcPts val="600"/>
                        </a:spcBef>
                        <a:spcAft>
                          <a:spcPts val="0"/>
                        </a:spcAft>
                      </a:pPr>
                      <a:r>
                        <a:rPr lang="en-US" sz="1800" dirty="0">
                          <a:effectLst/>
                        </a:rPr>
                        <a:t>Barrel bolts </a:t>
                      </a:r>
                      <a:r>
                        <a:rPr lang="en-US" sz="1800" dirty="0" smtClean="0">
                          <a:effectLst/>
                        </a:rPr>
                        <a:t>                  M24x2</a:t>
                      </a:r>
                      <a:endParaRPr lang="ru-RU" sz="1800" dirty="0">
                        <a:effectLst/>
                        <a:latin typeface="Calibri"/>
                        <a:ea typeface="Calibri"/>
                        <a:cs typeface="Times New Roman"/>
                      </a:endParaRPr>
                    </a:p>
                  </a:txBody>
                  <a:tcPr marL="68580" marR="68580" marT="0" marB="0"/>
                </a:tc>
                <a:tc>
                  <a:txBody>
                    <a:bodyPr/>
                    <a:lstStyle/>
                    <a:p>
                      <a:pPr algn="ctr">
                        <a:lnSpc>
                          <a:spcPct val="115000"/>
                        </a:lnSpc>
                        <a:spcBef>
                          <a:spcPts val="600"/>
                        </a:spcBef>
                        <a:spcAft>
                          <a:spcPts val="0"/>
                        </a:spcAft>
                      </a:pPr>
                      <a:r>
                        <a:rPr lang="en-US" sz="1800" dirty="0">
                          <a:effectLst/>
                        </a:rPr>
                        <a:t>1.7</a:t>
                      </a:r>
                      <a:endParaRPr lang="ru-RU" sz="1800" dirty="0">
                        <a:effectLst/>
                        <a:latin typeface="Calibri"/>
                        <a:ea typeface="Calibri"/>
                        <a:cs typeface="Times New Roman"/>
                      </a:endParaRPr>
                    </a:p>
                  </a:txBody>
                  <a:tcPr marL="68580" marR="68580" marT="0" marB="0"/>
                </a:tc>
                <a:tc>
                  <a:txBody>
                    <a:bodyPr/>
                    <a:lstStyle/>
                    <a:p>
                      <a:pPr algn="ctr">
                        <a:lnSpc>
                          <a:spcPct val="115000"/>
                        </a:lnSpc>
                        <a:spcBef>
                          <a:spcPts val="600"/>
                        </a:spcBef>
                        <a:spcAft>
                          <a:spcPts val="0"/>
                        </a:spcAft>
                      </a:pPr>
                      <a:r>
                        <a:rPr lang="en-US" sz="1800">
                          <a:effectLst/>
                        </a:rPr>
                        <a:t> </a:t>
                      </a:r>
                      <a:endParaRPr lang="ru-RU" sz="1800">
                        <a:effectLst/>
                        <a:latin typeface="Calibri"/>
                        <a:ea typeface="Calibri"/>
                        <a:cs typeface="Times New Roman"/>
                      </a:endParaRPr>
                    </a:p>
                  </a:txBody>
                  <a:tcPr marL="68580" marR="68580" marT="0" marB="0"/>
                </a:tc>
                <a:tc>
                  <a:txBody>
                    <a:bodyPr/>
                    <a:lstStyle/>
                    <a:p>
                      <a:pPr>
                        <a:lnSpc>
                          <a:spcPct val="115000"/>
                        </a:lnSpc>
                        <a:spcBef>
                          <a:spcPts val="600"/>
                        </a:spcBef>
                        <a:spcAft>
                          <a:spcPts val="0"/>
                        </a:spcAft>
                      </a:pPr>
                      <a:r>
                        <a:rPr lang="en-US" sz="1800">
                          <a:effectLst/>
                        </a:rPr>
                        <a:t>B5(W8/W1)</a:t>
                      </a:r>
                      <a:endParaRPr lang="ru-RU" sz="1800">
                        <a:effectLst/>
                        <a:latin typeface="Calibri"/>
                        <a:ea typeface="Calibri"/>
                        <a:cs typeface="Times New Roman"/>
                      </a:endParaRPr>
                    </a:p>
                  </a:txBody>
                  <a:tcPr marL="68580" marR="68580" marT="0" marB="0"/>
                </a:tc>
                <a:tc>
                  <a:txBody>
                    <a:bodyPr/>
                    <a:lstStyle/>
                    <a:p>
                      <a:pPr algn="ctr">
                        <a:lnSpc>
                          <a:spcPct val="115000"/>
                        </a:lnSpc>
                        <a:spcBef>
                          <a:spcPts val="600"/>
                        </a:spcBef>
                        <a:spcAft>
                          <a:spcPts val="0"/>
                        </a:spcAft>
                      </a:pPr>
                      <a:r>
                        <a:rPr lang="en-US" sz="1800">
                          <a:effectLst/>
                        </a:rPr>
                        <a:t>LC67</a:t>
                      </a:r>
                      <a:endParaRPr lang="ru-RU" sz="1800">
                        <a:effectLst/>
                        <a:latin typeface="Calibri"/>
                        <a:ea typeface="Calibri"/>
                        <a:cs typeface="Times New Roman"/>
                      </a:endParaRPr>
                    </a:p>
                  </a:txBody>
                  <a:tcPr marL="68580" marR="68580" marT="0" marB="0"/>
                </a:tc>
              </a:tr>
              <a:tr h="338288">
                <a:tc>
                  <a:txBody>
                    <a:bodyPr/>
                    <a:lstStyle/>
                    <a:p>
                      <a:pPr marL="0" lvl="0" indent="0">
                        <a:lnSpc>
                          <a:spcPct val="115000"/>
                        </a:lnSpc>
                        <a:spcBef>
                          <a:spcPts val="600"/>
                        </a:spcBef>
                        <a:spcAft>
                          <a:spcPts val="0"/>
                        </a:spcAft>
                        <a:buFont typeface="+mj-lt"/>
                        <a:buNone/>
                      </a:pPr>
                      <a:r>
                        <a:rPr lang="en-US" sz="1800" dirty="0">
                          <a:effectLst/>
                        </a:rPr>
                        <a:t> </a:t>
                      </a:r>
                      <a:r>
                        <a:rPr lang="ru-RU" sz="1800" dirty="0" smtClean="0">
                          <a:effectLst/>
                        </a:rPr>
                        <a:t>2.</a:t>
                      </a:r>
                      <a:endParaRPr lang="ru-RU" sz="1800" dirty="0">
                        <a:effectLst/>
                        <a:latin typeface="Calibri"/>
                        <a:ea typeface="Calibri"/>
                        <a:cs typeface="Times New Roman"/>
                      </a:endParaRPr>
                    </a:p>
                  </a:txBody>
                  <a:tcPr marL="68580" marR="68580" marT="0" marB="0"/>
                </a:tc>
                <a:tc>
                  <a:txBody>
                    <a:bodyPr/>
                    <a:lstStyle/>
                    <a:p>
                      <a:pPr>
                        <a:lnSpc>
                          <a:spcPct val="115000"/>
                        </a:lnSpc>
                        <a:spcBef>
                          <a:spcPts val="600"/>
                        </a:spcBef>
                        <a:spcAft>
                          <a:spcPts val="0"/>
                        </a:spcAft>
                      </a:pPr>
                      <a:r>
                        <a:rPr lang="en-US" sz="1800" dirty="0">
                          <a:effectLst/>
                        </a:rPr>
                        <a:t>Platform bolts </a:t>
                      </a:r>
                      <a:r>
                        <a:rPr lang="en-US" sz="1800" dirty="0" smtClean="0">
                          <a:effectLst/>
                        </a:rPr>
                        <a:t>              M24x2</a:t>
                      </a:r>
                      <a:endParaRPr lang="ru-RU" sz="1800" dirty="0">
                        <a:effectLst/>
                        <a:latin typeface="Calibri"/>
                        <a:ea typeface="Calibri"/>
                        <a:cs typeface="Times New Roman"/>
                      </a:endParaRPr>
                    </a:p>
                  </a:txBody>
                  <a:tcPr marL="68580" marR="68580" marT="0" marB="0"/>
                </a:tc>
                <a:tc>
                  <a:txBody>
                    <a:bodyPr/>
                    <a:lstStyle/>
                    <a:p>
                      <a:pPr algn="ctr">
                        <a:lnSpc>
                          <a:spcPct val="115000"/>
                        </a:lnSpc>
                        <a:spcBef>
                          <a:spcPts val="600"/>
                        </a:spcBef>
                        <a:spcAft>
                          <a:spcPts val="0"/>
                        </a:spcAft>
                      </a:pPr>
                      <a:r>
                        <a:rPr lang="en-US" sz="1800">
                          <a:effectLst/>
                        </a:rPr>
                        <a:t>1.4</a:t>
                      </a:r>
                      <a:endParaRPr lang="ru-RU" sz="1800">
                        <a:effectLst/>
                        <a:latin typeface="Calibri"/>
                        <a:ea typeface="Calibri"/>
                        <a:cs typeface="Times New Roman"/>
                      </a:endParaRPr>
                    </a:p>
                  </a:txBody>
                  <a:tcPr marL="68580" marR="68580" marT="0" marB="0"/>
                </a:tc>
                <a:tc>
                  <a:txBody>
                    <a:bodyPr/>
                    <a:lstStyle/>
                    <a:p>
                      <a:pPr algn="ctr">
                        <a:lnSpc>
                          <a:spcPct val="115000"/>
                        </a:lnSpc>
                        <a:spcBef>
                          <a:spcPts val="600"/>
                        </a:spcBef>
                        <a:spcAft>
                          <a:spcPts val="0"/>
                        </a:spcAft>
                      </a:pPr>
                      <a:r>
                        <a:rPr lang="ru-RU" sz="1800">
                          <a:effectLst/>
                        </a:rPr>
                        <a:t> </a:t>
                      </a:r>
                      <a:endParaRPr lang="ru-RU" sz="1800">
                        <a:effectLst/>
                        <a:latin typeface="Calibri"/>
                        <a:ea typeface="Calibri"/>
                        <a:cs typeface="Times New Roman"/>
                      </a:endParaRPr>
                    </a:p>
                  </a:txBody>
                  <a:tcPr marL="68580" marR="68580" marT="0" marB="0"/>
                </a:tc>
                <a:tc>
                  <a:txBody>
                    <a:bodyPr/>
                    <a:lstStyle/>
                    <a:p>
                      <a:pPr>
                        <a:lnSpc>
                          <a:spcPct val="115000"/>
                        </a:lnSpc>
                        <a:spcBef>
                          <a:spcPts val="600"/>
                        </a:spcBef>
                        <a:spcAft>
                          <a:spcPts val="0"/>
                        </a:spcAft>
                      </a:pPr>
                      <a:r>
                        <a:rPr lang="en-US" sz="1800">
                          <a:effectLst/>
                        </a:rPr>
                        <a:t>B8P2</a:t>
                      </a:r>
                      <a:endParaRPr lang="ru-RU" sz="1800">
                        <a:effectLst/>
                        <a:latin typeface="Calibri"/>
                        <a:ea typeface="Calibri"/>
                        <a:cs typeface="Times New Roman"/>
                      </a:endParaRPr>
                    </a:p>
                  </a:txBody>
                  <a:tcPr marL="68580" marR="68580" marT="0" marB="0"/>
                </a:tc>
                <a:tc>
                  <a:txBody>
                    <a:bodyPr/>
                    <a:lstStyle/>
                    <a:p>
                      <a:pPr algn="ctr">
                        <a:lnSpc>
                          <a:spcPct val="115000"/>
                        </a:lnSpc>
                        <a:spcBef>
                          <a:spcPts val="600"/>
                        </a:spcBef>
                        <a:spcAft>
                          <a:spcPts val="0"/>
                        </a:spcAft>
                      </a:pPr>
                      <a:r>
                        <a:rPr lang="en-US" sz="1800">
                          <a:effectLst/>
                        </a:rPr>
                        <a:t>LC63</a:t>
                      </a:r>
                      <a:endParaRPr lang="ru-RU" sz="1800">
                        <a:effectLst/>
                        <a:latin typeface="Calibri"/>
                        <a:ea typeface="Calibri"/>
                        <a:cs typeface="Times New Roman"/>
                      </a:endParaRPr>
                    </a:p>
                  </a:txBody>
                  <a:tcPr marL="68580" marR="68580" marT="0" marB="0"/>
                </a:tc>
              </a:tr>
              <a:tr h="381789">
                <a:tc>
                  <a:txBody>
                    <a:bodyPr/>
                    <a:lstStyle/>
                    <a:p>
                      <a:pPr marL="0" lvl="0" indent="0">
                        <a:lnSpc>
                          <a:spcPct val="115000"/>
                        </a:lnSpc>
                        <a:spcBef>
                          <a:spcPts val="600"/>
                        </a:spcBef>
                        <a:spcAft>
                          <a:spcPts val="0"/>
                        </a:spcAft>
                        <a:buFont typeface="+mj-lt"/>
                        <a:buNone/>
                      </a:pPr>
                      <a:r>
                        <a:rPr lang="en-US" sz="1800" dirty="0">
                          <a:effectLst/>
                        </a:rPr>
                        <a:t> </a:t>
                      </a:r>
                      <a:r>
                        <a:rPr lang="ru-RU" sz="1800" dirty="0" smtClean="0">
                          <a:effectLst/>
                        </a:rPr>
                        <a:t>3.</a:t>
                      </a:r>
                      <a:endParaRPr lang="ru-RU" sz="1800" dirty="0">
                        <a:effectLst/>
                        <a:latin typeface="Calibri"/>
                        <a:ea typeface="Calibri"/>
                        <a:cs typeface="Times New Roman"/>
                      </a:endParaRPr>
                    </a:p>
                  </a:txBody>
                  <a:tcPr marL="68580" marR="68580" marT="0" marB="0"/>
                </a:tc>
                <a:tc>
                  <a:txBody>
                    <a:bodyPr/>
                    <a:lstStyle/>
                    <a:p>
                      <a:pPr marL="0" marR="0" indent="0" algn="l" defTabSz="914400" rtl="0" eaLnBrk="1" fontAlgn="auto" latinLnBrk="0" hangingPunct="1">
                        <a:lnSpc>
                          <a:spcPct val="115000"/>
                        </a:lnSpc>
                        <a:spcBef>
                          <a:spcPts val="600"/>
                        </a:spcBef>
                        <a:spcAft>
                          <a:spcPts val="0"/>
                        </a:spcAft>
                        <a:buClrTx/>
                        <a:buSzTx/>
                        <a:buFontTx/>
                        <a:buNone/>
                        <a:tabLst/>
                        <a:defRPr/>
                      </a:pPr>
                      <a:r>
                        <a:rPr lang="en-US" sz="1800" dirty="0">
                          <a:effectLst/>
                        </a:rPr>
                        <a:t>Cryostat support </a:t>
                      </a:r>
                      <a:r>
                        <a:rPr lang="en-US" sz="1800" dirty="0" smtClean="0">
                          <a:effectLst/>
                        </a:rPr>
                        <a:t>boltsM24x2</a:t>
                      </a:r>
                      <a:endParaRPr lang="ru-RU" sz="1800" dirty="0" smtClean="0">
                        <a:effectLst/>
                        <a:latin typeface="+mn-lt"/>
                        <a:ea typeface="Calibri"/>
                        <a:cs typeface="Times New Roman"/>
                      </a:endParaRPr>
                    </a:p>
                  </a:txBody>
                  <a:tcPr marL="68580" marR="68580" marT="0" marB="0"/>
                </a:tc>
                <a:tc>
                  <a:txBody>
                    <a:bodyPr/>
                    <a:lstStyle/>
                    <a:p>
                      <a:pPr algn="ctr">
                        <a:lnSpc>
                          <a:spcPct val="115000"/>
                        </a:lnSpc>
                        <a:spcBef>
                          <a:spcPts val="600"/>
                        </a:spcBef>
                        <a:spcAft>
                          <a:spcPts val="0"/>
                        </a:spcAft>
                      </a:pPr>
                      <a:r>
                        <a:rPr lang="en-US" sz="1800">
                          <a:effectLst/>
                        </a:rPr>
                        <a:t>2.1</a:t>
                      </a:r>
                      <a:endParaRPr lang="ru-RU" sz="1800">
                        <a:effectLst/>
                        <a:latin typeface="Calibri"/>
                        <a:ea typeface="Calibri"/>
                        <a:cs typeface="Times New Roman"/>
                      </a:endParaRPr>
                    </a:p>
                  </a:txBody>
                  <a:tcPr marL="68580" marR="68580" marT="0" marB="0"/>
                </a:tc>
                <a:tc>
                  <a:txBody>
                    <a:bodyPr/>
                    <a:lstStyle/>
                    <a:p>
                      <a:pPr algn="ctr">
                        <a:lnSpc>
                          <a:spcPct val="115000"/>
                        </a:lnSpc>
                        <a:spcBef>
                          <a:spcPts val="600"/>
                        </a:spcBef>
                        <a:spcAft>
                          <a:spcPts val="0"/>
                        </a:spcAft>
                      </a:pPr>
                      <a:r>
                        <a:rPr lang="ru-RU" sz="1800">
                          <a:effectLst/>
                        </a:rPr>
                        <a:t> </a:t>
                      </a:r>
                      <a:endParaRPr lang="ru-RU" sz="1800">
                        <a:effectLst/>
                        <a:latin typeface="Calibri"/>
                        <a:ea typeface="Calibri"/>
                        <a:cs typeface="Times New Roman"/>
                      </a:endParaRPr>
                    </a:p>
                  </a:txBody>
                  <a:tcPr marL="68580" marR="68580" marT="0" marB="0"/>
                </a:tc>
                <a:tc>
                  <a:txBody>
                    <a:bodyPr/>
                    <a:lstStyle/>
                    <a:p>
                      <a:pPr>
                        <a:lnSpc>
                          <a:spcPct val="115000"/>
                        </a:lnSpc>
                        <a:spcBef>
                          <a:spcPts val="600"/>
                        </a:spcBef>
                        <a:spcAft>
                          <a:spcPts val="0"/>
                        </a:spcAft>
                      </a:pPr>
                      <a:r>
                        <a:rPr lang="en-US" sz="1800">
                          <a:effectLst/>
                        </a:rPr>
                        <a:t>B6CR</a:t>
                      </a:r>
                      <a:endParaRPr lang="ru-RU" sz="1800">
                        <a:effectLst/>
                        <a:latin typeface="Calibri"/>
                        <a:ea typeface="Calibri"/>
                        <a:cs typeface="Times New Roman"/>
                      </a:endParaRPr>
                    </a:p>
                  </a:txBody>
                  <a:tcPr marL="68580" marR="68580" marT="0" marB="0"/>
                </a:tc>
                <a:tc>
                  <a:txBody>
                    <a:bodyPr/>
                    <a:lstStyle/>
                    <a:p>
                      <a:pPr algn="ctr">
                        <a:lnSpc>
                          <a:spcPct val="115000"/>
                        </a:lnSpc>
                        <a:spcBef>
                          <a:spcPts val="600"/>
                        </a:spcBef>
                        <a:spcAft>
                          <a:spcPts val="0"/>
                        </a:spcAft>
                      </a:pPr>
                      <a:r>
                        <a:rPr lang="en-US" sz="1800">
                          <a:effectLst/>
                        </a:rPr>
                        <a:t>LC75</a:t>
                      </a:r>
                      <a:endParaRPr lang="ru-RU" sz="1800">
                        <a:effectLst/>
                        <a:latin typeface="Calibri"/>
                        <a:ea typeface="Calibri"/>
                        <a:cs typeface="Times New Roman"/>
                      </a:endParaRPr>
                    </a:p>
                  </a:txBody>
                  <a:tcPr marL="68580" marR="68580" marT="0" marB="0"/>
                </a:tc>
              </a:tr>
              <a:tr h="386578">
                <a:tc>
                  <a:txBody>
                    <a:bodyPr/>
                    <a:lstStyle/>
                    <a:p>
                      <a:pPr marL="0" lvl="0" indent="0">
                        <a:lnSpc>
                          <a:spcPct val="115000"/>
                        </a:lnSpc>
                        <a:spcBef>
                          <a:spcPts val="600"/>
                        </a:spcBef>
                        <a:spcAft>
                          <a:spcPts val="0"/>
                        </a:spcAft>
                        <a:buFont typeface="+mj-lt"/>
                        <a:buNone/>
                      </a:pPr>
                      <a:r>
                        <a:rPr lang="en-US" sz="1800" dirty="0">
                          <a:effectLst/>
                        </a:rPr>
                        <a:t> </a:t>
                      </a:r>
                      <a:r>
                        <a:rPr lang="ru-RU" sz="1800" dirty="0" smtClean="0">
                          <a:effectLst/>
                        </a:rPr>
                        <a:t>4.</a:t>
                      </a:r>
                      <a:endParaRPr lang="ru-RU" sz="1800" dirty="0">
                        <a:effectLst/>
                        <a:latin typeface="Calibri"/>
                        <a:ea typeface="Calibri"/>
                        <a:cs typeface="Times New Roman"/>
                      </a:endParaRPr>
                    </a:p>
                  </a:txBody>
                  <a:tcPr marL="68580" marR="68580" marT="0" marB="0"/>
                </a:tc>
                <a:tc>
                  <a:txBody>
                    <a:bodyPr/>
                    <a:lstStyle/>
                    <a:p>
                      <a:pPr marL="0" marR="0" indent="0" algn="l" defTabSz="914400" rtl="0" eaLnBrk="1" fontAlgn="auto" latinLnBrk="0" hangingPunct="1">
                        <a:lnSpc>
                          <a:spcPct val="115000"/>
                        </a:lnSpc>
                        <a:spcBef>
                          <a:spcPts val="600"/>
                        </a:spcBef>
                        <a:spcAft>
                          <a:spcPts val="0"/>
                        </a:spcAft>
                        <a:buClrTx/>
                        <a:buSzTx/>
                        <a:buFontTx/>
                        <a:buNone/>
                        <a:tabLst/>
                        <a:defRPr/>
                      </a:pPr>
                      <a:r>
                        <a:rPr lang="en-US" sz="1800" dirty="0">
                          <a:effectLst/>
                        </a:rPr>
                        <a:t>Space frame </a:t>
                      </a:r>
                      <a:r>
                        <a:rPr lang="en-US" sz="1800" dirty="0" smtClean="0">
                          <a:effectLst/>
                        </a:rPr>
                        <a:t>bolts        M24x2</a:t>
                      </a:r>
                      <a:endParaRPr lang="ru-RU" sz="1800" dirty="0" smtClean="0">
                        <a:effectLst/>
                        <a:latin typeface="+mn-lt"/>
                        <a:ea typeface="Calibri"/>
                        <a:cs typeface="Times New Roman"/>
                      </a:endParaRPr>
                    </a:p>
                  </a:txBody>
                  <a:tcPr marL="68580" marR="68580" marT="0" marB="0"/>
                </a:tc>
                <a:tc>
                  <a:txBody>
                    <a:bodyPr/>
                    <a:lstStyle/>
                    <a:p>
                      <a:pPr algn="ctr">
                        <a:lnSpc>
                          <a:spcPct val="115000"/>
                        </a:lnSpc>
                        <a:spcBef>
                          <a:spcPts val="600"/>
                        </a:spcBef>
                        <a:spcAft>
                          <a:spcPts val="0"/>
                        </a:spcAft>
                      </a:pPr>
                      <a:r>
                        <a:rPr lang="ru-RU" sz="1800" dirty="0">
                          <a:effectLst/>
                        </a:rPr>
                        <a:t> </a:t>
                      </a:r>
                      <a:endParaRPr lang="ru-RU" sz="1800" dirty="0">
                        <a:effectLst/>
                        <a:latin typeface="Calibri"/>
                        <a:ea typeface="Calibri"/>
                        <a:cs typeface="Times New Roman"/>
                      </a:endParaRPr>
                    </a:p>
                  </a:txBody>
                  <a:tcPr marL="68580" marR="68580" marT="0" marB="0"/>
                </a:tc>
                <a:tc>
                  <a:txBody>
                    <a:bodyPr/>
                    <a:lstStyle/>
                    <a:p>
                      <a:pPr algn="ctr">
                        <a:lnSpc>
                          <a:spcPct val="115000"/>
                        </a:lnSpc>
                        <a:spcBef>
                          <a:spcPts val="600"/>
                        </a:spcBef>
                        <a:spcAft>
                          <a:spcPts val="0"/>
                        </a:spcAft>
                      </a:pPr>
                      <a:r>
                        <a:rPr lang="en-US" sz="1800">
                          <a:effectLst/>
                        </a:rPr>
                        <a:t>1.9</a:t>
                      </a:r>
                      <a:endParaRPr lang="ru-RU" sz="1800">
                        <a:effectLst/>
                        <a:latin typeface="Calibri"/>
                        <a:ea typeface="Calibri"/>
                        <a:cs typeface="Times New Roman"/>
                      </a:endParaRPr>
                    </a:p>
                  </a:txBody>
                  <a:tcPr marL="68580" marR="68580" marT="0" marB="0"/>
                </a:tc>
                <a:tc>
                  <a:txBody>
                    <a:bodyPr/>
                    <a:lstStyle/>
                    <a:p>
                      <a:pPr>
                        <a:lnSpc>
                          <a:spcPct val="115000"/>
                        </a:lnSpc>
                        <a:spcBef>
                          <a:spcPts val="600"/>
                        </a:spcBef>
                        <a:spcAft>
                          <a:spcPts val="0"/>
                        </a:spcAft>
                      </a:pPr>
                      <a:r>
                        <a:rPr lang="en-US" sz="1800">
                          <a:effectLst/>
                        </a:rPr>
                        <a:t>B7(W2/F2PL2)</a:t>
                      </a:r>
                      <a:endParaRPr lang="ru-RU" sz="1800">
                        <a:effectLst/>
                        <a:latin typeface="Calibri"/>
                        <a:ea typeface="Calibri"/>
                        <a:cs typeface="Times New Roman"/>
                      </a:endParaRPr>
                    </a:p>
                  </a:txBody>
                  <a:tcPr marL="68580" marR="68580" marT="0" marB="0"/>
                </a:tc>
                <a:tc>
                  <a:txBody>
                    <a:bodyPr/>
                    <a:lstStyle/>
                    <a:p>
                      <a:pPr algn="ctr">
                        <a:lnSpc>
                          <a:spcPct val="115000"/>
                        </a:lnSpc>
                        <a:spcBef>
                          <a:spcPts val="600"/>
                        </a:spcBef>
                        <a:spcAft>
                          <a:spcPts val="0"/>
                        </a:spcAft>
                      </a:pPr>
                      <a:r>
                        <a:rPr lang="en-US" sz="1800">
                          <a:effectLst/>
                        </a:rPr>
                        <a:t>LC85</a:t>
                      </a:r>
                      <a:endParaRPr lang="ru-RU" sz="1800">
                        <a:effectLst/>
                        <a:latin typeface="Calibri"/>
                        <a:ea typeface="Calibri"/>
                        <a:cs typeface="Times New Roman"/>
                      </a:endParaRPr>
                    </a:p>
                  </a:txBody>
                  <a:tcPr marL="68580" marR="68580" marT="0" marB="0"/>
                </a:tc>
              </a:tr>
              <a:tr h="432048">
                <a:tc>
                  <a:txBody>
                    <a:bodyPr/>
                    <a:lstStyle/>
                    <a:p>
                      <a:pPr marL="0" lvl="0" indent="0">
                        <a:lnSpc>
                          <a:spcPct val="115000"/>
                        </a:lnSpc>
                        <a:spcBef>
                          <a:spcPts val="600"/>
                        </a:spcBef>
                        <a:spcAft>
                          <a:spcPts val="0"/>
                        </a:spcAft>
                        <a:buFont typeface="+mj-lt"/>
                        <a:buNone/>
                      </a:pPr>
                      <a:r>
                        <a:rPr lang="en-US" sz="1800" dirty="0">
                          <a:effectLst/>
                        </a:rPr>
                        <a:t> </a:t>
                      </a:r>
                      <a:r>
                        <a:rPr lang="ru-RU" sz="1800" dirty="0" smtClean="0">
                          <a:effectLst/>
                        </a:rPr>
                        <a:t>5.</a:t>
                      </a:r>
                      <a:endParaRPr lang="ru-RU" sz="1800" dirty="0">
                        <a:effectLst/>
                        <a:latin typeface="Calibri"/>
                        <a:ea typeface="Calibri"/>
                        <a:cs typeface="Times New Roman"/>
                      </a:endParaRPr>
                    </a:p>
                  </a:txBody>
                  <a:tcPr marL="68580" marR="68580" marT="0" marB="0"/>
                </a:tc>
                <a:tc>
                  <a:txBody>
                    <a:bodyPr/>
                    <a:lstStyle/>
                    <a:p>
                      <a:pPr marL="0" marR="0" indent="0" algn="l" defTabSz="914400" rtl="0" eaLnBrk="1" fontAlgn="auto" latinLnBrk="0" hangingPunct="1">
                        <a:lnSpc>
                          <a:spcPct val="115000"/>
                        </a:lnSpc>
                        <a:spcBef>
                          <a:spcPts val="600"/>
                        </a:spcBef>
                        <a:spcAft>
                          <a:spcPts val="0"/>
                        </a:spcAft>
                        <a:buClrTx/>
                        <a:buSzTx/>
                        <a:buFontTx/>
                        <a:buNone/>
                        <a:tabLst/>
                        <a:defRPr/>
                      </a:pPr>
                      <a:r>
                        <a:rPr lang="en-US" sz="1800" dirty="0">
                          <a:effectLst/>
                        </a:rPr>
                        <a:t>Door/barrel </a:t>
                      </a:r>
                      <a:r>
                        <a:rPr lang="en-US" sz="1800" dirty="0" smtClean="0">
                          <a:effectLst/>
                        </a:rPr>
                        <a:t>bolts         M36x3</a:t>
                      </a:r>
                      <a:endParaRPr lang="ru-RU" sz="1800" dirty="0">
                        <a:effectLst/>
                        <a:latin typeface="Calibri"/>
                        <a:ea typeface="Calibri"/>
                        <a:cs typeface="Times New Roman"/>
                      </a:endParaRPr>
                    </a:p>
                  </a:txBody>
                  <a:tcPr marL="68580" marR="68580" marT="0" marB="0"/>
                </a:tc>
                <a:tc>
                  <a:txBody>
                    <a:bodyPr/>
                    <a:lstStyle/>
                    <a:p>
                      <a:pPr algn="ctr">
                        <a:lnSpc>
                          <a:spcPct val="115000"/>
                        </a:lnSpc>
                        <a:spcBef>
                          <a:spcPts val="600"/>
                        </a:spcBef>
                        <a:spcAft>
                          <a:spcPts val="0"/>
                        </a:spcAft>
                      </a:pPr>
                      <a:r>
                        <a:rPr lang="ru-RU" sz="1800">
                          <a:effectLst/>
                        </a:rPr>
                        <a:t> </a:t>
                      </a:r>
                      <a:endParaRPr lang="ru-RU" sz="1800">
                        <a:effectLst/>
                        <a:latin typeface="Calibri"/>
                        <a:ea typeface="Calibri"/>
                        <a:cs typeface="Times New Roman"/>
                      </a:endParaRPr>
                    </a:p>
                  </a:txBody>
                  <a:tcPr marL="68580" marR="68580" marT="0" marB="0"/>
                </a:tc>
                <a:tc>
                  <a:txBody>
                    <a:bodyPr/>
                    <a:lstStyle/>
                    <a:p>
                      <a:pPr algn="ctr">
                        <a:lnSpc>
                          <a:spcPct val="115000"/>
                        </a:lnSpc>
                        <a:spcBef>
                          <a:spcPts val="600"/>
                        </a:spcBef>
                        <a:spcAft>
                          <a:spcPts val="0"/>
                        </a:spcAft>
                      </a:pPr>
                      <a:r>
                        <a:rPr lang="en-US" sz="1800" dirty="0">
                          <a:effectLst/>
                        </a:rPr>
                        <a:t>4</a:t>
                      </a:r>
                      <a:endParaRPr lang="ru-RU" sz="1800" dirty="0">
                        <a:effectLst/>
                        <a:latin typeface="Calibri"/>
                        <a:ea typeface="Calibri"/>
                        <a:cs typeface="Times New Roman"/>
                      </a:endParaRPr>
                    </a:p>
                  </a:txBody>
                  <a:tcPr marL="68580" marR="68580" marT="0" marB="0"/>
                </a:tc>
                <a:tc>
                  <a:txBody>
                    <a:bodyPr/>
                    <a:lstStyle/>
                    <a:p>
                      <a:pPr>
                        <a:lnSpc>
                          <a:spcPct val="115000"/>
                        </a:lnSpc>
                        <a:spcBef>
                          <a:spcPts val="600"/>
                        </a:spcBef>
                        <a:spcAft>
                          <a:spcPts val="0"/>
                        </a:spcAft>
                      </a:pPr>
                      <a:r>
                        <a:rPr lang="en-US" sz="1800">
                          <a:effectLst/>
                        </a:rPr>
                        <a:t>B1(D1/W3)</a:t>
                      </a:r>
                      <a:endParaRPr lang="ru-RU" sz="1800">
                        <a:effectLst/>
                        <a:latin typeface="Calibri"/>
                        <a:ea typeface="Calibri"/>
                        <a:cs typeface="Times New Roman"/>
                      </a:endParaRPr>
                    </a:p>
                  </a:txBody>
                  <a:tcPr marL="68580" marR="68580" marT="0" marB="0"/>
                </a:tc>
                <a:tc>
                  <a:txBody>
                    <a:bodyPr/>
                    <a:lstStyle/>
                    <a:p>
                      <a:pPr algn="ctr">
                        <a:lnSpc>
                          <a:spcPct val="115000"/>
                        </a:lnSpc>
                        <a:spcBef>
                          <a:spcPts val="600"/>
                        </a:spcBef>
                        <a:spcAft>
                          <a:spcPts val="0"/>
                        </a:spcAft>
                      </a:pPr>
                      <a:r>
                        <a:rPr lang="en-US" sz="1800">
                          <a:effectLst/>
                        </a:rPr>
                        <a:t>LC64</a:t>
                      </a:r>
                      <a:endParaRPr lang="ru-RU" sz="1800">
                        <a:effectLst/>
                        <a:latin typeface="Calibri"/>
                        <a:ea typeface="Calibri"/>
                        <a:cs typeface="Times New Roman"/>
                      </a:endParaRPr>
                    </a:p>
                  </a:txBody>
                  <a:tcPr marL="68580" marR="68580" marT="0" marB="0"/>
                </a:tc>
              </a:tr>
              <a:tr h="360040">
                <a:tc>
                  <a:txBody>
                    <a:bodyPr/>
                    <a:lstStyle/>
                    <a:p>
                      <a:pPr marL="0" lvl="0" indent="0">
                        <a:lnSpc>
                          <a:spcPct val="115000"/>
                        </a:lnSpc>
                        <a:spcBef>
                          <a:spcPts val="600"/>
                        </a:spcBef>
                        <a:spcAft>
                          <a:spcPts val="0"/>
                        </a:spcAft>
                        <a:buFont typeface="+mj-lt"/>
                        <a:buNone/>
                      </a:pPr>
                      <a:r>
                        <a:rPr lang="en-US" sz="1800" dirty="0">
                          <a:effectLst/>
                        </a:rPr>
                        <a:t> </a:t>
                      </a:r>
                      <a:r>
                        <a:rPr lang="ru-RU" sz="1800" dirty="0" smtClean="0">
                          <a:effectLst/>
                        </a:rPr>
                        <a:t>6.</a:t>
                      </a:r>
                      <a:endParaRPr lang="ru-RU" sz="1800" dirty="0">
                        <a:effectLst/>
                        <a:latin typeface="Calibri"/>
                        <a:ea typeface="Calibri"/>
                        <a:cs typeface="Times New Roman"/>
                      </a:endParaRPr>
                    </a:p>
                  </a:txBody>
                  <a:tcPr marL="68580" marR="68580" marT="0" marB="0"/>
                </a:tc>
                <a:tc>
                  <a:txBody>
                    <a:bodyPr/>
                    <a:lstStyle/>
                    <a:p>
                      <a:pPr marL="0" marR="0" indent="0" algn="l" defTabSz="914400" rtl="0" eaLnBrk="1" fontAlgn="auto" latinLnBrk="0" hangingPunct="1">
                        <a:lnSpc>
                          <a:spcPct val="115000"/>
                        </a:lnSpc>
                        <a:spcBef>
                          <a:spcPts val="600"/>
                        </a:spcBef>
                        <a:spcAft>
                          <a:spcPts val="0"/>
                        </a:spcAft>
                        <a:buClrTx/>
                        <a:buSzTx/>
                        <a:buFontTx/>
                        <a:buNone/>
                        <a:tabLst/>
                        <a:defRPr/>
                      </a:pPr>
                      <a:r>
                        <a:rPr lang="en-US" sz="1800" dirty="0">
                          <a:effectLst/>
                        </a:rPr>
                        <a:t>Door wings </a:t>
                      </a:r>
                      <a:r>
                        <a:rPr lang="en-US" sz="1800" dirty="0" smtClean="0">
                          <a:effectLst/>
                        </a:rPr>
                        <a:t>bolts           M36x3</a:t>
                      </a:r>
                      <a:endParaRPr lang="ru-RU" sz="1800" dirty="0" smtClean="0">
                        <a:effectLst/>
                        <a:latin typeface="+mn-lt"/>
                        <a:ea typeface="Calibri"/>
                        <a:cs typeface="Times New Roman"/>
                      </a:endParaRPr>
                    </a:p>
                  </a:txBody>
                  <a:tcPr marL="68580" marR="68580" marT="0" marB="0"/>
                </a:tc>
                <a:tc>
                  <a:txBody>
                    <a:bodyPr/>
                    <a:lstStyle/>
                    <a:p>
                      <a:pPr algn="ctr">
                        <a:lnSpc>
                          <a:spcPct val="115000"/>
                        </a:lnSpc>
                        <a:spcBef>
                          <a:spcPts val="600"/>
                        </a:spcBef>
                        <a:spcAft>
                          <a:spcPts val="0"/>
                        </a:spcAft>
                      </a:pPr>
                      <a:r>
                        <a:rPr lang="ru-RU" sz="1800" dirty="0">
                          <a:effectLst/>
                        </a:rPr>
                        <a:t> </a:t>
                      </a:r>
                      <a:endParaRPr lang="ru-RU" sz="1800" dirty="0">
                        <a:effectLst/>
                        <a:latin typeface="Calibri"/>
                        <a:ea typeface="Calibri"/>
                        <a:cs typeface="Times New Roman"/>
                      </a:endParaRPr>
                    </a:p>
                  </a:txBody>
                  <a:tcPr marL="68580" marR="68580" marT="0" marB="0"/>
                </a:tc>
                <a:tc>
                  <a:txBody>
                    <a:bodyPr/>
                    <a:lstStyle/>
                    <a:p>
                      <a:pPr algn="ctr">
                        <a:lnSpc>
                          <a:spcPct val="115000"/>
                        </a:lnSpc>
                        <a:spcBef>
                          <a:spcPts val="600"/>
                        </a:spcBef>
                        <a:spcAft>
                          <a:spcPts val="0"/>
                        </a:spcAft>
                      </a:pPr>
                      <a:r>
                        <a:rPr lang="en-US" sz="1800" dirty="0">
                          <a:effectLst/>
                        </a:rPr>
                        <a:t>9</a:t>
                      </a:r>
                      <a:endParaRPr lang="ru-RU" sz="1800" dirty="0">
                        <a:effectLst/>
                        <a:latin typeface="Calibri"/>
                        <a:ea typeface="Calibri"/>
                        <a:cs typeface="Times New Roman"/>
                      </a:endParaRPr>
                    </a:p>
                  </a:txBody>
                  <a:tcPr marL="68580" marR="68580" marT="0" marB="0"/>
                </a:tc>
                <a:tc>
                  <a:txBody>
                    <a:bodyPr/>
                    <a:lstStyle/>
                    <a:p>
                      <a:pPr>
                        <a:lnSpc>
                          <a:spcPct val="115000"/>
                        </a:lnSpc>
                        <a:spcBef>
                          <a:spcPts val="600"/>
                        </a:spcBef>
                        <a:spcAft>
                          <a:spcPts val="0"/>
                        </a:spcAft>
                      </a:pPr>
                      <a:r>
                        <a:rPr lang="en-US" sz="1800" dirty="0">
                          <a:effectLst/>
                        </a:rPr>
                        <a:t>B1(D11/D12)</a:t>
                      </a:r>
                      <a:endParaRPr lang="ru-RU" sz="1800" dirty="0">
                        <a:effectLst/>
                        <a:latin typeface="Calibri"/>
                        <a:ea typeface="Calibri"/>
                        <a:cs typeface="Times New Roman"/>
                      </a:endParaRPr>
                    </a:p>
                  </a:txBody>
                  <a:tcPr marL="68580" marR="68580" marT="0" marB="0"/>
                </a:tc>
                <a:tc>
                  <a:txBody>
                    <a:bodyPr/>
                    <a:lstStyle/>
                    <a:p>
                      <a:pPr algn="ctr">
                        <a:lnSpc>
                          <a:spcPct val="115000"/>
                        </a:lnSpc>
                        <a:spcBef>
                          <a:spcPts val="600"/>
                        </a:spcBef>
                        <a:spcAft>
                          <a:spcPts val="0"/>
                        </a:spcAft>
                      </a:pPr>
                      <a:r>
                        <a:rPr lang="en-US" sz="1800" dirty="0">
                          <a:effectLst/>
                        </a:rPr>
                        <a:t>LC83</a:t>
                      </a:r>
                      <a:endParaRPr lang="ru-RU" sz="1800" dirty="0">
                        <a:effectLst/>
                        <a:latin typeface="Calibri"/>
                        <a:ea typeface="Calibri"/>
                        <a:cs typeface="Times New Roman"/>
                      </a:endParaRPr>
                    </a:p>
                  </a:txBody>
                  <a:tcPr marL="68580" marR="68580" marT="0" marB="0"/>
                </a:tc>
              </a:tr>
              <a:tr h="304998">
                <a:tc>
                  <a:txBody>
                    <a:bodyPr/>
                    <a:lstStyle/>
                    <a:p>
                      <a:pPr marL="228600">
                        <a:lnSpc>
                          <a:spcPct val="115000"/>
                        </a:lnSpc>
                        <a:spcBef>
                          <a:spcPts val="0"/>
                        </a:spcBef>
                        <a:spcAft>
                          <a:spcPts val="0"/>
                        </a:spcAft>
                      </a:pPr>
                      <a:r>
                        <a:rPr lang="en-US" sz="1800" dirty="0">
                          <a:effectLst/>
                        </a:rPr>
                        <a:t> </a:t>
                      </a:r>
                      <a:endParaRPr lang="ru-RU" sz="1800" dirty="0">
                        <a:effectLst/>
                        <a:latin typeface="Calibri"/>
                        <a:ea typeface="Calibri"/>
                        <a:cs typeface="Times New Roman"/>
                      </a:endParaRPr>
                    </a:p>
                  </a:txBody>
                  <a:tcPr marL="68580" marR="68580" marT="0" marB="0"/>
                </a:tc>
                <a:tc>
                  <a:txBody>
                    <a:bodyPr/>
                    <a:lstStyle/>
                    <a:p>
                      <a:pPr algn="r">
                        <a:lnSpc>
                          <a:spcPct val="115000"/>
                        </a:lnSpc>
                        <a:spcBef>
                          <a:spcPts val="0"/>
                        </a:spcBef>
                        <a:spcAft>
                          <a:spcPts val="0"/>
                        </a:spcAft>
                      </a:pPr>
                      <a:r>
                        <a:rPr lang="ru-RU" sz="3200" b="1" dirty="0">
                          <a:solidFill>
                            <a:schemeClr val="accent1">
                              <a:lumMod val="75000"/>
                            </a:schemeClr>
                          </a:solidFill>
                          <a:effectLst/>
                        </a:rPr>
                        <a:t>η</a:t>
                      </a:r>
                      <a:r>
                        <a:rPr lang="en-US" sz="3200" b="1" baseline="-25000" dirty="0">
                          <a:solidFill>
                            <a:schemeClr val="accent1">
                              <a:lumMod val="75000"/>
                            </a:schemeClr>
                          </a:solidFill>
                          <a:effectLst/>
                        </a:rPr>
                        <a:t>min=</a:t>
                      </a:r>
                      <a:endParaRPr lang="ru-RU" sz="3200" b="1" dirty="0">
                        <a:solidFill>
                          <a:schemeClr val="accent1">
                            <a:lumMod val="75000"/>
                          </a:schemeClr>
                        </a:solidFill>
                        <a:effectLst/>
                        <a:latin typeface="Calibri"/>
                        <a:ea typeface="Calibri"/>
                        <a:cs typeface="Times New Roman"/>
                      </a:endParaRPr>
                    </a:p>
                  </a:txBody>
                  <a:tcPr marL="68580" marR="68580" marT="0" marB="0"/>
                </a:tc>
                <a:tc gridSpan="2">
                  <a:txBody>
                    <a:bodyPr/>
                    <a:lstStyle/>
                    <a:p>
                      <a:pPr algn="ctr">
                        <a:lnSpc>
                          <a:spcPct val="115000"/>
                        </a:lnSpc>
                        <a:spcBef>
                          <a:spcPts val="0"/>
                        </a:spcBef>
                        <a:spcAft>
                          <a:spcPts val="0"/>
                        </a:spcAft>
                      </a:pPr>
                      <a:r>
                        <a:rPr lang="en-US" sz="1800" b="1" dirty="0">
                          <a:solidFill>
                            <a:srgbClr val="FF0000"/>
                          </a:solidFill>
                          <a:effectLst/>
                        </a:rPr>
                        <a:t>1.4</a:t>
                      </a:r>
                      <a:endParaRPr lang="ru-RU" sz="1800" b="1" dirty="0">
                        <a:solidFill>
                          <a:srgbClr val="FF0000"/>
                        </a:solidFill>
                        <a:effectLst/>
                        <a:latin typeface="Calibri"/>
                        <a:ea typeface="Calibri"/>
                        <a:cs typeface="Times New Roman"/>
                      </a:endParaRPr>
                    </a:p>
                  </a:txBody>
                  <a:tcPr marL="68580" marR="68580" marT="0" marB="0"/>
                </a:tc>
                <a:tc hMerge="1">
                  <a:txBody>
                    <a:bodyPr/>
                    <a:lstStyle/>
                    <a:p>
                      <a:endParaRPr lang="ru-RU"/>
                    </a:p>
                  </a:txBody>
                  <a:tcPr/>
                </a:tc>
                <a:tc>
                  <a:txBody>
                    <a:bodyPr/>
                    <a:lstStyle/>
                    <a:p>
                      <a:pPr>
                        <a:lnSpc>
                          <a:spcPct val="115000"/>
                        </a:lnSpc>
                        <a:spcBef>
                          <a:spcPts val="0"/>
                        </a:spcBef>
                        <a:spcAft>
                          <a:spcPts val="0"/>
                        </a:spcAft>
                      </a:pPr>
                      <a:r>
                        <a:rPr lang="en-US" sz="1800" b="1" dirty="0">
                          <a:solidFill>
                            <a:schemeClr val="accent1">
                              <a:lumMod val="75000"/>
                            </a:schemeClr>
                          </a:solidFill>
                          <a:effectLst/>
                        </a:rPr>
                        <a:t>B8P2</a:t>
                      </a:r>
                      <a:endParaRPr lang="ru-RU" sz="1800" b="1" dirty="0">
                        <a:solidFill>
                          <a:schemeClr val="accent1">
                            <a:lumMod val="75000"/>
                          </a:schemeClr>
                        </a:solidFill>
                        <a:effectLst/>
                        <a:latin typeface="Calibri"/>
                        <a:ea typeface="Calibri"/>
                        <a:cs typeface="Times New Roman"/>
                      </a:endParaRPr>
                    </a:p>
                  </a:txBody>
                  <a:tcPr marL="68580" marR="68580" marT="0" marB="0"/>
                </a:tc>
                <a:tc>
                  <a:txBody>
                    <a:bodyPr/>
                    <a:lstStyle/>
                    <a:p>
                      <a:pPr algn="ctr">
                        <a:lnSpc>
                          <a:spcPct val="115000"/>
                        </a:lnSpc>
                        <a:spcBef>
                          <a:spcPts val="0"/>
                        </a:spcBef>
                        <a:spcAft>
                          <a:spcPts val="0"/>
                        </a:spcAft>
                      </a:pPr>
                      <a:r>
                        <a:rPr lang="en-US" sz="1800" b="1" dirty="0">
                          <a:solidFill>
                            <a:schemeClr val="accent1">
                              <a:lumMod val="75000"/>
                            </a:schemeClr>
                          </a:solidFill>
                          <a:effectLst/>
                        </a:rPr>
                        <a:t>LC63</a:t>
                      </a:r>
                      <a:endParaRPr lang="ru-RU" sz="1800" b="1" dirty="0">
                        <a:solidFill>
                          <a:schemeClr val="accent1">
                            <a:lumMod val="75000"/>
                          </a:schemeClr>
                        </a:solidFill>
                        <a:effectLst/>
                        <a:latin typeface="Calibri"/>
                        <a:ea typeface="Calibri"/>
                        <a:cs typeface="Times New Roman"/>
                      </a:endParaRPr>
                    </a:p>
                  </a:txBody>
                  <a:tcPr marL="68580" marR="68580" marT="0" marB="0"/>
                </a:tc>
              </a:tr>
            </a:tbl>
          </a:graphicData>
        </a:graphic>
      </p:graphicFrame>
      <p:sp>
        <p:nvSpPr>
          <p:cNvPr id="4" name="Номер слайда 3"/>
          <p:cNvSpPr>
            <a:spLocks noGrp="1"/>
          </p:cNvSpPr>
          <p:nvPr>
            <p:ph type="sldNum" sz="quarter" idx="12"/>
          </p:nvPr>
        </p:nvSpPr>
        <p:spPr/>
        <p:txBody>
          <a:bodyPr/>
          <a:lstStyle/>
          <a:p>
            <a:fld id="{9FD73496-1A80-4455-8BD3-234DDC0C6847}" type="slidenum">
              <a:rPr lang="ru-RU" smtClean="0"/>
              <a:t>26</a:t>
            </a:fld>
            <a:endParaRPr lang="ru-RU"/>
          </a:p>
        </p:txBody>
      </p:sp>
    </p:spTree>
    <p:extLst>
      <p:ext uri="{BB962C8B-B14F-4D97-AF65-F5344CB8AC3E}">
        <p14:creationId xmlns:p14="http://schemas.microsoft.com/office/powerpoint/2010/main" val="11143112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solidFill>
                  <a:schemeClr val="accent2"/>
                </a:solidFill>
                <a:effectLst>
                  <a:outerShdw blurRad="38100" dist="38100" dir="2700000" algn="tl">
                    <a:srgbClr val="000000">
                      <a:alpha val="43137"/>
                    </a:srgbClr>
                  </a:outerShdw>
                </a:effectLst>
              </a:rPr>
              <a:t>Main results of computations</a:t>
            </a:r>
            <a:endParaRPr lang="ru-RU" dirty="0">
              <a:solidFill>
                <a:schemeClr val="accent2"/>
              </a:solidFill>
              <a:effectLst>
                <a:outerShdw blurRad="38100" dist="38100" dir="2700000" algn="tl">
                  <a:srgbClr val="000000">
                    <a:alpha val="43137"/>
                  </a:srgbClr>
                </a:outerShdw>
              </a:effectLst>
            </a:endParaRPr>
          </a:p>
        </p:txBody>
      </p:sp>
      <p:sp>
        <p:nvSpPr>
          <p:cNvPr id="3" name="Объект 2"/>
          <p:cNvSpPr>
            <a:spLocks noGrp="1"/>
          </p:cNvSpPr>
          <p:nvPr>
            <p:ph idx="1"/>
          </p:nvPr>
        </p:nvSpPr>
        <p:spPr/>
        <p:txBody>
          <a:bodyPr>
            <a:normAutofit lnSpcReduction="10000"/>
          </a:bodyPr>
          <a:lstStyle/>
          <a:p>
            <a:pPr>
              <a:spcBef>
                <a:spcPts val="600"/>
              </a:spcBef>
              <a:spcAft>
                <a:spcPts val="600"/>
              </a:spcAft>
            </a:pPr>
            <a:r>
              <a:rPr lang="en-US" sz="2400" dirty="0" smtClean="0"/>
              <a:t>The strength of the main components </a:t>
            </a:r>
            <a:r>
              <a:rPr lang="en-US" sz="2400" dirty="0"/>
              <a:t>and fixation </a:t>
            </a:r>
            <a:r>
              <a:rPr lang="en-US" sz="2400" dirty="0" smtClean="0"/>
              <a:t>units of the </a:t>
            </a:r>
            <a:r>
              <a:rPr lang="en-US" sz="2400" dirty="0"/>
              <a:t>iron yoke </a:t>
            </a:r>
            <a:r>
              <a:rPr lang="en-US" sz="2400" dirty="0" smtClean="0"/>
              <a:t>is on a sufficient  level. The yoke is able to bear loads in all assembly, transportation and operative regimes with minimal safety margin 1.4.</a:t>
            </a:r>
          </a:p>
          <a:p>
            <a:pPr>
              <a:spcBef>
                <a:spcPts val="600"/>
              </a:spcBef>
              <a:spcAft>
                <a:spcPts val="600"/>
              </a:spcAft>
            </a:pPr>
            <a:r>
              <a:rPr lang="en-US" sz="2400" dirty="0" smtClean="0"/>
              <a:t>The request</a:t>
            </a:r>
            <a:r>
              <a:rPr lang="ru-RU" sz="2400" dirty="0" smtClean="0"/>
              <a:t> </a:t>
            </a:r>
            <a:r>
              <a:rPr lang="en-US" sz="2400" dirty="0" smtClean="0"/>
              <a:t>of </a:t>
            </a:r>
            <a:r>
              <a:rPr lang="en-US" sz="2400" dirty="0" err="1" smtClean="0"/>
              <a:t>muon</a:t>
            </a:r>
            <a:r>
              <a:rPr lang="en-US" sz="2400" dirty="0" smtClean="0"/>
              <a:t> group for increased passages for cabling has been met. </a:t>
            </a:r>
          </a:p>
          <a:p>
            <a:pPr>
              <a:spcBef>
                <a:spcPts val="600"/>
              </a:spcBef>
              <a:spcAft>
                <a:spcPts val="600"/>
              </a:spcAft>
            </a:pPr>
            <a:r>
              <a:rPr lang="en-US" sz="2400" dirty="0" smtClean="0"/>
              <a:t>The both cryostat support </a:t>
            </a:r>
            <a:r>
              <a:rPr lang="en-US" sz="2400" dirty="0"/>
              <a:t>design options </a:t>
            </a:r>
            <a:r>
              <a:rPr lang="en-US" sz="2400" dirty="0" smtClean="0"/>
              <a:t>meet the demand of the GSI/INFN colleagues. From yoke strength point of view they </a:t>
            </a:r>
            <a:r>
              <a:rPr lang="en-US" sz="2400" dirty="0"/>
              <a:t>are virtually </a:t>
            </a:r>
            <a:r>
              <a:rPr lang="en-US" sz="2400" dirty="0" smtClean="0"/>
              <a:t>identical.  </a:t>
            </a:r>
          </a:p>
          <a:p>
            <a:pPr>
              <a:spcBef>
                <a:spcPts val="600"/>
              </a:spcBef>
              <a:spcAft>
                <a:spcPts val="600"/>
              </a:spcAft>
            </a:pPr>
            <a:r>
              <a:rPr lang="en-US" sz="2400" dirty="0" smtClean="0"/>
              <a:t>Main characteristics of the yoke supports are prepared for </a:t>
            </a:r>
            <a:r>
              <a:rPr lang="en-US" sz="2400" dirty="0"/>
              <a:t>Technical Specification </a:t>
            </a:r>
            <a:r>
              <a:rPr lang="en-US" sz="2400" dirty="0" smtClean="0"/>
              <a:t>of the rail track in GSI.  </a:t>
            </a:r>
          </a:p>
          <a:p>
            <a:endParaRPr lang="en-US" sz="2400" dirty="0" smtClean="0"/>
          </a:p>
          <a:p>
            <a:endParaRPr lang="ru-RU" dirty="0"/>
          </a:p>
        </p:txBody>
      </p:sp>
      <p:sp>
        <p:nvSpPr>
          <p:cNvPr id="4" name="Номер слайда 3"/>
          <p:cNvSpPr>
            <a:spLocks noGrp="1"/>
          </p:cNvSpPr>
          <p:nvPr>
            <p:ph type="sldNum" sz="quarter" idx="12"/>
          </p:nvPr>
        </p:nvSpPr>
        <p:spPr/>
        <p:txBody>
          <a:bodyPr/>
          <a:lstStyle/>
          <a:p>
            <a:fld id="{9FD73496-1A80-4455-8BD3-234DDC0C6847}" type="slidenum">
              <a:rPr lang="ru-RU" smtClean="0"/>
              <a:t>27</a:t>
            </a:fld>
            <a:endParaRPr lang="ru-RU"/>
          </a:p>
        </p:txBody>
      </p:sp>
    </p:spTree>
    <p:extLst>
      <p:ext uri="{BB962C8B-B14F-4D97-AF65-F5344CB8AC3E}">
        <p14:creationId xmlns:p14="http://schemas.microsoft.com/office/powerpoint/2010/main" val="38819937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2800" dirty="0" smtClean="0">
                <a:solidFill>
                  <a:srgbClr val="C00000"/>
                </a:solidFill>
                <a:effectLst>
                  <a:outerShdw blurRad="38100" dist="38100" dir="2700000" algn="tl">
                    <a:srgbClr val="000000">
                      <a:alpha val="43137"/>
                    </a:srgbClr>
                  </a:outerShdw>
                </a:effectLst>
              </a:rPr>
              <a:t>What design modifications </a:t>
            </a:r>
            <a:r>
              <a:rPr lang="en-US" sz="2800" dirty="0">
                <a:solidFill>
                  <a:srgbClr val="C00000"/>
                </a:solidFill>
                <a:effectLst>
                  <a:outerShdw blurRad="38100" dist="38100" dir="2700000" algn="tl">
                    <a:srgbClr val="000000">
                      <a:alpha val="43137"/>
                    </a:srgbClr>
                  </a:outerShdw>
                </a:effectLst>
              </a:rPr>
              <a:t>should be made </a:t>
            </a:r>
            <a:r>
              <a:rPr lang="en-US" sz="2800" dirty="0" smtClean="0">
                <a:solidFill>
                  <a:srgbClr val="C00000"/>
                </a:solidFill>
                <a:effectLst>
                  <a:outerShdw blurRad="38100" dist="38100" dir="2700000" algn="tl">
                    <a:srgbClr val="000000">
                      <a:alpha val="43137"/>
                    </a:srgbClr>
                  </a:outerShdw>
                </a:effectLst>
              </a:rPr>
              <a:t>on </a:t>
            </a:r>
            <a:r>
              <a:rPr lang="en-US" sz="2800" dirty="0">
                <a:solidFill>
                  <a:srgbClr val="C00000"/>
                </a:solidFill>
                <a:effectLst>
                  <a:outerShdw blurRad="38100" dist="38100" dir="2700000" algn="tl">
                    <a:srgbClr val="000000">
                      <a:alpha val="43137"/>
                    </a:srgbClr>
                  </a:outerShdw>
                </a:effectLst>
              </a:rPr>
              <a:t>the basis of </a:t>
            </a:r>
            <a:r>
              <a:rPr lang="en-US" sz="2800" dirty="0" smtClean="0">
                <a:solidFill>
                  <a:srgbClr val="C00000"/>
                </a:solidFill>
                <a:effectLst>
                  <a:outerShdw blurRad="38100" dist="38100" dir="2700000" algn="tl">
                    <a:srgbClr val="000000">
                      <a:alpha val="43137"/>
                    </a:srgbClr>
                  </a:outerShdw>
                </a:effectLst>
              </a:rPr>
              <a:t>mechanical computations?</a:t>
            </a:r>
            <a:endParaRPr lang="ru-RU" sz="2800" dirty="0">
              <a:solidFill>
                <a:srgbClr val="C00000"/>
              </a:solidFill>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251520" y="1484784"/>
            <a:ext cx="8712968" cy="4968552"/>
          </a:xfrm>
        </p:spPr>
        <p:txBody>
          <a:bodyPr>
            <a:noAutofit/>
          </a:bodyPr>
          <a:lstStyle/>
          <a:p>
            <a:pPr marL="266700" lvl="0" indent="-266700">
              <a:spcBef>
                <a:spcPts val="600"/>
              </a:spcBef>
            </a:pPr>
            <a:r>
              <a:rPr lang="en-US" sz="2000" dirty="0" smtClean="0"/>
              <a:t>The GSI chosen cryostat support option has to be designed.</a:t>
            </a:r>
          </a:p>
          <a:p>
            <a:pPr marL="266700" lvl="0" indent="-266700">
              <a:spcBef>
                <a:spcPts val="600"/>
              </a:spcBef>
            </a:pPr>
            <a:r>
              <a:rPr lang="en-US" sz="2000" dirty="0" smtClean="0"/>
              <a:t>The fixation units of the barrel beams to the space frame has to be redesigned (to remove some excessive bolts and to replace the bolts which are not tensioned by rests) .</a:t>
            </a:r>
          </a:p>
          <a:p>
            <a:pPr marL="266700" lvl="0" indent="-266700">
              <a:spcBef>
                <a:spcPts val="600"/>
              </a:spcBef>
            </a:pPr>
            <a:r>
              <a:rPr lang="en-US" sz="2000" dirty="0" smtClean="0"/>
              <a:t>Barrel connection bolts  are loaded by essential shear forces. It takes to have some dowel pins </a:t>
            </a:r>
            <a:r>
              <a:rPr lang="en-US" sz="2000" dirty="0"/>
              <a:t>to </a:t>
            </a:r>
            <a:r>
              <a:rPr lang="en-US" sz="2000" dirty="0" smtClean="0"/>
              <a:t>relieve the shear loads of bolts in radial and axial directions. </a:t>
            </a:r>
          </a:p>
          <a:p>
            <a:pPr marL="266700" lvl="0" indent="-266700">
              <a:spcBef>
                <a:spcPts val="600"/>
              </a:spcBef>
            </a:pPr>
            <a:r>
              <a:rPr lang="en-US" sz="2000" dirty="0" smtClean="0"/>
              <a:t>8 bolts in the barrel-platform interface bear </a:t>
            </a:r>
            <a:r>
              <a:rPr lang="en-US" sz="2000" dirty="0" err="1" smtClean="0"/>
              <a:t>tension&amp;compression</a:t>
            </a:r>
            <a:r>
              <a:rPr lang="en-US" sz="2000" dirty="0" smtClean="0"/>
              <a:t> loads. The other 12 bolts are always compressed. All bolts are loaded by large shear forces. Bolt connections without tensile loads have to be replaced by rests which takes shear forces.</a:t>
            </a:r>
          </a:p>
          <a:p>
            <a:pPr marL="266700" indent="-266700">
              <a:spcBef>
                <a:spcPts val="600"/>
              </a:spcBef>
            </a:pPr>
            <a:r>
              <a:rPr lang="en-US" sz="2000" dirty="0" smtClean="0"/>
              <a:t>The deflection of the bottom barrel beam plate under weight </a:t>
            </a:r>
            <a:r>
              <a:rPr lang="en-US" sz="2000" dirty="0"/>
              <a:t>of the forward electromagnetic </a:t>
            </a:r>
            <a:r>
              <a:rPr lang="en-US" sz="2000" dirty="0" smtClean="0"/>
              <a:t>calorimeter has to be compensated by a steel pad rigidly fixated to the barrel plate. </a:t>
            </a:r>
          </a:p>
          <a:p>
            <a:pPr marL="266700" indent="-266700">
              <a:spcBef>
                <a:spcPts val="600"/>
              </a:spcBef>
            </a:pPr>
            <a:r>
              <a:rPr lang="en-US" sz="2000" dirty="0" smtClean="0"/>
              <a:t>Door </a:t>
            </a:r>
            <a:r>
              <a:rPr lang="en-US" sz="2000" dirty="0"/>
              <a:t>opener system </a:t>
            </a:r>
            <a:r>
              <a:rPr lang="en-US" sz="2000" dirty="0" smtClean="0"/>
              <a:t>and the rests </a:t>
            </a:r>
            <a:r>
              <a:rPr lang="en-US" sz="2000" dirty="0"/>
              <a:t>for </a:t>
            </a:r>
            <a:r>
              <a:rPr lang="en-US" sz="2000" dirty="0" smtClean="0"/>
              <a:t>the maim actuator cylinders have </a:t>
            </a:r>
            <a:r>
              <a:rPr lang="en-US" sz="2000" dirty="0"/>
              <a:t>to be designed</a:t>
            </a:r>
            <a:r>
              <a:rPr lang="en-US" sz="2000" dirty="0" smtClean="0"/>
              <a:t>.</a:t>
            </a:r>
            <a:endParaRPr lang="en-US" sz="2000" dirty="0"/>
          </a:p>
        </p:txBody>
      </p:sp>
      <p:sp>
        <p:nvSpPr>
          <p:cNvPr id="4" name="Номер слайда 3"/>
          <p:cNvSpPr>
            <a:spLocks noGrp="1"/>
          </p:cNvSpPr>
          <p:nvPr>
            <p:ph type="sldNum" sz="quarter" idx="12"/>
          </p:nvPr>
        </p:nvSpPr>
        <p:spPr/>
        <p:txBody>
          <a:bodyPr/>
          <a:lstStyle/>
          <a:p>
            <a:fld id="{9FD73496-1A80-4455-8BD3-234DDC0C6847}" type="slidenum">
              <a:rPr lang="ru-RU" smtClean="0"/>
              <a:t>28</a:t>
            </a:fld>
            <a:endParaRPr lang="ru-RU"/>
          </a:p>
        </p:txBody>
      </p:sp>
    </p:spTree>
    <p:extLst>
      <p:ext uri="{BB962C8B-B14F-4D97-AF65-F5344CB8AC3E}">
        <p14:creationId xmlns:p14="http://schemas.microsoft.com/office/powerpoint/2010/main" val="1969101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solidFill>
                  <a:srgbClr val="C00000"/>
                </a:solidFill>
                <a:effectLst>
                  <a:outerShdw blurRad="38100" dist="38100" dir="2700000" algn="tl">
                    <a:srgbClr val="000000">
                      <a:alpha val="43137"/>
                    </a:srgbClr>
                  </a:outerShdw>
                </a:effectLst>
              </a:rPr>
              <a:t>What </a:t>
            </a:r>
            <a:r>
              <a:rPr lang="en-US" smtClean="0">
                <a:solidFill>
                  <a:srgbClr val="C00000"/>
                </a:solidFill>
                <a:effectLst>
                  <a:outerShdw blurRad="38100" dist="38100" dir="2700000" algn="tl">
                    <a:srgbClr val="000000">
                      <a:alpha val="43137"/>
                    </a:srgbClr>
                  </a:outerShdw>
                </a:effectLst>
              </a:rPr>
              <a:t>should </a:t>
            </a:r>
            <a:r>
              <a:rPr lang="en-US" smtClean="0">
                <a:solidFill>
                  <a:srgbClr val="C00000"/>
                </a:solidFill>
                <a:effectLst>
                  <a:outerShdw blurRad="38100" dist="38100" dir="2700000" algn="tl">
                    <a:srgbClr val="000000">
                      <a:alpha val="43137"/>
                    </a:srgbClr>
                  </a:outerShdw>
                </a:effectLst>
              </a:rPr>
              <a:t>be </a:t>
            </a:r>
            <a:r>
              <a:rPr lang="en-US" dirty="0">
                <a:solidFill>
                  <a:srgbClr val="C00000"/>
                </a:solidFill>
                <a:effectLst>
                  <a:outerShdw blurRad="38100" dist="38100" dir="2700000" algn="tl">
                    <a:srgbClr val="000000">
                      <a:alpha val="43137"/>
                    </a:srgbClr>
                  </a:outerShdw>
                </a:effectLst>
              </a:rPr>
              <a:t>done before announce the </a:t>
            </a:r>
            <a:r>
              <a:rPr lang="en-US" dirty="0" smtClean="0">
                <a:solidFill>
                  <a:srgbClr val="C00000"/>
                </a:solidFill>
                <a:effectLst>
                  <a:outerShdw blurRad="38100" dist="38100" dir="2700000" algn="tl">
                    <a:srgbClr val="000000">
                      <a:alpha val="43137"/>
                    </a:srgbClr>
                  </a:outerShdw>
                </a:effectLst>
              </a:rPr>
              <a:t>tender for the yoke?</a:t>
            </a:r>
            <a:endParaRPr lang="ru-RU" dirty="0">
              <a:solidFill>
                <a:srgbClr val="C00000"/>
              </a:solidFill>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467544" y="2132856"/>
            <a:ext cx="8229600" cy="3556992"/>
          </a:xfrm>
        </p:spPr>
        <p:txBody>
          <a:bodyPr>
            <a:normAutofit fontScale="92500" lnSpcReduction="20000"/>
          </a:bodyPr>
          <a:lstStyle/>
          <a:p>
            <a:pPr marL="0" indent="0">
              <a:buNone/>
            </a:pPr>
            <a:r>
              <a:rPr lang="en-US" dirty="0" smtClean="0"/>
              <a:t>It takes</a:t>
            </a:r>
          </a:p>
          <a:p>
            <a:r>
              <a:rPr lang="en-US" dirty="0"/>
              <a:t>t</a:t>
            </a:r>
            <a:r>
              <a:rPr lang="en-US" dirty="0" smtClean="0"/>
              <a:t>o coordinate and approve all interfaces;</a:t>
            </a:r>
          </a:p>
          <a:p>
            <a:r>
              <a:rPr lang="en-US" dirty="0"/>
              <a:t>t</a:t>
            </a:r>
            <a:r>
              <a:rPr lang="en-US" dirty="0" smtClean="0"/>
              <a:t>o make final design </a:t>
            </a:r>
            <a:r>
              <a:rPr lang="en-US" dirty="0"/>
              <a:t>modifications based on the results of </a:t>
            </a:r>
            <a:r>
              <a:rPr lang="en-US" dirty="0" smtClean="0"/>
              <a:t>mechanical computations and interface coordination (to make the final release of the drawings);</a:t>
            </a:r>
          </a:p>
          <a:p>
            <a:r>
              <a:rPr lang="en-US" dirty="0" smtClean="0"/>
              <a:t>to prepare technical description and technical specification for the yoke</a:t>
            </a:r>
          </a:p>
          <a:p>
            <a:endParaRPr lang="ru-RU" dirty="0"/>
          </a:p>
        </p:txBody>
      </p:sp>
      <p:sp>
        <p:nvSpPr>
          <p:cNvPr id="4" name="Номер слайда 3"/>
          <p:cNvSpPr>
            <a:spLocks noGrp="1"/>
          </p:cNvSpPr>
          <p:nvPr>
            <p:ph type="sldNum" sz="quarter" idx="12"/>
          </p:nvPr>
        </p:nvSpPr>
        <p:spPr/>
        <p:txBody>
          <a:bodyPr/>
          <a:lstStyle/>
          <a:p>
            <a:fld id="{9FD73496-1A80-4455-8BD3-234DDC0C6847}" type="slidenum">
              <a:rPr lang="ru-RU" smtClean="0"/>
              <a:pPr/>
              <a:t>29</a:t>
            </a:fld>
            <a:endParaRPr lang="ru-RU"/>
          </a:p>
        </p:txBody>
      </p:sp>
    </p:spTree>
    <p:extLst>
      <p:ext uri="{BB962C8B-B14F-4D97-AF65-F5344CB8AC3E}">
        <p14:creationId xmlns:p14="http://schemas.microsoft.com/office/powerpoint/2010/main" val="3776323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11" descr="C:\Users\11\Desktop\ПандаИнтерфейс 2010\Интерфейс с платформой\DubnaRigidPlatform\Solenoid11b_3D(1,00)_(MAGNET)_(CLOSE)_(IC)_(NEW_TRAVELING_PLATFORM)-2_WHITE.jpg"/>
          <p:cNvPicPr/>
          <p:nvPr/>
        </p:nvPicPr>
        <p:blipFill>
          <a:blip r:embed="rId2">
            <a:extLst>
              <a:ext uri="{28A0092B-C50C-407E-A947-70E740481C1C}">
                <a14:useLocalDpi xmlns:a14="http://schemas.microsoft.com/office/drawing/2010/main" val="0"/>
              </a:ext>
            </a:extLst>
          </a:blip>
          <a:srcRect/>
          <a:stretch>
            <a:fillRect/>
          </a:stretch>
        </p:blipFill>
        <p:spPr bwMode="auto">
          <a:xfrm>
            <a:off x="2884804" y="887969"/>
            <a:ext cx="6119495" cy="5029722"/>
          </a:xfrm>
          <a:prstGeom prst="rect">
            <a:avLst/>
          </a:prstGeom>
          <a:noFill/>
          <a:ln>
            <a:noFill/>
          </a:ln>
        </p:spPr>
      </p:pic>
      <p:sp>
        <p:nvSpPr>
          <p:cNvPr id="3" name="TextBox 2"/>
          <p:cNvSpPr txBox="1"/>
          <p:nvPr/>
        </p:nvSpPr>
        <p:spPr>
          <a:xfrm>
            <a:off x="423333" y="363574"/>
            <a:ext cx="8834967" cy="584775"/>
          </a:xfrm>
          <a:prstGeom prst="rect">
            <a:avLst/>
          </a:prstGeom>
          <a:noFill/>
        </p:spPr>
        <p:txBody>
          <a:bodyPr wrap="square" rtlCol="0">
            <a:spAutoFit/>
          </a:bodyPr>
          <a:lstStyle/>
          <a:p>
            <a:pPr algn="ctr"/>
            <a:r>
              <a:rPr lang="en-US" sz="3200" dirty="0" smtClean="0">
                <a:solidFill>
                  <a:srgbClr val="C00000"/>
                </a:solidFill>
                <a:effectLst>
                  <a:outerShdw blurRad="38100" dist="38100" dir="2700000" algn="tl">
                    <a:srgbClr val="000000">
                      <a:alpha val="43137"/>
                    </a:srgbClr>
                  </a:outerShdw>
                </a:effectLst>
              </a:rPr>
              <a:t>Magnet of the Target Spectrometer</a:t>
            </a:r>
            <a:endParaRPr lang="en-US" sz="2400" dirty="0">
              <a:effectLst>
                <a:outerShdw blurRad="38100" dist="38100" dir="2700000" algn="tl">
                  <a:srgbClr val="000000">
                    <a:alpha val="43137"/>
                  </a:srgbClr>
                </a:outerShdw>
              </a:effectLst>
            </a:endParaRPr>
          </a:p>
        </p:txBody>
      </p:sp>
      <p:pic>
        <p:nvPicPr>
          <p:cNvPr id="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3293" y="1340768"/>
            <a:ext cx="2751439" cy="310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Номер слайда 1"/>
          <p:cNvSpPr>
            <a:spLocks noGrp="1"/>
          </p:cNvSpPr>
          <p:nvPr>
            <p:ph type="sldNum" sz="quarter" idx="12"/>
          </p:nvPr>
        </p:nvSpPr>
        <p:spPr/>
        <p:txBody>
          <a:bodyPr/>
          <a:lstStyle/>
          <a:p>
            <a:fld id="{9FD73496-1A80-4455-8BD3-234DDC0C6847}" type="slidenum">
              <a:rPr lang="ru-RU" smtClean="0"/>
              <a:t>3</a:t>
            </a:fld>
            <a:endParaRPr lang="ru-RU"/>
          </a:p>
        </p:txBody>
      </p:sp>
    </p:spTree>
    <p:extLst>
      <p:ext uri="{BB962C8B-B14F-4D97-AF65-F5344CB8AC3E}">
        <p14:creationId xmlns:p14="http://schemas.microsoft.com/office/powerpoint/2010/main" val="10489967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Номер слайда 3"/>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fld id="{2B64F26A-D912-40CA-8298-F0F32AC7DC5D}" type="slidenum">
              <a:rPr lang="ru-RU" smtClean="0"/>
              <a:pPr eaLnBrk="1" hangingPunct="1"/>
              <a:t>30</a:t>
            </a:fld>
            <a:endParaRPr lang="ru-RU" smtClean="0"/>
          </a:p>
        </p:txBody>
      </p:sp>
      <p:sp>
        <p:nvSpPr>
          <p:cNvPr id="5" name="Заголовок 1"/>
          <p:cNvSpPr txBox="1">
            <a:spLocks/>
          </p:cNvSpPr>
          <p:nvPr/>
        </p:nvSpPr>
        <p:spPr>
          <a:xfrm>
            <a:off x="1214438" y="1071563"/>
            <a:ext cx="7499350" cy="3868737"/>
          </a:xfrm>
          <a:prstGeom prst="rect">
            <a:avLst/>
          </a:prstGeom>
        </p:spPr>
        <p:txBody>
          <a:bodyPr anchor="ctr">
            <a:normAutofit/>
          </a:bodyPr>
          <a:lstStyle/>
          <a:p>
            <a:pPr>
              <a:defRPr/>
            </a:pPr>
            <a:r>
              <a:rPr lang="en-US" sz="4300" dirty="0">
                <a:solidFill>
                  <a:srgbClr val="572314"/>
                </a:solidFill>
                <a:effectLst>
                  <a:outerShdw blurRad="38100" dist="38100" dir="2700000" algn="tl">
                    <a:srgbClr val="C0C0C0"/>
                  </a:outerShdw>
                </a:effectLst>
                <a:latin typeface="+mj-lt"/>
                <a:ea typeface="+mj-ea"/>
                <a:cs typeface="+mj-cs"/>
              </a:rPr>
              <a:t>THANK YOU </a:t>
            </a:r>
            <a:br>
              <a:rPr lang="en-US" sz="4300" dirty="0">
                <a:solidFill>
                  <a:srgbClr val="572314"/>
                </a:solidFill>
                <a:effectLst>
                  <a:outerShdw blurRad="38100" dist="38100" dir="2700000" algn="tl">
                    <a:srgbClr val="C0C0C0"/>
                  </a:outerShdw>
                </a:effectLst>
                <a:latin typeface="+mj-lt"/>
                <a:ea typeface="+mj-ea"/>
                <a:cs typeface="+mj-cs"/>
              </a:rPr>
            </a:br>
            <a:r>
              <a:rPr lang="en-US" sz="4300" dirty="0">
                <a:solidFill>
                  <a:srgbClr val="572314"/>
                </a:solidFill>
                <a:effectLst>
                  <a:outerShdw blurRad="38100" dist="38100" dir="2700000" algn="tl">
                    <a:srgbClr val="C0C0C0"/>
                  </a:outerShdw>
                </a:effectLst>
                <a:latin typeface="+mj-lt"/>
                <a:ea typeface="+mj-ea"/>
                <a:cs typeface="+mj-cs"/>
              </a:rPr>
              <a:t>FOR YOUR ATTENTION!</a:t>
            </a:r>
            <a:br>
              <a:rPr lang="en-US" sz="4300" dirty="0">
                <a:solidFill>
                  <a:srgbClr val="572314"/>
                </a:solidFill>
                <a:effectLst>
                  <a:outerShdw blurRad="38100" dist="38100" dir="2700000" algn="tl">
                    <a:srgbClr val="C0C0C0"/>
                  </a:outerShdw>
                </a:effectLst>
                <a:latin typeface="+mj-lt"/>
                <a:ea typeface="+mj-ea"/>
                <a:cs typeface="+mj-cs"/>
              </a:rPr>
            </a:br>
            <a:r>
              <a:rPr lang="en-US" sz="4300" dirty="0">
                <a:solidFill>
                  <a:srgbClr val="572314"/>
                </a:solidFill>
                <a:effectLst>
                  <a:outerShdw blurRad="38100" dist="38100" dir="2700000" algn="tl">
                    <a:srgbClr val="C0C0C0"/>
                  </a:outerShdw>
                </a:effectLst>
                <a:latin typeface="+mj-lt"/>
                <a:ea typeface="+mj-ea"/>
                <a:cs typeface="+mj-cs"/>
              </a:rPr>
              <a:t/>
            </a:r>
            <a:br>
              <a:rPr lang="en-US" sz="4300" dirty="0">
                <a:solidFill>
                  <a:srgbClr val="572314"/>
                </a:solidFill>
                <a:effectLst>
                  <a:outerShdw blurRad="38100" dist="38100" dir="2700000" algn="tl">
                    <a:srgbClr val="C0C0C0"/>
                  </a:outerShdw>
                </a:effectLst>
                <a:latin typeface="+mj-lt"/>
                <a:ea typeface="+mj-ea"/>
                <a:cs typeface="+mj-cs"/>
              </a:rPr>
            </a:br>
            <a:endParaRPr lang="ru-RU" sz="4300" dirty="0">
              <a:solidFill>
                <a:srgbClr val="572314"/>
              </a:solidFill>
              <a:effectLst>
                <a:outerShdw blurRad="38100" dist="38100" dir="2700000" algn="tl">
                  <a:srgbClr val="C0C0C0"/>
                </a:outerShdw>
              </a:effectLst>
              <a:latin typeface="Times New Roman" pitchFamily="18" charset="0"/>
              <a:ea typeface="+mj-ea"/>
              <a:cs typeface="+mj-cs"/>
            </a:endParaRPr>
          </a:p>
        </p:txBody>
      </p:sp>
    </p:spTree>
    <p:extLst>
      <p:ext uri="{BB962C8B-B14F-4D97-AF65-F5344CB8AC3E}">
        <p14:creationId xmlns:p14="http://schemas.microsoft.com/office/powerpoint/2010/main" val="278546503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subTitle" idx="1"/>
          </p:nvPr>
        </p:nvSpPr>
        <p:spPr>
          <a:xfrm>
            <a:off x="1258888" y="3429000"/>
            <a:ext cx="6445250" cy="2881313"/>
          </a:xfrm>
          <a:noFill/>
        </p:spPr>
        <p:txBody>
          <a:bodyPr/>
          <a:lstStyle/>
          <a:p>
            <a:pPr eaLnBrk="1" hangingPunct="1">
              <a:lnSpc>
                <a:spcPct val="90000"/>
              </a:lnSpc>
            </a:pPr>
            <a:endParaRPr lang="ru-RU" noProof="1" smtClean="0"/>
          </a:p>
          <a:p>
            <a:pPr eaLnBrk="1" hangingPunct="1">
              <a:lnSpc>
                <a:spcPct val="90000"/>
              </a:lnSpc>
            </a:pPr>
            <a:endParaRPr lang="en-US" b="1" smtClean="0"/>
          </a:p>
          <a:p>
            <a:pPr eaLnBrk="1" hangingPunct="1">
              <a:lnSpc>
                <a:spcPct val="90000"/>
              </a:lnSpc>
            </a:pPr>
            <a:endParaRPr lang="en-US" sz="4000" b="1" smtClean="0"/>
          </a:p>
          <a:p>
            <a:pPr eaLnBrk="1" hangingPunct="1">
              <a:lnSpc>
                <a:spcPct val="90000"/>
              </a:lnSpc>
            </a:pPr>
            <a:endParaRPr lang="en-US" sz="4000" b="1" smtClean="0"/>
          </a:p>
          <a:p>
            <a:pPr eaLnBrk="1" hangingPunct="1">
              <a:lnSpc>
                <a:spcPct val="90000"/>
              </a:lnSpc>
            </a:pPr>
            <a:endParaRPr lang="ru-RU" sz="2400" smtClean="0"/>
          </a:p>
        </p:txBody>
      </p:sp>
      <p:sp>
        <p:nvSpPr>
          <p:cNvPr id="9219" name="Text Box 4"/>
          <p:cNvSpPr txBox="1">
            <a:spLocks noChangeArrowheads="1"/>
          </p:cNvSpPr>
          <p:nvPr/>
        </p:nvSpPr>
        <p:spPr bwMode="auto">
          <a:xfrm>
            <a:off x="500063" y="785813"/>
            <a:ext cx="8358187" cy="4847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ts val="1800"/>
              </a:spcBef>
            </a:pPr>
            <a:r>
              <a:rPr lang="en-US" dirty="0"/>
              <a:t>Before 2007: preliminary studies and elaboration of the conceptual design</a:t>
            </a:r>
          </a:p>
          <a:p>
            <a:pPr marL="0" lvl="1" eaLnBrk="1" hangingPunct="1">
              <a:spcBef>
                <a:spcPts val="1800"/>
              </a:spcBef>
            </a:pPr>
            <a:r>
              <a:rPr lang="en-US" dirty="0"/>
              <a:t>April 2007, GSI: </a:t>
            </a:r>
            <a:r>
              <a:rPr lang="en-GB" dirty="0"/>
              <a:t>Review meeting, recommendations by international experts (</a:t>
            </a:r>
            <a:r>
              <a:rPr lang="en-GB" dirty="0" err="1"/>
              <a:t>A.Dael</a:t>
            </a:r>
            <a:r>
              <a:rPr lang="en-GB" dirty="0"/>
              <a:t>, </a:t>
            </a:r>
            <a:r>
              <a:rPr lang="en-GB" dirty="0" err="1"/>
              <a:t>D.Tommasini</a:t>
            </a:r>
            <a:r>
              <a:rPr lang="en-GB" dirty="0"/>
              <a:t>, </a:t>
            </a:r>
            <a:r>
              <a:rPr lang="en-GB" dirty="0" err="1"/>
              <a:t>A.Yamamoto</a:t>
            </a:r>
            <a:r>
              <a:rPr lang="en-GB" dirty="0"/>
              <a:t>), choice of the general concept</a:t>
            </a:r>
          </a:p>
          <a:p>
            <a:pPr marL="0" lvl="1" eaLnBrk="1" hangingPunct="1">
              <a:spcBef>
                <a:spcPts val="1800"/>
              </a:spcBef>
            </a:pPr>
            <a:r>
              <a:rPr lang="en-US" dirty="0"/>
              <a:t>July 2007, </a:t>
            </a:r>
            <a:r>
              <a:rPr lang="en-US" dirty="0" err="1"/>
              <a:t>Dubna</a:t>
            </a:r>
            <a:r>
              <a:rPr lang="en-US" dirty="0"/>
              <a:t>: XXI PANDA Collaboration Meeting, decision on the further magnet design strategy</a:t>
            </a:r>
          </a:p>
          <a:p>
            <a:pPr eaLnBrk="1" hangingPunct="1">
              <a:spcBef>
                <a:spcPts val="1800"/>
              </a:spcBef>
            </a:pPr>
            <a:r>
              <a:rPr lang="en-US" dirty="0"/>
              <a:t>March 2008, GSI: agreement on the Work Packages and Responsibilities for the </a:t>
            </a:r>
            <a:r>
              <a:rPr lang="en-US" dirty="0" smtClean="0"/>
              <a:t>TS magnet </a:t>
            </a:r>
            <a:r>
              <a:rPr lang="en-US" dirty="0"/>
              <a:t>parts among </a:t>
            </a:r>
            <a:r>
              <a:rPr lang="en-US" dirty="0" smtClean="0"/>
              <a:t>4 </a:t>
            </a:r>
            <a:r>
              <a:rPr lang="en-US" dirty="0"/>
              <a:t>groups from Germany, Italy, Russia, </a:t>
            </a:r>
            <a:r>
              <a:rPr lang="en-US" dirty="0" smtClean="0"/>
              <a:t>Poland. </a:t>
            </a:r>
            <a:r>
              <a:rPr lang="en-US" dirty="0" err="1"/>
              <a:t>Dubna</a:t>
            </a:r>
            <a:r>
              <a:rPr lang="en-US" dirty="0"/>
              <a:t> </a:t>
            </a:r>
            <a:r>
              <a:rPr lang="en-US" dirty="0" smtClean="0"/>
              <a:t>group responsibility:  </a:t>
            </a:r>
            <a:r>
              <a:rPr lang="en-US" dirty="0"/>
              <a:t>Flux Return </a:t>
            </a:r>
            <a:r>
              <a:rPr lang="en-US" dirty="0" smtClean="0"/>
              <a:t>Yoke. By </a:t>
            </a:r>
            <a:r>
              <a:rPr lang="en-US" dirty="0"/>
              <a:t>the end of 2008 the technical design of the </a:t>
            </a:r>
            <a:r>
              <a:rPr lang="en-US" dirty="0" smtClean="0"/>
              <a:t>solenoid was prepared by groups for the reviewing </a:t>
            </a:r>
            <a:r>
              <a:rPr lang="en-US" dirty="0"/>
              <a:t>process and adopted by the PANDA Collaboration</a:t>
            </a:r>
            <a:r>
              <a:rPr lang="ru-RU" dirty="0"/>
              <a:t> </a:t>
            </a:r>
            <a:endParaRPr lang="en-US" dirty="0"/>
          </a:p>
          <a:p>
            <a:pPr eaLnBrk="1" hangingPunct="1">
              <a:spcBef>
                <a:spcPts val="1800"/>
              </a:spcBef>
            </a:pPr>
            <a:r>
              <a:rPr lang="en-US" dirty="0" smtClean="0"/>
              <a:t>2010-2011: </a:t>
            </a:r>
            <a:r>
              <a:rPr lang="en-US" dirty="0"/>
              <a:t>coordination of the technical details with the detector </a:t>
            </a:r>
            <a:r>
              <a:rPr lang="en-US" dirty="0" smtClean="0"/>
              <a:t>groups.</a:t>
            </a:r>
          </a:p>
          <a:p>
            <a:pPr eaLnBrk="1" hangingPunct="1">
              <a:spcBef>
                <a:spcPts val="1800"/>
              </a:spcBef>
            </a:pPr>
            <a:r>
              <a:rPr lang="en-US" dirty="0" smtClean="0"/>
              <a:t>2012 – acceptance of the JINR yoke support concept and mechanical analysis of the yoke design</a:t>
            </a:r>
            <a:endParaRPr lang="ru-RU" dirty="0"/>
          </a:p>
        </p:txBody>
      </p:sp>
      <p:sp>
        <p:nvSpPr>
          <p:cNvPr id="4" name="Rectangle 2"/>
          <p:cNvSpPr txBox="1">
            <a:spLocks noChangeArrowheads="1"/>
          </p:cNvSpPr>
          <p:nvPr/>
        </p:nvSpPr>
        <p:spPr bwMode="auto">
          <a:xfrm>
            <a:off x="1571625" y="142875"/>
            <a:ext cx="6337300" cy="647700"/>
          </a:xfrm>
          <a:prstGeom prst="rect">
            <a:avLst/>
          </a:prstGeom>
          <a:noFill/>
          <a:ln w="9525">
            <a:noFill/>
            <a:miter lim="800000"/>
            <a:headEnd/>
            <a:tailEnd/>
          </a:ln>
          <a:effectLst/>
        </p:spPr>
        <p:txBody>
          <a:bodyPr anchor="ctr"/>
          <a:lstStyle/>
          <a:p>
            <a:pPr algn="ctr">
              <a:defRPr/>
            </a:pPr>
            <a:r>
              <a:rPr lang="en-US" sz="2800" kern="0" dirty="0">
                <a:solidFill>
                  <a:srgbClr val="008000"/>
                </a:solidFill>
                <a:latin typeface="+mj-lt"/>
                <a:ea typeface="+mj-ea"/>
                <a:cs typeface="Times New Roman" pitchFamily="18" charset="0"/>
              </a:rPr>
              <a:t>Magnet design process</a:t>
            </a:r>
            <a:endParaRPr lang="ru-RU" sz="2800" kern="0" dirty="0">
              <a:solidFill>
                <a:srgbClr val="008000"/>
              </a:solidFill>
              <a:latin typeface="+mj-lt"/>
              <a:ea typeface="+mj-ea"/>
              <a:cs typeface="Times New Roman" pitchFamily="18" charset="0"/>
            </a:endParaRPr>
          </a:p>
        </p:txBody>
      </p:sp>
      <p:pic>
        <p:nvPicPr>
          <p:cNvPr id="9221" name="Picture 4" descr="PandaLogo2_we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260350"/>
            <a:ext cx="1225550"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5" descr="JINR_logo"/>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172450" y="188913"/>
            <a:ext cx="7921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65598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t>What should be estimated for the rail track</a:t>
            </a:r>
            <a:endParaRPr lang="ru-RU" dirty="0"/>
          </a:p>
        </p:txBody>
      </p:sp>
      <p:sp>
        <p:nvSpPr>
          <p:cNvPr id="3" name="Объект 2"/>
          <p:cNvSpPr>
            <a:spLocks noGrp="1"/>
          </p:cNvSpPr>
          <p:nvPr>
            <p:ph idx="1"/>
          </p:nvPr>
        </p:nvSpPr>
        <p:spPr/>
        <p:txBody>
          <a:bodyPr>
            <a:normAutofit fontScale="85000" lnSpcReduction="10000"/>
          </a:bodyPr>
          <a:lstStyle/>
          <a:p>
            <a:r>
              <a:rPr lang="en-US" dirty="0" smtClean="0"/>
              <a:t>Bearing strength of concrete floor for steady state support</a:t>
            </a:r>
          </a:p>
          <a:p>
            <a:r>
              <a:rPr lang="en-US" dirty="0"/>
              <a:t>Bearing strength of concrete floor </a:t>
            </a:r>
            <a:r>
              <a:rPr lang="en-US" dirty="0" smtClean="0"/>
              <a:t>below a roller skate</a:t>
            </a:r>
          </a:p>
          <a:p>
            <a:r>
              <a:rPr lang="en-US" dirty="0"/>
              <a:t>Bearing strength of concrete floor </a:t>
            </a:r>
            <a:r>
              <a:rPr lang="en-US" dirty="0" smtClean="0"/>
              <a:t>below a hydraulic jack</a:t>
            </a:r>
          </a:p>
          <a:p>
            <a:r>
              <a:rPr lang="en-US" dirty="0" smtClean="0"/>
              <a:t>Temperature deformation of the support plate</a:t>
            </a:r>
          </a:p>
          <a:p>
            <a:r>
              <a:rPr lang="en-US" dirty="0" smtClean="0"/>
              <a:t>Strength of welding connections of the support plate</a:t>
            </a:r>
          </a:p>
          <a:p>
            <a:r>
              <a:rPr lang="en-US" dirty="0" smtClean="0"/>
              <a:t>Buckling </a:t>
            </a:r>
            <a:r>
              <a:rPr lang="en-US" dirty="0"/>
              <a:t>resistance of the </a:t>
            </a:r>
            <a:r>
              <a:rPr lang="en-US" dirty="0" smtClean="0"/>
              <a:t>support </a:t>
            </a:r>
            <a:r>
              <a:rPr lang="en-US" dirty="0"/>
              <a:t>plate in compression</a:t>
            </a:r>
          </a:p>
          <a:p>
            <a:r>
              <a:rPr lang="en-US" dirty="0" smtClean="0"/>
              <a:t>Strength of fasteners of the replaceable rest for hydraulic actuators</a:t>
            </a:r>
          </a:p>
          <a:p>
            <a:pPr marL="0" indent="0">
              <a:buNone/>
            </a:pPr>
            <a:endParaRPr lang="ru-RU" dirty="0"/>
          </a:p>
        </p:txBody>
      </p:sp>
      <p:sp>
        <p:nvSpPr>
          <p:cNvPr id="4" name="Номер слайда 3"/>
          <p:cNvSpPr>
            <a:spLocks noGrp="1"/>
          </p:cNvSpPr>
          <p:nvPr>
            <p:ph type="sldNum" sz="quarter" idx="12"/>
          </p:nvPr>
        </p:nvSpPr>
        <p:spPr/>
        <p:txBody>
          <a:bodyPr/>
          <a:lstStyle/>
          <a:p>
            <a:fld id="{9FD73496-1A80-4455-8BD3-234DDC0C6847}" type="slidenum">
              <a:rPr lang="ru-RU" smtClean="0"/>
              <a:t>32</a:t>
            </a:fld>
            <a:endParaRPr lang="ru-RU"/>
          </a:p>
        </p:txBody>
      </p:sp>
    </p:spTree>
    <p:extLst>
      <p:ext uri="{BB962C8B-B14F-4D97-AF65-F5344CB8AC3E}">
        <p14:creationId xmlns:p14="http://schemas.microsoft.com/office/powerpoint/2010/main" val="30750562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2800" dirty="0">
                <a:solidFill>
                  <a:srgbClr val="C00000"/>
                </a:solidFill>
                <a:effectLst>
                  <a:outerShdw blurRad="38100" dist="38100" dir="2700000" algn="tl">
                    <a:srgbClr val="000000">
                      <a:alpha val="43137"/>
                    </a:srgbClr>
                  </a:outerShdw>
                </a:effectLst>
              </a:rPr>
              <a:t>Roller skates </a:t>
            </a:r>
            <a:r>
              <a:rPr lang="en-US" sz="2800" dirty="0" smtClean="0">
                <a:solidFill>
                  <a:srgbClr val="C00000"/>
                </a:solidFill>
                <a:effectLst>
                  <a:outerShdw blurRad="38100" dist="38100" dir="2700000" algn="tl">
                    <a:srgbClr val="000000">
                      <a:alpha val="43137"/>
                    </a:srgbClr>
                  </a:outerShdw>
                </a:effectLst>
              </a:rPr>
              <a:t>for </a:t>
            </a:r>
            <a:r>
              <a:rPr lang="en-US" sz="2800" dirty="0">
                <a:solidFill>
                  <a:srgbClr val="C00000"/>
                </a:solidFill>
                <a:effectLst>
                  <a:outerShdw blurRad="38100" dist="38100" dir="2700000" algn="tl">
                    <a:srgbClr val="000000">
                      <a:alpha val="43137"/>
                    </a:srgbClr>
                  </a:outerShdw>
                </a:effectLst>
              </a:rPr>
              <a:t>moving of the magnet and for opening </a:t>
            </a:r>
            <a:r>
              <a:rPr lang="en-US" sz="2800" dirty="0" smtClean="0">
                <a:solidFill>
                  <a:srgbClr val="C00000"/>
                </a:solidFill>
                <a:effectLst>
                  <a:outerShdw blurRad="38100" dist="38100" dir="2700000" algn="tl">
                    <a:srgbClr val="000000">
                      <a:alpha val="43137"/>
                    </a:srgbClr>
                  </a:outerShdw>
                </a:effectLst>
              </a:rPr>
              <a:t>doors</a:t>
            </a:r>
            <a:endParaRPr lang="ru-RU" sz="2800" dirty="0">
              <a:solidFill>
                <a:srgbClr val="C00000"/>
              </a:solidFill>
              <a:effectLst>
                <a:outerShdw blurRad="38100" dist="38100" dir="2700000" algn="tl">
                  <a:srgbClr val="000000">
                    <a:alpha val="43137"/>
                  </a:srgbClr>
                </a:outerShdw>
              </a:effectLst>
            </a:endParaRPr>
          </a:p>
        </p:txBody>
      </p:sp>
      <p:sp>
        <p:nvSpPr>
          <p:cNvPr id="4" name="Номер слайда 3"/>
          <p:cNvSpPr>
            <a:spLocks noGrp="1"/>
          </p:cNvSpPr>
          <p:nvPr>
            <p:ph type="sldNum" sz="quarter" idx="12"/>
          </p:nvPr>
        </p:nvSpPr>
        <p:spPr/>
        <p:txBody>
          <a:bodyPr/>
          <a:lstStyle/>
          <a:p>
            <a:fld id="{9FD73496-1A80-4455-8BD3-234DDC0C6847}" type="slidenum">
              <a:rPr lang="ru-RU" smtClean="0"/>
              <a:t>4</a:t>
            </a:fld>
            <a:endParaRPr lang="ru-RU"/>
          </a:p>
        </p:txBody>
      </p:sp>
      <p:pic>
        <p:nvPicPr>
          <p:cNvPr id="5" name="Объект 4" descr="C:\Users\11\Desktop\Solenoid12c-Hydraulic_System-2''.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556792"/>
            <a:ext cx="4371806" cy="4997152"/>
          </a:xfrm>
          <a:prstGeom prst="rect">
            <a:avLst/>
          </a:prstGeom>
          <a:noFill/>
          <a:ln>
            <a:noFill/>
          </a:ln>
        </p:spPr>
      </p:pic>
      <p:sp>
        <p:nvSpPr>
          <p:cNvPr id="6" name="Прямоугольник 5"/>
          <p:cNvSpPr/>
          <p:nvPr/>
        </p:nvSpPr>
        <p:spPr>
          <a:xfrm>
            <a:off x="4139952" y="5958572"/>
            <a:ext cx="3600400" cy="369332"/>
          </a:xfrm>
          <a:prstGeom prst="rect">
            <a:avLst/>
          </a:prstGeom>
        </p:spPr>
        <p:txBody>
          <a:bodyPr wrap="square">
            <a:spAutoFit/>
          </a:bodyPr>
          <a:lstStyle/>
          <a:p>
            <a:r>
              <a:rPr lang="en-US" dirty="0" smtClean="0"/>
              <a:t>The </a:t>
            </a:r>
            <a:r>
              <a:rPr lang="en-US" dirty="0"/>
              <a:t>magnet is on the roller skates</a:t>
            </a:r>
            <a:endParaRPr lang="ru-RU" dirty="0"/>
          </a:p>
        </p:txBody>
      </p:sp>
      <p:sp>
        <p:nvSpPr>
          <p:cNvPr id="3" name="Прямоугольник 2"/>
          <p:cNvSpPr/>
          <p:nvPr/>
        </p:nvSpPr>
        <p:spPr>
          <a:xfrm>
            <a:off x="4860032" y="2073179"/>
            <a:ext cx="4092407" cy="2031325"/>
          </a:xfrm>
          <a:prstGeom prst="rect">
            <a:avLst/>
          </a:prstGeom>
        </p:spPr>
        <p:txBody>
          <a:bodyPr wrap="square">
            <a:spAutoFit/>
          </a:bodyPr>
          <a:lstStyle/>
          <a:p>
            <a:r>
              <a:rPr lang="en-US" dirty="0"/>
              <a:t>The PANDA magnet will be transported into </a:t>
            </a:r>
            <a:r>
              <a:rPr lang="en-US" dirty="0" smtClean="0"/>
              <a:t>the beam </a:t>
            </a:r>
            <a:r>
              <a:rPr lang="en-US" dirty="0"/>
              <a:t>position after completion of </a:t>
            </a:r>
            <a:r>
              <a:rPr lang="en-US" dirty="0" smtClean="0"/>
              <a:t>the assembly </a:t>
            </a:r>
            <a:r>
              <a:rPr lang="en-US" dirty="0"/>
              <a:t>on four track-guided roller </a:t>
            </a:r>
            <a:r>
              <a:rPr lang="en-US" dirty="0" smtClean="0"/>
              <a:t>skates. </a:t>
            </a:r>
            <a:r>
              <a:rPr lang="en-US" dirty="0"/>
              <a:t>Typically once a year, a return move into </a:t>
            </a:r>
            <a:r>
              <a:rPr lang="en-US" dirty="0" smtClean="0"/>
              <a:t>the parking </a:t>
            </a:r>
            <a:r>
              <a:rPr lang="en-US" dirty="0"/>
              <a:t>position for detector repair/upgrade should be foreseen. </a:t>
            </a:r>
            <a:endParaRPr lang="ru-RU" dirty="0"/>
          </a:p>
        </p:txBody>
      </p:sp>
    </p:spTree>
    <p:extLst>
      <p:ext uri="{BB962C8B-B14F-4D97-AF65-F5344CB8AC3E}">
        <p14:creationId xmlns:p14="http://schemas.microsoft.com/office/powerpoint/2010/main" val="26234522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0648"/>
            <a:ext cx="8229600" cy="1143000"/>
          </a:xfrm>
        </p:spPr>
        <p:txBody>
          <a:bodyPr>
            <a:noAutofit/>
          </a:bodyPr>
          <a:lstStyle/>
          <a:p>
            <a:r>
              <a:rPr lang="en-US" sz="2800" dirty="0" smtClean="0">
                <a:solidFill>
                  <a:srgbClr val="C00000"/>
                </a:solidFill>
                <a:effectLst>
                  <a:outerShdw blurRad="38100" dist="38100" dir="2700000" algn="tl">
                    <a:srgbClr val="000000">
                      <a:alpha val="43137"/>
                    </a:srgbClr>
                  </a:outerShdw>
                </a:effectLst>
              </a:rPr>
              <a:t>Experimental Hall Floor </a:t>
            </a:r>
            <a:r>
              <a:rPr lang="en-US" sz="2800" dirty="0">
                <a:solidFill>
                  <a:srgbClr val="C00000"/>
                </a:solidFill>
                <a:effectLst>
                  <a:outerShdw blurRad="38100" dist="38100" dir="2700000" algn="tl">
                    <a:srgbClr val="000000">
                      <a:alpha val="43137"/>
                    </a:srgbClr>
                  </a:outerShdw>
                </a:effectLst>
              </a:rPr>
              <a:t>Plan with </a:t>
            </a:r>
            <a:r>
              <a:rPr lang="en-US" sz="2800" dirty="0" smtClean="0">
                <a:solidFill>
                  <a:srgbClr val="C00000"/>
                </a:solidFill>
                <a:effectLst>
                  <a:outerShdw blurRad="38100" dist="38100" dir="2700000" algn="tl">
                    <a:srgbClr val="000000">
                      <a:alpha val="43137"/>
                    </a:srgbClr>
                  </a:outerShdw>
                </a:effectLst>
              </a:rPr>
              <a:t>TS-Rail track</a:t>
            </a:r>
            <a:endParaRPr lang="ru-RU" sz="2800" dirty="0">
              <a:solidFill>
                <a:srgbClr val="C00000"/>
              </a:solidFill>
              <a:effectLst>
                <a:outerShdw blurRad="38100" dist="38100" dir="2700000" algn="tl">
                  <a:srgbClr val="000000">
                    <a:alpha val="43137"/>
                  </a:srgbClr>
                </a:outerShdw>
              </a:effectLst>
            </a:endParaRPr>
          </a:p>
        </p:txBody>
      </p:sp>
      <p:sp>
        <p:nvSpPr>
          <p:cNvPr id="4" name="Номер слайда 3"/>
          <p:cNvSpPr>
            <a:spLocks noGrp="1"/>
          </p:cNvSpPr>
          <p:nvPr>
            <p:ph type="sldNum" sz="quarter" idx="12"/>
          </p:nvPr>
        </p:nvSpPr>
        <p:spPr/>
        <p:txBody>
          <a:bodyPr/>
          <a:lstStyle/>
          <a:p>
            <a:fld id="{9FD73496-1A80-4455-8BD3-234DDC0C6847}" type="slidenum">
              <a:rPr lang="ru-RU" smtClean="0"/>
              <a:t>5</a:t>
            </a:fld>
            <a:endParaRPr lang="ru-RU"/>
          </a:p>
        </p:txBody>
      </p:sp>
      <p:pic>
        <p:nvPicPr>
          <p:cNvPr id="5" name="Content Placeholder 3" descr="Drawing_FCAR5_Aussparung_2.pdf"/>
          <p:cNvPicPr>
            <a:picLocks noGrp="1"/>
          </p:cNvPicPr>
          <p:nvPr>
            <p:ph idx="1"/>
          </p:nvPr>
        </p:nvPicPr>
        <p:blipFill rotWithShape="1">
          <a:blip r:embed="rId2"/>
          <a:srcRect l="3288" t="9004" r="2033" b="13664"/>
          <a:stretch/>
        </p:blipFill>
        <p:spPr bwMode="auto">
          <a:xfrm>
            <a:off x="683568" y="2348880"/>
            <a:ext cx="7521609" cy="4317558"/>
          </a:xfrm>
          <a:prstGeom prst="rect">
            <a:avLst/>
          </a:prstGeom>
          <a:ln>
            <a:noFill/>
          </a:ln>
          <a:extLst>
            <a:ext uri="{53640926-AAD7-44D8-BBD7-CCE9431645EC}">
              <a14:shadowObscured xmlns:a14="http://schemas.microsoft.com/office/drawing/2010/main"/>
            </a:ext>
          </a:extLst>
        </p:spPr>
      </p:pic>
      <p:sp>
        <p:nvSpPr>
          <p:cNvPr id="6" name="Прямоугольник 5"/>
          <p:cNvSpPr/>
          <p:nvPr/>
        </p:nvSpPr>
        <p:spPr>
          <a:xfrm>
            <a:off x="228559" y="1556792"/>
            <a:ext cx="8820472" cy="584775"/>
          </a:xfrm>
          <a:prstGeom prst="rect">
            <a:avLst/>
          </a:prstGeom>
        </p:spPr>
        <p:txBody>
          <a:bodyPr wrap="square">
            <a:spAutoFit/>
          </a:bodyPr>
          <a:lstStyle/>
          <a:p>
            <a:r>
              <a:rPr lang="en-US" sz="1600" dirty="0"/>
              <a:t>Deformations </a:t>
            </a:r>
            <a:r>
              <a:rPr lang="en-US" sz="1600" dirty="0" smtClean="0"/>
              <a:t>and </a:t>
            </a:r>
            <a:r>
              <a:rPr lang="en-US" sz="1600" dirty="0"/>
              <a:t>stresses in the </a:t>
            </a:r>
            <a:r>
              <a:rPr lang="en-US" sz="1600" dirty="0" smtClean="0"/>
              <a:t>magnet and detector </a:t>
            </a:r>
            <a:r>
              <a:rPr lang="en-US" sz="1600" dirty="0"/>
              <a:t>components during the </a:t>
            </a:r>
            <a:r>
              <a:rPr lang="en-US" sz="1600" dirty="0" smtClean="0"/>
              <a:t>movement </a:t>
            </a:r>
            <a:r>
              <a:rPr lang="en-US" sz="1600" dirty="0"/>
              <a:t>should be minimized. </a:t>
            </a:r>
            <a:r>
              <a:rPr lang="en-US" sz="1600" dirty="0" smtClean="0"/>
              <a:t>It </a:t>
            </a:r>
            <a:r>
              <a:rPr lang="en-US" sz="1600" dirty="0"/>
              <a:t>will be provided by keeping the magnet </a:t>
            </a:r>
            <a:r>
              <a:rPr lang="en-US" sz="1600" dirty="0" smtClean="0"/>
              <a:t>rails parallel</a:t>
            </a:r>
            <a:endParaRPr lang="en-US" sz="1600" dirty="0"/>
          </a:p>
        </p:txBody>
      </p:sp>
    </p:spTree>
    <p:extLst>
      <p:ext uri="{BB962C8B-B14F-4D97-AF65-F5344CB8AC3E}">
        <p14:creationId xmlns:p14="http://schemas.microsoft.com/office/powerpoint/2010/main" val="34428689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3600" dirty="0" smtClean="0">
                <a:solidFill>
                  <a:schemeClr val="accent2"/>
                </a:solidFill>
                <a:effectLst>
                  <a:outerShdw blurRad="38100" dist="38100" dir="2700000" algn="tl">
                    <a:srgbClr val="000000">
                      <a:alpha val="43137"/>
                    </a:srgbClr>
                  </a:outerShdw>
                </a:effectLst>
              </a:rPr>
              <a:t>Rails for the door and for the magnet</a:t>
            </a:r>
            <a:endParaRPr lang="ru-RU" sz="3600" dirty="0">
              <a:solidFill>
                <a:schemeClr val="accent2"/>
              </a:solidFill>
              <a:effectLst>
                <a:outerShdw blurRad="38100" dist="38100" dir="2700000" algn="tl">
                  <a:srgbClr val="000000">
                    <a:alpha val="43137"/>
                  </a:srgbClr>
                </a:outerShdw>
              </a:effectLst>
            </a:endParaRPr>
          </a:p>
        </p:txBody>
      </p:sp>
      <p:sp>
        <p:nvSpPr>
          <p:cNvPr id="4" name="Номер слайда 3"/>
          <p:cNvSpPr>
            <a:spLocks noGrp="1"/>
          </p:cNvSpPr>
          <p:nvPr>
            <p:ph type="sldNum" sz="quarter" idx="12"/>
          </p:nvPr>
        </p:nvSpPr>
        <p:spPr/>
        <p:txBody>
          <a:bodyPr/>
          <a:lstStyle/>
          <a:p>
            <a:fld id="{9FD73496-1A80-4455-8BD3-234DDC0C6847}" type="slidenum">
              <a:rPr lang="ru-RU" smtClean="0"/>
              <a:t>6</a:t>
            </a:fld>
            <a:endParaRPr lang="ru-RU"/>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472210"/>
            <a:ext cx="7992888" cy="4916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75839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50106"/>
          </a:xfrm>
        </p:spPr>
        <p:txBody>
          <a:bodyPr>
            <a:normAutofit/>
          </a:bodyPr>
          <a:lstStyle/>
          <a:p>
            <a:r>
              <a:rPr lang="en-US" sz="3200" dirty="0" smtClean="0">
                <a:solidFill>
                  <a:schemeClr val="accent2"/>
                </a:solidFill>
                <a:effectLst>
                  <a:outerShdw blurRad="38100" dist="38100" dir="2700000" algn="tl">
                    <a:srgbClr val="000000">
                      <a:alpha val="43137"/>
                    </a:srgbClr>
                  </a:outerShdw>
                </a:effectLst>
              </a:rPr>
              <a:t>Door Opening System Arrangement</a:t>
            </a:r>
            <a:endParaRPr lang="ru-RU" sz="3200" dirty="0">
              <a:solidFill>
                <a:schemeClr val="accent2"/>
              </a:solidFill>
              <a:effectLst>
                <a:outerShdw blurRad="38100" dist="38100" dir="2700000" algn="tl">
                  <a:srgbClr val="000000">
                    <a:alpha val="43137"/>
                  </a:srgbClr>
                </a:outerShdw>
              </a:effectLst>
            </a:endParaRPr>
          </a:p>
        </p:txBody>
      </p:sp>
      <p:sp>
        <p:nvSpPr>
          <p:cNvPr id="4" name="Номер слайда 3"/>
          <p:cNvSpPr>
            <a:spLocks noGrp="1"/>
          </p:cNvSpPr>
          <p:nvPr>
            <p:ph type="sldNum" sz="quarter" idx="12"/>
          </p:nvPr>
        </p:nvSpPr>
        <p:spPr/>
        <p:txBody>
          <a:bodyPr/>
          <a:lstStyle/>
          <a:p>
            <a:fld id="{FD01B839-2215-4A5E-A13B-19B9C4065517}" type="slidenum">
              <a:rPr lang="ru-RU" smtClean="0"/>
              <a:t>7</a:t>
            </a:fld>
            <a:endParaRPr lang="ru-RU"/>
          </a:p>
        </p:txBody>
      </p:sp>
      <p:pic>
        <p:nvPicPr>
          <p:cNvPr id="5" name="Объект 4" descr="Solenoid12a-Door_Rollers_Gaps-1a"/>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0" y="1155476"/>
            <a:ext cx="3275856" cy="3281635"/>
          </a:xfrm>
          <a:prstGeom prst="rect">
            <a:avLst/>
          </a:prstGeom>
          <a:noFill/>
          <a:ln>
            <a:noFill/>
          </a:ln>
        </p:spPr>
      </p:pic>
      <p:pic>
        <p:nvPicPr>
          <p:cNvPr id="6" name="Рисунок 5" descr="Solenoid12a-Door_Rollers_Gaps-2a"/>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7784" y="1556792"/>
            <a:ext cx="2952328" cy="4104456"/>
          </a:xfrm>
          <a:prstGeom prst="rect">
            <a:avLst/>
          </a:prstGeom>
          <a:noFill/>
          <a:ln>
            <a:noFill/>
          </a:ln>
        </p:spPr>
      </p:pic>
      <p:pic>
        <p:nvPicPr>
          <p:cNvPr id="7" name="Объект 4" descr="Solenoid12a-Door_Rollers_Gaps-1b"/>
          <p:cNvPicPr>
            <a:picLock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80112" y="3140968"/>
            <a:ext cx="3311189" cy="3233455"/>
          </a:xfrm>
          <a:prstGeom prst="rect">
            <a:avLst/>
          </a:prstGeom>
          <a:noFill/>
          <a:ln>
            <a:noFill/>
          </a:ln>
        </p:spPr>
      </p:pic>
      <p:sp>
        <p:nvSpPr>
          <p:cNvPr id="8" name="Овал 7"/>
          <p:cNvSpPr/>
          <p:nvPr/>
        </p:nvSpPr>
        <p:spPr>
          <a:xfrm>
            <a:off x="7884368" y="5373216"/>
            <a:ext cx="864096" cy="792088"/>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Овал 8"/>
          <p:cNvSpPr/>
          <p:nvPr/>
        </p:nvSpPr>
        <p:spPr>
          <a:xfrm>
            <a:off x="2987824" y="4736041"/>
            <a:ext cx="864096" cy="792088"/>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p:cNvSpPr/>
          <p:nvPr/>
        </p:nvSpPr>
        <p:spPr>
          <a:xfrm>
            <a:off x="308303" y="5842138"/>
            <a:ext cx="4638962" cy="646331"/>
          </a:xfrm>
          <a:prstGeom prst="rect">
            <a:avLst/>
          </a:prstGeom>
        </p:spPr>
        <p:txBody>
          <a:bodyPr wrap="none">
            <a:spAutoFit/>
          </a:bodyPr>
          <a:lstStyle/>
          <a:p>
            <a:r>
              <a:rPr lang="en-US" dirty="0"/>
              <a:t>Ball bearing guidance </a:t>
            </a:r>
            <a:r>
              <a:rPr lang="en-US" dirty="0" smtClean="0"/>
              <a:t>is used to prevent tearing</a:t>
            </a:r>
          </a:p>
          <a:p>
            <a:r>
              <a:rPr lang="en-US" dirty="0" smtClean="0"/>
              <a:t> of the door and but ends of the barrel</a:t>
            </a:r>
            <a:endParaRPr lang="ru-RU" dirty="0"/>
          </a:p>
        </p:txBody>
      </p:sp>
    </p:spTree>
    <p:extLst>
      <p:ext uri="{BB962C8B-B14F-4D97-AF65-F5344CB8AC3E}">
        <p14:creationId xmlns:p14="http://schemas.microsoft.com/office/powerpoint/2010/main" val="18180249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22114"/>
          </a:xfrm>
        </p:spPr>
        <p:txBody>
          <a:bodyPr>
            <a:normAutofit/>
          </a:bodyPr>
          <a:lstStyle/>
          <a:p>
            <a:r>
              <a:rPr lang="en-US" sz="3600" dirty="0">
                <a:solidFill>
                  <a:srgbClr val="C00000"/>
                </a:solidFill>
                <a:effectLst>
                  <a:outerShdw blurRad="38100" dist="38100" dir="2700000" algn="tl">
                    <a:srgbClr val="000000">
                      <a:alpha val="43137"/>
                    </a:srgbClr>
                  </a:outerShdw>
                </a:effectLst>
              </a:rPr>
              <a:t>Hydraulic equipment of the magnet</a:t>
            </a:r>
            <a:endParaRPr lang="ru-RU" sz="3600" dirty="0">
              <a:solidFill>
                <a:srgbClr val="C00000"/>
              </a:solidFill>
              <a:effectLst>
                <a:outerShdw blurRad="38100" dist="38100" dir="2700000" algn="tl">
                  <a:srgbClr val="000000">
                    <a:alpha val="43137"/>
                  </a:srgbClr>
                </a:outerShdw>
              </a:effectLst>
            </a:endParaRPr>
          </a:p>
        </p:txBody>
      </p:sp>
      <p:sp>
        <p:nvSpPr>
          <p:cNvPr id="4" name="Номер слайда 3"/>
          <p:cNvSpPr>
            <a:spLocks noGrp="1"/>
          </p:cNvSpPr>
          <p:nvPr>
            <p:ph type="sldNum" sz="quarter" idx="12"/>
          </p:nvPr>
        </p:nvSpPr>
        <p:spPr/>
        <p:txBody>
          <a:bodyPr/>
          <a:lstStyle/>
          <a:p>
            <a:fld id="{9FD73496-1A80-4455-8BD3-234DDC0C6847}" type="slidenum">
              <a:rPr lang="ru-RU" smtClean="0"/>
              <a:t>8</a:t>
            </a:fld>
            <a:endParaRPr lang="ru-RU"/>
          </a:p>
        </p:txBody>
      </p:sp>
      <p:pic>
        <p:nvPicPr>
          <p:cNvPr id="5" name="Объект 4" descr="C:\Users\11\Desktop\Solenoid12c-Hydraulic_System-1'.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2291" y="2004339"/>
            <a:ext cx="7744533" cy="4637112"/>
          </a:xfrm>
          <a:prstGeom prst="rect">
            <a:avLst/>
          </a:prstGeom>
          <a:noFill/>
          <a:ln>
            <a:noFill/>
          </a:ln>
        </p:spPr>
      </p:pic>
      <p:sp>
        <p:nvSpPr>
          <p:cNvPr id="3" name="Прямоугольник 2"/>
          <p:cNvSpPr/>
          <p:nvPr/>
        </p:nvSpPr>
        <p:spPr>
          <a:xfrm>
            <a:off x="41580" y="1249193"/>
            <a:ext cx="8778891" cy="523220"/>
          </a:xfrm>
          <a:prstGeom prst="rect">
            <a:avLst/>
          </a:prstGeom>
        </p:spPr>
        <p:txBody>
          <a:bodyPr wrap="square">
            <a:spAutoFit/>
          </a:bodyPr>
          <a:lstStyle/>
          <a:p>
            <a:r>
              <a:rPr lang="en-US" sz="1400" dirty="0"/>
              <a:t>The </a:t>
            </a:r>
            <a:r>
              <a:rPr lang="en-US" sz="1400" dirty="0" smtClean="0"/>
              <a:t>detector </a:t>
            </a:r>
            <a:r>
              <a:rPr lang="en-US" sz="1400" dirty="0"/>
              <a:t>movement will be provided by two hydraulic </a:t>
            </a:r>
            <a:r>
              <a:rPr lang="en-US" sz="1400" dirty="0" smtClean="0"/>
              <a:t>actuators by </a:t>
            </a:r>
            <a:r>
              <a:rPr lang="en-US" sz="1400" dirty="0"/>
              <a:t>means of displaceable fixation units. </a:t>
            </a:r>
            <a:r>
              <a:rPr lang="en-US" sz="1400" dirty="0" smtClean="0"/>
              <a:t>One </a:t>
            </a:r>
            <a:r>
              <a:rPr lang="en-US" sz="1400" dirty="0"/>
              <a:t>step of movement will be 1.5 m at maximum. The total distance between parking </a:t>
            </a:r>
            <a:r>
              <a:rPr lang="en-US" sz="1400" dirty="0" smtClean="0"/>
              <a:t>and </a:t>
            </a:r>
            <a:r>
              <a:rPr lang="en-US" sz="1400" dirty="0"/>
              <a:t>beam </a:t>
            </a:r>
            <a:r>
              <a:rPr lang="en-US" sz="1400" dirty="0" smtClean="0"/>
              <a:t>positions is ~12 </a:t>
            </a:r>
            <a:r>
              <a:rPr lang="en-US" sz="1400" dirty="0"/>
              <a:t>m. </a:t>
            </a:r>
          </a:p>
        </p:txBody>
      </p:sp>
    </p:spTree>
    <p:extLst>
      <p:ext uri="{BB962C8B-B14F-4D97-AF65-F5344CB8AC3E}">
        <p14:creationId xmlns:p14="http://schemas.microsoft.com/office/powerpoint/2010/main" val="6085992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39552" y="2132856"/>
            <a:ext cx="8229600" cy="1684784"/>
          </a:xfrm>
        </p:spPr>
        <p:txBody>
          <a:bodyPr/>
          <a:lstStyle/>
          <a:p>
            <a:pPr marL="0" indent="0" algn="ctr">
              <a:buNone/>
            </a:pPr>
            <a:r>
              <a:rPr lang="en-US" dirty="0">
                <a:solidFill>
                  <a:srgbClr val="C00000"/>
                </a:solidFill>
                <a:effectLst>
                  <a:outerShdw blurRad="38100" dist="38100" dir="2700000" algn="tl">
                    <a:srgbClr val="000000">
                      <a:alpha val="43137"/>
                    </a:srgbClr>
                  </a:outerShdw>
                </a:effectLst>
              </a:rPr>
              <a:t>Status of Interface coordination</a:t>
            </a:r>
            <a:endParaRPr lang="ru-RU" dirty="0">
              <a:solidFill>
                <a:srgbClr val="C00000"/>
              </a:solidFill>
              <a:effectLst>
                <a:outerShdw blurRad="38100" dist="38100" dir="2700000" algn="tl">
                  <a:srgbClr val="000000">
                    <a:alpha val="43137"/>
                  </a:srgbClr>
                </a:outerShdw>
              </a:effectLst>
            </a:endParaRPr>
          </a:p>
        </p:txBody>
      </p:sp>
      <p:sp>
        <p:nvSpPr>
          <p:cNvPr id="4" name="Номер слайда 3"/>
          <p:cNvSpPr>
            <a:spLocks noGrp="1"/>
          </p:cNvSpPr>
          <p:nvPr>
            <p:ph type="sldNum" sz="quarter" idx="12"/>
          </p:nvPr>
        </p:nvSpPr>
        <p:spPr/>
        <p:txBody>
          <a:bodyPr/>
          <a:lstStyle/>
          <a:p>
            <a:fld id="{9FD73496-1A80-4455-8BD3-234DDC0C6847}" type="slidenum">
              <a:rPr lang="ru-RU" smtClean="0"/>
              <a:t>9</a:t>
            </a:fld>
            <a:endParaRPr lang="ru-RU"/>
          </a:p>
        </p:txBody>
      </p:sp>
    </p:spTree>
    <p:extLst>
      <p:ext uri="{BB962C8B-B14F-4D97-AF65-F5344CB8AC3E}">
        <p14:creationId xmlns:p14="http://schemas.microsoft.com/office/powerpoint/2010/main" val="705153570"/>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5197</TotalTime>
  <Words>1620</Words>
  <Application>Microsoft Office PowerPoint</Application>
  <PresentationFormat>Экран (4:3)</PresentationFormat>
  <Paragraphs>236</Paragraphs>
  <Slides>32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32</vt:i4>
      </vt:variant>
    </vt:vector>
  </HeadingPairs>
  <TitlesOfParts>
    <vt:vector size="33" baseType="lpstr">
      <vt:lpstr>Тема Office</vt:lpstr>
      <vt:lpstr>Status of the PANDA Magnet Yoke</vt:lpstr>
      <vt:lpstr>Презентация PowerPoint</vt:lpstr>
      <vt:lpstr>Презентация PowerPoint</vt:lpstr>
      <vt:lpstr>Roller skates for moving of the magnet and for opening doors</vt:lpstr>
      <vt:lpstr>Experimental Hall Floor Plan with TS-Rail track</vt:lpstr>
      <vt:lpstr>Rails for the door and for the magnet</vt:lpstr>
      <vt:lpstr>Door Opening System Arrangement</vt:lpstr>
      <vt:lpstr>Hydraulic equipment of the magnet</vt:lpstr>
      <vt:lpstr>Презентация PowerPoint</vt:lpstr>
      <vt:lpstr>List of interface problems to be finalized</vt:lpstr>
      <vt:lpstr>Yoke/Top platform Interface suggestion (25.02.2013)</vt:lpstr>
      <vt:lpstr>Презентация PowerPoint</vt:lpstr>
      <vt:lpstr>Yoke Strength Analysis</vt:lpstr>
      <vt:lpstr>Презентация PowerPoint</vt:lpstr>
      <vt:lpstr>Initial Data</vt:lpstr>
      <vt:lpstr>Cryostat fixation units</vt:lpstr>
      <vt:lpstr>Magnet FE model </vt:lpstr>
      <vt:lpstr>Details of the FE design model</vt:lpstr>
      <vt:lpstr>Deviations of Vertical Reactions in the Magnet Supports</vt:lpstr>
      <vt:lpstr>Divergence of moving directions of roller skates as an origin of lateral load applied to the platform beams </vt:lpstr>
      <vt:lpstr>Equivalent stress (Von Mises) in the outer plate of the vertical beam</vt:lpstr>
      <vt:lpstr>Equivalent stress (Von Mises) in the side plate of the beam W8 (junction W8/W1)</vt:lpstr>
      <vt:lpstr>Vertical deformity of the yoke barrel  beams</vt:lpstr>
      <vt:lpstr>Cryostat deformity under action of magnetic forces Fx=45kN + Fz=140kN</vt:lpstr>
      <vt:lpstr>Cryostat deformity under action of magnetic forces Fx=45kN + Fz=140kN</vt:lpstr>
      <vt:lpstr>Margin of safety for fixation units</vt:lpstr>
      <vt:lpstr>Main results of computations</vt:lpstr>
      <vt:lpstr>What design modifications should be made on the basis of mechanical computations?</vt:lpstr>
      <vt:lpstr>What should be done before announce the tender for the yoke?</vt:lpstr>
      <vt:lpstr>Презентация PowerPoint</vt:lpstr>
      <vt:lpstr>Презентация PowerPoint</vt:lpstr>
      <vt:lpstr>What should be estimated for the rail track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Евгений Кошурников</dc:creator>
  <cp:lastModifiedBy>Evgeny</cp:lastModifiedBy>
  <cp:revision>224</cp:revision>
  <dcterms:created xsi:type="dcterms:W3CDTF">2012-08-24T18:04:05Z</dcterms:created>
  <dcterms:modified xsi:type="dcterms:W3CDTF">2013-06-25T17:32:25Z</dcterms:modified>
</cp:coreProperties>
</file>