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931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0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8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53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7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2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9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8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FCFBC-A13C-4295-8BDD-5AC2C76990E5}" type="datetimeFigureOut">
              <a:rPr lang="en-US" smtClean="0"/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4D4B-8D97-4ED8-BC72-AEE3C15B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29337" y="1295400"/>
            <a:ext cx="5485319" cy="36503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121118" y="5181600"/>
            <a:ext cx="2901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M. </a:t>
            </a:r>
            <a:r>
              <a:rPr lang="en-US" sz="2000" u="sng" dirty="0" err="1" smtClean="0">
                <a:solidFill>
                  <a:schemeClr val="bg1"/>
                </a:solidFill>
              </a:rPr>
              <a:t>Tiemens</a:t>
            </a:r>
            <a:r>
              <a:rPr lang="en-US" sz="2000" dirty="0" smtClean="0">
                <a:solidFill>
                  <a:schemeClr val="bg1"/>
                </a:solidFill>
              </a:rPr>
              <a:t>, M. </a:t>
            </a:r>
            <a:r>
              <a:rPr lang="en-US" sz="2000" dirty="0" err="1" smtClean="0">
                <a:solidFill>
                  <a:schemeClr val="bg1"/>
                </a:solidFill>
              </a:rPr>
              <a:t>Kavatsyuk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i="1" dirty="0" smtClean="0">
                <a:solidFill>
                  <a:schemeClr val="bg1"/>
                </a:solidFill>
              </a:rPr>
              <a:t>KVI, University of Groningen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6000"/>
            <a:ext cx="914399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4"/>
          <a:stretch/>
        </p:blipFill>
        <p:spPr>
          <a:xfrm>
            <a:off x="91830" y="6160712"/>
            <a:ext cx="1287934" cy="621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18" y="6159646"/>
            <a:ext cx="2299611" cy="6330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684" y="6160712"/>
            <a:ext cx="1724227" cy="6319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38098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EMC Front-End Electronics</a:t>
            </a:r>
          </a:p>
          <a:p>
            <a:r>
              <a:rPr lang="en-US" sz="2400" dirty="0" smtClean="0">
                <a:latin typeface="Cambria" pitchFamily="18" charset="0"/>
              </a:rPr>
              <a:t>for the Preassembly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0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3162300"/>
            <a:ext cx="2362200" cy="16383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5286" y="1143000"/>
            <a:ext cx="20193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Preamps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450" y="2144676"/>
            <a:ext cx="20193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Digitizers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flipV="1">
            <a:off x="925286" y="3257490"/>
            <a:ext cx="2019300" cy="1066800"/>
          </a:xfrm>
          <a:prstGeom prst="trapezoid">
            <a:avLst>
              <a:gd name="adj" fmla="val 303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7484" y="3562290"/>
            <a:ext cx="57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8136" y="4400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TRB Boards</a:t>
            </a:r>
            <a:endParaRPr lang="en-US" sz="2000" b="1" dirty="0"/>
          </a:p>
        </p:txBody>
      </p:sp>
      <p:sp>
        <p:nvSpPr>
          <p:cNvPr id="18" name="Down Arrow 17"/>
          <p:cNvSpPr/>
          <p:nvPr/>
        </p:nvSpPr>
        <p:spPr>
          <a:xfrm>
            <a:off x="1729535" y="4953000"/>
            <a:ext cx="427129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07" y="5562600"/>
            <a:ext cx="376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time-ordering network/ Compute Nodes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12920" y="1665454"/>
            <a:ext cx="1260360" cy="400301"/>
            <a:chOff x="6748749" y="2343080"/>
            <a:chExt cx="1260360" cy="914761"/>
          </a:xfrm>
        </p:grpSpPr>
        <p:sp>
          <p:nvSpPr>
            <p:cNvPr id="33" name="Straight Connector 32"/>
            <p:cNvSpPr/>
            <p:nvPr/>
          </p:nvSpPr>
          <p:spPr>
            <a:xfrm>
              <a:off x="6748749" y="2343080"/>
              <a:ext cx="0" cy="9147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6965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181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397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7613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782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00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31100" y="2678076"/>
            <a:ext cx="1260360" cy="400301"/>
            <a:chOff x="6748749" y="2343080"/>
            <a:chExt cx="1260360" cy="914761"/>
          </a:xfrm>
        </p:grpSpPr>
        <p:sp>
          <p:nvSpPr>
            <p:cNvPr id="49" name="Straight Connector 48"/>
            <p:cNvSpPr/>
            <p:nvPr/>
          </p:nvSpPr>
          <p:spPr>
            <a:xfrm>
              <a:off x="6748749" y="2343080"/>
              <a:ext cx="0" cy="9147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6965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7181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7397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7613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782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800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2732314" y="1676400"/>
            <a:ext cx="214203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18314" y="1447800"/>
            <a:ext cx="3831475" cy="38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Input channels: 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6941</a:t>
            </a:r>
            <a:r>
              <a:rPr lang="zh-CN" sz="2200" b="1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eration Sans" pitchFamily="34"/>
                <a:cs typeface="Liberation Sans" pitchFamily="34"/>
              </a:rPr>
              <a:t>×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eration Sans" pitchFamily="34"/>
                <a:cs typeface="Liberation Sans" pitchFamily="34"/>
              </a:rPr>
              <a:t>2</a:t>
            </a: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Digitizers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	 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217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TRB boards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	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9</a:t>
            </a:r>
            <a:endParaRPr lang="en-GB" sz="2200" b="1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Fibres 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to CN: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	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9</a:t>
            </a:r>
            <a:endParaRPr lang="en-GB" sz="2200" b="1" i="0" u="none" strike="noStrike" kern="120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32314" y="2362764"/>
            <a:ext cx="214203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44586" y="3733800"/>
            <a:ext cx="1929760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79460" y="5105400"/>
            <a:ext cx="300102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Interface to DAQ</a:t>
            </a:r>
          </a:p>
          <a:p>
            <a:r>
              <a:rPr lang="en-US" sz="2400" dirty="0" smtClean="0">
                <a:latin typeface="Cambria" pitchFamily="18" charset="0"/>
              </a:rPr>
              <a:t>- Low rate</a:t>
            </a:r>
          </a:p>
        </p:txBody>
      </p:sp>
    </p:spTree>
    <p:extLst>
      <p:ext uri="{BB962C8B-B14F-4D97-AF65-F5344CB8AC3E}">
        <p14:creationId xmlns:p14="http://schemas.microsoft.com/office/powerpoint/2010/main" val="3204591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3162300"/>
            <a:ext cx="2362200" cy="16383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5286" y="1143000"/>
            <a:ext cx="20193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Preamps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3450" y="2144676"/>
            <a:ext cx="20193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Digitizers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rapezoid 5"/>
          <p:cNvSpPr/>
          <p:nvPr/>
        </p:nvSpPr>
        <p:spPr>
          <a:xfrm flipV="1">
            <a:off x="925286" y="3257490"/>
            <a:ext cx="2019300" cy="1066800"/>
          </a:xfrm>
          <a:prstGeom prst="trapezoid">
            <a:avLst>
              <a:gd name="adj" fmla="val 3035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rtlCol="0" anchor="ctr"/>
          <a:lstStyle/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57484" y="3562290"/>
            <a:ext cx="571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68136" y="44004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TRB Boards</a:t>
            </a:r>
            <a:endParaRPr lang="en-US" sz="2000" b="1" dirty="0"/>
          </a:p>
        </p:txBody>
      </p:sp>
      <p:sp>
        <p:nvSpPr>
          <p:cNvPr id="18" name="Down Arrow 17"/>
          <p:cNvSpPr/>
          <p:nvPr/>
        </p:nvSpPr>
        <p:spPr>
          <a:xfrm>
            <a:off x="1729535" y="4953000"/>
            <a:ext cx="427129" cy="6096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3607" y="5562600"/>
            <a:ext cx="376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time-ordering network/ Compute Nodes 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12920" y="1665454"/>
            <a:ext cx="1260360" cy="400301"/>
            <a:chOff x="6748749" y="2343080"/>
            <a:chExt cx="1260360" cy="914761"/>
          </a:xfrm>
        </p:grpSpPr>
        <p:sp>
          <p:nvSpPr>
            <p:cNvPr id="33" name="Straight Connector 32"/>
            <p:cNvSpPr/>
            <p:nvPr/>
          </p:nvSpPr>
          <p:spPr>
            <a:xfrm>
              <a:off x="6748749" y="2343080"/>
              <a:ext cx="0" cy="9147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4" name="Straight Connector 33"/>
            <p:cNvSpPr/>
            <p:nvPr/>
          </p:nvSpPr>
          <p:spPr>
            <a:xfrm>
              <a:off x="6965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181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397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7613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782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00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31100" y="2678076"/>
            <a:ext cx="1260360" cy="400301"/>
            <a:chOff x="6748749" y="2343080"/>
            <a:chExt cx="1260360" cy="914761"/>
          </a:xfrm>
        </p:grpSpPr>
        <p:sp>
          <p:nvSpPr>
            <p:cNvPr id="49" name="Straight Connector 48"/>
            <p:cNvSpPr/>
            <p:nvPr/>
          </p:nvSpPr>
          <p:spPr>
            <a:xfrm>
              <a:off x="6748749" y="2343080"/>
              <a:ext cx="0" cy="914761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6965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7181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7397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7613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782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8009109" y="2343080"/>
              <a:ext cx="0" cy="91476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prstDash val="solid"/>
              <a:tailEnd type="arrow"/>
            </a:ln>
          </p:spPr>
          <p:txBody>
            <a:bodyPr vert="horz" wrap="none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2732314" y="1676400"/>
            <a:ext cx="214203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018314" y="1447800"/>
            <a:ext cx="3831475" cy="38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Input channels: 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6941</a:t>
            </a:r>
            <a:r>
              <a:rPr lang="zh-CN" sz="2200" b="1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eration Sans" pitchFamily="34"/>
                <a:cs typeface="Liberation Sans" pitchFamily="34"/>
              </a:rPr>
              <a:t>×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iberation Sans" pitchFamily="34"/>
                <a:cs typeface="Liberation Sans" pitchFamily="34"/>
              </a:rPr>
              <a:t>2</a:t>
            </a: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Digitizers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	 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217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TRB boards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	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12</a:t>
            </a:r>
            <a:endParaRPr lang="en-GB" sz="2200" b="1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# Fibres to CN: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		</a:t>
            </a:r>
            <a:r>
              <a:rPr lang="en-GB" sz="2200" b="1" i="0" u="none" strike="noStrike" kern="120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72</a:t>
            </a:r>
            <a:endParaRPr lang="en-GB" sz="2200" b="1" i="0" u="none" strike="noStrike" kern="120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2732314" y="2362764"/>
            <a:ext cx="214203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44586" y="3733800"/>
            <a:ext cx="1929760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979460" y="5105400"/>
            <a:ext cx="3001022" cy="0"/>
          </a:xfrm>
          <a:prstGeom prst="line">
            <a:avLst/>
          </a:prstGeom>
          <a:ln w="12700">
            <a:solidFill>
              <a:schemeClr val="bg1"/>
            </a:solidFill>
            <a:headEnd type="oval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Interface to DAQ</a:t>
            </a:r>
          </a:p>
          <a:p>
            <a:r>
              <a:rPr lang="en-US" sz="2400" dirty="0" smtClean="0">
                <a:latin typeface="Cambria" pitchFamily="18" charset="0"/>
              </a:rPr>
              <a:t>- High rate</a:t>
            </a:r>
          </a:p>
        </p:txBody>
      </p:sp>
    </p:spTree>
    <p:extLst>
      <p:ext uri="{BB962C8B-B14F-4D97-AF65-F5344CB8AC3E}">
        <p14:creationId xmlns:p14="http://schemas.microsoft.com/office/powerpoint/2010/main" val="1976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14447" y="38098"/>
            <a:ext cx="5010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Summary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" y="1066800"/>
            <a:ext cx="8915400" cy="398893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1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000" b="1" i="0" u="none" strike="noStrike" kern="1200" dirty="0" smtClean="0">
                <a:ln>
                  <a:noFill/>
                </a:ln>
                <a:solidFill>
                  <a:srgbClr val="33CCFF"/>
                </a:solidFill>
                <a:ea typeface="DejaVu Sans" pitchFamily="2"/>
                <a:cs typeface="Lohit Hindi" pitchFamily="2"/>
              </a:rPr>
              <a:t>Digitizers:</a:t>
            </a:r>
            <a:endParaRPr lang="en-GB" sz="2000" b="1" i="0" u="none" strike="noStrike" kern="1200" dirty="0">
              <a:ln>
                <a:noFill/>
              </a:ln>
              <a:solidFill>
                <a:srgbClr val="33CCFF"/>
              </a:solidFill>
              <a:ea typeface="DejaVu Sans" pitchFamily="2"/>
              <a:cs typeface="Lohit Hindi" pitchFamily="2"/>
            </a:endParaRPr>
          </a:p>
          <a:p>
            <a:pPr marL="558900" lvl="4" indent="-342900" hangingPunct="0">
              <a:buSzPct val="45000"/>
              <a:buFont typeface="Arial" pitchFamily="34" charset="0"/>
              <a:buChar char="•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Board which fulfils EMC requirements is functional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(can be ordered for interested parties)</a:t>
            </a:r>
          </a:p>
          <a:p>
            <a:pPr marL="558900" lvl="4" indent="-342900" hangingPunct="0">
              <a:buSzPct val="45000"/>
              <a:buFont typeface="Arial" pitchFamily="34" charset="0"/>
              <a:buChar char="•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First prototype of passive-cooling crate is functional: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optimization is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on-going</a:t>
            </a:r>
            <a:endParaRPr lang="en-GB" sz="2000" b="0" i="0" u="none" strike="noStrike" kern="1200" dirty="0">
              <a:ln>
                <a:noFill/>
              </a:ln>
              <a:solidFill>
                <a:schemeClr val="bg1"/>
              </a:solidFill>
              <a:ea typeface="DejaVu Sans" pitchFamily="2"/>
              <a:cs typeface="Lohit Hindi" pitchFamily="2"/>
            </a:endParaRPr>
          </a:p>
          <a:p>
            <a:pPr marL="558900" lvl="4" indent="-342900" hangingPunct="0">
              <a:buSzPct val="45000"/>
              <a:buFont typeface="Arial" pitchFamily="34" charset="0"/>
              <a:buChar char="•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Redesign is required to reduce costs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endParaRPr lang="en-GB" sz="900" b="1" i="0" u="none" strike="noStrike" kern="1200" dirty="0">
              <a:ln>
                <a:noFill/>
              </a:ln>
              <a:solidFill>
                <a:schemeClr val="bg1"/>
              </a:solidFill>
              <a:ea typeface="DejaVu Sans" pitchFamily="2"/>
              <a:cs typeface="Lohit Hindi" pitchFamily="2"/>
            </a:endParaRPr>
          </a:p>
          <a:p>
            <a:pPr marL="0" marR="0" lvl="1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a typeface="DejaVu Sans" pitchFamily="2"/>
                <a:cs typeface="Lohit Hindi" pitchFamily="2"/>
              </a:rPr>
              <a:t>Data </a:t>
            </a:r>
            <a:r>
              <a:rPr lang="en-GB" sz="2000" b="1" i="0" u="none" strike="noStrike" kern="1200" dirty="0" smtClean="0">
                <a:ln>
                  <a:noFill/>
                </a:ln>
                <a:solidFill>
                  <a:srgbClr val="33CCFF"/>
                </a:solidFill>
                <a:ea typeface="DejaVu Sans" pitchFamily="2"/>
                <a:cs typeface="Lohit Hindi" pitchFamily="2"/>
              </a:rPr>
              <a:t>concentrator:</a:t>
            </a:r>
            <a:endParaRPr lang="en-GB" sz="2000" b="1" i="0" u="none" strike="noStrike" kern="1200" dirty="0">
              <a:ln>
                <a:noFill/>
              </a:ln>
              <a:solidFill>
                <a:srgbClr val="33CCFF"/>
              </a:solidFill>
              <a:ea typeface="DejaVu Sans" pitchFamily="2"/>
              <a:cs typeface="Lohit Hindi" pitchFamily="2"/>
            </a:endParaRPr>
          </a:p>
          <a:p>
            <a:pPr marL="558900" lvl="4" indent="-342900" hangingPunct="0">
              <a:buSzPct val="45000"/>
              <a:buFont typeface="Arial" pitchFamily="34" charset="0"/>
              <a:buChar char="•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Existing version (based on WASA hardware) is functional; works for EMC only</a:t>
            </a:r>
          </a:p>
          <a:p>
            <a:pPr marL="558900" lvl="4" indent="-342900" hangingPunct="0">
              <a:buSzPct val="45000"/>
              <a:buFont typeface="Arial" pitchFamily="34" charset="0"/>
              <a:buChar char="•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TRB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board is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under development</a:t>
            </a:r>
          </a:p>
          <a:p>
            <a:pPr marL="1016100" lvl="7" indent="-342900" hangingPunct="0">
              <a:buSzPct val="45000"/>
              <a:buFont typeface="Wingdings" pitchFamily="2" charset="2"/>
              <a:buChar char="§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Allows to combine data of different subsystems</a:t>
            </a:r>
          </a:p>
          <a:p>
            <a:pPr marL="1016100" lvl="7" indent="-342900" hangingPunct="0">
              <a:buSzPct val="45000"/>
              <a:buFont typeface="Wingdings" pitchFamily="2" charset="2"/>
              <a:buChar char="§"/>
            </a:pP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Flexible configuration for readout of the EMC forward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end cap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with few Compute Nodes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a typeface="DejaVu Sans" pitchFamily="2"/>
                <a:cs typeface="Lohit Hindi" pitchFamily="2"/>
              </a:rPr>
              <a:t>:</a:t>
            </a:r>
            <a:endParaRPr lang="en-GB" sz="2000" b="0" i="0" u="none" strike="noStrike" kern="1200" dirty="0">
              <a:ln>
                <a:noFill/>
              </a:ln>
              <a:solidFill>
                <a:schemeClr val="bg1"/>
              </a:solidFill>
              <a:ea typeface="DejaVu Sans" pitchFamily="2"/>
              <a:cs typeface="Lohit Hindi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4930914"/>
            <a:ext cx="746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8900" lvl="8" indent="-342900" hangingPunct="0">
              <a:buSzPct val="45000"/>
              <a:buFont typeface="Courier New" pitchFamily="49" charset="0"/>
              <a:buChar char="o"/>
            </a:pPr>
            <a:r>
              <a:rPr lang="en-GB" sz="2000" dirty="0">
                <a:solidFill>
                  <a:prstClr val="white"/>
                </a:solidFill>
                <a:ea typeface="DejaVu Sans" pitchFamily="2"/>
                <a:cs typeface="Lohit Hindi" pitchFamily="2"/>
              </a:rPr>
              <a:t>Complete end cap readout at low rates (&lt;60 kHz/crystal)</a:t>
            </a:r>
          </a:p>
          <a:p>
            <a:pPr marL="558900" lvl="8" indent="-342900" hangingPunct="0">
              <a:buSzPct val="45000"/>
              <a:buFont typeface="Courier New" pitchFamily="49" charset="0"/>
              <a:buChar char="o"/>
            </a:pPr>
            <a:r>
              <a:rPr lang="en-GB" sz="2000" dirty="0">
                <a:solidFill>
                  <a:prstClr val="white"/>
                </a:solidFill>
                <a:ea typeface="DejaVu Sans" pitchFamily="2"/>
                <a:cs typeface="Lohit Hindi" pitchFamily="2"/>
              </a:rPr>
              <a:t>Partial end cap readout at high rates</a:t>
            </a:r>
            <a:endParaRPr lang="en-GB" sz="2000" dirty="0">
              <a:solidFill>
                <a:prstClr val="white"/>
              </a:solidFill>
              <a:ea typeface="DejaVu Sans" pitchFamily="2"/>
              <a:cs typeface="Lohit Hindi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066800"/>
            <a:ext cx="3581400" cy="2514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653871"/>
            <a:ext cx="4211707" cy="312792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Feature Extraction</a:t>
            </a: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  <a:r>
              <a:rPr lang="en-GB" sz="2000" b="1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/>
            </a:r>
            <a:br>
              <a:rPr lang="en-GB" sz="2000" b="1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</a:br>
            <a:r>
              <a:rPr lang="en-GB" sz="14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(developed at KVI)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000" b="1" i="0" u="none" strike="noStrike" kern="120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Stage I:</a:t>
            </a:r>
            <a:endParaRPr lang="en-GB" sz="2000" b="1" i="0" u="none" strike="noStrike" kern="1200" dirty="0">
              <a:ln>
                <a:noFill/>
              </a:ln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Base-line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follower	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Pulse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detection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ea typeface="DejaVu Sans" pitchFamily="2"/>
                <a:cs typeface="Lohit Hindi" pitchFamily="2"/>
              </a:rPr>
              <a:t> </a:t>
            </a:r>
            <a:r>
              <a:rPr lang="en-GB" sz="2000" b="0" i="0" u="sng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ea typeface="DejaVu Sans" pitchFamily="2"/>
                <a:cs typeface="Lohit Hindi" pitchFamily="2"/>
              </a:rPr>
              <a:t>Pile-up </a:t>
            </a:r>
            <a:r>
              <a:rPr lang="en-GB" sz="2000" b="0" i="0" u="sng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ea typeface="DejaVu Sans" pitchFamily="2"/>
                <a:cs typeface="Lohit Hindi" pitchFamily="2"/>
              </a:rPr>
              <a:t>detection (output waveforms)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Time-stamp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at maximum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r>
              <a:rPr lang="en-GB" sz="2000" b="1" i="0" u="none" strike="noStrike" kern="120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Stage </a:t>
            </a: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II: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Precise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time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Precise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energy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3156" y="1524000"/>
            <a:ext cx="1148444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20574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029" y="15957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-25 °C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3029" y="3352800"/>
            <a:ext cx="3265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3048000"/>
            <a:ext cx="0" cy="304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304800" y="2947307"/>
            <a:ext cx="304800" cy="228600"/>
          </a:xfrm>
          <a:prstGeom prst="triangl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2947307"/>
            <a:ext cx="304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6314" y="2590800"/>
            <a:ext cx="0" cy="3565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314" y="2590800"/>
            <a:ext cx="107768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626464" y="2324100"/>
            <a:ext cx="609600" cy="533400"/>
          </a:xfrm>
          <a:prstGeom prst="triangl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4564" y="1078468"/>
            <a:ext cx="24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EMC Volume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31639" y="3014990"/>
            <a:ext cx="707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LAAPD’s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1313" y="2009001"/>
            <a:ext cx="102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Preamplifier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1574648"/>
            <a:ext cx="102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Digitizer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600200" y="1885950"/>
            <a:ext cx="1905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SADC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2343150"/>
            <a:ext cx="1905000" cy="108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Online pulse-data processing;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Feature Extraction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57800" y="1078468"/>
            <a:ext cx="1600200" cy="2524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Data Concentrator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Calibration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Merge data from 2 photo-sensors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3747407" y="2769053"/>
            <a:ext cx="1524000" cy="0"/>
          </a:xfrm>
          <a:prstGeom prst="straightConnector1">
            <a:avLst/>
          </a:prstGeom>
          <a:ln w="28575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733800" y="2286000"/>
            <a:ext cx="1524000" cy="0"/>
          </a:xfrm>
          <a:prstGeom prst="straightConnector1">
            <a:avLst/>
          </a:prstGeom>
          <a:ln w="28575">
            <a:solidFill>
              <a:srgbClr val="33CC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792310" y="2346811"/>
            <a:ext cx="143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Link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ular Callout 39"/>
          <p:cNvSpPr/>
          <p:nvPr/>
        </p:nvSpPr>
        <p:spPr>
          <a:xfrm>
            <a:off x="3792310" y="3108811"/>
            <a:ext cx="1389290" cy="396389"/>
          </a:xfrm>
          <a:prstGeom prst="wedgeRectCallout">
            <a:avLst>
              <a:gd name="adj1" fmla="val -8492"/>
              <a:gd name="adj2" fmla="val -106393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Hit data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3801155" y="1178259"/>
            <a:ext cx="1389290" cy="830742"/>
          </a:xfrm>
          <a:prstGeom prst="wedgeRectCallout">
            <a:avLst>
              <a:gd name="adj1" fmla="val -8492"/>
              <a:gd name="adj2" fmla="val 68595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SADC clock sync. signals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slow control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315200" y="1078468"/>
            <a:ext cx="1676400" cy="6346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SODANET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15200" y="2616428"/>
            <a:ext cx="1676400" cy="9847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Compute Node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858000" y="1428464"/>
            <a:ext cx="457200" cy="0"/>
          </a:xfrm>
          <a:prstGeom prst="straightConnector1">
            <a:avLst/>
          </a:prstGeom>
          <a:ln w="28575">
            <a:solidFill>
              <a:srgbClr val="33CC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3" idx="1"/>
          </p:cNvCxnSpPr>
          <p:nvPr/>
        </p:nvCxnSpPr>
        <p:spPr>
          <a:xfrm>
            <a:off x="6866164" y="3108810"/>
            <a:ext cx="449036" cy="1"/>
          </a:xfrm>
          <a:prstGeom prst="straightConnector1">
            <a:avLst/>
          </a:prstGeom>
          <a:ln w="28575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790600" y="3673123"/>
            <a:ext cx="4201000" cy="12493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Data Concentration</a:t>
            </a: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(developed at KVI)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Time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ordering data from all inputs	</a:t>
            </a:r>
          </a:p>
          <a:p>
            <a:pPr marL="0" marR="0" lvl="1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Pile-up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recovery (to be implemented)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Readout for Electromagnetic Calorimeter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0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2752723" y="2063637"/>
            <a:ext cx="914400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HUB</a:t>
            </a:r>
          </a:p>
        </p:txBody>
      </p:sp>
      <p:sp>
        <p:nvSpPr>
          <p:cNvPr id="37" name="Freeform 36"/>
          <p:cNvSpPr/>
          <p:nvPr/>
        </p:nvSpPr>
        <p:spPr>
          <a:xfrm>
            <a:off x="2752723" y="3143636"/>
            <a:ext cx="914400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HUB</a:t>
            </a:r>
          </a:p>
        </p:txBody>
      </p:sp>
      <p:sp>
        <p:nvSpPr>
          <p:cNvPr id="45" name="Freeform 44"/>
          <p:cNvSpPr/>
          <p:nvPr/>
        </p:nvSpPr>
        <p:spPr>
          <a:xfrm>
            <a:off x="2752723" y="4187637"/>
            <a:ext cx="914400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HUB</a:t>
            </a:r>
          </a:p>
        </p:txBody>
      </p:sp>
      <p:sp>
        <p:nvSpPr>
          <p:cNvPr id="47" name="Freeform 46"/>
          <p:cNvSpPr/>
          <p:nvPr/>
        </p:nvSpPr>
        <p:spPr>
          <a:xfrm>
            <a:off x="2752723" y="5231637"/>
            <a:ext cx="914400" cy="9144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72000">
            <a:solidFill>
              <a:srgbClr val="00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HUB</a:t>
            </a:r>
          </a:p>
        </p:txBody>
      </p:sp>
      <p:sp>
        <p:nvSpPr>
          <p:cNvPr id="53" name="Freeform 52"/>
          <p:cNvSpPr/>
          <p:nvPr/>
        </p:nvSpPr>
        <p:spPr>
          <a:xfrm>
            <a:off x="1048727" y="1052400"/>
            <a:ext cx="1828800" cy="839159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w="72000">
            <a:solidFill>
              <a:srgbClr val="FF0000"/>
            </a:solidFill>
            <a:prstDash val="solid"/>
          </a:ln>
        </p:spPr>
        <p:txBody>
          <a:bodyPr vert="horz" wrap="none" lIns="126000" tIns="81000" rIns="126000" bIns="81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>
                <a:ln>
                  <a:noFill/>
                </a:ln>
                <a:solidFill>
                  <a:srgbClr val="FF0000"/>
                </a:solidFill>
                <a:ea typeface="DejaVu Sans" pitchFamily="2"/>
                <a:cs typeface="Lohit Hindi" pitchFamily="2"/>
              </a:rPr>
              <a:t>SODANET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0" u="none" strike="noStrike" kern="1200">
                <a:ln>
                  <a:noFill/>
                </a:ln>
                <a:solidFill>
                  <a:srgbClr val="FF0000"/>
                </a:solidFill>
                <a:ea typeface="DejaVu Sans" pitchFamily="2"/>
                <a:cs typeface="Lohit Hindi" pitchFamily="2"/>
              </a:rPr>
              <a:t>source</a:t>
            </a:r>
          </a:p>
        </p:txBody>
      </p:sp>
      <p:sp>
        <p:nvSpPr>
          <p:cNvPr id="54" name="Straight Connector 53"/>
          <p:cNvSpPr/>
          <p:nvPr/>
        </p:nvSpPr>
        <p:spPr>
          <a:xfrm>
            <a:off x="664003" y="2841236"/>
            <a:ext cx="2058480" cy="0"/>
          </a:xfrm>
          <a:prstGeom prst="line">
            <a:avLst/>
          </a:prstGeom>
          <a:noFill/>
          <a:ln w="36000">
            <a:solidFill>
              <a:schemeClr val="accent6">
                <a:lumMod val="75000"/>
              </a:schemeClr>
            </a:solidFill>
            <a:custDash>
              <a:ds d="254000" sp="100000"/>
              <a:ds d="254000" sp="100000"/>
              <a:ds d="203000" sp="100000"/>
            </a:custDash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6523" y="2384037"/>
            <a:ext cx="847005" cy="9363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slow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control</a:t>
            </a:r>
          </a:p>
        </p:txBody>
      </p:sp>
      <p:sp>
        <p:nvSpPr>
          <p:cNvPr id="56" name="Straight Connector 55"/>
          <p:cNvSpPr/>
          <p:nvPr/>
        </p:nvSpPr>
        <p:spPr>
          <a:xfrm flipH="1">
            <a:off x="666523" y="3813237"/>
            <a:ext cx="2059200" cy="0"/>
          </a:xfrm>
          <a:prstGeom prst="line">
            <a:avLst/>
          </a:prstGeom>
          <a:noFill/>
          <a:ln w="36000">
            <a:solidFill>
              <a:schemeClr val="accent6">
                <a:lumMod val="75000"/>
              </a:schemeClr>
            </a:solidFill>
            <a:custDash>
              <a:ds d="254000" sp="100000"/>
              <a:ds d="254000" sp="100000"/>
              <a:ds d="203000" sp="100000"/>
            </a:custDash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523" y="3392037"/>
            <a:ext cx="847005" cy="9363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slow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control</a:t>
            </a:r>
          </a:p>
        </p:txBody>
      </p:sp>
      <p:sp>
        <p:nvSpPr>
          <p:cNvPr id="58" name="Straight Connector 57"/>
          <p:cNvSpPr/>
          <p:nvPr/>
        </p:nvSpPr>
        <p:spPr>
          <a:xfrm flipH="1">
            <a:off x="666523" y="4893237"/>
            <a:ext cx="2059200" cy="0"/>
          </a:xfrm>
          <a:prstGeom prst="line">
            <a:avLst/>
          </a:prstGeom>
          <a:noFill/>
          <a:ln w="36000">
            <a:solidFill>
              <a:schemeClr val="accent6">
                <a:lumMod val="75000"/>
              </a:schemeClr>
            </a:solidFill>
            <a:custDash>
              <a:ds d="254000" sp="100000"/>
              <a:ds d="254000" sp="100000"/>
              <a:ds d="203000" sp="100000"/>
            </a:custDash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66523" y="4472037"/>
            <a:ext cx="847005" cy="9363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slow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control</a:t>
            </a:r>
          </a:p>
        </p:txBody>
      </p:sp>
      <p:sp>
        <p:nvSpPr>
          <p:cNvPr id="60" name="Straight Connector 59"/>
          <p:cNvSpPr/>
          <p:nvPr/>
        </p:nvSpPr>
        <p:spPr>
          <a:xfrm flipH="1">
            <a:off x="666523" y="5937237"/>
            <a:ext cx="2059200" cy="0"/>
          </a:xfrm>
          <a:prstGeom prst="line">
            <a:avLst/>
          </a:prstGeom>
          <a:noFill/>
          <a:ln w="36000">
            <a:solidFill>
              <a:schemeClr val="accent6">
                <a:lumMod val="75000"/>
              </a:schemeClr>
            </a:solidFill>
            <a:custDash>
              <a:ds d="254000" sp="100000"/>
              <a:ds d="254000" sp="100000"/>
              <a:ds d="203000" sp="100000"/>
            </a:custDash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6523" y="5516037"/>
            <a:ext cx="847005" cy="9363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slow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control</a:t>
            </a:r>
          </a:p>
        </p:txBody>
      </p:sp>
      <p:sp>
        <p:nvSpPr>
          <p:cNvPr id="62" name="Straight Connector 61"/>
          <p:cNvSpPr/>
          <p:nvPr/>
        </p:nvSpPr>
        <p:spPr>
          <a:xfrm>
            <a:off x="167807" y="1573679"/>
            <a:ext cx="865800" cy="0"/>
          </a:xfrm>
          <a:prstGeom prst="line">
            <a:avLst/>
          </a:prstGeom>
          <a:noFill/>
          <a:ln w="36000">
            <a:solidFill>
              <a:schemeClr val="accent6">
                <a:lumMod val="75000"/>
              </a:schemeClr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" y="1122960"/>
            <a:ext cx="847005" cy="93630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slow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 dirty="0">
              <a:ln>
                <a:noFill/>
              </a:ln>
              <a:solidFill>
                <a:schemeClr val="accent6">
                  <a:lumMod val="75000"/>
                </a:schemeClr>
              </a:solidFill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a typeface="DejaVu Sans" pitchFamily="2"/>
                <a:cs typeface="Lohit Hindi" pitchFamily="2"/>
              </a:rPr>
              <a:t>control</a:t>
            </a:r>
          </a:p>
        </p:txBody>
      </p:sp>
      <p:sp>
        <p:nvSpPr>
          <p:cNvPr id="123" name="Freeform 122"/>
          <p:cNvSpPr/>
          <p:nvPr/>
        </p:nvSpPr>
        <p:spPr>
          <a:xfrm rot="5400000">
            <a:off x="4601324" y="1699201"/>
            <a:ext cx="1143000" cy="68579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txBody>
          <a:bodyPr vert="vert270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ea typeface="DejaVu Sans" pitchFamily="2"/>
                <a:cs typeface="Lohit Hindi" pitchFamily="2"/>
              </a:rPr>
              <a:t>DC</a:t>
            </a:r>
            <a:endParaRPr lang="en-GB" sz="1800" b="0" i="0" u="none" strike="noStrike" kern="1200" dirty="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2590800" y="6372247"/>
            <a:ext cx="41148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1"/>
          </a:solidFill>
          <a:ln w="36000">
            <a:solidFill>
              <a:srgbClr val="33CCFF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1" i="0" u="none" strike="noStrike" kern="1200">
                <a:ln>
                  <a:noFill/>
                </a:ln>
                <a:solidFill>
                  <a:srgbClr val="33CCFF"/>
                </a:solidFill>
                <a:ea typeface="DejaVu Sans" pitchFamily="2"/>
                <a:cs typeface="Lohit Hindi" pitchFamily="2"/>
              </a:rPr>
              <a:t>Burst building network (BBN)</a:t>
            </a:r>
          </a:p>
        </p:txBody>
      </p:sp>
      <p:sp>
        <p:nvSpPr>
          <p:cNvPr id="121" name="Freeform 120"/>
          <p:cNvSpPr/>
          <p:nvPr/>
        </p:nvSpPr>
        <p:spPr>
          <a:xfrm rot="5400000">
            <a:off x="4601684" y="2887561"/>
            <a:ext cx="1143000" cy="68579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txBody>
          <a:bodyPr vert="vert270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ea typeface="DejaVu Sans" pitchFamily="2"/>
                <a:cs typeface="Lohit Hindi" pitchFamily="2"/>
              </a:rPr>
              <a:t>DC</a:t>
            </a:r>
            <a:endParaRPr lang="en-GB" sz="1800" b="0" i="0" u="none" strike="noStrike" kern="1200" dirty="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9" name="Freeform 118"/>
          <p:cNvSpPr/>
          <p:nvPr/>
        </p:nvSpPr>
        <p:spPr>
          <a:xfrm rot="5400000">
            <a:off x="4601684" y="4111561"/>
            <a:ext cx="1143000" cy="68579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txBody>
          <a:bodyPr vert="vert270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ea typeface="DejaVu Sans" pitchFamily="2"/>
                <a:cs typeface="Lohit Hindi" pitchFamily="2"/>
              </a:rPr>
              <a:t>DC</a:t>
            </a:r>
            <a:endParaRPr lang="en-GB" sz="1800" b="0" i="0" u="none" strike="noStrike" kern="1200" dirty="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7" name="Freeform 116"/>
          <p:cNvSpPr/>
          <p:nvPr/>
        </p:nvSpPr>
        <p:spPr>
          <a:xfrm rot="5400000">
            <a:off x="4601684" y="5263561"/>
            <a:ext cx="1143000" cy="685799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+- 21600 0 f14"/>
              <a:gd name="f17" fmla="val f14"/>
              <a:gd name="f18" fmla="*/ f14 10 1"/>
              <a:gd name="f19" fmla="*/ f14 1 2"/>
              <a:gd name="f20" fmla="*/ f14 f12 1"/>
              <a:gd name="f21" fmla="*/ f7 f13 1"/>
              <a:gd name="f22" fmla="*/ 10800 f13 1"/>
              <a:gd name="f23" fmla="*/ f15 1 f3"/>
              <a:gd name="f24" fmla="*/ 10800 f12 1"/>
              <a:gd name="f25" fmla="*/ 21600 f13 1"/>
              <a:gd name="f26" fmla="*/ 0 f13 1"/>
              <a:gd name="f27" fmla="*/ f18 1 18"/>
              <a:gd name="f28" fmla="+- 21600 0 f19"/>
              <a:gd name="f29" fmla="+- f23 0 f2"/>
              <a:gd name="f30" fmla="*/ f19 f12 1"/>
              <a:gd name="f31" fmla="+- f27 1750 0"/>
              <a:gd name="f32" fmla="*/ f28 f12 1"/>
              <a:gd name="f33" fmla="+- 21600 0 f31"/>
              <a:gd name="f34" fmla="*/ f31 f12 1"/>
              <a:gd name="f35" fmla="*/ f31 f13 1"/>
              <a:gd name="f36" fmla="*/ f33 f12 1"/>
              <a:gd name="f37" fmla="*/ f33 f13 1"/>
            </a:gdLst>
            <a:ahLst>
              <a:ahXY gdRefX="f0" minX="f6" maxX="f8">
                <a:pos x="f20" y="f21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2" y="f22"/>
              </a:cxn>
              <a:cxn ang="f29">
                <a:pos x="f24" y="f25"/>
              </a:cxn>
              <a:cxn ang="f29">
                <a:pos x="f30" y="f22"/>
              </a:cxn>
              <a:cxn ang="f29">
                <a:pos x="f24" y="f26"/>
              </a:cxn>
            </a:cxnLst>
            <a:rect l="f34" t="f35" r="f36" b="f37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16" y="f7"/>
                </a:lnTo>
                <a:lnTo>
                  <a:pt x="f17" y="f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bg1"/>
            </a:solidFill>
            <a:prstDash val="solid"/>
          </a:ln>
        </p:spPr>
        <p:txBody>
          <a:bodyPr vert="vert270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 smtClean="0">
                <a:ln>
                  <a:noFill/>
                </a:ln>
                <a:ea typeface="DejaVu Sans" pitchFamily="2"/>
                <a:cs typeface="Lohit Hindi" pitchFamily="2"/>
              </a:rPr>
              <a:t>DC</a:t>
            </a:r>
            <a:endParaRPr lang="en-GB" sz="1800" b="0" i="0" u="none" strike="noStrike" kern="1200" dirty="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 flipH="1">
            <a:off x="3674323" y="2191437"/>
            <a:ext cx="1143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 flipH="1">
            <a:off x="3674683" y="3343797"/>
            <a:ext cx="1143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 flipH="1">
            <a:off x="3674683" y="4567797"/>
            <a:ext cx="1143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 flipH="1">
            <a:off x="3674683" y="5719796"/>
            <a:ext cx="1143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 flipH="1">
            <a:off x="3674683" y="2371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 flipH="1">
            <a:off x="3674683" y="2515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 flipH="1">
            <a:off x="3674683" y="2659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 flipH="1">
            <a:off x="3674683" y="2803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 flipH="1">
            <a:off x="3674683" y="3487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 flipH="1">
            <a:off x="3674683" y="3631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3" name="Straight Connector 82"/>
          <p:cNvSpPr/>
          <p:nvPr/>
        </p:nvSpPr>
        <p:spPr>
          <a:xfrm flipH="1">
            <a:off x="3674683" y="3775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 flipH="1">
            <a:off x="3674683" y="3919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5" name="Straight Connector 84"/>
          <p:cNvSpPr/>
          <p:nvPr/>
        </p:nvSpPr>
        <p:spPr>
          <a:xfrm flipH="1">
            <a:off x="3674683" y="4279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6" name="Straight Connector 85"/>
          <p:cNvSpPr/>
          <p:nvPr/>
        </p:nvSpPr>
        <p:spPr>
          <a:xfrm flipH="1">
            <a:off x="3674683" y="4423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 flipH="1">
            <a:off x="3674683" y="4711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 flipH="1">
            <a:off x="3674683" y="4855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89" name="Straight Connector 88"/>
          <p:cNvSpPr/>
          <p:nvPr/>
        </p:nvSpPr>
        <p:spPr>
          <a:xfrm flipH="1">
            <a:off x="3674683" y="5431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0" name="Straight Connector 89"/>
          <p:cNvSpPr/>
          <p:nvPr/>
        </p:nvSpPr>
        <p:spPr>
          <a:xfrm flipH="1">
            <a:off x="3674683" y="5575436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 flipH="1">
            <a:off x="3674683" y="5863437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2" name="Straight Connector 91"/>
          <p:cNvSpPr/>
          <p:nvPr/>
        </p:nvSpPr>
        <p:spPr>
          <a:xfrm flipH="1">
            <a:off x="3674683" y="6007436"/>
            <a:ext cx="72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6419323" y="1371600"/>
            <a:ext cx="61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FEE</a:t>
            </a:r>
          </a:p>
        </p:txBody>
      </p:sp>
      <p:sp>
        <p:nvSpPr>
          <p:cNvPr id="94" name="Straight Connector 93"/>
          <p:cNvSpPr/>
          <p:nvPr/>
        </p:nvSpPr>
        <p:spPr>
          <a:xfrm>
            <a:off x="5503123" y="1612800"/>
            <a:ext cx="9144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5503123" y="1792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6" name="Straight Connector 95"/>
          <p:cNvSpPr/>
          <p:nvPr/>
        </p:nvSpPr>
        <p:spPr>
          <a:xfrm>
            <a:off x="5503123" y="1936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5503123" y="2080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8" name="Straight Connector 97"/>
          <p:cNvSpPr/>
          <p:nvPr/>
        </p:nvSpPr>
        <p:spPr>
          <a:xfrm>
            <a:off x="5503123" y="2224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6419683" y="2523600"/>
            <a:ext cx="61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FEE</a:t>
            </a:r>
          </a:p>
        </p:txBody>
      </p:sp>
      <p:sp>
        <p:nvSpPr>
          <p:cNvPr id="100" name="Straight Connector 99"/>
          <p:cNvSpPr/>
          <p:nvPr/>
        </p:nvSpPr>
        <p:spPr>
          <a:xfrm>
            <a:off x="5503483" y="2764800"/>
            <a:ext cx="9144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1" name="Straight Connector 100"/>
          <p:cNvSpPr/>
          <p:nvPr/>
        </p:nvSpPr>
        <p:spPr>
          <a:xfrm>
            <a:off x="5503483" y="2944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2" name="Straight Connector 101"/>
          <p:cNvSpPr/>
          <p:nvPr/>
        </p:nvSpPr>
        <p:spPr>
          <a:xfrm>
            <a:off x="5503483" y="3088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3" name="Straight Connector 102"/>
          <p:cNvSpPr/>
          <p:nvPr/>
        </p:nvSpPr>
        <p:spPr>
          <a:xfrm>
            <a:off x="5503483" y="3232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4" name="Straight Connector 103"/>
          <p:cNvSpPr/>
          <p:nvPr/>
        </p:nvSpPr>
        <p:spPr>
          <a:xfrm>
            <a:off x="5503483" y="3376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5" name="Freeform 104"/>
          <p:cNvSpPr/>
          <p:nvPr/>
        </p:nvSpPr>
        <p:spPr>
          <a:xfrm>
            <a:off x="6419683" y="3783600"/>
            <a:ext cx="61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FEE</a:t>
            </a:r>
          </a:p>
        </p:txBody>
      </p:sp>
      <p:sp>
        <p:nvSpPr>
          <p:cNvPr id="106" name="Straight Connector 105"/>
          <p:cNvSpPr/>
          <p:nvPr/>
        </p:nvSpPr>
        <p:spPr>
          <a:xfrm>
            <a:off x="5503483" y="4024800"/>
            <a:ext cx="9144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5503483" y="4204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5503483" y="4348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5503483" y="4492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5503483" y="4636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6419683" y="4935600"/>
            <a:ext cx="61200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solidFill>
              <a:schemeClr val="bg1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800" b="0" i="0" u="none" strike="noStrike" kern="1200">
                <a:ln>
                  <a:noFill/>
                </a:ln>
                <a:ea typeface="DejaVu Sans" pitchFamily="2"/>
                <a:cs typeface="Lohit Hindi" pitchFamily="2"/>
              </a:rPr>
              <a:t>FEE</a:t>
            </a:r>
          </a:p>
        </p:txBody>
      </p:sp>
      <p:sp>
        <p:nvSpPr>
          <p:cNvPr id="112" name="Straight Connector 111"/>
          <p:cNvSpPr/>
          <p:nvPr/>
        </p:nvSpPr>
        <p:spPr>
          <a:xfrm>
            <a:off x="5503483" y="5176800"/>
            <a:ext cx="9144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3" name="Straight Connector 112"/>
          <p:cNvSpPr/>
          <p:nvPr/>
        </p:nvSpPr>
        <p:spPr>
          <a:xfrm>
            <a:off x="5503483" y="5356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4" name="Straight Connector 113"/>
          <p:cNvSpPr/>
          <p:nvPr/>
        </p:nvSpPr>
        <p:spPr>
          <a:xfrm>
            <a:off x="5503483" y="5500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5" name="Straight Connector 114"/>
          <p:cNvSpPr/>
          <p:nvPr/>
        </p:nvSpPr>
        <p:spPr>
          <a:xfrm>
            <a:off x="5503483" y="5644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sp>
        <p:nvSpPr>
          <p:cNvPr id="116" name="Straight Connector 115"/>
          <p:cNvSpPr/>
          <p:nvPr/>
        </p:nvSpPr>
        <p:spPr>
          <a:xfrm>
            <a:off x="5503483" y="5788800"/>
            <a:ext cx="720000" cy="0"/>
          </a:xfrm>
          <a:prstGeom prst="line">
            <a:avLst/>
          </a:prstGeom>
          <a:noFill/>
          <a:ln w="36000">
            <a:solidFill>
              <a:schemeClr val="bg1"/>
            </a:solidFill>
            <a:prstDash val="solid"/>
            <a:headEnd type="arrow"/>
            <a:tailEnd type="arrow"/>
          </a:ln>
        </p:spPr>
        <p:txBody>
          <a:bodyPr vert="horz" wrap="none" lIns="108000" tIns="63000" rIns="108000" bIns="63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GB" sz="1800" b="0" i="0" u="none" strike="noStrike" kern="1200">
              <a:ln>
                <a:noFill/>
              </a:ln>
              <a:ea typeface="DejaVu Sans" pitchFamily="2"/>
              <a:cs typeface="Lohit Hindi" pitchFamily="2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572000" y="1828800"/>
            <a:ext cx="258284" cy="0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72000" y="1828800"/>
            <a:ext cx="0" cy="4543447"/>
          </a:xfrm>
          <a:prstGeom prst="line">
            <a:avLst/>
          </a:prstGeom>
          <a:ln w="28575"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H="1">
            <a:off x="4572000" y="3143636"/>
            <a:ext cx="258284" cy="0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H="1">
            <a:off x="4572000" y="4348800"/>
            <a:ext cx="258284" cy="0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572000" y="5459760"/>
            <a:ext cx="258284" cy="0"/>
          </a:xfrm>
          <a:prstGeom prst="line">
            <a:avLst/>
          </a:prstGeom>
          <a:ln w="285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2514600" y="2371437"/>
            <a:ext cx="2111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2362200" y="3395831"/>
            <a:ext cx="3635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>
            <a:off x="2133600" y="4542792"/>
            <a:ext cx="6191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1905000" y="5575436"/>
            <a:ext cx="817483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2514600" y="1936801"/>
            <a:ext cx="0" cy="4346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2344424" y="1932045"/>
            <a:ext cx="1" cy="14637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V="1">
            <a:off x="2133599" y="1936801"/>
            <a:ext cx="1" cy="26059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1905000" y="1932045"/>
            <a:ext cx="0" cy="3633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SODANET Topology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5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066800"/>
            <a:ext cx="3581400" cy="2514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156" y="1524000"/>
            <a:ext cx="1148444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20574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3029" y="3352800"/>
            <a:ext cx="32657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3048000"/>
            <a:ext cx="0" cy="3048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304800" y="2947307"/>
            <a:ext cx="304800" cy="228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2947307"/>
            <a:ext cx="3048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6314" y="2590800"/>
            <a:ext cx="0" cy="35650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314" y="2590800"/>
            <a:ext cx="107768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626464" y="2324100"/>
            <a:ext cx="609600" cy="533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4564" y="1078468"/>
            <a:ext cx="24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EMC Volume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1574648"/>
            <a:ext cx="102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Digitizer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600200" y="1885950"/>
            <a:ext cx="1905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SADC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2343150"/>
            <a:ext cx="1905000" cy="108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Online pulse-data processing;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Feature Extraction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43400" y="1078468"/>
            <a:ext cx="4426200" cy="33195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4376057" y="4053240"/>
            <a:ext cx="2427950" cy="3100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(developed by P. </a:t>
            </a:r>
            <a:r>
              <a:rPr lang="en-GB" sz="1400" b="0" i="0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Marciniewski</a:t>
            </a:r>
            <a:r>
              <a:rPr lang="en-GB" sz="1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1084831"/>
            <a:ext cx="2435580" cy="4039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Digitizer prototype v2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0200" y="4572000"/>
            <a:ext cx="55953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End Cap</a:t>
            </a:r>
            <a:r>
              <a:rPr lang="en-US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 hit rate of 350 kHz -&gt; ~ 2.2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Gbps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channel density reached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hardness is being studied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EMC Digitizer</a:t>
            </a:r>
          </a:p>
          <a:p>
            <a:r>
              <a:rPr lang="en-US" sz="2400" dirty="0" smtClean="0">
                <a:latin typeface="Cambria" pitchFamily="18" charset="0"/>
              </a:rPr>
              <a:t>- Data </a:t>
            </a:r>
            <a:r>
              <a:rPr lang="en-US" sz="2400" dirty="0" smtClean="0">
                <a:latin typeface="Cambria" pitchFamily="18" charset="0"/>
              </a:rPr>
              <a:t>rates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066800"/>
            <a:ext cx="3581400" cy="2514600"/>
          </a:xfrm>
          <a:prstGeom prst="rect">
            <a:avLst/>
          </a:prstGeom>
          <a:pattFill prst="wdUpDiag">
            <a:fgClr>
              <a:schemeClr val="bg1"/>
            </a:fgClr>
            <a:bgClr>
              <a:schemeClr val="accent1">
                <a:lumMod val="40000"/>
                <a:lumOff val="60000"/>
              </a:schemeClr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3156" y="1524000"/>
            <a:ext cx="1148444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0" y="1524000"/>
            <a:ext cx="20574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83029" y="3352800"/>
            <a:ext cx="32657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" y="3048000"/>
            <a:ext cx="0" cy="3048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sosceles Triangle 15"/>
          <p:cNvSpPr/>
          <p:nvPr/>
        </p:nvSpPr>
        <p:spPr>
          <a:xfrm>
            <a:off x="304800" y="2947307"/>
            <a:ext cx="304800" cy="2286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2947307"/>
            <a:ext cx="3048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46314" y="2590800"/>
            <a:ext cx="0" cy="35650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314" y="2590800"/>
            <a:ext cx="107768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sosceles Triangle 22"/>
          <p:cNvSpPr/>
          <p:nvPr/>
        </p:nvSpPr>
        <p:spPr>
          <a:xfrm rot="5400000">
            <a:off x="626464" y="2324100"/>
            <a:ext cx="609600" cy="53340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4564" y="1078468"/>
            <a:ext cx="24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EMC Volume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600200" y="1574648"/>
            <a:ext cx="102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Digitizer</a:t>
            </a:r>
            <a:endParaRPr lang="en-US" sz="1200" b="1" dirty="0"/>
          </a:p>
        </p:txBody>
      </p:sp>
      <p:sp>
        <p:nvSpPr>
          <p:cNvPr id="30" name="Rectangle 29"/>
          <p:cNvSpPr/>
          <p:nvPr/>
        </p:nvSpPr>
        <p:spPr>
          <a:xfrm>
            <a:off x="1600200" y="1885950"/>
            <a:ext cx="1905000" cy="342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SADC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00200" y="2343150"/>
            <a:ext cx="1905000" cy="108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FPGA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Online pulse-data processing;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Feature Extraction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35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343400" y="1078468"/>
            <a:ext cx="4426200" cy="3319559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4376057" y="4053240"/>
            <a:ext cx="2427950" cy="310041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1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(developed by P. </a:t>
            </a:r>
            <a:r>
              <a:rPr lang="en-GB" sz="1400" b="0" i="0" u="none" strike="noStrike" kern="1200" dirty="0" err="1">
                <a:ln>
                  <a:noFill/>
                </a:ln>
                <a:ea typeface="DejaVu Sans" pitchFamily="2"/>
                <a:cs typeface="Lohit Hindi" pitchFamily="2"/>
              </a:rPr>
              <a:t>Marciniewski</a:t>
            </a:r>
            <a:r>
              <a:rPr lang="en-GB" sz="14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43400" y="1084831"/>
            <a:ext cx="2435580" cy="40397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0" i="0" u="none" strike="noStrike" kern="1200" dirty="0">
                <a:ln>
                  <a:noFill/>
                </a:ln>
                <a:ea typeface="DejaVu Sans" pitchFamily="2"/>
                <a:cs typeface="Lohit Hindi" pitchFamily="2"/>
              </a:rPr>
              <a:t>Digitizer prototype v2</a:t>
            </a:r>
          </a:p>
        </p:txBody>
      </p:sp>
      <p:sp>
        <p:nvSpPr>
          <p:cNvPr id="10" name="Cross 9"/>
          <p:cNvSpPr/>
          <p:nvPr/>
        </p:nvSpPr>
        <p:spPr>
          <a:xfrm rot="18922108">
            <a:off x="4814251" y="938309"/>
            <a:ext cx="3600621" cy="3600621"/>
          </a:xfrm>
          <a:prstGeom prst="plus">
            <a:avLst>
              <a:gd name="adj" fmla="val 45918"/>
            </a:avLst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67568" y="2438400"/>
            <a:ext cx="30096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TOO EXPENSIVE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23772" y="4800600"/>
            <a:ext cx="5239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required</a:t>
            </a:r>
            <a:r>
              <a:rPr lang="en-US" sz="24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eplace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Virtex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with </a:t>
            </a:r>
            <a:r>
              <a:rPr lang="en-US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Kintex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FPGA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board expected ready next year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EMC Digitizer</a:t>
            </a:r>
          </a:p>
          <a:p>
            <a:r>
              <a:rPr lang="en-US" sz="2400" dirty="0" smtClean="0">
                <a:latin typeface="Cambria" pitchFamily="18" charset="0"/>
              </a:rPr>
              <a:t>- Data </a:t>
            </a:r>
            <a:r>
              <a:rPr lang="en-US" sz="2400" dirty="0" smtClean="0">
                <a:latin typeface="Cambria" pitchFamily="18" charset="0"/>
              </a:rPr>
              <a:t>rates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2401" y="1066800"/>
            <a:ext cx="4648200" cy="30933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3000" y="1066800"/>
            <a:ext cx="403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Ready to use &amp; fully functional with existing test readout (EMC only, no external triggers)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with PROTO192 on-going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40576" y="5537537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tests with other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ossibility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external triggering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552" y="4245114"/>
            <a:ext cx="8730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</a:rPr>
              <a:t>Development of SODA source, time-distribution network (SODANET) and new data concentrator is on-going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343400" y="4953000"/>
            <a:ext cx="283176" cy="45720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4800601" y="4996934"/>
            <a:ext cx="368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i="1" dirty="0" smtClean="0">
                <a:solidFill>
                  <a:schemeClr val="accent6">
                    <a:lumMod val="75000"/>
                  </a:schemeClr>
                </a:solidFill>
              </a:rPr>
              <a:t>Once done, hopefully end of summer</a:t>
            </a:r>
            <a:endParaRPr lang="nl-NL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EMC Digitizer</a:t>
            </a:r>
            <a:endParaRPr lang="en-US" sz="2400" dirty="0" smtClean="0">
              <a:latin typeface="Cambria" pitchFamily="18" charset="0"/>
            </a:endParaRPr>
          </a:p>
          <a:p>
            <a:r>
              <a:rPr lang="en-US" sz="2400" dirty="0" smtClean="0">
                <a:latin typeface="Cambria" pitchFamily="18" charset="0"/>
              </a:rPr>
              <a:t>- </a:t>
            </a:r>
            <a:r>
              <a:rPr lang="en-US" sz="2400" dirty="0" smtClean="0">
                <a:latin typeface="Cambria" pitchFamily="18" charset="0"/>
              </a:rPr>
              <a:t>Passive cooling &amp; readout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96481" y="990600"/>
            <a:ext cx="7763257" cy="384831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Required functionality (EMC)</a:t>
            </a:r>
            <a:r>
              <a:rPr lang="en-GB" sz="2000" b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Time-distribution functionality</a:t>
            </a: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Separation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of the hit-data and slow-control streams</a:t>
            </a: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Combine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information from two photo-sensors, reading out same crystal</a:t>
            </a:r>
          </a:p>
          <a:p>
            <a:pPr marL="0" marR="0" lvl="2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Identification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and correction of a nuclear counter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effect</a:t>
            </a:r>
            <a:endParaRPr lang="en-GB" sz="20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Energy calibration</a:t>
            </a:r>
            <a:endParaRPr lang="en-GB" sz="20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Time-ordering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of the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data</a:t>
            </a:r>
            <a:endParaRPr lang="en-GB" sz="20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0" marR="0" lvl="1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Pile-up 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recovery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Data Concentrator</a:t>
            </a:r>
          </a:p>
          <a:p>
            <a:r>
              <a:rPr lang="en-US" sz="2400" dirty="0" smtClean="0">
                <a:latin typeface="Cambria" pitchFamily="18" charset="0"/>
              </a:rPr>
              <a:t>- Functionality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43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295400"/>
            <a:ext cx="4594248" cy="14684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Current implementation</a:t>
            </a:r>
            <a:r>
              <a:rPr lang="en-GB" sz="22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342900" marR="0" lvl="1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Hardware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WASA data concentrator</a:t>
            </a:r>
          </a:p>
          <a:p>
            <a:pPr marL="800100" lvl="2" indent="-342900" hangingPunct="0">
              <a:buSzPct val="100000"/>
              <a:buFont typeface="Wingdings" pitchFamily="2" charset="2"/>
              <a:buChar char=""/>
            </a:pP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Functional</a:t>
            </a: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800100" lvl="2" indent="-342900" hangingPunct="0">
              <a:buSzPct val="100000"/>
              <a:buFont typeface="Wingdings" pitchFamily="2" charset="2"/>
              <a:buChar char=""/>
            </a:pP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EMC 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only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202849" y="1219200"/>
            <a:ext cx="3092066" cy="19077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4800" y="3810000"/>
            <a:ext cx="6089657" cy="14684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GB" sz="2200" b="1" i="1" u="none" strike="noStrike" kern="120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Desired implementation</a:t>
            </a:r>
            <a:r>
              <a:rPr lang="en-GB" sz="22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342900" marR="0" lvl="1" indent="-3429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tabLst/>
            </a:pP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Hardware</a:t>
            </a:r>
            <a:r>
              <a:rPr lang="en-GB" sz="22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 </a:t>
            </a: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TRBv</a:t>
            </a:r>
            <a:r>
              <a:rPr lang="en-GB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3 Board</a:t>
            </a: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  <a:p>
            <a:pPr marL="800100" lvl="2" indent="-342900" hangingPunct="0">
              <a:buSzPct val="100000"/>
              <a:buFont typeface="Wingdings" pitchFamily="2" charset="2"/>
              <a:buChar char=""/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Combined readout for: EMC, STT, MVD, DIRC</a:t>
            </a:r>
          </a:p>
          <a:p>
            <a:pPr marL="800100" lvl="2" indent="-342900" hangingPunct="0">
              <a:buSzPct val="100000"/>
              <a:buFont typeface="Wingdings" pitchFamily="2" charset="2"/>
              <a:buChar char=""/>
            </a:pPr>
            <a:r>
              <a:rPr lang="en-GB" sz="22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Ready by end of summer</a:t>
            </a:r>
            <a:endParaRPr lang="en-GB" sz="2200" b="0" i="0" u="none" strike="noStrik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DejaVu Sans" pitchFamily="2"/>
              <a:cs typeface="Lohit Hindi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663395" y="3826329"/>
            <a:ext cx="1631520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Data Concentrator</a:t>
            </a:r>
          </a:p>
          <a:p>
            <a:r>
              <a:rPr lang="en-US" sz="2400" dirty="0" smtClean="0">
                <a:latin typeface="Cambria" pitchFamily="18" charset="0"/>
              </a:rPr>
              <a:t>- Implementation</a:t>
            </a:r>
            <a:endParaRPr lang="en-US" sz="2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7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1066800"/>
            <a:ext cx="6438471" cy="215734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GB" sz="2200" b="1" i="1" u="non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Advantages</a:t>
            </a:r>
            <a:r>
              <a:rPr lang="en-GB" sz="2200" b="1" i="0" u="non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:</a:t>
            </a:r>
          </a:p>
          <a:p>
            <a:pPr marL="342900" marR="0" lvl="1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/>
              <a:defRPr sz="2200"/>
            </a:pPr>
            <a:r>
              <a:rPr lang="en-GB" sz="2200" b="0" i="0" u="non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 Different </a:t>
            </a:r>
            <a:r>
              <a:rPr lang="en-GB" sz="2200" b="0" i="0" u="non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configurations of </a:t>
            </a:r>
            <a:r>
              <a:rPr lang="en-GB" sz="2200" b="0" i="0" u="non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readout system possible</a:t>
            </a:r>
            <a:endParaRPr lang="en-GB" sz="2200" b="0" i="0" u="none" kern="120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DejaVu Sans" pitchFamily="2"/>
              <a:cs typeface="Lohit Hindi" pitchFamily="2"/>
            </a:endParaRPr>
          </a:p>
          <a:p>
            <a:pPr marL="0" marR="0" lvl="0" indent="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/>
            </a:pPr>
            <a:r>
              <a:rPr lang="en-GB" sz="2200" b="1" i="1" u="non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Disadvantages</a:t>
            </a:r>
            <a:r>
              <a:rPr lang="en-GB" sz="2200" b="1" i="0" u="non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:</a:t>
            </a:r>
          </a:p>
          <a:p>
            <a:pPr marL="342900" marR="0" lvl="1" indent="-342900" rtl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û"/>
              <a:tabLst/>
              <a:defRPr sz="2200"/>
            </a:pPr>
            <a:r>
              <a:rPr lang="en-GB" sz="2200" b="0" i="0" u="non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 Low optical fibre </a:t>
            </a:r>
            <a:r>
              <a:rPr lang="en-GB" sz="2200" b="0" i="0" u="non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speed (max 3 </a:t>
            </a:r>
            <a:r>
              <a:rPr lang="en-GB" sz="2200" b="0" i="0" u="none" kern="120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Gbps</a:t>
            </a:r>
            <a:r>
              <a:rPr lang="en-GB" sz="2200" b="0" i="0" u="non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DejaVu Sans" pitchFamily="2"/>
                <a:cs typeface="Lohit Hindi" pitchFamily="2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764" y="4122964"/>
            <a:ext cx="3344636" cy="2595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200"/>
            </a:pP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Low </a:t>
            </a:r>
            <a:r>
              <a:rPr lang="en-GB" sz="2000" b="1" i="1" u="none" strike="noStrike" kern="120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speed/EMC hit-rate </a:t>
            </a:r>
          </a:p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200"/>
            </a:pPr>
            <a:r>
              <a:rPr lang="en-GB" sz="2000" b="1" i="1" u="none" strike="noStrike" kern="1200" dirty="0" smtClean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(&lt;60 </a:t>
            </a: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kHz/crystal)</a:t>
            </a: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108000" lvl="1" indent="-108000" hangingPunct="0">
              <a:buSzPct val="45000"/>
              <a:buFont typeface="Arial" pitchFamily="34" charset="0"/>
              <a:buChar char="•"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1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SODANET IO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(TRB main board)</a:t>
            </a:r>
          </a:p>
          <a:p>
            <a:pPr marL="108000" lvl="1" indent="-108000" hangingPunct="0">
              <a:buSzPct val="45000"/>
              <a:buFont typeface="Arial" pitchFamily="34" charset="0"/>
              <a:buChar char="•"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1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link to CN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(TRB main board)</a:t>
            </a:r>
          </a:p>
          <a:p>
            <a:pPr marL="108000" lvl="1" indent="-108000" hangingPunct="0">
              <a:buSzPct val="45000"/>
              <a:buFont typeface="Arial" pitchFamily="34" charset="0"/>
              <a:buChar char="•"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24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links to digitizers (piggyback boards)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8765" y="4114800"/>
            <a:ext cx="4030435" cy="25956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R="0" lvl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200"/>
            </a:pPr>
            <a:r>
              <a:rPr lang="en-GB" sz="2000" b="1" i="1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High speed (expected at normal operation at HESR)</a:t>
            </a:r>
            <a:r>
              <a:rPr lang="en-GB" sz="2000" b="1" i="0" u="none" strike="noStrike" kern="1200" dirty="0">
                <a:ln>
                  <a:noFill/>
                </a:ln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:</a:t>
            </a:r>
          </a:p>
          <a:p>
            <a:pPr marL="108000" marR="0" lvl="1" indent="-1080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tabLst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1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SODANET IO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(TRB main board)</a:t>
            </a:r>
          </a:p>
          <a:p>
            <a:pPr marL="108000" marR="0" lvl="1" indent="-1080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tabLst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6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links to CN</a:t>
            </a:r>
            <a:b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</a:b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(piggyback boards)</a:t>
            </a:r>
          </a:p>
          <a:p>
            <a:pPr marL="108000" marR="0" lvl="1" indent="-10800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itchFamily="34" charset="0"/>
              <a:buChar char="•"/>
              <a:tabLst/>
              <a:defRPr sz="2200"/>
            </a:pPr>
            <a:r>
              <a:rPr lang="en-GB" sz="2000" b="1" i="0" u="none" strike="noStrike" kern="12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18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links to </a:t>
            </a: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digitizers</a:t>
            </a:r>
          </a:p>
          <a:p>
            <a:pPr marL="0" marR="0" lvl="1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2200"/>
            </a:pPr>
            <a:r>
              <a:rPr lang="en-GB" sz="2000" b="0" i="0" u="none" strike="noStrike" kern="12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  (</a:t>
            </a:r>
            <a:r>
              <a:rPr lang="en-GB" sz="2000" b="0" i="0" u="none" strike="noStrike" kern="12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DejaVu Sans" pitchFamily="2"/>
                <a:cs typeface="Lohit Hindi" pitchFamily="2"/>
              </a:rPr>
              <a:t>piggyback boards)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95800" y="4038600"/>
            <a:ext cx="0" cy="2819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3505200"/>
            <a:ext cx="9144000" cy="533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TRB configurations for the End Cap: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823983" y="1104477"/>
            <a:ext cx="2122737" cy="208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0" y="0"/>
            <a:ext cx="991138" cy="9071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62047" y="-1"/>
            <a:ext cx="7981952" cy="90719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3" t="9686"/>
          <a:stretch/>
        </p:blipFill>
        <p:spPr>
          <a:xfrm>
            <a:off x="116875" y="72471"/>
            <a:ext cx="800100" cy="762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14447" y="38098"/>
            <a:ext cx="5010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mbria" pitchFamily="18" charset="0"/>
              </a:rPr>
              <a:t>TRB as a Data Concentrator</a:t>
            </a:r>
          </a:p>
        </p:txBody>
      </p:sp>
    </p:spTree>
    <p:extLst>
      <p:ext uri="{BB962C8B-B14F-4D97-AF65-F5344CB8AC3E}">
        <p14:creationId xmlns:p14="http://schemas.microsoft.com/office/powerpoint/2010/main" val="3399267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On-screen Show (4:3)</PresentationFormat>
  <Paragraphs>192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Kernfysisch Versneller Instituut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Tiemens</dc:creator>
  <cp:lastModifiedBy>Windows User</cp:lastModifiedBy>
  <cp:revision>17</cp:revision>
  <dcterms:created xsi:type="dcterms:W3CDTF">2013-06-21T12:46:40Z</dcterms:created>
  <dcterms:modified xsi:type="dcterms:W3CDTF">2013-06-25T08:28:30Z</dcterms:modified>
</cp:coreProperties>
</file>