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0"/>
  </p:notesMasterIdLst>
  <p:sldIdLst>
    <p:sldId id="312" r:id="rId2"/>
    <p:sldId id="313" r:id="rId3"/>
    <p:sldId id="315" r:id="rId4"/>
    <p:sldId id="281" r:id="rId5"/>
    <p:sldId id="316" r:id="rId6"/>
    <p:sldId id="317" r:id="rId7"/>
    <p:sldId id="319" r:id="rId8"/>
    <p:sldId id="305" r:id="rId9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786" autoAdjust="0"/>
  </p:normalViewPr>
  <p:slideViewPr>
    <p:cSldViewPr>
      <p:cViewPr varScale="1">
        <p:scale>
          <a:sx n="69" d="100"/>
          <a:sy n="69" d="100"/>
        </p:scale>
        <p:origin x="-966" y="-96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pPr/>
              <a:t>04.07.2013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>
          <a:xfrm>
            <a:off x="720000" y="6508829"/>
            <a:ext cx="2133600" cy="365125"/>
          </a:xfrm>
        </p:spPr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/>
        </p:nvSpPr>
        <p:spPr/>
        <p:txBody>
          <a:bodyPr/>
          <a:lstStyle/>
          <a:p>
            <a:fld id="{F68F8476-1CB3-4CBE-A5AB-CA428A70D7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/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43264" y="6492875"/>
            <a:ext cx="2895600" cy="365125"/>
          </a:xfrm>
        </p:spPr>
        <p:txBody>
          <a:bodyPr/>
          <a:lstStyle/>
          <a:p>
            <a:r>
              <a:rPr lang="de-DE" smtClean="0"/>
              <a:t>XLV. PANDA Collaboration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772400" cy="53386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</p:spPr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EB9AEA1-3281-46F0-9EDB-48FF2E5FF2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1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8" name="Picture 14" descr="PandaLogo1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"/>
            <a:ext cx="2438400" cy="57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snapsho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24" y="914400"/>
            <a:ext cx="8787176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57200" y="1066800"/>
            <a:ext cx="8153400" cy="3200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05600" cy="990600"/>
          </a:xfrm>
        </p:spPr>
        <p:txBody>
          <a:bodyPr/>
          <a:lstStyle/>
          <a:p>
            <a:r>
              <a:rPr lang="en-US" dirty="0" smtClean="0"/>
              <a:t>Preassembly Funding Request…       </a:t>
            </a:r>
            <a:r>
              <a:rPr lang="en-US" sz="2400" dirty="0" smtClean="0"/>
              <a:t>(FZJ </a:t>
            </a:r>
            <a:r>
              <a:rPr lang="en-US" sz="2400" dirty="0" err="1" smtClean="0"/>
              <a:t>Investitionsfonds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" y="1066800"/>
            <a:ext cx="7924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                                   Email 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→ PANDA-TB@gsi.de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(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Fri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3 May 2013):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Dear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colleague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…In a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recent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discussion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our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division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head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Sebastian Schmidt (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member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board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directors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),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requested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that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Jülich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contribution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put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context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with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total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cost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preassembly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The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goal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that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make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presentable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package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turning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preassembly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into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 proper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visible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project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Thus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need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list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external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contributions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during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preassembly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phase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would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appreciate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if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you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could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tell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about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money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that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you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will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have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invest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preassembly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The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list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can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include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manpower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…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3400" y="4343400"/>
            <a:ext cx="8153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de-DE" sz="2400" b="1" dirty="0" err="1" smtClean="0">
                <a:solidFill>
                  <a:srgbClr val="FF0000"/>
                </a:solidFill>
                <a:latin typeface="Comic Sans MS" pitchFamily="66" charset="0"/>
              </a:rPr>
              <a:t>Many</a:t>
            </a: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Comic Sans MS" pitchFamily="66" charset="0"/>
              </a:rPr>
              <a:t>thanks</a:t>
            </a: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Comic Sans MS" pitchFamily="66" charset="0"/>
              </a:rPr>
              <a:t>for</a:t>
            </a: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Comic Sans MS" pitchFamily="66" charset="0"/>
              </a:rPr>
              <a:t>your</a:t>
            </a: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Comic Sans MS" pitchFamily="66" charset="0"/>
              </a:rPr>
              <a:t>valueable</a:t>
            </a: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  <a:latin typeface="Comic Sans MS" pitchFamily="66" charset="0"/>
              </a:rPr>
              <a:t>input</a:t>
            </a: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 !!!</a:t>
            </a:r>
          </a:p>
          <a:p>
            <a:endParaRPr lang="de-DE" sz="2000" dirty="0" smtClean="0">
              <a:solidFill>
                <a:schemeClr val="tx2"/>
              </a:solidFill>
              <a:latin typeface="Comic Sans MS" pitchFamily="66" charset="0"/>
              <a:cs typeface="Arial"/>
            </a:endParaRPr>
          </a:p>
          <a:p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→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only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integral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number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of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money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contributions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,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manpower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,  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hardware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,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traveling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money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,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list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of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components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communicated</a:t>
            </a:r>
            <a:endParaRPr lang="de-DE" sz="2000" dirty="0" smtClean="0">
              <a:solidFill>
                <a:schemeClr val="tx2"/>
              </a:solidFill>
              <a:latin typeface="Comic Sans MS" pitchFamily="66" charset="0"/>
              <a:cs typeface="Arial"/>
            </a:endParaRPr>
          </a:p>
          <a:p>
            <a:endParaRPr lang="de-DE" sz="2000" dirty="0" smtClean="0">
              <a:solidFill>
                <a:schemeClr val="tx2"/>
              </a:solidFill>
              <a:latin typeface="Comic Sans MS" pitchFamily="66" charset="0"/>
              <a:cs typeface="Arial"/>
            </a:endParaRPr>
          </a:p>
          <a:p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→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wait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for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decision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on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next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board-of-directors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meeting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  <a:cs typeface="Arial"/>
              </a:rPr>
              <a:t> </a:t>
            </a:r>
            <a:r>
              <a:rPr lang="de-DE" sz="2000" dirty="0" smtClean="0">
                <a:solidFill>
                  <a:schemeClr val="tx2"/>
                </a:solidFill>
                <a:latin typeface="Comic Sans MS" pitchFamily="66" charset="0"/>
              </a:rPr>
              <a:t>  </a:t>
            </a:r>
            <a:endParaRPr lang="de-DE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705600" cy="533864"/>
          </a:xfrm>
        </p:spPr>
        <p:txBody>
          <a:bodyPr/>
          <a:lstStyle/>
          <a:p>
            <a:r>
              <a:rPr lang="en-US" dirty="0" smtClean="0"/>
              <a:t>Preassembly Funding Request…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57200" y="12192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 NRW-FAIR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revival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letter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Sebastian Schmidt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to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Rectors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of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the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NRW-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Universities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(Bochum, Bonn, Iserlohn, Münster) in order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to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contact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Svenja Schulze (NRW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minister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for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Innovation, Science &amp; Research)</a:t>
            </a:r>
          </a:p>
          <a:p>
            <a:pPr>
              <a:buBlip>
                <a:blip r:embed="rId2"/>
              </a:buBlip>
            </a:pPr>
            <a:endParaRPr lang="de-DE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endParaRPr lang="de-DE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potential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contribution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via FAIR GmbH ? </a:t>
            </a:r>
          </a:p>
          <a:p>
            <a:endParaRPr lang="de-DE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integration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in COSTBOOK ?</a:t>
            </a:r>
          </a:p>
          <a:p>
            <a:pPr>
              <a:buBlip>
                <a:blip r:embed="rId2"/>
              </a:buBlip>
            </a:pPr>
            <a:endParaRPr lang="de-DE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(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pre-assembly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common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latin typeface="Comic Sans MS" pitchFamily="66" charset="0"/>
              </a:rPr>
              <a:t>fund</a:t>
            </a:r>
            <a:r>
              <a:rPr lang="de-DE" sz="2400" b="1" dirty="0" smtClean="0">
                <a:solidFill>
                  <a:schemeClr val="tx2"/>
                </a:solidFill>
                <a:latin typeface="Comic Sans MS" pitchFamily="66" charset="0"/>
              </a:rPr>
              <a:t> ? )</a:t>
            </a:r>
            <a:endParaRPr lang="de-DE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COSY-Strahlzeitplan_2013.eps"/>
          <p:cNvPicPr>
            <a:picLocks noChangeAspect="1"/>
          </p:cNvPicPr>
          <p:nvPr/>
        </p:nvPicPr>
        <p:blipFill>
          <a:blip r:embed="rId2"/>
          <a:srcRect l="7029" t="18167" r="9418" b="4974"/>
          <a:stretch>
            <a:fillRect/>
          </a:stretch>
        </p:blipFill>
        <p:spPr>
          <a:xfrm rot="5400000">
            <a:off x="1661746" y="-852854"/>
            <a:ext cx="6125307" cy="8839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6200"/>
            <a:ext cx="6572296" cy="533864"/>
          </a:xfrm>
        </p:spPr>
        <p:txBody>
          <a:bodyPr/>
          <a:lstStyle/>
          <a:p>
            <a:r>
              <a:rPr lang="de-DE" dirty="0" smtClean="0"/>
              <a:t>Beam Time in </a:t>
            </a:r>
            <a:r>
              <a:rPr lang="de-DE" u="sng" dirty="0" smtClean="0"/>
              <a:t>2013</a:t>
            </a:r>
            <a:r>
              <a:rPr lang="de-DE" dirty="0" smtClean="0"/>
              <a:t>/14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COSY-Strahlzeitplan_2014.eps"/>
          <p:cNvPicPr>
            <a:picLocks noChangeAspect="1"/>
          </p:cNvPicPr>
          <p:nvPr/>
        </p:nvPicPr>
        <p:blipFill>
          <a:blip r:embed="rId2"/>
          <a:srcRect l="12314" t="12222" r="12314" b="5556"/>
          <a:stretch>
            <a:fillRect/>
          </a:stretch>
        </p:blipFill>
        <p:spPr>
          <a:xfrm rot="5400000">
            <a:off x="1920445" y="-701247"/>
            <a:ext cx="5684109" cy="87630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572296" cy="533864"/>
          </a:xfrm>
        </p:spPr>
        <p:txBody>
          <a:bodyPr/>
          <a:lstStyle/>
          <a:p>
            <a:r>
              <a:rPr lang="de-DE" dirty="0" smtClean="0"/>
              <a:t>Beam Time in 2013/</a:t>
            </a:r>
            <a:r>
              <a:rPr lang="de-DE" u="sng" dirty="0" smtClean="0"/>
              <a:t>14</a:t>
            </a:r>
            <a:endParaRPr lang="de-DE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791200" y="1219200"/>
            <a:ext cx="8382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/>
          <p:nvPr/>
        </p:nvCxnSpPr>
        <p:spPr>
          <a:xfrm rot="5400000">
            <a:off x="6324600" y="914400"/>
            <a:ext cx="304800" cy="152400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400800" y="533400"/>
            <a:ext cx="55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PAC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snapshot2.png"/>
          <p:cNvPicPr>
            <a:picLocks noChangeAspect="1"/>
          </p:cNvPicPr>
          <p:nvPr/>
        </p:nvPicPr>
        <p:blipFill>
          <a:blip r:embed="rId2"/>
          <a:srcRect t="32308" r="17445"/>
          <a:stretch>
            <a:fillRect/>
          </a:stretch>
        </p:blipFill>
        <p:spPr>
          <a:xfrm>
            <a:off x="457200" y="990600"/>
            <a:ext cx="8510156" cy="41148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990600" y="2362200"/>
            <a:ext cx="7086600" cy="10668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533864"/>
          </a:xfrm>
        </p:spPr>
        <p:txBody>
          <a:bodyPr/>
          <a:lstStyle/>
          <a:p>
            <a:r>
              <a:rPr lang="de-DE" dirty="0"/>
              <a:t>System </a:t>
            </a:r>
            <a:r>
              <a:rPr lang="de-DE" dirty="0" err="1"/>
              <a:t>and</a:t>
            </a:r>
            <a:r>
              <a:rPr lang="de-DE" dirty="0"/>
              <a:t> sub-system </a:t>
            </a:r>
            <a:r>
              <a:rPr lang="de-DE" dirty="0" err="1"/>
              <a:t>managers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93033"/>
              </p:ext>
            </p:extLst>
          </p:nvPr>
        </p:nvGraphicFramePr>
        <p:xfrm>
          <a:off x="323528" y="836712"/>
          <a:ext cx="4248472" cy="5093895"/>
        </p:xfrm>
        <a:graphic>
          <a:graphicData uri="http://schemas.openxmlformats.org/drawingml/2006/table">
            <a:tbl>
              <a:tblPr/>
              <a:tblGrid>
                <a:gridCol w="2124236"/>
                <a:gridCol w="2124236"/>
              </a:tblGrid>
              <a:tr h="264029">
                <a:tc>
                  <a:txBody>
                    <a:bodyPr/>
                    <a:lstStyle/>
                    <a:p>
                      <a:r>
                        <a:rPr lang="de-DE" sz="1400" b="1" dirty="0"/>
                        <a:t>Systems </a:t>
                      </a:r>
                      <a:r>
                        <a:rPr lang="de-DE" sz="1400" b="1" dirty="0" err="1"/>
                        <a:t>and</a:t>
                      </a:r>
                      <a:r>
                        <a:rPr lang="de-DE" sz="1400" b="1" dirty="0"/>
                        <a:t> sub-systems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Name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 b="1" dirty="0"/>
                        <a:t>Magnets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Lars Schmitt (prov.) 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/>
                        <a:t>  Solenoid coil &amp; cryostat Pellet Target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Renzo Parodi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 dirty="0"/>
                        <a:t>  Solenoid </a:t>
                      </a:r>
                      <a:r>
                        <a:rPr lang="de-DE" sz="1200" dirty="0" err="1"/>
                        <a:t>return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yoke</a:t>
                      </a:r>
                      <a:endParaRPr lang="de-DE" sz="1200" dirty="0"/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Alexander Vodopianov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/>
                        <a:t>  Dipole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Lars Schmitt (prov.) 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/>
                        <a:t>  Support &amp; positioning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Edward </a:t>
                      </a:r>
                      <a:r>
                        <a:rPr lang="de-DE" sz="1200" dirty="0" err="1"/>
                        <a:t>Lisowski</a:t>
                      </a:r>
                      <a:endParaRPr lang="de-DE" sz="1200" dirty="0"/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 b="1" dirty="0"/>
                        <a:t>Targets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Alfons Khoukaz 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/>
                        <a:t>  Pellet Target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Markus Büscher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/>
                        <a:t>  Cluster Target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Alfons Khoukaz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 dirty="0"/>
                        <a:t>  </a:t>
                      </a:r>
                      <a:r>
                        <a:rPr lang="de-DE" sz="1200" dirty="0" err="1"/>
                        <a:t>Beamline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and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interaction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smtClean="0"/>
                        <a:t>       </a:t>
                      </a:r>
                      <a:r>
                        <a:rPr lang="de-DE" sz="1200" dirty="0" err="1" smtClean="0"/>
                        <a:t>region</a:t>
                      </a:r>
                      <a:endParaRPr lang="de-DE" sz="1200" dirty="0"/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Dieter </a:t>
                      </a:r>
                      <a:r>
                        <a:rPr lang="de-DE" sz="1200" dirty="0" err="1"/>
                        <a:t>Prasuhn</a:t>
                      </a:r>
                      <a:endParaRPr lang="de-DE" sz="1200" dirty="0"/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 b="1" dirty="0"/>
                        <a:t>Silicon </a:t>
                      </a:r>
                      <a:r>
                        <a:rPr lang="de-DE" sz="1200" b="1" dirty="0" err="1"/>
                        <a:t>detectors</a:t>
                      </a:r>
                      <a:endParaRPr lang="de-DE" sz="1200" b="1" dirty="0"/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Kai T. Brinkmann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/>
                        <a:t>  Pixels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Daniela </a:t>
                      </a:r>
                      <a:r>
                        <a:rPr lang="de-DE" sz="1200" dirty="0" err="1"/>
                        <a:t>Calvo</a:t>
                      </a:r>
                      <a:endParaRPr lang="de-DE" sz="1200" dirty="0"/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/>
                        <a:t>  Strips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Tobias Stockmanns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/>
                        <a:t>  Luminosity Monitor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Miriam Fritsch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 b="1" dirty="0" err="1"/>
                        <a:t>Trackers</a:t>
                      </a:r>
                      <a:endParaRPr lang="de-DE" sz="1200" b="1" dirty="0"/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Paola Gianotti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/>
                        <a:t>  STT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Peter Wintz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/>
                        <a:t>  Endcap GEM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Bernd Voss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de-DE" sz="1200"/>
                        <a:t>  Forward trackers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Jerzy </a:t>
                      </a:r>
                      <a:r>
                        <a:rPr lang="de-DE" sz="1200" dirty="0" err="1"/>
                        <a:t>Smyrski</a:t>
                      </a:r>
                      <a:endParaRPr lang="de-DE" sz="1200" dirty="0"/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5784"/>
              </p:ext>
            </p:extLst>
          </p:nvPr>
        </p:nvGraphicFramePr>
        <p:xfrm>
          <a:off x="4860032" y="1172552"/>
          <a:ext cx="4240944" cy="4918080"/>
        </p:xfrm>
        <a:graphic>
          <a:graphicData uri="http://schemas.openxmlformats.org/drawingml/2006/table">
            <a:tbl>
              <a:tblPr/>
              <a:tblGrid>
                <a:gridCol w="2120472"/>
                <a:gridCol w="2120472"/>
              </a:tblGrid>
              <a:tr h="276403">
                <a:tc>
                  <a:txBody>
                    <a:bodyPr/>
                    <a:lstStyle/>
                    <a:p>
                      <a:r>
                        <a:rPr lang="de-DE" sz="1400" b="1" dirty="0"/>
                        <a:t>EMC</a:t>
                      </a:r>
                      <a:endParaRPr lang="de-DE" sz="14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Rainer Novotny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/>
                        <a:t>  Barrel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Andrea</a:t>
                      </a:r>
                      <a:r>
                        <a:rPr lang="de-DE" sz="1400" baseline="0" dirty="0" smtClean="0"/>
                        <a:t> Wilms</a:t>
                      </a:r>
                      <a:endParaRPr lang="de-DE" sz="14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 dirty="0"/>
                        <a:t>  </a:t>
                      </a:r>
                      <a:r>
                        <a:rPr lang="de-DE" sz="1400" dirty="0" smtClean="0"/>
                        <a:t>FW-</a:t>
                      </a:r>
                      <a:r>
                        <a:rPr lang="de-DE" sz="1400" dirty="0" err="1" smtClean="0"/>
                        <a:t>Endcap</a:t>
                      </a:r>
                      <a:endParaRPr lang="de-DE" sz="1400" dirty="0" smtClean="0"/>
                    </a:p>
                    <a:p>
                      <a:r>
                        <a:rPr lang="de-DE" sz="1400" smtClean="0"/>
                        <a:t>  BW-</a:t>
                      </a:r>
                      <a:r>
                        <a:rPr lang="de-DE" sz="1400" dirty="0" err="1" smtClean="0"/>
                        <a:t>Endcap</a:t>
                      </a:r>
                      <a:endParaRPr lang="de-DE" sz="14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Fritz-Herbert </a:t>
                      </a:r>
                      <a:r>
                        <a:rPr lang="de-DE" sz="1400" dirty="0" err="1" smtClean="0"/>
                        <a:t>Heinsius</a:t>
                      </a:r>
                      <a:endParaRPr lang="de-DE" sz="1400" dirty="0"/>
                    </a:p>
                    <a:p>
                      <a:r>
                        <a:rPr lang="de-DE" sz="1400" dirty="0" smtClean="0"/>
                        <a:t>David</a:t>
                      </a:r>
                      <a:r>
                        <a:rPr lang="de-DE" sz="1400" baseline="0" dirty="0" smtClean="0"/>
                        <a:t>  Rodriguez</a:t>
                      </a:r>
                      <a:endParaRPr lang="de-DE" sz="1400" dirty="0" smtClean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/>
                        <a:t>  Forward Shashlyk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Pavel Semenov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 b="1" dirty="0" err="1"/>
                        <a:t>Charged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Particle</a:t>
                      </a:r>
                      <a:r>
                        <a:rPr lang="de-DE" sz="1400" b="1" dirty="0"/>
                        <a:t> ID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Carsten Schwarz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/>
                        <a:t>  Barrel DIRC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Jochen Schwiening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/>
                        <a:t>  Endcap Cherenkov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Klaus Föhl, Björn Seitz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/>
                        <a:t>  Forward RICH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Ralf Kaiser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/>
                        <a:t>  TOF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Carsten Schwarz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 b="1" dirty="0" err="1"/>
                        <a:t>Muon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system</a:t>
                      </a:r>
                      <a:endParaRPr lang="de-DE" sz="1400" b="1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Genadi </a:t>
                      </a:r>
                      <a:r>
                        <a:rPr lang="de-DE" sz="1400" dirty="0" err="1"/>
                        <a:t>Alexeev</a:t>
                      </a:r>
                      <a:r>
                        <a:rPr lang="de-DE" sz="1400" dirty="0"/>
                        <a:t>, Maria Pia </a:t>
                      </a:r>
                      <a:r>
                        <a:rPr lang="de-DE" sz="1400" dirty="0" err="1"/>
                        <a:t>Bussa</a:t>
                      </a:r>
                      <a:r>
                        <a:rPr lang="de-DE" sz="1400" dirty="0"/>
                        <a:t> (</a:t>
                      </a:r>
                      <a:r>
                        <a:rPr lang="de-DE" sz="1400" dirty="0" err="1"/>
                        <a:t>deputy</a:t>
                      </a:r>
                      <a:r>
                        <a:rPr lang="de-DE" sz="1400" dirty="0"/>
                        <a:t>)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 b="1" dirty="0" err="1"/>
                        <a:t>Hypernuclei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equipment</a:t>
                      </a:r>
                      <a:endParaRPr lang="de-DE" sz="1400" b="1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Josef Pochodzalla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 b="1" dirty="0"/>
                        <a:t>Electronics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Piotr Salabura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705">
                <a:tc>
                  <a:txBody>
                    <a:bodyPr/>
                    <a:lstStyle/>
                    <a:p>
                      <a:r>
                        <a:rPr lang="de-DE" sz="1400"/>
                        <a:t>  Frontend Electronics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Angelo Rivetti, Myroslav Kavatsyuk (deputy)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/>
                        <a:t>  DAQ/Trigger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Wolfgang Kühn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403">
                <a:tc>
                  <a:txBody>
                    <a:bodyPr/>
                    <a:lstStyle/>
                    <a:p>
                      <a:r>
                        <a:rPr lang="de-DE" sz="1400" dirty="0"/>
                        <a:t>  </a:t>
                      </a:r>
                      <a:r>
                        <a:rPr lang="de-DE" sz="1400" dirty="0" err="1"/>
                        <a:t>Control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systems</a:t>
                      </a:r>
                      <a:endParaRPr lang="de-DE" sz="1400" dirty="0"/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Lars Schmitt (prov.)</a:t>
                      </a:r>
                    </a:p>
                  </a:txBody>
                  <a:tcPr marL="71841" marR="71841" marT="35920" marB="35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19187"/>
              </p:ext>
            </p:extLst>
          </p:nvPr>
        </p:nvGraphicFramePr>
        <p:xfrm>
          <a:off x="4860032" y="908720"/>
          <a:ext cx="4248472" cy="276220"/>
        </p:xfrm>
        <a:graphic>
          <a:graphicData uri="http://schemas.openxmlformats.org/drawingml/2006/table">
            <a:tbl>
              <a:tblPr/>
              <a:tblGrid>
                <a:gridCol w="2124236"/>
                <a:gridCol w="2124236"/>
              </a:tblGrid>
              <a:tr h="264029">
                <a:tc>
                  <a:txBody>
                    <a:bodyPr/>
                    <a:lstStyle/>
                    <a:p>
                      <a:r>
                        <a:rPr lang="de-DE" sz="1400" b="1" dirty="0"/>
                        <a:t>Systems </a:t>
                      </a:r>
                      <a:r>
                        <a:rPr lang="de-DE" sz="1400" b="1" dirty="0" err="1"/>
                        <a:t>and</a:t>
                      </a:r>
                      <a:r>
                        <a:rPr lang="de-DE" sz="1400" b="1" dirty="0"/>
                        <a:t> sub-systems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Name</a:t>
                      </a:r>
                    </a:p>
                  </a:txBody>
                  <a:tcPr marL="62861" marR="62861" marT="31430" marB="314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6384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056784" cy="5338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readiness </a:t>
            </a:r>
            <a:r>
              <a:rPr lang="en-US" dirty="0">
                <a:solidFill>
                  <a:srgbClr val="0070C0"/>
                </a:solidFill>
              </a:rPr>
              <a:t>for </a:t>
            </a:r>
            <a:r>
              <a:rPr lang="en-US" dirty="0" smtClean="0">
                <a:solidFill>
                  <a:srgbClr val="0070C0"/>
                </a:solidFill>
              </a:rPr>
              <a:t>pre-assembly </a:t>
            </a:r>
            <a:r>
              <a:rPr lang="en-US" sz="1400" dirty="0" smtClean="0">
                <a:solidFill>
                  <a:srgbClr val="0070C0"/>
                </a:solidFill>
              </a:rPr>
              <a:t>(slide of  </a:t>
            </a:r>
            <a:r>
              <a:rPr lang="en-US" sz="1400" dirty="0" err="1" smtClean="0">
                <a:solidFill>
                  <a:srgbClr val="0070C0"/>
                </a:solidFill>
              </a:rPr>
              <a:t>dec</a:t>
            </a:r>
            <a:r>
              <a:rPr lang="en-US" sz="1400" dirty="0" smtClean="0">
                <a:solidFill>
                  <a:srgbClr val="0070C0"/>
                </a:solidFill>
              </a:rPr>
              <a:t> 2012) 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26th 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XLV. PANDA Collaboration meeting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323528" y="667717"/>
            <a:ext cx="8676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Number of issues to be addressed</a:t>
            </a:r>
            <a:endParaRPr lang="en-US" sz="2400" dirty="0">
              <a:solidFill>
                <a:srgbClr val="0070C0"/>
              </a:solidFill>
            </a:endParaRPr>
          </a:p>
          <a:p>
            <a:pPr marL="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 space </a:t>
            </a:r>
            <a:r>
              <a:rPr lang="en-US" dirty="0" smtClean="0">
                <a:solidFill>
                  <a:srgbClr val="0070C0"/>
                </a:solidFill>
              </a:rPr>
              <a:t>requirements</a:t>
            </a:r>
          </a:p>
          <a:p>
            <a:pPr marL="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staging</a:t>
            </a:r>
            <a:r>
              <a:rPr lang="en-US" dirty="0">
                <a:solidFill>
                  <a:srgbClr val="0070C0"/>
                </a:solidFill>
              </a:rPr>
              <a:t> (e.g. availability of other detector components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marL="74295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 smtClean="0">
                <a:solidFill>
                  <a:srgbClr val="0070C0"/>
                </a:solidFill>
              </a:rPr>
              <a:t>hich detector will come when?</a:t>
            </a:r>
          </a:p>
          <a:p>
            <a:pPr marL="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Status </a:t>
            </a:r>
            <a:r>
              <a:rPr lang="en-US" dirty="0">
                <a:solidFill>
                  <a:srgbClr val="0070C0"/>
                </a:solidFill>
              </a:rPr>
              <a:t>and time planning of </a:t>
            </a:r>
            <a:r>
              <a:rPr lang="en-US" dirty="0">
                <a:solidFill>
                  <a:srgbClr val="FF0000"/>
                </a:solidFill>
              </a:rPr>
              <a:t>mechanical construction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pPr marL="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 Status </a:t>
            </a:r>
            <a:r>
              <a:rPr lang="en-US" dirty="0">
                <a:solidFill>
                  <a:srgbClr val="0070C0"/>
                </a:solidFill>
              </a:rPr>
              <a:t>and major results of prototype performance evaluations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en-US" dirty="0">
              <a:solidFill>
                <a:srgbClr val="0070C0"/>
              </a:solidFill>
            </a:endParaRPr>
          </a:p>
          <a:p>
            <a:pPr marL="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 Status </a:t>
            </a:r>
            <a:r>
              <a:rPr lang="en-US" dirty="0">
                <a:solidFill>
                  <a:srgbClr val="0070C0"/>
                </a:solidFill>
              </a:rPr>
              <a:t>and time planning of </a:t>
            </a:r>
            <a:r>
              <a:rPr lang="en-US" dirty="0">
                <a:solidFill>
                  <a:srgbClr val="FF0000"/>
                </a:solidFill>
              </a:rPr>
              <a:t>engineering drawings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en-US" dirty="0">
              <a:solidFill>
                <a:srgbClr val="0070C0"/>
              </a:solidFill>
            </a:endParaRPr>
          </a:p>
          <a:p>
            <a:pPr marL="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 Availability </a:t>
            </a:r>
            <a:r>
              <a:rPr lang="en-US" dirty="0">
                <a:solidFill>
                  <a:srgbClr val="0070C0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crucial detector components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en-US" dirty="0">
              <a:solidFill>
                <a:srgbClr val="0070C0"/>
              </a:solidFill>
            </a:endParaRPr>
          </a:p>
          <a:p>
            <a:pPr marL="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Status </a:t>
            </a:r>
            <a:r>
              <a:rPr lang="en-US" dirty="0">
                <a:solidFill>
                  <a:srgbClr val="0070C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time planning of the readout system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en-US" dirty="0">
              <a:solidFill>
                <a:srgbClr val="0070C0"/>
              </a:solidFill>
            </a:endParaRPr>
          </a:p>
          <a:p>
            <a:pPr marL="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 Specific </a:t>
            </a:r>
            <a:r>
              <a:rPr lang="en-US" dirty="0">
                <a:solidFill>
                  <a:srgbClr val="0070C0"/>
                </a:solidFill>
              </a:rPr>
              <a:t>goals of the pre-assembly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  <a:p>
            <a:pPr marL="742950"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which </a:t>
            </a:r>
            <a:r>
              <a:rPr lang="en-US" dirty="0">
                <a:solidFill>
                  <a:srgbClr val="FF0000"/>
                </a:solidFill>
              </a:rPr>
              <a:t>systems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integrated subsystems </a:t>
            </a:r>
            <a:r>
              <a:rPr lang="en-US" dirty="0" smtClean="0">
                <a:solidFill>
                  <a:srgbClr val="FF0000"/>
                </a:solidFill>
              </a:rPr>
              <a:t>have </a:t>
            </a:r>
            <a:r>
              <a:rPr lang="en-US" dirty="0">
                <a:solidFill>
                  <a:srgbClr val="FF0000"/>
                </a:solidFill>
              </a:rPr>
              <a:t>to function together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en-US" dirty="0">
              <a:solidFill>
                <a:srgbClr val="0070C0"/>
              </a:solidFill>
            </a:endParaRPr>
          </a:p>
          <a:p>
            <a:pPr marL="742950"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which </a:t>
            </a:r>
            <a:r>
              <a:rPr lang="en-US" dirty="0">
                <a:solidFill>
                  <a:srgbClr val="0070C0"/>
                </a:solidFill>
              </a:rPr>
              <a:t>results are expected from the pre-assembly or system </a:t>
            </a:r>
            <a:r>
              <a:rPr lang="en-US" dirty="0" smtClean="0">
                <a:solidFill>
                  <a:srgbClr val="0070C0"/>
                </a:solidFill>
              </a:rPr>
              <a:t>tests.</a:t>
            </a:r>
          </a:p>
          <a:p>
            <a:pPr marL="285750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Sourcing </a:t>
            </a:r>
            <a:r>
              <a:rPr lang="en-US" sz="2400" dirty="0">
                <a:solidFill>
                  <a:srgbClr val="0070C0"/>
                </a:solidFill>
              </a:rPr>
              <a:t>human, financial and material resources need input </a:t>
            </a:r>
            <a:r>
              <a:rPr lang="en-US" sz="2400" dirty="0" err="1">
                <a:solidFill>
                  <a:srgbClr val="0070C0"/>
                </a:solidFill>
              </a:rPr>
              <a:t>asap</a:t>
            </a:r>
            <a:endParaRPr lang="en-US" sz="2400" dirty="0">
              <a:solidFill>
                <a:srgbClr val="0070C0"/>
              </a:solidFill>
            </a:endParaRPr>
          </a:p>
          <a:p>
            <a:pPr marL="285750">
              <a:lnSpc>
                <a:spcPct val="150000"/>
              </a:lnSpc>
              <a:buFont typeface="Arial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02061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Bildschirmpräsentation (4:3)</PresentationFormat>
  <Paragraphs>128</Paragraphs>
  <Slides>8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Preassembly Funding Request…       (FZJ Investitionsfonds)</vt:lpstr>
      <vt:lpstr>Preassembly Funding Request…</vt:lpstr>
      <vt:lpstr>Beam Time in 2013/14</vt:lpstr>
      <vt:lpstr>Beam Time in 2013/14</vt:lpstr>
      <vt:lpstr>PowerPoint-Präsentation</vt:lpstr>
      <vt:lpstr>System and sub-system managers </vt:lpstr>
      <vt:lpstr>readiness for pre-assembly (slide of  dec 2012)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Frank Goldenbaum</cp:lastModifiedBy>
  <cp:revision>150</cp:revision>
  <cp:lastPrinted>2011-05-13T10:04:16Z</cp:lastPrinted>
  <dcterms:created xsi:type="dcterms:W3CDTF">2011-04-21T10:53:40Z</dcterms:created>
  <dcterms:modified xsi:type="dcterms:W3CDTF">2013-07-04T14:47:47Z</dcterms:modified>
</cp:coreProperties>
</file>