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74" r:id="rId3"/>
    <p:sldId id="269" r:id="rId4"/>
    <p:sldId id="270" r:id="rId5"/>
    <p:sldId id="258" r:id="rId6"/>
    <p:sldId id="272" r:id="rId7"/>
    <p:sldId id="271" r:id="rId8"/>
    <p:sldId id="273" r:id="rId9"/>
    <p:sldId id="1414" r:id="rId10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3DF5"/>
    <a:srgbClr val="E6E6E6"/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50" autoAdjust="0"/>
    <p:restoredTop sz="94655" autoAdjust="0"/>
  </p:normalViewPr>
  <p:slideViewPr>
    <p:cSldViewPr snapToGrid="0" snapToObjects="1">
      <p:cViewPr varScale="1">
        <p:scale>
          <a:sx n="135" d="100"/>
          <a:sy n="135" d="100"/>
        </p:scale>
        <p:origin x="96" y="4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23.09.2025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23.09.2025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AED93-F7A1-4D02-AB19-12BED2D2353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636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gsi.de/work/gesamtprojektleitung_fair/site_management_smg/maschinenmontag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3D6F-CC07-4FA3-BF4F-44A6242A08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000" dirty="0"/>
              <a:t>Project Interfaces </a:t>
            </a:r>
            <a:br>
              <a:rPr lang="en-GB" sz="2000" dirty="0"/>
            </a:br>
            <a:r>
              <a:rPr lang="en-GB" sz="2000" dirty="0"/>
              <a:t>Machine Installation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C9D92A-91C5-4427-97DB-3A85BDA70E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SIS100 </a:t>
            </a:r>
            <a:r>
              <a:rPr lang="en-US" dirty="0" err="1"/>
              <a:t>Klausur</a:t>
            </a:r>
            <a:r>
              <a:rPr lang="en-US" dirty="0"/>
              <a:t> 22.-24.09.2025</a:t>
            </a:r>
          </a:p>
          <a:p>
            <a:r>
              <a:rPr lang="de-DE" dirty="0"/>
              <a:t>Janet Schmidt</a:t>
            </a:r>
          </a:p>
        </p:txBody>
      </p:sp>
    </p:spTree>
    <p:extLst>
      <p:ext uri="{BB962C8B-B14F-4D97-AF65-F5344CB8AC3E}">
        <p14:creationId xmlns:p14="http://schemas.microsoft.com/office/powerpoint/2010/main" val="4077727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3813F-FFD4-4AB6-9577-64A556AC8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FAIR Project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7713A33-F4DC-4CBB-8408-1608DAD61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2166870" y="230397"/>
            <a:ext cx="3757411" cy="461466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58E2C7-B86A-466A-9BF0-84BF9D0F1AD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8739" y="999517"/>
            <a:ext cx="1428316" cy="11042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0007E3-9F1E-4C0C-86C9-8B803133183A}"/>
              </a:ext>
            </a:extLst>
          </p:cNvPr>
          <p:cNvSpPr txBox="1"/>
          <p:nvPr/>
        </p:nvSpPr>
        <p:spPr>
          <a:xfrm>
            <a:off x="179550" y="1699109"/>
            <a:ext cx="1266693" cy="27699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200" dirty="0"/>
              <a:t>EDMS:1762113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9C3CC0-4F45-4ECC-8112-24EC26708F9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142006" y="1163327"/>
            <a:ext cx="2253491" cy="3500213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BCDB288-8913-465A-AC63-5989FA4F6489}"/>
              </a:ext>
            </a:extLst>
          </p:cNvPr>
          <p:cNvCxnSpPr>
            <a:cxnSpLocks/>
          </p:cNvCxnSpPr>
          <p:nvPr/>
        </p:nvCxnSpPr>
        <p:spPr>
          <a:xfrm flipV="1">
            <a:off x="4134118" y="1358721"/>
            <a:ext cx="1912513" cy="22409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30A89068-CAB9-42D8-8F47-632EF8FBA0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514" y="2401908"/>
            <a:ext cx="2127757" cy="2065827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F92DB59-20A9-4206-9AFE-16EBCF440C54}"/>
              </a:ext>
            </a:extLst>
          </p:cNvPr>
          <p:cNvCxnSpPr>
            <a:cxnSpLocks/>
          </p:cNvCxnSpPr>
          <p:nvPr/>
        </p:nvCxnSpPr>
        <p:spPr>
          <a:xfrm flipH="1" flipV="1">
            <a:off x="1590376" y="2518936"/>
            <a:ext cx="1519872" cy="7394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4B5F750-D6A5-4127-8A4E-B1AC7DA25B95}"/>
              </a:ext>
            </a:extLst>
          </p:cNvPr>
          <p:cNvCxnSpPr>
            <a:cxnSpLocks/>
          </p:cNvCxnSpPr>
          <p:nvPr/>
        </p:nvCxnSpPr>
        <p:spPr>
          <a:xfrm flipH="1" flipV="1">
            <a:off x="1527054" y="3174642"/>
            <a:ext cx="1583194" cy="2601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392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E448C-0217-4BEC-9A7C-6B002ACAD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Machine</a:t>
            </a:r>
            <a:r>
              <a:rPr lang="de-DE" dirty="0"/>
              <a:t> Installation – Project Milestones</a:t>
            </a:r>
            <a:endParaRPr lang="en-GB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1A90DF0-7835-4901-B905-622CE7F5AF9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74004" y="816512"/>
          <a:ext cx="6285695" cy="4200797"/>
        </p:xfrm>
        <a:graphic>
          <a:graphicData uri="http://schemas.openxmlformats.org/drawingml/2006/table">
            <a:tbl>
              <a:tblPr/>
              <a:tblGrid>
                <a:gridCol w="442495">
                  <a:extLst>
                    <a:ext uri="{9D8B030D-6E8A-4147-A177-3AD203B41FA5}">
                      <a16:colId xmlns:a16="http://schemas.microsoft.com/office/drawing/2014/main" val="3100458767"/>
                    </a:ext>
                  </a:extLst>
                </a:gridCol>
                <a:gridCol w="159951">
                  <a:extLst>
                    <a:ext uri="{9D8B030D-6E8A-4147-A177-3AD203B41FA5}">
                      <a16:colId xmlns:a16="http://schemas.microsoft.com/office/drawing/2014/main" val="1784276892"/>
                    </a:ext>
                  </a:extLst>
                </a:gridCol>
                <a:gridCol w="1538169">
                  <a:extLst>
                    <a:ext uri="{9D8B030D-6E8A-4147-A177-3AD203B41FA5}">
                      <a16:colId xmlns:a16="http://schemas.microsoft.com/office/drawing/2014/main" val="1862200766"/>
                    </a:ext>
                  </a:extLst>
                </a:gridCol>
                <a:gridCol w="4145080">
                  <a:extLst>
                    <a:ext uri="{9D8B030D-6E8A-4147-A177-3AD203B41FA5}">
                      <a16:colId xmlns:a16="http://schemas.microsoft.com/office/drawing/2014/main" val="43525828"/>
                    </a:ext>
                  </a:extLst>
                </a:gridCol>
              </a:tblGrid>
              <a:tr h="9166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Order</a:t>
                      </a:r>
                    </a:p>
                  </a:txBody>
                  <a:tcPr marL="4583" marR="4583" marT="4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4583" marR="4583" marT="4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Name</a:t>
                      </a:r>
                    </a:p>
                  </a:txBody>
                  <a:tcPr marL="4583" marR="4583" marT="4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Description</a:t>
                      </a:r>
                    </a:p>
                  </a:txBody>
                  <a:tcPr marL="4583" marR="4583" marT="4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664423"/>
                  </a:ext>
                </a:extLst>
              </a:tr>
              <a:tr h="146665"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0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1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M10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SAT A accepted / component ready for installation or pre-assembly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888540"/>
                  </a:ext>
                </a:extLst>
              </a:tr>
              <a:tr h="91666"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0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2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M10-1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1st component ready for installation or pre-assembly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447309"/>
                  </a:ext>
                </a:extLst>
              </a:tr>
              <a:tr h="146665"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0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3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M92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End of Shipment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401826"/>
                  </a:ext>
                </a:extLst>
              </a:tr>
              <a:tr h="91666"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616161"/>
                          </a:solidFill>
                          <a:effectLst/>
                          <a:latin typeface="ROBOTO" panose="02000000000000000000" pitchFamily="2" charset="0"/>
                        </a:rPr>
                        <a:t>9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616161"/>
                          </a:solidFill>
                          <a:effectLst/>
                          <a:latin typeface="ROBOTO" panose="02000000000000000000" pitchFamily="2" charset="0"/>
                        </a:rPr>
                        <a:t>4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616161"/>
                          </a:solidFill>
                          <a:effectLst/>
                          <a:latin typeface="ROBOTO" panose="02000000000000000000" pitchFamily="2" charset="0"/>
                        </a:rPr>
                        <a:t>S06P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616161"/>
                          </a:solidFill>
                          <a:effectLst/>
                          <a:latin typeface="ROBOTO" panose="02000000000000000000" pitchFamily="2" charset="0"/>
                        </a:rPr>
                        <a:t>Pre-assembly and testing of components / modules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500157"/>
                  </a:ext>
                </a:extLst>
              </a:tr>
              <a:tr h="91666"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1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5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A10-P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Pre-assembly and testing of components / modules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001518"/>
                  </a:ext>
                </a:extLst>
              </a:tr>
              <a:tr h="216636"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2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6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M10-P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Pre-assembly and testing of components / modules is finished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116307"/>
                  </a:ext>
                </a:extLst>
              </a:tr>
              <a:tr h="146665"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13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7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MB10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Building ready for installation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134475"/>
                  </a:ext>
                </a:extLst>
              </a:tr>
              <a:tr h="91666"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14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8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ACC10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timeframe for machine installation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580949"/>
                  </a:ext>
                </a:extLst>
              </a:tr>
              <a:tr h="146665"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15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9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MCC150-MB10-LV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Building ready for installation + Low Voltage distribution boards active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007668"/>
                  </a:ext>
                </a:extLst>
              </a:tr>
              <a:tr h="91666"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13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10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SCC4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Building commissioning / Inbetriebnahme Gebäude (Anteil Lp 8)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256641"/>
                  </a:ext>
                </a:extLst>
              </a:tr>
              <a:tr h="473300"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1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11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MCC160-S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start with testing and commissioning Building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255329"/>
                  </a:ext>
                </a:extLst>
              </a:tr>
              <a:tr h="91666"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2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12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ACC160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testing and commissioning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249710"/>
                  </a:ext>
                </a:extLst>
              </a:tr>
              <a:tr h="366663"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3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13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MCC160-MB11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completion of testing and commissioning Building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772624"/>
                  </a:ext>
                </a:extLst>
              </a:tr>
              <a:tr h="91666"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 dirty="0">
                          <a:solidFill>
                            <a:srgbClr val="616161"/>
                          </a:solidFill>
                          <a:effectLst/>
                          <a:latin typeface="ROBOTO" panose="02000000000000000000" pitchFamily="2" charset="0"/>
                        </a:rPr>
                        <a:t>7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14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616161"/>
                          </a:solidFill>
                          <a:effectLst/>
                          <a:latin typeface="ROBOTO" panose="02000000000000000000" pitchFamily="2" charset="0"/>
                        </a:rPr>
                        <a:t>S007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616161"/>
                          </a:solidFill>
                          <a:effectLst/>
                          <a:latin typeface="ROBOTO" panose="02000000000000000000" pitchFamily="2" charset="0"/>
                        </a:rPr>
                        <a:t>Installation in tunnel / cave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661013"/>
                  </a:ext>
                </a:extLst>
              </a:tr>
              <a:tr h="91666"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0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15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ABL1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Blue lining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81506"/>
                  </a:ext>
                </a:extLst>
              </a:tr>
              <a:tr h="146665"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1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16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MBLF1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Blue Line Finished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881414"/>
                  </a:ext>
                </a:extLst>
              </a:tr>
              <a:tr h="91666"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2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17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A110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Transport into tunnel / to experimental site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03524"/>
                  </a:ext>
                </a:extLst>
              </a:tr>
              <a:tr h="91666"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3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18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M102-S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Start of ACC/EXP components installation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07514"/>
                  </a:ext>
                </a:extLst>
              </a:tr>
              <a:tr h="146665"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4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19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A112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Assembly of ACC/EXP components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997770"/>
                  </a:ext>
                </a:extLst>
              </a:tr>
              <a:tr h="91666"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5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20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M102-1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1st ACC/EXP component assembly and alignment finished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472812"/>
                  </a:ext>
                </a:extLst>
              </a:tr>
              <a:tr h="366663"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6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21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M102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End of ACC/EXP components installation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109863"/>
                  </a:ext>
                </a:extLst>
              </a:tr>
              <a:tr h="91666"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7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22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AAL1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Alignment of ACC/EXP components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48782"/>
                  </a:ext>
                </a:extLst>
              </a:tr>
              <a:tr h="91666"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8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23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MALF1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Alignment of ACC/EXP components is finished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376445"/>
                  </a:ext>
                </a:extLst>
              </a:tr>
              <a:tr h="91666"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9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24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MR103-S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Start of ACC local </a:t>
                      </a:r>
                      <a:r>
                        <a:rPr lang="en-GB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commissining</a:t>
                      </a: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 (Phase 1.0) - Gate Review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293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3823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E448C-0217-4BEC-9A7C-6B002ACAD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Machine</a:t>
            </a:r>
            <a:r>
              <a:rPr lang="de-DE" dirty="0"/>
              <a:t> Installation – Project Milestones</a:t>
            </a:r>
            <a:endParaRPr lang="en-GB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1A90DF0-7835-4901-B905-622CE7F5AF9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74004" y="816512"/>
          <a:ext cx="6285695" cy="4200797"/>
        </p:xfrm>
        <a:graphic>
          <a:graphicData uri="http://schemas.openxmlformats.org/drawingml/2006/table">
            <a:tbl>
              <a:tblPr/>
              <a:tblGrid>
                <a:gridCol w="442495">
                  <a:extLst>
                    <a:ext uri="{9D8B030D-6E8A-4147-A177-3AD203B41FA5}">
                      <a16:colId xmlns:a16="http://schemas.microsoft.com/office/drawing/2014/main" val="3100458767"/>
                    </a:ext>
                  </a:extLst>
                </a:gridCol>
                <a:gridCol w="159951">
                  <a:extLst>
                    <a:ext uri="{9D8B030D-6E8A-4147-A177-3AD203B41FA5}">
                      <a16:colId xmlns:a16="http://schemas.microsoft.com/office/drawing/2014/main" val="1784276892"/>
                    </a:ext>
                  </a:extLst>
                </a:gridCol>
                <a:gridCol w="1538169">
                  <a:extLst>
                    <a:ext uri="{9D8B030D-6E8A-4147-A177-3AD203B41FA5}">
                      <a16:colId xmlns:a16="http://schemas.microsoft.com/office/drawing/2014/main" val="1862200766"/>
                    </a:ext>
                  </a:extLst>
                </a:gridCol>
                <a:gridCol w="4145080">
                  <a:extLst>
                    <a:ext uri="{9D8B030D-6E8A-4147-A177-3AD203B41FA5}">
                      <a16:colId xmlns:a16="http://schemas.microsoft.com/office/drawing/2014/main" val="43525828"/>
                    </a:ext>
                  </a:extLst>
                </a:gridCol>
              </a:tblGrid>
              <a:tr h="9166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Order</a:t>
                      </a:r>
                    </a:p>
                  </a:txBody>
                  <a:tcPr marL="4583" marR="4583" marT="4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 </a:t>
                      </a:r>
                    </a:p>
                  </a:txBody>
                  <a:tcPr marL="4583" marR="4583" marT="4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Name</a:t>
                      </a:r>
                    </a:p>
                  </a:txBody>
                  <a:tcPr marL="4583" marR="4583" marT="4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Description</a:t>
                      </a:r>
                    </a:p>
                  </a:txBody>
                  <a:tcPr marL="4583" marR="4583" marT="4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664423"/>
                  </a:ext>
                </a:extLst>
              </a:tr>
              <a:tr h="146665"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0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1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ROBOTO" panose="02000000000000000000" pitchFamily="2" charset="0"/>
                        </a:rPr>
                        <a:t>M10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SAT A accepted / component ready for installation or pre-assembly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888540"/>
                  </a:ext>
                </a:extLst>
              </a:tr>
              <a:tr h="91666"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0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2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M10-1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1st component ready for installation or pre-assembly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447309"/>
                  </a:ext>
                </a:extLst>
              </a:tr>
              <a:tr h="146665"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0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3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M92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End of Shipment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401826"/>
                  </a:ext>
                </a:extLst>
              </a:tr>
              <a:tr h="91666"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616161"/>
                          </a:solidFill>
                          <a:effectLst/>
                          <a:latin typeface="ROBOTO" panose="02000000000000000000" pitchFamily="2" charset="0"/>
                        </a:rPr>
                        <a:t>9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616161"/>
                          </a:solidFill>
                          <a:effectLst/>
                          <a:latin typeface="ROBOTO" panose="02000000000000000000" pitchFamily="2" charset="0"/>
                        </a:rPr>
                        <a:t>4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616161"/>
                          </a:solidFill>
                          <a:effectLst/>
                          <a:latin typeface="ROBOTO" panose="02000000000000000000" pitchFamily="2" charset="0"/>
                        </a:rPr>
                        <a:t>S06P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616161"/>
                          </a:solidFill>
                          <a:effectLst/>
                          <a:latin typeface="ROBOTO" panose="02000000000000000000" pitchFamily="2" charset="0"/>
                        </a:rPr>
                        <a:t>Pre-assembly and testing of components / modules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500157"/>
                  </a:ext>
                </a:extLst>
              </a:tr>
              <a:tr h="91666"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1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5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A10-P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Pre-assembly and testing of components / modules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001518"/>
                  </a:ext>
                </a:extLst>
              </a:tr>
              <a:tr h="216636"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2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6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ROBOTO" panose="02000000000000000000" pitchFamily="2" charset="0"/>
                        </a:rPr>
                        <a:t>M10-P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Pre-assembly and testing of components / modules is finished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116307"/>
                  </a:ext>
                </a:extLst>
              </a:tr>
              <a:tr h="146665"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13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7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ROBOTO" panose="02000000000000000000" pitchFamily="2" charset="0"/>
                        </a:rPr>
                        <a:t>MB10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Building ready for installation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134475"/>
                  </a:ext>
                </a:extLst>
              </a:tr>
              <a:tr h="91666"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14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8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ACC10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timeframe for machine installation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580949"/>
                  </a:ext>
                </a:extLst>
              </a:tr>
              <a:tr h="146665"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15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9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MCC150-MB10-LV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Building ready for installation + Low Voltage distribution boards active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007668"/>
                  </a:ext>
                </a:extLst>
              </a:tr>
              <a:tr h="91666"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13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10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SCC4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Building commissioning / Inbetriebnahme Gebäude (Anteil Lp 8)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256641"/>
                  </a:ext>
                </a:extLst>
              </a:tr>
              <a:tr h="473300"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1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11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MCC160-S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start with testing and commissioning Building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255329"/>
                  </a:ext>
                </a:extLst>
              </a:tr>
              <a:tr h="91666"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2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12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ACC160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testing and commissioning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249710"/>
                  </a:ext>
                </a:extLst>
              </a:tr>
              <a:tr h="366663"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3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13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MCC160-MB11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completion of testing and commissioning Building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772624"/>
                  </a:ext>
                </a:extLst>
              </a:tr>
              <a:tr h="91666"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 dirty="0">
                          <a:solidFill>
                            <a:srgbClr val="616161"/>
                          </a:solidFill>
                          <a:effectLst/>
                          <a:latin typeface="ROBOTO" panose="02000000000000000000" pitchFamily="2" charset="0"/>
                        </a:rPr>
                        <a:t>7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14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616161"/>
                          </a:solidFill>
                          <a:effectLst/>
                          <a:latin typeface="ROBOTO" panose="02000000000000000000" pitchFamily="2" charset="0"/>
                        </a:rPr>
                        <a:t>S007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616161"/>
                          </a:solidFill>
                          <a:effectLst/>
                          <a:latin typeface="ROBOTO" panose="02000000000000000000" pitchFamily="2" charset="0"/>
                        </a:rPr>
                        <a:t>Installation in tunnel / cave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661013"/>
                  </a:ext>
                </a:extLst>
              </a:tr>
              <a:tr h="91666"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0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15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ABL1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Blue lining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81506"/>
                  </a:ext>
                </a:extLst>
              </a:tr>
              <a:tr h="146665"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1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16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MBLF1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Blue Line Finished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881414"/>
                  </a:ext>
                </a:extLst>
              </a:tr>
              <a:tr h="91666"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2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17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A110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Transport into tunnel / to experimental site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03524"/>
                  </a:ext>
                </a:extLst>
              </a:tr>
              <a:tr h="91666"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3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18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ROBOTO" panose="02000000000000000000" pitchFamily="2" charset="0"/>
                        </a:rPr>
                        <a:t>M102-S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Start of ACC/EXP components installation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07514"/>
                  </a:ext>
                </a:extLst>
              </a:tr>
              <a:tr h="146665"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4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19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A112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Assembly of ACC/EXP components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997770"/>
                  </a:ext>
                </a:extLst>
              </a:tr>
              <a:tr h="91666"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5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20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M102-1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1st ACC/EXP component assembly and alignment finished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472812"/>
                  </a:ext>
                </a:extLst>
              </a:tr>
              <a:tr h="366663"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6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21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ROBOTO" panose="02000000000000000000" pitchFamily="2" charset="0"/>
                        </a:rPr>
                        <a:t>M102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End of ACC/EXP components installation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109863"/>
                  </a:ext>
                </a:extLst>
              </a:tr>
              <a:tr h="91666"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7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22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AAL1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Alignment of ACC/EXP components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48782"/>
                  </a:ext>
                </a:extLst>
              </a:tr>
              <a:tr h="91666"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8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23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MALF1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Alignment of ACC/EXP components is finished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376445"/>
                  </a:ext>
                </a:extLst>
              </a:tr>
              <a:tr h="91666"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9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24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ROBOTO" panose="02000000000000000000" pitchFamily="2" charset="0"/>
                        </a:rPr>
                        <a:t>MR103-S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Start of ACC local </a:t>
                      </a:r>
                      <a:r>
                        <a:rPr lang="en-GB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commissining</a:t>
                      </a: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</a:rPr>
                        <a:t> (Phase 1.0) - Gate Review</a:t>
                      </a:r>
                    </a:p>
                  </a:txBody>
                  <a:tcPr marL="4583" marR="4583" marT="45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293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135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F0A63-4EA1-4E89-B1E3-148F9DA14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M102-S Gate Review „Installation </a:t>
            </a:r>
            <a:r>
              <a:rPr lang="de-DE" dirty="0" err="1"/>
              <a:t>Readiness</a:t>
            </a:r>
            <a:r>
              <a:rPr lang="de-DE" dirty="0"/>
              <a:t>“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F6C68-9C78-4284-B251-8F388C419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5" y="1088015"/>
            <a:ext cx="4505825" cy="36776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Input: </a:t>
            </a:r>
          </a:p>
          <a:p>
            <a:r>
              <a:rPr lang="en-GB" dirty="0"/>
              <a:t>Readiness of the machine components (M10 / M10-P)</a:t>
            </a:r>
          </a:p>
          <a:p>
            <a:pPr lvl="1"/>
            <a:r>
              <a:rPr lang="en-GB" dirty="0"/>
              <a:t>hardware and documentation</a:t>
            </a:r>
          </a:p>
          <a:p>
            <a:pPr lvl="1"/>
            <a:endParaRPr lang="en-GB" dirty="0"/>
          </a:p>
          <a:p>
            <a:r>
              <a:rPr lang="en-GB" dirty="0"/>
              <a:t>Readiness of the work preparation</a:t>
            </a:r>
          </a:p>
          <a:p>
            <a:pPr lvl="1"/>
            <a:r>
              <a:rPr lang="en-GB" dirty="0"/>
              <a:t>instructions, work binders, planning, scope, material, safety</a:t>
            </a:r>
          </a:p>
          <a:p>
            <a:pPr lvl="1"/>
            <a:endParaRPr lang="en-GB" dirty="0"/>
          </a:p>
          <a:p>
            <a:r>
              <a:rPr lang="en-GB" dirty="0"/>
              <a:t>Readiness of the installation area</a:t>
            </a:r>
          </a:p>
          <a:p>
            <a:pPr lvl="1"/>
            <a:r>
              <a:rPr lang="en-GB" dirty="0"/>
              <a:t>FSB open tasks</a:t>
            </a:r>
          </a:p>
          <a:p>
            <a:pPr lvl="1"/>
            <a:r>
              <a:rPr lang="en-GB" dirty="0"/>
              <a:t>cabling status</a:t>
            </a:r>
          </a:p>
          <a:p>
            <a:pPr lvl="1"/>
            <a:r>
              <a:rPr lang="en-GB" dirty="0"/>
              <a:t>overall area condition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Output:</a:t>
            </a:r>
          </a:p>
          <a:p>
            <a:r>
              <a:rPr lang="en-GB" dirty="0"/>
              <a:t>Discission to start machine installation in a new area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E2E264-65DA-4197-89AF-1BF9A877C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460" y="857618"/>
            <a:ext cx="4007269" cy="40554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FD682B-1B05-4517-A619-FCD3B3885ADE}"/>
              </a:ext>
            </a:extLst>
          </p:cNvPr>
          <p:cNvSpPr txBox="1"/>
          <p:nvPr/>
        </p:nvSpPr>
        <p:spPr>
          <a:xfrm>
            <a:off x="7056120" y="2061210"/>
            <a:ext cx="1941557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EDMS: 3327242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7049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F0A63-4EA1-4E89-B1E3-148F9DA14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M102-S Gate Review „Installation </a:t>
            </a:r>
            <a:r>
              <a:rPr lang="de-DE" dirty="0" err="1"/>
              <a:t>Readiness</a:t>
            </a:r>
            <a:r>
              <a:rPr lang="de-DE" dirty="0"/>
              <a:t>“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F6C68-9C78-4284-B251-8F388C419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5" y="1088015"/>
            <a:ext cx="4505825" cy="36776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Input: </a:t>
            </a:r>
          </a:p>
          <a:p>
            <a:r>
              <a:rPr lang="en-GB" dirty="0"/>
              <a:t>Readiness of the machine components (M10 / M10-P)</a:t>
            </a:r>
          </a:p>
          <a:p>
            <a:pPr lvl="1"/>
            <a:r>
              <a:rPr lang="en-GB" dirty="0"/>
              <a:t>hardware and documentation</a:t>
            </a:r>
          </a:p>
          <a:p>
            <a:pPr lvl="1"/>
            <a:endParaRPr lang="en-GB" dirty="0"/>
          </a:p>
          <a:p>
            <a:r>
              <a:rPr lang="en-GB" dirty="0"/>
              <a:t>Readiness of the work preparation</a:t>
            </a:r>
          </a:p>
          <a:p>
            <a:pPr lvl="1"/>
            <a:r>
              <a:rPr lang="en-GB" dirty="0"/>
              <a:t>instructions, work binders, planning, scope, material, safety</a:t>
            </a:r>
          </a:p>
          <a:p>
            <a:pPr lvl="1"/>
            <a:endParaRPr lang="en-GB" dirty="0"/>
          </a:p>
          <a:p>
            <a:r>
              <a:rPr lang="en-GB" dirty="0"/>
              <a:t>Readiness of the installation area</a:t>
            </a:r>
          </a:p>
          <a:p>
            <a:pPr lvl="1"/>
            <a:r>
              <a:rPr lang="en-GB" dirty="0"/>
              <a:t>FSB open tasks</a:t>
            </a:r>
          </a:p>
          <a:p>
            <a:pPr lvl="1"/>
            <a:r>
              <a:rPr lang="en-GB" dirty="0"/>
              <a:t>cabling status</a:t>
            </a:r>
          </a:p>
          <a:p>
            <a:pPr lvl="1"/>
            <a:r>
              <a:rPr lang="en-GB" dirty="0"/>
              <a:t>overall area condition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Output:</a:t>
            </a:r>
          </a:p>
          <a:p>
            <a:r>
              <a:rPr lang="en-GB" dirty="0"/>
              <a:t>Discission to start machine installation in a new area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E99A06-6CA9-48CE-9B0D-D5E44F563F7F}"/>
              </a:ext>
            </a:extLst>
          </p:cNvPr>
          <p:cNvSpPr/>
          <p:nvPr/>
        </p:nvSpPr>
        <p:spPr>
          <a:xfrm>
            <a:off x="4574638" y="1112776"/>
            <a:ext cx="3086100" cy="63304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SMG-APLs </a:t>
            </a:r>
            <a:r>
              <a:rPr lang="de-DE" dirty="0" err="1"/>
              <a:t>machine</a:t>
            </a:r>
            <a:r>
              <a:rPr lang="de-DE" dirty="0"/>
              <a:t>, </a:t>
            </a:r>
            <a:r>
              <a:rPr lang="de-DE" dirty="0" err="1"/>
              <a:t>assembly</a:t>
            </a:r>
            <a:r>
              <a:rPr lang="de-DE" dirty="0"/>
              <a:t> </a:t>
            </a:r>
            <a:r>
              <a:rPr lang="de-DE" dirty="0" err="1"/>
              <a:t>responsibles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B740C2-5F65-4188-A3C0-F8F8426FFA86}"/>
              </a:ext>
            </a:extLst>
          </p:cNvPr>
          <p:cNvSpPr/>
          <p:nvPr/>
        </p:nvSpPr>
        <p:spPr>
          <a:xfrm>
            <a:off x="4562727" y="2150572"/>
            <a:ext cx="3086100" cy="63304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SMG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preparation</a:t>
            </a:r>
            <a:r>
              <a:rPr lang="de-DE" dirty="0"/>
              <a:t>, </a:t>
            </a:r>
            <a:r>
              <a:rPr lang="de-DE" dirty="0" err="1"/>
              <a:t>excecuting</a:t>
            </a:r>
            <a:r>
              <a:rPr lang="de-DE" dirty="0"/>
              <a:t> </a:t>
            </a:r>
            <a:r>
              <a:rPr lang="de-DE" dirty="0" err="1"/>
              <a:t>teams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681F4E-2449-46C3-908B-3906BFB7FD02}"/>
              </a:ext>
            </a:extLst>
          </p:cNvPr>
          <p:cNvSpPr/>
          <p:nvPr/>
        </p:nvSpPr>
        <p:spPr>
          <a:xfrm>
            <a:off x="4571999" y="3092034"/>
            <a:ext cx="3675185" cy="63304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FSB (U. Munsberg, J. Uhrich), </a:t>
            </a:r>
            <a:r>
              <a:rPr lang="de-DE" dirty="0" err="1"/>
              <a:t>electrical</a:t>
            </a:r>
            <a:r>
              <a:rPr lang="de-DE" dirty="0"/>
              <a:t> </a:t>
            </a:r>
            <a:r>
              <a:rPr lang="de-DE" dirty="0" err="1"/>
              <a:t>installation</a:t>
            </a:r>
            <a:r>
              <a:rPr lang="de-DE" dirty="0"/>
              <a:t> </a:t>
            </a:r>
            <a:r>
              <a:rPr lang="de-DE" dirty="0" err="1"/>
              <a:t>team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5B01EC-F625-41E0-BB35-D0A754F54EE7}"/>
              </a:ext>
            </a:extLst>
          </p:cNvPr>
          <p:cNvSpPr/>
          <p:nvPr/>
        </p:nvSpPr>
        <p:spPr>
          <a:xfrm>
            <a:off x="4823459" y="3938954"/>
            <a:ext cx="4174217" cy="91611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/>
              <a:t>SMG SSPL </a:t>
            </a:r>
            <a:r>
              <a:rPr lang="de-DE" dirty="0" err="1"/>
              <a:t>machine</a:t>
            </a:r>
            <a:r>
              <a:rPr lang="de-DE" dirty="0"/>
              <a:t> </a:t>
            </a:r>
            <a:r>
              <a:rPr lang="de-DE" dirty="0" err="1"/>
              <a:t>installation</a:t>
            </a:r>
            <a:r>
              <a:rPr lang="de-DE" dirty="0"/>
              <a:t> and SMG-APLs </a:t>
            </a:r>
            <a:r>
              <a:rPr lang="de-DE" dirty="0" err="1"/>
              <a:t>machine</a:t>
            </a:r>
            <a:r>
              <a:rPr lang="de-DE" dirty="0"/>
              <a:t> </a:t>
            </a:r>
          </a:p>
          <a:p>
            <a:pPr algn="ctr"/>
            <a:r>
              <a:rPr lang="de-DE" dirty="0"/>
              <a:t>(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input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review </a:t>
            </a:r>
            <a:r>
              <a:rPr lang="de-DE" dirty="0" err="1"/>
              <a:t>team</a:t>
            </a:r>
            <a:r>
              <a:rPr lang="de-DE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6826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2A5EF-200F-4776-8A24-D1E57F57C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Machine</a:t>
            </a:r>
            <a:r>
              <a:rPr lang="de-DE" dirty="0"/>
              <a:t> Installation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1C3DAB-5E0F-4123-A51D-294F72C61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945171"/>
            <a:ext cx="4038600" cy="465994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Process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F6335D4-B163-4ECE-8F1C-5688331941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/>
        </p:blipFill>
        <p:spPr>
          <a:xfrm>
            <a:off x="589182" y="1411165"/>
            <a:ext cx="3774635" cy="3394075"/>
          </a:xfr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A992195-F1FA-44BD-9C5B-EEEBA54B7274}"/>
              </a:ext>
            </a:extLst>
          </p:cNvPr>
          <p:cNvGrpSpPr/>
          <p:nvPr/>
        </p:nvGrpSpPr>
        <p:grpSpPr>
          <a:xfrm>
            <a:off x="5380891" y="1411165"/>
            <a:ext cx="2601407" cy="3394075"/>
            <a:chOff x="6311744" y="1005966"/>
            <a:chExt cx="2778386" cy="388195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6763BFD-A877-4156-9E85-CA4BE6968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6311744" y="1005966"/>
              <a:ext cx="2778386" cy="388195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FAA0164-8A7F-4220-BBD9-8DA2A589970F}"/>
                </a:ext>
              </a:extLst>
            </p:cNvPr>
            <p:cNvSpPr txBox="1"/>
            <p:nvPr/>
          </p:nvSpPr>
          <p:spPr>
            <a:xfrm>
              <a:off x="6625336" y="2716680"/>
              <a:ext cx="2121093" cy="646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dirty="0"/>
                <a:t>EDMS:2206040, </a:t>
              </a:r>
            </a:p>
            <a:p>
              <a:pPr algn="l"/>
              <a:r>
                <a:rPr lang="de-DE" dirty="0"/>
                <a:t>2217753 and </a:t>
              </a:r>
              <a:r>
                <a:rPr lang="de-DE" dirty="0" err="1"/>
                <a:t>more</a:t>
              </a:r>
              <a:endParaRPr lang="de-DE" dirty="0"/>
            </a:p>
          </p:txBody>
        </p:sp>
      </p:grp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66B6368C-53DE-4E0D-BB52-E0C12D4B851F}"/>
              </a:ext>
            </a:extLst>
          </p:cNvPr>
          <p:cNvSpPr txBox="1">
            <a:spLocks/>
          </p:cNvSpPr>
          <p:nvPr/>
        </p:nvSpPr>
        <p:spPr>
          <a:xfrm>
            <a:off x="457199" y="945171"/>
            <a:ext cx="4038600" cy="465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2"/>
              <a:buNone/>
            </a:pPr>
            <a:r>
              <a:rPr lang="de-DE" dirty="0"/>
              <a:t>People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5E05E0-662B-4A00-AF48-40C90BF6031F}"/>
              </a:ext>
            </a:extLst>
          </p:cNvPr>
          <p:cNvSpPr txBox="1"/>
          <p:nvPr/>
        </p:nvSpPr>
        <p:spPr>
          <a:xfrm>
            <a:off x="3051714" y="2091797"/>
            <a:ext cx="2929007" cy="369332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GSI  -  </a:t>
            </a:r>
            <a:r>
              <a:rPr lang="en-GB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Maschinenmontage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2CD273-304D-446C-B9F5-991B84A0BFAE}"/>
              </a:ext>
            </a:extLst>
          </p:cNvPr>
          <p:cNvSpPr txBox="1"/>
          <p:nvPr/>
        </p:nvSpPr>
        <p:spPr>
          <a:xfrm>
            <a:off x="1392729" y="2825651"/>
            <a:ext cx="2548274" cy="64633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/>
              <a:t>EDMS:2401271, </a:t>
            </a:r>
          </a:p>
          <a:p>
            <a:pPr algn="l"/>
            <a:r>
              <a:rPr lang="de-DE" dirty="0"/>
              <a:t>2381180 and 3313828 </a:t>
            </a:r>
          </a:p>
        </p:txBody>
      </p:sp>
    </p:spTree>
    <p:extLst>
      <p:ext uri="{BB962C8B-B14F-4D97-AF65-F5344CB8AC3E}">
        <p14:creationId xmlns:p14="http://schemas.microsoft.com/office/powerpoint/2010/main" val="2525651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6DB8D-EDD0-4283-ACDD-3A440DABB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Machine Installation Compleation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18CEF8-D3E9-49E1-A138-E5A73B699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5" y="1088015"/>
            <a:ext cx="8420176" cy="379952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M102 acceptance protocol</a:t>
            </a:r>
          </a:p>
          <a:p>
            <a:pPr lvl="1"/>
            <a:r>
              <a:rPr lang="en-GB" dirty="0"/>
              <a:t>template from QUA (EDMS: 1458121)</a:t>
            </a:r>
          </a:p>
          <a:p>
            <a:pPr lvl="1"/>
            <a:r>
              <a:rPr lang="en-GB" dirty="0"/>
              <a:t>based on technical locations</a:t>
            </a:r>
          </a:p>
          <a:p>
            <a:r>
              <a:rPr lang="en-GB" dirty="0"/>
              <a:t>M102 status:</a:t>
            </a:r>
          </a:p>
          <a:p>
            <a:pPr lvl="1"/>
            <a:r>
              <a:rPr lang="en-GB" dirty="0"/>
              <a:t>all components positioned</a:t>
            </a:r>
          </a:p>
          <a:p>
            <a:pPr lvl="1"/>
            <a:r>
              <a:rPr lang="en-GB" dirty="0"/>
              <a:t>vacuum closed and tested</a:t>
            </a:r>
          </a:p>
          <a:p>
            <a:pPr lvl="1"/>
            <a:r>
              <a:rPr lang="en-GB" dirty="0"/>
              <a:t>media connected </a:t>
            </a:r>
          </a:p>
          <a:p>
            <a:pPr lvl="2"/>
            <a:r>
              <a:rPr lang="en-GB" dirty="0"/>
              <a:t>cooling water</a:t>
            </a:r>
          </a:p>
          <a:p>
            <a:pPr lvl="2"/>
            <a:r>
              <a:rPr lang="en-GB" dirty="0"/>
              <a:t>cooling air</a:t>
            </a:r>
          </a:p>
          <a:p>
            <a:pPr lvl="2"/>
            <a:r>
              <a:rPr lang="en-GB" dirty="0"/>
              <a:t>cabling</a:t>
            </a:r>
          </a:p>
          <a:p>
            <a:pPr lvl="2"/>
            <a:r>
              <a:rPr lang="en-GB" dirty="0"/>
              <a:t>pressured air, N2, experimental gases</a:t>
            </a:r>
          </a:p>
          <a:p>
            <a:pPr lvl="2"/>
            <a:r>
              <a:rPr lang="en-GB" dirty="0" err="1"/>
              <a:t>cryo</a:t>
            </a:r>
            <a:endParaRPr lang="en-GB" dirty="0"/>
          </a:p>
          <a:p>
            <a:pPr lvl="1"/>
            <a:r>
              <a:rPr lang="en-GB" dirty="0"/>
              <a:t>all connections tested </a:t>
            </a:r>
          </a:p>
          <a:p>
            <a:pPr lvl="2"/>
            <a:r>
              <a:rPr lang="en-GB" dirty="0"/>
              <a:t>no electrical power and no </a:t>
            </a:r>
            <a:r>
              <a:rPr lang="en-GB" dirty="0" err="1"/>
              <a:t>cryo</a:t>
            </a:r>
            <a:r>
              <a:rPr lang="en-GB" dirty="0"/>
              <a:t> distribution during installation</a:t>
            </a:r>
          </a:p>
          <a:p>
            <a:pPr lvl="1"/>
            <a:r>
              <a:rPr lang="en-GB" dirty="0"/>
              <a:t>beamline aligned</a:t>
            </a:r>
          </a:p>
          <a:p>
            <a:pPr lvl="1"/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handover to commissioning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CC44B0-7329-4286-896D-D805D4BAB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289" y="966174"/>
            <a:ext cx="2808431" cy="392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56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2B3F3E-B814-4281-CDA2-557C13114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Transition from Installation to Commissioning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C5DFEA-E7B5-9490-DE2C-20ED99953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noProof="0" dirty="0"/>
              <a:t>Gate Review - review of readiness for commissioning – document status (incl. </a:t>
            </a:r>
            <a:r>
              <a:rPr lang="en-GB" dirty="0"/>
              <a:t>M102 acceptance protocol), organisation, role designation status</a:t>
            </a:r>
            <a:endParaRPr lang="en-GB" noProof="0" dirty="0"/>
          </a:p>
          <a:p>
            <a:pPr marL="342900" indent="-342900">
              <a:buFont typeface="+mj-lt"/>
              <a:buAutoNum type="arabicPeriod"/>
            </a:pPr>
            <a:r>
              <a:rPr lang="en-GB" noProof="0" dirty="0"/>
              <a:t>On Site Safety inspection and preparation of a remaining issues list</a:t>
            </a:r>
          </a:p>
          <a:p>
            <a:pPr marL="342900" indent="-342900">
              <a:buFont typeface="+mj-lt"/>
              <a:buAutoNum type="arabicPeriod"/>
            </a:pPr>
            <a:r>
              <a:rPr lang="en-GB" noProof="0" dirty="0"/>
              <a:t>Handover of safety responsibility from SMG to FCM&amp;GAT upon signature </a:t>
            </a:r>
          </a:p>
          <a:p>
            <a:pPr marL="642938" lvl="1" indent="-342900">
              <a:buFont typeface="+mj-lt"/>
              <a:buAutoNum type="alphaLcParenR"/>
            </a:pPr>
            <a:r>
              <a:rPr lang="en-GB" dirty="0"/>
              <a:t>Enforcement of access rules for commissioning phase, Key handover</a:t>
            </a:r>
          </a:p>
          <a:p>
            <a:pPr marL="642938" lvl="1" indent="-342900">
              <a:buFont typeface="+mj-lt"/>
              <a:buAutoNum type="alphaLcParenR"/>
            </a:pPr>
            <a:r>
              <a:rPr lang="en-GB" dirty="0"/>
              <a:t>Commissioning safety organization (</a:t>
            </a:r>
            <a:r>
              <a:rPr lang="en-GB" dirty="0" err="1"/>
              <a:t>SiFas</a:t>
            </a:r>
            <a:r>
              <a:rPr lang="en-GB" dirty="0"/>
              <a:t>, STVs, AZs) becomes effective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FDB1416-BFAD-D889-09A0-F94CFE4C45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3863"/>
          <a:stretch>
            <a:fillRect/>
          </a:stretch>
        </p:blipFill>
        <p:spPr>
          <a:xfrm>
            <a:off x="406189" y="3020394"/>
            <a:ext cx="2118526" cy="189270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0CFB2A9-FACB-3CF9-EB8C-66CB3E69BE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0226"/>
          <a:stretch>
            <a:fillRect/>
          </a:stretch>
        </p:blipFill>
        <p:spPr>
          <a:xfrm>
            <a:off x="2859789" y="3025270"/>
            <a:ext cx="2222010" cy="188783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4D9CC88-FD8D-C88C-E55E-AFBAB45694F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4306"/>
          <a:stretch>
            <a:fillRect/>
          </a:stretch>
        </p:blipFill>
        <p:spPr>
          <a:xfrm>
            <a:off x="5416873" y="3025270"/>
            <a:ext cx="2310767" cy="188783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86E022-F773-4FE8-9E4C-D621867487F7}"/>
              </a:ext>
            </a:extLst>
          </p:cNvPr>
          <p:cNvSpPr txBox="1"/>
          <p:nvPr/>
        </p:nvSpPr>
        <p:spPr>
          <a:xfrm>
            <a:off x="0" y="8464"/>
            <a:ext cx="2300630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err="1">
                <a:solidFill>
                  <a:srgbClr val="FF0000"/>
                </a:solidFill>
              </a:rPr>
              <a:t>slide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by</a:t>
            </a:r>
            <a:r>
              <a:rPr lang="de-DE" dirty="0">
                <a:solidFill>
                  <a:srgbClr val="FF0000"/>
                </a:solidFill>
              </a:rPr>
              <a:t> S. Reimann!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97133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826</Words>
  <Application>Microsoft Office PowerPoint</Application>
  <PresentationFormat>On-screen Show (16:9)</PresentationFormat>
  <Paragraphs>279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ROBOTO</vt:lpstr>
      <vt:lpstr>Wingdings</vt:lpstr>
      <vt:lpstr>fair-gsi-folienmaster_2017_onering</vt:lpstr>
      <vt:lpstr>Project Interfaces  Machine Installation</vt:lpstr>
      <vt:lpstr>FAIR Project</vt:lpstr>
      <vt:lpstr>Machine Installation – Project Milestones</vt:lpstr>
      <vt:lpstr>Machine Installation – Project Milestones</vt:lpstr>
      <vt:lpstr>M102-S Gate Review „Installation Readiness“</vt:lpstr>
      <vt:lpstr>M102-S Gate Review „Installation Readiness“</vt:lpstr>
      <vt:lpstr>Machine Installation</vt:lpstr>
      <vt:lpstr>Machine Installation Compleation</vt:lpstr>
      <vt:lpstr> Transition from Installation to Commissioning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Reimann, Stephan</dc:creator>
  <cp:lastModifiedBy>Schmidt, Janet</cp:lastModifiedBy>
  <cp:revision>46</cp:revision>
  <dcterms:created xsi:type="dcterms:W3CDTF">2023-07-06T07:39:51Z</dcterms:created>
  <dcterms:modified xsi:type="dcterms:W3CDTF">2025-09-23T14:45:29Z</dcterms:modified>
</cp:coreProperties>
</file>