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87" r:id="rId4"/>
    <p:sldId id="290" r:id="rId5"/>
    <p:sldId id="289" r:id="rId6"/>
    <p:sldId id="288" r:id="rId7"/>
    <p:sldId id="280" r:id="rId8"/>
    <p:sldId id="291" r:id="rId9"/>
    <p:sldId id="274" r:id="rId10"/>
    <p:sldId id="279" r:id="rId11"/>
    <p:sldId id="283" r:id="rId12"/>
    <p:sldId id="292" r:id="rId13"/>
    <p:sldId id="276" r:id="rId14"/>
    <p:sldId id="281" r:id="rId15"/>
    <p:sldId id="284" r:id="rId16"/>
    <p:sldId id="273" r:id="rId17"/>
    <p:sldId id="286" r:id="rId1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4" autoAdjust="0"/>
    <p:restoredTop sz="94655" autoAdjust="0"/>
  </p:normalViewPr>
  <p:slideViewPr>
    <p:cSldViewPr snapToGrid="0" snapToObjects="1">
      <p:cViewPr varScale="1">
        <p:scale>
          <a:sx n="162" d="100"/>
          <a:sy n="162" d="100"/>
        </p:scale>
        <p:origin x="166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19.09.2025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19.09.2025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cs-CZ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4th SIS100 Workshop Procurement and Installation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cs-CZ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4th SIS100 Workshop Procurement and Installation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cs-CZ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4th SIS100 Workshop Procurement and Installation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cs-CZ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4th SIS100 Workshop Procurement and Installation</a:t>
            </a:r>
            <a:endParaRPr lang="cs-CZ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7599" y="2785502"/>
            <a:ext cx="5185652" cy="1121814"/>
          </a:xfrm>
        </p:spPr>
        <p:txBody>
          <a:bodyPr/>
          <a:lstStyle/>
          <a:p>
            <a:r>
              <a:rPr lang="en-US" sz="2400" dirty="0"/>
              <a:t>Lessons learned from practical and daily installation process</a:t>
            </a:r>
            <a:endParaRPr lang="de-DE" sz="2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47170"/>
            <a:ext cx="6400800" cy="14274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4th SIS100 Workshop Procurement and Installation</a:t>
            </a:r>
            <a:endParaRPr lang="cs-CZ" dirty="0"/>
          </a:p>
          <a:p>
            <a:endParaRPr lang="cs-CZ" dirty="0"/>
          </a:p>
          <a:p>
            <a:r>
              <a:rPr lang="cs-CZ" dirty="0"/>
              <a:t>Jan Kollarczyk, for Machine Installation Team</a:t>
            </a:r>
          </a:p>
          <a:p>
            <a:r>
              <a:rPr lang="cs-CZ" dirty="0"/>
              <a:t>24.09.2025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BC2C9-BD96-4D2C-A4C4-B7A2505F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On-site Machine Installation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4037F-FE62-4FBE-9501-CD9CCEB67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Dealing with contractors of GSI</a:t>
            </a:r>
          </a:p>
          <a:p>
            <a:pPr lvl="1"/>
            <a:r>
              <a:rPr lang="cs-CZ" dirty="0"/>
              <a:t>Registration at FAIR</a:t>
            </a:r>
          </a:p>
          <a:p>
            <a:pPr lvl="1"/>
            <a:r>
              <a:rPr lang="cs-CZ" dirty="0"/>
              <a:t>List of necessary documents</a:t>
            </a:r>
          </a:p>
          <a:p>
            <a:pPr lvl="1"/>
            <a:r>
              <a:rPr lang="cs-CZ" dirty="0"/>
              <a:t>Installation concepts</a:t>
            </a:r>
          </a:p>
          <a:p>
            <a:pPr lvl="1"/>
            <a:r>
              <a:rPr lang="cs-CZ" dirty="0"/>
              <a:t>Time schedules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GE Vernova</a:t>
            </a:r>
          </a:p>
          <a:p>
            <a:pPr lvl="1"/>
            <a:r>
              <a:rPr lang="cs-CZ" dirty="0"/>
              <a:t>Installation of SIS100 Power Converters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C7B983-1FDA-4C53-BC59-15C28654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F83C28-28C7-4C1E-9FBC-16117A6EE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70"/>
          <a:stretch/>
        </p:blipFill>
        <p:spPr>
          <a:xfrm>
            <a:off x="5946793" y="3840480"/>
            <a:ext cx="2864875" cy="261297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2BB7FE-0A47-4DEC-AA7A-67AFC1F0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13" y="4648254"/>
            <a:ext cx="2406937" cy="180520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E44B3EA-91BA-49B4-8AC0-5C0A63234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06" y="4648254"/>
            <a:ext cx="2406937" cy="180520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A1F9D7A-2E4C-4C38-AC70-7939967B4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792" y="1468922"/>
            <a:ext cx="2864876" cy="2148657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912752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5EBB6-97A0-4CDC-81BC-643934CB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Interaction with TBE works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86CED3-965B-4F90-B468-8F099F530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Basic features:</a:t>
            </a:r>
          </a:p>
          <a:p>
            <a:pPr lvl="1"/>
            <a:r>
              <a:rPr lang="cs-CZ" dirty="0"/>
              <a:t>Work registration</a:t>
            </a:r>
          </a:p>
          <a:p>
            <a:pPr lvl="2"/>
            <a:r>
              <a:rPr lang="cs-CZ" dirty="0"/>
              <a:t>safety measures and work coordination considerations</a:t>
            </a:r>
          </a:p>
          <a:p>
            <a:pPr lvl="1"/>
            <a:r>
              <a:rPr lang="cs-CZ" dirty="0"/>
              <a:t>Regular communication</a:t>
            </a:r>
          </a:p>
          <a:p>
            <a:pPr lvl="1"/>
            <a:r>
              <a:rPr lang="cs-CZ" dirty="0"/>
              <a:t>Reflection in LCM plan for Machine installation</a:t>
            </a:r>
          </a:p>
          <a:p>
            <a:pPr lvl="1"/>
            <a:endParaRPr lang="cs-CZ" dirty="0"/>
          </a:p>
          <a:p>
            <a:r>
              <a:rPr lang="cs-CZ" dirty="0"/>
              <a:t>FSB</a:t>
            </a:r>
          </a:p>
          <a:p>
            <a:pPr lvl="1"/>
            <a:r>
              <a:rPr lang="cs-CZ" dirty="0"/>
              <a:t>List of rest works for the whole building K0923A</a:t>
            </a:r>
          </a:p>
          <a:p>
            <a:pPr lvl="1"/>
            <a:r>
              <a:rPr lang="cs-CZ" dirty="0"/>
              <a:t>List for single areas not existing</a:t>
            </a:r>
          </a:p>
          <a:p>
            <a:pPr lvl="1"/>
            <a:r>
              <a:rPr lang="cs-CZ" dirty="0"/>
              <a:t>LCM FAIR: TBE activities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65E8F2-9017-4BD2-ABAE-0DEE9756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36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5EBB6-97A0-4CDC-81BC-643934CB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Interaction with TBE works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86CED3-965B-4F90-B468-8F099F530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Example of TBE Works:</a:t>
            </a:r>
          </a:p>
          <a:p>
            <a:pPr lvl="1"/>
            <a:r>
              <a:rPr lang="cs-CZ" dirty="0"/>
              <a:t>D</a:t>
            </a:r>
            <a:r>
              <a:rPr lang="en-US" dirty="0" err="1"/>
              <a:t>ismantling</a:t>
            </a:r>
            <a:r>
              <a:rPr lang="en-US" dirty="0"/>
              <a:t> of temporary pipeline with fire-fighting medium</a:t>
            </a:r>
            <a:endParaRPr lang="cs-CZ" dirty="0"/>
          </a:p>
          <a:p>
            <a:pPr lvl="1"/>
            <a:r>
              <a:rPr lang="cs-CZ" b="1" dirty="0"/>
              <a:t>Grouting of water entry points </a:t>
            </a:r>
            <a:r>
              <a:rPr lang="cs-CZ" dirty="0"/>
              <a:t>(Leakage on ceiling)</a:t>
            </a:r>
          </a:p>
          <a:p>
            <a:pPr lvl="1"/>
            <a:r>
              <a:rPr lang="cs-CZ" b="1" dirty="0"/>
              <a:t>Cable trays </a:t>
            </a:r>
            <a:r>
              <a:rPr lang="cs-CZ" dirty="0"/>
              <a:t>to the machines on the floor</a:t>
            </a:r>
            <a:endParaRPr lang="en-US" dirty="0"/>
          </a:p>
          <a:p>
            <a:pPr lvl="1"/>
            <a:r>
              <a:rPr lang="cs-CZ" dirty="0"/>
              <a:t>Fireproof insulation of cable pipelines</a:t>
            </a:r>
          </a:p>
          <a:p>
            <a:pPr lvl="1"/>
            <a:r>
              <a:rPr lang="cs-CZ" dirty="0"/>
              <a:t>Masonry works and door in arc 5</a:t>
            </a:r>
            <a:endParaRPr lang="en-US" dirty="0"/>
          </a:p>
          <a:p>
            <a:pPr lvl="1"/>
            <a:r>
              <a:rPr lang="cs-CZ" dirty="0"/>
              <a:t>Room t</a:t>
            </a:r>
            <a:r>
              <a:rPr lang="en-US" dirty="0" err="1"/>
              <a:t>emperature</a:t>
            </a:r>
            <a:r>
              <a:rPr lang="en-US" dirty="0"/>
              <a:t> sensors</a:t>
            </a:r>
            <a:endParaRPr lang="cs-CZ" dirty="0"/>
          </a:p>
          <a:p>
            <a:pPr lvl="1"/>
            <a:r>
              <a:rPr lang="cs-CZ" dirty="0"/>
              <a:t>Paintwork on the floor</a:t>
            </a:r>
          </a:p>
          <a:p>
            <a:pPr lvl="1"/>
            <a:r>
              <a:rPr lang="cs-CZ" b="1" dirty="0"/>
              <a:t>F</a:t>
            </a:r>
            <a:r>
              <a:rPr lang="en-US" b="1" dirty="0"/>
              <a:t>ire protection wall</a:t>
            </a:r>
            <a:r>
              <a:rPr lang="cs-CZ" b="1" dirty="0"/>
              <a:t>s</a:t>
            </a:r>
          </a:p>
          <a:p>
            <a:pPr lvl="1"/>
            <a:r>
              <a:rPr lang="cs-CZ" b="1" dirty="0"/>
              <a:t>C</a:t>
            </a:r>
            <a:r>
              <a:rPr lang="en-US" b="1" dirty="0"/>
              <a:t>able installations</a:t>
            </a:r>
            <a:endParaRPr lang="cs-CZ" b="1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65E8F2-9017-4BD2-ABAE-0DEE9756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55E1289-D956-4B12-BEAF-546E89AA1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960" y="2703528"/>
            <a:ext cx="2373475" cy="178010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EC8C39B-BED4-4A93-A754-188CDCBDF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642" y="3763646"/>
            <a:ext cx="1542803" cy="115710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0D9B0E-5BED-4FF6-BA3B-FEF670615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89" y="5246761"/>
            <a:ext cx="1542803" cy="115710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1F319E3-D28A-427D-82E8-67B3A1478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960" y="4632415"/>
            <a:ext cx="2361930" cy="177144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1663BF6-A0FC-41EF-97E0-79D120754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490" y="5246760"/>
            <a:ext cx="1542804" cy="115710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2C6DB1B-75A1-42E7-9DF3-B15472103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892" y="5095448"/>
            <a:ext cx="1744553" cy="130841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378546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399BE-1BB4-4BDE-897D-7CE664275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LCM for SIS100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C481E2-EF06-47E9-B3CD-44C0064D3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Machine installation </a:t>
            </a:r>
            <a:r>
              <a:rPr lang="en-GB" dirty="0"/>
              <a:t>&amp; </a:t>
            </a:r>
            <a:r>
              <a:rPr lang="cs-CZ" dirty="0"/>
              <a:t>TBE works comprised</a:t>
            </a:r>
          </a:p>
          <a:p>
            <a:endParaRPr lang="cs-CZ" dirty="0"/>
          </a:p>
          <a:p>
            <a:r>
              <a:rPr lang="cs-CZ" dirty="0"/>
              <a:t>Planing on daily level</a:t>
            </a:r>
          </a:p>
          <a:p>
            <a:endParaRPr lang="cs-CZ" dirty="0"/>
          </a:p>
          <a:p>
            <a:r>
              <a:rPr lang="cs-CZ" b="1" dirty="0"/>
              <a:t>Every activity </a:t>
            </a:r>
            <a:r>
              <a:rPr lang="cs-CZ" dirty="0"/>
              <a:t>captured in LCM plan</a:t>
            </a:r>
          </a:p>
          <a:p>
            <a:endParaRPr lang="cs-CZ" dirty="0"/>
          </a:p>
          <a:p>
            <a:r>
              <a:rPr lang="cs-CZ" dirty="0"/>
              <a:t>Coordination with all current installation participants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Coordinated parallel works possible and necessary</a:t>
            </a:r>
          </a:p>
          <a:p>
            <a:endParaRPr lang="cs-CZ" dirty="0"/>
          </a:p>
          <a:p>
            <a:r>
              <a:rPr lang="cs-CZ" dirty="0"/>
              <a:t>Team capacity considerations</a:t>
            </a:r>
          </a:p>
          <a:p>
            <a:endParaRPr lang="cs-CZ" dirty="0"/>
          </a:p>
          <a:p>
            <a:r>
              <a:rPr lang="cs-CZ" dirty="0"/>
              <a:t>Prioritising, Flexibility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D2B1B8-2D9D-4A12-A494-FFD22082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767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58D56-E242-478D-84F3-91033A79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Work registration, preparation and documentation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A6D138-68D7-46EE-925F-5B3209CD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6CA412-228C-4934-9643-121357309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827" y="1325853"/>
            <a:ext cx="3734608" cy="5153247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4E5C5BD-4DF7-40AE-B7BA-4CB13C3CC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5"/>
            <a:ext cx="4420805" cy="490358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Installation Readinness</a:t>
            </a:r>
          </a:p>
          <a:p>
            <a:r>
              <a:rPr lang="cs-CZ" dirty="0"/>
              <a:t>Work Registration at SMG</a:t>
            </a:r>
          </a:p>
          <a:p>
            <a:r>
              <a:rPr lang="cs-CZ" dirty="0"/>
              <a:t>DGUV sheet:</a:t>
            </a:r>
          </a:p>
          <a:p>
            <a:pPr lvl="1"/>
            <a:r>
              <a:rPr lang="cs-CZ" dirty="0"/>
              <a:t>according to German Social Accident Insurance</a:t>
            </a:r>
          </a:p>
          <a:p>
            <a:pPr lvl="1"/>
            <a:r>
              <a:rPr lang="cs-CZ" dirty="0"/>
              <a:t>occupational health and safety</a:t>
            </a:r>
          </a:p>
          <a:p>
            <a:pPr lvl="1"/>
            <a:r>
              <a:rPr lang="cs-CZ" dirty="0"/>
              <a:t>installation management</a:t>
            </a:r>
          </a:p>
          <a:p>
            <a:pPr lvl="1"/>
            <a:r>
              <a:rPr lang="cs-CZ" dirty="0"/>
              <a:t>on-site supervision</a:t>
            </a:r>
          </a:p>
          <a:p>
            <a:pPr lvl="1"/>
            <a:r>
              <a:rPr lang="cs-CZ" dirty="0"/>
              <a:t>work coordination authority</a:t>
            </a:r>
          </a:p>
          <a:p>
            <a:r>
              <a:rPr lang="cs-CZ" dirty="0"/>
              <a:t>Work</a:t>
            </a:r>
            <a:r>
              <a:rPr lang="en-GB" dirty="0"/>
              <a:t> &amp;</a:t>
            </a:r>
            <a:r>
              <a:rPr lang="cs-CZ" dirty="0"/>
              <a:t> Test instructions, Work Binders </a:t>
            </a:r>
          </a:p>
          <a:p>
            <a:r>
              <a:rPr lang="cs-CZ" dirty="0"/>
              <a:t>EDMS Structure</a:t>
            </a:r>
          </a:p>
          <a:p>
            <a:r>
              <a:rPr lang="cs-CZ" dirty="0"/>
              <a:t>Following Quality Control Plan during instalaltion</a:t>
            </a:r>
          </a:p>
        </p:txBody>
      </p:sp>
    </p:spTree>
    <p:extLst>
      <p:ext uri="{BB962C8B-B14F-4D97-AF65-F5344CB8AC3E}">
        <p14:creationId xmlns:p14="http://schemas.microsoft.com/office/powerpoint/2010/main" val="1029611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58D56-E242-478D-84F3-91033A79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Work registration, preparation and documentation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DBA817-CBE4-44FC-8D61-4C1934B3F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5"/>
            <a:ext cx="4420805" cy="490358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Installation Readinness</a:t>
            </a:r>
          </a:p>
          <a:p>
            <a:r>
              <a:rPr lang="cs-CZ" dirty="0"/>
              <a:t>Work Registration at SMG</a:t>
            </a:r>
          </a:p>
          <a:p>
            <a:r>
              <a:rPr lang="cs-CZ" dirty="0"/>
              <a:t>DGUV sheet:</a:t>
            </a:r>
          </a:p>
          <a:p>
            <a:pPr lvl="1"/>
            <a:r>
              <a:rPr lang="cs-CZ" dirty="0"/>
              <a:t>according to German Social Accident Insurance</a:t>
            </a:r>
          </a:p>
          <a:p>
            <a:pPr lvl="1"/>
            <a:r>
              <a:rPr lang="cs-CZ" dirty="0"/>
              <a:t>occupational health and safety</a:t>
            </a:r>
          </a:p>
          <a:p>
            <a:pPr lvl="1"/>
            <a:r>
              <a:rPr lang="cs-CZ" dirty="0"/>
              <a:t>installation management</a:t>
            </a:r>
          </a:p>
          <a:p>
            <a:pPr lvl="1"/>
            <a:r>
              <a:rPr lang="cs-CZ" dirty="0"/>
              <a:t>on-site supervision</a:t>
            </a:r>
          </a:p>
          <a:p>
            <a:pPr lvl="1"/>
            <a:r>
              <a:rPr lang="cs-CZ" dirty="0"/>
              <a:t>work coordination authority</a:t>
            </a:r>
          </a:p>
          <a:p>
            <a:r>
              <a:rPr lang="cs-CZ" dirty="0"/>
              <a:t>Work</a:t>
            </a:r>
            <a:r>
              <a:rPr lang="en-GB" dirty="0"/>
              <a:t> &amp;</a:t>
            </a:r>
            <a:r>
              <a:rPr lang="cs-CZ" dirty="0"/>
              <a:t> Test instructions, Work Binders </a:t>
            </a:r>
          </a:p>
          <a:p>
            <a:r>
              <a:rPr lang="cs-CZ" dirty="0"/>
              <a:t>EDMS Structure</a:t>
            </a:r>
          </a:p>
          <a:p>
            <a:r>
              <a:rPr lang="cs-CZ" dirty="0"/>
              <a:t>Following Quality Control Plan during instalaltion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A6D138-68D7-46EE-925F-5B3209CD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EAECB9-746C-4CE0-955E-08F7D907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370" y="1200182"/>
            <a:ext cx="3816883" cy="53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33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65401D-E581-47ED-AFC7-8F9A6089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Conclusion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16D7FC-C445-43D6-95C2-76049C8D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F49903E-CA0B-4B2C-8B04-AA9AE80E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5"/>
            <a:ext cx="8231790" cy="4903585"/>
          </a:xfrm>
        </p:spPr>
        <p:txBody>
          <a:bodyPr>
            <a:normAutofit/>
          </a:bodyPr>
          <a:lstStyle/>
          <a:p>
            <a:r>
              <a:rPr lang="cs-CZ" dirty="0"/>
              <a:t>Following installation towards Mechanical Completion</a:t>
            </a:r>
          </a:p>
          <a:p>
            <a:endParaRPr lang="cs-CZ" dirty="0"/>
          </a:p>
          <a:p>
            <a:pPr lvl="1"/>
            <a:r>
              <a:rPr lang="cs-CZ" dirty="0"/>
              <a:t>Transformation of installation strategy into s</a:t>
            </a:r>
            <a:r>
              <a:rPr lang="cs-CZ" sz="2000" dirty="0"/>
              <a:t>erial assembly</a:t>
            </a:r>
            <a:r>
              <a:rPr lang="cs-CZ" dirty="0"/>
              <a:t> </a:t>
            </a:r>
          </a:p>
          <a:p>
            <a:pPr marL="857250" lvl="2" indent="0">
              <a:buNone/>
            </a:pPr>
            <a:r>
              <a:rPr lang="cs-CZ" dirty="0"/>
              <a:t>					</a:t>
            </a:r>
          </a:p>
          <a:p>
            <a:pPr lvl="1"/>
            <a:r>
              <a:rPr lang="cs-CZ" dirty="0"/>
              <a:t>Keeping harmony between Machine installation </a:t>
            </a:r>
            <a:r>
              <a:rPr lang="en-GB" dirty="0"/>
              <a:t>&amp; </a:t>
            </a:r>
            <a:r>
              <a:rPr lang="cs-CZ" dirty="0"/>
              <a:t>TBE</a:t>
            </a:r>
          </a:p>
          <a:p>
            <a:pPr marL="400050" lvl="1" indent="0">
              <a:buNone/>
            </a:pPr>
            <a:endParaRPr lang="cs-CZ" dirty="0"/>
          </a:p>
          <a:p>
            <a:pPr lvl="1"/>
            <a:r>
              <a:rPr lang="cs-CZ" dirty="0"/>
              <a:t>Centralised coordination of Machine installation</a:t>
            </a:r>
          </a:p>
          <a:p>
            <a:pPr marL="400050" lvl="1" indent="0">
              <a:buNone/>
            </a:pPr>
            <a:endParaRPr lang="cs-CZ" dirty="0"/>
          </a:p>
          <a:p>
            <a:pPr lvl="1"/>
            <a:r>
              <a:rPr lang="cs-CZ" dirty="0"/>
              <a:t>Communication of each intention on first place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Ideas for improvements welcome</a:t>
            </a:r>
          </a:p>
          <a:p>
            <a:pPr marL="400050" lvl="1" indent="0">
              <a:buNone/>
            </a:pPr>
            <a:endParaRPr lang="cs-CZ" dirty="0"/>
          </a:p>
          <a:p>
            <a:pPr lvl="1"/>
            <a:r>
              <a:rPr lang="cs-CZ" dirty="0"/>
              <a:t>Reflection of weak points</a:t>
            </a:r>
          </a:p>
        </p:txBody>
      </p:sp>
    </p:spTree>
    <p:extLst>
      <p:ext uri="{BB962C8B-B14F-4D97-AF65-F5344CB8AC3E}">
        <p14:creationId xmlns:p14="http://schemas.microsoft.com/office/powerpoint/2010/main" val="1471196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C7E4C67-0BE5-46F4-A4B3-9CE242116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79" y="1246410"/>
            <a:ext cx="7074979" cy="5306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565401D-E581-47ED-AFC7-8F9A6089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Discussion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126F9-0CDA-4D25-AC30-6947473B6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51" y="2157029"/>
            <a:ext cx="8211834" cy="4229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8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8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8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8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8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sz="2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Thank you for your attention</a:t>
            </a:r>
          </a:p>
          <a:p>
            <a:endParaRPr lang="cs-CZ" sz="2800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16D7FC-C445-43D6-95C2-76049C8D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213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6A2C4-8DE7-4D10-A32F-D980437B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Basic Points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8B7A10-931A-48DB-9FC8-7FD0C1F8E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Process of installation at FAIR </a:t>
            </a:r>
            <a:r>
              <a:rPr lang="en-GB" dirty="0"/>
              <a:t>[1</a:t>
            </a:r>
            <a:r>
              <a:rPr lang="cs-CZ" dirty="0"/>
              <a:t>2</a:t>
            </a:r>
            <a:r>
              <a:rPr lang="en-GB" dirty="0"/>
              <a:t> min]</a:t>
            </a:r>
            <a:endParaRPr lang="cs-CZ" dirty="0"/>
          </a:p>
          <a:p>
            <a:endParaRPr lang="cs-CZ" dirty="0"/>
          </a:p>
          <a:p>
            <a:pPr lvl="1"/>
            <a:r>
              <a:rPr lang="cs-CZ" dirty="0"/>
              <a:t>On-site Machine Installation 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Interaction with works on Technical Building Equipment (TBE)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Lean Construction Managent (LCM) for SIS100 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Work registration, preparation and documentation</a:t>
            </a:r>
          </a:p>
          <a:p>
            <a:pPr lvl="1"/>
            <a:endParaRPr lang="cs-CZ" dirty="0"/>
          </a:p>
          <a:p>
            <a:r>
              <a:rPr lang="cs-CZ" dirty="0"/>
              <a:t>Discussion</a:t>
            </a:r>
            <a:r>
              <a:rPr lang="en-GB" dirty="0"/>
              <a:t> [</a:t>
            </a:r>
            <a:r>
              <a:rPr lang="cs-CZ" dirty="0"/>
              <a:t>3</a:t>
            </a:r>
            <a:r>
              <a:rPr lang="en-GB" dirty="0"/>
              <a:t> min]</a:t>
            </a:r>
            <a:endParaRPr lang="cs-CZ" dirty="0"/>
          </a:p>
          <a:p>
            <a:endParaRPr lang="cs-CZ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5EFCDB-CFB1-4726-8F97-5A615129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6780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FF47CAA-5744-49BA-A353-3AA37CACF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021" y="1678575"/>
            <a:ext cx="4426102" cy="43906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2BC2C9-BD96-4D2C-A4C4-B7A2505F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On-site Machine Installation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C7B983-1FDA-4C53-BC59-15C28654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513DD46-4D3F-417A-8404-3DAC26FAF2D1}"/>
              </a:ext>
            </a:extLst>
          </p:cNvPr>
          <p:cNvSpPr txBox="1"/>
          <p:nvPr/>
        </p:nvSpPr>
        <p:spPr>
          <a:xfrm>
            <a:off x="910604" y="2944251"/>
            <a:ext cx="1505540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 -</a:t>
            </a:r>
          </a:p>
          <a:p>
            <a:pPr algn="l"/>
            <a:r>
              <a:rPr lang="cs-CZ" dirty="0"/>
              <a:t>2) ELC, RRF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D130F75-69A5-4127-BE12-C6462B15A1C5}"/>
              </a:ext>
            </a:extLst>
          </p:cNvPr>
          <p:cNvSpPr txBox="1"/>
          <p:nvPr/>
        </p:nvSpPr>
        <p:spPr>
          <a:xfrm>
            <a:off x="946888" y="4242674"/>
            <a:ext cx="147989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TRI</a:t>
            </a:r>
          </a:p>
          <a:p>
            <a:pPr algn="l"/>
            <a:r>
              <a:rPr lang="cs-CZ" dirty="0"/>
              <a:t>2) ELC, FSB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843F4D5-F772-4EF0-BE9A-8A2A09C89062}"/>
              </a:ext>
            </a:extLst>
          </p:cNvPr>
          <p:cNvSpPr txBox="1"/>
          <p:nvPr/>
        </p:nvSpPr>
        <p:spPr>
          <a:xfrm>
            <a:off x="2025033" y="5285043"/>
            <a:ext cx="90281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ELC</a:t>
            </a:r>
          </a:p>
          <a:p>
            <a:pPr algn="l"/>
            <a:r>
              <a:rPr lang="cs-CZ" dirty="0"/>
              <a:t>2) FSB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84AB434-CBBD-4F11-9331-FEBB1D2EDD4E}"/>
              </a:ext>
            </a:extLst>
          </p:cNvPr>
          <p:cNvSpPr txBox="1"/>
          <p:nvPr/>
        </p:nvSpPr>
        <p:spPr>
          <a:xfrm>
            <a:off x="3312241" y="5947597"/>
            <a:ext cx="90281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ELC</a:t>
            </a:r>
          </a:p>
          <a:p>
            <a:pPr algn="l"/>
            <a:r>
              <a:rPr lang="cs-CZ" dirty="0"/>
              <a:t>2) FSB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DB6A301-7385-4A90-A204-AF8A6A76C375}"/>
              </a:ext>
            </a:extLst>
          </p:cNvPr>
          <p:cNvSpPr txBox="1"/>
          <p:nvPr/>
        </p:nvSpPr>
        <p:spPr>
          <a:xfrm>
            <a:off x="4828299" y="5839298"/>
            <a:ext cx="530915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-</a:t>
            </a:r>
          </a:p>
          <a:p>
            <a:pPr algn="l"/>
            <a:r>
              <a:rPr lang="cs-CZ" dirty="0"/>
              <a:t>2) -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D75E1B6-BA37-4133-AF1D-5356EBC1AC6D}"/>
              </a:ext>
            </a:extLst>
          </p:cNvPr>
          <p:cNvSpPr txBox="1"/>
          <p:nvPr/>
        </p:nvSpPr>
        <p:spPr>
          <a:xfrm>
            <a:off x="5817453" y="5266595"/>
            <a:ext cx="191174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-</a:t>
            </a:r>
          </a:p>
          <a:p>
            <a:pPr algn="l"/>
            <a:r>
              <a:rPr lang="cs-CZ" dirty="0"/>
              <a:t>2) IFJ, TRI, SCM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448254F-89DE-4B61-9C9B-79201976A137}"/>
              </a:ext>
            </a:extLst>
          </p:cNvPr>
          <p:cNvSpPr txBox="1"/>
          <p:nvPr/>
        </p:nvSpPr>
        <p:spPr>
          <a:xfrm>
            <a:off x="1148125" y="1927259"/>
            <a:ext cx="1659429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ELC, FSB</a:t>
            </a:r>
          </a:p>
          <a:p>
            <a:pPr algn="l"/>
            <a:r>
              <a:rPr lang="cs-CZ" dirty="0"/>
              <a:t>2) SCM, MEW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204A1E9-AEB3-4466-8172-00061EF1BC0A}"/>
              </a:ext>
            </a:extLst>
          </p:cNvPr>
          <p:cNvSpPr txBox="1"/>
          <p:nvPr/>
        </p:nvSpPr>
        <p:spPr>
          <a:xfrm>
            <a:off x="2807744" y="1162395"/>
            <a:ext cx="140730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TRI</a:t>
            </a:r>
          </a:p>
          <a:p>
            <a:pPr algn="l"/>
            <a:r>
              <a:rPr lang="cs-CZ" dirty="0"/>
              <a:t>2) TRI, VAC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10AE4DA-C447-4707-9E30-C1A7F274B51D}"/>
              </a:ext>
            </a:extLst>
          </p:cNvPr>
          <p:cNvSpPr txBox="1"/>
          <p:nvPr/>
        </p:nvSpPr>
        <p:spPr>
          <a:xfrm>
            <a:off x="3860633" y="3277997"/>
            <a:ext cx="1110899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Status of</a:t>
            </a:r>
          </a:p>
          <a:p>
            <a:pPr algn="ctr"/>
            <a:r>
              <a:rPr lang="cs-CZ" dirty="0">
                <a:solidFill>
                  <a:srgbClr val="FF0000"/>
                </a:solidFill>
              </a:rPr>
              <a:t>Works in Machine Tunnel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5C5A880-3791-4E33-9252-36FC07F262A5}"/>
              </a:ext>
            </a:extLst>
          </p:cNvPr>
          <p:cNvSpPr txBox="1"/>
          <p:nvPr/>
        </p:nvSpPr>
        <p:spPr>
          <a:xfrm>
            <a:off x="6507867" y="4114348"/>
            <a:ext cx="530915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-</a:t>
            </a:r>
          </a:p>
          <a:p>
            <a:pPr algn="l"/>
            <a:r>
              <a:rPr lang="cs-CZ" dirty="0"/>
              <a:t>2) -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C6A940A-229F-4938-ACCE-F321A815BCC0}"/>
              </a:ext>
            </a:extLst>
          </p:cNvPr>
          <p:cNvSpPr txBox="1"/>
          <p:nvPr/>
        </p:nvSpPr>
        <p:spPr>
          <a:xfrm>
            <a:off x="4534163" y="1162395"/>
            <a:ext cx="1454309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MEW</a:t>
            </a:r>
          </a:p>
          <a:p>
            <a:pPr algn="l"/>
            <a:r>
              <a:rPr lang="cs-CZ" dirty="0"/>
              <a:t>2) MEW, IFJ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1301AD5-95FD-462C-801C-293BBE8B9943}"/>
              </a:ext>
            </a:extLst>
          </p:cNvPr>
          <p:cNvSpPr txBox="1"/>
          <p:nvPr/>
        </p:nvSpPr>
        <p:spPr>
          <a:xfrm>
            <a:off x="5988472" y="1927258"/>
            <a:ext cx="147989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ELC</a:t>
            </a:r>
          </a:p>
          <a:p>
            <a:pPr algn="l"/>
            <a:r>
              <a:rPr lang="cs-CZ" dirty="0"/>
              <a:t>2) ELC, FSB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207AD9D-9A4F-442F-A68C-F787AAD80016}"/>
              </a:ext>
            </a:extLst>
          </p:cNvPr>
          <p:cNvSpPr txBox="1"/>
          <p:nvPr/>
        </p:nvSpPr>
        <p:spPr>
          <a:xfrm>
            <a:off x="6507867" y="2944251"/>
            <a:ext cx="101822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MEW</a:t>
            </a:r>
          </a:p>
          <a:p>
            <a:pPr algn="l"/>
            <a:r>
              <a:rPr lang="cs-CZ" dirty="0"/>
              <a:t>2) IFJ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95BF2AE-37B7-48EF-81A4-7CC3DFF8AD2D}"/>
              </a:ext>
            </a:extLst>
          </p:cNvPr>
          <p:cNvSpPr txBox="1"/>
          <p:nvPr/>
        </p:nvSpPr>
        <p:spPr>
          <a:xfrm>
            <a:off x="7175341" y="3789267"/>
            <a:ext cx="1539092" cy="14773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cs-CZ" dirty="0"/>
              <a:t>1) ongoing</a:t>
            </a:r>
          </a:p>
          <a:p>
            <a:pPr algn="l"/>
            <a:r>
              <a:rPr lang="cs-CZ" dirty="0"/>
              <a:t>2) soon 	within 	next 8 	weeks</a:t>
            </a:r>
          </a:p>
        </p:txBody>
      </p:sp>
    </p:spTree>
    <p:extLst>
      <p:ext uri="{BB962C8B-B14F-4D97-AF65-F5344CB8AC3E}">
        <p14:creationId xmlns:p14="http://schemas.microsoft.com/office/powerpoint/2010/main" val="226590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BC2C9-BD96-4D2C-A4C4-B7A2505F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On-site Machine Installation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4037F-FE62-4FBE-9501-CD9CCEB67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07" y="1450685"/>
            <a:ext cx="8211834" cy="4903585"/>
          </a:xfrm>
        </p:spPr>
        <p:txBody>
          <a:bodyPr>
            <a:normAutofit/>
          </a:bodyPr>
          <a:lstStyle/>
          <a:p>
            <a:r>
              <a:rPr lang="cs-CZ" dirty="0"/>
              <a:t>TRI </a:t>
            </a:r>
          </a:p>
          <a:p>
            <a:pPr lvl="1"/>
            <a:r>
              <a:rPr lang="cs-CZ" dirty="0"/>
              <a:t>Backbone team of machine installation</a:t>
            </a:r>
          </a:p>
          <a:p>
            <a:pPr lvl="1"/>
            <a:r>
              <a:rPr lang="cs-CZ" dirty="0"/>
              <a:t>Machine transport and positioning</a:t>
            </a:r>
          </a:p>
          <a:p>
            <a:pPr lvl="1"/>
            <a:r>
              <a:rPr lang="cs-CZ" dirty="0"/>
              <a:t>Preparation for other work packages</a:t>
            </a:r>
          </a:p>
          <a:p>
            <a:pPr lvl="1"/>
            <a:r>
              <a:rPr lang="cs-CZ" dirty="0"/>
              <a:t>Changing conditions and capacities</a:t>
            </a:r>
          </a:p>
          <a:p>
            <a:pPr lvl="1"/>
            <a:r>
              <a:rPr lang="cs-CZ" dirty="0"/>
              <a:t>LCM plan adjusted for 1 team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C7B983-1FDA-4C53-BC59-15C28654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8CACA0A-4F7F-4B97-9578-AB5C9A405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579" y="4239730"/>
            <a:ext cx="2819386" cy="2114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3893B90-11A7-4C75-B2EC-73A1DE757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5" t="1033"/>
          <a:stretch/>
        </p:blipFill>
        <p:spPr>
          <a:xfrm>
            <a:off x="1020589" y="4260142"/>
            <a:ext cx="2495427" cy="210637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FF47CAA-5744-49BA-A353-3AA37CACF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81" y="1619464"/>
            <a:ext cx="1939268" cy="19237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012C1CE-B235-436D-A0C7-B7D28F5A6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69" t="774" r="5573"/>
          <a:stretch/>
        </p:blipFill>
        <p:spPr>
          <a:xfrm>
            <a:off x="3904211" y="4256447"/>
            <a:ext cx="1723775" cy="2094128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36A9AA52-56B1-4D43-8574-8D62488CAAE7}"/>
              </a:ext>
            </a:extLst>
          </p:cNvPr>
          <p:cNvSpPr/>
          <p:nvPr/>
        </p:nvSpPr>
        <p:spPr>
          <a:xfrm rot="17140144">
            <a:off x="6614328" y="2294676"/>
            <a:ext cx="403316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CE5A4AC-E3B4-490E-BFBA-E2513A77A863}"/>
              </a:ext>
            </a:extLst>
          </p:cNvPr>
          <p:cNvSpPr/>
          <p:nvPr/>
        </p:nvSpPr>
        <p:spPr>
          <a:xfrm rot="14982725">
            <a:off x="6599814" y="271529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42B1459-6B68-480D-811F-CD75B941A1C0}"/>
              </a:ext>
            </a:extLst>
          </p:cNvPr>
          <p:cNvSpPr/>
          <p:nvPr/>
        </p:nvSpPr>
        <p:spPr>
          <a:xfrm rot="7842015">
            <a:off x="7861217" y="304223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6835172-7DCB-44AD-92A1-7E390EF77CA3}"/>
              </a:ext>
            </a:extLst>
          </p:cNvPr>
          <p:cNvSpPr/>
          <p:nvPr/>
        </p:nvSpPr>
        <p:spPr>
          <a:xfrm rot="20846067">
            <a:off x="7096334" y="1736755"/>
            <a:ext cx="403316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B47786E-88D6-4C4D-A4CB-A544C800E3CA}"/>
              </a:ext>
            </a:extLst>
          </p:cNvPr>
          <p:cNvSpPr/>
          <p:nvPr/>
        </p:nvSpPr>
        <p:spPr>
          <a:xfrm rot="2610906">
            <a:off x="7816545" y="1883421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ABA0950-8FC7-4D01-BE85-CBACFB75F24D}"/>
              </a:ext>
            </a:extLst>
          </p:cNvPr>
          <p:cNvSpPr/>
          <p:nvPr/>
        </p:nvSpPr>
        <p:spPr>
          <a:xfrm rot="1365839">
            <a:off x="7089375" y="3186778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C430140-C61F-46CC-A519-B8A5CD378279}"/>
              </a:ext>
            </a:extLst>
          </p:cNvPr>
          <p:cNvSpPr txBox="1"/>
          <p:nvPr/>
        </p:nvSpPr>
        <p:spPr>
          <a:xfrm rot="2475146">
            <a:off x="7913040" y="1575381"/>
            <a:ext cx="71045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>
                <a:solidFill>
                  <a:srgbClr val="FFC000"/>
                </a:solidFill>
              </a:rPr>
              <a:t>Later</a:t>
            </a:r>
          </a:p>
        </p:txBody>
      </p:sp>
    </p:spTree>
    <p:extLst>
      <p:ext uri="{BB962C8B-B14F-4D97-AF65-F5344CB8AC3E}">
        <p14:creationId xmlns:p14="http://schemas.microsoft.com/office/powerpoint/2010/main" val="2545733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BC2C9-BD96-4D2C-A4C4-B7A2505F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On-site Machine Installation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4037F-FE62-4FBE-9501-CD9CCEB67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TRI</a:t>
            </a:r>
          </a:p>
          <a:p>
            <a:pPr lvl="1"/>
            <a:r>
              <a:rPr lang="cs-CZ" dirty="0"/>
              <a:t>examples of issues during assembly</a:t>
            </a:r>
          </a:p>
          <a:p>
            <a:pPr lvl="2"/>
            <a:r>
              <a:rPr lang="cs-CZ" dirty="0"/>
              <a:t>Deliveries of material for assembly </a:t>
            </a:r>
          </a:p>
          <a:p>
            <a:pPr lvl="2"/>
            <a:r>
              <a:rPr lang="cs-CZ" dirty="0"/>
              <a:t>Resonance Sextupole Assembly</a:t>
            </a:r>
          </a:p>
          <a:p>
            <a:pPr lvl="2"/>
            <a:r>
              <a:rPr lang="cs-CZ" dirty="0"/>
              <a:t>Laser cooling beamline on the ceiling</a:t>
            </a:r>
          </a:p>
          <a:p>
            <a:pPr lvl="2"/>
            <a:r>
              <a:rPr lang="cs-CZ" dirty="0"/>
              <a:t>Missing tool for bellow interconnections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C7B983-1FDA-4C53-BC59-15C28654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742370-F511-4597-9D35-D9D6BF1EB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14" y="3837064"/>
            <a:ext cx="3441208" cy="258090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D873CD2-B43A-44AB-B3B9-EE6CF294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033" y="4606653"/>
            <a:ext cx="2351389" cy="176354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E8B3EA7-370B-4CC7-8156-111899D0E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475" y="4894593"/>
            <a:ext cx="1988702" cy="149152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0BBCCA-2925-4C83-A902-5C9DFD9F2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781" y="1619464"/>
            <a:ext cx="1939268" cy="1923728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4E6FCFBF-7E60-46E6-9FAD-B84CABE61E47}"/>
              </a:ext>
            </a:extLst>
          </p:cNvPr>
          <p:cNvSpPr/>
          <p:nvPr/>
        </p:nvSpPr>
        <p:spPr>
          <a:xfrm rot="17140144">
            <a:off x="6614328" y="2294676"/>
            <a:ext cx="403316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75B4648-D162-465D-A6D7-313370544F3C}"/>
              </a:ext>
            </a:extLst>
          </p:cNvPr>
          <p:cNvSpPr/>
          <p:nvPr/>
        </p:nvSpPr>
        <p:spPr>
          <a:xfrm rot="14982725">
            <a:off x="6599814" y="271529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7F85946-FFE2-4796-A2A1-91FA03EFA5D6}"/>
              </a:ext>
            </a:extLst>
          </p:cNvPr>
          <p:cNvSpPr/>
          <p:nvPr/>
        </p:nvSpPr>
        <p:spPr>
          <a:xfrm rot="7842015">
            <a:off x="7861217" y="304223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885732F-D2F7-4986-95D2-1815F655E2CE}"/>
              </a:ext>
            </a:extLst>
          </p:cNvPr>
          <p:cNvSpPr/>
          <p:nvPr/>
        </p:nvSpPr>
        <p:spPr>
          <a:xfrm rot="20846067">
            <a:off x="7096334" y="1736755"/>
            <a:ext cx="403316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4E06D1B-FFB2-4715-B371-637B59F87693}"/>
              </a:ext>
            </a:extLst>
          </p:cNvPr>
          <p:cNvSpPr/>
          <p:nvPr/>
        </p:nvSpPr>
        <p:spPr>
          <a:xfrm rot="2610906">
            <a:off x="7816545" y="1883421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B08EE9ED-4218-4149-89AC-B269661D7E7E}"/>
              </a:ext>
            </a:extLst>
          </p:cNvPr>
          <p:cNvSpPr/>
          <p:nvPr/>
        </p:nvSpPr>
        <p:spPr>
          <a:xfrm rot="1365839">
            <a:off x="7089375" y="3186778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97E12A4-5206-4E8F-85EF-F294A4DD86EF}"/>
              </a:ext>
            </a:extLst>
          </p:cNvPr>
          <p:cNvSpPr txBox="1"/>
          <p:nvPr/>
        </p:nvSpPr>
        <p:spPr>
          <a:xfrm rot="2475146">
            <a:off x="7913040" y="1575381"/>
            <a:ext cx="71045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>
                <a:solidFill>
                  <a:srgbClr val="FFC000"/>
                </a:solidFill>
              </a:rPr>
              <a:t>Later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F0C76655-4A57-48DE-9E79-4FF833641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330" y="3668458"/>
            <a:ext cx="1446847" cy="10851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CC19EE8-90A7-4711-B3A6-6362A6BF8CDC}"/>
              </a:ext>
            </a:extLst>
          </p:cNvPr>
          <p:cNvSpPr/>
          <p:nvPr/>
        </p:nvSpPr>
        <p:spPr>
          <a:xfrm rot="404671">
            <a:off x="1746207" y="4147248"/>
            <a:ext cx="271370" cy="171082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8D0DC9A-F748-4E92-A16A-12F49A425B1F}"/>
              </a:ext>
            </a:extLst>
          </p:cNvPr>
          <p:cNvSpPr/>
          <p:nvPr/>
        </p:nvSpPr>
        <p:spPr>
          <a:xfrm rot="1365839">
            <a:off x="7048435" y="6138244"/>
            <a:ext cx="250466" cy="4571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68E5FF-7CE8-42B7-B7B9-8956D8653D13}"/>
              </a:ext>
            </a:extLst>
          </p:cNvPr>
          <p:cNvSpPr/>
          <p:nvPr/>
        </p:nvSpPr>
        <p:spPr>
          <a:xfrm rot="1365839">
            <a:off x="7466609" y="6283557"/>
            <a:ext cx="250466" cy="4571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CAB1947-3A4E-498A-A5EB-833726635C79}"/>
              </a:ext>
            </a:extLst>
          </p:cNvPr>
          <p:cNvSpPr/>
          <p:nvPr/>
        </p:nvSpPr>
        <p:spPr>
          <a:xfrm rot="3444536">
            <a:off x="5318519" y="5804724"/>
            <a:ext cx="250466" cy="4571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DB8978A-87A8-4BC0-86F9-6CA87AD79785}"/>
              </a:ext>
            </a:extLst>
          </p:cNvPr>
          <p:cNvSpPr/>
          <p:nvPr/>
        </p:nvSpPr>
        <p:spPr>
          <a:xfrm rot="17099258">
            <a:off x="5068820" y="5846764"/>
            <a:ext cx="318753" cy="4571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03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BC2C9-BD96-4D2C-A4C4-B7A2505F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On-site Machine Installation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4037F-FE62-4FBE-9501-CD9CCEB67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TRI</a:t>
            </a:r>
          </a:p>
          <a:p>
            <a:pPr lvl="1"/>
            <a:r>
              <a:rPr lang="cs-CZ" dirty="0"/>
              <a:t>Transport issues </a:t>
            </a:r>
          </a:p>
          <a:p>
            <a:pPr lvl="2"/>
            <a:r>
              <a:rPr lang="cs-CZ" dirty="0"/>
              <a:t>Space in Machine </a:t>
            </a:r>
            <a:r>
              <a:rPr lang="en-GB" dirty="0"/>
              <a:t>&amp; </a:t>
            </a:r>
            <a:r>
              <a:rPr lang="cs-CZ" dirty="0"/>
              <a:t>Supply tunnel</a:t>
            </a:r>
          </a:p>
          <a:p>
            <a:pPr lvl="2"/>
            <a:r>
              <a:rPr lang="cs-CZ" dirty="0"/>
              <a:t>Magnet Modules under fire protection walls</a:t>
            </a:r>
          </a:p>
          <a:p>
            <a:pPr lvl="2"/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C7B983-1FDA-4C53-BC59-15C28654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C76300E-7F8D-485A-95D2-5502234BB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4" t="3900" r="22680"/>
          <a:stretch/>
        </p:blipFill>
        <p:spPr>
          <a:xfrm>
            <a:off x="3502019" y="4507377"/>
            <a:ext cx="1775704" cy="191059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4CFCE77-D194-4F73-AF00-431AC2C7A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426" y="4024111"/>
            <a:ext cx="3191812" cy="239385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6E7BB7-C0E5-4BF9-A900-C80A59AA0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59" y="4507377"/>
            <a:ext cx="2547458" cy="191059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A632240-8112-4E90-8AD7-8104F94A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781" y="1619464"/>
            <a:ext cx="1939268" cy="192372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9C49D65-D69C-46B5-A85F-EDF55B5082A8}"/>
              </a:ext>
            </a:extLst>
          </p:cNvPr>
          <p:cNvSpPr/>
          <p:nvPr/>
        </p:nvSpPr>
        <p:spPr>
          <a:xfrm rot="17140144">
            <a:off x="6614328" y="2294676"/>
            <a:ext cx="403316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EF4E6D7-78E3-42D8-86FD-97E627ED3C25}"/>
              </a:ext>
            </a:extLst>
          </p:cNvPr>
          <p:cNvSpPr/>
          <p:nvPr/>
        </p:nvSpPr>
        <p:spPr>
          <a:xfrm rot="14982725">
            <a:off x="6599814" y="271529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03FF28E-4416-4720-9373-353A4CFE54AA}"/>
              </a:ext>
            </a:extLst>
          </p:cNvPr>
          <p:cNvSpPr/>
          <p:nvPr/>
        </p:nvSpPr>
        <p:spPr>
          <a:xfrm rot="7842015">
            <a:off x="7861217" y="304223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E6F5DA0-8689-4E84-A9B8-976D8A5EEEB2}"/>
              </a:ext>
            </a:extLst>
          </p:cNvPr>
          <p:cNvSpPr/>
          <p:nvPr/>
        </p:nvSpPr>
        <p:spPr>
          <a:xfrm rot="20846067">
            <a:off x="7096334" y="1736755"/>
            <a:ext cx="403316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79046C9-B5B9-47C6-9878-F2F4C0C8B509}"/>
              </a:ext>
            </a:extLst>
          </p:cNvPr>
          <p:cNvSpPr/>
          <p:nvPr/>
        </p:nvSpPr>
        <p:spPr>
          <a:xfrm rot="2610906">
            <a:off x="7816545" y="1883421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82BB7E0-2C1D-4548-8EE0-7AC09E20D87E}"/>
              </a:ext>
            </a:extLst>
          </p:cNvPr>
          <p:cNvSpPr/>
          <p:nvPr/>
        </p:nvSpPr>
        <p:spPr>
          <a:xfrm rot="1365839">
            <a:off x="7089375" y="3186778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3347D3B-0052-4A8E-A826-A5B2986D943E}"/>
              </a:ext>
            </a:extLst>
          </p:cNvPr>
          <p:cNvSpPr txBox="1"/>
          <p:nvPr/>
        </p:nvSpPr>
        <p:spPr>
          <a:xfrm rot="2475146">
            <a:off x="7913040" y="1575381"/>
            <a:ext cx="71045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>
                <a:solidFill>
                  <a:srgbClr val="FFC000"/>
                </a:solidFill>
              </a:rPr>
              <a:t>Later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C02E6E0-0453-4EBB-A88C-307367B89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59" y="2965299"/>
            <a:ext cx="1939268" cy="1454451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507D8597-48B5-4E31-A16E-95C47C2FD06C}"/>
              </a:ext>
            </a:extLst>
          </p:cNvPr>
          <p:cNvSpPr/>
          <p:nvPr/>
        </p:nvSpPr>
        <p:spPr>
          <a:xfrm rot="9625168">
            <a:off x="1645002" y="3950118"/>
            <a:ext cx="176981" cy="1026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56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BC2C9-BD96-4D2C-A4C4-B7A2505F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On-site Machine Installation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4037F-FE62-4FBE-9501-CD9CCEB67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IFJ PAN </a:t>
            </a:r>
          </a:p>
          <a:p>
            <a:pPr lvl="1"/>
            <a:r>
              <a:rPr lang="cs-CZ" dirty="0"/>
              <a:t>Welcome back</a:t>
            </a:r>
          </a:p>
          <a:p>
            <a:pPr lvl="1"/>
            <a:r>
              <a:rPr lang="cs-CZ" dirty="0"/>
              <a:t>Scope of works defined</a:t>
            </a:r>
          </a:p>
          <a:p>
            <a:pPr lvl="1"/>
            <a:r>
              <a:rPr lang="cs-CZ" dirty="0"/>
              <a:t>Restart in October 2025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C7B983-1FDA-4C53-BC59-15C28654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4315D9-87D3-4AB3-B0B6-2CA8E9E2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781" y="1619464"/>
            <a:ext cx="1939268" cy="192372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7D40225-587D-455B-B3DF-F9E0CF36F72E}"/>
              </a:ext>
            </a:extLst>
          </p:cNvPr>
          <p:cNvSpPr/>
          <p:nvPr/>
        </p:nvSpPr>
        <p:spPr>
          <a:xfrm rot="14982725">
            <a:off x="8093443" y="223673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21A9AF8-1052-495A-8BCB-FBAECBCE0615}"/>
              </a:ext>
            </a:extLst>
          </p:cNvPr>
          <p:cNvSpPr/>
          <p:nvPr/>
        </p:nvSpPr>
        <p:spPr>
          <a:xfrm rot="7842015">
            <a:off x="7861217" y="304223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1D87275-F578-43DD-B415-9A99891C8933}"/>
              </a:ext>
            </a:extLst>
          </p:cNvPr>
          <p:cNvSpPr/>
          <p:nvPr/>
        </p:nvSpPr>
        <p:spPr>
          <a:xfrm rot="4296713">
            <a:off x="6555334" y="2688827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633B066-A273-48EC-916A-03F0A33EABA8}"/>
              </a:ext>
            </a:extLst>
          </p:cNvPr>
          <p:cNvSpPr/>
          <p:nvPr/>
        </p:nvSpPr>
        <p:spPr>
          <a:xfrm rot="1365839">
            <a:off x="7089375" y="3186778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2CA4167-A3B3-456A-8F15-222F150FB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50" y="3711972"/>
            <a:ext cx="7677729" cy="2518824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DD23B828-787D-476B-9320-4E581E27153B}"/>
              </a:ext>
            </a:extLst>
          </p:cNvPr>
          <p:cNvSpPr/>
          <p:nvPr/>
        </p:nvSpPr>
        <p:spPr>
          <a:xfrm rot="11385767">
            <a:off x="7532672" y="1716243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8215C58-48FD-480A-A24E-D18DCACC135B}"/>
              </a:ext>
            </a:extLst>
          </p:cNvPr>
          <p:cNvSpPr/>
          <p:nvPr/>
        </p:nvSpPr>
        <p:spPr>
          <a:xfrm rot="8520935">
            <a:off x="6779093" y="1912521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FEC313E-A50D-46EA-8A95-B93549315F0C}"/>
              </a:ext>
            </a:extLst>
          </p:cNvPr>
          <p:cNvSpPr txBox="1"/>
          <p:nvPr/>
        </p:nvSpPr>
        <p:spPr>
          <a:xfrm rot="524938">
            <a:off x="7420314" y="1332081"/>
            <a:ext cx="71045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>
                <a:solidFill>
                  <a:srgbClr val="FFC000"/>
                </a:solidFill>
              </a:rPr>
              <a:t>Later</a:t>
            </a:r>
          </a:p>
        </p:txBody>
      </p:sp>
    </p:spTree>
    <p:extLst>
      <p:ext uri="{BB962C8B-B14F-4D97-AF65-F5344CB8AC3E}">
        <p14:creationId xmlns:p14="http://schemas.microsoft.com/office/powerpoint/2010/main" val="159611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BC2C9-BD96-4D2C-A4C4-B7A2505F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On-site Machine Installation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4037F-FE62-4FBE-9501-CD9CCEB67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IFJ PAN </a:t>
            </a:r>
          </a:p>
          <a:p>
            <a:pPr lvl="1"/>
            <a:r>
              <a:rPr lang="cs-CZ" dirty="0"/>
              <a:t>Coming activities:</a:t>
            </a:r>
          </a:p>
          <a:p>
            <a:pPr lvl="2"/>
            <a:r>
              <a:rPr lang="cs-CZ" dirty="0"/>
              <a:t>String test</a:t>
            </a:r>
          </a:p>
          <a:p>
            <a:pPr lvl="2"/>
            <a:r>
              <a:rPr lang="cs-CZ" dirty="0"/>
              <a:t>Dipole-Dipole Magnet Interconnections, arc 6</a:t>
            </a:r>
          </a:p>
          <a:p>
            <a:pPr lvl="2"/>
            <a:r>
              <a:rPr lang="cs-CZ" dirty="0"/>
              <a:t>Leak test of process pipes, arc 1</a:t>
            </a:r>
          </a:p>
          <a:p>
            <a:pPr lvl="3"/>
            <a:r>
              <a:rPr lang="cs-CZ" dirty="0"/>
              <a:t>input from VAC: work instructions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C7B983-1FDA-4C53-BC59-15C28654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2B19F8-342C-406E-96B2-5B31695A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224" y="4201286"/>
            <a:ext cx="2635406" cy="197655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25BA8C8-5B48-4573-B0BE-53EA5F0E2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471" y="4195955"/>
            <a:ext cx="2635405" cy="197655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E0AFDB1-7A44-4B9A-A20A-F3155E093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96" y="4201286"/>
            <a:ext cx="2635405" cy="197655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3F60252-F784-47CF-807A-3C7BF6247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781" y="1619464"/>
            <a:ext cx="1939268" cy="1923728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E396620-7E00-4002-BDF6-8631D028F656}"/>
              </a:ext>
            </a:extLst>
          </p:cNvPr>
          <p:cNvSpPr/>
          <p:nvPr/>
        </p:nvSpPr>
        <p:spPr>
          <a:xfrm rot="14982725">
            <a:off x="8093443" y="223673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3E73DE5-F5F1-478D-8A3B-18F156C65954}"/>
              </a:ext>
            </a:extLst>
          </p:cNvPr>
          <p:cNvSpPr/>
          <p:nvPr/>
        </p:nvSpPr>
        <p:spPr>
          <a:xfrm rot="7842015">
            <a:off x="7861217" y="3042232"/>
            <a:ext cx="432347" cy="21063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74A9259-3A7C-484E-A3BB-8C0DC09C7ADF}"/>
              </a:ext>
            </a:extLst>
          </p:cNvPr>
          <p:cNvSpPr/>
          <p:nvPr/>
        </p:nvSpPr>
        <p:spPr>
          <a:xfrm rot="4296713">
            <a:off x="6555334" y="2688827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F098D88-D03C-447A-900F-21D14D0252C1}"/>
              </a:ext>
            </a:extLst>
          </p:cNvPr>
          <p:cNvSpPr/>
          <p:nvPr/>
        </p:nvSpPr>
        <p:spPr>
          <a:xfrm rot="1365839">
            <a:off x="7089375" y="3186778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F78FDBD-FDC5-4C8C-8C3C-FBA07236FA34}"/>
              </a:ext>
            </a:extLst>
          </p:cNvPr>
          <p:cNvSpPr/>
          <p:nvPr/>
        </p:nvSpPr>
        <p:spPr>
          <a:xfrm rot="11385767">
            <a:off x="7532672" y="1716243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4E88B86-7F9E-4DF1-952A-77361C2A968B}"/>
              </a:ext>
            </a:extLst>
          </p:cNvPr>
          <p:cNvSpPr/>
          <p:nvPr/>
        </p:nvSpPr>
        <p:spPr>
          <a:xfrm rot="8520935">
            <a:off x="6779093" y="1912521"/>
            <a:ext cx="403316" cy="21063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5845630-F9E7-421B-83A1-68501C19BA62}"/>
              </a:ext>
            </a:extLst>
          </p:cNvPr>
          <p:cNvSpPr txBox="1"/>
          <p:nvPr/>
        </p:nvSpPr>
        <p:spPr>
          <a:xfrm rot="524938">
            <a:off x="7420314" y="1332081"/>
            <a:ext cx="71045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cs-CZ" dirty="0">
                <a:solidFill>
                  <a:srgbClr val="FFC000"/>
                </a:solidFill>
              </a:rPr>
              <a:t>Later</a:t>
            </a:r>
          </a:p>
        </p:txBody>
      </p:sp>
    </p:spTree>
    <p:extLst>
      <p:ext uri="{BB962C8B-B14F-4D97-AF65-F5344CB8AC3E}">
        <p14:creationId xmlns:p14="http://schemas.microsoft.com/office/powerpoint/2010/main" val="921424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590C85-E6B8-4531-9BC4-9A83E7AE6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342" y="1374379"/>
            <a:ext cx="1885492" cy="141411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2BC2C9-BD96-4D2C-A4C4-B7A2505F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On-site Machine Installation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4037F-FE62-4FBE-9501-CD9CCEB67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VAC – vacuum acceptance tests, straigt 3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MEW – welding of interconnections, arc 2</a:t>
            </a:r>
          </a:p>
          <a:p>
            <a:endParaRPr lang="cs-CZ" dirty="0"/>
          </a:p>
          <a:p>
            <a:r>
              <a:rPr lang="cs-CZ" dirty="0"/>
              <a:t>SCM – electrical tests, arc 6</a:t>
            </a:r>
          </a:p>
          <a:p>
            <a:endParaRPr lang="cs-CZ" dirty="0"/>
          </a:p>
          <a:p>
            <a:r>
              <a:rPr lang="cs-CZ" dirty="0"/>
              <a:t>RRF – RF cavities, sector 4</a:t>
            </a:r>
          </a:p>
          <a:p>
            <a:endParaRPr lang="cs-CZ" dirty="0"/>
          </a:p>
          <a:p>
            <a:r>
              <a:rPr lang="cs-CZ" dirty="0"/>
              <a:t>BEA – racks in niches</a:t>
            </a:r>
          </a:p>
          <a:p>
            <a:endParaRPr lang="cs-CZ" dirty="0"/>
          </a:p>
          <a:p>
            <a:r>
              <a:rPr lang="cs-CZ" dirty="0"/>
              <a:t>NCM – Survey and Alignment</a:t>
            </a:r>
          </a:p>
          <a:p>
            <a:endParaRPr lang="cs-CZ" dirty="0"/>
          </a:p>
          <a:p>
            <a:r>
              <a:rPr lang="cs-CZ" dirty="0"/>
              <a:t>EPS – power systems planning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C7B983-1FDA-4C53-BC59-15C28654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4FEF44-00FC-4009-8455-844E709F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464" y="2864804"/>
            <a:ext cx="1790801" cy="134310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4675205-96FD-4781-96B7-346BEF48C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846" y="4284211"/>
            <a:ext cx="2513988" cy="141411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CDA3088-9B9C-4970-AC0F-994DF7DE4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22" t="22924" r="22276" b="3956"/>
          <a:stretch/>
        </p:blipFill>
        <p:spPr>
          <a:xfrm>
            <a:off x="4853407" y="5226925"/>
            <a:ext cx="1344454" cy="112734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49017770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fair-gsi-folienmaster_2019_4zu3</Template>
  <TotalTime>0</TotalTime>
  <Words>688</Words>
  <Application>Microsoft Office PowerPoint</Application>
  <PresentationFormat>Bildschirmpräsentation (4:3)</PresentationFormat>
  <Paragraphs>224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fair-gsi-folienmaster_2016_onering</vt:lpstr>
      <vt:lpstr>Lessons learned from practical and daily installation process</vt:lpstr>
      <vt:lpstr>Basic Points</vt:lpstr>
      <vt:lpstr>On-site Machine Installation </vt:lpstr>
      <vt:lpstr>On-site Machine Installation </vt:lpstr>
      <vt:lpstr>On-site Machine Installation </vt:lpstr>
      <vt:lpstr>On-site Machine Installation </vt:lpstr>
      <vt:lpstr>On-site Machine Installation </vt:lpstr>
      <vt:lpstr>On-site Machine Installation </vt:lpstr>
      <vt:lpstr>On-site Machine Installation </vt:lpstr>
      <vt:lpstr>On-site Machine Installation </vt:lpstr>
      <vt:lpstr>Interaction with TBE works</vt:lpstr>
      <vt:lpstr>Interaction with TBE works</vt:lpstr>
      <vt:lpstr>LCM for SIS100 </vt:lpstr>
      <vt:lpstr>Work registration, preparation and documentation</vt:lpstr>
      <vt:lpstr>Work registration, preparation and documentation</vt:lpstr>
      <vt:lpstr>Conclusion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 Readiness</dc:title>
  <dc:creator>Kollarczyk, Jan</dc:creator>
  <cp:lastModifiedBy>Kollarczyk, Jan</cp:lastModifiedBy>
  <cp:revision>341</cp:revision>
  <dcterms:created xsi:type="dcterms:W3CDTF">2025-05-16T13:54:42Z</dcterms:created>
  <dcterms:modified xsi:type="dcterms:W3CDTF">2025-09-19T18:03:37Z</dcterms:modified>
</cp:coreProperties>
</file>