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8"/>
  </p:notesMasterIdLst>
  <p:sldIdLst>
    <p:sldId id="344" r:id="rId2"/>
    <p:sldId id="310" r:id="rId3"/>
    <p:sldId id="359" r:id="rId4"/>
    <p:sldId id="311" r:id="rId5"/>
    <p:sldId id="360" r:id="rId6"/>
    <p:sldId id="346" r:id="rId7"/>
    <p:sldId id="339" r:id="rId8"/>
    <p:sldId id="349" r:id="rId9"/>
    <p:sldId id="350" r:id="rId10"/>
    <p:sldId id="347" r:id="rId11"/>
    <p:sldId id="354" r:id="rId12"/>
    <p:sldId id="355" r:id="rId13"/>
    <p:sldId id="356" r:id="rId14"/>
    <p:sldId id="357" r:id="rId15"/>
    <p:sldId id="353" r:id="rId16"/>
    <p:sldId id="365" r:id="rId17"/>
    <p:sldId id="366" r:id="rId18"/>
    <p:sldId id="368" r:id="rId19"/>
    <p:sldId id="367" r:id="rId20"/>
    <p:sldId id="374" r:id="rId21"/>
    <p:sldId id="369" r:id="rId22"/>
    <p:sldId id="370" r:id="rId23"/>
    <p:sldId id="371" r:id="rId24"/>
    <p:sldId id="372" r:id="rId25"/>
    <p:sldId id="373" r:id="rId26"/>
    <p:sldId id="361" r:id="rId27"/>
  </p:sldIdLst>
  <p:sldSz cx="9144000" cy="6858000" type="screen4x3"/>
  <p:notesSz cx="6794500" cy="99314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B5C8D9"/>
    <a:srgbClr val="B4C6DA"/>
    <a:srgbClr val="6AD8D5"/>
    <a:srgbClr val="990000"/>
    <a:srgbClr val="006600"/>
    <a:srgbClr val="0033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9C0B9-139F-47B1-B0F6-B4EC4CDB78F5}" v="157" dt="2025-09-20T12:00:20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>
        <p:scale>
          <a:sx n="110" d="100"/>
          <a:sy n="110" d="100"/>
        </p:scale>
        <p:origin x="538" y="-6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36710066414114"/>
          <c:y val="5.9663894859142266E-2"/>
          <c:w val="0.80222403234078499"/>
          <c:h val="0.775529205942884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'[XFEL_osobodni-miesiace-lata_20160707.xlsx]Sheet1'!$N$101:$N$109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'[XFEL_osobodni-miesiace-lata_20160707.xlsx]Sheet1'!$O$101:$O$109</c:f>
              <c:numCache>
                <c:formatCode>0.00</c:formatCode>
                <c:ptCount val="9"/>
                <c:pt idx="1">
                  <c:v>3.5700000000000003</c:v>
                </c:pt>
                <c:pt idx="2">
                  <c:v>10.680000000000001</c:v>
                </c:pt>
                <c:pt idx="3">
                  <c:v>21.94</c:v>
                </c:pt>
                <c:pt idx="4">
                  <c:v>25.79</c:v>
                </c:pt>
                <c:pt idx="5">
                  <c:v>37.049999999999997</c:v>
                </c:pt>
                <c:pt idx="6">
                  <c:v>36.489999999999995</c:v>
                </c:pt>
                <c:pt idx="7">
                  <c:v>20.199999999999996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3-47B8-8B7A-C703751D5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304864"/>
        <c:axId val="211305256"/>
      </c:barChart>
      <c:catAx>
        <c:axId val="211304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/>
                  <a:t>Year</a:t>
                </a:r>
              </a:p>
            </c:rich>
          </c:tx>
          <c:layout>
            <c:manualLayout>
              <c:xMode val="edge"/>
              <c:yMode val="edge"/>
              <c:x val="0.47056824793452545"/>
              <c:y val="0.919942723220472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05256"/>
        <c:crosses val="autoZero"/>
        <c:auto val="1"/>
        <c:lblAlgn val="ctr"/>
        <c:lblOffset val="100"/>
        <c:noMultiLvlLbl val="0"/>
      </c:catAx>
      <c:valAx>
        <c:axId val="211305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/>
                  <a:t>FTE</a:t>
                </a:r>
              </a:p>
            </c:rich>
          </c:tx>
          <c:layout>
            <c:manualLayout>
              <c:xMode val="edge"/>
              <c:yMode val="edge"/>
              <c:x val="1.5128626163108921E-2"/>
              <c:y val="0.43348348245049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0486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E655847-6216-4144-A19C-A1CB4D7716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1CD82A-103E-4492-AF85-B77321B2990E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6161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A383A6-4D28-4AD3-BF68-8AAA9C4E7BCF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801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7DC81F-2961-4A42-91BC-BB4BB7BFF00C}" type="slidenum">
              <a:rPr lang="pl-PL" altLang="pl-PL"/>
              <a:pPr/>
              <a:t>9</a:t>
            </a:fld>
            <a:endParaRPr lang="pl-PL" altLang="pl-PL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1803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376D9F-71EE-4F72-A691-2E47A288865B}" type="slidenum">
              <a:rPr lang="pl-PL" altLang="pl-PL"/>
              <a:pPr/>
              <a:t>10</a:t>
            </a:fld>
            <a:endParaRPr lang="pl-PL" altLang="pl-PL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36144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6A659D-EBB6-4A16-9D39-F21504AFA820}" type="slidenum">
              <a:rPr lang="pl-PL" altLang="pl-PL"/>
              <a:pPr/>
              <a:t>15</a:t>
            </a:fld>
            <a:endParaRPr lang="pl-PL" altLang="pl-PL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5634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63DE4E3-54BA-46CF-9725-BC24A1E8C673}" type="datetimeFigureOut">
              <a:rPr lang="pl-PL" smtClean="0"/>
              <a:t>22.09.2025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16FB-2BAD-4E88-9AEB-6176B53C06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294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quarter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2633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408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705600" y="635408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Symbol zastępczy daty 2"/>
          <p:cNvSpPr>
            <a:spLocks noGrp="1"/>
          </p:cNvSpPr>
          <p:nvPr>
            <p:ph type="dt" sz="quarter" idx="13"/>
          </p:nvPr>
        </p:nvSpPr>
        <p:spPr bwMode="auto">
          <a:xfrm>
            <a:off x="-14087" y="6539428"/>
            <a:ext cx="2895600" cy="3185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</p:spTree>
    <p:extLst>
      <p:ext uri="{BB962C8B-B14F-4D97-AF65-F5344CB8AC3E}">
        <p14:creationId xmlns:p14="http://schemas.microsoft.com/office/powerpoint/2010/main" val="161722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408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705600" y="635408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Symbol zastępczy daty 2"/>
          <p:cNvSpPr>
            <a:spLocks noGrp="1"/>
          </p:cNvSpPr>
          <p:nvPr>
            <p:ph type="dt" sz="quarter" idx="13"/>
          </p:nvPr>
        </p:nvSpPr>
        <p:spPr bwMode="auto">
          <a:xfrm>
            <a:off x="-14087" y="6539428"/>
            <a:ext cx="2895600" cy="3185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</p:spTree>
    <p:extLst>
      <p:ext uri="{BB962C8B-B14F-4D97-AF65-F5344CB8AC3E}">
        <p14:creationId xmlns:p14="http://schemas.microsoft.com/office/powerpoint/2010/main" val="93524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408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705600" y="635408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Symbol zastępczy daty 2"/>
          <p:cNvSpPr>
            <a:spLocks noGrp="1"/>
          </p:cNvSpPr>
          <p:nvPr>
            <p:ph type="dt" sz="quarter" idx="13"/>
          </p:nvPr>
        </p:nvSpPr>
        <p:spPr bwMode="auto">
          <a:xfrm>
            <a:off x="-14087" y="6539428"/>
            <a:ext cx="2895600" cy="3185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</p:spTree>
    <p:extLst>
      <p:ext uri="{BB962C8B-B14F-4D97-AF65-F5344CB8AC3E}">
        <p14:creationId xmlns:p14="http://schemas.microsoft.com/office/powerpoint/2010/main" val="19141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quarter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6774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408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705600" y="635408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Symbol zastępczy daty 2"/>
          <p:cNvSpPr>
            <a:spLocks noGrp="1"/>
          </p:cNvSpPr>
          <p:nvPr>
            <p:ph type="dt" sz="quarter" idx="13"/>
          </p:nvPr>
        </p:nvSpPr>
        <p:spPr bwMode="auto">
          <a:xfrm>
            <a:off x="-14087" y="6539428"/>
            <a:ext cx="2895600" cy="3185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</p:spTree>
    <p:extLst>
      <p:ext uri="{BB962C8B-B14F-4D97-AF65-F5344CB8AC3E}">
        <p14:creationId xmlns:p14="http://schemas.microsoft.com/office/powerpoint/2010/main" val="62184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408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705600" y="635408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Symbol zastępczy daty 2"/>
          <p:cNvSpPr>
            <a:spLocks noGrp="1"/>
          </p:cNvSpPr>
          <p:nvPr>
            <p:ph type="dt" sz="quarter" idx="13"/>
          </p:nvPr>
        </p:nvSpPr>
        <p:spPr bwMode="auto">
          <a:xfrm>
            <a:off x="-14087" y="6539428"/>
            <a:ext cx="2895600" cy="3185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</p:spTree>
    <p:extLst>
      <p:ext uri="{BB962C8B-B14F-4D97-AF65-F5344CB8AC3E}">
        <p14:creationId xmlns:p14="http://schemas.microsoft.com/office/powerpoint/2010/main" val="145894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408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705600" y="635408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Symbol zastępczy daty 2"/>
          <p:cNvSpPr>
            <a:spLocks noGrp="1"/>
          </p:cNvSpPr>
          <p:nvPr>
            <p:ph type="dt" sz="quarter" idx="13"/>
          </p:nvPr>
        </p:nvSpPr>
        <p:spPr bwMode="auto">
          <a:xfrm>
            <a:off x="-14087" y="6539428"/>
            <a:ext cx="2895600" cy="3185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</p:spTree>
    <p:extLst>
      <p:ext uri="{BB962C8B-B14F-4D97-AF65-F5344CB8AC3E}">
        <p14:creationId xmlns:p14="http://schemas.microsoft.com/office/powerpoint/2010/main" val="284381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quarter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</a:rPr>
              <a:t>26 DECEMBER 2021, IFJ PAN, Krakow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49128-B8EF-4F9B-A8FB-47DADC58F9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945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216FB-2BAD-4E88-9AEB-6176B53C06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556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0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196" y="3083766"/>
            <a:ext cx="8991600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DIVISION OF SCIENTIFIC EQUIPMENT AND INFRASTRUCTURE CONSTRUCTION</a:t>
            </a:r>
            <a:endParaRPr lang="pl-PL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(DAI)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89175" y="4842395"/>
            <a:ext cx="7965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IFJ PAN Contribution to Module Integration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29723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E64273F-1FA9-415B-9830-D8BA80DF8872}"/>
              </a:ext>
            </a:extLst>
          </p:cNvPr>
          <p:cNvSpPr txBox="1"/>
          <p:nvPr/>
        </p:nvSpPr>
        <p:spPr>
          <a:xfrm>
            <a:off x="2283947" y="6393810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22-24 </a:t>
            </a:r>
            <a:r>
              <a:rPr lang="pl-PL" dirty="0" err="1">
                <a:solidFill>
                  <a:schemeClr val="bg1"/>
                </a:solidFill>
              </a:rPr>
              <a:t>September</a:t>
            </a:r>
            <a:r>
              <a:rPr lang="pl-PL" dirty="0">
                <a:solidFill>
                  <a:schemeClr val="bg1"/>
                </a:solidFill>
              </a:rPr>
              <a:t> 2025, </a:t>
            </a:r>
            <a:r>
              <a:rPr lang="pl-PL" dirty="0" err="1">
                <a:solidFill>
                  <a:schemeClr val="bg1"/>
                </a:solidFill>
              </a:rPr>
              <a:t>Kloster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Eberbach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A4A0F31-3E70-471C-BDDD-1D47AB74FC6D}"/>
              </a:ext>
            </a:extLst>
          </p:cNvPr>
          <p:cNvSpPr txBox="1"/>
          <p:nvPr/>
        </p:nvSpPr>
        <p:spPr>
          <a:xfrm>
            <a:off x="1941870" y="5608978"/>
            <a:ext cx="526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Jacek Świerblewski, Michał Sienkiewicz</a:t>
            </a:r>
          </a:p>
        </p:txBody>
      </p:sp>
    </p:spTree>
    <p:extLst>
      <p:ext uri="{BB962C8B-B14F-4D97-AF65-F5344CB8AC3E}">
        <p14:creationId xmlns:p14="http://schemas.microsoft.com/office/powerpoint/2010/main" val="24239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8" y="2749550"/>
            <a:ext cx="4430712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400" y="2765425"/>
            <a:ext cx="4268788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 rot="19440000">
            <a:off x="3816350" y="5599113"/>
            <a:ext cx="1485900" cy="279400"/>
          </a:xfrm>
          <a:prstGeom prst="rightArrow">
            <a:avLst>
              <a:gd name="adj1" fmla="val 50000"/>
              <a:gd name="adj2" fmla="val 113036"/>
            </a:avLst>
          </a:prstGeom>
          <a:solidFill>
            <a:srgbClr val="FF0000">
              <a:alpha val="65999"/>
            </a:srgbClr>
          </a:solidFill>
          <a:ln w="25560" cap="flat">
            <a:solidFill>
              <a:srgbClr val="26267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03313" y="1027113"/>
            <a:ext cx="81534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00"/>
              </a:spcBef>
              <a:buClrTx/>
              <a:buFontTx/>
              <a:buNone/>
            </a:pPr>
            <a:r>
              <a:rPr lang="en-US" altLang="pl-PL" sz="2400" b="1"/>
              <a:t>Heat loads</a:t>
            </a:r>
            <a:r>
              <a:rPr lang="pl-PL" altLang="pl-PL" sz="2400" b="1"/>
              <a:t> Measurements - </a:t>
            </a:r>
            <a:r>
              <a:rPr lang="en-US" altLang="pl-PL" sz="2400" b="1"/>
              <a:t>Cryo Report Generator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2550" y="1416050"/>
            <a:ext cx="90297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6225" indent="-27622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pl-PL" sz="1600"/>
              <a:t>Heat load is calculated for each cryo circuit (2K, 4.5K, 40K)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pl-PL" sz="1600"/>
              <a:t>Calculation is performed by the</a:t>
            </a:r>
            <a:r>
              <a:rPr lang="pl-PL" altLang="pl-PL" sz="1600"/>
              <a:t> EIPCS</a:t>
            </a:r>
            <a:r>
              <a:rPr lang="en-US" altLang="pl-PL" sz="1600"/>
              <a:t> control system on specially prepared channels</a:t>
            </a:r>
            <a:r>
              <a:rPr lang="pl-PL" altLang="pl-PL" sz="1600"/>
              <a:t> </a:t>
            </a:r>
            <a:r>
              <a:rPr lang="en-US" altLang="pl-PL" sz="1600"/>
              <a:t>using HEPAK library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pl-PL" sz="1600"/>
              <a:t>Data is stored in </a:t>
            </a:r>
            <a:r>
              <a:rPr lang="pl-PL" altLang="pl-PL" sz="1600"/>
              <a:t>the </a:t>
            </a:r>
            <a:r>
              <a:rPr lang="en-US" altLang="pl-PL" sz="1600"/>
              <a:t>archives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pl-PL" sz="1600"/>
              <a:t>Final result is retrieved as</a:t>
            </a:r>
            <a:r>
              <a:rPr lang="pl-PL" altLang="pl-PL" sz="1600"/>
              <a:t> </a:t>
            </a:r>
            <a:r>
              <a:rPr lang="en-US" altLang="pl-PL" sz="1600"/>
              <a:t>a mean value from stable</a:t>
            </a:r>
            <a:r>
              <a:rPr lang="pl-PL" altLang="pl-PL" sz="1600"/>
              <a:t> </a:t>
            </a:r>
            <a:r>
              <a:rPr lang="en-US" altLang="pl-PL" sz="1600"/>
              <a:t>test period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557AD06-F100-4387-9EB1-2B00A03BF1F5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3552722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9"/>
          <p:cNvSpPr txBox="1">
            <a:spLocks noChangeArrowheads="1"/>
          </p:cNvSpPr>
          <p:nvPr/>
        </p:nvSpPr>
        <p:spPr bwMode="auto">
          <a:xfrm>
            <a:off x="228600" y="1092200"/>
            <a:ext cx="822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l-PL" sz="2400" b="1"/>
              <a:t>RF systems installations</a:t>
            </a:r>
            <a:r>
              <a:rPr lang="pl-PL" altLang="pl-PL" sz="2400" b="1"/>
              <a:t>.</a:t>
            </a:r>
            <a:endParaRPr lang="en-US" altLang="pl-PL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pl-PL" sz="2400"/>
              <a:t>Supporting structure with some elements for “beta RF cell” 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5" y="1905000"/>
            <a:ext cx="65262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5029200" y="5807075"/>
            <a:ext cx="131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/>
              <a:t>Waveguides</a:t>
            </a: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3790950" y="5821363"/>
            <a:ext cx="725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/>
              <a:t>Loads</a:t>
            </a: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2070100" y="5826125"/>
            <a:ext cx="1181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/>
              <a:t>Circulators</a:t>
            </a:r>
          </a:p>
        </p:txBody>
      </p:sp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6858000" y="5794375"/>
            <a:ext cx="212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/>
              <a:t>Supporting structure</a:t>
            </a:r>
          </a:p>
        </p:txBody>
      </p:sp>
      <p:sp>
        <p:nvSpPr>
          <p:cNvPr id="18440" name="TextBox 46"/>
          <p:cNvSpPr txBox="1">
            <a:spLocks noChangeArrowheads="1"/>
          </p:cNvSpPr>
          <p:nvPr/>
        </p:nvSpPr>
        <p:spPr bwMode="auto">
          <a:xfrm>
            <a:off x="557213" y="5784850"/>
            <a:ext cx="94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/>
              <a:t>Hangers</a:t>
            </a:r>
          </a:p>
        </p:txBody>
      </p:sp>
      <p:cxnSp>
        <p:nvCxnSpPr>
          <p:cNvPr id="11" name="Łącznik prosty ze strzałką 10"/>
          <p:cNvCxnSpPr>
            <a:stCxn id="18439" idx="0"/>
          </p:cNvCxnSpPr>
          <p:nvPr/>
        </p:nvCxnSpPr>
        <p:spPr>
          <a:xfrm flipH="1" flipV="1">
            <a:off x="7239000" y="4343400"/>
            <a:ext cx="682625" cy="1450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3082925" y="3657600"/>
            <a:ext cx="773113" cy="2193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4495800" y="3429000"/>
            <a:ext cx="741363" cy="2517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5835650" y="3505200"/>
            <a:ext cx="168275" cy="2316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flipV="1">
            <a:off x="1336675" y="3216275"/>
            <a:ext cx="1323975" cy="2638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79BBD18-FADA-4ABA-BDA9-9FBA0DC67A12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19373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110038"/>
            <a:ext cx="25908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96"/>
          <a:stretch>
            <a:fillRect/>
          </a:stretch>
        </p:blipFill>
        <p:spPr bwMode="auto">
          <a:xfrm>
            <a:off x="4857750" y="1941513"/>
            <a:ext cx="321468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74"/>
          <a:stretch>
            <a:fillRect/>
          </a:stretch>
        </p:blipFill>
        <p:spPr bwMode="auto">
          <a:xfrm>
            <a:off x="6248400" y="4110038"/>
            <a:ext cx="2565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911"/>
          <a:stretch>
            <a:fillRect/>
          </a:stretch>
        </p:blipFill>
        <p:spPr bwMode="auto">
          <a:xfrm>
            <a:off x="914400" y="2025650"/>
            <a:ext cx="3030538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110038"/>
            <a:ext cx="21193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pole tekstowe 3"/>
          <p:cNvSpPr txBox="1">
            <a:spLocks noChangeArrowheads="1"/>
          </p:cNvSpPr>
          <p:nvPr/>
        </p:nvSpPr>
        <p:spPr bwMode="auto">
          <a:xfrm>
            <a:off x="838200" y="1541463"/>
            <a:ext cx="562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pl-PL" sz="2000"/>
              <a:t>17 supporting structures have been mounted </a:t>
            </a:r>
          </a:p>
        </p:txBody>
      </p:sp>
      <p:sp>
        <p:nvSpPr>
          <p:cNvPr id="19464" name="pole tekstowe 8"/>
          <p:cNvSpPr txBox="1">
            <a:spLocks noChangeArrowheads="1"/>
          </p:cNvSpPr>
          <p:nvPr/>
        </p:nvSpPr>
        <p:spPr bwMode="auto">
          <a:xfrm>
            <a:off x="1752600" y="1055688"/>
            <a:ext cx="5702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800">
                <a:solidFill>
                  <a:srgbClr val="000000"/>
                </a:solidFill>
              </a:rPr>
              <a:t>Installation of </a:t>
            </a:r>
            <a:r>
              <a:rPr lang="en-US" altLang="pl-PL" sz="2800">
                <a:solidFill>
                  <a:srgbClr val="000000"/>
                </a:solidFill>
              </a:rPr>
              <a:t>the support structure</a:t>
            </a:r>
            <a:endParaRPr lang="en-US" altLang="pl-PL" sz="2800"/>
          </a:p>
        </p:txBody>
      </p:sp>
      <p:sp>
        <p:nvSpPr>
          <p:cNvPr id="19465" name="pole tekstowe 9"/>
          <p:cNvSpPr txBox="1">
            <a:spLocks noChangeArrowheads="1"/>
          </p:cNvSpPr>
          <p:nvPr/>
        </p:nvSpPr>
        <p:spPr bwMode="auto">
          <a:xfrm>
            <a:off x="3276600" y="6032500"/>
            <a:ext cx="199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>
                <a:solidFill>
                  <a:srgbClr val="000000"/>
                </a:solidFill>
              </a:rPr>
              <a:t>Support Structure</a:t>
            </a:r>
            <a:endParaRPr lang="en-US" altLang="pl-PL" sz="180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5B3F519-C7F0-4782-A84F-948A1E2F1B84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252213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609600" y="1066800"/>
            <a:ext cx="797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2800"/>
              <a:t>352 MHz Loads have been tested and installed</a:t>
            </a:r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pole tekstowe 4"/>
          <p:cNvSpPr txBox="1">
            <a:spLocks noChangeArrowheads="1"/>
          </p:cNvSpPr>
          <p:nvPr/>
        </p:nvSpPr>
        <p:spPr bwMode="auto">
          <a:xfrm>
            <a:off x="457200" y="1665288"/>
            <a:ext cx="4533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pl-PL" sz="1800"/>
              <a:t>27  loads (352 MHz) have been tested and hanged</a:t>
            </a:r>
          </a:p>
          <a:p>
            <a:pPr>
              <a:spcBef>
                <a:spcPct val="0"/>
              </a:spcBef>
            </a:pPr>
            <a:r>
              <a:rPr lang="en-US" altLang="pl-PL" sz="1800"/>
              <a:t>82 loads (704 MHz) received and tested with VNA</a:t>
            </a:r>
          </a:p>
        </p:txBody>
      </p:sp>
      <p:sp>
        <p:nvSpPr>
          <p:cNvPr id="20485" name="pole tekstowe 5"/>
          <p:cNvSpPr txBox="1">
            <a:spLocks noChangeArrowheads="1"/>
          </p:cNvSpPr>
          <p:nvPr/>
        </p:nvSpPr>
        <p:spPr bwMode="auto">
          <a:xfrm>
            <a:off x="4838700" y="5029200"/>
            <a:ext cx="411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altLang="pl-PL" sz="1800"/>
              <a:t>26 </a:t>
            </a:r>
            <a:r>
              <a:rPr lang="en-US" altLang="pl-PL" sz="1800"/>
              <a:t>circulators</a:t>
            </a:r>
            <a:r>
              <a:rPr lang="pl-PL" altLang="pl-PL" sz="1800"/>
              <a:t> (</a:t>
            </a:r>
            <a:r>
              <a:rPr lang="en-US" altLang="pl-PL" sz="1800"/>
              <a:t>352 MHz</a:t>
            </a:r>
            <a:r>
              <a:rPr lang="pl-PL" altLang="pl-PL" sz="1800"/>
              <a:t>)</a:t>
            </a:r>
            <a:r>
              <a:rPr lang="en-US" altLang="pl-PL" sz="1800"/>
              <a:t> have been tested with VNA and installed </a:t>
            </a:r>
            <a:endParaRPr lang="pl-PL" altLang="pl-PL" sz="1800"/>
          </a:p>
          <a:p>
            <a:pPr>
              <a:spcBef>
                <a:spcPct val="0"/>
              </a:spcBef>
            </a:pPr>
            <a:endParaRPr lang="pl-PL" altLang="pl-PL" sz="1800"/>
          </a:p>
        </p:txBody>
      </p:sp>
      <p:pic>
        <p:nvPicPr>
          <p:cNvPr id="20486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9177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53DEE98-A59C-4099-915F-E806B02B7CE3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2821937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474420" y="1290637"/>
            <a:ext cx="4413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/>
              <a:t>Initial works in stubs: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/>
              <a:t>tests with wooden mockup </a:t>
            </a: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8" t="533" r="-192" b="299"/>
          <a:stretch>
            <a:fillRect/>
          </a:stretch>
        </p:blipFill>
        <p:spPr bwMode="auto">
          <a:xfrm>
            <a:off x="7938" y="3222625"/>
            <a:ext cx="41910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163" y="1143000"/>
            <a:ext cx="20574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08338"/>
            <a:ext cx="4391025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1143000"/>
            <a:ext cx="2147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667000" y="2241242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err="1"/>
              <a:t>All</a:t>
            </a:r>
            <a:r>
              <a:rPr lang="pl-PL" b="1"/>
              <a:t> </a:t>
            </a:r>
            <a:r>
              <a:rPr lang="pl-PL" b="1" err="1"/>
              <a:t>waveguides</a:t>
            </a:r>
            <a:r>
              <a:rPr lang="pl-PL" b="1"/>
              <a:t> </a:t>
            </a:r>
            <a:r>
              <a:rPr lang="pl-PL" b="1" err="1"/>
              <a:t>have</a:t>
            </a:r>
            <a:r>
              <a:rPr lang="pl-PL" b="1"/>
              <a:t> </a:t>
            </a:r>
            <a:r>
              <a:rPr lang="pl-PL" b="1" err="1"/>
              <a:t>been</a:t>
            </a:r>
            <a:r>
              <a:rPr lang="pl-PL" b="1"/>
              <a:t> </a:t>
            </a:r>
            <a:r>
              <a:rPr lang="pl-PL" b="1" err="1"/>
              <a:t>installed</a:t>
            </a:r>
            <a:endParaRPr lang="pl-PL" b="1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36EB9FD-26D1-4319-A888-65F18E1092D7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3061859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2103" y="1096185"/>
            <a:ext cx="1955801" cy="49970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31" y="2861866"/>
            <a:ext cx="4564062" cy="23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61" r="50002" b="14459"/>
          <a:stretch>
            <a:fillRect/>
          </a:stretch>
        </p:blipFill>
        <p:spPr bwMode="auto">
          <a:xfrm>
            <a:off x="195663" y="3850482"/>
            <a:ext cx="46101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861" r="50002" b="144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3" r="50005"/>
          <a:stretch>
            <a:fillRect/>
          </a:stretch>
        </p:blipFill>
        <p:spPr bwMode="auto">
          <a:xfrm>
            <a:off x="3810000" y="4733969"/>
            <a:ext cx="2722502" cy="16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623" r="500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4911775" y="4421818"/>
            <a:ext cx="12731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1400" err="1">
                <a:ea typeface="ＭＳ Ｐゴシック" panose="020B0600070205080204" pitchFamily="34" charset="-128"/>
              </a:rPr>
              <a:t>Screen</a:t>
            </a:r>
            <a:r>
              <a:rPr lang="pl-PL" altLang="pl-PL" sz="1400">
                <a:ea typeface="ＭＳ Ｐゴシック" panose="020B0600070205080204" pitchFamily="34" charset="-128"/>
              </a:rPr>
              <a:t> </a:t>
            </a:r>
            <a:r>
              <a:rPr lang="pl-PL" altLang="pl-PL" sz="1400" err="1">
                <a:ea typeface="ＭＳ Ｐゴシック" panose="020B0600070205080204" pitchFamily="34" charset="-128"/>
              </a:rPr>
              <a:t>at</a:t>
            </a:r>
            <a:r>
              <a:rPr lang="pl-PL" altLang="pl-PL" sz="1400">
                <a:ea typeface="ＭＳ Ｐゴシック" panose="020B0600070205080204" pitchFamily="34" charset="-128"/>
              </a:rPr>
              <a:t> hall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046292" y="2540347"/>
            <a:ext cx="399097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/>
              <a:t>Data Base – </a:t>
            </a:r>
            <a:r>
              <a:rPr lang="pl-PL" altLang="pl-PL" err="1"/>
              <a:t>Cavity</a:t>
            </a:r>
            <a:r>
              <a:rPr lang="pl-PL" altLang="pl-PL"/>
              <a:t> status </a:t>
            </a:r>
            <a:r>
              <a:rPr lang="pl-PL" altLang="pl-PL" err="1"/>
              <a:t>at</a:t>
            </a:r>
            <a:r>
              <a:rPr lang="pl-PL" altLang="pl-PL"/>
              <a:t> AMTF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1729" y="6093223"/>
            <a:ext cx="39909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/>
              <a:t>Data Base – </a:t>
            </a:r>
            <a:r>
              <a:rPr lang="pl-PL" altLang="pl-PL" err="1"/>
              <a:t>cryomodule</a:t>
            </a:r>
            <a:r>
              <a:rPr lang="pl-PL" altLang="pl-PL"/>
              <a:t> </a:t>
            </a:r>
            <a:r>
              <a:rPr lang="pl-PL" altLang="pl-PL" err="1"/>
              <a:t>tasks</a:t>
            </a:r>
            <a:r>
              <a:rPr lang="pl-PL" altLang="pl-PL"/>
              <a:t> XFEL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41192" y="968204"/>
            <a:ext cx="66960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altLang="pl-PL" sz="3200"/>
              <a:t>Data management - </a:t>
            </a:r>
            <a:r>
              <a:rPr lang="pl-PL" altLang="pl-PL" sz="3200" err="1"/>
              <a:t>systems</a:t>
            </a:r>
            <a:endParaRPr lang="pl-PL" altLang="pl-PL" sz="320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41343" y="1687302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0988" indent="-2809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pl-PL" sz="1600" b="1" i="1"/>
              <a:t>quality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pl-PL" sz="1600" b="1" i="1"/>
              <a:t>problem analysis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pl-PL" sz="1600"/>
              <a:t>automatic report generation</a:t>
            </a:r>
            <a:r>
              <a:rPr lang="pl-PL" altLang="pl-PL" sz="1600"/>
              <a:t> (in development)</a:t>
            </a:r>
            <a:r>
              <a:rPr lang="en-GB" altLang="pl-PL" sz="160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altLang="pl-PL" sz="1600" err="1"/>
              <a:t>electronic</a:t>
            </a:r>
            <a:r>
              <a:rPr lang="pl-PL" altLang="pl-PL" sz="1600"/>
              <a:t> </a:t>
            </a:r>
            <a:r>
              <a:rPr lang="pl-PL" altLang="pl-PL" sz="1600" err="1"/>
              <a:t>logbook</a:t>
            </a:r>
            <a:endParaRPr lang="pl-PL" altLang="pl-PL" sz="160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578547" y="6064283"/>
            <a:ext cx="2565454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err="1"/>
              <a:t>Cryomodule</a:t>
            </a:r>
            <a:r>
              <a:rPr lang="pl-PL" altLang="pl-PL"/>
              <a:t> </a:t>
            </a:r>
            <a:r>
              <a:rPr lang="pl-PL" altLang="pl-PL" err="1"/>
              <a:t>tasks</a:t>
            </a:r>
            <a:r>
              <a:rPr lang="pl-PL" altLang="pl-PL"/>
              <a:t> ESS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AC64350-4BB7-4664-8064-D2130A9B84AF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1750315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E7B7432-8FD8-44BC-8C3B-DB077083F975}"/>
              </a:ext>
            </a:extLst>
          </p:cNvPr>
          <p:cNvSpPr/>
          <p:nvPr/>
        </p:nvSpPr>
        <p:spPr>
          <a:xfrm>
            <a:off x="660372" y="1848971"/>
            <a:ext cx="7591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between IFJ PAN and GSI/FAIR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2588D8C-CC6F-4E3C-A1E1-F71FCF3A6FEF}"/>
              </a:ext>
            </a:extLst>
          </p:cNvPr>
          <p:cNvSpPr/>
          <p:nvPr/>
        </p:nvSpPr>
        <p:spPr>
          <a:xfrm>
            <a:off x="699563" y="3263519"/>
            <a:ext cx="7768082" cy="1096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</a:rPr>
              <a:t>Accelerator Co-operation Agreement between IFJ PAN and GSI </a:t>
            </a:r>
            <a:r>
              <a:rPr lang="en-US" kern="0" dirty="0">
                <a:latin typeface="Corbel" panose="020B0503020204020204"/>
              </a:rPr>
              <a:t>-&gt; 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/>
              </a:rPr>
              <a:t>April 2022</a:t>
            </a: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/>
            </a:endParaRP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>
                <a:latin typeface="Corbel" panose="020B0503020204020204"/>
              </a:rPr>
              <a:t>Extension </a:t>
            </a:r>
            <a:r>
              <a:rPr lang="en-US" kern="0" dirty="0">
                <a:latin typeface="Corbel" panose="020B0503020204020204"/>
              </a:rPr>
              <a:t>of collaboration -&gt;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</a:rPr>
              <a:t>October 2023 (IFJ PAN, GSI and FAIR)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B34E1F0-BEF2-44CA-B933-13A4DF47FEE7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234463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856A908-BB5F-40CD-A984-FC9FFAB1D89E}"/>
              </a:ext>
            </a:extLst>
          </p:cNvPr>
          <p:cNvSpPr/>
          <p:nvPr/>
        </p:nvSpPr>
        <p:spPr>
          <a:xfrm>
            <a:off x="3200400" y="1143000"/>
            <a:ext cx="2507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String Test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614578C-49F3-49BD-9D50-C8D29FED1FB3}"/>
              </a:ext>
            </a:extLst>
          </p:cNvPr>
          <p:cNvSpPr/>
          <p:nvPr/>
        </p:nvSpPr>
        <p:spPr>
          <a:xfrm>
            <a:off x="152400" y="1962957"/>
            <a:ext cx="6400800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noProof="0">
                <a:latin typeface="Corbel" panose="020B0503020204020204"/>
              </a:rPr>
              <a:t>IFJ PAN team together with SCM colleagues assembled all the String Test components and prepared them for the first cooling.</a:t>
            </a:r>
          </a:p>
          <a:p>
            <a:pPr marL="228600" lvl="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noProof="0">
                <a:latin typeface="Corbel" panose="020B0503020204020204"/>
              </a:rPr>
              <a:t>Methods for performing individual tasks were developed, verified, and optimized. </a:t>
            </a:r>
          </a:p>
          <a:p>
            <a:pPr marL="228600" lvl="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noProof="0">
                <a:latin typeface="Corbel" panose="020B0503020204020204"/>
              </a:rPr>
              <a:t>Procedures/Work instructions have been developed and now they are basis for the ongoing work in the tunnel. </a:t>
            </a:r>
          </a:p>
          <a:p>
            <a:pPr marL="228600" lvl="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noProof="0">
                <a:latin typeface="Corbel" panose="020B0503020204020204"/>
              </a:rPr>
              <a:t>Faults and errors were identified and corrected before starting the work in the tunnel.</a:t>
            </a:r>
          </a:p>
          <a:p>
            <a:pPr marL="228600" lvl="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noProof="0">
                <a:latin typeface="Corbel" panose="020B0503020204020204"/>
              </a:rPr>
              <a:t>IFJ PAN team also assisted in the activities between the first and second cold runs.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CCF899A-AE75-4180-BB47-FA9CC2E4F2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00600"/>
            <a:ext cx="7467600" cy="14578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A213968-6ABC-4815-84AB-07AE91700F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600977"/>
            <a:ext cx="2064804" cy="15496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FB76C5-FE3B-4AC0-8EF9-A3EAFDA26F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188905"/>
            <a:ext cx="990600" cy="14960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E3CF849-8622-4327-B69B-48C5F20CF0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956" y="4800598"/>
            <a:ext cx="975789" cy="14578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698EBC4-0086-401E-A351-3F778F8032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766" y="3188906"/>
            <a:ext cx="1005438" cy="149609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49FA9B9-B835-478F-BF62-FE2E358604A4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275216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6C75DB2-7712-41A5-9EF6-49E8D451267A}"/>
              </a:ext>
            </a:extLst>
          </p:cNvPr>
          <p:cNvSpPr/>
          <p:nvPr/>
        </p:nvSpPr>
        <p:spPr>
          <a:xfrm>
            <a:off x="2286000" y="1143000"/>
            <a:ext cx="5491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noProof="0"/>
              <a:t>SIS 100 - Tunnel installations</a:t>
            </a:r>
          </a:p>
          <a:p>
            <a:pPr algn="ctr"/>
            <a:r>
              <a:rPr lang="en-US" sz="1600" noProof="0"/>
              <a:t>April 2024 – February 2025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FE866B7-757C-4320-A0B2-30A85211AB0A}"/>
              </a:ext>
            </a:extLst>
          </p:cNvPr>
          <p:cNvSpPr/>
          <p:nvPr/>
        </p:nvSpPr>
        <p:spPr>
          <a:xfrm>
            <a:off x="728134" y="3647960"/>
            <a:ext cx="3047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/>
              <a:t>Cleaning of beamline</a:t>
            </a:r>
            <a:r>
              <a:rPr lang="pl-PL" sz="1100"/>
              <a:t> and </a:t>
            </a:r>
            <a:r>
              <a:rPr lang="en-GB" sz="1100">
                <a:solidFill>
                  <a:srgbClr val="000000"/>
                </a:solidFill>
              </a:rPr>
              <a:t>replacement of vacuum chamber holders</a:t>
            </a:r>
          </a:p>
          <a:p>
            <a:pPr algn="ctr"/>
            <a:r>
              <a:rPr lang="pl-PL" sz="1100"/>
              <a:t> </a:t>
            </a:r>
            <a:endParaRPr lang="en-GB" sz="11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C9CD3D3-1AD3-43C3-B8E4-9AB83B99AC15}"/>
              </a:ext>
            </a:extLst>
          </p:cNvPr>
          <p:cNvSpPr/>
          <p:nvPr/>
        </p:nvSpPr>
        <p:spPr>
          <a:xfrm>
            <a:off x="5254083" y="3697044"/>
            <a:ext cx="3124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050" noProof="0">
                <a:solidFill>
                  <a:srgbClr val="000000"/>
                </a:solidFill>
              </a:rPr>
              <a:t>Installation of telescopic elements and closing of the interconnection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6924B9-92F3-465C-9B4C-BF4C48758874}"/>
              </a:ext>
            </a:extLst>
          </p:cNvPr>
          <p:cNvSpPr/>
          <p:nvPr/>
        </p:nvSpPr>
        <p:spPr>
          <a:xfrm>
            <a:off x="1185334" y="5801296"/>
            <a:ext cx="3048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/>
              <a:t>Beamline connection</a:t>
            </a:r>
            <a:r>
              <a:rPr lang="pl-PL" sz="1050"/>
              <a:t> and l</a:t>
            </a:r>
            <a:r>
              <a:rPr lang="en-GB" sz="1050" err="1">
                <a:solidFill>
                  <a:srgbClr val="000000"/>
                </a:solidFill>
              </a:rPr>
              <a:t>eak</a:t>
            </a:r>
            <a:r>
              <a:rPr lang="en-GB" sz="1050">
                <a:solidFill>
                  <a:srgbClr val="000000"/>
                </a:solidFill>
              </a:rPr>
              <a:t> check</a:t>
            </a:r>
            <a:endParaRPr lang="en-GB" sz="105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06E395-BA66-4640-BFBC-9B7AC92A57E9}"/>
              </a:ext>
            </a:extLst>
          </p:cNvPr>
          <p:cNvSpPr/>
          <p:nvPr/>
        </p:nvSpPr>
        <p:spPr>
          <a:xfrm>
            <a:off x="5908723" y="5803155"/>
            <a:ext cx="18149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/>
              <a:t>Soldering of bus bar joints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E0B54F4-CC61-4306-9757-3B270138D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705" y="4243473"/>
            <a:ext cx="1905000" cy="14287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E50060D-0AE4-4C45-AEB7-CD388E1CF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2209800"/>
            <a:ext cx="1905000" cy="14287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8F61AC6-7FD6-4392-AD64-033DF82BE0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243473"/>
            <a:ext cx="1905000" cy="14287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F15E8B-3D9D-4EA9-8EC1-86360158C0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496" y="2209800"/>
            <a:ext cx="1899424" cy="142456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E47F9F8-BEBB-47AD-B907-C3CC2D0D47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707" y="4247689"/>
            <a:ext cx="1905001" cy="142875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42C268C-BA37-4033-BA2F-AC3D2E0C77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1" y="2207941"/>
            <a:ext cx="1905000" cy="142875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9D9A85A3-6F69-463F-92CB-00B1BD0C6A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680" y="4243472"/>
            <a:ext cx="1905001" cy="142875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B898192-0314-405E-A958-E69D0F9038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681" y="2209800"/>
            <a:ext cx="1905000" cy="142875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FE80F93-208A-454E-8DA4-2FA51954CD26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4177704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E27FCF1-E889-47E7-BC21-8B32A0F8AAAD}"/>
              </a:ext>
            </a:extLst>
          </p:cNvPr>
          <p:cNvSpPr/>
          <p:nvPr/>
        </p:nvSpPr>
        <p:spPr>
          <a:xfrm>
            <a:off x="424829" y="1059031"/>
            <a:ext cx="8211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Status</a:t>
            </a:r>
            <a:r>
              <a:rPr lang="en-GB" dirty="0"/>
              <a:t> of work completed</a:t>
            </a:r>
            <a:r>
              <a:rPr lang="pl-PL" dirty="0"/>
              <a:t> by IFJ PAN Team</a:t>
            </a:r>
            <a:r>
              <a:rPr lang="en-GB" dirty="0"/>
              <a:t> during the first phase of SIS100 tunnel installation</a:t>
            </a:r>
            <a:r>
              <a:rPr lang="pl-PL" dirty="0"/>
              <a:t>. </a:t>
            </a:r>
            <a:r>
              <a:rPr lang="en-GB" dirty="0"/>
              <a:t>(DP-DP interconnection)</a:t>
            </a:r>
            <a:endParaRPr lang="pl-PL" dirty="0"/>
          </a:p>
          <a:p>
            <a:pPr algn="ctr"/>
            <a:endParaRPr lang="pl-PL" dirty="0"/>
          </a:p>
          <a:p>
            <a:pPr algn="ctr"/>
            <a:r>
              <a:rPr lang="en-GB" dirty="0"/>
              <a:t>  </a:t>
            </a:r>
            <a:r>
              <a:rPr lang="pl-P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</a:t>
            </a:r>
            <a:r>
              <a:rPr lang="pl-PL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agreement</a:t>
            </a:r>
            <a:r>
              <a:rPr lang="pl-P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IFJ PAN</a:t>
            </a:r>
            <a:r>
              <a:rPr lang="pl-P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GSI/FAIR</a:t>
            </a:r>
            <a:endParaRPr lang="en-GB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71C7C77-2FE0-438C-8881-FABC4EF4C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050936"/>
              </p:ext>
            </p:extLst>
          </p:nvPr>
        </p:nvGraphicFramePr>
        <p:xfrm>
          <a:off x="755073" y="2565862"/>
          <a:ext cx="7798522" cy="3142313"/>
        </p:xfrm>
        <a:graphic>
          <a:graphicData uri="http://schemas.openxmlformats.org/drawingml/2006/table">
            <a:tbl>
              <a:tblPr/>
              <a:tblGrid>
                <a:gridCol w="492687">
                  <a:extLst>
                    <a:ext uri="{9D8B030D-6E8A-4147-A177-3AD203B41FA5}">
                      <a16:colId xmlns:a16="http://schemas.microsoft.com/office/drawing/2014/main" val="1393050926"/>
                    </a:ext>
                  </a:extLst>
                </a:gridCol>
                <a:gridCol w="3251731">
                  <a:extLst>
                    <a:ext uri="{9D8B030D-6E8A-4147-A177-3AD203B41FA5}">
                      <a16:colId xmlns:a16="http://schemas.microsoft.com/office/drawing/2014/main" val="360795441"/>
                    </a:ext>
                  </a:extLst>
                </a:gridCol>
                <a:gridCol w="675684">
                  <a:extLst>
                    <a:ext uri="{9D8B030D-6E8A-4147-A177-3AD203B41FA5}">
                      <a16:colId xmlns:a16="http://schemas.microsoft.com/office/drawing/2014/main" val="3439462548"/>
                    </a:ext>
                  </a:extLst>
                </a:gridCol>
                <a:gridCol w="675684">
                  <a:extLst>
                    <a:ext uri="{9D8B030D-6E8A-4147-A177-3AD203B41FA5}">
                      <a16:colId xmlns:a16="http://schemas.microsoft.com/office/drawing/2014/main" val="2165682238"/>
                    </a:ext>
                  </a:extLst>
                </a:gridCol>
                <a:gridCol w="675684">
                  <a:extLst>
                    <a:ext uri="{9D8B030D-6E8A-4147-A177-3AD203B41FA5}">
                      <a16:colId xmlns:a16="http://schemas.microsoft.com/office/drawing/2014/main" val="2045010799"/>
                    </a:ext>
                  </a:extLst>
                </a:gridCol>
                <a:gridCol w="675684">
                  <a:extLst>
                    <a:ext uri="{9D8B030D-6E8A-4147-A177-3AD203B41FA5}">
                      <a16:colId xmlns:a16="http://schemas.microsoft.com/office/drawing/2014/main" val="1116455511"/>
                    </a:ext>
                  </a:extLst>
                </a:gridCol>
                <a:gridCol w="675684">
                  <a:extLst>
                    <a:ext uri="{9D8B030D-6E8A-4147-A177-3AD203B41FA5}">
                      <a16:colId xmlns:a16="http://schemas.microsoft.com/office/drawing/2014/main" val="4034093185"/>
                    </a:ext>
                  </a:extLst>
                </a:gridCol>
                <a:gridCol w="675684">
                  <a:extLst>
                    <a:ext uri="{9D8B030D-6E8A-4147-A177-3AD203B41FA5}">
                      <a16:colId xmlns:a16="http://schemas.microsoft.com/office/drawing/2014/main" val="4018074678"/>
                    </a:ext>
                  </a:extLst>
                </a:gridCol>
              </a:tblGrid>
              <a:tr h="234501"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 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 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 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 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 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334181"/>
                  </a:ext>
                </a:extLst>
              </a:tr>
              <a:tr h="2532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Cleaning of beamline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447457"/>
                  </a:ext>
                </a:extLst>
              </a:tr>
              <a:tr h="2532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Replacement of vacuum chamber holders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868283"/>
                  </a:ext>
                </a:extLst>
              </a:tr>
              <a:tr h="2532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Installation of telescopic elements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666754"/>
                  </a:ext>
                </a:extLst>
              </a:tr>
              <a:tr h="2532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Beamline connections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373857"/>
                  </a:ext>
                </a:extLst>
              </a:tr>
              <a:tr h="2532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Leak check of beamline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498162"/>
                  </a:ext>
                </a:extLst>
              </a:tr>
              <a:tr h="2532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Soldering of bus bar joints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775544"/>
                  </a:ext>
                </a:extLst>
              </a:tr>
              <a:tr h="22512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 Leak test of process pipes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200114"/>
                  </a:ext>
                </a:extLst>
              </a:tr>
              <a:tr h="22512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Installation of bus bar clamps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35237"/>
                  </a:ext>
                </a:extLst>
              </a:tr>
              <a:tr h="22512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Installation of process pipes support structure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581472"/>
                  </a:ext>
                </a:extLst>
              </a:tr>
              <a:tr h="22512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Thermal screens installations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921755"/>
                  </a:ext>
                </a:extLst>
              </a:tr>
              <a:tr h="22512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Multi-Layer Insulation (MLI) wrapping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627005"/>
                  </a:ext>
                </a:extLst>
              </a:tr>
              <a:tr h="26264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Opening and closing of telescopic bellows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</a:t>
                      </a:r>
                      <a:r>
                        <a:rPr lang="en-GB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646206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819E75BD-9F72-49C2-82CB-2B0561FA0A0A}"/>
              </a:ext>
            </a:extLst>
          </p:cNvPr>
          <p:cNvSpPr txBox="1"/>
          <p:nvPr/>
        </p:nvSpPr>
        <p:spPr>
          <a:xfrm>
            <a:off x="470261" y="5788878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noProof="0" dirty="0"/>
              <a:t>1  </a:t>
            </a:r>
            <a:r>
              <a:rPr lang="en-US" sz="900" noProof="0" dirty="0"/>
              <a:t>It was not possible to place the magnets in their final position before the fire protection wall was completed.</a:t>
            </a:r>
          </a:p>
          <a:p>
            <a:r>
              <a:rPr lang="en-US" sz="900" baseline="30000" noProof="0" dirty="0"/>
              <a:t>2  </a:t>
            </a:r>
            <a:r>
              <a:rPr lang="en-US" sz="900" noProof="0" dirty="0"/>
              <a:t>Installed only on the connection side between the DP-DP magnets to avoid potential damage at QDM-DP side during the long wait for the remaining QDM magnets</a:t>
            </a:r>
          </a:p>
          <a:p>
            <a:r>
              <a:rPr lang="en-US" sz="900" baseline="30000" noProof="0" dirty="0"/>
              <a:t>3  </a:t>
            </a:r>
            <a:r>
              <a:rPr lang="en-US" sz="900" noProof="0" dirty="0"/>
              <a:t>Temporarily closed due to waiting for process pipe welding</a:t>
            </a:r>
          </a:p>
          <a:p>
            <a:r>
              <a:rPr lang="en-US" sz="900" baseline="30000" noProof="0" dirty="0"/>
              <a:t>4  </a:t>
            </a:r>
            <a:r>
              <a:rPr lang="en-US" sz="900" noProof="0" dirty="0"/>
              <a:t>Work was suspended due to the installation team's departure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8B3814-E942-4AAD-98F9-4989B51EA06D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237920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09913"/>
            <a:ext cx="47545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3235325"/>
            <a:ext cx="20224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413" y="2135188"/>
            <a:ext cx="1401762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az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450" y="5095875"/>
            <a:ext cx="863758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3"/>
          <p:cNvSpPr txBox="1">
            <a:spLocks noChangeArrowheads="1"/>
          </p:cNvSpPr>
          <p:nvPr/>
        </p:nvSpPr>
        <p:spPr bwMode="auto">
          <a:xfrm>
            <a:off x="7381875" y="2979738"/>
            <a:ext cx="169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/>
              <a:t>Cold magnet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248400" y="2484438"/>
            <a:ext cx="174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/>
              <a:t>Current Lead</a:t>
            </a:r>
          </a:p>
        </p:txBody>
      </p:sp>
      <p:sp>
        <p:nvSpPr>
          <p:cNvPr id="6152" name="TextBox 16"/>
          <p:cNvSpPr txBox="1">
            <a:spLocks noChangeArrowheads="1"/>
          </p:cNvSpPr>
          <p:nvPr/>
        </p:nvSpPr>
        <p:spPr bwMode="auto">
          <a:xfrm>
            <a:off x="1925638" y="3862388"/>
            <a:ext cx="11715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/>
              <a:t>Cavity</a:t>
            </a:r>
          </a:p>
        </p:txBody>
      </p:sp>
      <p:sp>
        <p:nvSpPr>
          <p:cNvPr id="6153" name="TextBox 17"/>
          <p:cNvSpPr txBox="1">
            <a:spLocks noChangeArrowheads="1"/>
          </p:cNvSpPr>
          <p:nvPr/>
        </p:nvSpPr>
        <p:spPr bwMode="auto">
          <a:xfrm>
            <a:off x="4724400" y="4857750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err="1"/>
              <a:t>Cryomodule</a:t>
            </a:r>
            <a:endParaRPr lang="de-DE" altLang="pl-PL" sz="1800"/>
          </a:p>
        </p:txBody>
      </p:sp>
      <p:sp>
        <p:nvSpPr>
          <p:cNvPr id="6154" name="Prostokąt 1"/>
          <p:cNvSpPr>
            <a:spLocks noChangeArrowheads="1"/>
          </p:cNvSpPr>
          <p:nvPr/>
        </p:nvSpPr>
        <p:spPr bwMode="auto">
          <a:xfrm>
            <a:off x="168275" y="1643063"/>
            <a:ext cx="608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pl-PL" sz="1800" b="1">
                <a:solidFill>
                  <a:srgbClr val="003366"/>
                </a:solidFill>
              </a:rPr>
              <a:t>IFJ PAN in-kind contribution </a:t>
            </a:r>
            <a:r>
              <a:rPr lang="pl-PL" altLang="pl-PL" sz="1800" b="1">
                <a:solidFill>
                  <a:srgbClr val="003366"/>
                </a:solidFill>
              </a:rPr>
              <a:t>to the  XFEL </a:t>
            </a:r>
            <a:r>
              <a:rPr lang="en-US" altLang="pl-PL" sz="1800" b="1">
                <a:solidFill>
                  <a:srgbClr val="003366"/>
                </a:solidFill>
              </a:rPr>
              <a:t>2010 – 2016</a:t>
            </a:r>
            <a:r>
              <a:rPr lang="pl-PL" altLang="pl-PL" sz="1800" b="1">
                <a:solidFill>
                  <a:srgbClr val="003366"/>
                </a:solidFill>
              </a:rPr>
              <a:t>  </a:t>
            </a:r>
            <a:endParaRPr lang="en-US" altLang="pl-PL" sz="1400">
              <a:solidFill>
                <a:srgbClr val="003366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974850" y="2679700"/>
            <a:ext cx="12096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840 x</a:t>
            </a:r>
            <a:endParaRPr lang="pl-PL" sz="280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ole tekstowe 33"/>
          <p:cNvSpPr txBox="1"/>
          <p:nvPr/>
        </p:nvSpPr>
        <p:spPr>
          <a:xfrm>
            <a:off x="2984500" y="4776788"/>
            <a:ext cx="12096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 x</a:t>
            </a:r>
            <a:endParaRPr lang="pl-PL" sz="280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pole tekstowe 33"/>
          <p:cNvSpPr txBox="1"/>
          <p:nvPr/>
        </p:nvSpPr>
        <p:spPr>
          <a:xfrm>
            <a:off x="7481888" y="1674813"/>
            <a:ext cx="12096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 x</a:t>
            </a:r>
            <a:endParaRPr lang="pl-PL" sz="280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9" name="pole tekstowe 1"/>
          <p:cNvSpPr txBox="1">
            <a:spLocks noChangeArrowheads="1"/>
          </p:cNvSpPr>
          <p:nvPr/>
        </p:nvSpPr>
        <p:spPr bwMode="auto">
          <a:xfrm>
            <a:off x="250825" y="1039813"/>
            <a:ext cx="9180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 b="1" i="1">
                <a:cs typeface="Arial" panose="020B0604020202020204" pitchFamily="34" charset="0"/>
              </a:rPr>
              <a:t>Acceptance tests of superconducting components of the XFEL accelerator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5CD0638-818B-4527-89E5-546F8152140A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3F726AA-3BE4-4D2E-BA75-AA2F741F7D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180" y="2329366"/>
            <a:ext cx="2844800" cy="21336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384C28A-9FAC-4C69-A6E4-2F5815173BD5}"/>
              </a:ext>
            </a:extLst>
          </p:cNvPr>
          <p:cNvSpPr/>
          <p:nvPr/>
        </p:nvSpPr>
        <p:spPr>
          <a:xfrm>
            <a:off x="2209800" y="1371600"/>
            <a:ext cx="521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err="1"/>
              <a:t>Pre-assembly</a:t>
            </a:r>
            <a:r>
              <a:rPr lang="pl-PL" sz="3200"/>
              <a:t> of </a:t>
            </a:r>
            <a:r>
              <a:rPr lang="pl-PL" sz="3200" err="1"/>
              <a:t>sextupoles</a:t>
            </a:r>
            <a:endParaRPr lang="en-GB" sz="320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34C4CC4-9A27-4D32-B6EA-A6706C4E85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2362200"/>
            <a:ext cx="2844800" cy="21336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52BE0C-9A6B-4589-8619-A3817F2312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565" y="2336800"/>
            <a:ext cx="1619250" cy="2159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699C082-BC6F-4A43-B099-A2467926E8EB}"/>
              </a:ext>
            </a:extLst>
          </p:cNvPr>
          <p:cNvSpPr/>
          <p:nvPr/>
        </p:nvSpPr>
        <p:spPr>
          <a:xfrm>
            <a:off x="320786" y="4901625"/>
            <a:ext cx="8628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noProof="0"/>
              <a:t>IFJ PAN team was involved in integration of vacuum chambers and installation of strain relief system on resonance </a:t>
            </a:r>
            <a:r>
              <a:rPr lang="en-US" noProof="0" err="1"/>
              <a:t>sextupoles</a:t>
            </a:r>
            <a:endParaRPr lang="en-US" noProof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A75B29A-C911-4185-9D6F-B942C829566A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3896264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FE0CA37B-5D8A-4D58-AAD1-C98BE2FF44D9}"/>
              </a:ext>
            </a:extLst>
          </p:cNvPr>
          <p:cNvSpPr txBox="1">
            <a:spLocks/>
          </p:cNvSpPr>
          <p:nvPr/>
        </p:nvSpPr>
        <p:spPr>
          <a:xfrm>
            <a:off x="759759" y="1230868"/>
            <a:ext cx="8074959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noProof="0"/>
              <a:t>SIS 18 shutdown – IFJ PAN Team support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505A07A-F5B9-47E1-9176-F6E15934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62" y="2130804"/>
            <a:ext cx="3788475" cy="28448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9162B8C-2449-4E6C-AC0E-E0EC1ADCD3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94" y="2130804"/>
            <a:ext cx="2133600" cy="2844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51B85F5-13D4-43AE-B799-06111918A8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405" y="2130804"/>
            <a:ext cx="2133600" cy="28448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B7A3D5B-EF0F-4570-98F8-790C6BF4F5BA}"/>
              </a:ext>
            </a:extLst>
          </p:cNvPr>
          <p:cNvSpPr/>
          <p:nvPr/>
        </p:nvSpPr>
        <p:spPr>
          <a:xfrm>
            <a:off x="369682" y="5257800"/>
            <a:ext cx="8628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0"/>
              <a:t>examples of the activities -&gt; replace IGP and TSP pumps during last SIS18 shutdown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640981-DFAC-41BB-AD3B-BDE6DBBFF2D9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570451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A50820-C777-4C04-8A96-EE801369BC54}"/>
              </a:ext>
            </a:extLst>
          </p:cNvPr>
          <p:cNvSpPr txBox="1">
            <a:spLocks/>
          </p:cNvSpPr>
          <p:nvPr/>
        </p:nvSpPr>
        <p:spPr>
          <a:xfrm>
            <a:off x="1936377" y="1307297"/>
            <a:ext cx="6481354" cy="8362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noProof="0"/>
              <a:t>In-kind agreement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C2A093C-0F27-44F4-BA48-A08D1FEFBE16}"/>
              </a:ext>
            </a:extLst>
          </p:cNvPr>
          <p:cNvSpPr txBox="1"/>
          <p:nvPr/>
        </p:nvSpPr>
        <p:spPr>
          <a:xfrm>
            <a:off x="5111525" y="2895600"/>
            <a:ext cx="2270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FAIR – JU– IFJ PAN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dirty="0"/>
              <a:t>X.2025 - XII.2028+</a:t>
            </a:r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E147E5-6B47-4456-9B47-DD2C9BE11C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514600"/>
            <a:ext cx="2432277" cy="3429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195E850C-CEDD-4B5B-B7D3-33C9EFE00F31}"/>
              </a:ext>
            </a:extLst>
          </p:cNvPr>
          <p:cNvSpPr/>
          <p:nvPr/>
        </p:nvSpPr>
        <p:spPr>
          <a:xfrm>
            <a:off x="4572000" y="5040868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noProof="0"/>
              <a:t>It has been signed in summer time 2025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F3B3993-92B8-41C8-864C-8D997388A292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3496605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B9C32B6-13CA-4185-9938-480FE9456157}"/>
              </a:ext>
            </a:extLst>
          </p:cNvPr>
          <p:cNvSpPr/>
          <p:nvPr/>
        </p:nvSpPr>
        <p:spPr>
          <a:xfrm>
            <a:off x="2362200" y="1524000"/>
            <a:ext cx="4695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/>
              <a:t>SIS 100 – </a:t>
            </a:r>
            <a:r>
              <a:rPr lang="pl-PL" sz="3200" err="1"/>
              <a:t>Scope</a:t>
            </a:r>
            <a:r>
              <a:rPr lang="pl-PL" sz="3200"/>
              <a:t> of </a:t>
            </a:r>
            <a:r>
              <a:rPr lang="pl-PL" sz="3200" err="1"/>
              <a:t>work</a:t>
            </a:r>
            <a:endParaRPr lang="en-GB" sz="3200"/>
          </a:p>
        </p:txBody>
      </p:sp>
      <p:pic>
        <p:nvPicPr>
          <p:cNvPr id="3" name="Symbol zastępczy zawartości 3">
            <a:extLst>
              <a:ext uri="{FF2B5EF4-FFF2-40B4-BE49-F238E27FC236}">
                <a16:creationId xmlns:a16="http://schemas.microsoft.com/office/drawing/2014/main" id="{CEE2B8FC-8631-47D2-8375-7E3A67A9F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14600"/>
            <a:ext cx="8147456" cy="2667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2885CDB-D3BA-48AC-B804-706771805D12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125320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A257B25-4797-4096-8F24-46451C14C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83096"/>
            <a:ext cx="7300593" cy="196613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0D86176-9537-4D09-85EB-1864666CFD4A}"/>
              </a:ext>
            </a:extLst>
          </p:cNvPr>
          <p:cNvSpPr/>
          <p:nvPr/>
        </p:nvSpPr>
        <p:spPr>
          <a:xfrm>
            <a:off x="1295400" y="1524000"/>
            <a:ext cx="6514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err="1"/>
              <a:t>Scope</a:t>
            </a:r>
            <a:r>
              <a:rPr lang="pl-PL" sz="3200"/>
              <a:t> of </a:t>
            </a:r>
            <a:r>
              <a:rPr lang="pl-PL" sz="3200" err="1"/>
              <a:t>work</a:t>
            </a:r>
            <a:r>
              <a:rPr lang="pl-PL" sz="3200"/>
              <a:t> – </a:t>
            </a:r>
            <a:r>
              <a:rPr lang="pl-PL" sz="3200" err="1"/>
              <a:t>other</a:t>
            </a:r>
            <a:r>
              <a:rPr lang="pl-PL" sz="3200"/>
              <a:t> </a:t>
            </a:r>
            <a:r>
              <a:rPr lang="pl-PL" sz="3200" err="1"/>
              <a:t>sub-projects</a:t>
            </a:r>
            <a:endParaRPr lang="en-GB" sz="320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1F60AE2-5619-40D5-BF3E-420B912FFB98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79993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546B264-2D48-4D55-8198-A01B468F22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2362200"/>
            <a:ext cx="3633988" cy="370657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C1C209-B770-4B05-BEEB-952B390EF05B}"/>
              </a:ext>
            </a:extLst>
          </p:cNvPr>
          <p:cNvSpPr txBox="1">
            <a:spLocks/>
          </p:cNvSpPr>
          <p:nvPr/>
        </p:nvSpPr>
        <p:spPr>
          <a:xfrm>
            <a:off x="679721" y="2678126"/>
            <a:ext cx="4296733" cy="32548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400" dirty="0"/>
              <a:t>The principle of bilateral approval of procedures</a:t>
            </a:r>
            <a:endParaRPr lang="pl-PL" sz="2400" dirty="0"/>
          </a:p>
          <a:p>
            <a:pPr fontAlgn="auto">
              <a:spcAft>
                <a:spcPts val="0"/>
              </a:spcAft>
            </a:pPr>
            <a:endParaRPr lang="pl-PL" sz="2400" dirty="0"/>
          </a:p>
          <a:p>
            <a:pPr fontAlgn="auto">
              <a:spcAft>
                <a:spcPts val="0"/>
              </a:spcAft>
            </a:pPr>
            <a:r>
              <a:rPr lang="pl-PL" sz="2400" dirty="0" err="1"/>
              <a:t>Code</a:t>
            </a:r>
            <a:r>
              <a:rPr lang="pl-PL" sz="2400" dirty="0"/>
              <a:t> of </a:t>
            </a:r>
            <a:r>
              <a:rPr lang="pl-PL" sz="2400" dirty="0" err="1"/>
              <a:t>Conduct</a:t>
            </a:r>
            <a:endParaRPr lang="pl-PL" sz="2400" dirty="0"/>
          </a:p>
          <a:p>
            <a:pPr fontAlgn="auto">
              <a:spcAft>
                <a:spcPts val="0"/>
              </a:spcAft>
            </a:pPr>
            <a:endParaRPr lang="pl-PL" sz="2400" dirty="0"/>
          </a:p>
          <a:p>
            <a:pPr fontAlgn="auto">
              <a:spcAft>
                <a:spcPts val="0"/>
              </a:spcAft>
            </a:pPr>
            <a:r>
              <a:rPr lang="en-US" sz="2400" dirty="0"/>
              <a:t>Well defined circulation/flow of information.</a:t>
            </a:r>
            <a:endParaRPr lang="en-GB" sz="24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DB8DD08-0F90-486D-A045-7DD256170A68}"/>
              </a:ext>
            </a:extLst>
          </p:cNvPr>
          <p:cNvSpPr/>
          <p:nvPr/>
        </p:nvSpPr>
        <p:spPr>
          <a:xfrm>
            <a:off x="822512" y="1266265"/>
            <a:ext cx="8016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/>
              <a:t>S</a:t>
            </a:r>
            <a:r>
              <a:rPr lang="en-US" sz="3200" dirty="0" err="1"/>
              <a:t>trong</a:t>
            </a:r>
            <a:r>
              <a:rPr lang="en-US" sz="3200" dirty="0"/>
              <a:t> pillars as the basis of </a:t>
            </a:r>
            <a:r>
              <a:rPr lang="en-GB" sz="3200" dirty="0"/>
              <a:t>the agreement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9C01393-E91B-48FF-9358-EE2153DA2901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52085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ole tekstowe 1"/>
          <p:cNvSpPr txBox="1">
            <a:spLocks noChangeArrowheads="1"/>
          </p:cNvSpPr>
          <p:nvPr/>
        </p:nvSpPr>
        <p:spPr bwMode="auto">
          <a:xfrm>
            <a:off x="3524596" y="3258341"/>
            <a:ext cx="217655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800" i="1" dirty="0" err="1"/>
              <a:t>Thank</a:t>
            </a:r>
            <a:r>
              <a:rPr lang="pl-PL" altLang="pl-PL" sz="2800" i="1" dirty="0"/>
              <a:t> </a:t>
            </a:r>
            <a:r>
              <a:rPr lang="pl-PL" altLang="pl-PL" sz="2800" i="1" dirty="0" err="1"/>
              <a:t>You</a:t>
            </a:r>
            <a:endParaRPr lang="en-US" altLang="pl-PL" sz="2800" i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pl-PL" sz="18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9DBEBDF-EDDB-4EB6-8AED-2247890B68DE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634345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C:\Users\swierj\Desktop\LINIAC14\foto\SAM_74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" t="46214" r="-14" b="7956"/>
          <a:stretch>
            <a:fillRect/>
          </a:stretch>
        </p:blipFill>
        <p:spPr bwMode="auto">
          <a:xfrm>
            <a:off x="0" y="1058863"/>
            <a:ext cx="73374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T:\IFJ_TEAM\Mechanical_Team\Jacek\Fotografie do prezentacji\SAM_54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550" y="1066800"/>
            <a:ext cx="33464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3646488" y="3740150"/>
            <a:ext cx="555625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800" b="1" i="1">
                <a:ea typeface="ＭＳ Ｐゴシック" panose="020B0600070205080204" pitchFamily="34" charset="-128"/>
              </a:rPr>
              <a:t>IFJ PAN Team met the logistic challenge in facility operating</a:t>
            </a:r>
            <a:r>
              <a:rPr lang="pl-PL" altLang="pl-PL" sz="1800" b="1" i="1">
                <a:ea typeface="ＭＳ Ｐゴシック" panose="020B0600070205080204" pitchFamily="34" charset="-128"/>
              </a:rPr>
              <a:t> (</a:t>
            </a:r>
            <a:r>
              <a:rPr lang="en-US" altLang="pl-PL" sz="1800" b="1" i="1">
                <a:ea typeface="ＭＳ Ｐゴシック" panose="020B0600070205080204" pitchFamily="34" charset="-128"/>
              </a:rPr>
              <a:t>equipped </a:t>
            </a:r>
            <a:r>
              <a:rPr lang="pl-PL" altLang="pl-PL" sz="1800" b="1" i="1">
                <a:ea typeface="ＭＳ Ｐゴシック" panose="020B0600070205080204" pitchFamily="34" charset="-128"/>
              </a:rPr>
              <a:t>with)</a:t>
            </a:r>
            <a:r>
              <a:rPr lang="en-US" altLang="pl-PL" sz="1800" b="1" i="1">
                <a:ea typeface="ＭＳ Ｐゴシック" panose="020B0600070205080204" pitchFamily="34" charset="-128"/>
              </a:rPr>
              <a:t> :</a:t>
            </a:r>
            <a:endParaRPr lang="en-US" altLang="pl-PL" sz="1600" b="1" i="1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pl-PL" sz="1600">
                <a:ea typeface="ＭＳ Ｐゴシック" panose="020B0600070205080204" pitchFamily="34" charset="-128"/>
              </a:rPr>
              <a:t>Two cryostats</a:t>
            </a:r>
          </a:p>
          <a:p>
            <a:pPr>
              <a:spcBef>
                <a:spcPct val="0"/>
              </a:spcBef>
            </a:pPr>
            <a:r>
              <a:rPr lang="en-US" altLang="pl-PL" sz="1600">
                <a:ea typeface="ＭＳ Ｐゴシック" panose="020B0600070205080204" pitchFamily="34" charset="-128"/>
              </a:rPr>
              <a:t>Preparation area for cavities (6 Inserts)</a:t>
            </a:r>
          </a:p>
          <a:p>
            <a:pPr>
              <a:spcBef>
                <a:spcPct val="0"/>
              </a:spcBef>
            </a:pPr>
            <a:r>
              <a:rPr lang="en-US" altLang="pl-PL" sz="1600">
                <a:ea typeface="ＭＳ Ｐゴシック" panose="020B0600070205080204" pitchFamily="34" charset="-128"/>
              </a:rPr>
              <a:t>Three test stands for </a:t>
            </a:r>
            <a:r>
              <a:rPr lang="en-US" altLang="pl-PL" sz="1600" err="1">
                <a:ea typeface="ＭＳ Ｐゴシック" panose="020B0600070205080204" pitchFamily="34" charset="-128"/>
              </a:rPr>
              <a:t>cryomodules</a:t>
            </a:r>
            <a:endParaRPr lang="en-US" altLang="pl-PL" sz="160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pl-PL" sz="1600">
                <a:ea typeface="ＭＳ Ｐゴシック" panose="020B0600070205080204" pitchFamily="34" charset="-128"/>
              </a:rPr>
              <a:t>Preparation areas for </a:t>
            </a:r>
            <a:r>
              <a:rPr lang="en-US" altLang="pl-PL" sz="1600" err="1">
                <a:ea typeface="ＭＳ Ｐゴシック" panose="020B0600070205080204" pitchFamily="34" charset="-128"/>
              </a:rPr>
              <a:t>cryomodules</a:t>
            </a:r>
            <a:r>
              <a:rPr lang="en-US" altLang="pl-PL" sz="1600">
                <a:ea typeface="ＭＳ Ｐゴシック" panose="020B0600070205080204" pitchFamily="34" charset="-128"/>
              </a:rPr>
              <a:t>(3x special support for survey check + additional 5 place for further incoming check.  </a:t>
            </a:r>
          </a:p>
          <a:p>
            <a:pPr>
              <a:spcBef>
                <a:spcPct val="0"/>
              </a:spcBef>
            </a:pPr>
            <a:r>
              <a:rPr lang="en-US" altLang="pl-PL" sz="1600">
                <a:ea typeface="ＭＳ Ｐゴシック" panose="020B0600070205080204" pitchFamily="34" charset="-128"/>
              </a:rPr>
              <a:t>Limited Storage areas for cavities and </a:t>
            </a:r>
            <a:r>
              <a:rPr lang="en-US" altLang="pl-PL" sz="1600" err="1">
                <a:ea typeface="ＭＳ Ｐゴシック" panose="020B0600070205080204" pitchFamily="34" charset="-128"/>
              </a:rPr>
              <a:t>cryomodules</a:t>
            </a:r>
            <a:endParaRPr lang="en-US" altLang="pl-PL" sz="160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pl-PL" sz="1600">
                <a:ea typeface="ＭＳ Ｐゴシック" panose="020B0600070205080204" pitchFamily="34" charset="-128"/>
              </a:rPr>
              <a:t>2 </a:t>
            </a:r>
            <a:r>
              <a:rPr lang="en-US" altLang="pl-PL" sz="1600" err="1">
                <a:ea typeface="ＭＳ Ｐゴシック" panose="020B0600070205080204" pitchFamily="34" charset="-128"/>
              </a:rPr>
              <a:t>cryo</a:t>
            </a:r>
            <a:r>
              <a:rPr lang="en-US" altLang="pl-PL" sz="1600">
                <a:ea typeface="ＭＳ Ｐゴシック" panose="020B0600070205080204" pitchFamily="34" charset="-128"/>
              </a:rPr>
              <a:t> operation(2 slots) available at the same time</a:t>
            </a:r>
            <a:r>
              <a:rPr lang="en-US" altLang="pl-PL" sz="180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8197" name="Picture 2" descr="C:\Users\swierj\Desktop\Prezentacja Niemcy\SAM_874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8225"/>
            <a:ext cx="35877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200" y="1044575"/>
            <a:ext cx="48260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de-DE" sz="2000" b="1" u="sng"/>
              <a:t>Location:</a:t>
            </a:r>
            <a:r>
              <a:rPr lang="en-US" altLang="de-DE" sz="2000"/>
              <a:t>  DESY campus at Hamburg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1473542-C5B9-4A3E-9EAD-BB892EDA0FA5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164645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Wykres 16"/>
          <p:cNvGraphicFramePr>
            <a:graphicFrameLocks/>
          </p:cNvGraphicFramePr>
          <p:nvPr/>
        </p:nvGraphicFramePr>
        <p:xfrm>
          <a:off x="685800" y="1447800"/>
          <a:ext cx="7086600" cy="373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71" name="pole tekstowe 1"/>
          <p:cNvSpPr txBox="1">
            <a:spLocks noChangeArrowheads="1"/>
          </p:cNvSpPr>
          <p:nvPr/>
        </p:nvSpPr>
        <p:spPr bwMode="auto">
          <a:xfrm>
            <a:off x="1466850" y="1490663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l-PL" sz="1800" b="1">
              <a:solidFill>
                <a:srgbClr val="0070C0"/>
              </a:solidFill>
            </a:endParaRPr>
          </a:p>
        </p:txBody>
      </p:sp>
      <p:sp>
        <p:nvSpPr>
          <p:cNvPr id="7172" name="Prostokąt 21"/>
          <p:cNvSpPr>
            <a:spLocks noChangeArrowheads="1"/>
          </p:cNvSpPr>
          <p:nvPr/>
        </p:nvSpPr>
        <p:spPr bwMode="auto">
          <a:xfrm>
            <a:off x="1758950" y="1677988"/>
            <a:ext cx="66992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/>
              <a:t>N</a:t>
            </a:r>
            <a:r>
              <a:rPr lang="en-US" altLang="pl-PL" sz="1400"/>
              <a:t>umber of FTEs over 6 years 			</a:t>
            </a:r>
            <a:r>
              <a:rPr lang="en-US" altLang="pl-PL" sz="1400">
                <a:solidFill>
                  <a:srgbClr val="0070C0"/>
                </a:solidFill>
              </a:rPr>
              <a:t>~</a:t>
            </a:r>
            <a:r>
              <a:rPr lang="en-US" altLang="pl-PL" sz="1400" b="1">
                <a:solidFill>
                  <a:srgbClr val="0070C0"/>
                </a:solidFill>
              </a:rPr>
              <a:t>160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4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/>
              <a:t>N</a:t>
            </a:r>
            <a:r>
              <a:rPr lang="en-US" altLang="pl-PL" sz="1400"/>
              <a:t>umber of people involved        </a:t>
            </a:r>
            <a:r>
              <a:rPr lang="pl-PL" altLang="pl-PL" sz="1400"/>
              <a:t>                        </a:t>
            </a:r>
            <a:r>
              <a:rPr lang="en-US" altLang="pl-PL" sz="1400"/>
              <a:t>	</a:t>
            </a:r>
            <a:r>
              <a:rPr lang="en-US" altLang="pl-PL" sz="1400" b="1">
                <a:solidFill>
                  <a:srgbClr val="0070C0"/>
                </a:solidFill>
              </a:rPr>
              <a:t>  ~80 (~40 engineers)</a:t>
            </a:r>
          </a:p>
        </p:txBody>
      </p:sp>
      <p:sp>
        <p:nvSpPr>
          <p:cNvPr id="7173" name="pole tekstowe 1"/>
          <p:cNvSpPr txBox="1">
            <a:spLocks noChangeArrowheads="1"/>
          </p:cNvSpPr>
          <p:nvPr/>
        </p:nvSpPr>
        <p:spPr bwMode="auto">
          <a:xfrm>
            <a:off x="976313" y="5049838"/>
            <a:ext cx="731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/>
              <a:t>In total were performed: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l-PL" sz="1800" b="1"/>
              <a:t>1214</a:t>
            </a:r>
            <a:r>
              <a:rPr lang="en-US" altLang="pl-PL" sz="1800"/>
              <a:t> tests for </a:t>
            </a:r>
            <a:r>
              <a:rPr lang="en-US" altLang="pl-PL" sz="1800" b="1"/>
              <a:t>813</a:t>
            </a:r>
            <a:r>
              <a:rPr lang="en-US" altLang="pl-PL" sz="1800"/>
              <a:t> series cavities performed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l-PL" sz="1800" b="1"/>
              <a:t>108</a:t>
            </a:r>
            <a:r>
              <a:rPr lang="en-US" altLang="pl-PL" sz="1800"/>
              <a:t> tests performed of </a:t>
            </a:r>
            <a:r>
              <a:rPr lang="en-US" altLang="pl-PL" sz="1800" b="1"/>
              <a:t>101</a:t>
            </a:r>
            <a:r>
              <a:rPr lang="en-US" altLang="pl-PL" sz="1800"/>
              <a:t> series cold magnets and current leads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l-PL" sz="1800" b="1"/>
              <a:t>107</a:t>
            </a:r>
            <a:r>
              <a:rPr lang="en-US" altLang="pl-PL" sz="1800"/>
              <a:t> tests for </a:t>
            </a:r>
            <a:r>
              <a:rPr lang="en-US" altLang="pl-PL" sz="1800" b="1"/>
              <a:t>100</a:t>
            </a:r>
            <a:r>
              <a:rPr lang="en-US" altLang="pl-PL" sz="1800"/>
              <a:t> series cryomodules</a:t>
            </a:r>
            <a:endParaRPr lang="pl-PL" altLang="pl-PL" sz="180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C61A439-FB35-4211-851F-CFB0A5D6488E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690687" y="1284628"/>
            <a:ext cx="5762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600">
                <a:ea typeface="ＭＳ Ｐゴシック" panose="020B0600070205080204" pitchFamily="34" charset="-128"/>
              </a:rPr>
              <a:t>Transport of the Insert to the cryostat + vacuum connection</a:t>
            </a:r>
          </a:p>
        </p:txBody>
      </p:sp>
      <p:pic>
        <p:nvPicPr>
          <p:cNvPr id="15363" name="Picture 2" descr="C:\Users\swierj\Desktop\Prezentacja Niemcy\SAM_02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838" y="2362200"/>
            <a:ext cx="27003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C:\Users\swierj\Desktop\Prezentacja Niemcy\SAM_02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1887538"/>
            <a:ext cx="269875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Users\swierj\Desktop\Prezentacja Niemcy\SAM_03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2362200"/>
            <a:ext cx="27003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1A5D9D3-0539-4E40-8A4F-2D461835EC12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316550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1913" y="2362200"/>
            <a:ext cx="623252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pl-PL" sz="1600" b="1">
                <a:ea typeface="ＭＳ Ｐゴシック" panose="020B0600070205080204" pitchFamily="34" charset="-128"/>
              </a:rPr>
              <a:t>Preparation and assembling</a:t>
            </a:r>
            <a:r>
              <a:rPr lang="pl-PL" altLang="pl-PL" sz="1600" b="1">
                <a:ea typeface="ＭＳ Ｐゴシック" panose="020B0600070205080204" pitchFamily="34" charset="-128"/>
              </a:rPr>
              <a:t> of the cryomodule </a:t>
            </a:r>
            <a:r>
              <a:rPr lang="pl-PL" altLang="pl-PL" sz="1600">
                <a:ea typeface="ＭＳ Ｐゴシック" panose="020B0600070205080204" pitchFamily="34" charset="-128"/>
              </a:rPr>
              <a:t>- </a:t>
            </a:r>
            <a:r>
              <a:rPr lang="en-US" altLang="pl-PL" sz="1600" b="1">
                <a:ea typeface="ＭＳ Ｐゴシック" panose="020B0600070205080204" pitchFamily="34" charset="-128"/>
              </a:rPr>
              <a:t>Main tasks: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pl-PL" altLang="pl-PL" sz="1600">
                <a:ea typeface="ＭＳ Ｐゴシック" panose="020B0600070205080204" pitchFamily="34" charset="-128"/>
              </a:rPr>
              <a:t> </a:t>
            </a:r>
            <a:r>
              <a:rPr lang="en-US" altLang="pl-PL" sz="1600">
                <a:ea typeface="ＭＳ Ｐゴシック" panose="020B0600070205080204" pitchFamily="34" charset="-128"/>
              </a:rPr>
              <a:t>Unload the cryomodule from the truck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Incoming checks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Load the cryomodule to the movable support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Assembling Cryomodule at the test stand 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Connecting Cryomodule beam line to the test stand under </a:t>
            </a:r>
          </a:p>
          <a:p>
            <a:pPr eaLnBrk="1" hangingPunct="1">
              <a:buClrTx/>
              <a:buFontTx/>
              <a:buNone/>
            </a:pPr>
            <a:r>
              <a:rPr lang="pl-PL" altLang="pl-PL" sz="1600">
                <a:ea typeface="ＭＳ Ｐゴシック" panose="020B0600070205080204" pitchFamily="34" charset="-128"/>
              </a:rPr>
              <a:t>   </a:t>
            </a:r>
            <a:r>
              <a:rPr lang="en-US" altLang="pl-PL" sz="1600">
                <a:ea typeface="ＭＳ Ｐゴシック" panose="020B0600070205080204" pitchFamily="34" charset="-128"/>
              </a:rPr>
              <a:t>clean room conditions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Leak check of beam line interconnections and mass spectroscopy of the beam line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Connecting of the waveguides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Connecting of all electrical cables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Connect of all cryomodule process pipes to the test stands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Leak check of cryomodule vessel (ISO-VAC)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Leak check of cryomodule cryogenic lines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Assembly and isolating thermal shields </a:t>
            </a:r>
          </a:p>
          <a:p>
            <a:pPr eaLnBrk="1" hangingPunct="1">
              <a:buFont typeface="Wingdings" panose="05000000000000000000" pitchFamily="2" charset="2"/>
              <a:buChar char=""/>
            </a:pPr>
            <a:r>
              <a:rPr lang="en-US" altLang="pl-PL" sz="1600">
                <a:ea typeface="ＭＳ Ｐゴシック" panose="020B0600070205080204" pitchFamily="34" charset="-128"/>
              </a:rPr>
              <a:t> Pumping down of is</a:t>
            </a:r>
            <a:r>
              <a:rPr lang="pl-PL" altLang="pl-PL" sz="1600">
                <a:ea typeface="ＭＳ Ｐゴシック" panose="020B0600070205080204" pitchFamily="34" charset="-128"/>
              </a:rPr>
              <a:t>o</a:t>
            </a:r>
            <a:r>
              <a:rPr lang="en-US" altLang="pl-PL" sz="1600">
                <a:ea typeface="ＭＳ Ｐゴシック" panose="020B0600070205080204" pitchFamily="34" charset="-128"/>
              </a:rPr>
              <a:t>lation vacuum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143000"/>
            <a:ext cx="155098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143000"/>
            <a:ext cx="166528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0" r="3380"/>
          <a:stretch>
            <a:fillRect/>
          </a:stretch>
        </p:blipFill>
        <p:spPr bwMode="auto">
          <a:xfrm>
            <a:off x="1966913" y="1143000"/>
            <a:ext cx="15509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80" r="33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5" r="3365"/>
          <a:stretch>
            <a:fillRect/>
          </a:stretch>
        </p:blipFill>
        <p:spPr bwMode="auto">
          <a:xfrm>
            <a:off x="5667375" y="2660650"/>
            <a:ext cx="155098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65" r="33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2588" y="1092200"/>
            <a:ext cx="1781175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950" y="1092200"/>
            <a:ext cx="161131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2593975"/>
            <a:ext cx="163195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025" y="3897313"/>
            <a:ext cx="3167063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CF15B71-EF45-4A14-BD78-B4D18BB0CB98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3048511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47638" y="1673225"/>
            <a:ext cx="5181600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pl-PL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Stub installation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LLRF installation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LPS installation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Distribution system installation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High Power Amplifier installation </a:t>
            </a:r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30"/>
          <a:stretch>
            <a:fillRect/>
          </a:stretch>
        </p:blipFill>
        <p:spPr bwMode="auto">
          <a:xfrm>
            <a:off x="2971800" y="1674813"/>
            <a:ext cx="2713038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286000" y="3074988"/>
            <a:ext cx="50292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pl-PL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Klystrons Modulators for RFQ and DTL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Klystron Modulators</a:t>
            </a:r>
            <a:r>
              <a:rPr lang="pl-PL" sz="1600"/>
              <a:t> </a:t>
            </a:r>
            <a:r>
              <a:rPr lang="en-US" sz="1600"/>
              <a:t>for Medium / High Beta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/>
              <a:t>Magnet Power Converters </a:t>
            </a:r>
          </a:p>
          <a:p>
            <a:pPr>
              <a:defRPr/>
            </a:pPr>
            <a:endParaRPr lang="pl-PL"/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113" y="2503488"/>
            <a:ext cx="25908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111625"/>
            <a:ext cx="3790950" cy="22098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8199" name="Prostokąt 1"/>
          <p:cNvSpPr>
            <a:spLocks noChangeArrowheads="1"/>
          </p:cNvSpPr>
          <p:nvPr/>
        </p:nvSpPr>
        <p:spPr bwMode="auto">
          <a:xfrm>
            <a:off x="3308350" y="5919788"/>
            <a:ext cx="5208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pl-PL" sz="1600"/>
              <a:t>Preparation and performing tests for 30 Cryomodule</a:t>
            </a:r>
          </a:p>
        </p:txBody>
      </p:sp>
      <p:sp>
        <p:nvSpPr>
          <p:cNvPr id="8200" name="Prostokąt 3"/>
          <p:cNvSpPr>
            <a:spLocks noChangeArrowheads="1"/>
          </p:cNvSpPr>
          <p:nvPr/>
        </p:nvSpPr>
        <p:spPr bwMode="auto">
          <a:xfrm>
            <a:off x="865188" y="1638300"/>
            <a:ext cx="177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l-PL" b="1"/>
              <a:t>RF Installation</a:t>
            </a:r>
            <a:endParaRPr lang="pl-PL" altLang="pl-PL" b="1"/>
          </a:p>
        </p:txBody>
      </p:sp>
      <p:sp>
        <p:nvSpPr>
          <p:cNvPr id="8201" name="Prostokąt 7"/>
          <p:cNvSpPr>
            <a:spLocks noChangeArrowheads="1"/>
          </p:cNvSpPr>
          <p:nvPr/>
        </p:nvSpPr>
        <p:spPr bwMode="auto">
          <a:xfrm>
            <a:off x="4527550" y="298926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l-PL" b="1"/>
              <a:t>PC Installation </a:t>
            </a:r>
            <a:endParaRPr lang="pl-PL" altLang="pl-PL" b="1"/>
          </a:p>
        </p:txBody>
      </p:sp>
      <p:sp>
        <p:nvSpPr>
          <p:cNvPr id="8202" name="Prostokąt 8"/>
          <p:cNvSpPr>
            <a:spLocks noChangeArrowheads="1"/>
          </p:cNvSpPr>
          <p:nvPr/>
        </p:nvSpPr>
        <p:spPr bwMode="auto">
          <a:xfrm>
            <a:off x="4910138" y="5537200"/>
            <a:ext cx="200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/>
              <a:t>Cryomodule test</a:t>
            </a:r>
          </a:p>
        </p:txBody>
      </p:sp>
      <p:sp>
        <p:nvSpPr>
          <p:cNvPr id="8203" name="pole tekstowe 1"/>
          <p:cNvSpPr txBox="1">
            <a:spLocks noChangeArrowheads="1"/>
          </p:cNvSpPr>
          <p:nvPr/>
        </p:nvSpPr>
        <p:spPr bwMode="auto">
          <a:xfrm>
            <a:off x="1752600" y="1006475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2800" b="1"/>
              <a:t>IFJ PAN IK contribution to ESS</a:t>
            </a:r>
          </a:p>
        </p:txBody>
      </p:sp>
      <p:sp>
        <p:nvSpPr>
          <p:cNvPr id="8204" name="pole tekstowe 9"/>
          <p:cNvSpPr txBox="1">
            <a:spLocks noChangeArrowheads="1"/>
          </p:cNvSpPr>
          <p:nvPr/>
        </p:nvSpPr>
        <p:spPr bwMode="auto">
          <a:xfrm>
            <a:off x="4724400" y="4902200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dirty="0"/>
              <a:t>~</a:t>
            </a:r>
            <a:r>
              <a:rPr lang="pl-PL" altLang="pl-PL" b="1" i="1" u="sng" dirty="0"/>
              <a:t>116 FTE </a:t>
            </a:r>
            <a:r>
              <a:rPr lang="pl-PL" altLang="pl-PL" b="1" i="1" u="sng" dirty="0" err="1"/>
              <a:t>over</a:t>
            </a:r>
            <a:r>
              <a:rPr lang="pl-PL" altLang="pl-PL" b="1" i="1" u="sng" dirty="0"/>
              <a:t> 5 </a:t>
            </a:r>
            <a:r>
              <a:rPr lang="pl-PL" altLang="pl-PL" b="1" i="1" u="sng" dirty="0" err="1"/>
              <a:t>Years</a:t>
            </a:r>
            <a:endParaRPr lang="pl-PL" altLang="pl-PL" b="1" i="1" u="sng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17C0F4C-5445-4636-B0A1-115D1EC51143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47713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971800" y="1231900"/>
            <a:ext cx="25796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pl-PL" err="1"/>
              <a:t>Cryomodule</a:t>
            </a:r>
            <a:r>
              <a:rPr lang="en-US" altLang="pl-PL"/>
              <a:t> test at TS2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6576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7538" y="1143000"/>
            <a:ext cx="1947862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25" y="2286000"/>
            <a:ext cx="22844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1627188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363" y="1143000"/>
            <a:ext cx="1112837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5029200"/>
            <a:ext cx="1516063" cy="1143000"/>
          </a:xfrm>
          <a:prstGeom prst="rect">
            <a:avLst/>
          </a:prstGeom>
          <a:noFill/>
          <a:ln>
            <a:noFill/>
          </a:ln>
          <a:effectLst>
            <a:outerShdw dist="38184" dir="81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28600" y="1828800"/>
            <a:ext cx="6264275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3375" indent="-33337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3425" indent="-27622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Reception of </a:t>
            </a:r>
            <a:r>
              <a:rPr lang="en-US" altLang="pl-PL" sz="1400" err="1"/>
              <a:t>cryomodules</a:t>
            </a:r>
            <a:endParaRPr lang="en-US" altLang="pl-PL" sz="1400"/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 b="1"/>
              <a:t>Incoming Inspections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Removing of cavity fixation system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Preparing of the CM to survey check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Connection of the beam vacuum pump station 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Actuator installation and test of the gate valve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Making of all interconnections</a:t>
            </a:r>
          </a:p>
          <a:p>
            <a:pPr lvl="1">
              <a:lnSpc>
                <a:spcPct val="80000"/>
              </a:lnSpc>
              <a:spcBef>
                <a:spcPts val="275"/>
              </a:spcBef>
              <a:buFont typeface="Arial" panose="020B0604020202020204" pitchFamily="34" charset="0"/>
              <a:buChar char="–"/>
            </a:pPr>
            <a:r>
              <a:rPr lang="en-US" altLang="pl-PL" sz="1400"/>
              <a:t>Waveguides</a:t>
            </a:r>
          </a:p>
          <a:p>
            <a:pPr lvl="1">
              <a:lnSpc>
                <a:spcPct val="80000"/>
              </a:lnSpc>
              <a:spcBef>
                <a:spcPts val="275"/>
              </a:spcBef>
              <a:buFont typeface="Arial" panose="020B0604020202020204" pitchFamily="34" charset="0"/>
              <a:buChar char="–"/>
            </a:pPr>
            <a:r>
              <a:rPr lang="en-US" altLang="pl-PL" sz="1400"/>
              <a:t>Cryogenic lines</a:t>
            </a:r>
          </a:p>
          <a:p>
            <a:pPr lvl="1">
              <a:lnSpc>
                <a:spcPct val="80000"/>
              </a:lnSpc>
              <a:spcBef>
                <a:spcPts val="275"/>
              </a:spcBef>
              <a:buFont typeface="Arial" panose="020B0604020202020204" pitchFamily="34" charset="0"/>
              <a:buChar char="–"/>
            </a:pPr>
            <a:r>
              <a:rPr lang="en-US" altLang="pl-PL" sz="1400"/>
              <a:t>Cooling water pipes</a:t>
            </a:r>
          </a:p>
          <a:p>
            <a:pPr lvl="1">
              <a:lnSpc>
                <a:spcPct val="80000"/>
              </a:lnSpc>
              <a:spcBef>
                <a:spcPts val="275"/>
              </a:spcBef>
              <a:buFont typeface="Arial" panose="020B0604020202020204" pitchFamily="34" charset="0"/>
              <a:buChar char="–"/>
            </a:pPr>
            <a:r>
              <a:rPr lang="en-US" altLang="pl-PL" sz="1400"/>
              <a:t>Instrumentation</a:t>
            </a:r>
          </a:p>
          <a:p>
            <a:pPr lvl="1">
              <a:lnSpc>
                <a:spcPct val="80000"/>
              </a:lnSpc>
              <a:spcBef>
                <a:spcPts val="275"/>
              </a:spcBef>
              <a:buFont typeface="Arial" panose="020B0604020202020204" pitchFamily="34" charset="0"/>
              <a:buChar char="–"/>
            </a:pPr>
            <a:r>
              <a:rPr lang="en-US" altLang="pl-PL" sz="1400"/>
              <a:t>Compressed air</a:t>
            </a:r>
          </a:p>
          <a:p>
            <a:pPr lvl="1">
              <a:lnSpc>
                <a:spcPct val="80000"/>
              </a:lnSpc>
              <a:spcBef>
                <a:spcPts val="275"/>
              </a:spcBef>
              <a:buFont typeface="Arial" panose="020B0604020202020204" pitchFamily="34" charset="0"/>
              <a:buChar char="–"/>
            </a:pPr>
            <a:r>
              <a:rPr lang="en-US" altLang="pl-PL" sz="1400"/>
              <a:t>Cables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Connection of the insulation vacuum pump station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 b="1"/>
              <a:t>Leak check of insulation vacuum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 b="1"/>
              <a:t>Leak check of cryogenic circuits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Mounting of door knobs (support for ESS)</a:t>
            </a:r>
          </a:p>
          <a:p>
            <a:pPr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pl-PL" sz="1400"/>
              <a:t>…</a:t>
            </a:r>
          </a:p>
          <a:p>
            <a:pPr marL="334963">
              <a:lnSpc>
                <a:spcPct val="80000"/>
              </a:lnSpc>
              <a:spcBef>
                <a:spcPts val="300"/>
              </a:spcBef>
              <a:buClrTx/>
              <a:buFontTx/>
              <a:buNone/>
            </a:pPr>
            <a:endParaRPr lang="en-US" altLang="pl-PL" sz="1400"/>
          </a:p>
          <a:p>
            <a:pPr marL="336550">
              <a:lnSpc>
                <a:spcPct val="80000"/>
              </a:lnSpc>
              <a:spcBef>
                <a:spcPts val="300"/>
              </a:spcBef>
              <a:buClrTx/>
              <a:buFontTx/>
              <a:buNone/>
            </a:pPr>
            <a:endParaRPr lang="en-US" altLang="pl-PL" sz="1200"/>
          </a:p>
          <a:p>
            <a:pPr marL="336550">
              <a:lnSpc>
                <a:spcPct val="80000"/>
              </a:lnSpc>
              <a:spcBef>
                <a:spcPts val="275"/>
              </a:spcBef>
              <a:buClrTx/>
              <a:buFontTx/>
              <a:buNone/>
            </a:pPr>
            <a:endParaRPr lang="en-US" altLang="pl-PL" sz="1200"/>
          </a:p>
          <a:p>
            <a:pPr marL="736600" lvl="1">
              <a:lnSpc>
                <a:spcPct val="80000"/>
              </a:lnSpc>
              <a:spcBef>
                <a:spcPts val="275"/>
              </a:spcBef>
              <a:buClrTx/>
              <a:buFontTx/>
              <a:buNone/>
            </a:pPr>
            <a:endParaRPr lang="en-US" altLang="pl-PL" sz="1100"/>
          </a:p>
          <a:p>
            <a:pPr marL="336550">
              <a:lnSpc>
                <a:spcPct val="80000"/>
              </a:lnSpc>
              <a:spcBef>
                <a:spcPts val="300"/>
              </a:spcBef>
              <a:buClrTx/>
              <a:buFontTx/>
              <a:buNone/>
            </a:pPr>
            <a:endParaRPr lang="en-US" altLang="pl-PL" sz="1200"/>
          </a:p>
          <a:p>
            <a:pPr marL="336550">
              <a:lnSpc>
                <a:spcPct val="80000"/>
              </a:lnSpc>
              <a:spcBef>
                <a:spcPts val="300"/>
              </a:spcBef>
              <a:buClrTx/>
              <a:buFontTx/>
              <a:buNone/>
            </a:pPr>
            <a:endParaRPr lang="en-US" altLang="pl-PL" sz="1200">
              <a:solidFill>
                <a:srgbClr val="0070C0"/>
              </a:solidFill>
            </a:endParaRPr>
          </a:p>
          <a:p>
            <a:pPr marL="336550">
              <a:lnSpc>
                <a:spcPct val="80000"/>
              </a:lnSpc>
              <a:spcBef>
                <a:spcPts val="300"/>
              </a:spcBef>
              <a:buClrTx/>
              <a:buFontTx/>
              <a:buNone/>
            </a:pPr>
            <a:endParaRPr lang="en-US" altLang="pl-PL" sz="1200">
              <a:solidFill>
                <a:srgbClr val="0070C0"/>
              </a:solidFill>
            </a:endParaRPr>
          </a:p>
          <a:p>
            <a:pPr marL="336550">
              <a:lnSpc>
                <a:spcPct val="80000"/>
              </a:lnSpc>
              <a:spcBef>
                <a:spcPts val="300"/>
              </a:spcBef>
              <a:buClrTx/>
              <a:buFontTx/>
              <a:buNone/>
            </a:pPr>
            <a:endParaRPr lang="en-US" altLang="pl-PL" sz="1200">
              <a:solidFill>
                <a:srgbClr val="0070C0"/>
              </a:solidFill>
            </a:endParaRPr>
          </a:p>
          <a:p>
            <a:pPr marL="336550">
              <a:lnSpc>
                <a:spcPct val="80000"/>
              </a:lnSpc>
              <a:spcBef>
                <a:spcPts val="300"/>
              </a:spcBef>
              <a:buClrTx/>
              <a:buFontTx/>
              <a:buNone/>
            </a:pPr>
            <a:endParaRPr lang="en-US" altLang="pl-PL" sz="1200">
              <a:solidFill>
                <a:srgbClr val="0070C0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E047E19-1969-4857-A10F-EF3F87F0A9C0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10399318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250848" y="1814965"/>
            <a:ext cx="5505450" cy="45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altLang="pl-PL" b="1"/>
              <a:t>Mechanical inspection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188" y="1889157"/>
            <a:ext cx="120015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282" y="912493"/>
            <a:ext cx="12382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652" y="912493"/>
            <a:ext cx="1363663" cy="20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0532" y="1190306"/>
            <a:ext cx="1379537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9851" y="1035865"/>
            <a:ext cx="1363662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47713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50848" y="3352800"/>
            <a:ext cx="265588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altLang="pl-PL" b="1"/>
              <a:t>Electrical checks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2" b="3935"/>
          <a:stretch>
            <a:fillRect/>
          </a:stretch>
        </p:blipFill>
        <p:spPr bwMode="auto">
          <a:xfrm>
            <a:off x="236761" y="4037827"/>
            <a:ext cx="3278188" cy="2101850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962" b="39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5" t="4556" r="7715" b="409"/>
          <a:stretch>
            <a:fillRect/>
          </a:stretch>
        </p:blipFill>
        <p:spPr bwMode="auto">
          <a:xfrm>
            <a:off x="3665761" y="4263252"/>
            <a:ext cx="2379663" cy="2016125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95" t="4556" r="7715" b="4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965" y="3435598"/>
            <a:ext cx="2198687" cy="914400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561" y="3553640"/>
            <a:ext cx="11953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761" y="4788715"/>
            <a:ext cx="1031875" cy="149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450" y="4766490"/>
            <a:ext cx="1011238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50848" y="2508604"/>
            <a:ext cx="3194319" cy="64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altLang="pl-PL" b="1"/>
              <a:t>The main vacuum tests in TS2 </a:t>
            </a:r>
          </a:p>
        </p:txBody>
      </p:sp>
      <p:sp>
        <p:nvSpPr>
          <p:cNvPr id="2" name="Prostokąt 1"/>
          <p:cNvSpPr/>
          <p:nvPr/>
        </p:nvSpPr>
        <p:spPr>
          <a:xfrm>
            <a:off x="386605" y="1255521"/>
            <a:ext cx="2871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/>
              <a:t>Activities example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508A82A-F261-4D61-BF22-297A931E68D2}"/>
              </a:ext>
            </a:extLst>
          </p:cNvPr>
          <p:cNvSpPr txBox="1"/>
          <p:nvPr/>
        </p:nvSpPr>
        <p:spPr>
          <a:xfrm>
            <a:off x="7505" y="6435209"/>
            <a:ext cx="45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22-24 September 2025, </a:t>
            </a:r>
            <a:r>
              <a:rPr lang="en-US" dirty="0" err="1">
                <a:solidFill>
                  <a:srgbClr val="FFFFFF"/>
                </a:solidFill>
              </a:rPr>
              <a:t>Kloster</a:t>
            </a:r>
            <a:r>
              <a:rPr lang="en-US" dirty="0">
                <a:solidFill>
                  <a:srgbClr val="FFFFFF"/>
                </a:solidFill>
              </a:rPr>
              <a:t> Eberbach</a:t>
            </a:r>
          </a:p>
        </p:txBody>
      </p:sp>
    </p:spTree>
    <p:extLst>
      <p:ext uri="{BB962C8B-B14F-4D97-AF65-F5344CB8AC3E}">
        <p14:creationId xmlns:p14="http://schemas.microsoft.com/office/powerpoint/2010/main" val="15246464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</TotalTime>
  <Words>1403</Words>
  <Application>Microsoft Office PowerPoint</Application>
  <PresentationFormat>Pokaz na ekranie (4:3)</PresentationFormat>
  <Paragraphs>299</Paragraphs>
  <Slides>26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5" baseType="lpstr">
      <vt:lpstr>Microsoft YaHei</vt:lpstr>
      <vt:lpstr>ＭＳ Ｐゴシック</vt:lpstr>
      <vt:lpstr>Arial</vt:lpstr>
      <vt:lpstr>Calibri</vt:lpstr>
      <vt:lpstr>Calibri Light</vt:lpstr>
      <vt:lpstr>Corbel</vt:lpstr>
      <vt:lpstr>Times New Roman</vt:lpstr>
      <vt:lpstr>Wingdings</vt:lpstr>
      <vt:lpstr>1_Projekt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Jacek Swierblewski</dc:creator>
  <cp:lastModifiedBy>Michał Sienkiewicz</cp:lastModifiedBy>
  <cp:revision>13</cp:revision>
  <cp:lastPrinted>1601-01-01T00:00:00Z</cp:lastPrinted>
  <dcterms:created xsi:type="dcterms:W3CDTF">1601-01-01T00:00:00Z</dcterms:created>
  <dcterms:modified xsi:type="dcterms:W3CDTF">2025-09-23T10:06:48Z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