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70" r:id="rId4"/>
    <p:sldId id="271" r:id="rId5"/>
    <p:sldId id="273" r:id="rId6"/>
    <p:sldId id="274" r:id="rId7"/>
    <p:sldId id="265" r:id="rId8"/>
    <p:sldId id="289" r:id="rId9"/>
    <p:sldId id="266" r:id="rId10"/>
    <p:sldId id="267" r:id="rId11"/>
    <p:sldId id="268" r:id="rId12"/>
    <p:sldId id="269" r:id="rId13"/>
    <p:sldId id="272" r:id="rId14"/>
    <p:sldId id="285" r:id="rId15"/>
    <p:sldId id="258" r:id="rId16"/>
    <p:sldId id="259" r:id="rId17"/>
    <p:sldId id="260" r:id="rId18"/>
    <p:sldId id="261" r:id="rId19"/>
    <p:sldId id="290" r:id="rId20"/>
    <p:sldId id="262" r:id="rId21"/>
    <p:sldId id="263" r:id="rId22"/>
    <p:sldId id="287" r:id="rId23"/>
    <p:sldId id="264" r:id="rId24"/>
    <p:sldId id="292" r:id="rId25"/>
    <p:sldId id="293" r:id="rId26"/>
    <p:sldId id="294" r:id="rId27"/>
    <p:sldId id="295" r:id="rId28"/>
    <p:sldId id="296" r:id="rId29"/>
    <p:sldId id="288" r:id="rId30"/>
    <p:sldId id="278" r:id="rId31"/>
    <p:sldId id="284" r:id="rId3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A64"/>
    <a:srgbClr val="FDBB63"/>
    <a:srgbClr val="EAEAEA"/>
    <a:srgbClr val="333333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0" autoAdjust="0"/>
    <p:restoredTop sz="89165" autoAdjust="0"/>
  </p:normalViewPr>
  <p:slideViewPr>
    <p:cSldViewPr snapToGrid="0" snapToObjects="1">
      <p:cViewPr>
        <p:scale>
          <a:sx n="100" d="100"/>
          <a:sy n="100" d="100"/>
        </p:scale>
        <p:origin x="894" y="-7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9493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lead</a:t>
            </a:r>
            <a:r>
              <a:rPr lang="de-DE" dirty="0" smtClean="0"/>
              <a:t> box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feedbox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cabinet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tests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SCM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could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a </a:t>
            </a:r>
            <a:r>
              <a:rPr lang="de-DE" dirty="0" err="1" smtClean="0"/>
              <a:t>lot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things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could</a:t>
            </a:r>
            <a:r>
              <a:rPr lang="de-DE" dirty="0" smtClean="0"/>
              <a:t> </a:t>
            </a:r>
            <a:r>
              <a:rPr lang="de-DE" dirty="0" err="1" smtClean="0"/>
              <a:t>operaste</a:t>
            </a:r>
            <a:r>
              <a:rPr lang="de-DE" dirty="0" smtClean="0"/>
              <a:t> a </a:t>
            </a:r>
            <a:r>
              <a:rPr lang="de-DE" dirty="0" err="1" smtClean="0"/>
              <a:t>lot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different </a:t>
            </a:r>
            <a:r>
              <a:rPr lang="de-DE" dirty="0" err="1" smtClean="0"/>
              <a:t>regulation</a:t>
            </a:r>
            <a:r>
              <a:rPr lang="de-DE" dirty="0" smtClean="0"/>
              <a:t> </a:t>
            </a:r>
            <a:r>
              <a:rPr lang="de-DE" dirty="0" err="1" smtClean="0"/>
              <a:t>loops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4777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All </a:t>
            </a:r>
            <a:r>
              <a:rPr lang="de-DE" dirty="0" err="1" smtClean="0"/>
              <a:t>cabinets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delivered</a:t>
            </a:r>
            <a:endParaRPr lang="de-DE" dirty="0" smtClean="0"/>
          </a:p>
          <a:p>
            <a:r>
              <a:rPr lang="de-DE" dirty="0" smtClean="0"/>
              <a:t>The </a:t>
            </a:r>
            <a:r>
              <a:rPr lang="de-DE" dirty="0" err="1" smtClean="0"/>
              <a:t>functional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analysis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progress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scheduled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meeting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make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progress</a:t>
            </a:r>
            <a:endParaRPr lang="de-DE" baseline="0" dirty="0" smtClean="0"/>
          </a:p>
          <a:p>
            <a:r>
              <a:rPr lang="de-DE" baseline="0" dirty="0" smtClean="0"/>
              <a:t>The PLC </a:t>
            </a:r>
            <a:r>
              <a:rPr lang="de-DE" baseline="0" dirty="0" err="1" smtClean="0"/>
              <a:t>software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ready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commissioning</a:t>
            </a:r>
            <a:r>
              <a:rPr lang="de-DE" baseline="0" dirty="0" smtClean="0"/>
              <a:t>. </a:t>
            </a:r>
          </a:p>
          <a:p>
            <a:r>
              <a:rPr lang="de-DE" baseline="0" dirty="0" smtClean="0"/>
              <a:t>The </a:t>
            </a:r>
            <a:r>
              <a:rPr lang="de-DE" baseline="0" dirty="0" err="1" smtClean="0"/>
              <a:t>implementation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automatic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process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control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ongoing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together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functional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analysis</a:t>
            </a:r>
            <a:endParaRPr lang="de-DE" baseline="0" dirty="0" smtClean="0"/>
          </a:p>
          <a:p>
            <a:r>
              <a:rPr lang="de-DE" baseline="0" dirty="0" smtClean="0"/>
              <a:t>The SCADA </a:t>
            </a:r>
            <a:r>
              <a:rPr lang="de-DE" baseline="0" dirty="0" err="1" smtClean="0"/>
              <a:t>visualization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done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171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Cabinets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in </a:t>
            </a:r>
            <a:r>
              <a:rPr lang="de-DE" dirty="0" err="1" smtClean="0"/>
              <a:t>production</a:t>
            </a:r>
            <a:r>
              <a:rPr lang="de-DE" dirty="0" smtClean="0"/>
              <a:t>.</a:t>
            </a:r>
            <a:r>
              <a:rPr lang="de-DE" baseline="0" dirty="0" smtClean="0"/>
              <a:t> </a:t>
            </a:r>
          </a:p>
          <a:p>
            <a:r>
              <a:rPr lang="de-DE" baseline="0" dirty="0" smtClean="0"/>
              <a:t>The </a:t>
            </a:r>
            <a:r>
              <a:rPr lang="de-DE" baseline="0" dirty="0" err="1" smtClean="0"/>
              <a:t>requested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changes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SCM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got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lately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regarding</a:t>
            </a:r>
            <a:r>
              <a:rPr lang="de-DE" baseline="0" dirty="0" smtClean="0"/>
              <a:t> additional </a:t>
            </a:r>
            <a:r>
              <a:rPr lang="de-DE" baseline="0" dirty="0" err="1" smtClean="0"/>
              <a:t>heaters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ongoing</a:t>
            </a:r>
            <a:r>
              <a:rPr lang="de-DE" baseline="0" dirty="0" smtClean="0"/>
              <a:t>. This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challenging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because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introduce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changes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ongoing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production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cabinets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584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New </a:t>
            </a:r>
            <a:r>
              <a:rPr lang="de-DE" dirty="0" err="1" smtClean="0"/>
              <a:t>panels</a:t>
            </a:r>
            <a:r>
              <a:rPr lang="de-DE" dirty="0" smtClean="0"/>
              <a:t> .</a:t>
            </a:r>
          </a:p>
          <a:p>
            <a:r>
              <a:rPr lang="de-DE" dirty="0" err="1" smtClean="0"/>
              <a:t>Overview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shows</a:t>
            </a:r>
            <a:r>
              <a:rPr lang="de-DE" baseline="0" dirty="0" smtClean="0"/>
              <a:t> outlet </a:t>
            </a:r>
            <a:r>
              <a:rPr lang="de-DE" baseline="0" dirty="0" err="1" smtClean="0"/>
              <a:t>temperatures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magnet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circuits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vacuum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chambers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hesting</a:t>
            </a:r>
            <a:r>
              <a:rPr lang="de-DE" baseline="0" dirty="0" smtClean="0"/>
              <a:t> power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alarm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status</a:t>
            </a:r>
            <a:r>
              <a:rPr lang="de-DE" baseline="0" dirty="0" smtClean="0"/>
              <a:t>.</a:t>
            </a:r>
          </a:p>
          <a:p>
            <a:r>
              <a:rPr lang="de-DE" dirty="0" smtClean="0"/>
              <a:t>Click on </a:t>
            </a:r>
            <a:r>
              <a:rPr lang="de-DE" dirty="0" err="1" smtClean="0"/>
              <a:t>overviews</a:t>
            </a:r>
            <a:r>
              <a:rPr lang="de-DE" dirty="0" smtClean="0"/>
              <a:t> </a:t>
            </a:r>
            <a:r>
              <a:rPr lang="de-DE" dirty="0" err="1" smtClean="0"/>
              <a:t>opens</a:t>
            </a:r>
            <a:r>
              <a:rPr lang="de-DE" dirty="0" smtClean="0"/>
              <a:t> </a:t>
            </a:r>
            <a:r>
              <a:rPr lang="de-DE" dirty="0" err="1" smtClean="0"/>
              <a:t>detailed</a:t>
            </a:r>
            <a:r>
              <a:rPr lang="de-DE" dirty="0" smtClean="0"/>
              <a:t> </a:t>
            </a:r>
            <a:r>
              <a:rPr lang="de-DE" dirty="0" err="1" smtClean="0"/>
              <a:t>panel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3935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next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topic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attempt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regulate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heaters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cooling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circuits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dipoles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multiplets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The </a:t>
            </a:r>
            <a:r>
              <a:rPr lang="de-DE" baseline="0" dirty="0" err="1" smtClean="0"/>
              <a:t>goal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regulate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temperature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cooling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circuits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automatically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adapt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different </a:t>
            </a:r>
            <a:r>
              <a:rPr lang="de-DE" baseline="0" dirty="0" err="1" smtClean="0"/>
              <a:t>heat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loads</a:t>
            </a:r>
            <a:r>
              <a:rPr lang="de-DE" baseline="0" dirty="0" smtClean="0"/>
              <a:t>.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get</a:t>
            </a:r>
            <a:r>
              <a:rPr lang="de-DE" dirty="0" smtClean="0"/>
              <a:t> an </a:t>
            </a:r>
            <a:r>
              <a:rPr lang="de-DE" dirty="0" err="1" smtClean="0"/>
              <a:t>impression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behaviour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system</a:t>
            </a:r>
            <a:r>
              <a:rPr lang="de-DE" baseline="0" dirty="0" smtClean="0"/>
              <a:t> </a:t>
            </a:r>
            <a:r>
              <a:rPr lang="de-DE" dirty="0" smtClean="0"/>
              <a:t> a </a:t>
            </a:r>
            <a:r>
              <a:rPr lang="de-DE" dirty="0" err="1" smtClean="0"/>
              <a:t>step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input</a:t>
            </a:r>
            <a:r>
              <a:rPr lang="de-DE" dirty="0" smtClean="0"/>
              <a:t> (in</a:t>
            </a:r>
            <a:r>
              <a:rPr lang="de-DE" baseline="0" dirty="0" smtClean="0"/>
              <a:t> out </a:t>
            </a:r>
            <a:r>
              <a:rPr lang="de-DE" baseline="0" dirty="0" err="1" smtClean="0"/>
              <a:t>case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heating</a:t>
            </a:r>
            <a:r>
              <a:rPr lang="de-DE" baseline="0" dirty="0" smtClean="0"/>
              <a:t> power) was </a:t>
            </a:r>
            <a:r>
              <a:rPr lang="de-DE" baseline="0" dirty="0" err="1" smtClean="0"/>
              <a:t>applied</a:t>
            </a:r>
            <a:r>
              <a:rPr lang="de-DE" baseline="0" dirty="0" smtClean="0"/>
              <a:t>.</a:t>
            </a:r>
            <a:r>
              <a:rPr lang="de-DE" dirty="0" smtClean="0"/>
              <a:t> The </a:t>
            </a:r>
            <a:r>
              <a:rPr lang="de-DE" dirty="0" err="1" smtClean="0"/>
              <a:t>output</a:t>
            </a:r>
            <a:r>
              <a:rPr lang="de-DE" dirty="0" smtClean="0"/>
              <a:t> </a:t>
            </a:r>
            <a:r>
              <a:rPr lang="de-DE" dirty="0" err="1" smtClean="0"/>
              <a:t>then</a:t>
            </a:r>
            <a:r>
              <a:rPr lang="de-DE" dirty="0" smtClean="0"/>
              <a:t> </a:t>
            </a:r>
            <a:r>
              <a:rPr lang="de-DE" dirty="0" err="1" smtClean="0"/>
              <a:t>shows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 </a:t>
            </a:r>
            <a:r>
              <a:rPr lang="de-DE" dirty="0" err="1" smtClean="0"/>
              <a:t>step</a:t>
            </a:r>
            <a:r>
              <a:rPr lang="de-DE" dirty="0" smtClean="0"/>
              <a:t> </a:t>
            </a:r>
            <a:r>
              <a:rPr lang="de-DE" dirty="0" err="1" smtClean="0"/>
              <a:t>response</a:t>
            </a:r>
            <a:r>
              <a:rPr lang="de-DE" dirty="0" smtClean="0"/>
              <a:t> (in </a:t>
            </a:r>
            <a:r>
              <a:rPr lang="de-DE" dirty="0" err="1" smtClean="0"/>
              <a:t>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helium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temperature</a:t>
            </a:r>
            <a:r>
              <a:rPr lang="de-DE" baseline="0" dirty="0" smtClean="0"/>
              <a:t>)</a:t>
            </a:r>
          </a:p>
          <a:p>
            <a:endParaRPr lang="de-DE" baseline="0" dirty="0" smtClean="0"/>
          </a:p>
          <a:p>
            <a:r>
              <a:rPr lang="de-DE" baseline="0" dirty="0" smtClean="0"/>
              <a:t>The </a:t>
            </a:r>
            <a:r>
              <a:rPr lang="de-DE" baseline="0" dirty="0" err="1" smtClean="0"/>
              <a:t>response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output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input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change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significantly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delayed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The </a:t>
            </a:r>
            <a:r>
              <a:rPr lang="de-DE" baseline="0" dirty="0" err="1" smtClean="0"/>
              <a:t>reason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behaviour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3518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 </a:t>
            </a:r>
            <a:r>
              <a:rPr lang="de-DE" dirty="0" err="1" smtClean="0"/>
              <a:t>quickly</a:t>
            </a:r>
            <a:r>
              <a:rPr lang="de-DE" dirty="0" smtClean="0"/>
              <a:t> </a:t>
            </a:r>
            <a:r>
              <a:rPr lang="de-DE" dirty="0" err="1" smtClean="0"/>
              <a:t>responding</a:t>
            </a:r>
            <a:r>
              <a:rPr lang="de-DE" dirty="0" smtClean="0"/>
              <a:t> </a:t>
            </a:r>
            <a:r>
              <a:rPr lang="de-DE" dirty="0" err="1" smtClean="0"/>
              <a:t>regulation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not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because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delay</a:t>
            </a:r>
            <a:r>
              <a:rPr lang="de-DE" baseline="0" dirty="0" smtClean="0"/>
              <a:t> time.</a:t>
            </a:r>
          </a:p>
          <a:p>
            <a:endParaRPr lang="de-DE" baseline="0" dirty="0" smtClean="0"/>
          </a:p>
          <a:p>
            <a:r>
              <a:rPr lang="de-DE" baseline="0" dirty="0" smtClean="0"/>
              <a:t>As </a:t>
            </a:r>
            <a:r>
              <a:rPr lang="de-DE" baseline="0" dirty="0" err="1" smtClean="0"/>
              <a:t>soon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temperature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below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setpoint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heater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starts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heat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When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tempererature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crosses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setpoint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heater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shuts</a:t>
            </a:r>
            <a:r>
              <a:rPr lang="de-DE" baseline="0" dirty="0" smtClean="0"/>
              <a:t> off </a:t>
            </a:r>
            <a:r>
              <a:rPr lang="de-DE" baseline="0" dirty="0" err="1" smtClean="0"/>
              <a:t>immediately</a:t>
            </a:r>
            <a:r>
              <a:rPr lang="de-DE" baseline="0" dirty="0" smtClean="0"/>
              <a:t>. </a:t>
            </a:r>
          </a:p>
          <a:p>
            <a:endParaRPr lang="de-DE" baseline="0" dirty="0" smtClean="0"/>
          </a:p>
          <a:p>
            <a:r>
              <a:rPr lang="de-DE" baseline="0" dirty="0" smtClean="0"/>
              <a:t>The </a:t>
            </a:r>
            <a:r>
              <a:rPr lang="de-DE" baseline="0" dirty="0" err="1" smtClean="0"/>
              <a:t>result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an </a:t>
            </a:r>
            <a:r>
              <a:rPr lang="de-DE" baseline="0" dirty="0" err="1" smtClean="0"/>
              <a:t>oscillation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8532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With</a:t>
            </a:r>
            <a:r>
              <a:rPr lang="de-DE" dirty="0" smtClean="0"/>
              <a:t> a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slow</a:t>
            </a:r>
            <a:r>
              <a:rPr lang="de-DE" dirty="0" smtClean="0"/>
              <a:t> </a:t>
            </a:r>
            <a:r>
              <a:rPr lang="de-DE" dirty="0" err="1" smtClean="0"/>
              <a:t>reacting</a:t>
            </a:r>
            <a:r>
              <a:rPr lang="de-DE" dirty="0" smtClean="0"/>
              <a:t> </a:t>
            </a:r>
            <a:r>
              <a:rPr lang="de-DE" dirty="0" err="1" smtClean="0"/>
              <a:t>regulator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was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regulate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temperature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more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behaviour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BUT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resulting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settling</a:t>
            </a:r>
            <a:r>
              <a:rPr lang="de-DE" baseline="0" dirty="0" smtClean="0"/>
              <a:t> time was </a:t>
            </a:r>
            <a:r>
              <a:rPr lang="de-DE" baseline="0" dirty="0" err="1" smtClean="0"/>
              <a:t>more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than</a:t>
            </a:r>
            <a:r>
              <a:rPr lang="de-DE" baseline="0" dirty="0" smtClean="0"/>
              <a:t> an </a:t>
            </a:r>
            <a:r>
              <a:rPr lang="de-DE" baseline="0" dirty="0" err="1" smtClean="0"/>
              <a:t>hour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749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varying</a:t>
            </a:r>
            <a:r>
              <a:rPr lang="de-DE" dirty="0" smtClean="0"/>
              <a:t> </a:t>
            </a:r>
            <a:r>
              <a:rPr lang="de-DE" dirty="0" err="1" smtClean="0"/>
              <a:t>delay</a:t>
            </a:r>
            <a:r>
              <a:rPr lang="de-DE" dirty="0" smtClean="0"/>
              <a:t> </a:t>
            </a:r>
            <a:r>
              <a:rPr lang="de-DE" dirty="0" err="1" smtClean="0"/>
              <a:t>times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different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cooling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circuits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magnets</a:t>
            </a:r>
            <a:r>
              <a:rPr lang="de-DE" baseline="0" dirty="0" smtClean="0"/>
              <a:t>. </a:t>
            </a:r>
          </a:p>
          <a:p>
            <a:r>
              <a:rPr lang="de-DE" baseline="0" dirty="0" err="1" smtClean="0"/>
              <a:t>Each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control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loop</a:t>
            </a:r>
            <a:r>
              <a:rPr lang="de-DE" baseline="0" dirty="0" smtClean="0"/>
              <a:t> must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adjusted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separately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A </a:t>
            </a:r>
            <a:r>
              <a:rPr lang="de-DE" baseline="0" dirty="0" err="1" smtClean="0"/>
              <a:t>possible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solution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pre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control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heater</a:t>
            </a:r>
            <a:r>
              <a:rPr lang="de-DE" baseline="0" dirty="0" smtClean="0"/>
              <a:t> power. </a:t>
            </a:r>
            <a:r>
              <a:rPr lang="de-DE" baseline="0" dirty="0" err="1" smtClean="0"/>
              <a:t>Then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regulator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correct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small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remaining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errors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In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scenario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settling</a:t>
            </a:r>
            <a:r>
              <a:rPr lang="de-DE" baseline="0" dirty="0" smtClean="0"/>
              <a:t> time </a:t>
            </a:r>
            <a:r>
              <a:rPr lang="de-DE" baseline="0" dirty="0" err="1" smtClean="0"/>
              <a:t>could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reduced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around</a:t>
            </a:r>
            <a:r>
              <a:rPr lang="de-DE" baseline="0" dirty="0" smtClean="0"/>
              <a:t> 10 </a:t>
            </a:r>
            <a:r>
              <a:rPr lang="de-DE" baseline="0" dirty="0" err="1" smtClean="0"/>
              <a:t>minutes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This </a:t>
            </a:r>
            <a:r>
              <a:rPr lang="de-DE" baseline="0" dirty="0" err="1" smtClean="0"/>
              <a:t>means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expected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heating</a:t>
            </a:r>
            <a:r>
              <a:rPr lang="de-DE" baseline="0" dirty="0" smtClean="0"/>
              <a:t> power </a:t>
            </a:r>
            <a:r>
              <a:rPr lang="de-DE" baseline="0" dirty="0" err="1" smtClean="0"/>
              <a:t>has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communicated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system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advance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44433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AThe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team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size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IND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very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small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lot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duties</a:t>
            </a:r>
            <a:r>
              <a:rPr lang="de-DE" baseline="0" dirty="0" smtClean="0"/>
              <a:t> in a </a:t>
            </a:r>
            <a:r>
              <a:rPr lang="de-DE" baseline="0" dirty="0" err="1" smtClean="0"/>
              <a:t>wide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variety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different </a:t>
            </a:r>
            <a:r>
              <a:rPr lang="de-DE" baseline="0" dirty="0" err="1" smtClean="0"/>
              <a:t>areas</a:t>
            </a:r>
            <a:r>
              <a:rPr lang="de-DE" baseline="0" dirty="0" smtClean="0"/>
              <a:t>.  CRYO </a:t>
            </a:r>
            <a:r>
              <a:rPr lang="de-DE" baseline="0" dirty="0" err="1" smtClean="0"/>
              <a:t>Vacuum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Bakeout</a:t>
            </a:r>
            <a:r>
              <a:rPr lang="de-DE" baseline="0" dirty="0" smtClean="0"/>
              <a:t>, PAS, SCADA, </a:t>
            </a:r>
            <a:r>
              <a:rPr lang="de-DE" baseline="0" dirty="0" err="1" smtClean="0"/>
              <a:t>Cabinet</a:t>
            </a:r>
            <a:r>
              <a:rPr lang="de-DE" baseline="0" dirty="0" smtClean="0"/>
              <a:t> design, …</a:t>
            </a:r>
          </a:p>
          <a:p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topics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single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knowledgeable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person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5929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want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give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brief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overview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status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control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systems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related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SIS100. </a:t>
            </a:r>
          </a:p>
          <a:p>
            <a:r>
              <a:rPr lang="de-DE" baseline="0" dirty="0" err="1" smtClean="0"/>
              <a:t>Contrary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anouncement</a:t>
            </a:r>
            <a:r>
              <a:rPr lang="de-DE" baseline="0" dirty="0" smtClean="0"/>
              <a:t> I will not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talk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Cryo</a:t>
            </a:r>
            <a:r>
              <a:rPr lang="de-DE" baseline="0" dirty="0" smtClean="0"/>
              <a:t> Control.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0808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FOS </a:t>
            </a:r>
            <a:r>
              <a:rPr lang="de-DE" dirty="0" err="1" smtClean="0"/>
              <a:t>cabinets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successfully</a:t>
            </a:r>
            <a:r>
              <a:rPr lang="de-DE" dirty="0" smtClean="0"/>
              <a:t> </a:t>
            </a:r>
            <a:r>
              <a:rPr lang="de-DE" dirty="0" err="1" smtClean="0"/>
              <a:t>tested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all different </a:t>
            </a:r>
            <a:r>
              <a:rPr lang="de-DE" dirty="0" err="1" smtClean="0"/>
              <a:t>types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cabinets</a:t>
            </a:r>
            <a:r>
              <a:rPr lang="de-DE" dirty="0" smtClean="0"/>
              <a:t>.</a:t>
            </a:r>
          </a:p>
          <a:p>
            <a:r>
              <a:rPr lang="de-DE" dirty="0" smtClean="0"/>
              <a:t>As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see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r>
              <a:rPr lang="de-DE" dirty="0" smtClean="0"/>
              <a:t>,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a </a:t>
            </a:r>
            <a:r>
              <a:rPr lang="de-DE" dirty="0" err="1" smtClean="0"/>
              <a:t>lot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different </a:t>
            </a:r>
            <a:r>
              <a:rPr lang="de-DE" dirty="0" err="1" smtClean="0"/>
              <a:t>cabinet</a:t>
            </a:r>
            <a:r>
              <a:rPr lang="de-DE" dirty="0" smtClean="0"/>
              <a:t> </a:t>
            </a:r>
            <a:r>
              <a:rPr lang="de-DE" dirty="0" err="1" smtClean="0"/>
              <a:t>types</a:t>
            </a:r>
            <a:r>
              <a:rPr lang="de-DE" dirty="0" smtClean="0"/>
              <a:t>.</a:t>
            </a:r>
          </a:p>
          <a:p>
            <a:r>
              <a:rPr lang="de-DE" dirty="0" smtClean="0"/>
              <a:t>All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cabinets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delivered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end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year</a:t>
            </a:r>
            <a:r>
              <a:rPr lang="de-DE" baseline="0" dirty="0" smtClean="0"/>
              <a:t> 2025.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D</a:t>
            </a:r>
            <a:r>
              <a:rPr lang="de-DE" dirty="0" err="1" smtClean="0"/>
              <a:t>etailed</a:t>
            </a:r>
            <a:r>
              <a:rPr lang="de-DE" dirty="0" smtClean="0"/>
              <a:t> </a:t>
            </a:r>
            <a:r>
              <a:rPr lang="de-DE" dirty="0" err="1" smtClean="0"/>
              <a:t>lists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cabinets</a:t>
            </a:r>
            <a:r>
              <a:rPr lang="de-DE" dirty="0" smtClean="0"/>
              <a:t> not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PAS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included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those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interested</a:t>
            </a:r>
            <a:r>
              <a:rPr lang="de-DE" baseline="0" dirty="0" smtClean="0"/>
              <a:t>.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6884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SCADA: Supervisory Control and Data Acquisition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430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Overview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insulation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vacuum</a:t>
            </a:r>
            <a:r>
              <a:rPr lang="de-DE" baseline="0" dirty="0" smtClean="0"/>
              <a:t>. </a:t>
            </a:r>
          </a:p>
          <a:p>
            <a:r>
              <a:rPr lang="de-DE" baseline="0" dirty="0" smtClean="0"/>
              <a:t>All </a:t>
            </a:r>
            <a:r>
              <a:rPr lang="de-DE" baseline="0" dirty="0" err="1" smtClean="0"/>
              <a:t>stationary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pumps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shown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overview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image</a:t>
            </a:r>
            <a:r>
              <a:rPr lang="de-DE" baseline="0" dirty="0" smtClean="0"/>
              <a:t>. </a:t>
            </a:r>
          </a:p>
          <a:p>
            <a:r>
              <a:rPr lang="de-DE" baseline="0" dirty="0" smtClean="0"/>
              <a:t>A </a:t>
            </a:r>
            <a:r>
              <a:rPr lang="de-DE" baseline="0" dirty="0" err="1" smtClean="0"/>
              <a:t>click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pump </a:t>
            </a:r>
            <a:r>
              <a:rPr lang="de-DE" baseline="0" dirty="0" err="1" smtClean="0"/>
              <a:t>symbol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shows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detailed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view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stationary</a:t>
            </a:r>
            <a:r>
              <a:rPr lang="de-DE" baseline="0" dirty="0" smtClean="0"/>
              <a:t> pump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all ist </a:t>
            </a:r>
            <a:r>
              <a:rPr lang="de-DE" baseline="0" dirty="0" err="1" smtClean="0"/>
              <a:t>related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peripherals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3038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beamline</a:t>
            </a:r>
            <a:r>
              <a:rPr lang="de-DE" dirty="0" smtClean="0"/>
              <a:t> </a:t>
            </a:r>
            <a:r>
              <a:rPr lang="de-DE" dirty="0" err="1" smtClean="0"/>
              <a:t>vacuum</a:t>
            </a:r>
            <a:r>
              <a:rPr lang="de-DE" baseline="0" dirty="0" smtClean="0"/>
              <a:t> was a </a:t>
            </a:r>
            <a:r>
              <a:rPr lang="de-DE" baseline="0" dirty="0" err="1" smtClean="0"/>
              <a:t>Slovenian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inkind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project</a:t>
            </a:r>
            <a:r>
              <a:rPr lang="de-DE" baseline="0" dirty="0" smtClean="0"/>
              <a:t>. </a:t>
            </a:r>
          </a:p>
          <a:p>
            <a:r>
              <a:rPr lang="de-DE" baseline="0" dirty="0" smtClean="0"/>
              <a:t>All 22 </a:t>
            </a:r>
            <a:r>
              <a:rPr lang="de-DE" baseline="0" dirty="0" err="1" smtClean="0"/>
              <a:t>cabinets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delivered</a:t>
            </a:r>
            <a:r>
              <a:rPr lang="de-DE" baseline="0" dirty="0" smtClean="0"/>
              <a:t>. </a:t>
            </a:r>
          </a:p>
          <a:p>
            <a:r>
              <a:rPr lang="de-DE" baseline="0" dirty="0" smtClean="0"/>
              <a:t>PLC </a:t>
            </a:r>
            <a:r>
              <a:rPr lang="de-DE" baseline="0" dirty="0" err="1" smtClean="0"/>
              <a:t>software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development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completed</a:t>
            </a:r>
            <a:r>
              <a:rPr lang="de-DE" baseline="0" dirty="0" smtClean="0"/>
              <a:t>. </a:t>
            </a:r>
          </a:p>
          <a:p>
            <a:r>
              <a:rPr lang="de-DE" baseline="0" dirty="0" smtClean="0"/>
              <a:t>SCADA </a:t>
            </a:r>
            <a:r>
              <a:rPr lang="de-DE" baseline="0" dirty="0" err="1" smtClean="0"/>
              <a:t>completed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based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already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running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system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HEBT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UNILAC.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83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cabinets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delivered</a:t>
            </a:r>
            <a:r>
              <a:rPr lang="de-DE" baseline="0" dirty="0" smtClean="0"/>
              <a:t>.</a:t>
            </a:r>
            <a:endParaRPr lang="de-DE" dirty="0" smtClean="0"/>
          </a:p>
          <a:p>
            <a:r>
              <a:rPr lang="de-DE" dirty="0" smtClean="0"/>
              <a:t>Most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power </a:t>
            </a:r>
            <a:r>
              <a:rPr lang="de-DE" dirty="0" err="1" smtClean="0"/>
              <a:t>and</a:t>
            </a:r>
            <a:r>
              <a:rPr lang="de-DE" dirty="0" smtClean="0"/>
              <a:t> PLC </a:t>
            </a:r>
            <a:r>
              <a:rPr lang="de-DE" dirty="0" err="1" smtClean="0"/>
              <a:t>cabinets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bakeout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already</a:t>
            </a:r>
            <a:r>
              <a:rPr lang="de-DE" dirty="0" smtClean="0"/>
              <a:t> </a:t>
            </a:r>
            <a:r>
              <a:rPr lang="de-DE" dirty="0" err="1" smtClean="0"/>
              <a:t>installed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tunnel</a:t>
            </a:r>
            <a:r>
              <a:rPr lang="de-DE" dirty="0" smtClean="0"/>
              <a:t>.</a:t>
            </a:r>
          </a:p>
          <a:p>
            <a:r>
              <a:rPr lang="de-DE" dirty="0" smtClean="0"/>
              <a:t>PLC </a:t>
            </a:r>
            <a:r>
              <a:rPr lang="de-DE" dirty="0" err="1" smtClean="0"/>
              <a:t>software</a:t>
            </a:r>
            <a:r>
              <a:rPr lang="de-DE" dirty="0" smtClean="0"/>
              <a:t> </a:t>
            </a:r>
            <a:r>
              <a:rPr lang="de-DE" dirty="0" err="1" smtClean="0"/>
              <a:t>i</a:t>
            </a:r>
            <a:r>
              <a:rPr lang="de-DE" baseline="0" dirty="0" err="1" smtClean="0"/>
              <a:t>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completed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based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software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already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running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CryRing</a:t>
            </a:r>
            <a:r>
              <a:rPr lang="de-DE" baseline="0" dirty="0" smtClean="0"/>
              <a:t> BO </a:t>
            </a:r>
            <a:r>
              <a:rPr lang="de-DE" baseline="0" dirty="0" err="1" smtClean="0"/>
              <a:t>system</a:t>
            </a:r>
            <a:endParaRPr lang="de-DE" baseline="0" dirty="0" smtClean="0"/>
          </a:p>
          <a:p>
            <a:r>
              <a:rPr lang="de-DE" baseline="0" dirty="0" smtClean="0"/>
              <a:t>The SCADA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also </a:t>
            </a:r>
            <a:r>
              <a:rPr lang="de-DE" baseline="0" dirty="0" err="1" smtClean="0"/>
              <a:t>based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system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developed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CryRing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9543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cabinet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delivered</a:t>
            </a:r>
            <a:r>
              <a:rPr lang="de-DE" dirty="0" smtClean="0"/>
              <a:t>. </a:t>
            </a:r>
          </a:p>
          <a:p>
            <a:r>
              <a:rPr lang="de-DE" dirty="0" smtClean="0"/>
              <a:t>The </a:t>
            </a:r>
            <a:r>
              <a:rPr lang="de-DE" dirty="0" err="1" smtClean="0"/>
              <a:t>functional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completed</a:t>
            </a:r>
            <a:endParaRPr lang="de-DE" baseline="0" dirty="0" smtClean="0"/>
          </a:p>
          <a:p>
            <a:r>
              <a:rPr lang="de-DE" baseline="0" dirty="0" smtClean="0"/>
              <a:t>The PLC </a:t>
            </a:r>
            <a:r>
              <a:rPr lang="de-DE" baseline="0" dirty="0" err="1" smtClean="0"/>
              <a:t>software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ready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commissioning</a:t>
            </a:r>
            <a:r>
              <a:rPr lang="de-DE" baseline="0" dirty="0" smtClean="0"/>
              <a:t>. </a:t>
            </a:r>
          </a:p>
          <a:p>
            <a:r>
              <a:rPr lang="de-DE" baseline="0" dirty="0" smtClean="0"/>
              <a:t>Even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automatic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operation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already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implemented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based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findings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obtained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during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functional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analysis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The SCADA </a:t>
            </a:r>
            <a:r>
              <a:rPr lang="de-DE" baseline="0" dirty="0" err="1" smtClean="0"/>
              <a:t>software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also </a:t>
            </a:r>
            <a:r>
              <a:rPr lang="de-DE" baseline="0" dirty="0" err="1" smtClean="0"/>
              <a:t>completed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5343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All </a:t>
            </a:r>
            <a:r>
              <a:rPr lang="de-DE" dirty="0" err="1" smtClean="0"/>
              <a:t>cabinets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delivered</a:t>
            </a:r>
            <a:endParaRPr lang="de-DE" dirty="0" smtClean="0"/>
          </a:p>
          <a:p>
            <a:r>
              <a:rPr lang="de-DE" dirty="0" smtClean="0"/>
              <a:t>The </a:t>
            </a:r>
            <a:r>
              <a:rPr lang="de-DE" dirty="0" err="1" smtClean="0"/>
              <a:t>functional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analysis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progress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The PLC </a:t>
            </a:r>
            <a:r>
              <a:rPr lang="de-DE" baseline="0" dirty="0" err="1" smtClean="0"/>
              <a:t>software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ready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commissioning</a:t>
            </a:r>
            <a:r>
              <a:rPr lang="de-DE" baseline="0" dirty="0" smtClean="0"/>
              <a:t>. </a:t>
            </a:r>
          </a:p>
          <a:p>
            <a:r>
              <a:rPr lang="de-DE" baseline="0" dirty="0" smtClean="0"/>
              <a:t>Manual </a:t>
            </a:r>
            <a:r>
              <a:rPr lang="de-DE" baseline="0" dirty="0" err="1" smtClean="0"/>
              <a:t>operation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all </a:t>
            </a:r>
            <a:r>
              <a:rPr lang="de-DE" baseline="0" dirty="0" err="1" smtClean="0"/>
              <a:t>valves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acquisition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sensor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signals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working</a:t>
            </a:r>
            <a:endParaRPr lang="de-DE" baseline="0" dirty="0" smtClean="0"/>
          </a:p>
          <a:p>
            <a:r>
              <a:rPr lang="de-DE" baseline="0" dirty="0" smtClean="0"/>
              <a:t>The </a:t>
            </a:r>
            <a:r>
              <a:rPr lang="de-DE" baseline="0" dirty="0" err="1" smtClean="0"/>
              <a:t>implementation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automatic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process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control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ongoing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together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functional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analysis</a:t>
            </a:r>
            <a:endParaRPr lang="de-DE" baseline="0" dirty="0" smtClean="0"/>
          </a:p>
          <a:p>
            <a:r>
              <a:rPr lang="de-DE" baseline="0" dirty="0" smtClean="0"/>
              <a:t>The SCADA </a:t>
            </a:r>
            <a:r>
              <a:rPr lang="de-DE" baseline="0" dirty="0" err="1" smtClean="0"/>
              <a:t>visualization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done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070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Christian Müller </a:t>
            </a:r>
            <a:r>
              <a:rPr lang="en-US" dirty="0"/>
              <a:t>/ ACO-IND (Industrial Controls) / 4th SIS100 Workshop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Christian Müller </a:t>
            </a:r>
            <a:r>
              <a:rPr lang="en-US" dirty="0"/>
              <a:t>/ ACO-IND (Industrial Controls) / 4th SIS100 Workshop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Christian Müller </a:t>
            </a:r>
            <a:r>
              <a:rPr lang="en-US" dirty="0"/>
              <a:t>/ ACO-IND (Industrial Controls) / 4th SIS100 Workshop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dirty="0" smtClean="0"/>
              <a:t>Christian Müller </a:t>
            </a:r>
            <a:r>
              <a:rPr lang="en-US" dirty="0"/>
              <a:t>/ ACO-IND (Industrial Controls) / 4th SIS100 Workshop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13181"/>
            <a:ext cx="6607516" cy="1206784"/>
          </a:xfrm>
        </p:spPr>
        <p:txBody>
          <a:bodyPr/>
          <a:lstStyle/>
          <a:p>
            <a:r>
              <a:rPr lang="en-US" dirty="0"/>
              <a:t>Status IND control </a:t>
            </a:r>
            <a:r>
              <a:rPr lang="en-US" dirty="0" smtClean="0"/>
              <a:t>systems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4216400" y="5029200"/>
            <a:ext cx="2424703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4th SIS100 Workshop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Status IND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control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systems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de-D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dirty="0" smtClean="0"/>
              <a:t>– </a:t>
            </a:r>
            <a:r>
              <a:rPr lang="de-DE" dirty="0"/>
              <a:t>BEAMLINE VACUUM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Status                                          </a:t>
            </a:r>
            <a:r>
              <a:rPr lang="de-DE" dirty="0" err="1" smtClean="0"/>
              <a:t>Slovenian</a:t>
            </a:r>
            <a:r>
              <a:rPr lang="de-DE" dirty="0" smtClean="0"/>
              <a:t> </a:t>
            </a:r>
            <a:r>
              <a:rPr lang="de-DE" dirty="0" err="1" smtClean="0"/>
              <a:t>inkind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endParaRPr lang="de-DE" sz="1100" dirty="0"/>
          </a:p>
          <a:p>
            <a:pPr lvl="1"/>
            <a:r>
              <a:rPr lang="de-DE" dirty="0" err="1" smtClean="0"/>
              <a:t>Cabinet</a:t>
            </a:r>
            <a:r>
              <a:rPr lang="de-DE" dirty="0" smtClean="0"/>
              <a:t>: </a:t>
            </a:r>
            <a:r>
              <a:rPr lang="de-DE" dirty="0">
                <a:solidFill>
                  <a:srgbClr val="00B050"/>
                </a:solidFill>
              </a:rPr>
              <a:t>22 </a:t>
            </a:r>
            <a:r>
              <a:rPr lang="de-DE" dirty="0" err="1">
                <a:solidFill>
                  <a:srgbClr val="00B050"/>
                </a:solidFill>
              </a:rPr>
              <a:t>delivered</a:t>
            </a:r>
            <a:endParaRPr lang="de-DE" dirty="0">
              <a:solidFill>
                <a:srgbClr val="00B050"/>
              </a:solidFill>
            </a:endParaRPr>
          </a:p>
          <a:p>
            <a:pPr lvl="1"/>
            <a:r>
              <a:rPr lang="de-DE" dirty="0"/>
              <a:t>PLC </a:t>
            </a:r>
            <a:r>
              <a:rPr lang="de-DE" dirty="0" err="1" smtClean="0"/>
              <a:t>software</a:t>
            </a:r>
            <a:r>
              <a:rPr lang="de-DE" dirty="0" smtClean="0"/>
              <a:t>: </a:t>
            </a:r>
            <a:r>
              <a:rPr lang="de-DE" dirty="0" err="1">
                <a:solidFill>
                  <a:srgbClr val="00B050"/>
                </a:solidFill>
              </a:rPr>
              <a:t>Completed</a:t>
            </a:r>
            <a:endParaRPr lang="de-DE" dirty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SCADA</a:t>
            </a:r>
            <a:r>
              <a:rPr lang="de-DE" dirty="0" smtClean="0"/>
              <a:t> </a:t>
            </a:r>
            <a:r>
              <a:rPr lang="de-DE" err="1" smtClean="0"/>
              <a:t>software</a:t>
            </a:r>
            <a:r>
              <a:rPr lang="de-DE" smtClean="0"/>
              <a:t> : </a:t>
            </a:r>
            <a:r>
              <a:rPr lang="de-DE" dirty="0" err="1">
                <a:solidFill>
                  <a:srgbClr val="00B050"/>
                </a:solidFill>
              </a:rPr>
              <a:t>Visualized</a:t>
            </a:r>
            <a:r>
              <a:rPr lang="de-DE" dirty="0">
                <a:solidFill>
                  <a:srgbClr val="00B050"/>
                </a:solidFill>
              </a:rPr>
              <a:t> / </a:t>
            </a:r>
            <a:r>
              <a:rPr lang="de-DE" sz="1600" dirty="0" err="1">
                <a:solidFill>
                  <a:srgbClr val="00B050"/>
                </a:solidFill>
              </a:rPr>
              <a:t>Based</a:t>
            </a:r>
            <a:r>
              <a:rPr lang="de-DE" sz="1600" dirty="0">
                <a:solidFill>
                  <a:srgbClr val="00B050"/>
                </a:solidFill>
              </a:rPr>
              <a:t> on UNILAC </a:t>
            </a:r>
            <a:r>
              <a:rPr lang="de-DE" sz="1600" dirty="0" err="1">
                <a:solidFill>
                  <a:srgbClr val="00B050"/>
                </a:solidFill>
              </a:rPr>
              <a:t>and</a:t>
            </a:r>
            <a:r>
              <a:rPr lang="de-DE" sz="1600" dirty="0">
                <a:solidFill>
                  <a:srgbClr val="00B050"/>
                </a:solidFill>
              </a:rPr>
              <a:t> HEBT</a:t>
            </a:r>
            <a:r>
              <a:rPr lang="de-DE" sz="1800" dirty="0"/>
              <a:t/>
            </a:r>
            <a:br>
              <a:rPr lang="de-DE" sz="1800" dirty="0"/>
            </a:br>
            <a:endParaRPr lang="de-DE" sz="1800" dirty="0"/>
          </a:p>
          <a:p>
            <a:pPr marL="1714500" lvl="4" indent="0">
              <a:buNone/>
            </a:pPr>
            <a:endParaRPr lang="de-DE" sz="100" dirty="0">
              <a:solidFill>
                <a:srgbClr val="00B05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Christian Müller </a:t>
            </a:r>
            <a:r>
              <a:rPr lang="en-US" dirty="0"/>
              <a:t>/ ACO-IND (Industrial Controls) / 4th SIS100 Workshop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10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7062AB7-97E0-4EC8-8ECE-098CAA8BD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3" y="3026597"/>
            <a:ext cx="4376687" cy="352604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2B276FB-C914-4ECB-81B5-84DB0059B3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82" y="3026597"/>
            <a:ext cx="4386578" cy="353401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490" y="1540318"/>
            <a:ext cx="21907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0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Status IND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control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system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preparations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/>
              <a:t>– BEAMLINE VACUUM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450685"/>
            <a:ext cx="8211834" cy="1167722"/>
          </a:xfrm>
        </p:spPr>
        <p:txBody>
          <a:bodyPr>
            <a:normAutofit/>
          </a:bodyPr>
          <a:lstStyle/>
          <a:p>
            <a:r>
              <a:rPr lang="de-DE" dirty="0" err="1"/>
              <a:t>Overview</a:t>
            </a:r>
            <a:r>
              <a:rPr lang="de-DE" dirty="0"/>
              <a:t> 1/2</a:t>
            </a:r>
          </a:p>
          <a:p>
            <a:pPr marL="1714500" lvl="4" indent="0">
              <a:buNone/>
            </a:pPr>
            <a:endParaRPr lang="de-DE" sz="100" dirty="0">
              <a:solidFill>
                <a:srgbClr val="00B050"/>
              </a:solidFill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054250"/>
              </p:ext>
            </p:extLst>
          </p:nvPr>
        </p:nvGraphicFramePr>
        <p:xfrm>
          <a:off x="486752" y="2618407"/>
          <a:ext cx="7530959" cy="3530215"/>
        </p:xfrm>
        <a:graphic>
          <a:graphicData uri="http://schemas.openxmlformats.org/drawingml/2006/table">
            <a:tbl>
              <a:tblPr/>
              <a:tblGrid>
                <a:gridCol w="585475">
                  <a:extLst>
                    <a:ext uri="{9D8B030D-6E8A-4147-A177-3AD203B41FA5}">
                      <a16:colId xmlns:a16="http://schemas.microsoft.com/office/drawing/2014/main" val="3332647017"/>
                    </a:ext>
                  </a:extLst>
                </a:gridCol>
                <a:gridCol w="350441">
                  <a:extLst>
                    <a:ext uri="{9D8B030D-6E8A-4147-A177-3AD203B41FA5}">
                      <a16:colId xmlns:a16="http://schemas.microsoft.com/office/drawing/2014/main" val="1362400529"/>
                    </a:ext>
                  </a:extLst>
                </a:gridCol>
                <a:gridCol w="1058359">
                  <a:extLst>
                    <a:ext uri="{9D8B030D-6E8A-4147-A177-3AD203B41FA5}">
                      <a16:colId xmlns:a16="http://schemas.microsoft.com/office/drawing/2014/main" val="1067188104"/>
                    </a:ext>
                  </a:extLst>
                </a:gridCol>
                <a:gridCol w="316664">
                  <a:extLst>
                    <a:ext uri="{9D8B030D-6E8A-4147-A177-3AD203B41FA5}">
                      <a16:colId xmlns:a16="http://schemas.microsoft.com/office/drawing/2014/main" val="2015144618"/>
                    </a:ext>
                  </a:extLst>
                </a:gridCol>
                <a:gridCol w="671326">
                  <a:extLst>
                    <a:ext uri="{9D8B030D-6E8A-4147-A177-3AD203B41FA5}">
                      <a16:colId xmlns:a16="http://schemas.microsoft.com/office/drawing/2014/main" val="479231221"/>
                    </a:ext>
                  </a:extLst>
                </a:gridCol>
                <a:gridCol w="253331">
                  <a:extLst>
                    <a:ext uri="{9D8B030D-6E8A-4147-A177-3AD203B41FA5}">
                      <a16:colId xmlns:a16="http://schemas.microsoft.com/office/drawing/2014/main" val="812364479"/>
                    </a:ext>
                  </a:extLst>
                </a:gridCol>
                <a:gridCol w="360293">
                  <a:extLst>
                    <a:ext uri="{9D8B030D-6E8A-4147-A177-3AD203B41FA5}">
                      <a16:colId xmlns:a16="http://schemas.microsoft.com/office/drawing/2014/main" val="1466916765"/>
                    </a:ext>
                  </a:extLst>
                </a:gridCol>
                <a:gridCol w="748733">
                  <a:extLst>
                    <a:ext uri="{9D8B030D-6E8A-4147-A177-3AD203B41FA5}">
                      <a16:colId xmlns:a16="http://schemas.microsoft.com/office/drawing/2014/main" val="845056309"/>
                    </a:ext>
                  </a:extLst>
                </a:gridCol>
                <a:gridCol w="698067">
                  <a:extLst>
                    <a:ext uri="{9D8B030D-6E8A-4147-A177-3AD203B41FA5}">
                      <a16:colId xmlns:a16="http://schemas.microsoft.com/office/drawing/2014/main" val="279095266"/>
                    </a:ext>
                  </a:extLst>
                </a:gridCol>
                <a:gridCol w="979545">
                  <a:extLst>
                    <a:ext uri="{9D8B030D-6E8A-4147-A177-3AD203B41FA5}">
                      <a16:colId xmlns:a16="http://schemas.microsoft.com/office/drawing/2014/main" val="3631632675"/>
                    </a:ext>
                  </a:extLst>
                </a:gridCol>
                <a:gridCol w="799399">
                  <a:extLst>
                    <a:ext uri="{9D8B030D-6E8A-4147-A177-3AD203B41FA5}">
                      <a16:colId xmlns:a16="http://schemas.microsoft.com/office/drawing/2014/main" val="199947135"/>
                    </a:ext>
                  </a:extLst>
                </a:gridCol>
                <a:gridCol w="343404">
                  <a:extLst>
                    <a:ext uri="{9D8B030D-6E8A-4147-A177-3AD203B41FA5}">
                      <a16:colId xmlns:a16="http://schemas.microsoft.com/office/drawing/2014/main" val="541960560"/>
                    </a:ext>
                  </a:extLst>
                </a:gridCol>
                <a:gridCol w="365922">
                  <a:extLst>
                    <a:ext uri="{9D8B030D-6E8A-4147-A177-3AD203B41FA5}">
                      <a16:colId xmlns:a16="http://schemas.microsoft.com/office/drawing/2014/main" val="3432791440"/>
                    </a:ext>
                  </a:extLst>
                </a:gridCol>
              </a:tblGrid>
              <a:tr h="84487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Equipment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Bezeichnung technisches Objekt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Subprojekt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Arbeitspaket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Institute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PSP Element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Referenzkennzeichnung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CDB Comp. Name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Bemerkung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 expected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 PLC comp.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362612"/>
                  </a:ext>
                </a:extLst>
              </a:tr>
              <a:tr h="152921"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CID:55000020084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AID:0003757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SIS100 VAC Control Rack AV200+UH901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Cosylab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2.14.10.6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==AV200+UH901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1S11.238.1.RACK[UHV].08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==AV200=KF01.KF00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+UH901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  <a:endParaRPr lang="de-D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Q2/2024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919777"/>
                  </a:ext>
                </a:extLst>
              </a:tr>
              <a:tr h="152921"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CID:55000020107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AID:0003759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SIS100 VAC Control Rack AV200+UH903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Cosylab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2.14.10.6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==AV200+UH903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1S11.238.1.RACK[UHV].05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==AV200=KF03.KF00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+UH903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  <a:endParaRPr lang="de-D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Q2/2024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7710193"/>
                  </a:ext>
                </a:extLst>
              </a:tr>
              <a:tr h="152921"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CID:55000020114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AID:0003760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SIS100 VAC Control Rack AV200+UH904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Cosylab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2.14.10.6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==AV200+UH904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1S11.238.1.RACK[UHV].02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==AV200=KF04.KF00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+UH904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  <a:endParaRPr lang="de-D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Q2/2024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960724"/>
                  </a:ext>
                </a:extLst>
              </a:tr>
              <a:tr h="152921"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CID:55000020121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AID:0003761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SIS100 VAC Control Rack AV200+UH905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Cosylab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2.14.10.6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==AV200+UH905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1S12.248.1.RACK[UHV].01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==AV200=KF05.KF00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+UH905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  <a:endParaRPr lang="de-D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Q2/2024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5603942"/>
                  </a:ext>
                </a:extLst>
              </a:tr>
              <a:tr h="152921"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CID:55000020145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AID:0003763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SIS100 VAC Control Rack AV200+UH907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Cosylab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2.14.10.6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==AV200+UH907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1S21.264.3.RACK[UHV].06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==AV200=KF07.KF00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+UH907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  <a:endParaRPr lang="de-D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Q2/2024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933150"/>
                  </a:ext>
                </a:extLst>
              </a:tr>
              <a:tr h="152921"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CID:55000020152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AID:0003764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SIS100 VAC Control Rack AV200+UH908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Cosylab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2.14.10.6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==AV200+UH908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1S21.264.3.RACK[INV].03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==AV200=KF08.KF00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+UH908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  <a:endParaRPr lang="de-D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Q2/2024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3529684"/>
                  </a:ext>
                </a:extLst>
              </a:tr>
              <a:tr h="152921"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CID:55000020169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AID:0003765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SIS100 VAC Control Rack AV200+UH909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Cosylab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2.14.10.6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==AV200+UH909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1S21.264.4.RACK[UHV].04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==AV200=KF09.KF00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+UH909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  <a:endParaRPr lang="de-D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Q2/2024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5785476"/>
                  </a:ext>
                </a:extLst>
              </a:tr>
              <a:tr h="152921"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CID:55000020183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AID:0003767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SIS100 VAC Control Rack AV200+UH911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Cosylab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2.14.10.6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==AV200+UH911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1S31.340.1.RACK[UHV].06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==AV200=KF11.KF00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+UH911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  <a:endParaRPr lang="de-D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Q2/2024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5160738"/>
                  </a:ext>
                </a:extLst>
              </a:tr>
              <a:tr h="152921"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CID:55000020190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AID:0003768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SIS100 VAC Control Rack AV200+UH912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Cosylab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2.14.10.6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==AV200+UH912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1S31.340.1.RACK[INV].03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==AV200=KF12.KF00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+UH912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  <a:endParaRPr lang="de-D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Q2/2024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00104"/>
                  </a:ext>
                </a:extLst>
              </a:tr>
              <a:tr h="152921"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CID:55000020206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AID:0003769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SIS100 VAC Control Rack AV200+UH913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Cosylab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2.14.10.6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==AV200+UH913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1S32.346.6.RACK[UHV].04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==AV200=KF13.KF00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+UH913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  <a:endParaRPr lang="de-D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Q2/2024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2342345"/>
                  </a:ext>
                </a:extLst>
              </a:tr>
              <a:tr h="152921"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CID:55000020220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AID:0003771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SIS100 VAC Control Rack AV200+UH915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Cosylab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2.14.10.6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==AV200+UH915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1S41.360.3.RACK[UHV].06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==AV200=KF15.KF00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+UH915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  <a:endParaRPr lang="de-D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Q2/2024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4237900"/>
                  </a:ext>
                </a:extLst>
              </a:tr>
              <a:tr h="152921"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CID:55000020237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AID:0003772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SIS100 VAC Control Rack AV200+UH916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Cosylab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2.14.10.6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==AV200+UH916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1S41.360.3.RACK[INV].03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==AV200=KF16.KF00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+UH916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  <a:endParaRPr lang="de-D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Q2/2024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745484"/>
                  </a:ext>
                </a:extLst>
              </a:tr>
              <a:tr h="152921"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CID:55000020244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AID:0003773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SIS100 VAC Control Rack AV200+UH917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Cosylab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2.14.10.6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==AV200+UH917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1S41.360.4.RACK[UHV].04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==AV200=KF17.KF00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+UH917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delivered</a:t>
                      </a:r>
                      <a:endParaRPr kumimoji="0" lang="de-DE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Q4/2024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569894"/>
                  </a:ext>
                </a:extLst>
              </a:tr>
              <a:tr h="152921"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CID:55000020268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AID:0003775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SIS100 VAC Control Rack AV200+UH919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Cosylab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2.14.10.6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==AV200+UH919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1S51.134.3.RACK[UHV].05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==AV200=KF19.KF00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+UH919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delivered</a:t>
                      </a:r>
                      <a:endParaRPr kumimoji="0" lang="de-DE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Q4/2024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491278"/>
                  </a:ext>
                </a:extLst>
              </a:tr>
              <a:tr h="152921"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CID:55000020275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AID:0003776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SIS100 VAC Control Rack AV200+UH920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Cosylab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2.14.10.6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==AV200+UH920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1S51.134.3.RACK[UHV].02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==AV200=KF20.KF00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+UH920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delivered</a:t>
                      </a:r>
                      <a:endParaRPr kumimoji="0" lang="de-DE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Q4/2024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4198986"/>
                  </a:ext>
                </a:extLst>
              </a:tr>
              <a:tr h="152921"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CID:55000020282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AID:0003777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SIS100 VAC Control Rack AV200+UH921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Cosylab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2.14.10.6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==AV200+UH921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1S51.134.4.RACK[UHV].05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==AV200=KF21.KF00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+UH921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delivered</a:t>
                      </a:r>
                      <a:endParaRPr kumimoji="0" lang="de-DE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Q4/2024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66796"/>
                  </a:ext>
                </a:extLst>
              </a:tr>
              <a:tr h="152921"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CID:55000020299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AID:0003778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SIS100 VAC Control Rack AV200+UH922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Cosylab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2.14.10.6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==AV200+UH922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1S51.134.4.RACK[UHV].08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==AV200=KF22.KF00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+UH922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delivered</a:t>
                      </a:r>
                      <a:endParaRPr kumimoji="0" lang="de-DE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Q4/2024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848553"/>
                  </a:ext>
                </a:extLst>
              </a:tr>
              <a:tr h="152921"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CID:55000020305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AID:0003779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SIS100 VAC Control Rack AV200+UH923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Cosylab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2.14.10.6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==AV200+UH923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1S52.138.6.RACK[UHV].05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==AV200=KF23.KF00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+UH923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delivered</a:t>
                      </a:r>
                      <a:endParaRPr kumimoji="0" lang="de-DE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Q4/2024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801094"/>
                  </a:ext>
                </a:extLst>
              </a:tr>
              <a:tr h="152921"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CID:55000020312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AID:0003780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SIS100 VAC Control Rack AV200+UH924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Cosylab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2.14.10.6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==AV200+UH924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1S52.138.6.RACK[UHV].02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==AV200=KF24.KF00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+UH924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delivered</a:t>
                      </a:r>
                      <a:endParaRPr kumimoji="0" lang="de-DE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Q4/2024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403166"/>
                  </a:ext>
                </a:extLst>
              </a:tr>
              <a:tr h="152921"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CID:55000020329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AID:0003781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SIS100 VAC Control Rack AV200+UH925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Cosylab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2.14.10.6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==AV200+UH925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1S61.158.1.RACK[INV].04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==AV200=KF25.KF00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+UH925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delivered</a:t>
                      </a:r>
                      <a:endParaRPr kumimoji="0" lang="de-DE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Q4/2024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782835"/>
                  </a:ext>
                </a:extLst>
              </a:tr>
              <a:tr h="152921"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CID:55000020336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AID:0003782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SIS100 VAC Control Rack AV200+UH926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Cosylab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2.14.10.6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==AV200+UH926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1S61.158.1.RACK[UHV].01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==AV200=KF26.KF00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+UH926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delivered</a:t>
                      </a:r>
                      <a:endParaRPr kumimoji="0" lang="de-DE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Q4/2024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4326886"/>
                  </a:ext>
                </a:extLst>
              </a:tr>
              <a:tr h="152921"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CID:55000020343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AID:0003783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SIS100 VAC Control Rack AV200+UH927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Cosylab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2.14.10.6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==AV200+UH927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1S62.164.9.RACK[UHV].04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==AV200=KF27.KF00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+UH927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delivered</a:t>
                      </a:r>
                      <a:endParaRPr kumimoji="0" lang="de-DE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Q4/2024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0228894"/>
                  </a:ext>
                </a:extLst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Christian Müller </a:t>
            </a:r>
            <a:r>
              <a:rPr lang="en-US" dirty="0"/>
              <a:t>/ ACO-IND (Industrial Controls) / 4th SIS100 Workshop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249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Status IND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control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system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preparations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/>
              <a:t>– BEAMLINE VACUUM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450685"/>
            <a:ext cx="8211834" cy="515275"/>
          </a:xfrm>
        </p:spPr>
        <p:txBody>
          <a:bodyPr>
            <a:normAutofit/>
          </a:bodyPr>
          <a:lstStyle/>
          <a:p>
            <a:r>
              <a:rPr lang="de-DE" dirty="0" err="1"/>
              <a:t>Overview</a:t>
            </a:r>
            <a:r>
              <a:rPr lang="de-DE" dirty="0"/>
              <a:t> 2/2</a:t>
            </a:r>
          </a:p>
          <a:p>
            <a:pPr marL="1714500" lvl="4" indent="0">
              <a:buNone/>
            </a:pPr>
            <a:endParaRPr lang="de-DE" sz="100" dirty="0">
              <a:solidFill>
                <a:srgbClr val="00B050"/>
              </a:solidFill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423629"/>
              </p:ext>
            </p:extLst>
          </p:nvPr>
        </p:nvGraphicFramePr>
        <p:xfrm>
          <a:off x="422275" y="2001911"/>
          <a:ext cx="8212138" cy="3827476"/>
        </p:xfrm>
        <a:graphic>
          <a:graphicData uri="http://schemas.openxmlformats.org/drawingml/2006/table">
            <a:tbl>
              <a:tblPr/>
              <a:tblGrid>
                <a:gridCol w="585475">
                  <a:extLst>
                    <a:ext uri="{9D8B030D-6E8A-4147-A177-3AD203B41FA5}">
                      <a16:colId xmlns:a16="http://schemas.microsoft.com/office/drawing/2014/main" val="1296953242"/>
                    </a:ext>
                  </a:extLst>
                </a:gridCol>
                <a:gridCol w="350441">
                  <a:extLst>
                    <a:ext uri="{9D8B030D-6E8A-4147-A177-3AD203B41FA5}">
                      <a16:colId xmlns:a16="http://schemas.microsoft.com/office/drawing/2014/main" val="848544588"/>
                    </a:ext>
                  </a:extLst>
                </a:gridCol>
                <a:gridCol w="1058359">
                  <a:extLst>
                    <a:ext uri="{9D8B030D-6E8A-4147-A177-3AD203B41FA5}">
                      <a16:colId xmlns:a16="http://schemas.microsoft.com/office/drawing/2014/main" val="2496911947"/>
                    </a:ext>
                  </a:extLst>
                </a:gridCol>
                <a:gridCol w="316664">
                  <a:extLst>
                    <a:ext uri="{9D8B030D-6E8A-4147-A177-3AD203B41FA5}">
                      <a16:colId xmlns:a16="http://schemas.microsoft.com/office/drawing/2014/main" val="1535157682"/>
                    </a:ext>
                  </a:extLst>
                </a:gridCol>
                <a:gridCol w="671326">
                  <a:extLst>
                    <a:ext uri="{9D8B030D-6E8A-4147-A177-3AD203B41FA5}">
                      <a16:colId xmlns:a16="http://schemas.microsoft.com/office/drawing/2014/main" val="505823826"/>
                    </a:ext>
                  </a:extLst>
                </a:gridCol>
                <a:gridCol w="253331">
                  <a:extLst>
                    <a:ext uri="{9D8B030D-6E8A-4147-A177-3AD203B41FA5}">
                      <a16:colId xmlns:a16="http://schemas.microsoft.com/office/drawing/2014/main" val="2480338028"/>
                    </a:ext>
                  </a:extLst>
                </a:gridCol>
                <a:gridCol w="360293">
                  <a:extLst>
                    <a:ext uri="{9D8B030D-6E8A-4147-A177-3AD203B41FA5}">
                      <a16:colId xmlns:a16="http://schemas.microsoft.com/office/drawing/2014/main" val="1751719432"/>
                    </a:ext>
                  </a:extLst>
                </a:gridCol>
                <a:gridCol w="748733">
                  <a:extLst>
                    <a:ext uri="{9D8B030D-6E8A-4147-A177-3AD203B41FA5}">
                      <a16:colId xmlns:a16="http://schemas.microsoft.com/office/drawing/2014/main" val="157438195"/>
                    </a:ext>
                  </a:extLst>
                </a:gridCol>
                <a:gridCol w="698067">
                  <a:extLst>
                    <a:ext uri="{9D8B030D-6E8A-4147-A177-3AD203B41FA5}">
                      <a16:colId xmlns:a16="http://schemas.microsoft.com/office/drawing/2014/main" val="3790785208"/>
                    </a:ext>
                  </a:extLst>
                </a:gridCol>
                <a:gridCol w="979545">
                  <a:extLst>
                    <a:ext uri="{9D8B030D-6E8A-4147-A177-3AD203B41FA5}">
                      <a16:colId xmlns:a16="http://schemas.microsoft.com/office/drawing/2014/main" val="4114372104"/>
                    </a:ext>
                  </a:extLst>
                </a:gridCol>
                <a:gridCol w="377182">
                  <a:extLst>
                    <a:ext uri="{9D8B030D-6E8A-4147-A177-3AD203B41FA5}">
                      <a16:colId xmlns:a16="http://schemas.microsoft.com/office/drawing/2014/main" val="642777676"/>
                    </a:ext>
                  </a:extLst>
                </a:gridCol>
                <a:gridCol w="303997">
                  <a:extLst>
                    <a:ext uri="{9D8B030D-6E8A-4147-A177-3AD203B41FA5}">
                      <a16:colId xmlns:a16="http://schemas.microsoft.com/office/drawing/2014/main" val="3319767955"/>
                    </a:ext>
                  </a:extLst>
                </a:gridCol>
                <a:gridCol w="799399">
                  <a:extLst>
                    <a:ext uri="{9D8B030D-6E8A-4147-A177-3AD203B41FA5}">
                      <a16:colId xmlns:a16="http://schemas.microsoft.com/office/drawing/2014/main" val="287013403"/>
                    </a:ext>
                  </a:extLst>
                </a:gridCol>
                <a:gridCol w="343404">
                  <a:extLst>
                    <a:ext uri="{9D8B030D-6E8A-4147-A177-3AD203B41FA5}">
                      <a16:colId xmlns:a16="http://schemas.microsoft.com/office/drawing/2014/main" val="2114635509"/>
                    </a:ext>
                  </a:extLst>
                </a:gridCol>
                <a:gridCol w="365922">
                  <a:extLst>
                    <a:ext uri="{9D8B030D-6E8A-4147-A177-3AD203B41FA5}">
                      <a16:colId xmlns:a16="http://schemas.microsoft.com/office/drawing/2014/main" val="3096084916"/>
                    </a:ext>
                  </a:extLst>
                </a:gridCol>
              </a:tblGrid>
              <a:tr h="84487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Equipment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Bezeichnung technisches Objekt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Subprojekt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Arbeitspaket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Institute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PSP Element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Referenzkennzeichnung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CDB Comp. Name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Bemerkung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RV 27 related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 Inkind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 expected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 PLC comp.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913205"/>
                  </a:ext>
                </a:extLst>
              </a:tr>
              <a:tr h="84487">
                <a:tc rowSpan="45"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 of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CID:07000370010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CID:07000370447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AID:0003110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 Control Rack 19´´ V2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2.8.7.4.1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5"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==AV200=KF01.KF01+UH011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==AV200=KF01.KF02+UH012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==AV200=KF03.KF01+UH031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==AV200=KF03.KF02+UH032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==AV200=KF04.KF01+UH041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==AV200=KF04.KF02+UH042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==AV200=KF05.KF01+UH051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==AV200=KF05.KF02+UH052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==AV200=KF07.KF01+UH071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==AV200=KF07.KF02+UH072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==AV200=KF08.KF01+UH081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==AV200=KF08.KF01+UH082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==AV200=KF09.KF01+UH091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==AV200=KF09.KF02+UH092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==AV200=KF11.KF01+UH111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==AV200=KF11.KF02+UH112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==AV200=KF12.KF01+UH121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==AV200=KF12.KF01+UH122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==AV200=KF13.KF01+UH131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==AV200=KF13.KF02+UH132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==AV200=KF15.KF01+UH151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==AV200=KF15.KF02+UH152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==AV200=KF16.KF01+UH161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==AV200=KF16.KF01+UH162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==AV200=KF17.KF01+UH171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==AV200=KF17.KF02+UH172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==AV200=KF19.KF01+UH191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==AV200=KF19.KF02+UH192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==AV200=KF20.KF01+UH201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==AV200=KF20.KF02+UH202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==AV200=KF21.KF01+UH211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==AV200=KF21.KF02+UH212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==AV200=KF22.KF01+UH221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==AV200=KF22.KF02+UH222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==AV200=KF23.KF01+UH231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==AV200=KF23.KF02+UH232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==AV200=KF24.KF01+UH241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==AV200=KF24.KF02+UH242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==AV200=KF25.KF01+UH251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==AV200=KF25.KF02+UH252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==AV200=KF26.KF01+UH261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==AV200=KF26.KF02+UH262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==AV200=KF27.KF01+UH271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==AV200=KF27.KF02+UH272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5"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1S11.238.1.RACK[INV].04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1S11.238.1.RACK[UHV].03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1S11.238.1.RACK[UHV].06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1S11.238.1.RACK[UHV].07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1S11.238.1.RACK[UHV].09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1S11.238.1.RACK[UHV].10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1S12.248.1.RACK[INV].03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1S12.248.1.RACK[UHV].02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1S21.264.3.RACK[UHV].04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1S21.264.3.RACK[UHV].05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1S21.264.3.RACK[UHV].07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1S21.264.3.RACK[UHV].08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1S21.264.4.RACK[INV].03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1S21.264.4.RACK[UHV].02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1S31.340.1.RACK[UHV].04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1S31.340.1.RACK[UHV].05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1S31.340.1.RACK[UHV].07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1S31.340.1.RACK[UHV].08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1S32.346.6.RACK[INV].03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1S32.346.6.RACK[UHV].02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1S41.360.3.RACK[UHV].04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1S41.360.3.RACK[UHV].05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1S41.360.3.RACK[UHV].07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1S41.360.3.RACK[UHV].08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1S41.360.4.RACK[INV].03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1S41.360.4.RACK[UHV].02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1S51.134.3.RACK[INV].06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1S51.134.3.RACK[UHV].03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1S51.134.3.RACK[UHV].04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1S51.134.3.RACK[UHV].07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1S51.134.4.RACK[UHV].03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1S51.134.4.RACK[UHV].04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1S51.134.4.RACK[UHV].06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1S51.134.4.RACK[UHV].07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1S52.138.6.RACK[INV].03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1S52.138.6.RACK[UHV].04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1S52.138.6.RACK[UHV].06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1S52.138.6.RACK[UHV].07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1S61.158.1.RACK[UHV].02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1S61.158.1.RACK[UHV].03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1S61.158.1.RACK[UHV].05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1S61.158.1.RACK[UHV].06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1S62.164.9.RACK[INV].03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1S62.164.9.RACK[UHV].02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4821376"/>
                  </a:ext>
                </a:extLst>
              </a:tr>
              <a:tr h="844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AID:0003110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 Control Rack 19´´ V2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2.8.7.4.1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0986912"/>
                  </a:ext>
                </a:extLst>
              </a:tr>
              <a:tr h="844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AID:0003110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 Control Rack 19´´ V2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2.8.7.4.1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7909479"/>
                  </a:ext>
                </a:extLst>
              </a:tr>
              <a:tr h="844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AID:0003110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 Control Rack 19´´ V2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2.8.7.4.1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084169"/>
                  </a:ext>
                </a:extLst>
              </a:tr>
              <a:tr h="844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AID:0003110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 Control Rack 19´´ V2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2.8.7.4.1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211965"/>
                  </a:ext>
                </a:extLst>
              </a:tr>
              <a:tr h="844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AID:0003110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 Control Rack 19´´ V2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2.8.7.4.1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099816"/>
                  </a:ext>
                </a:extLst>
              </a:tr>
              <a:tr h="844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AID:0003110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 Control Rack 19´´ V2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2.8.7.4.1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3301391"/>
                  </a:ext>
                </a:extLst>
              </a:tr>
              <a:tr h="844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AID:0003110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 Control Rack 19´´ V2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2.8.7.4.1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805335"/>
                  </a:ext>
                </a:extLst>
              </a:tr>
              <a:tr h="844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AID:0003110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 Control Rack 19´´ V2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2.8.7.4.1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3161039"/>
                  </a:ext>
                </a:extLst>
              </a:tr>
              <a:tr h="844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AID:0003110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 Control Rack 19´´ V2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2.8.7.4.1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9191873"/>
                  </a:ext>
                </a:extLst>
              </a:tr>
              <a:tr h="844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AID:0003110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 Control Rack 19´´ V2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2.8.7.4.1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894421"/>
                  </a:ext>
                </a:extLst>
              </a:tr>
              <a:tr h="844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AID:0003110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 Control Rack 19´´ V2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2.8.7.4.1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457810"/>
                  </a:ext>
                </a:extLst>
              </a:tr>
              <a:tr h="844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AID:0003110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 Control Rack 19´´ V2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2.8.7.4.1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4852769"/>
                  </a:ext>
                </a:extLst>
              </a:tr>
              <a:tr h="844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AID:0003110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 Control Rack 19´´ V2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2.8.7.4.1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8073315"/>
                  </a:ext>
                </a:extLst>
              </a:tr>
              <a:tr h="844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AID:0003110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 Control Rack 19´´ V2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2.8.7.4.1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2746356"/>
                  </a:ext>
                </a:extLst>
              </a:tr>
              <a:tr h="844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AID:0003110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 Control Rack 19´´ V2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2.8.7.4.1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5739845"/>
                  </a:ext>
                </a:extLst>
              </a:tr>
              <a:tr h="844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AID:0003110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 Control Rack 19´´ V2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2.8.7.4.1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8391713"/>
                  </a:ext>
                </a:extLst>
              </a:tr>
              <a:tr h="844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AID:0003110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 Control Rack 19´´ V2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2.8.7.4.1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3463020"/>
                  </a:ext>
                </a:extLst>
              </a:tr>
              <a:tr h="844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AID:0003110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 Control Rack 19´´ V2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2.8.7.4.1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6771068"/>
                  </a:ext>
                </a:extLst>
              </a:tr>
              <a:tr h="844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AID:0003110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 Control Rack 19´´ V2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2.8.7.4.1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0614454"/>
                  </a:ext>
                </a:extLst>
              </a:tr>
              <a:tr h="844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AID:0003110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 Control Rack 19´´ V2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2.8.7.4.1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262523"/>
                  </a:ext>
                </a:extLst>
              </a:tr>
              <a:tr h="844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AID:0003110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 Control Rack 19´´ V2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2.8.7.4.1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9391714"/>
                  </a:ext>
                </a:extLst>
              </a:tr>
              <a:tr h="844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AID:0003110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 Control Rack 19´´ V2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2.8.7.4.1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2865900"/>
                  </a:ext>
                </a:extLst>
              </a:tr>
              <a:tr h="844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AID:0003110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 Control Rack 19´´ V2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2.8.7.4.1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2573"/>
                  </a:ext>
                </a:extLst>
              </a:tr>
              <a:tr h="844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AID:0003110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 Control Rack 19´´ V2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2.8.7.4.1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7580"/>
                  </a:ext>
                </a:extLst>
              </a:tr>
              <a:tr h="844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AID:0003110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 Control Rack 19´´ V2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2.8.7.4.1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238819"/>
                  </a:ext>
                </a:extLst>
              </a:tr>
              <a:tr h="844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AID:0003110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 Control Rack 19´´ V2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2.8.7.4.1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5668724"/>
                  </a:ext>
                </a:extLst>
              </a:tr>
              <a:tr h="844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AID:0003110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 Control Rack 19´´ V2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2.8.7.4.1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8144843"/>
                  </a:ext>
                </a:extLst>
              </a:tr>
              <a:tr h="844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AID:0003110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 Control Rack 19´´ V2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2.8.7.4.1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156956"/>
                  </a:ext>
                </a:extLst>
              </a:tr>
              <a:tr h="844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AID:0003110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 Control Rack 19´´ V2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2.8.7.4.1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3481254"/>
                  </a:ext>
                </a:extLst>
              </a:tr>
              <a:tr h="844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AID:0003110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 Control Rack 19´´ V2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2.8.7.4.1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358546"/>
                  </a:ext>
                </a:extLst>
              </a:tr>
              <a:tr h="844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AID:0003110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 Control Rack 19´´ V2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2.8.7.4.1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487676"/>
                  </a:ext>
                </a:extLst>
              </a:tr>
              <a:tr h="844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AID:0003110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 Control Rack 19´´ V2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2.8.7.4.1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9792788"/>
                  </a:ext>
                </a:extLst>
              </a:tr>
              <a:tr h="844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AID:0003110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 Control Rack 19´´ V2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2.8.7.4.1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315877"/>
                  </a:ext>
                </a:extLst>
              </a:tr>
              <a:tr h="844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AID:0003110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 Control Rack 19´´ V2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2.8.7.4.1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7856599"/>
                  </a:ext>
                </a:extLst>
              </a:tr>
              <a:tr h="844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AID:0003110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 Control Rack 19´´ V2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2.8.7.4.1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4504777"/>
                  </a:ext>
                </a:extLst>
              </a:tr>
              <a:tr h="844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AID:0003110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 Control Rack 19´´ V2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2.8.7.4.1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7771882"/>
                  </a:ext>
                </a:extLst>
              </a:tr>
              <a:tr h="844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AID:0003110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 Control Rack 19´´ V2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2.8.7.4.1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839372"/>
                  </a:ext>
                </a:extLst>
              </a:tr>
              <a:tr h="844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AID:0003110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 Control Rack 19´´ V2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2.8.7.4.1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411354"/>
                  </a:ext>
                </a:extLst>
              </a:tr>
              <a:tr h="844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AID:0003110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 Control Rack 19´´ V2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2.8.7.4.1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75919"/>
                  </a:ext>
                </a:extLst>
              </a:tr>
              <a:tr h="844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AID:0003110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 Control Rack 19´´ V2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2.8.7.4.1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5825146"/>
                  </a:ext>
                </a:extLst>
              </a:tr>
              <a:tr h="844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AID:0003110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 Control Rack 19´´ V2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2.8.7.4.1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153129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AID:0003110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 Control Rack 19´´ V2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2.8.7.4.1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324443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912796"/>
                  </a:ext>
                </a:extLst>
              </a:tr>
              <a:tr h="844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AID:0003110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 Control Rack 19´´ V2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2.8.7.4.1</a:t>
                      </a: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4" marR="4224" marT="4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de-DE" sz="500" b="0" i="0" u="none" strike="noStrike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de-D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4" marR="4224" marT="4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725311"/>
                  </a:ext>
                </a:extLst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Christian Müller </a:t>
            </a:r>
            <a:r>
              <a:rPr lang="en-US" dirty="0"/>
              <a:t>/ ACO-IND (Industrial Controls) / 4th SIS100 Workshop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78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Status IND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control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systems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de-D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dirty="0" smtClean="0"/>
              <a:t>– </a:t>
            </a:r>
            <a:r>
              <a:rPr lang="de-DE" dirty="0"/>
              <a:t>BAKEOUT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Status</a:t>
            </a:r>
            <a:endParaRPr lang="de-DE" sz="1100" dirty="0"/>
          </a:p>
          <a:p>
            <a:pPr lvl="1"/>
            <a:r>
              <a:rPr lang="de-DE" dirty="0" err="1" smtClean="0"/>
              <a:t>Cabinet</a:t>
            </a:r>
            <a:r>
              <a:rPr lang="de-DE" dirty="0" smtClean="0"/>
              <a:t>: </a:t>
            </a:r>
            <a:r>
              <a:rPr lang="de-DE" dirty="0" err="1">
                <a:solidFill>
                  <a:srgbClr val="00B050"/>
                </a:solidFill>
              </a:rPr>
              <a:t>Manufactured</a:t>
            </a:r>
            <a:r>
              <a:rPr lang="de-DE" dirty="0">
                <a:solidFill>
                  <a:srgbClr val="00B050"/>
                </a:solidFill>
              </a:rPr>
              <a:t> / </a:t>
            </a:r>
            <a:r>
              <a:rPr lang="de-DE" dirty="0" err="1">
                <a:solidFill>
                  <a:srgbClr val="00B050"/>
                </a:solidFill>
              </a:rPr>
              <a:t>Delivered</a:t>
            </a:r>
            <a:endParaRPr lang="de-DE" dirty="0">
              <a:solidFill>
                <a:srgbClr val="FF0000"/>
              </a:solidFill>
            </a:endParaRPr>
          </a:p>
          <a:p>
            <a:pPr lvl="1"/>
            <a:r>
              <a:rPr lang="de-DE" dirty="0"/>
              <a:t>PLC </a:t>
            </a:r>
            <a:r>
              <a:rPr lang="de-DE" dirty="0" err="1" smtClean="0"/>
              <a:t>software</a:t>
            </a:r>
            <a:r>
              <a:rPr lang="de-DE" dirty="0" smtClean="0"/>
              <a:t>: </a:t>
            </a:r>
            <a:r>
              <a:rPr lang="de-DE" dirty="0" err="1">
                <a:solidFill>
                  <a:srgbClr val="00B050"/>
                </a:solidFill>
              </a:rPr>
              <a:t>Completed</a:t>
            </a:r>
            <a:r>
              <a:rPr lang="de-DE" dirty="0">
                <a:solidFill>
                  <a:srgbClr val="00B050"/>
                </a:solidFill>
              </a:rPr>
              <a:t> / </a:t>
            </a:r>
            <a:r>
              <a:rPr lang="de-DE" dirty="0" err="1">
                <a:solidFill>
                  <a:srgbClr val="00B050"/>
                </a:solidFill>
              </a:rPr>
              <a:t>Based</a:t>
            </a:r>
            <a:r>
              <a:rPr lang="de-DE" dirty="0">
                <a:solidFill>
                  <a:srgbClr val="00B050"/>
                </a:solidFill>
              </a:rPr>
              <a:t> on CryRing BO</a:t>
            </a:r>
          </a:p>
          <a:p>
            <a:pPr lvl="1"/>
            <a:r>
              <a:rPr lang="en-US" dirty="0" smtClean="0"/>
              <a:t>SCADA</a:t>
            </a:r>
            <a:r>
              <a:rPr lang="de-DE" dirty="0" smtClean="0"/>
              <a:t> </a:t>
            </a:r>
            <a:r>
              <a:rPr lang="de-DE" dirty="0" err="1" smtClean="0"/>
              <a:t>software</a:t>
            </a:r>
            <a:r>
              <a:rPr lang="de-DE" dirty="0" smtClean="0"/>
              <a:t>: </a:t>
            </a:r>
            <a:r>
              <a:rPr lang="de-DE" dirty="0" err="1">
                <a:solidFill>
                  <a:srgbClr val="00B050"/>
                </a:solidFill>
              </a:rPr>
              <a:t>Visualized</a:t>
            </a:r>
            <a:r>
              <a:rPr lang="de-DE" dirty="0">
                <a:solidFill>
                  <a:srgbClr val="00B050"/>
                </a:solidFill>
              </a:rPr>
              <a:t> / </a:t>
            </a:r>
            <a:r>
              <a:rPr lang="de-DE" dirty="0" err="1">
                <a:solidFill>
                  <a:srgbClr val="00B050"/>
                </a:solidFill>
              </a:rPr>
              <a:t>Based</a:t>
            </a:r>
            <a:r>
              <a:rPr lang="de-DE" dirty="0">
                <a:solidFill>
                  <a:srgbClr val="00B050"/>
                </a:solidFill>
              </a:rPr>
              <a:t> on CryRing BO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pPr marL="1714500" lvl="4" indent="0">
              <a:buNone/>
            </a:pPr>
            <a:endParaRPr lang="de-DE" sz="100" dirty="0">
              <a:solidFill>
                <a:srgbClr val="00B05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745" y="3340101"/>
            <a:ext cx="5263428" cy="301417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Christian Müller </a:t>
            </a:r>
            <a:r>
              <a:rPr lang="en-US" dirty="0"/>
              <a:t>/ ACO-IND (Industrial Controls) / 4th SIS100 Workshop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13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490" y="1540318"/>
            <a:ext cx="21907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7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Status IND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control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system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preparations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/>
              <a:t>– BAKEOUT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450684"/>
            <a:ext cx="8211834" cy="1444053"/>
          </a:xfrm>
        </p:spPr>
        <p:txBody>
          <a:bodyPr>
            <a:normAutofit/>
          </a:bodyPr>
          <a:lstStyle/>
          <a:p>
            <a:r>
              <a:rPr lang="de-DE" dirty="0" err="1"/>
              <a:t>Overview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/>
              <a:t>production</a:t>
            </a:r>
            <a:r>
              <a:rPr lang="de-DE" dirty="0"/>
              <a:t> / FAT </a:t>
            </a:r>
            <a:r>
              <a:rPr lang="de-DE" dirty="0" err="1" smtClean="0"/>
              <a:t>completed</a:t>
            </a:r>
            <a:r>
              <a:rPr lang="de-DE" dirty="0" smtClean="0"/>
              <a:t> &amp; </a:t>
            </a:r>
            <a:r>
              <a:rPr lang="de-DE" dirty="0" err="1" smtClean="0"/>
              <a:t>delivered</a:t>
            </a:r>
            <a:endParaRPr lang="de-DE" sz="100" dirty="0">
              <a:solidFill>
                <a:srgbClr val="00B050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36494"/>
              </p:ext>
            </p:extLst>
          </p:nvPr>
        </p:nvGraphicFramePr>
        <p:xfrm>
          <a:off x="422565" y="2894738"/>
          <a:ext cx="8212137" cy="3329147"/>
        </p:xfrm>
        <a:graphic>
          <a:graphicData uri="http://schemas.openxmlformats.org/drawingml/2006/table">
            <a:tbl>
              <a:tblPr/>
              <a:tblGrid>
                <a:gridCol w="389735">
                  <a:extLst>
                    <a:ext uri="{9D8B030D-6E8A-4147-A177-3AD203B41FA5}">
                      <a16:colId xmlns:a16="http://schemas.microsoft.com/office/drawing/2014/main" val="3180136168"/>
                    </a:ext>
                  </a:extLst>
                </a:gridCol>
                <a:gridCol w="429574">
                  <a:extLst>
                    <a:ext uri="{9D8B030D-6E8A-4147-A177-3AD203B41FA5}">
                      <a16:colId xmlns:a16="http://schemas.microsoft.com/office/drawing/2014/main" val="1456523229"/>
                    </a:ext>
                  </a:extLst>
                </a:gridCol>
                <a:gridCol w="1094721">
                  <a:extLst>
                    <a:ext uri="{9D8B030D-6E8A-4147-A177-3AD203B41FA5}">
                      <a16:colId xmlns:a16="http://schemas.microsoft.com/office/drawing/2014/main" val="2131316258"/>
                    </a:ext>
                  </a:extLst>
                </a:gridCol>
                <a:gridCol w="389735">
                  <a:extLst>
                    <a:ext uri="{9D8B030D-6E8A-4147-A177-3AD203B41FA5}">
                      <a16:colId xmlns:a16="http://schemas.microsoft.com/office/drawing/2014/main" val="3387846926"/>
                    </a:ext>
                  </a:extLst>
                </a:gridCol>
                <a:gridCol w="639164">
                  <a:extLst>
                    <a:ext uri="{9D8B030D-6E8A-4147-A177-3AD203B41FA5}">
                      <a16:colId xmlns:a16="http://schemas.microsoft.com/office/drawing/2014/main" val="3220394319"/>
                    </a:ext>
                  </a:extLst>
                </a:gridCol>
                <a:gridCol w="311787">
                  <a:extLst>
                    <a:ext uri="{9D8B030D-6E8A-4147-A177-3AD203B41FA5}">
                      <a16:colId xmlns:a16="http://schemas.microsoft.com/office/drawing/2014/main" val="2242276380"/>
                    </a:ext>
                  </a:extLst>
                </a:gridCol>
                <a:gridCol w="639164">
                  <a:extLst>
                    <a:ext uri="{9D8B030D-6E8A-4147-A177-3AD203B41FA5}">
                      <a16:colId xmlns:a16="http://schemas.microsoft.com/office/drawing/2014/main" val="1091419095"/>
                    </a:ext>
                  </a:extLst>
                </a:gridCol>
                <a:gridCol w="556021">
                  <a:extLst>
                    <a:ext uri="{9D8B030D-6E8A-4147-A177-3AD203B41FA5}">
                      <a16:colId xmlns:a16="http://schemas.microsoft.com/office/drawing/2014/main" val="2612901887"/>
                    </a:ext>
                  </a:extLst>
                </a:gridCol>
                <a:gridCol w="942291">
                  <a:extLst>
                    <a:ext uri="{9D8B030D-6E8A-4147-A177-3AD203B41FA5}">
                      <a16:colId xmlns:a16="http://schemas.microsoft.com/office/drawing/2014/main" val="3389643506"/>
                    </a:ext>
                  </a:extLst>
                </a:gridCol>
                <a:gridCol w="602789">
                  <a:extLst>
                    <a:ext uri="{9D8B030D-6E8A-4147-A177-3AD203B41FA5}">
                      <a16:colId xmlns:a16="http://schemas.microsoft.com/office/drawing/2014/main" val="4039699216"/>
                    </a:ext>
                  </a:extLst>
                </a:gridCol>
                <a:gridCol w="464217">
                  <a:extLst>
                    <a:ext uri="{9D8B030D-6E8A-4147-A177-3AD203B41FA5}">
                      <a16:colId xmlns:a16="http://schemas.microsoft.com/office/drawing/2014/main" val="2196785242"/>
                    </a:ext>
                  </a:extLst>
                </a:gridCol>
                <a:gridCol w="374145">
                  <a:extLst>
                    <a:ext uri="{9D8B030D-6E8A-4147-A177-3AD203B41FA5}">
                      <a16:colId xmlns:a16="http://schemas.microsoft.com/office/drawing/2014/main" val="1875110140"/>
                    </a:ext>
                  </a:extLst>
                </a:gridCol>
                <a:gridCol w="505789">
                  <a:extLst>
                    <a:ext uri="{9D8B030D-6E8A-4147-A177-3AD203B41FA5}">
                      <a16:colId xmlns:a16="http://schemas.microsoft.com/office/drawing/2014/main" val="2035349622"/>
                    </a:ext>
                  </a:extLst>
                </a:gridCol>
                <a:gridCol w="422645">
                  <a:extLst>
                    <a:ext uri="{9D8B030D-6E8A-4147-A177-3AD203B41FA5}">
                      <a16:colId xmlns:a16="http://schemas.microsoft.com/office/drawing/2014/main" val="2712015606"/>
                    </a:ext>
                  </a:extLst>
                </a:gridCol>
                <a:gridCol w="450360">
                  <a:extLst>
                    <a:ext uri="{9D8B030D-6E8A-4147-A177-3AD203B41FA5}">
                      <a16:colId xmlns:a16="http://schemas.microsoft.com/office/drawing/2014/main" val="3844284221"/>
                    </a:ext>
                  </a:extLst>
                </a:gridCol>
              </a:tblGrid>
              <a:tr h="104039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Equipment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Bezeichnung technisches Objekt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Subprojekt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Arbeitspaket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Institute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PSP Element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EDMS Container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Referenzkennzeichnung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CDB Comp. Name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RV 27 related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 Inkind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 expected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 PLC comp.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501310"/>
                  </a:ext>
                </a:extLst>
              </a:tr>
              <a:tr h="104039">
                <a:tc rowSpan="7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 of</a:t>
                      </a:r>
                      <a:b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CID:07000380088</a:t>
                      </a:r>
                      <a:b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b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CID:07000380910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AID:0001262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Bakeout - SSR Rack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 Control System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2.08.07.01.04.02.01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FAIR-000009763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'==GQ200=KF11.KF01+UH201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1S11VH1S</a:t>
                      </a:r>
                      <a:b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1S11VH2S</a:t>
                      </a:r>
                      <a:b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1S11VH3S</a:t>
                      </a:r>
                      <a:b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</a:t>
                      </a:r>
                      <a:b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1S64VH2S</a:t>
                      </a:r>
                      <a:b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1S64VH3S</a:t>
                      </a:r>
                      <a:b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1S69VH1S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Q4/2024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93105"/>
                  </a:ext>
                </a:extLst>
              </a:tr>
              <a:tr h="10403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AID:0001262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Bakeout - SSR Rack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 Control System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2.08.07.01.04.02.01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FAIR-000009763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'==GQ200=KF11.KF02+UH202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658382"/>
                  </a:ext>
                </a:extLst>
              </a:tr>
              <a:tr h="10393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AID:0001262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Bakeout - SSR Rack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 Control System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2.08.07.01.04.02.01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FAIR-000009763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'==GQ200=KF11.KF03+UH203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213891"/>
                  </a:ext>
                </a:extLst>
              </a:tr>
              <a:tr h="10403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291305"/>
                  </a:ext>
                </a:extLst>
              </a:tr>
              <a:tr h="10403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AID:0001262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Bakeout - SSR Rack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 Control System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2.08.07.01.04.02.01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FAIR-000009763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'==GQ200=KF27.KF06+UH285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303613"/>
                  </a:ext>
                </a:extLst>
              </a:tr>
              <a:tr h="10403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AID:0001262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Bakeout - SSR Rack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 Control System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2.08.07.01.04.02.01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FAIR-000009763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'==GQ200=KF28.KF01+UH286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035680"/>
                  </a:ext>
                </a:extLst>
              </a:tr>
              <a:tr h="10403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AID:0001262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Bakeout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SSR Rack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 Control System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2.08.07.01.04.02.01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FAIR-000009763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'==GQ200=KF28.KF02+UH287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266867"/>
                  </a:ext>
                </a:extLst>
              </a:tr>
              <a:tr h="104039">
                <a:tc rowSpan="6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 of</a:t>
                      </a:r>
                      <a:b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CID:07000180220</a:t>
                      </a:r>
                      <a:b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b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CID:07000182736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AID:0001261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Heizbox (SSR)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 Control System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2.08.07.01.04.02.01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FAIR-000009763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'==GQ200=EB01.EB01+UC011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Q4/2024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5814217"/>
                  </a:ext>
                </a:extLst>
              </a:tr>
              <a:tr h="10403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AID:0001261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Heizbox (SSR)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 Control System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2.08.07.01.04.02.01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FAIR-000009763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'==GQ200=EB01.EB02+UC012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285261"/>
                  </a:ext>
                </a:extLst>
              </a:tr>
              <a:tr h="10403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AID:0001261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489682"/>
                  </a:ext>
                </a:extLst>
              </a:tr>
              <a:tr h="10403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AID:0001261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Heizbox (SSR)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 Control System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2.08.07.01.04.02.01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FAIR-000009763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'==GQ200=EB87.EB01+UC871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051595"/>
                  </a:ext>
                </a:extLst>
              </a:tr>
              <a:tr h="10403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AID:0001261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Heizbox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(SSR)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 Control System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2.08.07.01.04.02.01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FAIR-000009763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'==GQ200=EB87.EB02+UC872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29311"/>
                  </a:ext>
                </a:extLst>
              </a:tr>
              <a:tr h="10403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AID:0001261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Heizbox (SSR)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 Control System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2.08.07.01.04.02.01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FAIR-000009763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'==GQ200=EB87.EB03+UC873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888512"/>
                  </a:ext>
                </a:extLst>
              </a:tr>
              <a:tr h="104039">
                <a:tc rowSpan="18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 of</a:t>
                      </a:r>
                      <a:b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CID:07000343014</a:t>
                      </a:r>
                      <a:b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b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CID:07000343205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AID:0001263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Bakeout - PLC Rack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Commns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 Control System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2.14.10.06.07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FAIR-000009763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'==GQ200=KF11.KF00+UH111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8"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1S11.238.2.RACK[UHV].01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1S11.238.2.RACK[UHV].02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1S12.248.1.RACK[UHV].04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1S61.158.1.RACK[UHV].08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1S61.158.1.RACK[UHV].07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1S62.164.9.RACK[UHV].01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8"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8"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8"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18"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Q4/2024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8"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8890755"/>
                  </a:ext>
                </a:extLst>
              </a:tr>
              <a:tr h="10403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AID:0001263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Bakeout - PLC Rack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 Control System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2.14.10.06.07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FAIR-000009763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'==GQ200=KF12.KF00+UH112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446992"/>
                  </a:ext>
                </a:extLst>
              </a:tr>
              <a:tr h="10403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AID:0001263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Bakeout - PLC Rack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 Control System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2.14.10.06.07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FAIR-000009763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'==GQ200=KF13.KF00+UH113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152265"/>
                  </a:ext>
                </a:extLst>
              </a:tr>
              <a:tr h="10403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AID:0001263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Bakeout - PLC Rack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 Control System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2.14.10.06.07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FAIR-000009763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'==GQ200=KF14.KF00+UH114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303326"/>
                  </a:ext>
                </a:extLst>
              </a:tr>
              <a:tr h="10403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AID:0001263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Bakeout - PLC Rack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 Control System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2.14.10.06.07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FAIR-000009763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'==GQ200=KF15.KF00+UH115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184665"/>
                  </a:ext>
                </a:extLst>
              </a:tr>
              <a:tr h="10403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AID:0001263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Bakeout - PLC Rack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 Control System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2.14.10.06.07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FAIR-000009763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'==GQ200=KF16.KF00+UH116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58431"/>
                  </a:ext>
                </a:extLst>
              </a:tr>
              <a:tr h="10403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AID:0001263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Bakeout - PLC Rack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 Control System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2.14.10.06.07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FAIR-000009763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'==GQ200=KF17.KF00+UH117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250573"/>
                  </a:ext>
                </a:extLst>
              </a:tr>
              <a:tr h="10403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AID:0001263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Bakeout - PLC Rack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 Control System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2.14.10.06.07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FAIR-000009763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'==GQ200=KF18.KF00+UH118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640565"/>
                  </a:ext>
                </a:extLst>
              </a:tr>
              <a:tr h="10403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AID:0001263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Bakeout - PLC Rack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 Control System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2.14.10.06.07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FAIR-000009763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'==GQ200=KF19.KF00+UH119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146002"/>
                  </a:ext>
                </a:extLst>
              </a:tr>
              <a:tr h="10403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AID:0001263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Bakeout - PLC Rack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 Control System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2.14.10.06.07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FAIR-000009763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'==GQ200=KF20.KF00+UH120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954170"/>
                  </a:ext>
                </a:extLst>
              </a:tr>
              <a:tr h="10403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AID:0001263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Bakeout - PLC Rack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 Control System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2.14.10.06.07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FAIR-000009763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'==GQ200=KF21.KF00+UH121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667196"/>
                  </a:ext>
                </a:extLst>
              </a:tr>
              <a:tr h="10403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AID:0001263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Bakeout - PLC Rack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 Control System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2.14.10.06.07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FAIR-000009763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'==GQ200=KF22.KF00+UH122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665222"/>
                  </a:ext>
                </a:extLst>
              </a:tr>
              <a:tr h="10403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AID:0001263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Bakeout - PLC Rack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 Control System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2.14.10.06.07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FAIR-000009763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'==GQ200=KF23.KF00+UH123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842342"/>
                  </a:ext>
                </a:extLst>
              </a:tr>
              <a:tr h="10403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AID:0001263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Bakeout - PLC Rack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 Control System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2.14.10.06.07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FAIR-000009763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'==GQ200=KF24.KF00+UH124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923901"/>
                  </a:ext>
                </a:extLst>
              </a:tr>
              <a:tr h="10403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AID:0001263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Bakeout - PLC Rack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 Control System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2.14.10.06.07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FAIR-000009763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'==GQ200=KF25.KF00+UH125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587482"/>
                  </a:ext>
                </a:extLst>
              </a:tr>
              <a:tr h="10403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AID:0001263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Bakeout - PLC Rack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 Control System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2.14.10.06.07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FAIR-000009763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'==GQ200=KF26.KF00+UH126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440554"/>
                  </a:ext>
                </a:extLst>
              </a:tr>
              <a:tr h="10403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AID:0001263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Bakeout - PLC Rack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 Control System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2.14.10.06.07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FAIR-000009763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'==GQ200=KF27.KF00+UH127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990024"/>
                  </a:ext>
                </a:extLst>
              </a:tr>
              <a:tr h="10403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AID:0001263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Bakeout - PLC Rack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 Control System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2.14.10.06.07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FAIR-000009763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'==GQ200=KF28.KF00+UH128</a:t>
                      </a:r>
                    </a:p>
                  </a:txBody>
                  <a:tcPr marL="5202" marR="5202" marT="52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576694"/>
                  </a:ext>
                </a:extLst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Christian Müller </a:t>
            </a:r>
            <a:r>
              <a:rPr lang="en-US" dirty="0"/>
              <a:t>/ ACO-IND (Industrial Controls) / 4th SIS100 Workshop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667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Status IND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control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systems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de-D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dirty="0" smtClean="0"/>
              <a:t>- </a:t>
            </a:r>
            <a:r>
              <a:rPr lang="de-DE" dirty="0"/>
              <a:t>CRYO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450685"/>
            <a:ext cx="8211834" cy="4903585"/>
          </a:xfrm>
        </p:spPr>
        <p:txBody>
          <a:bodyPr/>
          <a:lstStyle/>
          <a:p>
            <a:r>
              <a:rPr lang="de-DE" dirty="0"/>
              <a:t>Distribution Box </a:t>
            </a:r>
            <a:r>
              <a:rPr lang="de-DE" sz="1100" dirty="0"/>
              <a:t>(==AY200=XLD4)</a:t>
            </a:r>
          </a:p>
          <a:p>
            <a:pPr lvl="1"/>
            <a:r>
              <a:rPr lang="de-DE" dirty="0" err="1" smtClean="0"/>
              <a:t>Cabinet</a:t>
            </a:r>
            <a:r>
              <a:rPr lang="de-DE" dirty="0" smtClean="0"/>
              <a:t>: </a:t>
            </a:r>
            <a:r>
              <a:rPr lang="de-DE" dirty="0" err="1">
                <a:solidFill>
                  <a:srgbClr val="00B050"/>
                </a:solidFill>
              </a:rPr>
              <a:t>Delivered</a:t>
            </a:r>
            <a:endParaRPr lang="de-DE" sz="1100" dirty="0"/>
          </a:p>
          <a:p>
            <a:pPr lvl="1"/>
            <a:r>
              <a:rPr lang="de-DE" dirty="0" err="1"/>
              <a:t>Functional</a:t>
            </a:r>
            <a:r>
              <a:rPr lang="de-DE" dirty="0"/>
              <a:t> </a:t>
            </a:r>
            <a:r>
              <a:rPr lang="de-DE" dirty="0" err="1" smtClean="0"/>
              <a:t>analysis</a:t>
            </a:r>
            <a:r>
              <a:rPr lang="de-DE" dirty="0" smtClean="0"/>
              <a:t>: </a:t>
            </a:r>
            <a:r>
              <a:rPr lang="de-DE" dirty="0" err="1">
                <a:solidFill>
                  <a:srgbClr val="00B050"/>
                </a:solidFill>
              </a:rPr>
              <a:t>Completed</a:t>
            </a:r>
            <a:endParaRPr lang="de-DE" dirty="0">
              <a:solidFill>
                <a:srgbClr val="00B050"/>
              </a:solidFill>
            </a:endParaRPr>
          </a:p>
          <a:p>
            <a:pPr lvl="1"/>
            <a:r>
              <a:rPr lang="de-DE" dirty="0"/>
              <a:t>PLC </a:t>
            </a:r>
            <a:r>
              <a:rPr lang="de-DE" dirty="0" err="1" smtClean="0"/>
              <a:t>software</a:t>
            </a:r>
            <a:r>
              <a:rPr lang="de-DE" dirty="0" smtClean="0"/>
              <a:t>: </a:t>
            </a:r>
            <a:r>
              <a:rPr lang="de-DE" dirty="0" err="1" smtClean="0">
                <a:solidFill>
                  <a:srgbClr val="00B050"/>
                </a:solidFill>
              </a:rPr>
              <a:t>Completed</a:t>
            </a:r>
            <a:r>
              <a:rPr lang="de-DE" dirty="0" smtClean="0">
                <a:solidFill>
                  <a:srgbClr val="00B050"/>
                </a:solidFill>
              </a:rPr>
              <a:t> / </a:t>
            </a:r>
            <a:r>
              <a:rPr lang="de-DE" dirty="0" err="1">
                <a:solidFill>
                  <a:srgbClr val="00B050"/>
                </a:solidFill>
              </a:rPr>
              <a:t>Automatic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operation</a:t>
            </a:r>
            <a:endParaRPr lang="de-DE" dirty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SCADA</a:t>
            </a:r>
            <a:r>
              <a:rPr lang="de-DE" dirty="0" smtClean="0"/>
              <a:t> </a:t>
            </a:r>
            <a:r>
              <a:rPr lang="de-DE" dirty="0" err="1" smtClean="0"/>
              <a:t>software</a:t>
            </a:r>
            <a:r>
              <a:rPr lang="de-DE" dirty="0" smtClean="0"/>
              <a:t>: </a:t>
            </a:r>
            <a:r>
              <a:rPr lang="de-DE" dirty="0" err="1">
                <a:solidFill>
                  <a:srgbClr val="00B050"/>
                </a:solidFill>
              </a:rPr>
              <a:t>Visualized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pPr marL="1714500" lvl="4" indent="0">
              <a:buNone/>
            </a:pPr>
            <a:endParaRPr lang="de-DE" sz="100" dirty="0">
              <a:solidFill>
                <a:srgbClr val="00B05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882" y="3348914"/>
            <a:ext cx="4367200" cy="2875586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Christian Müller </a:t>
            </a:r>
            <a:r>
              <a:rPr lang="en-US" dirty="0"/>
              <a:t>/ ACO-IND (Industrial Controls) / 4th SIS100 Workshop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15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490" y="1581349"/>
            <a:ext cx="21907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2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Status IND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control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systems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de-D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–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CRYO </a:t>
            </a:r>
            <a:r>
              <a:rPr lang="en-US" dirty="0"/>
              <a:t>– HMI DB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DB4 visualization:</a:t>
            </a:r>
            <a:br>
              <a:rPr lang="en-US" dirty="0"/>
            </a:br>
            <a:endParaRPr lang="en-US" dirty="0"/>
          </a:p>
          <a:p>
            <a:pPr marL="1714500" lvl="4" indent="0">
              <a:buNone/>
            </a:pPr>
            <a:endParaRPr lang="en-US" sz="100" dirty="0">
              <a:solidFill>
                <a:srgbClr val="00B05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66" y="2011351"/>
            <a:ext cx="8211834" cy="4141725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Christian Müller </a:t>
            </a:r>
            <a:r>
              <a:rPr lang="en-US" dirty="0"/>
              <a:t>/ ACO-IND (Industrial Controls) / 4th SIS100 Workshop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189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Status IND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control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systems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de-D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dirty="0" smtClean="0"/>
              <a:t>- </a:t>
            </a:r>
            <a:r>
              <a:rPr lang="de-DE" dirty="0"/>
              <a:t>CRYO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Feed Box </a:t>
            </a:r>
            <a:r>
              <a:rPr lang="de-DE" sz="1100" dirty="0"/>
              <a:t>(==AY200=XLS1 / =XLS3 / =XLS5)</a:t>
            </a:r>
          </a:p>
          <a:p>
            <a:pPr lvl="1"/>
            <a:r>
              <a:rPr lang="de-DE" dirty="0" err="1" smtClean="0"/>
              <a:t>Cabinet</a:t>
            </a:r>
            <a:r>
              <a:rPr lang="de-DE" dirty="0" smtClean="0"/>
              <a:t>: </a:t>
            </a:r>
            <a:r>
              <a:rPr lang="de-DE" dirty="0" err="1">
                <a:solidFill>
                  <a:srgbClr val="00B050"/>
                </a:solidFill>
              </a:rPr>
              <a:t>Delivered</a:t>
            </a:r>
            <a:endParaRPr lang="de-DE" sz="1100" dirty="0"/>
          </a:p>
          <a:p>
            <a:pPr lvl="1"/>
            <a:r>
              <a:rPr lang="de-DE" dirty="0" err="1"/>
              <a:t>Functional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smtClean="0"/>
              <a:t> </a:t>
            </a:r>
            <a:r>
              <a:rPr lang="de-DE" dirty="0">
                <a:solidFill>
                  <a:srgbClr val="FFC000"/>
                </a:solidFill>
              </a:rPr>
              <a:t>In </a:t>
            </a:r>
            <a:r>
              <a:rPr lang="de-DE" dirty="0" err="1">
                <a:solidFill>
                  <a:srgbClr val="FFC000"/>
                </a:solidFill>
              </a:rPr>
              <a:t>progress</a:t>
            </a:r>
            <a:endParaRPr lang="de-DE" dirty="0">
              <a:solidFill>
                <a:srgbClr val="FFC000"/>
              </a:solidFill>
            </a:endParaRPr>
          </a:p>
          <a:p>
            <a:pPr lvl="1"/>
            <a:r>
              <a:rPr lang="de-DE" dirty="0"/>
              <a:t>PLC </a:t>
            </a:r>
            <a:r>
              <a:rPr lang="de-DE" dirty="0" err="1" smtClean="0"/>
              <a:t>software</a:t>
            </a:r>
            <a:r>
              <a:rPr lang="de-DE" dirty="0" smtClean="0"/>
              <a:t>: </a:t>
            </a:r>
            <a:r>
              <a:rPr lang="de-DE" dirty="0" err="1">
                <a:solidFill>
                  <a:srgbClr val="00B050"/>
                </a:solidFill>
              </a:rPr>
              <a:t>Completed</a:t>
            </a:r>
            <a:r>
              <a:rPr lang="de-DE" dirty="0">
                <a:solidFill>
                  <a:srgbClr val="00B050"/>
                </a:solidFill>
              </a:rPr>
              <a:t> / </a:t>
            </a:r>
            <a:r>
              <a:rPr lang="de-DE" dirty="0">
                <a:solidFill>
                  <a:srgbClr val="FFC000"/>
                </a:solidFill>
              </a:rPr>
              <a:t>Semi-</a:t>
            </a:r>
            <a:r>
              <a:rPr lang="de-DE" dirty="0" err="1">
                <a:solidFill>
                  <a:srgbClr val="FFC000"/>
                </a:solidFill>
              </a:rPr>
              <a:t>Automatic</a:t>
            </a: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 err="1">
                <a:solidFill>
                  <a:srgbClr val="FFC000"/>
                </a:solidFill>
              </a:rPr>
              <a:t>process</a:t>
            </a: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 err="1" smtClean="0">
                <a:solidFill>
                  <a:srgbClr val="FFC000"/>
                </a:solidFill>
              </a:rPr>
              <a:t>ongoing</a:t>
            </a:r>
            <a:r>
              <a:rPr lang="de-DE" dirty="0" smtClean="0">
                <a:solidFill>
                  <a:srgbClr val="FFC000"/>
                </a:solidFill>
              </a:rPr>
              <a:t/>
            </a:r>
            <a:br>
              <a:rPr lang="de-DE" dirty="0" smtClean="0">
                <a:solidFill>
                  <a:srgbClr val="FFC000"/>
                </a:solidFill>
              </a:rPr>
            </a:br>
            <a:r>
              <a:rPr lang="de-DE" dirty="0" smtClean="0">
                <a:solidFill>
                  <a:srgbClr val="FFC000"/>
                </a:solidFill>
              </a:rPr>
              <a:t>/</a:t>
            </a:r>
            <a:r>
              <a:rPr lang="de-DE" dirty="0" smtClean="0">
                <a:solidFill>
                  <a:srgbClr val="00B050"/>
                </a:solidFill>
              </a:rPr>
              <a:t>CLB </a:t>
            </a:r>
            <a:r>
              <a:rPr lang="de-DE" dirty="0" err="1">
                <a:solidFill>
                  <a:srgbClr val="00B050"/>
                </a:solidFill>
              </a:rPr>
              <a:t>tests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succesfully</a:t>
            </a:r>
            <a:endParaRPr lang="de-DE" dirty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SCADA</a:t>
            </a:r>
            <a:r>
              <a:rPr lang="de-DE" dirty="0" smtClean="0"/>
              <a:t> </a:t>
            </a:r>
            <a:r>
              <a:rPr lang="de-DE" dirty="0" err="1" smtClean="0"/>
              <a:t>software</a:t>
            </a:r>
            <a:r>
              <a:rPr lang="de-DE" dirty="0" smtClean="0"/>
              <a:t>: </a:t>
            </a:r>
            <a:r>
              <a:rPr lang="de-DE" dirty="0" err="1">
                <a:solidFill>
                  <a:srgbClr val="00B050"/>
                </a:solidFill>
              </a:rPr>
              <a:t>Visualized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pPr marL="1714500" lvl="4" indent="0">
              <a:buNone/>
            </a:pPr>
            <a:endParaRPr lang="de-DE" sz="100" dirty="0">
              <a:solidFill>
                <a:srgbClr val="00B05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684" y="3697043"/>
            <a:ext cx="4062525" cy="2657227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Christian Müller </a:t>
            </a:r>
            <a:r>
              <a:rPr lang="en-US" dirty="0"/>
              <a:t>/ ACO-IND (Industrial Controls) / 4th SIS100 Workshop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17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68" y="1584280"/>
            <a:ext cx="21907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6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Status IND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control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systems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de-D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–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CRYO </a:t>
            </a:r>
            <a:r>
              <a:rPr lang="en-US" dirty="0"/>
              <a:t>– HMI FB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FB1 visualization:</a:t>
            </a:r>
            <a:br>
              <a:rPr lang="en-US" dirty="0"/>
            </a:br>
            <a:endParaRPr lang="en-US" dirty="0"/>
          </a:p>
          <a:p>
            <a:pPr marL="1714500" lvl="4" indent="0">
              <a:buNone/>
            </a:pPr>
            <a:endParaRPr lang="en-US" sz="100" dirty="0">
              <a:solidFill>
                <a:srgbClr val="00B05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41" y="2103054"/>
            <a:ext cx="8218158" cy="3598846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Christian Müller </a:t>
            </a:r>
            <a:r>
              <a:rPr lang="en-US" dirty="0"/>
              <a:t>/ ACO-IND (Industrial Controls) / 4th SIS100 Workshop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18</a:t>
            </a:fld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7484957" y="2358894"/>
            <a:ext cx="2028825" cy="2154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e-DE" sz="800" b="1" dirty="0">
                <a:solidFill>
                  <a:srgbClr val="505A64"/>
                </a:solidFill>
              </a:rPr>
              <a:t>Phase Separator</a:t>
            </a:r>
            <a:endParaRPr lang="de-DE" sz="800" dirty="0">
              <a:solidFill>
                <a:srgbClr val="505A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83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Status IND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control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systems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de-D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/>
              <a:t>– CRYO </a:t>
            </a:r>
            <a:r>
              <a:rPr lang="en-US" dirty="0"/>
              <a:t>controls results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CurrentLead</a:t>
            </a:r>
            <a:r>
              <a:rPr lang="en-US" b="1" dirty="0"/>
              <a:t>-Box Tests – Achievements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tested </a:t>
            </a:r>
            <a:r>
              <a:rPr lang="en-US" dirty="0" smtClean="0"/>
              <a:t>and calibrated all </a:t>
            </a:r>
            <a:r>
              <a:rPr lang="en-US" dirty="0"/>
              <a:t>valves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read </a:t>
            </a:r>
            <a:r>
              <a:rPr lang="en-US" dirty="0"/>
              <a:t>out the </a:t>
            </a:r>
            <a:r>
              <a:rPr lang="en-US" dirty="0" smtClean="0"/>
              <a:t>temperature sensors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Successfully regulated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temperatures of MCL ambient heater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flow through MCL HTSC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thermal shield temperature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MCL temperature of cold terminal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Christian Müller </a:t>
            </a:r>
            <a:r>
              <a:rPr lang="en-US" dirty="0"/>
              <a:t>/ ACO-IND (Industrial Controls) / 4th SIS100 Workshop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581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Status IND control </a:t>
            </a:r>
            <a:r>
              <a:rPr lang="en-US" dirty="0" smtClean="0"/>
              <a:t>systems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450685"/>
            <a:ext cx="8211834" cy="3007015"/>
          </a:xfrm>
        </p:spPr>
        <p:txBody>
          <a:bodyPr/>
          <a:lstStyle/>
          <a:p>
            <a:r>
              <a:rPr lang="en-US" dirty="0"/>
              <a:t>Status control </a:t>
            </a:r>
            <a:r>
              <a:rPr lang="en-US" dirty="0" smtClean="0"/>
              <a:t>systems for </a:t>
            </a:r>
            <a:r>
              <a:rPr lang="en-US" dirty="0"/>
              <a:t>SIS100</a:t>
            </a:r>
          </a:p>
          <a:p>
            <a:pPr lvl="1"/>
            <a:r>
              <a:rPr lang="de-DE" dirty="0" smtClean="0"/>
              <a:t>PAS (</a:t>
            </a:r>
            <a:r>
              <a:rPr lang="de-DE" dirty="0" err="1" smtClean="0"/>
              <a:t>Personel</a:t>
            </a:r>
            <a:r>
              <a:rPr lang="de-DE" dirty="0" smtClean="0"/>
              <a:t> Access System)</a:t>
            </a:r>
            <a:endParaRPr lang="de-DE" dirty="0"/>
          </a:p>
          <a:p>
            <a:pPr lvl="1"/>
            <a:r>
              <a:rPr lang="de-DE" dirty="0"/>
              <a:t>INSULATION VACUUM</a:t>
            </a:r>
          </a:p>
          <a:p>
            <a:pPr lvl="1"/>
            <a:r>
              <a:rPr lang="de-DE" dirty="0"/>
              <a:t>BEAMLINE VACUUM</a:t>
            </a:r>
          </a:p>
          <a:p>
            <a:pPr lvl="1"/>
            <a:r>
              <a:rPr lang="de-DE" dirty="0"/>
              <a:t>BAKEOUT</a:t>
            </a:r>
          </a:p>
          <a:p>
            <a:pPr lvl="1"/>
            <a:r>
              <a:rPr lang="de-DE" dirty="0" smtClean="0"/>
              <a:t>CRYO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Christian Müller </a:t>
            </a:r>
            <a:r>
              <a:rPr lang="en-US" dirty="0"/>
              <a:t>/ ACO-IND (Industrial Controls) / 4th SIS100 Workshop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Status IND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control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systems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de-D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smtClean="0"/>
              <a:t>- </a:t>
            </a:r>
            <a:r>
              <a:rPr lang="de-DE" dirty="0"/>
              <a:t>CRYO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Endbox</a:t>
            </a:r>
            <a:r>
              <a:rPr lang="de-DE" dirty="0"/>
              <a:t> </a:t>
            </a:r>
            <a:r>
              <a:rPr lang="de-DE" sz="1100" dirty="0" smtClean="0"/>
              <a:t>(==</a:t>
            </a:r>
            <a:r>
              <a:rPr lang="de-DE" sz="1100" dirty="0"/>
              <a:t>AY200=XLS1.QNE0 / .QNE1 / =XLS3.QNE0 / .QNE1 / =XLS5.QNE0 / .QNE1) </a:t>
            </a:r>
          </a:p>
          <a:p>
            <a:pPr lvl="1"/>
            <a:r>
              <a:rPr lang="de-DE" dirty="0" err="1" smtClean="0"/>
              <a:t>Cabinets</a:t>
            </a:r>
            <a:r>
              <a:rPr lang="de-DE" dirty="0" smtClean="0"/>
              <a:t>: </a:t>
            </a:r>
            <a:r>
              <a:rPr lang="de-DE" dirty="0" err="1">
                <a:solidFill>
                  <a:srgbClr val="00B050"/>
                </a:solidFill>
              </a:rPr>
              <a:t>Delivered</a:t>
            </a:r>
            <a:endParaRPr lang="de-DE" sz="1100" dirty="0"/>
          </a:p>
          <a:p>
            <a:pPr lvl="1"/>
            <a:r>
              <a:rPr lang="de-DE" dirty="0" err="1"/>
              <a:t>Functional</a:t>
            </a:r>
            <a:r>
              <a:rPr lang="de-DE" dirty="0"/>
              <a:t> </a:t>
            </a:r>
            <a:r>
              <a:rPr lang="de-DE" dirty="0" err="1" smtClean="0"/>
              <a:t>analysis</a:t>
            </a:r>
            <a:r>
              <a:rPr lang="de-DE" dirty="0" smtClean="0"/>
              <a:t>: </a:t>
            </a:r>
            <a:r>
              <a:rPr lang="de-DE" dirty="0">
                <a:solidFill>
                  <a:srgbClr val="FFC000"/>
                </a:solidFill>
              </a:rPr>
              <a:t>In </a:t>
            </a:r>
            <a:r>
              <a:rPr lang="de-DE" dirty="0" err="1">
                <a:solidFill>
                  <a:srgbClr val="FFC000"/>
                </a:solidFill>
              </a:rPr>
              <a:t>progress</a:t>
            </a:r>
            <a:endParaRPr lang="de-DE" dirty="0">
              <a:solidFill>
                <a:srgbClr val="FFC000"/>
              </a:solidFill>
            </a:endParaRPr>
          </a:p>
          <a:p>
            <a:pPr lvl="1"/>
            <a:r>
              <a:rPr lang="de-DE" dirty="0"/>
              <a:t>PLC </a:t>
            </a:r>
            <a:r>
              <a:rPr lang="de-DE" dirty="0" err="1" smtClean="0"/>
              <a:t>software</a:t>
            </a:r>
            <a:r>
              <a:rPr lang="de-DE" dirty="0" smtClean="0"/>
              <a:t>: </a:t>
            </a:r>
            <a:r>
              <a:rPr lang="de-DE" dirty="0" err="1">
                <a:solidFill>
                  <a:srgbClr val="00B050"/>
                </a:solidFill>
              </a:rPr>
              <a:t>Completed</a:t>
            </a:r>
            <a:r>
              <a:rPr lang="de-DE" dirty="0">
                <a:solidFill>
                  <a:srgbClr val="00B050"/>
                </a:solidFill>
              </a:rPr>
              <a:t> / </a:t>
            </a:r>
            <a:r>
              <a:rPr lang="de-DE" dirty="0">
                <a:solidFill>
                  <a:srgbClr val="FFC000"/>
                </a:solidFill>
              </a:rPr>
              <a:t>Semi-</a:t>
            </a:r>
            <a:r>
              <a:rPr lang="de-DE" dirty="0" err="1">
                <a:solidFill>
                  <a:srgbClr val="FFC000"/>
                </a:solidFill>
              </a:rPr>
              <a:t>Automatic</a:t>
            </a: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 err="1" smtClean="0">
                <a:solidFill>
                  <a:srgbClr val="FFC000"/>
                </a:solidFill>
              </a:rPr>
              <a:t>process</a:t>
            </a:r>
            <a:r>
              <a:rPr lang="de-DE" dirty="0" smtClean="0">
                <a:solidFill>
                  <a:srgbClr val="FFC000"/>
                </a:solidFill>
              </a:rPr>
              <a:t> </a:t>
            </a:r>
            <a:r>
              <a:rPr lang="de-DE" dirty="0" err="1" smtClean="0">
                <a:solidFill>
                  <a:srgbClr val="FFC000"/>
                </a:solidFill>
              </a:rPr>
              <a:t>ongoing</a:t>
            </a:r>
            <a:endParaRPr lang="de-DE" dirty="0">
              <a:solidFill>
                <a:srgbClr val="FFC000"/>
              </a:solidFill>
            </a:endParaRPr>
          </a:p>
          <a:p>
            <a:pPr lvl="1"/>
            <a:r>
              <a:rPr lang="en-US" dirty="0" smtClean="0"/>
              <a:t>SCADA</a:t>
            </a:r>
            <a:r>
              <a:rPr lang="de-DE" dirty="0" smtClean="0"/>
              <a:t> </a:t>
            </a:r>
            <a:r>
              <a:rPr lang="de-DE" dirty="0" err="1" smtClean="0"/>
              <a:t>software</a:t>
            </a:r>
            <a:r>
              <a:rPr lang="de-DE" dirty="0" smtClean="0"/>
              <a:t>: </a:t>
            </a:r>
            <a:r>
              <a:rPr lang="de-DE" dirty="0" err="1">
                <a:solidFill>
                  <a:srgbClr val="00B050"/>
                </a:solidFill>
              </a:rPr>
              <a:t>Visualized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pPr marL="1714500" lvl="4" indent="0">
              <a:buNone/>
            </a:pPr>
            <a:endParaRPr lang="de-DE" sz="100" dirty="0">
              <a:solidFill>
                <a:srgbClr val="00B05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Christian Müller </a:t>
            </a:r>
            <a:r>
              <a:rPr lang="en-US" dirty="0"/>
              <a:t>/ ACO-IND (Industrial Controls) / 4th SIS100 Workshop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20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AABE622-B11E-45E9-BE52-B15E7A4DF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428999"/>
            <a:ext cx="4572000" cy="301434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490" y="1540318"/>
            <a:ext cx="21907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2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Status IND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control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systems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de-D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smtClean="0"/>
              <a:t>- </a:t>
            </a:r>
            <a:r>
              <a:rPr lang="de-DE" dirty="0"/>
              <a:t>CRYO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Sector</a:t>
            </a:r>
            <a:r>
              <a:rPr lang="de-DE" dirty="0"/>
              <a:t> </a:t>
            </a:r>
            <a:r>
              <a:rPr lang="de-DE" sz="1100" dirty="0"/>
              <a:t>(==AY200=XLS1.RQS1 / .RQS2 / .RQS3 / .RQS4 / .RQS5 / .RQS6) IN WORK</a:t>
            </a:r>
          </a:p>
          <a:p>
            <a:pPr lvl="1"/>
            <a:r>
              <a:rPr lang="de-DE" dirty="0" err="1" smtClean="0"/>
              <a:t>Cabinet</a:t>
            </a:r>
            <a:r>
              <a:rPr lang="de-DE" dirty="0" smtClean="0"/>
              <a:t>: </a:t>
            </a:r>
            <a:r>
              <a:rPr lang="de-DE" dirty="0">
                <a:solidFill>
                  <a:srgbClr val="FFC000"/>
                </a:solidFill>
              </a:rPr>
              <a:t>In </a:t>
            </a:r>
            <a:r>
              <a:rPr lang="de-DE" dirty="0" err="1" smtClean="0">
                <a:solidFill>
                  <a:srgbClr val="FFC000"/>
                </a:solidFill>
              </a:rPr>
              <a:t>production</a:t>
            </a:r>
            <a:r>
              <a:rPr lang="de-DE" dirty="0" smtClean="0">
                <a:solidFill>
                  <a:srgbClr val="FFC000"/>
                </a:solidFill>
              </a:rPr>
              <a:t> (</a:t>
            </a:r>
            <a:r>
              <a:rPr lang="de-DE" dirty="0" err="1" smtClean="0">
                <a:solidFill>
                  <a:srgbClr val="FFC000"/>
                </a:solidFill>
              </a:rPr>
              <a:t>including</a:t>
            </a:r>
            <a:r>
              <a:rPr lang="de-DE" dirty="0" smtClean="0">
                <a:solidFill>
                  <a:srgbClr val="FFC000"/>
                </a:solidFill>
              </a:rPr>
              <a:t> last </a:t>
            </a:r>
            <a:r>
              <a:rPr lang="de-DE" dirty="0" err="1" smtClean="0">
                <a:solidFill>
                  <a:srgbClr val="FFC000"/>
                </a:solidFill>
              </a:rPr>
              <a:t>minute</a:t>
            </a:r>
            <a:r>
              <a:rPr lang="de-DE" dirty="0" smtClean="0">
                <a:solidFill>
                  <a:srgbClr val="FFC000"/>
                </a:solidFill>
              </a:rPr>
              <a:t> </a:t>
            </a:r>
            <a:r>
              <a:rPr lang="de-DE" dirty="0" err="1" smtClean="0">
                <a:solidFill>
                  <a:srgbClr val="FFC000"/>
                </a:solidFill>
              </a:rPr>
              <a:t>changes</a:t>
            </a:r>
            <a:r>
              <a:rPr lang="de-DE" dirty="0" smtClean="0">
                <a:solidFill>
                  <a:srgbClr val="FFC000"/>
                </a:solidFill>
              </a:rPr>
              <a:t>)</a:t>
            </a:r>
            <a:endParaRPr lang="de-DE" dirty="0">
              <a:solidFill>
                <a:srgbClr val="FFC000"/>
              </a:solidFill>
            </a:endParaRPr>
          </a:p>
          <a:p>
            <a:pPr lvl="1"/>
            <a:r>
              <a:rPr lang="de-DE" dirty="0" err="1"/>
              <a:t>Functional</a:t>
            </a:r>
            <a:r>
              <a:rPr lang="de-DE" dirty="0"/>
              <a:t> </a:t>
            </a:r>
            <a:r>
              <a:rPr lang="de-DE" dirty="0" err="1" smtClean="0"/>
              <a:t>analysis</a:t>
            </a:r>
            <a:r>
              <a:rPr lang="de-DE" dirty="0" smtClean="0"/>
              <a:t>: </a:t>
            </a:r>
            <a:r>
              <a:rPr lang="de-DE" dirty="0">
                <a:solidFill>
                  <a:srgbClr val="FFC000"/>
                </a:solidFill>
              </a:rPr>
              <a:t>In </a:t>
            </a:r>
            <a:r>
              <a:rPr lang="de-DE" dirty="0" err="1">
                <a:solidFill>
                  <a:srgbClr val="FFC000"/>
                </a:solidFill>
              </a:rPr>
              <a:t>progress</a:t>
            </a:r>
            <a:r>
              <a:rPr lang="de-DE" dirty="0">
                <a:solidFill>
                  <a:srgbClr val="FFC000"/>
                </a:solidFill>
              </a:rPr>
              <a:t> / </a:t>
            </a:r>
            <a:r>
              <a:rPr lang="de-DE" dirty="0" err="1">
                <a:solidFill>
                  <a:srgbClr val="FF0000"/>
                </a:solidFill>
              </a:rPr>
              <a:t>Heating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logic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missing</a:t>
            </a:r>
            <a:endParaRPr lang="de-DE" dirty="0">
              <a:solidFill>
                <a:srgbClr val="FF0000"/>
              </a:solidFill>
            </a:endParaRPr>
          </a:p>
          <a:p>
            <a:pPr lvl="1"/>
            <a:r>
              <a:rPr lang="de-DE" dirty="0"/>
              <a:t>PLC </a:t>
            </a:r>
            <a:r>
              <a:rPr lang="de-DE" dirty="0" err="1" smtClean="0"/>
              <a:t>software</a:t>
            </a:r>
            <a:r>
              <a:rPr lang="de-DE" dirty="0" smtClean="0"/>
              <a:t>: </a:t>
            </a:r>
            <a:r>
              <a:rPr lang="de-DE" dirty="0" smtClean="0">
                <a:solidFill>
                  <a:srgbClr val="FF0000"/>
                </a:solidFill>
              </a:rPr>
              <a:t>not </a:t>
            </a:r>
            <a:r>
              <a:rPr lang="de-DE" dirty="0" err="1" smtClean="0">
                <a:solidFill>
                  <a:srgbClr val="FF0000"/>
                </a:solidFill>
              </a:rPr>
              <a:t>yet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started</a:t>
            </a:r>
            <a:endParaRPr lang="de-DE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SCADA</a:t>
            </a:r>
            <a:r>
              <a:rPr lang="de-DE" dirty="0" smtClean="0"/>
              <a:t> </a:t>
            </a:r>
            <a:r>
              <a:rPr lang="de-DE" dirty="0" err="1" smtClean="0"/>
              <a:t>software</a:t>
            </a:r>
            <a:r>
              <a:rPr lang="de-DE" dirty="0" smtClean="0"/>
              <a:t>: </a:t>
            </a:r>
            <a:r>
              <a:rPr lang="de-DE" dirty="0">
                <a:solidFill>
                  <a:srgbClr val="FFC000"/>
                </a:solidFill>
              </a:rPr>
              <a:t>In </a:t>
            </a:r>
            <a:r>
              <a:rPr lang="de-DE" dirty="0" err="1">
                <a:solidFill>
                  <a:srgbClr val="FFC000"/>
                </a:solidFill>
              </a:rPr>
              <a:t>progress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pPr marL="1714500" lvl="4" indent="0">
              <a:buNone/>
            </a:pPr>
            <a:endParaRPr lang="de-DE" sz="100" dirty="0">
              <a:solidFill>
                <a:srgbClr val="00B05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Christian Müller </a:t>
            </a:r>
            <a:r>
              <a:rPr lang="en-US" dirty="0"/>
              <a:t>/ ACO-IND (Industrial Controls) / 4th SIS100 Workshop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21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0174781-F301-4353-901D-0FC3F51FE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140" y="3656302"/>
            <a:ext cx="5745480" cy="282431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490" y="1566568"/>
            <a:ext cx="21907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9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6D6B3-7676-4746-A2BE-2FA1B0847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Status IND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control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systems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de-D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dirty="0" smtClean="0"/>
              <a:t>– </a:t>
            </a:r>
            <a:r>
              <a:rPr lang="de-DE" dirty="0"/>
              <a:t>CRYO - </a:t>
            </a:r>
            <a:r>
              <a:rPr lang="de-DE" dirty="0" err="1"/>
              <a:t>Sector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C339C0-0AED-434C-BF24-27B5379A8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Sector visualization: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CEE452-9DC2-47AB-89DE-0DBCA5F7E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8DD307-6600-48AC-BA75-4E0B89812A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Christian Müller </a:t>
            </a:r>
            <a:r>
              <a:rPr lang="en-US" dirty="0"/>
              <a:t>/ ACO-IND (Industrial Controls) / 4th SIS100 Workshop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ABABE56-9030-416C-B95C-B605C854F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376" y="2866771"/>
            <a:ext cx="5434049" cy="358270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E381C24-4143-4B29-B990-69D8F5CC2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7834" y="1170031"/>
            <a:ext cx="2945322" cy="162302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DC74512-1456-41AA-899C-B2B2430145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39" y="1888316"/>
            <a:ext cx="3558061" cy="23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Status IND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control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system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preparations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/>
              <a:t>- CRYO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450684"/>
            <a:ext cx="8211834" cy="2218303"/>
          </a:xfrm>
        </p:spPr>
        <p:txBody>
          <a:bodyPr>
            <a:normAutofit fontScale="62500" lnSpcReduction="20000"/>
          </a:bodyPr>
          <a:lstStyle/>
          <a:p>
            <a:r>
              <a:rPr lang="de-DE" sz="3200" dirty="0" err="1"/>
              <a:t>Overview</a:t>
            </a:r>
            <a:endParaRPr lang="de-DE" sz="3200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10/16 </a:t>
            </a:r>
            <a:r>
              <a:rPr lang="de-DE" dirty="0" err="1"/>
              <a:t>cabinets</a:t>
            </a:r>
            <a:r>
              <a:rPr lang="de-DE" dirty="0"/>
              <a:t> </a:t>
            </a:r>
            <a:r>
              <a:rPr lang="de-DE" dirty="0" err="1"/>
              <a:t>delivered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/>
              <a:t>SW </a:t>
            </a:r>
            <a:r>
              <a:rPr lang="de-DE" dirty="0" err="1"/>
              <a:t>ready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commissioning</a:t>
            </a:r>
            <a:r>
              <a:rPr lang="de-DE" dirty="0"/>
              <a:t> </a:t>
            </a:r>
            <a:r>
              <a:rPr lang="de-DE" dirty="0" err="1"/>
              <a:t>except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sector</a:t>
            </a:r>
            <a:r>
              <a:rPr lang="de-DE" dirty="0"/>
              <a:t> </a:t>
            </a:r>
            <a:r>
              <a:rPr lang="de-DE" dirty="0" err="1"/>
              <a:t>cabinets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=&gt;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~ 50% </a:t>
            </a:r>
            <a:r>
              <a:rPr lang="de-DE" dirty="0" err="1"/>
              <a:t>cabinets</a:t>
            </a:r>
            <a:r>
              <a:rPr lang="de-DE" dirty="0"/>
              <a:t> </a:t>
            </a:r>
            <a:r>
              <a:rPr lang="de-DE" dirty="0" err="1"/>
              <a:t>ready</a:t>
            </a:r>
            <a:r>
              <a:rPr lang="de-DE" dirty="0"/>
              <a:t> (in </a:t>
            </a:r>
            <a:r>
              <a:rPr lang="de-DE" dirty="0" err="1"/>
              <a:t>relation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sizes</a:t>
            </a:r>
            <a:r>
              <a:rPr lang="de-DE" dirty="0"/>
              <a:t>)</a:t>
            </a:r>
          </a:p>
          <a:p>
            <a:pPr marL="0" indent="0">
              <a:buNone/>
            </a:pPr>
            <a:r>
              <a:rPr lang="de-DE" dirty="0"/>
              <a:t>~ 90% SW </a:t>
            </a:r>
            <a:r>
              <a:rPr lang="de-DE" dirty="0" err="1"/>
              <a:t>ready</a:t>
            </a:r>
            <a:endParaRPr lang="de-DE" dirty="0"/>
          </a:p>
          <a:p>
            <a:pPr marL="1714500" lvl="4" indent="0">
              <a:buNone/>
            </a:pPr>
            <a:endParaRPr lang="de-DE" sz="100" dirty="0">
              <a:solidFill>
                <a:srgbClr val="00B050"/>
              </a:solidFill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368586"/>
              </p:ext>
            </p:extLst>
          </p:nvPr>
        </p:nvGraphicFramePr>
        <p:xfrm>
          <a:off x="369276" y="3668987"/>
          <a:ext cx="8399585" cy="2503220"/>
        </p:xfrm>
        <a:graphic>
          <a:graphicData uri="http://schemas.openxmlformats.org/drawingml/2006/table">
            <a:tbl>
              <a:tblPr/>
              <a:tblGrid>
                <a:gridCol w="518332">
                  <a:extLst>
                    <a:ext uri="{9D8B030D-6E8A-4147-A177-3AD203B41FA5}">
                      <a16:colId xmlns:a16="http://schemas.microsoft.com/office/drawing/2014/main" val="3222600813"/>
                    </a:ext>
                  </a:extLst>
                </a:gridCol>
                <a:gridCol w="351357">
                  <a:extLst>
                    <a:ext uri="{9D8B030D-6E8A-4147-A177-3AD203B41FA5}">
                      <a16:colId xmlns:a16="http://schemas.microsoft.com/office/drawing/2014/main" val="3492903296"/>
                    </a:ext>
                  </a:extLst>
                </a:gridCol>
                <a:gridCol w="896811">
                  <a:extLst>
                    <a:ext uri="{9D8B030D-6E8A-4147-A177-3AD203B41FA5}">
                      <a16:colId xmlns:a16="http://schemas.microsoft.com/office/drawing/2014/main" val="431452969"/>
                    </a:ext>
                  </a:extLst>
                </a:gridCol>
                <a:gridCol w="709799">
                  <a:extLst>
                    <a:ext uri="{9D8B030D-6E8A-4147-A177-3AD203B41FA5}">
                      <a16:colId xmlns:a16="http://schemas.microsoft.com/office/drawing/2014/main" val="4082012902"/>
                    </a:ext>
                  </a:extLst>
                </a:gridCol>
                <a:gridCol w="362692">
                  <a:extLst>
                    <a:ext uri="{9D8B030D-6E8A-4147-A177-3AD203B41FA5}">
                      <a16:colId xmlns:a16="http://schemas.microsoft.com/office/drawing/2014/main" val="1633660578"/>
                    </a:ext>
                  </a:extLst>
                </a:gridCol>
                <a:gridCol w="947564">
                  <a:extLst>
                    <a:ext uri="{9D8B030D-6E8A-4147-A177-3AD203B41FA5}">
                      <a16:colId xmlns:a16="http://schemas.microsoft.com/office/drawing/2014/main" val="1951598942"/>
                    </a:ext>
                  </a:extLst>
                </a:gridCol>
                <a:gridCol w="949569">
                  <a:extLst>
                    <a:ext uri="{9D8B030D-6E8A-4147-A177-3AD203B41FA5}">
                      <a16:colId xmlns:a16="http://schemas.microsoft.com/office/drawing/2014/main" val="3888453689"/>
                    </a:ext>
                  </a:extLst>
                </a:gridCol>
                <a:gridCol w="1101969">
                  <a:extLst>
                    <a:ext uri="{9D8B030D-6E8A-4147-A177-3AD203B41FA5}">
                      <a16:colId xmlns:a16="http://schemas.microsoft.com/office/drawing/2014/main" val="1380722508"/>
                    </a:ext>
                  </a:extLst>
                </a:gridCol>
                <a:gridCol w="392723">
                  <a:extLst>
                    <a:ext uri="{9D8B030D-6E8A-4147-A177-3AD203B41FA5}">
                      <a16:colId xmlns:a16="http://schemas.microsoft.com/office/drawing/2014/main" val="209167080"/>
                    </a:ext>
                  </a:extLst>
                </a:gridCol>
                <a:gridCol w="328246">
                  <a:extLst>
                    <a:ext uri="{9D8B030D-6E8A-4147-A177-3AD203B41FA5}">
                      <a16:colId xmlns:a16="http://schemas.microsoft.com/office/drawing/2014/main" val="607212768"/>
                    </a:ext>
                  </a:extLst>
                </a:gridCol>
                <a:gridCol w="603739">
                  <a:extLst>
                    <a:ext uri="{9D8B030D-6E8A-4147-A177-3AD203B41FA5}">
                      <a16:colId xmlns:a16="http://schemas.microsoft.com/office/drawing/2014/main" val="3002134983"/>
                    </a:ext>
                  </a:extLst>
                </a:gridCol>
                <a:gridCol w="468923">
                  <a:extLst>
                    <a:ext uri="{9D8B030D-6E8A-4147-A177-3AD203B41FA5}">
                      <a16:colId xmlns:a16="http://schemas.microsoft.com/office/drawing/2014/main" val="131666360"/>
                    </a:ext>
                  </a:extLst>
                </a:gridCol>
                <a:gridCol w="767861">
                  <a:extLst>
                    <a:ext uri="{9D8B030D-6E8A-4147-A177-3AD203B41FA5}">
                      <a16:colId xmlns:a16="http://schemas.microsoft.com/office/drawing/2014/main" val="2573516113"/>
                    </a:ext>
                  </a:extLst>
                </a:gridCol>
              </a:tblGrid>
              <a:tr h="133666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Equipment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Bezeichnung technisches Objekt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Arbeitspaket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PSP Element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Referenzkennzeichnung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CDB Comp. Name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Bemerkung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RV 27 related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 Inkind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 expected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 PLC comp.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431321"/>
                  </a:ext>
                </a:extLst>
              </a:tr>
              <a:tr h="133666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CID:55000001076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AID:0003246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SIS100 CRY XLD4 Control Rack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Cryogenic</a:t>
                      </a:r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Control System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2.14.10.7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==AY200=XLD4+UH001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K0923A.U20.120.RACK[CRY].001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  <a:endParaRPr lang="de-D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Q4/2023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Q4/2024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3005844"/>
                  </a:ext>
                </a:extLst>
              </a:tr>
              <a:tr h="133666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CID:55000001083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AID:0003247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SIS100 CRY QNF0 V1 Control Rack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Cryogenic Control System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2.14.10.7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==AY200=XLS1.QNF0+UH001 ==AY200=XLS3.QNF0+UH001 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1S10YF.RACK[CRY].001</a:t>
                      </a:r>
                      <a:b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1S30YF.RACK[CRY].001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finale Zuordnung CID erfolgt beim Aufbau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  <a:endParaRPr lang="de-D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Q4/2023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Q4/2024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0248383"/>
                  </a:ext>
                </a:extLst>
              </a:tr>
              <a:tr h="133666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CID:55000001090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148726"/>
                  </a:ext>
                </a:extLst>
              </a:tr>
              <a:tr h="133666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CID:55000001106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AID:0003248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SIS100 CRY QNF0 V2 Control Rack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Cryogenic Control System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2.14.10.7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==AY200=XLS5.QNF0+UH001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1S50YF.RACK[CRY].001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  <a:endParaRPr lang="de-D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Q4/2023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Q4/2024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965394"/>
                  </a:ext>
                </a:extLst>
              </a:tr>
              <a:tr h="133666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CID:55000001014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AID:0003249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SIS100 CRY QNE Control Rack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Cryogenic Control System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2.14.10.7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==AY200=XLS1.QNE0+UH061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==AY200=XLS3.QNE1+UH021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==AY200=XLS3.QNE0+UH061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==AY200=XLS5.QNE1+UH021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==AY200=XLS5.QNE0+UH061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==AY200=XLS1.QNE1+UH021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1S20YE.RACK[CRY].001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1S20YE.RACK[CRY].002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1S40YE.RACK[CRY].001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1S40YE.RACK[CRY].002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1S60YE.RACK[CRY].001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1S60YE.RACK[CRY].002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finale Zuordnung CID erfolgt beim Aufbau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  <a:endParaRPr lang="de-D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Q3/2023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Q4/2024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1764"/>
                  </a:ext>
                </a:extLst>
              </a:tr>
              <a:tr h="133666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CID:55000001021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793424"/>
                  </a:ext>
                </a:extLst>
              </a:tr>
              <a:tr h="133666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CID:55000001038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940978"/>
                  </a:ext>
                </a:extLst>
              </a:tr>
              <a:tr h="133666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CID:55000001045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043788"/>
                  </a:ext>
                </a:extLst>
              </a:tr>
              <a:tr h="133666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CID:55000001052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899396"/>
                  </a:ext>
                </a:extLst>
              </a:tr>
              <a:tr h="133666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CID:55000001069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79589"/>
                  </a:ext>
                </a:extLst>
              </a:tr>
              <a:tr h="249115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CID:55000001113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AID:0003250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SIS100 CRY RQS1 Control Rack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Cryogenic Control System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2.14.10.7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==AY200=XLS1.RQS1+UH051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1S10YM.RACK[CRY].001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production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Q2/2026 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</a:t>
                      </a:r>
                      <a:r>
                        <a:rPr lang="de-DE" sz="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5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de-DE" sz="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5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  <a:r>
                        <a:rPr lang="de-DE" sz="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5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frame</a:t>
                      </a:r>
                      <a:r>
                        <a:rPr lang="de-DE" sz="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5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contract</a:t>
                      </a:r>
                      <a:endParaRPr lang="de-D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474139"/>
                  </a:ext>
                </a:extLst>
              </a:tr>
              <a:tr h="249115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CID:55000001120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AID:0003251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SIS100 CRY RQS2 Control Rack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Cryogenic Control System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2.14.10.7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==AY200=XLS3.RQS2+UH011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1S20YM.RACK[CRY].001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production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Q2/2026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</a:t>
                      </a:r>
                      <a:r>
                        <a:rPr lang="de-DE" sz="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5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de-DE" sz="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5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  <a:r>
                        <a:rPr lang="de-DE" sz="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5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frame</a:t>
                      </a:r>
                      <a:r>
                        <a:rPr lang="de-DE" sz="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5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contract</a:t>
                      </a:r>
                      <a:endParaRPr lang="de-D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4529351"/>
                  </a:ext>
                </a:extLst>
              </a:tr>
              <a:tr h="133666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CID:55000001137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AID:0003252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SIS100 CRY RQS3 Control Rack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Cryogenic Control System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2.14.10.7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==AY200=XLS3.RQS3+UH051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1S30YM.RACK[CRY].001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production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Q2/2026 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</a:t>
                      </a:r>
                      <a:r>
                        <a:rPr lang="de-DE" sz="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5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de-DE" sz="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5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  <a:r>
                        <a:rPr lang="de-DE" sz="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5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frame</a:t>
                      </a:r>
                      <a:r>
                        <a:rPr lang="de-DE" sz="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5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contract</a:t>
                      </a:r>
                      <a:endParaRPr lang="de-D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780074"/>
                  </a:ext>
                </a:extLst>
              </a:tr>
              <a:tr h="133666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CID:55000001144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AID:0003253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SIS100 CRY RQS4 Control Rack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Cryogenic Control System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2.14.10.7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==AY200=XLS5.RQS4+UH011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1S40YM.RACK[CRY].001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production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 Q2/2026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</a:t>
                      </a:r>
                      <a:r>
                        <a:rPr lang="de-DE" sz="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5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de-DE" sz="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5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  <a:r>
                        <a:rPr lang="de-DE" sz="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5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frame</a:t>
                      </a:r>
                      <a:r>
                        <a:rPr lang="de-DE" sz="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5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contract</a:t>
                      </a:r>
                      <a:endParaRPr lang="de-D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7325737"/>
                  </a:ext>
                </a:extLst>
              </a:tr>
              <a:tr h="133666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CID:55000001151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AID:0003254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SIS100 CRY RQS5 Control Rack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Cryogenic Control System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2.14.10.7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==AY200=XLS5.RQS5+UH051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1S50YM.RACK[CRY].001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production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Q2/2026 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</a:t>
                      </a:r>
                      <a:r>
                        <a:rPr lang="de-DE" sz="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5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de-DE" sz="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5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  <a:r>
                        <a:rPr lang="de-DE" sz="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5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frame</a:t>
                      </a:r>
                      <a:r>
                        <a:rPr lang="de-DE" sz="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5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contract</a:t>
                      </a:r>
                      <a:endParaRPr lang="de-D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151056"/>
                  </a:ext>
                </a:extLst>
              </a:tr>
              <a:tr h="133666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CID:55000001168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AID:0003255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SIS100 CRY RQS6 Control Rack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Cryogenic Control System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2.14.10.7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==AY200=XLS1.RQS6+UH011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1S60YM.RACK[CRY].001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production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Q2/2026 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</a:t>
                      </a:r>
                      <a:r>
                        <a:rPr lang="de-DE" sz="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5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de-DE" sz="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5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  <a:r>
                        <a:rPr lang="de-DE" sz="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5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frame</a:t>
                      </a:r>
                      <a:r>
                        <a:rPr lang="de-DE" sz="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5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contract</a:t>
                      </a:r>
                      <a:endParaRPr lang="de-D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7213847"/>
                  </a:ext>
                </a:extLst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Christian Müller </a:t>
            </a:r>
            <a:r>
              <a:rPr lang="en-US" dirty="0"/>
              <a:t>/ ACO-IND (Industrial Controls) / 4th SIS100 Workshop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287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Status IND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control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systems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de-D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dirty="0" smtClean="0"/>
              <a:t>– </a:t>
            </a:r>
            <a:r>
              <a:rPr lang="de-DE" dirty="0"/>
              <a:t>CRYO </a:t>
            </a:r>
            <a:r>
              <a:rPr lang="en-US" dirty="0"/>
              <a:t>controls results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/>
              <a:t>String Test – </a:t>
            </a:r>
            <a:r>
              <a:rPr lang="en-US" sz="2800" b="1" dirty="0" smtClean="0"/>
              <a:t>Heater </a:t>
            </a:r>
            <a:r>
              <a:rPr lang="en-US" sz="2800" b="1" dirty="0" smtClean="0"/>
              <a:t>Regulation</a:t>
            </a:r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b="1" dirty="0" smtClean="0"/>
              <a:t>goal: regulate temperature of cooling circuit to adapt to different heat loads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violet: Heater [% * 20W]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green: Temp [K]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very </a:t>
            </a:r>
            <a:r>
              <a:rPr lang="en-US" sz="2000" dirty="0"/>
              <a:t>long dead time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200" dirty="0" smtClean="0"/>
              <a:t>(~5 </a:t>
            </a:r>
            <a:r>
              <a:rPr lang="en-US" sz="1200" dirty="0"/>
              <a:t>minutes between the first heating pulse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and </a:t>
            </a:r>
            <a:r>
              <a:rPr lang="en-US" sz="1200" dirty="0"/>
              <a:t>the observable effect through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the </a:t>
            </a:r>
            <a:r>
              <a:rPr lang="en-US" sz="1200" dirty="0"/>
              <a:t>magnet</a:t>
            </a:r>
            <a:r>
              <a:rPr lang="en-US" sz="12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0" indent="0">
              <a:buNone/>
            </a:pPr>
            <a:r>
              <a:rPr lang="en-US" sz="1900" dirty="0" smtClean="0"/>
              <a:t>Reasons for delay time</a:t>
            </a:r>
            <a:endParaRPr lang="en-US" sz="19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 smtClean="0"/>
              <a:t>heater at inlet of cooling circuit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 smtClean="0"/>
              <a:t>temp. sensor at outlet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 smtClean="0"/>
              <a:t>temperature increases only </a:t>
            </a:r>
            <a:r>
              <a:rPr lang="en-US" sz="1700" dirty="0" smtClean="0"/>
              <a:t>if 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en-US" sz="1700" dirty="0" smtClean="0"/>
              <a:t>helium is gaseous</a:t>
            </a:r>
          </a:p>
          <a:p>
            <a:pPr marL="0" indent="0">
              <a:buNone/>
            </a:pPr>
            <a:r>
              <a:rPr lang="en-US" sz="1800" dirty="0" smtClean="0"/>
              <a:t>                                                           </a:t>
            </a:r>
            <a:r>
              <a:rPr lang="en-US" sz="1800" dirty="0" smtClean="0"/>
              <a:t>Step response without any regulation</a:t>
            </a:r>
            <a:endParaRPr lang="en-US" sz="1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Christian Müller </a:t>
            </a:r>
            <a:r>
              <a:rPr lang="en-US" dirty="0"/>
              <a:t>/ ACO-IND (Industrial Controls) / 4th SIS100 Workshop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24</a:t>
            </a:fld>
            <a:endParaRPr lang="de-DE"/>
          </a:p>
        </p:txBody>
      </p:sp>
      <p:pic>
        <p:nvPicPr>
          <p:cNvPr id="6" name="Grafik 5"/>
          <p:cNvPicPr/>
          <p:nvPr/>
        </p:nvPicPr>
        <p:blipFill>
          <a:blip r:embed="rId3"/>
          <a:stretch>
            <a:fillRect/>
          </a:stretch>
        </p:blipFill>
        <p:spPr>
          <a:xfrm>
            <a:off x="3886137" y="2623166"/>
            <a:ext cx="4681587" cy="322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8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Status IND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control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systems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de-D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dirty="0" smtClean="0"/>
              <a:t>– </a:t>
            </a:r>
            <a:r>
              <a:rPr lang="de-DE" dirty="0"/>
              <a:t>CRYO </a:t>
            </a:r>
            <a:r>
              <a:rPr lang="en-US" dirty="0"/>
              <a:t>controls results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String Test – </a:t>
            </a:r>
            <a:r>
              <a:rPr lang="en-US" b="1" dirty="0" smtClean="0"/>
              <a:t>Heater Regulation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violet: Heater [% * 20W]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green: Temp [K]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blue set point [K]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 </a:t>
            </a:r>
          </a:p>
          <a:p>
            <a:pPr marL="0" indent="0">
              <a:buNone/>
            </a:pPr>
            <a:r>
              <a:rPr lang="en-US" sz="2000" dirty="0" smtClean="0"/>
              <a:t>a “fast” regulator immediately</a:t>
            </a:r>
          </a:p>
          <a:p>
            <a:pPr marL="0" indent="0">
              <a:buNone/>
            </a:pPr>
            <a:r>
              <a:rPr lang="en-US" sz="2000" dirty="0" smtClean="0"/>
              <a:t>starts oscillating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0" indent="0">
              <a:buNone/>
            </a:pPr>
            <a:r>
              <a:rPr lang="en-US" sz="1800" dirty="0" smtClean="0"/>
              <a:t>                                                        Regulator oscillating</a:t>
            </a:r>
            <a:endParaRPr lang="en-US" sz="1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Christian Müller </a:t>
            </a:r>
            <a:r>
              <a:rPr lang="en-US" dirty="0"/>
              <a:t>/ ACO-IND (Industrial Controls) / 4th SIS100 Workshop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25</a:t>
            </a:fld>
            <a:endParaRPr lang="de-DE"/>
          </a:p>
        </p:txBody>
      </p:sp>
      <p:pic>
        <p:nvPicPr>
          <p:cNvPr id="7" name="Grafik 6"/>
          <p:cNvPicPr/>
          <p:nvPr/>
        </p:nvPicPr>
        <p:blipFill>
          <a:blip r:embed="rId3"/>
          <a:stretch>
            <a:fillRect/>
          </a:stretch>
        </p:blipFill>
        <p:spPr>
          <a:xfrm>
            <a:off x="4021398" y="2533057"/>
            <a:ext cx="4381946" cy="316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8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Status IND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control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systems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de-D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dirty="0" smtClean="0"/>
              <a:t>– </a:t>
            </a:r>
            <a:r>
              <a:rPr lang="de-DE" dirty="0"/>
              <a:t>CRYO </a:t>
            </a:r>
            <a:r>
              <a:rPr lang="en-US" dirty="0"/>
              <a:t>controls results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String Test – Heater Regulation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violet: Heater [% * 20W]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green: Temp [K]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blue set point [K]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000" dirty="0" smtClean="0"/>
              <a:t>only a very slow regulator is</a:t>
            </a:r>
            <a:br>
              <a:rPr lang="en-US" sz="2000" dirty="0" smtClean="0"/>
            </a:br>
            <a:r>
              <a:rPr lang="en-US" sz="2000" dirty="0" smtClean="0"/>
              <a:t>able to regulate the </a:t>
            </a:r>
            <a:br>
              <a:rPr lang="en-US" sz="2000" dirty="0" smtClean="0"/>
            </a:br>
            <a:r>
              <a:rPr lang="en-US" sz="2000" dirty="0" smtClean="0"/>
              <a:t>temperature </a:t>
            </a:r>
          </a:p>
          <a:p>
            <a:pPr marL="0" indent="0">
              <a:buNone/>
            </a:pPr>
            <a:endParaRPr lang="en-US" sz="1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Settling Time QP ~70 min.</a:t>
            </a: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0" indent="0">
              <a:buNone/>
            </a:pPr>
            <a:r>
              <a:rPr lang="en-US" sz="1800" dirty="0" smtClean="0"/>
              <a:t>                                                             Regulator more or less stable but slow</a:t>
            </a:r>
            <a:endParaRPr lang="en-US" sz="1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Christian Müller </a:t>
            </a:r>
            <a:r>
              <a:rPr lang="en-US" dirty="0"/>
              <a:t>/ ACO-IND (Industrial Controls) / 4th SIS100 Workshop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26</a:t>
            </a:fld>
            <a:endParaRPr lang="de-DE"/>
          </a:p>
        </p:txBody>
      </p:sp>
      <p:pic>
        <p:nvPicPr>
          <p:cNvPr id="8" name="Grafik 7"/>
          <p:cNvPicPr/>
          <p:nvPr/>
        </p:nvPicPr>
        <p:blipFill>
          <a:blip r:embed="rId3"/>
          <a:stretch>
            <a:fillRect/>
          </a:stretch>
        </p:blipFill>
        <p:spPr>
          <a:xfrm>
            <a:off x="3954162" y="2308455"/>
            <a:ext cx="4540194" cy="318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4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Status IND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control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systems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de-D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/>
              <a:t>– CRYO </a:t>
            </a:r>
            <a:r>
              <a:rPr lang="en-US" dirty="0"/>
              <a:t>controls results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450685"/>
            <a:ext cx="8211834" cy="4903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String Test – </a:t>
            </a:r>
            <a:r>
              <a:rPr lang="en-US" b="1" dirty="0" smtClean="0"/>
              <a:t>Heater regulation</a:t>
            </a:r>
          </a:p>
          <a:p>
            <a:r>
              <a:rPr lang="en-US" b="1" dirty="0" smtClean="0"/>
              <a:t>Dipoles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delay time &gt;300s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reaction time after set point change:  20 min.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Quadrupole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delay time </a:t>
            </a:r>
            <a:r>
              <a:rPr lang="en-US" dirty="0" smtClean="0"/>
              <a:t>&gt;240s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reaction time after set point change:  </a:t>
            </a:r>
            <a:r>
              <a:rPr lang="en-US" dirty="0" smtClean="0"/>
              <a:t>70 </a:t>
            </a:r>
            <a:r>
              <a:rPr lang="en-US" dirty="0"/>
              <a:t>min.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b="1" dirty="0" smtClean="0"/>
          </a:p>
          <a:p>
            <a:pPr marL="0" indent="0">
              <a:buNone/>
            </a:pPr>
            <a:r>
              <a:rPr lang="de-DE" altLang="de-DE" sz="2000" dirty="0" err="1" smtClean="0">
                <a:solidFill>
                  <a:schemeClr val="tx1"/>
                </a:solidFill>
                <a:latin typeface="Arial Unicode MS"/>
              </a:rPr>
              <a:t>By</a:t>
            </a:r>
            <a:r>
              <a:rPr lang="de-DE" altLang="de-DE" sz="2000" dirty="0" smtClean="0">
                <a:solidFill>
                  <a:schemeClr val="tx1"/>
                </a:solidFill>
                <a:latin typeface="Arial Unicode MS"/>
              </a:rPr>
              <a:t> </a:t>
            </a:r>
            <a:r>
              <a:rPr lang="de-DE" altLang="de-DE" sz="2000" dirty="0" err="1" smtClean="0">
                <a:solidFill>
                  <a:schemeClr val="tx1"/>
                </a:solidFill>
                <a:latin typeface="Arial Unicode MS"/>
              </a:rPr>
              <a:t>pre</a:t>
            </a:r>
            <a:r>
              <a:rPr lang="de-DE" altLang="de-DE" sz="2000" dirty="0" smtClean="0">
                <a:solidFill>
                  <a:schemeClr val="tx1"/>
                </a:solidFill>
                <a:latin typeface="Arial Unicode MS"/>
              </a:rPr>
              <a:t>-controlling </a:t>
            </a:r>
            <a:r>
              <a:rPr lang="de-DE" altLang="de-DE" sz="2000" dirty="0" err="1">
                <a:solidFill>
                  <a:schemeClr val="tx1"/>
                </a:solidFill>
                <a:latin typeface="Arial Unicode MS"/>
              </a:rPr>
              <a:t>the</a:t>
            </a:r>
            <a:r>
              <a:rPr lang="de-DE" altLang="de-DE" sz="2000" dirty="0">
                <a:solidFill>
                  <a:schemeClr val="tx1"/>
                </a:solidFill>
                <a:latin typeface="Arial Unicode MS"/>
              </a:rPr>
              <a:t> </a:t>
            </a:r>
            <a:r>
              <a:rPr lang="de-DE" altLang="de-DE" sz="2000" dirty="0" err="1" smtClean="0">
                <a:solidFill>
                  <a:schemeClr val="tx1"/>
                </a:solidFill>
                <a:latin typeface="Arial Unicode MS"/>
              </a:rPr>
              <a:t>heater</a:t>
            </a:r>
            <a:r>
              <a:rPr lang="de-DE" altLang="de-DE" sz="2000" dirty="0" smtClean="0">
                <a:solidFill>
                  <a:schemeClr val="tx1"/>
                </a:solidFill>
                <a:latin typeface="Arial Unicode MS"/>
              </a:rPr>
              <a:t> power </a:t>
            </a:r>
            <a:r>
              <a:rPr lang="de-DE" altLang="de-DE" sz="2000" dirty="0" err="1">
                <a:solidFill>
                  <a:schemeClr val="tx1"/>
                </a:solidFill>
                <a:latin typeface="Arial Unicode MS"/>
              </a:rPr>
              <a:t>with</a:t>
            </a:r>
            <a:r>
              <a:rPr lang="de-DE" altLang="de-DE" sz="2000" dirty="0">
                <a:solidFill>
                  <a:schemeClr val="tx1"/>
                </a:solidFill>
                <a:latin typeface="Arial Unicode MS"/>
              </a:rPr>
              <a:t> a </a:t>
            </a:r>
            <a:r>
              <a:rPr lang="de-DE" altLang="de-DE" sz="2000" dirty="0" err="1">
                <a:solidFill>
                  <a:schemeClr val="tx1"/>
                </a:solidFill>
                <a:latin typeface="Arial Unicode MS"/>
              </a:rPr>
              <a:t>value</a:t>
            </a:r>
            <a:r>
              <a:rPr lang="de-DE" altLang="de-DE" sz="2000" dirty="0">
                <a:solidFill>
                  <a:schemeClr val="tx1"/>
                </a:solidFill>
                <a:latin typeface="Arial Unicode MS"/>
              </a:rPr>
              <a:t> </a:t>
            </a:r>
            <a:r>
              <a:rPr lang="de-DE" altLang="de-DE" sz="2000" dirty="0" err="1">
                <a:solidFill>
                  <a:schemeClr val="tx1"/>
                </a:solidFill>
                <a:latin typeface="Arial Unicode MS"/>
              </a:rPr>
              <a:t>suitable</a:t>
            </a:r>
            <a:r>
              <a:rPr lang="de-DE" altLang="de-DE" sz="2000" dirty="0">
                <a:solidFill>
                  <a:schemeClr val="tx1"/>
                </a:solidFill>
                <a:latin typeface="Arial Unicode MS"/>
              </a:rPr>
              <a:t> </a:t>
            </a:r>
            <a:r>
              <a:rPr lang="de-DE" altLang="de-DE" sz="2000" dirty="0" err="1">
                <a:solidFill>
                  <a:schemeClr val="tx1"/>
                </a:solidFill>
                <a:latin typeface="Arial Unicode MS"/>
              </a:rPr>
              <a:t>for</a:t>
            </a:r>
            <a:r>
              <a:rPr lang="de-DE" altLang="de-DE" sz="2000" dirty="0">
                <a:solidFill>
                  <a:schemeClr val="tx1"/>
                </a:solidFill>
                <a:latin typeface="Arial Unicode MS"/>
              </a:rPr>
              <a:t> </a:t>
            </a:r>
            <a:r>
              <a:rPr lang="de-DE" altLang="de-DE" sz="2000" dirty="0" err="1" smtClean="0">
                <a:solidFill>
                  <a:schemeClr val="tx1"/>
                </a:solidFill>
                <a:latin typeface="Arial Unicode MS"/>
              </a:rPr>
              <a:t>the</a:t>
            </a:r>
            <a:r>
              <a:rPr lang="de-DE" altLang="de-DE" sz="2000" dirty="0" smtClean="0">
                <a:solidFill>
                  <a:schemeClr val="tx1"/>
                </a:solidFill>
                <a:latin typeface="Arial Unicode MS"/>
              </a:rPr>
              <a:t> </a:t>
            </a:r>
            <a:r>
              <a:rPr lang="de-DE" altLang="de-DE" sz="2000" dirty="0" err="1" smtClean="0">
                <a:solidFill>
                  <a:schemeClr val="tx1"/>
                </a:solidFill>
                <a:latin typeface="Arial Unicode MS"/>
              </a:rPr>
              <a:t>expected</a:t>
            </a:r>
            <a:r>
              <a:rPr lang="de-DE" altLang="de-DE" sz="2000" dirty="0" smtClean="0">
                <a:solidFill>
                  <a:schemeClr val="tx1"/>
                </a:solidFill>
                <a:latin typeface="Arial Unicode MS"/>
              </a:rPr>
              <a:t> </a:t>
            </a:r>
            <a:r>
              <a:rPr lang="de-DE" altLang="de-DE" sz="2000" dirty="0" err="1" smtClean="0">
                <a:solidFill>
                  <a:schemeClr val="tx1"/>
                </a:solidFill>
                <a:latin typeface="Arial Unicode MS"/>
              </a:rPr>
              <a:t>heat</a:t>
            </a:r>
            <a:r>
              <a:rPr lang="de-DE" altLang="de-DE" sz="2000" dirty="0" smtClean="0">
                <a:solidFill>
                  <a:schemeClr val="tx1"/>
                </a:solidFill>
                <a:latin typeface="Arial Unicode MS"/>
              </a:rPr>
              <a:t> </a:t>
            </a:r>
            <a:r>
              <a:rPr lang="de-DE" altLang="de-DE" sz="2000" dirty="0" err="1" smtClean="0">
                <a:solidFill>
                  <a:schemeClr val="tx1"/>
                </a:solidFill>
                <a:latin typeface="Arial Unicode MS"/>
              </a:rPr>
              <a:t>load</a:t>
            </a:r>
            <a:r>
              <a:rPr lang="de-DE" altLang="de-DE" sz="2000" dirty="0">
                <a:solidFill>
                  <a:schemeClr val="tx1"/>
                </a:solidFill>
                <a:latin typeface="Arial Unicode MS"/>
              </a:rPr>
              <a:t>, </a:t>
            </a:r>
            <a:r>
              <a:rPr lang="de-DE" altLang="de-DE" sz="2000" dirty="0" err="1">
                <a:solidFill>
                  <a:schemeClr val="tx1"/>
                </a:solidFill>
                <a:latin typeface="Arial Unicode MS"/>
              </a:rPr>
              <a:t>the</a:t>
            </a:r>
            <a:r>
              <a:rPr lang="de-DE" altLang="de-DE" sz="2000" dirty="0">
                <a:solidFill>
                  <a:schemeClr val="tx1"/>
                </a:solidFill>
                <a:latin typeface="Arial Unicode MS"/>
              </a:rPr>
              <a:t> </a:t>
            </a:r>
            <a:r>
              <a:rPr lang="de-DE" altLang="de-DE" sz="2000" dirty="0" err="1">
                <a:solidFill>
                  <a:schemeClr val="tx1"/>
                </a:solidFill>
                <a:latin typeface="Arial Unicode MS"/>
              </a:rPr>
              <a:t>settling</a:t>
            </a:r>
            <a:r>
              <a:rPr lang="de-DE" altLang="de-DE" sz="2000" dirty="0">
                <a:solidFill>
                  <a:schemeClr val="tx1"/>
                </a:solidFill>
                <a:latin typeface="Arial Unicode MS"/>
              </a:rPr>
              <a:t> time </a:t>
            </a:r>
            <a:r>
              <a:rPr lang="de-DE" altLang="de-DE" sz="2000" dirty="0" err="1">
                <a:solidFill>
                  <a:schemeClr val="tx1"/>
                </a:solidFill>
                <a:latin typeface="Arial Unicode MS"/>
              </a:rPr>
              <a:t>could</a:t>
            </a:r>
            <a:r>
              <a:rPr lang="de-DE" altLang="de-DE" sz="2000" dirty="0">
                <a:solidFill>
                  <a:schemeClr val="tx1"/>
                </a:solidFill>
                <a:latin typeface="Arial Unicode MS"/>
              </a:rPr>
              <a:t> </a:t>
            </a:r>
            <a:r>
              <a:rPr lang="de-DE" altLang="de-DE" sz="2000" dirty="0" err="1">
                <a:solidFill>
                  <a:schemeClr val="tx1"/>
                </a:solidFill>
                <a:latin typeface="Arial Unicode MS"/>
              </a:rPr>
              <a:t>be</a:t>
            </a:r>
            <a:r>
              <a:rPr lang="de-DE" altLang="de-DE" sz="2000" dirty="0">
                <a:solidFill>
                  <a:schemeClr val="tx1"/>
                </a:solidFill>
                <a:latin typeface="Arial Unicode MS"/>
              </a:rPr>
              <a:t> </a:t>
            </a:r>
            <a:r>
              <a:rPr lang="de-DE" altLang="de-DE" sz="2000" dirty="0" err="1" smtClean="0">
                <a:solidFill>
                  <a:schemeClr val="tx1"/>
                </a:solidFill>
                <a:latin typeface="Arial Unicode MS"/>
              </a:rPr>
              <a:t>reduced</a:t>
            </a:r>
            <a:r>
              <a:rPr lang="de-DE" altLang="de-DE" sz="2000" dirty="0" smtClean="0">
                <a:solidFill>
                  <a:schemeClr val="tx1"/>
                </a:solidFill>
                <a:latin typeface="Arial Unicode MS"/>
              </a:rPr>
              <a:t> </a:t>
            </a:r>
            <a:r>
              <a:rPr lang="de-DE" altLang="de-DE" sz="2000" dirty="0" err="1" smtClean="0">
                <a:solidFill>
                  <a:schemeClr val="tx1"/>
                </a:solidFill>
                <a:latin typeface="Arial Unicode MS"/>
              </a:rPr>
              <a:t>to</a:t>
            </a:r>
            <a:r>
              <a:rPr lang="de-DE" altLang="de-DE" sz="2000" dirty="0" smtClean="0">
                <a:solidFill>
                  <a:schemeClr val="tx1"/>
                </a:solidFill>
                <a:latin typeface="Arial Unicode MS"/>
              </a:rPr>
              <a:t> 10 min.</a:t>
            </a:r>
            <a:br>
              <a:rPr lang="de-DE" altLang="de-DE" sz="2000" dirty="0" smtClean="0">
                <a:solidFill>
                  <a:schemeClr val="tx1"/>
                </a:solidFill>
                <a:latin typeface="Arial Unicode MS"/>
              </a:rPr>
            </a:br>
            <a:r>
              <a:rPr lang="de-DE" altLang="de-DE" sz="2000" dirty="0" smtClean="0">
                <a:solidFill>
                  <a:schemeClr val="tx1"/>
                </a:solidFill>
                <a:latin typeface="Arial Unicode MS"/>
              </a:rPr>
              <a:t>(</a:t>
            </a:r>
            <a:r>
              <a:rPr lang="de-DE" altLang="de-DE" sz="2000" dirty="0" err="1" smtClean="0">
                <a:solidFill>
                  <a:schemeClr val="tx1"/>
                </a:solidFill>
                <a:latin typeface="Arial Unicode MS"/>
              </a:rPr>
              <a:t>heat</a:t>
            </a:r>
            <a:r>
              <a:rPr lang="de-DE" altLang="de-DE" sz="2000" dirty="0" smtClean="0">
                <a:solidFill>
                  <a:schemeClr val="tx1"/>
                </a:solidFill>
                <a:latin typeface="Arial Unicode MS"/>
              </a:rPr>
              <a:t> </a:t>
            </a:r>
            <a:r>
              <a:rPr lang="de-DE" altLang="de-DE" sz="2000" dirty="0" err="1" smtClean="0">
                <a:solidFill>
                  <a:schemeClr val="tx1"/>
                </a:solidFill>
                <a:latin typeface="Arial Unicode MS"/>
              </a:rPr>
              <a:t>load</a:t>
            </a:r>
            <a:r>
              <a:rPr lang="de-DE" altLang="de-DE" sz="2000" dirty="0" smtClean="0">
                <a:solidFill>
                  <a:schemeClr val="tx1"/>
                </a:solidFill>
                <a:latin typeface="Arial Unicode MS"/>
              </a:rPr>
              <a:t>/</a:t>
            </a:r>
            <a:r>
              <a:rPr lang="de-DE" altLang="de-DE" sz="2000" dirty="0" err="1" smtClean="0">
                <a:solidFill>
                  <a:schemeClr val="tx1"/>
                </a:solidFill>
                <a:latin typeface="Arial Unicode MS"/>
              </a:rPr>
              <a:t>magnet</a:t>
            </a:r>
            <a:r>
              <a:rPr lang="de-DE" altLang="de-DE" sz="2000" dirty="0" smtClean="0">
                <a:solidFill>
                  <a:schemeClr val="tx1"/>
                </a:solidFill>
                <a:latin typeface="Arial Unicode MS"/>
              </a:rPr>
              <a:t> </a:t>
            </a:r>
            <a:r>
              <a:rPr lang="de-DE" altLang="de-DE" sz="2000" dirty="0" err="1" smtClean="0">
                <a:solidFill>
                  <a:schemeClr val="tx1"/>
                </a:solidFill>
                <a:latin typeface="Arial Unicode MS"/>
              </a:rPr>
              <a:t>cycle</a:t>
            </a:r>
            <a:r>
              <a:rPr lang="de-DE" altLang="de-DE" sz="2000" dirty="0" smtClean="0">
                <a:solidFill>
                  <a:schemeClr val="tx1"/>
                </a:solidFill>
                <a:latin typeface="Arial Unicode MS"/>
              </a:rPr>
              <a:t> </a:t>
            </a:r>
            <a:r>
              <a:rPr lang="de-DE" altLang="de-DE" sz="2000" dirty="0" err="1" smtClean="0">
                <a:solidFill>
                  <a:schemeClr val="tx1"/>
                </a:solidFill>
                <a:latin typeface="Arial Unicode MS"/>
              </a:rPr>
              <a:t>of</a:t>
            </a:r>
            <a:r>
              <a:rPr lang="de-DE" altLang="de-DE" sz="2000" dirty="0" smtClean="0">
                <a:solidFill>
                  <a:schemeClr val="tx1"/>
                </a:solidFill>
                <a:latin typeface="Arial Unicode MS"/>
              </a:rPr>
              <a:t> </a:t>
            </a:r>
            <a:r>
              <a:rPr lang="de-DE" altLang="de-DE" sz="2000" dirty="0" err="1" smtClean="0">
                <a:solidFill>
                  <a:schemeClr val="tx1"/>
                </a:solidFill>
                <a:latin typeface="Arial Unicode MS"/>
              </a:rPr>
              <a:t>the</a:t>
            </a:r>
            <a:r>
              <a:rPr lang="de-DE" altLang="de-DE" sz="2000" dirty="0" smtClean="0">
                <a:solidFill>
                  <a:schemeClr val="tx1"/>
                </a:solidFill>
                <a:latin typeface="Arial Unicode MS"/>
              </a:rPr>
              <a:t> </a:t>
            </a:r>
            <a:r>
              <a:rPr lang="de-DE" altLang="de-DE" sz="2000" dirty="0" err="1" smtClean="0">
                <a:solidFill>
                  <a:schemeClr val="tx1"/>
                </a:solidFill>
                <a:latin typeface="Arial Unicode MS"/>
              </a:rPr>
              <a:t>magnets</a:t>
            </a:r>
            <a:r>
              <a:rPr lang="de-DE" altLang="de-DE" sz="2000" dirty="0" smtClean="0">
                <a:solidFill>
                  <a:schemeClr val="tx1"/>
                </a:solidFill>
                <a:latin typeface="Arial Unicode MS"/>
              </a:rPr>
              <a:t> </a:t>
            </a:r>
            <a:r>
              <a:rPr lang="de-DE" altLang="de-DE" sz="2000" dirty="0" err="1" smtClean="0">
                <a:solidFill>
                  <a:schemeClr val="tx1"/>
                </a:solidFill>
                <a:latin typeface="Arial Unicode MS"/>
              </a:rPr>
              <a:t>need</a:t>
            </a:r>
            <a:r>
              <a:rPr lang="de-DE" altLang="de-DE" sz="2000" dirty="0" smtClean="0">
                <a:solidFill>
                  <a:schemeClr val="tx1"/>
                </a:solidFill>
                <a:latin typeface="Arial Unicode MS"/>
              </a:rPr>
              <a:t> </a:t>
            </a:r>
            <a:r>
              <a:rPr lang="de-DE" altLang="de-DE" sz="2000" dirty="0" err="1" smtClean="0">
                <a:solidFill>
                  <a:schemeClr val="tx1"/>
                </a:solidFill>
                <a:latin typeface="Arial Unicode MS"/>
              </a:rPr>
              <a:t>to</a:t>
            </a:r>
            <a:r>
              <a:rPr lang="de-DE" altLang="de-DE" sz="2000" dirty="0" smtClean="0">
                <a:solidFill>
                  <a:schemeClr val="tx1"/>
                </a:solidFill>
                <a:latin typeface="Arial Unicode MS"/>
              </a:rPr>
              <a:t> </a:t>
            </a:r>
            <a:r>
              <a:rPr lang="de-DE" altLang="de-DE" sz="2000" dirty="0" err="1" smtClean="0">
                <a:solidFill>
                  <a:schemeClr val="tx1"/>
                </a:solidFill>
                <a:latin typeface="Arial Unicode MS"/>
              </a:rPr>
              <a:t>be</a:t>
            </a:r>
            <a:r>
              <a:rPr lang="de-DE" altLang="de-DE" sz="2000" dirty="0" smtClean="0">
                <a:solidFill>
                  <a:schemeClr val="tx1"/>
                </a:solidFill>
                <a:latin typeface="Arial Unicode MS"/>
              </a:rPr>
              <a:t> </a:t>
            </a:r>
            <a:r>
              <a:rPr lang="de-DE" altLang="de-DE" sz="2000" dirty="0" err="1" smtClean="0">
                <a:solidFill>
                  <a:schemeClr val="tx1"/>
                </a:solidFill>
                <a:latin typeface="Arial Unicode MS"/>
              </a:rPr>
              <a:t>communicated</a:t>
            </a:r>
            <a:r>
              <a:rPr lang="de-DE" altLang="de-DE" sz="2000" dirty="0" smtClean="0">
                <a:solidFill>
                  <a:schemeClr val="tx1"/>
                </a:solidFill>
                <a:latin typeface="Arial Unicode MS"/>
              </a:rPr>
              <a:t> in </a:t>
            </a:r>
            <a:r>
              <a:rPr lang="de-DE" altLang="de-DE" sz="2000" dirty="0" err="1" smtClean="0">
                <a:solidFill>
                  <a:schemeClr val="tx1"/>
                </a:solidFill>
                <a:latin typeface="Arial Unicode MS"/>
              </a:rPr>
              <a:t>advance</a:t>
            </a:r>
            <a:r>
              <a:rPr lang="de-DE" altLang="de-DE" sz="2000" dirty="0" smtClean="0">
                <a:solidFill>
                  <a:schemeClr val="tx1"/>
                </a:solidFill>
                <a:latin typeface="Arial Unicode MS"/>
              </a:rPr>
              <a:t>!  </a:t>
            </a:r>
            <a:r>
              <a:rPr lang="de-DE" altLang="de-DE" sz="2000" dirty="0" err="1" smtClean="0">
                <a:solidFill>
                  <a:schemeClr val="tx1"/>
                </a:solidFill>
                <a:latin typeface="Arial Unicode MS"/>
              </a:rPr>
              <a:t>by</a:t>
            </a:r>
            <a:r>
              <a:rPr lang="de-DE" altLang="de-DE" sz="2000" dirty="0" smtClean="0">
                <a:solidFill>
                  <a:schemeClr val="tx1"/>
                </a:solidFill>
                <a:latin typeface="Arial Unicode MS"/>
              </a:rPr>
              <a:t> </a:t>
            </a:r>
            <a:r>
              <a:rPr lang="de-DE" altLang="de-DE" sz="2000" dirty="0" err="1" smtClean="0">
                <a:solidFill>
                  <a:schemeClr val="tx1"/>
                </a:solidFill>
                <a:latin typeface="Arial Unicode MS"/>
              </a:rPr>
              <a:t>operator</a:t>
            </a:r>
            <a:r>
              <a:rPr lang="de-DE" altLang="de-DE" sz="2000" dirty="0" smtClean="0">
                <a:solidFill>
                  <a:schemeClr val="tx1"/>
                </a:solidFill>
                <a:latin typeface="Arial Unicode MS"/>
              </a:rPr>
              <a:t>?   </a:t>
            </a:r>
            <a:r>
              <a:rPr lang="de-DE" altLang="de-DE" sz="2000" dirty="0" err="1" smtClean="0">
                <a:solidFill>
                  <a:schemeClr val="tx1"/>
                </a:solidFill>
                <a:latin typeface="Arial Unicode MS"/>
              </a:rPr>
              <a:t>by</a:t>
            </a:r>
            <a:r>
              <a:rPr lang="de-DE" altLang="de-DE" sz="2000" dirty="0" smtClean="0">
                <a:solidFill>
                  <a:schemeClr val="tx1"/>
                </a:solidFill>
                <a:latin typeface="Arial Unicode MS"/>
              </a:rPr>
              <a:t> </a:t>
            </a:r>
            <a:r>
              <a:rPr lang="de-DE" altLang="de-DE" sz="2000" dirty="0" err="1" smtClean="0">
                <a:solidFill>
                  <a:schemeClr val="tx1"/>
                </a:solidFill>
                <a:latin typeface="Arial Unicode MS"/>
              </a:rPr>
              <a:t>communication</a:t>
            </a:r>
            <a:r>
              <a:rPr lang="de-DE" altLang="de-DE" sz="2000" dirty="0" smtClean="0">
                <a:solidFill>
                  <a:schemeClr val="tx1"/>
                </a:solidFill>
                <a:latin typeface="Arial Unicode MS"/>
              </a:rPr>
              <a:t> </a:t>
            </a:r>
            <a:r>
              <a:rPr lang="de-DE" altLang="de-DE" sz="2000" dirty="0" err="1" smtClean="0">
                <a:solidFill>
                  <a:schemeClr val="tx1"/>
                </a:solidFill>
                <a:latin typeface="Arial Unicode MS"/>
              </a:rPr>
              <a:t>to</a:t>
            </a:r>
            <a:r>
              <a:rPr lang="de-DE" altLang="de-DE" sz="2000" dirty="0" smtClean="0">
                <a:solidFill>
                  <a:schemeClr val="tx1"/>
                </a:solidFill>
                <a:latin typeface="Arial Unicode MS"/>
              </a:rPr>
              <a:t> </a:t>
            </a:r>
            <a:r>
              <a:rPr lang="de-DE" altLang="de-DE" sz="2000" dirty="0" err="1" smtClean="0">
                <a:solidFill>
                  <a:schemeClr val="tx1"/>
                </a:solidFill>
                <a:latin typeface="Arial Unicode MS"/>
              </a:rPr>
              <a:t>other</a:t>
            </a:r>
            <a:r>
              <a:rPr lang="de-DE" altLang="de-DE" sz="2000" dirty="0" smtClean="0">
                <a:solidFill>
                  <a:schemeClr val="tx1"/>
                </a:solidFill>
                <a:latin typeface="Arial Unicode MS"/>
              </a:rPr>
              <a:t> </a:t>
            </a:r>
            <a:r>
              <a:rPr lang="de-DE" altLang="de-DE" sz="2000" dirty="0" err="1" smtClean="0">
                <a:solidFill>
                  <a:schemeClr val="tx1"/>
                </a:solidFill>
                <a:latin typeface="Arial Unicode MS"/>
              </a:rPr>
              <a:t>systems</a:t>
            </a:r>
            <a:r>
              <a:rPr lang="de-DE" altLang="de-DE" sz="2000" dirty="0" smtClean="0">
                <a:solidFill>
                  <a:schemeClr val="tx1"/>
                </a:solidFill>
                <a:latin typeface="Arial Unicode MS"/>
              </a:rPr>
              <a:t>?)</a:t>
            </a:r>
            <a:endParaRPr lang="de-DE" altLang="de-DE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Christian Müller </a:t>
            </a:r>
            <a:r>
              <a:rPr lang="en-US" dirty="0"/>
              <a:t>/ ACO-IND (Industrial Controls) / 4th SIS100 Workshop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63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Status IND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control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systems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de-D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dirty="0" smtClean="0"/>
              <a:t>– </a:t>
            </a:r>
            <a:r>
              <a:rPr lang="de-DE" dirty="0"/>
              <a:t>CRYO </a:t>
            </a:r>
            <a:r>
              <a:rPr lang="en-US" dirty="0"/>
              <a:t>controls results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450685"/>
            <a:ext cx="8211834" cy="4464340"/>
          </a:xfrm>
        </p:spPr>
        <p:txBody>
          <a:bodyPr>
            <a:normAutofit/>
          </a:bodyPr>
          <a:lstStyle/>
          <a:p>
            <a:r>
              <a:rPr lang="en-US" b="1" dirty="0"/>
              <a:t>String Test – Challenges &amp; Next Steps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Automatic heater </a:t>
            </a:r>
            <a:r>
              <a:rPr lang="en-US" dirty="0"/>
              <a:t>regulation in dependency to the heat load is currently not possible due to the long dead </a:t>
            </a:r>
            <a:r>
              <a:rPr lang="en-US" dirty="0" smtClean="0"/>
              <a:t>time</a:t>
            </a: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As a result, regulation is far too slow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new concept for </a:t>
            </a:r>
            <a:r>
              <a:rPr lang="en-US" dirty="0" smtClean="0"/>
              <a:t>heater </a:t>
            </a:r>
            <a:r>
              <a:rPr lang="en-US" smtClean="0"/>
              <a:t>control for </a:t>
            </a:r>
            <a:r>
              <a:rPr lang="en-US" dirty="0"/>
              <a:t>the </a:t>
            </a:r>
            <a:r>
              <a:rPr lang="en-US" dirty="0" smtClean="0"/>
              <a:t>magnets </a:t>
            </a:r>
            <a:r>
              <a:rPr lang="en-US" dirty="0"/>
              <a:t>is </a:t>
            </a:r>
            <a:r>
              <a:rPr lang="en-US" dirty="0" smtClean="0"/>
              <a:t>required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Who is responsible for this topic? (IND does not have the process engineering expertise)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Strong </a:t>
            </a:r>
            <a:r>
              <a:rPr lang="en-US" dirty="0"/>
              <a:t>cooperation with SCM and CRYO departments will be </a:t>
            </a:r>
            <a:r>
              <a:rPr lang="en-US" dirty="0" smtClean="0"/>
              <a:t>essential</a:t>
            </a:r>
            <a:endParaRPr lang="en-US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Christian Müller </a:t>
            </a:r>
            <a:r>
              <a:rPr lang="en-US" dirty="0"/>
              <a:t>/ ACO-IND (Industrial Controls) / 4th SIS100 Workshop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269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75F3E2-55A3-4A23-8C63-194BF7C7F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Status IND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control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systems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de-D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dirty="0" smtClean="0"/>
              <a:t>– RISKS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ED2DEF-4ED6-43AA-8FC0-725981266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Small team </a:t>
            </a:r>
            <a:r>
              <a:rPr lang="en-US" b="1" dirty="0" smtClean="0"/>
              <a:t>size combined with wide variety of duties</a:t>
            </a:r>
            <a:r>
              <a:rPr lang="en-US" dirty="0" smtClean="0"/>
              <a:t>: </a:t>
            </a:r>
            <a:r>
              <a:rPr lang="en-US" dirty="0"/>
              <a:t>Any absence could critically impact </a:t>
            </a:r>
            <a:r>
              <a:rPr lang="en-US" dirty="0" smtClean="0"/>
              <a:t>progress (one person - one topic)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Unclear responsibilities</a:t>
            </a:r>
            <a:r>
              <a:rPr lang="en-US" dirty="0"/>
              <a:t>: It is still not defined who does the connecting of cables to the </a:t>
            </a:r>
            <a:r>
              <a:rPr lang="en-US" dirty="0" smtClean="0"/>
              <a:t>cabinet, to the </a:t>
            </a:r>
            <a:r>
              <a:rPr lang="en-US" dirty="0"/>
              <a:t>instruments </a:t>
            </a:r>
            <a:r>
              <a:rPr lang="en-US" dirty="0" smtClean="0"/>
              <a:t>and the signal testing </a:t>
            </a:r>
            <a:br>
              <a:rPr lang="en-US" dirty="0" smtClean="0"/>
            </a:br>
            <a:r>
              <a:rPr lang="en-US" dirty="0" smtClean="0"/>
              <a:t>(No </a:t>
            </a:r>
            <a:r>
              <a:rPr lang="en-US" dirty="0"/>
              <a:t>resources from IND / </a:t>
            </a:r>
            <a:r>
              <a:rPr lang="en-US" dirty="0" smtClean="0"/>
              <a:t>CRY available)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Missing heating logic</a:t>
            </a:r>
            <a:r>
              <a:rPr lang="en-US" dirty="0"/>
              <a:t>: The control and regulation concept for sector heating is not yet specified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862398A-05F8-46A6-ADAC-3841448A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3E18D3-424B-4D97-B5E6-1F3E95F95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Christian Müller </a:t>
            </a:r>
            <a:r>
              <a:rPr lang="en-US" dirty="0"/>
              <a:t>/ ACO-IND (Industrial Controls) / 4th SIS100 Workshop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594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Status IND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control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system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de-D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smtClean="0"/>
              <a:t>- </a:t>
            </a:r>
            <a:r>
              <a:rPr lang="de-DE" dirty="0"/>
              <a:t>PAS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Status</a:t>
            </a:r>
            <a:endParaRPr lang="de-DE" sz="1100" dirty="0"/>
          </a:p>
          <a:p>
            <a:pPr lvl="1"/>
            <a:r>
              <a:rPr lang="de-DE" dirty="0"/>
              <a:t>Cabinet </a:t>
            </a:r>
            <a:r>
              <a:rPr lang="de-DE" dirty="0" err="1"/>
              <a:t>status</a:t>
            </a:r>
            <a:r>
              <a:rPr lang="de-DE" dirty="0"/>
              <a:t>: </a:t>
            </a:r>
            <a:r>
              <a:rPr lang="de-DE" dirty="0" err="1">
                <a:solidFill>
                  <a:srgbClr val="00B050"/>
                </a:solidFill>
              </a:rPr>
              <a:t>FoS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for</a:t>
            </a:r>
            <a:r>
              <a:rPr lang="de-DE" dirty="0" smtClean="0">
                <a:solidFill>
                  <a:srgbClr val="00B050"/>
                </a:solidFill>
              </a:rPr>
              <a:t> all </a:t>
            </a:r>
            <a:r>
              <a:rPr lang="de-DE" dirty="0" err="1" smtClean="0">
                <a:solidFill>
                  <a:srgbClr val="00B050"/>
                </a:solidFill>
              </a:rPr>
              <a:t>cabinet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types</a:t>
            </a:r>
            <a:r>
              <a:rPr lang="de-DE" dirty="0" smtClean="0">
                <a:solidFill>
                  <a:srgbClr val="00B050"/>
                </a:solidFill>
              </a:rPr>
              <a:t> was </a:t>
            </a:r>
            <a:r>
              <a:rPr lang="en-US" dirty="0">
                <a:solidFill>
                  <a:srgbClr val="00B050"/>
                </a:solidFill>
              </a:rPr>
              <a:t>successfully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tested</a:t>
            </a:r>
            <a:r>
              <a:rPr lang="de-DE" dirty="0">
                <a:solidFill>
                  <a:srgbClr val="00B050"/>
                </a:solidFill>
              </a:rPr>
              <a:t>, </a:t>
            </a:r>
            <a:r>
              <a:rPr lang="de-DE" dirty="0" err="1">
                <a:solidFill>
                  <a:srgbClr val="00B050"/>
                </a:solidFill>
              </a:rPr>
              <a:t>cabinets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released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for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production</a:t>
            </a:r>
            <a:r>
              <a:rPr lang="de-DE" dirty="0">
                <a:solidFill>
                  <a:srgbClr val="FFC000"/>
                </a:solidFill>
              </a:rPr>
              <a:t>, FAT </a:t>
            </a:r>
            <a:r>
              <a:rPr lang="de-DE" dirty="0" err="1" smtClean="0">
                <a:solidFill>
                  <a:srgbClr val="FFC000"/>
                </a:solidFill>
              </a:rPr>
              <a:t>ongoing</a:t>
            </a:r>
            <a:r>
              <a:rPr lang="de-DE" dirty="0" smtClean="0">
                <a:solidFill>
                  <a:srgbClr val="FFC000"/>
                </a:solidFill>
              </a:rPr>
              <a:t>, </a:t>
            </a:r>
            <a:r>
              <a:rPr lang="de-DE" dirty="0" err="1" smtClean="0">
                <a:solidFill>
                  <a:srgbClr val="FFC000"/>
                </a:solidFill>
              </a:rPr>
              <a:t>d</a:t>
            </a:r>
            <a:r>
              <a:rPr lang="de-DE" dirty="0" err="1" smtClean="0">
                <a:solidFill>
                  <a:srgbClr val="FFC000"/>
                </a:solidFill>
              </a:rPr>
              <a:t>elivery</a:t>
            </a:r>
            <a:r>
              <a:rPr lang="de-DE" dirty="0" smtClean="0">
                <a:solidFill>
                  <a:srgbClr val="FFC000"/>
                </a:solidFill>
              </a:rPr>
              <a:t> Q4 2025 </a:t>
            </a:r>
            <a:r>
              <a:rPr lang="de-DE" dirty="0">
                <a:solidFill>
                  <a:srgbClr val="FFC000"/>
                </a:solidFill>
              </a:rPr>
              <a:t/>
            </a:r>
            <a:br>
              <a:rPr lang="de-DE" dirty="0">
                <a:solidFill>
                  <a:srgbClr val="FFC000"/>
                </a:solidFill>
              </a:rPr>
            </a:br>
            <a:r>
              <a:rPr lang="de-DE" dirty="0">
                <a:solidFill>
                  <a:srgbClr val="FFC000"/>
                </a:solidFill>
              </a:rPr>
              <a:t>(21 Cabinets / 12 </a:t>
            </a:r>
            <a:r>
              <a:rPr lang="en-US" dirty="0">
                <a:solidFill>
                  <a:srgbClr val="FFC000"/>
                </a:solidFill>
              </a:rPr>
              <a:t>terminal</a:t>
            </a: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 err="1">
                <a:solidFill>
                  <a:srgbClr val="FFC000"/>
                </a:solidFill>
              </a:rPr>
              <a:t>boxes</a:t>
            </a:r>
            <a:r>
              <a:rPr lang="de-DE" dirty="0">
                <a:solidFill>
                  <a:srgbClr val="FFC000"/>
                </a:solidFill>
              </a:rPr>
              <a:t> / 31 </a:t>
            </a:r>
            <a:r>
              <a:rPr lang="de-DE" dirty="0" err="1">
                <a:solidFill>
                  <a:srgbClr val="FFC000"/>
                </a:solidFill>
              </a:rPr>
              <a:t>operator</a:t>
            </a: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 err="1">
                <a:solidFill>
                  <a:srgbClr val="FFC000"/>
                </a:solidFill>
              </a:rPr>
              <a:t>panels</a:t>
            </a:r>
            <a:r>
              <a:rPr lang="de-DE" dirty="0">
                <a:solidFill>
                  <a:srgbClr val="FFC000"/>
                </a:solidFill>
              </a:rPr>
              <a:t>)</a:t>
            </a:r>
          </a:p>
          <a:p>
            <a:pPr lvl="1"/>
            <a:endParaRPr lang="de-DE" dirty="0">
              <a:solidFill>
                <a:srgbClr val="FFC000"/>
              </a:solidFill>
            </a:endParaRPr>
          </a:p>
          <a:p>
            <a:pPr lvl="1"/>
            <a:endParaRPr lang="de-DE" dirty="0">
              <a:solidFill>
                <a:srgbClr val="FFC000"/>
              </a:solidFill>
            </a:endParaRPr>
          </a:p>
          <a:p>
            <a:pPr lvl="1"/>
            <a:endParaRPr lang="de-DE" dirty="0">
              <a:solidFill>
                <a:srgbClr val="FFC000"/>
              </a:solidFill>
            </a:endParaRPr>
          </a:p>
          <a:p>
            <a:pPr lvl="1"/>
            <a:endParaRPr lang="de-DE" dirty="0">
              <a:solidFill>
                <a:srgbClr val="FFC000"/>
              </a:solidFill>
            </a:endParaRPr>
          </a:p>
          <a:p>
            <a:pPr lvl="1"/>
            <a:endParaRPr lang="de-DE" dirty="0">
              <a:solidFill>
                <a:srgbClr val="FFC000"/>
              </a:solidFill>
            </a:endParaRPr>
          </a:p>
          <a:p>
            <a:pPr lvl="1"/>
            <a:endParaRPr lang="de-DE" dirty="0">
              <a:solidFill>
                <a:srgbClr val="FFC000"/>
              </a:solidFill>
            </a:endParaRPr>
          </a:p>
          <a:p>
            <a:pPr lvl="1"/>
            <a:r>
              <a:rPr lang="de-DE" dirty="0"/>
              <a:t>PLC </a:t>
            </a:r>
            <a:r>
              <a:rPr lang="de-DE" dirty="0" err="1"/>
              <a:t>software</a:t>
            </a:r>
            <a:r>
              <a:rPr lang="de-DE" dirty="0"/>
              <a:t> </a:t>
            </a:r>
            <a:r>
              <a:rPr lang="de-DE" dirty="0" err="1"/>
              <a:t>status</a:t>
            </a:r>
            <a:r>
              <a:rPr lang="de-DE" dirty="0"/>
              <a:t>: </a:t>
            </a:r>
            <a:r>
              <a:rPr lang="de-DE" dirty="0">
                <a:solidFill>
                  <a:srgbClr val="00B050"/>
                </a:solidFill>
              </a:rPr>
              <a:t>In </a:t>
            </a:r>
            <a:r>
              <a:rPr lang="de-DE" dirty="0" err="1">
                <a:solidFill>
                  <a:srgbClr val="00B050"/>
                </a:solidFill>
              </a:rPr>
              <a:t>progress</a:t>
            </a:r>
            <a:r>
              <a:rPr lang="de-DE" dirty="0">
                <a:solidFill>
                  <a:srgbClr val="00B050"/>
                </a:solidFill>
              </a:rPr>
              <a:t> / </a:t>
            </a:r>
            <a:r>
              <a:rPr lang="de-DE" dirty="0" err="1">
                <a:solidFill>
                  <a:srgbClr val="00B050"/>
                </a:solidFill>
              </a:rPr>
              <a:t>a</a:t>
            </a:r>
            <a:r>
              <a:rPr lang="de-DE" dirty="0" err="1" smtClean="0">
                <a:solidFill>
                  <a:srgbClr val="00B050"/>
                </a:solidFill>
              </a:rPr>
              <a:t>lready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advanced</a:t>
            </a:r>
            <a:endParaRPr lang="de-DE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HMI</a:t>
            </a:r>
            <a:r>
              <a:rPr lang="de-DE" dirty="0"/>
              <a:t> </a:t>
            </a:r>
            <a:r>
              <a:rPr lang="de-DE" dirty="0" err="1"/>
              <a:t>software</a:t>
            </a:r>
            <a:r>
              <a:rPr lang="de-DE" dirty="0"/>
              <a:t> </a:t>
            </a:r>
            <a:r>
              <a:rPr lang="de-DE" dirty="0" err="1"/>
              <a:t>status</a:t>
            </a:r>
            <a:r>
              <a:rPr lang="de-DE" dirty="0"/>
              <a:t>: </a:t>
            </a:r>
            <a:r>
              <a:rPr lang="de-DE" dirty="0">
                <a:solidFill>
                  <a:srgbClr val="FFC000"/>
                </a:solidFill>
              </a:rPr>
              <a:t>In </a:t>
            </a:r>
            <a:r>
              <a:rPr lang="de-DE" dirty="0" err="1">
                <a:solidFill>
                  <a:srgbClr val="FFC000"/>
                </a:solidFill>
              </a:rPr>
              <a:t>progress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pPr marL="1714500" lvl="4" indent="0">
              <a:buNone/>
            </a:pPr>
            <a:endParaRPr lang="de-DE" sz="100" dirty="0">
              <a:solidFill>
                <a:srgbClr val="00B05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Christian Müller </a:t>
            </a:r>
            <a:r>
              <a:rPr lang="en-US" dirty="0"/>
              <a:t>/ ACO-IND (Industrial Controls) / 4th SIS100 Workshop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90" y="1572430"/>
            <a:ext cx="219075" cy="2286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553" y="2927976"/>
            <a:ext cx="694642" cy="99646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7407" y="2927976"/>
            <a:ext cx="739673" cy="184052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2582" y="2927976"/>
            <a:ext cx="1138124" cy="184052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2645" y="2927975"/>
            <a:ext cx="656619" cy="1840523"/>
          </a:xfrm>
          <a:prstGeom prst="rect">
            <a:avLst/>
          </a:prstGeom>
        </p:spPr>
      </p:pic>
      <p:sp>
        <p:nvSpPr>
          <p:cNvPr id="11" name="Inhaltsplatzhalter 2"/>
          <p:cNvSpPr txBox="1">
            <a:spLocks/>
          </p:cNvSpPr>
          <p:nvPr/>
        </p:nvSpPr>
        <p:spPr>
          <a:xfrm>
            <a:off x="3549359" y="4689430"/>
            <a:ext cx="1049390" cy="570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de-DE" dirty="0"/>
              <a:t>6x</a:t>
            </a:r>
          </a:p>
          <a:p>
            <a:pPr marL="1714500" lvl="4" indent="0">
              <a:buFont typeface="Wingdings" charset="2"/>
              <a:buNone/>
            </a:pPr>
            <a:endParaRPr lang="de-DE" sz="100" dirty="0">
              <a:solidFill>
                <a:srgbClr val="00B050"/>
              </a:solidFill>
            </a:endParaRPr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4658940" y="4704146"/>
            <a:ext cx="1049390" cy="570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de-DE" dirty="0"/>
              <a:t>6x</a:t>
            </a:r>
          </a:p>
          <a:p>
            <a:pPr marL="1714500" lvl="4" indent="0">
              <a:buFont typeface="Wingdings" charset="2"/>
              <a:buNone/>
            </a:pPr>
            <a:endParaRPr lang="de-DE" sz="100" dirty="0">
              <a:solidFill>
                <a:srgbClr val="00B050"/>
              </a:solidFill>
            </a:endParaRPr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2376242" y="4710132"/>
            <a:ext cx="1049390" cy="570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de-DE" dirty="0"/>
              <a:t>3x</a:t>
            </a:r>
          </a:p>
          <a:p>
            <a:pPr marL="1714500" lvl="4" indent="0">
              <a:buFont typeface="Wingdings" charset="2"/>
              <a:buNone/>
            </a:pPr>
            <a:endParaRPr lang="de-DE" sz="100" dirty="0">
              <a:solidFill>
                <a:srgbClr val="00B050"/>
              </a:solidFill>
            </a:endParaRPr>
          </a:p>
        </p:txBody>
      </p:sp>
      <p:sp>
        <p:nvSpPr>
          <p:cNvPr id="14" name="Inhaltsplatzhalter 2"/>
          <p:cNvSpPr txBox="1">
            <a:spLocks/>
          </p:cNvSpPr>
          <p:nvPr/>
        </p:nvSpPr>
        <p:spPr>
          <a:xfrm>
            <a:off x="1460198" y="3912269"/>
            <a:ext cx="1049390" cy="570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de-DE" dirty="0"/>
              <a:t>6x</a:t>
            </a:r>
          </a:p>
          <a:p>
            <a:pPr marL="1714500" lvl="4" indent="0">
              <a:buFont typeface="Wingdings" charset="2"/>
              <a:buNone/>
            </a:pPr>
            <a:endParaRPr lang="de-DE" sz="100" dirty="0">
              <a:solidFill>
                <a:srgbClr val="00B050"/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7713" y="2942995"/>
            <a:ext cx="677293" cy="905241"/>
          </a:xfrm>
          <a:prstGeom prst="rect">
            <a:avLst/>
          </a:prstGeom>
        </p:spPr>
      </p:pic>
      <p:sp>
        <p:nvSpPr>
          <p:cNvPr id="16" name="Inhaltsplatzhalter 2"/>
          <p:cNvSpPr txBox="1">
            <a:spLocks/>
          </p:cNvSpPr>
          <p:nvPr/>
        </p:nvSpPr>
        <p:spPr>
          <a:xfrm>
            <a:off x="5721489" y="3898514"/>
            <a:ext cx="1049390" cy="570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de-DE" dirty="0"/>
              <a:t>12x</a:t>
            </a:r>
          </a:p>
          <a:p>
            <a:pPr marL="1714500" lvl="4" indent="0">
              <a:buFont typeface="Wingdings" charset="2"/>
              <a:buNone/>
            </a:pPr>
            <a:endParaRPr lang="de-DE" sz="100" dirty="0">
              <a:solidFill>
                <a:srgbClr val="00B050"/>
              </a:solidFill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6745226" y="2942995"/>
            <a:ext cx="413137" cy="934183"/>
          </a:xfrm>
          <a:prstGeom prst="rect">
            <a:avLst/>
          </a:prstGeom>
        </p:spPr>
      </p:pic>
      <p:sp>
        <p:nvSpPr>
          <p:cNvPr id="18" name="Inhaltsplatzhalter 2"/>
          <p:cNvSpPr txBox="1">
            <a:spLocks/>
          </p:cNvSpPr>
          <p:nvPr/>
        </p:nvSpPr>
        <p:spPr>
          <a:xfrm>
            <a:off x="6682465" y="3893575"/>
            <a:ext cx="1049390" cy="570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de-DE" dirty="0"/>
              <a:t>29x</a:t>
            </a:r>
          </a:p>
          <a:p>
            <a:pPr marL="1714500" lvl="4" indent="0">
              <a:buFont typeface="Wingdings" charset="2"/>
              <a:buNone/>
            </a:pPr>
            <a:endParaRPr lang="de-DE" sz="100" dirty="0">
              <a:solidFill>
                <a:srgbClr val="00B050"/>
              </a:solidFill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03454" y="2937671"/>
            <a:ext cx="700273" cy="915888"/>
          </a:xfrm>
          <a:prstGeom prst="rect">
            <a:avLst/>
          </a:prstGeom>
        </p:spPr>
      </p:pic>
      <p:sp>
        <p:nvSpPr>
          <p:cNvPr id="20" name="Inhaltsplatzhalter 2"/>
          <p:cNvSpPr txBox="1">
            <a:spLocks/>
          </p:cNvSpPr>
          <p:nvPr/>
        </p:nvSpPr>
        <p:spPr>
          <a:xfrm>
            <a:off x="7492149" y="3876397"/>
            <a:ext cx="1049390" cy="570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de-DE" dirty="0"/>
              <a:t>2x</a:t>
            </a:r>
          </a:p>
          <a:p>
            <a:pPr marL="1714500" lvl="4" indent="0">
              <a:buFont typeface="Wingdings" charset="2"/>
              <a:buNone/>
            </a:pPr>
            <a:endParaRPr lang="de-DE" sz="1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99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Status IND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control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systems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de-D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dirty="0" smtClean="0"/>
              <a:t>– </a:t>
            </a:r>
            <a:r>
              <a:rPr lang="de-DE" dirty="0"/>
              <a:t>SUMMARY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460210"/>
            <a:ext cx="8211834" cy="4821161"/>
          </a:xfrm>
        </p:spPr>
        <p:txBody>
          <a:bodyPr>
            <a:normAutofit/>
          </a:bodyPr>
          <a:lstStyle/>
          <a:p>
            <a:pPr lvl="1"/>
            <a:r>
              <a:rPr lang="de-DE" dirty="0" smtClean="0"/>
              <a:t>CRYO</a:t>
            </a:r>
            <a:endParaRPr lang="de-DE" dirty="0"/>
          </a:p>
          <a:p>
            <a:pPr lvl="2"/>
            <a:r>
              <a:rPr lang="de-DE" dirty="0" smtClean="0"/>
              <a:t>DB4, FB1,3,5 </a:t>
            </a:r>
            <a:r>
              <a:rPr lang="de-DE" dirty="0"/>
              <a:t>=	</a:t>
            </a:r>
            <a:r>
              <a:rPr lang="de-DE" dirty="0" err="1"/>
              <a:t>Ready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installation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commissioning</a:t>
            </a:r>
            <a:endParaRPr lang="de-DE" dirty="0"/>
          </a:p>
          <a:p>
            <a:pPr lvl="2"/>
            <a:r>
              <a:rPr lang="de-DE" dirty="0" err="1"/>
              <a:t>Sector</a:t>
            </a:r>
            <a:r>
              <a:rPr lang="de-DE" dirty="0"/>
              <a:t> 1-6	=	in production, </a:t>
            </a:r>
            <a:r>
              <a:rPr lang="de-DE" dirty="0" err="1" smtClean="0"/>
              <a:t>Delivery</a:t>
            </a:r>
            <a:r>
              <a:rPr lang="de-DE" dirty="0" smtClean="0"/>
              <a:t> </a:t>
            </a:r>
            <a:r>
              <a:rPr lang="de-DE" dirty="0" err="1"/>
              <a:t>expected</a:t>
            </a:r>
            <a:r>
              <a:rPr lang="de-DE" dirty="0"/>
              <a:t> in Q2/2026</a:t>
            </a:r>
          </a:p>
          <a:p>
            <a:pPr lvl="2"/>
            <a:r>
              <a:rPr lang="de-DE" dirty="0"/>
              <a:t>SW </a:t>
            </a:r>
            <a:r>
              <a:rPr lang="de-DE" dirty="0" err="1"/>
              <a:t>to</a:t>
            </a:r>
            <a:r>
              <a:rPr lang="de-DE" dirty="0"/>
              <a:t> 90% </a:t>
            </a:r>
            <a:r>
              <a:rPr lang="de-DE" dirty="0" err="1"/>
              <a:t>finished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ready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commissioning</a:t>
            </a:r>
            <a:endParaRPr lang="de-DE" dirty="0"/>
          </a:p>
          <a:p>
            <a:pPr lvl="1"/>
            <a:r>
              <a:rPr lang="de-DE" dirty="0"/>
              <a:t>PAS</a:t>
            </a:r>
          </a:p>
          <a:p>
            <a:pPr lvl="2"/>
            <a:r>
              <a:rPr lang="de-DE" dirty="0" err="1"/>
              <a:t>electrical</a:t>
            </a:r>
            <a:r>
              <a:rPr lang="de-DE" dirty="0"/>
              <a:t> design </a:t>
            </a:r>
            <a:r>
              <a:rPr lang="de-DE" dirty="0" err="1" smtClean="0"/>
              <a:t>finished</a:t>
            </a:r>
            <a:r>
              <a:rPr lang="de-DE" dirty="0" smtClean="0"/>
              <a:t>, </a:t>
            </a:r>
            <a:r>
              <a:rPr lang="de-DE" dirty="0" err="1" smtClean="0"/>
              <a:t>frame</a:t>
            </a:r>
            <a:r>
              <a:rPr lang="de-DE" dirty="0" smtClean="0"/>
              <a:t> </a:t>
            </a:r>
            <a:r>
              <a:rPr lang="de-DE" dirty="0" err="1"/>
              <a:t>contract</a:t>
            </a:r>
            <a:r>
              <a:rPr lang="de-DE" dirty="0"/>
              <a:t> </a:t>
            </a:r>
            <a:r>
              <a:rPr lang="de-DE" dirty="0" err="1" smtClean="0"/>
              <a:t>awarded</a:t>
            </a:r>
            <a:r>
              <a:rPr lang="de-DE" dirty="0" smtClean="0"/>
              <a:t>, </a:t>
            </a:r>
            <a:r>
              <a:rPr lang="de-DE" dirty="0" err="1" smtClean="0"/>
              <a:t>FoS</a:t>
            </a:r>
            <a:r>
              <a:rPr lang="de-DE" dirty="0" smtClean="0"/>
              <a:t> </a:t>
            </a:r>
            <a:r>
              <a:rPr lang="de-DE" dirty="0" err="1"/>
              <a:t>succesfully</a:t>
            </a:r>
            <a:endParaRPr lang="de-DE" dirty="0"/>
          </a:p>
          <a:p>
            <a:pPr lvl="2"/>
            <a:r>
              <a:rPr lang="de-DE" dirty="0"/>
              <a:t>SW </a:t>
            </a:r>
            <a:r>
              <a:rPr lang="de-DE" dirty="0" err="1"/>
              <a:t>development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testing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ongoing</a:t>
            </a:r>
            <a:endParaRPr lang="de-DE" dirty="0"/>
          </a:p>
          <a:p>
            <a:pPr lvl="1"/>
            <a:r>
              <a:rPr lang="de-DE" dirty="0"/>
              <a:t>INSULATION VACUUM</a:t>
            </a:r>
          </a:p>
          <a:p>
            <a:pPr lvl="2"/>
            <a:r>
              <a:rPr lang="de-DE" dirty="0" err="1"/>
              <a:t>electrical</a:t>
            </a:r>
            <a:r>
              <a:rPr lang="de-DE" dirty="0"/>
              <a:t> design </a:t>
            </a:r>
            <a:r>
              <a:rPr lang="de-DE" dirty="0" err="1" smtClean="0"/>
              <a:t>finished,FAT</a:t>
            </a:r>
            <a:r>
              <a:rPr lang="de-DE" dirty="0" smtClean="0"/>
              <a:t> </a:t>
            </a:r>
            <a:r>
              <a:rPr lang="de-DE" dirty="0"/>
              <a:t>prototype </a:t>
            </a:r>
            <a:r>
              <a:rPr lang="de-DE" dirty="0" err="1" smtClean="0"/>
              <a:t>succesfully</a:t>
            </a:r>
            <a:r>
              <a:rPr lang="de-DE" dirty="0" smtClean="0"/>
              <a:t>, PLC SW </a:t>
            </a:r>
            <a:r>
              <a:rPr lang="de-DE" dirty="0" err="1" smtClean="0"/>
              <a:t>done</a:t>
            </a:r>
            <a:endParaRPr lang="de-DE" dirty="0"/>
          </a:p>
          <a:p>
            <a:pPr lvl="2"/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ongoing</a:t>
            </a:r>
            <a:endParaRPr lang="de-DE" dirty="0"/>
          </a:p>
          <a:p>
            <a:pPr lvl="1"/>
            <a:r>
              <a:rPr lang="de-DE" dirty="0" smtClean="0"/>
              <a:t>BEAMLINE VACUUM, BAKEOUT</a:t>
            </a:r>
          </a:p>
          <a:p>
            <a:pPr lvl="2"/>
            <a:r>
              <a:rPr lang="de-DE" dirty="0" err="1" smtClean="0"/>
              <a:t>done</a:t>
            </a:r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2"/>
            <a:endParaRPr lang="de-DE" dirty="0" smtClean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marL="1714500" lvl="4" indent="0">
              <a:buNone/>
            </a:pPr>
            <a:endParaRPr lang="de-DE" sz="100" dirty="0">
              <a:solidFill>
                <a:srgbClr val="00B05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Christian Müller </a:t>
            </a:r>
            <a:r>
              <a:rPr lang="en-US" dirty="0"/>
              <a:t>/ ACO-IND (Industrial Controls) / 4th SIS100 Workshop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30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911" y="1875915"/>
            <a:ext cx="219075" cy="2286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485" y="2224310"/>
            <a:ext cx="219075" cy="2286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484" y="4275636"/>
            <a:ext cx="219075" cy="2286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545" y="4618335"/>
            <a:ext cx="219075" cy="22860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594" y="2530937"/>
            <a:ext cx="219075" cy="2286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918" y="3248181"/>
            <a:ext cx="219075" cy="22860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485" y="3604864"/>
            <a:ext cx="219075" cy="228600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344" y="5334363"/>
            <a:ext cx="21907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2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76600"/>
            <a:ext cx="6607516" cy="1365738"/>
          </a:xfrm>
        </p:spPr>
        <p:txBody>
          <a:bodyPr/>
          <a:lstStyle/>
          <a:p>
            <a:r>
              <a:rPr lang="en-US" dirty="0"/>
              <a:t>Thank you for </a:t>
            </a:r>
            <a:r>
              <a:rPr lang="en-US" dirty="0" smtClean="0"/>
              <a:t>your at</a:t>
            </a:r>
            <a:r>
              <a:rPr lang="en-US" dirty="0" smtClean="0"/>
              <a:t>tention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Are there any questions?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933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Status IND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control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system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preparations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/>
              <a:t>- PAS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450685"/>
            <a:ext cx="8211834" cy="1069777"/>
          </a:xfrm>
        </p:spPr>
        <p:txBody>
          <a:bodyPr>
            <a:normAutofit/>
          </a:bodyPr>
          <a:lstStyle/>
          <a:p>
            <a:r>
              <a:rPr lang="de-DE" dirty="0" err="1"/>
              <a:t>Overview</a:t>
            </a:r>
            <a:r>
              <a:rPr lang="de-DE" dirty="0"/>
              <a:t> 1/3</a:t>
            </a:r>
          </a:p>
          <a:p>
            <a:pPr marL="0" indent="0">
              <a:buNone/>
            </a:pPr>
            <a:r>
              <a:rPr lang="de-DE" dirty="0" err="1"/>
              <a:t>cabinets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in production and </a:t>
            </a:r>
            <a:r>
              <a:rPr lang="de-DE" dirty="0" err="1"/>
              <a:t>delivery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expected</a:t>
            </a:r>
            <a:r>
              <a:rPr lang="de-DE" dirty="0"/>
              <a:t> in 2025</a:t>
            </a:r>
          </a:p>
          <a:p>
            <a:pPr marL="1714500" lvl="4" indent="0">
              <a:buNone/>
            </a:pPr>
            <a:endParaRPr lang="de-DE" sz="100" dirty="0">
              <a:solidFill>
                <a:srgbClr val="00B050"/>
              </a:solidFill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397786"/>
              </p:ext>
            </p:extLst>
          </p:nvPr>
        </p:nvGraphicFramePr>
        <p:xfrm>
          <a:off x="384819" y="2357753"/>
          <a:ext cx="8287326" cy="4101621"/>
        </p:xfrm>
        <a:graphic>
          <a:graphicData uri="http://schemas.openxmlformats.org/drawingml/2006/table">
            <a:tbl>
              <a:tblPr/>
              <a:tblGrid>
                <a:gridCol w="532868">
                  <a:extLst>
                    <a:ext uri="{9D8B030D-6E8A-4147-A177-3AD203B41FA5}">
                      <a16:colId xmlns:a16="http://schemas.microsoft.com/office/drawing/2014/main" val="3458052913"/>
                    </a:ext>
                  </a:extLst>
                </a:gridCol>
                <a:gridCol w="386861">
                  <a:extLst>
                    <a:ext uri="{9D8B030D-6E8A-4147-A177-3AD203B41FA5}">
                      <a16:colId xmlns:a16="http://schemas.microsoft.com/office/drawing/2014/main" val="1565521320"/>
                    </a:ext>
                  </a:extLst>
                </a:gridCol>
                <a:gridCol w="826477">
                  <a:extLst>
                    <a:ext uri="{9D8B030D-6E8A-4147-A177-3AD203B41FA5}">
                      <a16:colId xmlns:a16="http://schemas.microsoft.com/office/drawing/2014/main" val="3513650760"/>
                    </a:ext>
                  </a:extLst>
                </a:gridCol>
                <a:gridCol w="896816">
                  <a:extLst>
                    <a:ext uri="{9D8B030D-6E8A-4147-A177-3AD203B41FA5}">
                      <a16:colId xmlns:a16="http://schemas.microsoft.com/office/drawing/2014/main" val="3271494201"/>
                    </a:ext>
                  </a:extLst>
                </a:gridCol>
                <a:gridCol w="807344">
                  <a:extLst>
                    <a:ext uri="{9D8B030D-6E8A-4147-A177-3AD203B41FA5}">
                      <a16:colId xmlns:a16="http://schemas.microsoft.com/office/drawing/2014/main" val="2867644781"/>
                    </a:ext>
                  </a:extLst>
                </a:gridCol>
                <a:gridCol w="722517">
                  <a:extLst>
                    <a:ext uri="{9D8B030D-6E8A-4147-A177-3AD203B41FA5}">
                      <a16:colId xmlns:a16="http://schemas.microsoft.com/office/drawing/2014/main" val="3755874094"/>
                    </a:ext>
                  </a:extLst>
                </a:gridCol>
                <a:gridCol w="1101969">
                  <a:extLst>
                    <a:ext uri="{9D8B030D-6E8A-4147-A177-3AD203B41FA5}">
                      <a16:colId xmlns:a16="http://schemas.microsoft.com/office/drawing/2014/main" val="1356823917"/>
                    </a:ext>
                  </a:extLst>
                </a:gridCol>
                <a:gridCol w="1266207">
                  <a:extLst>
                    <a:ext uri="{9D8B030D-6E8A-4147-A177-3AD203B41FA5}">
                      <a16:colId xmlns:a16="http://schemas.microsoft.com/office/drawing/2014/main" val="1130592098"/>
                    </a:ext>
                  </a:extLst>
                </a:gridCol>
                <a:gridCol w="332386">
                  <a:extLst>
                    <a:ext uri="{9D8B030D-6E8A-4147-A177-3AD203B41FA5}">
                      <a16:colId xmlns:a16="http://schemas.microsoft.com/office/drawing/2014/main" val="1649700543"/>
                    </a:ext>
                  </a:extLst>
                </a:gridCol>
                <a:gridCol w="267893">
                  <a:extLst>
                    <a:ext uri="{9D8B030D-6E8A-4147-A177-3AD203B41FA5}">
                      <a16:colId xmlns:a16="http://schemas.microsoft.com/office/drawing/2014/main" val="243805668"/>
                    </a:ext>
                  </a:extLst>
                </a:gridCol>
                <a:gridCol w="520903">
                  <a:extLst>
                    <a:ext uri="{9D8B030D-6E8A-4147-A177-3AD203B41FA5}">
                      <a16:colId xmlns:a16="http://schemas.microsoft.com/office/drawing/2014/main" val="3530445562"/>
                    </a:ext>
                  </a:extLst>
                </a:gridCol>
                <a:gridCol w="302620">
                  <a:extLst>
                    <a:ext uri="{9D8B030D-6E8A-4147-A177-3AD203B41FA5}">
                      <a16:colId xmlns:a16="http://schemas.microsoft.com/office/drawing/2014/main" val="1072880881"/>
                    </a:ext>
                  </a:extLst>
                </a:gridCol>
                <a:gridCol w="322465">
                  <a:extLst>
                    <a:ext uri="{9D8B030D-6E8A-4147-A177-3AD203B41FA5}">
                      <a16:colId xmlns:a16="http://schemas.microsoft.com/office/drawing/2014/main" val="2756743941"/>
                    </a:ext>
                  </a:extLst>
                </a:gridCol>
              </a:tblGrid>
              <a:tr h="152087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Equipment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Bezeichnung technisches Objekt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Arbeitspaket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PSP Element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Referenzkennzeichnung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CDB Comp. Name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Bemerkung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Tender req.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Tender status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 expected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 PLC comp.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264173"/>
                  </a:ext>
                </a:extLst>
              </a:tr>
              <a:tr h="168052">
                <a:tc rowSpan="6"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 </a:t>
                      </a:r>
                      <a:r>
                        <a:rPr lang="de-DE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</a:t>
                      </a:r>
                      <a:b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CID:55000010016</a:t>
                      </a:r>
                      <a:b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b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CID:55000010252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AID:0003277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main area control cabinet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'=FP64+UH001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MB310.NE020.UH020, =FP64+UH001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finale Zuordnung CID erfolgt beim Aufbau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6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6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production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Q4/2025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921241"/>
                  </a:ext>
                </a:extLst>
              </a:tr>
              <a:tr h="1520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AID:0003277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main area control cabinet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'=FP65+UH001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MB310.NE020.UH030, =FP65+UH001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73337"/>
                  </a:ext>
                </a:extLst>
              </a:tr>
              <a:tr h="16805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AID:0003277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main area control cabinet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'=FP66+UH001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MB310.NE020.UH040, =FP66+UH001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530487"/>
                  </a:ext>
                </a:extLst>
              </a:tr>
              <a:tr h="16805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AID:0003277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main area control cabinet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'=FP60+UH001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MB310.NE030.UH010, =FP60+UH001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839094"/>
                  </a:ext>
                </a:extLst>
              </a:tr>
              <a:tr h="1520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AID:0003277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main area control cabinet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'=FP61+UH001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MB310.NE030.UH030, =FP61+UH001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939085"/>
                  </a:ext>
                </a:extLst>
              </a:tr>
              <a:tr h="16805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AID:0003277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main area control cabinet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'=FP62+UH001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MB310.NE030.UH050, =FP62+UH001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715780"/>
                  </a:ext>
                </a:extLst>
              </a:tr>
              <a:tr h="84026">
                <a:tc rowSpan="6"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 of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CID:55000017848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CID:55000018081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PAG </a:t>
                      </a:r>
                      <a:r>
                        <a:rPr lang="de-DE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access</a:t>
                      </a:r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gate</a:t>
                      </a:r>
                      <a:endParaRPr lang="de-D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=FP64-FQS01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finale Zuordnung CID erfolgt beim Aufbau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production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Q4/2025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928148"/>
                  </a:ext>
                </a:extLst>
              </a:tr>
              <a:tr h="8402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PAG access gate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=FP65-FQS01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440285"/>
                  </a:ext>
                </a:extLst>
              </a:tr>
              <a:tr h="8402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PAG access gate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=FP66-FQS01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960331"/>
                  </a:ext>
                </a:extLst>
              </a:tr>
              <a:tr h="8402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PAG access gate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=FP60-FQS01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587110"/>
                  </a:ext>
                </a:extLst>
              </a:tr>
              <a:tr h="8402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PAG access gate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=FP61-FQS01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369695"/>
                  </a:ext>
                </a:extLst>
              </a:tr>
              <a:tr h="8402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PAG access gate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=FP62-FQS01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290180"/>
                  </a:ext>
                </a:extLst>
              </a:tr>
              <a:tr h="16805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 of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CID:55000010269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CID:55000010498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AID:0003278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BOG control cabinet V1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'=FN11+UH101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MB217.NE130.UH010, =FN11+UH101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finale Zuordnung CID erfolgt beim Aufbau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production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Q4/2025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089421"/>
                  </a:ext>
                </a:extLst>
              </a:tr>
              <a:tr h="16805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AID:0003278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BOG control cabinet V1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'=FN15+UH101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MB217.NE130.UH090, =FN15+UH101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454448"/>
                  </a:ext>
                </a:extLst>
              </a:tr>
              <a:tr h="16805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AID:0003278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BOG control cabinet V1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'=FN51+UH101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MB310.NE020.UH010, =FN51+UH101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754402"/>
                  </a:ext>
                </a:extLst>
              </a:tr>
              <a:tr h="168052">
                <a:tc rowSpan="6"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 of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CID:55000010511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CID:55000010757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AID:0003280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PAG control cabinet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'=FP64+UH011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MB310.NE020.UH060, =FP64+UH011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finale Zuordnung CID erfolgt beim Aufbau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production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Q4/2025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4953805"/>
                  </a:ext>
                </a:extLst>
              </a:tr>
              <a:tr h="16805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AID:0003280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PAG control cabinet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'=FP65+UH011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MB310.NE020.UH070, =FP65+UH011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878294"/>
                  </a:ext>
                </a:extLst>
              </a:tr>
              <a:tr h="16805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AID:0003280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PAG control cabinet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'=FP66+UH011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MB310.NE020.UH080, =FP66+UH011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307903"/>
                  </a:ext>
                </a:extLst>
              </a:tr>
              <a:tr h="16805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AID:0003280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PAG control cabinet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'=FP60+UH011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MB310.NE030.UH080, =FP60+UH011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106497"/>
                  </a:ext>
                </a:extLst>
              </a:tr>
              <a:tr h="16805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AID:0003280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PAG control cabinet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'=FP61+UH011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MB310.NE030.UH090, =FP61+UH011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086440"/>
                  </a:ext>
                </a:extLst>
              </a:tr>
              <a:tr h="16805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AID:0003280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PAG control cabinet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'=FP62+UH011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MB310.NE030.UH100, =FP62+UH011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751482"/>
                  </a:ext>
                </a:extLst>
              </a:tr>
              <a:tr h="16805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 of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CID:55000010764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CID:55000011204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AID:0003281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AAD control cabinet V1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'=FP60+UH031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MB310.NE030.UH020, =FP60+UH031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finale Zuordnung CID erfolgt beim Aufbau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production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Q4/2025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4784642"/>
                  </a:ext>
                </a:extLst>
              </a:tr>
              <a:tr h="16805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AID:0003281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AAD control cabinet V1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'=FP61+UH031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MB310.NE030.UH040, =FP61+UH031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124454"/>
                  </a:ext>
                </a:extLst>
              </a:tr>
              <a:tr h="16805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AID:0003281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AAD control cabinet V1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'=FP62+UH031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MB310.NE030.UH070, =FP62+UH031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13477"/>
                  </a:ext>
                </a:extLst>
              </a:tr>
              <a:tr h="16805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 of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CID:55000013949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CID:55000014137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AID:0003113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SAD control cabinet V2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'=FP70+UH051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MB310.NE020.UH050, =FP70+UH051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finale Zuordnung CID erfolgt beim Aufbau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production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Q4/2025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1619500"/>
                  </a:ext>
                </a:extLst>
              </a:tr>
              <a:tr h="27980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AID:0003113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SAD control cabinet V2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'=FP67+UH051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MB204.NE020.UH050, =FP67+UH051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790846"/>
                  </a:ext>
                </a:extLst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Christian Müller </a:t>
            </a:r>
            <a:r>
              <a:rPr lang="en-US" dirty="0"/>
              <a:t>/ ACO-IND (Industrial Controls) / 4th SIS100 Workshop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75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Status IND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control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system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preparations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/>
              <a:t>- PAS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450685"/>
            <a:ext cx="8211834" cy="515275"/>
          </a:xfrm>
        </p:spPr>
        <p:txBody>
          <a:bodyPr>
            <a:normAutofit/>
          </a:bodyPr>
          <a:lstStyle/>
          <a:p>
            <a:r>
              <a:rPr lang="de-DE" dirty="0" err="1"/>
              <a:t>Overview</a:t>
            </a:r>
            <a:r>
              <a:rPr lang="de-DE" dirty="0"/>
              <a:t> 2/3</a:t>
            </a:r>
          </a:p>
          <a:p>
            <a:pPr marL="1714500" lvl="4" indent="0">
              <a:buNone/>
            </a:pPr>
            <a:endParaRPr lang="de-DE" sz="100" dirty="0">
              <a:solidFill>
                <a:srgbClr val="00B050"/>
              </a:solidFill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475105"/>
              </p:ext>
            </p:extLst>
          </p:nvPr>
        </p:nvGraphicFramePr>
        <p:xfrm>
          <a:off x="422275" y="2376233"/>
          <a:ext cx="8212138" cy="3012643"/>
        </p:xfrm>
        <a:graphic>
          <a:graphicData uri="http://schemas.openxmlformats.org/drawingml/2006/table">
            <a:tbl>
              <a:tblPr/>
              <a:tblGrid>
                <a:gridCol w="497987">
                  <a:extLst>
                    <a:ext uri="{9D8B030D-6E8A-4147-A177-3AD203B41FA5}">
                      <a16:colId xmlns:a16="http://schemas.microsoft.com/office/drawing/2014/main" val="364944024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765441"/>
                    </a:ext>
                  </a:extLst>
                </a:gridCol>
                <a:gridCol w="606867">
                  <a:extLst>
                    <a:ext uri="{9D8B030D-6E8A-4147-A177-3AD203B41FA5}">
                      <a16:colId xmlns:a16="http://schemas.microsoft.com/office/drawing/2014/main" val="662612981"/>
                    </a:ext>
                  </a:extLst>
                </a:gridCol>
                <a:gridCol w="615726">
                  <a:extLst>
                    <a:ext uri="{9D8B030D-6E8A-4147-A177-3AD203B41FA5}">
                      <a16:colId xmlns:a16="http://schemas.microsoft.com/office/drawing/2014/main" val="4047347237"/>
                    </a:ext>
                  </a:extLst>
                </a:gridCol>
                <a:gridCol w="1317482">
                  <a:extLst>
                    <a:ext uri="{9D8B030D-6E8A-4147-A177-3AD203B41FA5}">
                      <a16:colId xmlns:a16="http://schemas.microsoft.com/office/drawing/2014/main" val="2510088240"/>
                    </a:ext>
                  </a:extLst>
                </a:gridCol>
                <a:gridCol w="883063">
                  <a:extLst>
                    <a:ext uri="{9D8B030D-6E8A-4147-A177-3AD203B41FA5}">
                      <a16:colId xmlns:a16="http://schemas.microsoft.com/office/drawing/2014/main" val="614029367"/>
                    </a:ext>
                  </a:extLst>
                </a:gridCol>
                <a:gridCol w="1181647">
                  <a:extLst>
                    <a:ext uri="{9D8B030D-6E8A-4147-A177-3AD203B41FA5}">
                      <a16:colId xmlns:a16="http://schemas.microsoft.com/office/drawing/2014/main" val="2850491499"/>
                    </a:ext>
                  </a:extLst>
                </a:gridCol>
                <a:gridCol w="1116076">
                  <a:extLst>
                    <a:ext uri="{9D8B030D-6E8A-4147-A177-3AD203B41FA5}">
                      <a16:colId xmlns:a16="http://schemas.microsoft.com/office/drawing/2014/main" val="3129821830"/>
                    </a:ext>
                  </a:extLst>
                </a:gridCol>
                <a:gridCol w="211237">
                  <a:extLst>
                    <a:ext uri="{9D8B030D-6E8A-4147-A177-3AD203B41FA5}">
                      <a16:colId xmlns:a16="http://schemas.microsoft.com/office/drawing/2014/main" val="3337800956"/>
                    </a:ext>
                  </a:extLst>
                </a:gridCol>
                <a:gridCol w="265463">
                  <a:extLst>
                    <a:ext uri="{9D8B030D-6E8A-4147-A177-3AD203B41FA5}">
                      <a16:colId xmlns:a16="http://schemas.microsoft.com/office/drawing/2014/main" val="3841208913"/>
                    </a:ext>
                  </a:extLst>
                </a:gridCol>
                <a:gridCol w="516177">
                  <a:extLst>
                    <a:ext uri="{9D8B030D-6E8A-4147-A177-3AD203B41FA5}">
                      <a16:colId xmlns:a16="http://schemas.microsoft.com/office/drawing/2014/main" val="69618971"/>
                    </a:ext>
                  </a:extLst>
                </a:gridCol>
                <a:gridCol w="299874">
                  <a:extLst>
                    <a:ext uri="{9D8B030D-6E8A-4147-A177-3AD203B41FA5}">
                      <a16:colId xmlns:a16="http://schemas.microsoft.com/office/drawing/2014/main" val="507608216"/>
                    </a:ext>
                  </a:extLst>
                </a:gridCol>
                <a:gridCol w="319539">
                  <a:extLst>
                    <a:ext uri="{9D8B030D-6E8A-4147-A177-3AD203B41FA5}">
                      <a16:colId xmlns:a16="http://schemas.microsoft.com/office/drawing/2014/main" val="1604278773"/>
                    </a:ext>
                  </a:extLst>
                </a:gridCol>
              </a:tblGrid>
              <a:tr h="152087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Equipment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Bezeichnung technisches Objekt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Arbeitspaket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PSP Element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Referenzkennzeichnung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CDB Comp. Name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Bemerkung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Tender req.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Tender status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 </a:t>
                      </a:r>
                      <a:r>
                        <a:rPr lang="de-DE" sz="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expected</a:t>
                      </a:r>
                      <a:endParaRPr lang="de-DE" sz="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 PLC comp.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489070"/>
                  </a:ext>
                </a:extLst>
              </a:tr>
              <a:tr h="447858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 of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CID:55000014144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CID:55000014335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AID:0003114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ECD control cabinet V3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'=FP62+UH021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MB310.NE030.UH060, =FP62+UH021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finale Zuordnung CID erfolgt beim Aufbau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production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Q4/2025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157320"/>
                  </a:ext>
                </a:extLst>
              </a:tr>
              <a:tr h="168052">
                <a:tc rowSpan="6"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 of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CID:55000011211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CID:55000011433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AID:0003282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MAD TB V4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'=FP60-FQM01+UC01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BF310.TP001.QQ008, =FP60-FQM01+UC01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finale Zuordnung CID erfolgt beim Aufbau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production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Q4/2025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5049042"/>
                  </a:ext>
                </a:extLst>
              </a:tr>
              <a:tr h="16805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AID:0003282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MAD TB V4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'=FP61-FQM01+UC01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BF310.TP001.QQ011, =FP61-FQM01+UC01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490790"/>
                  </a:ext>
                </a:extLst>
              </a:tr>
              <a:tr h="16805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AID:0003282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MAD TB V4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'=FP62-FQM01+UC01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BF310.TP001.QQ013, =FP62-FQM01+UC01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733467"/>
                  </a:ext>
                </a:extLst>
              </a:tr>
              <a:tr h="16805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AID:0003282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MAD TB V4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'=FP64-FQM01+UC01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BF310.TP101.QQ002, =FP64-FQM01+UC01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129612"/>
                  </a:ext>
                </a:extLst>
              </a:tr>
              <a:tr h="16805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AID:0003282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MAD TB V4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'=FP65-FQM01+UC01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BF310.TP101.QQ004, =FP65-FQM01+UC01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400422"/>
                  </a:ext>
                </a:extLst>
              </a:tr>
              <a:tr h="16805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AID:0003282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MAD TB V4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'=FP66-FQM01+UC01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BF310.TP101.QQ006, =FP66-FQM01+UC01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69862"/>
                  </a:ext>
                </a:extLst>
              </a:tr>
              <a:tr h="447858"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 of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CID:55000011440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CID:55000011549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AID:0003283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ECD TB V3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'=FP62-FQT01+UC01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BF310.TF090.QQ072, =FP62-FQT01+UC01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finale Zuordnung CID erfolgt beim Aufbau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production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Q4/2025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140741"/>
                  </a:ext>
                </a:extLst>
              </a:tr>
              <a:tr h="16805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 of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CID:55000011556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CID:55000011754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AID:0003284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AAD TB V1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'=FP61-FQB01+UC01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BF310.TP001.QQ009, =FP61-FQB01+UC01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finale Zuordnung CID erfolgt beim Aufbau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production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Q4/2025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515738"/>
                  </a:ext>
                </a:extLst>
              </a:tr>
              <a:tr h="16805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AID:0003284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AAD TB V1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'=FP62-FQB01+UC01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BF310.TP001.QQ014, =FP62-FQB01+UC01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930175"/>
                  </a:ext>
                </a:extLst>
              </a:tr>
              <a:tr h="16805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AID:0003284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AAD TB V1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'=FP60-FQB01+UC01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BF310.TP001.QQ016, =FP60-FQB01+UC01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820415"/>
                  </a:ext>
                </a:extLst>
              </a:tr>
              <a:tr h="16805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 of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CID:55000011761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CID:55000011914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AID:0003285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SAD TB V2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'=FP67-FQA01+UC01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BF204.TP101.QQ001, =FP67-FQA01+UC01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finale Zuordnung CID erfolgt beim Aufbau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production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Q4/2025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658230"/>
                  </a:ext>
                </a:extLst>
              </a:tr>
              <a:tr h="27980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AID:0003285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SAD TB V2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'=FP70-FQA01+UC01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BF310.TP001.QQ015, =FP70-FQA01+UC01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863231"/>
                  </a:ext>
                </a:extLst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Christian Müller </a:t>
            </a:r>
            <a:r>
              <a:rPr lang="en-US" dirty="0"/>
              <a:t>/ ACO-IND (Industrial Controls) / 4th SIS100 Workshop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104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Status IND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control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system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preparations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/>
              <a:t>- PAS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450685"/>
            <a:ext cx="8211834" cy="515275"/>
          </a:xfrm>
        </p:spPr>
        <p:txBody>
          <a:bodyPr>
            <a:normAutofit/>
          </a:bodyPr>
          <a:lstStyle/>
          <a:p>
            <a:r>
              <a:rPr lang="de-DE" dirty="0" err="1"/>
              <a:t>Overview</a:t>
            </a:r>
            <a:r>
              <a:rPr lang="de-DE" dirty="0"/>
              <a:t> 3/3</a:t>
            </a:r>
          </a:p>
          <a:p>
            <a:pPr marL="1714500" lvl="4" indent="0">
              <a:buNone/>
            </a:pPr>
            <a:endParaRPr lang="de-DE" sz="100" dirty="0">
              <a:solidFill>
                <a:srgbClr val="00B050"/>
              </a:solidFill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260183"/>
              </p:ext>
            </p:extLst>
          </p:nvPr>
        </p:nvGraphicFramePr>
        <p:xfrm>
          <a:off x="422565" y="2055603"/>
          <a:ext cx="8212140" cy="4315894"/>
        </p:xfrm>
        <a:graphic>
          <a:graphicData uri="http://schemas.openxmlformats.org/drawingml/2006/table">
            <a:tbl>
              <a:tblPr/>
              <a:tblGrid>
                <a:gridCol w="462527">
                  <a:extLst>
                    <a:ext uri="{9D8B030D-6E8A-4147-A177-3AD203B41FA5}">
                      <a16:colId xmlns:a16="http://schemas.microsoft.com/office/drawing/2014/main" val="257293361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536235412"/>
                    </a:ext>
                  </a:extLst>
                </a:gridCol>
                <a:gridCol w="568570">
                  <a:extLst>
                    <a:ext uri="{9D8B030D-6E8A-4147-A177-3AD203B41FA5}">
                      <a16:colId xmlns:a16="http://schemas.microsoft.com/office/drawing/2014/main" val="2593433431"/>
                    </a:ext>
                  </a:extLst>
                </a:gridCol>
                <a:gridCol w="381779">
                  <a:extLst>
                    <a:ext uri="{9D8B030D-6E8A-4147-A177-3AD203B41FA5}">
                      <a16:colId xmlns:a16="http://schemas.microsoft.com/office/drawing/2014/main" val="188462094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1237648769"/>
                    </a:ext>
                  </a:extLst>
                </a:gridCol>
                <a:gridCol w="222250">
                  <a:extLst>
                    <a:ext uri="{9D8B030D-6E8A-4147-A177-3AD203B41FA5}">
                      <a16:colId xmlns:a16="http://schemas.microsoft.com/office/drawing/2014/main" val="865995195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633937965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33250538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876557859"/>
                    </a:ext>
                  </a:extLst>
                </a:gridCol>
                <a:gridCol w="484751">
                  <a:extLst>
                    <a:ext uri="{9D8B030D-6E8A-4147-A177-3AD203B41FA5}">
                      <a16:colId xmlns:a16="http://schemas.microsoft.com/office/drawing/2014/main" val="3952106666"/>
                    </a:ext>
                  </a:extLst>
                </a:gridCol>
                <a:gridCol w="1875693">
                  <a:extLst>
                    <a:ext uri="{9D8B030D-6E8A-4147-A177-3AD203B41FA5}">
                      <a16:colId xmlns:a16="http://schemas.microsoft.com/office/drawing/2014/main" val="129876736"/>
                    </a:ext>
                  </a:extLst>
                </a:gridCol>
                <a:gridCol w="328246">
                  <a:extLst>
                    <a:ext uri="{9D8B030D-6E8A-4147-A177-3AD203B41FA5}">
                      <a16:colId xmlns:a16="http://schemas.microsoft.com/office/drawing/2014/main" val="6581874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362997380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val="4070119961"/>
                    </a:ext>
                  </a:extLst>
                </a:gridCol>
                <a:gridCol w="320102">
                  <a:extLst>
                    <a:ext uri="{9D8B030D-6E8A-4147-A177-3AD203B41FA5}">
                      <a16:colId xmlns:a16="http://schemas.microsoft.com/office/drawing/2014/main" val="3184387388"/>
                    </a:ext>
                  </a:extLst>
                </a:gridCol>
                <a:gridCol w="225680">
                  <a:extLst>
                    <a:ext uri="{9D8B030D-6E8A-4147-A177-3AD203B41FA5}">
                      <a16:colId xmlns:a16="http://schemas.microsoft.com/office/drawing/2014/main" val="4137650365"/>
                    </a:ext>
                  </a:extLst>
                </a:gridCol>
              </a:tblGrid>
              <a:tr h="140292"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Equipment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</a:t>
                      </a:r>
                    </a:p>
                  </a:txBody>
                  <a:tcPr marL="3133" marR="3133" marT="3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Bezeichnung technisches Objekt</a:t>
                      </a:r>
                    </a:p>
                  </a:txBody>
                  <a:tcPr marL="3133" marR="3133" marT="3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Subprojekt</a:t>
                      </a:r>
                    </a:p>
                  </a:txBody>
                  <a:tcPr marL="3133" marR="3133" marT="3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Arbeitspaket</a:t>
                      </a:r>
                    </a:p>
                  </a:txBody>
                  <a:tcPr marL="3133" marR="3133" marT="3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Institute</a:t>
                      </a:r>
                    </a:p>
                  </a:txBody>
                  <a:tcPr marL="3133" marR="3133" marT="3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PSP Element</a:t>
                      </a:r>
                    </a:p>
                  </a:txBody>
                  <a:tcPr marL="3133" marR="3133" marT="3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EDMS Container</a:t>
                      </a:r>
                    </a:p>
                  </a:txBody>
                  <a:tcPr marL="3133" marR="3133" marT="3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Referenzkennzeichnung</a:t>
                      </a:r>
                    </a:p>
                  </a:txBody>
                  <a:tcPr marL="3133" marR="3133" marT="3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CDB Comp. Name</a:t>
                      </a:r>
                    </a:p>
                  </a:txBody>
                  <a:tcPr marL="3133" marR="3133" marT="3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Bemerkung</a:t>
                      </a:r>
                    </a:p>
                  </a:txBody>
                  <a:tcPr marL="3133" marR="3133" marT="3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Tender req.</a:t>
                      </a:r>
                    </a:p>
                  </a:txBody>
                  <a:tcPr marL="3133" marR="3133" marT="3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Tender status</a:t>
                      </a:r>
                    </a:p>
                  </a:txBody>
                  <a:tcPr marL="3133" marR="3133" marT="3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3133" marR="3133" marT="3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 expected</a:t>
                      </a:r>
                    </a:p>
                  </a:txBody>
                  <a:tcPr marL="3133" marR="3133" marT="3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 PLC comp.</a:t>
                      </a:r>
                    </a:p>
                  </a:txBody>
                  <a:tcPr marL="3133" marR="3133" marT="3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595052"/>
                  </a:ext>
                </a:extLst>
              </a:tr>
              <a:tr h="140292">
                <a:tc rowSpan="6"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 of</a:t>
                      </a:r>
                      <a:b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CID:55000011938</a:t>
                      </a:r>
                      <a:b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b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CID:55000012157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AID:0003287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MAD OP V4 outside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'=FP60-FQM01+SZ201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finale Zuordnung CID erfolgt beim Aufbau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9">
                  <a:txBody>
                    <a:bodyPr/>
                    <a:lstStyle/>
                    <a:p>
                      <a:pPr algn="ctr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9">
                  <a:txBody>
                    <a:bodyPr/>
                    <a:lstStyle/>
                    <a:p>
                      <a:pPr algn="ctr" fontAlgn="ctr"/>
                      <a:r>
                        <a:rPr lang="de-DE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production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de-DE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Q4/2025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de-DE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715493"/>
                  </a:ext>
                </a:extLst>
              </a:tr>
              <a:tr h="14029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AID:0003287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MAD OP V4 outside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'=FP61-FQM01+SZ201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69084"/>
                  </a:ext>
                </a:extLst>
              </a:tr>
              <a:tr h="14029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AID:0003287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MAD OP V4 outside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'=FP62-FQM01+SZ201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529937"/>
                  </a:ext>
                </a:extLst>
              </a:tr>
              <a:tr h="14029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AID:0003287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MAD OP V4 outside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'=FP64-FQM01+SZ201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889570"/>
                  </a:ext>
                </a:extLst>
              </a:tr>
              <a:tr h="14029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AID:0003287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MAD OP V4 outside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'=FP65-FQM01+SZ201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088059"/>
                  </a:ext>
                </a:extLst>
              </a:tr>
              <a:tr h="14029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AID:0003287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MAD OP V4 outside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'=FP66-FQM01+SZ201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047927"/>
                  </a:ext>
                </a:extLst>
              </a:tr>
              <a:tr h="140292">
                <a:tc rowSpan="6"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 of</a:t>
                      </a:r>
                      <a:b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CID:55000012164</a:t>
                      </a:r>
                      <a:b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b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CID:55000012386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AID:0003288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MAD OP V5 MTK outside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'=FP60-FQM01+SZ203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finale Zuordnung CID erfolgt beim Aufbau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production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de-DE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Q4/2025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de-DE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0984296"/>
                  </a:ext>
                </a:extLst>
              </a:tr>
              <a:tr h="14029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AID:0003288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MAD OP V5 MTK outside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'=FP61-FQM01+SZ203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525284"/>
                  </a:ext>
                </a:extLst>
              </a:tr>
              <a:tr h="14029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AID:0003288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MAD OP V5 MTK outside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'=FP62-FQM01+SZ203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448604"/>
                  </a:ext>
                </a:extLst>
              </a:tr>
              <a:tr h="14029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AID:0003288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MAD OP V5 MTK outside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'=FP64-FQM01+SZ203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668603"/>
                  </a:ext>
                </a:extLst>
              </a:tr>
              <a:tr h="14029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AID:0003288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MAD OP V5 MTK outside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'=FP65-FQM01+SZ203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692945"/>
                  </a:ext>
                </a:extLst>
              </a:tr>
              <a:tr h="14029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AID:0003288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MAD OP V5 MTK outside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'=FP66-FQM01+SZ203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398329"/>
                  </a:ext>
                </a:extLst>
              </a:tr>
              <a:tr h="140292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 of</a:t>
                      </a:r>
                      <a:b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CID:55000012508</a:t>
                      </a:r>
                      <a:b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b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CID:55000012706</a:t>
                      </a:r>
                      <a:b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</a:t>
                      </a:r>
                      <a:b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CID:55000014649</a:t>
                      </a:r>
                      <a:b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b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CID:55000014939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AID:0003290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AAD OP V1 inside/outside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'=FP61-FQB01+SZ201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finale Zuordnung CID erfolgt beim Aufbau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production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de-DE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Q4/2025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de-DE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2674668"/>
                  </a:ext>
                </a:extLst>
              </a:tr>
              <a:tr h="14029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AID:0003290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AAD OP V1 inside/outside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'=FP62-FQB01+SZ201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651738"/>
                  </a:ext>
                </a:extLst>
              </a:tr>
              <a:tr h="14029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AID:0003290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AAD OP V1 inside/outside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'=FP60-FQB01+SZ201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303652"/>
                  </a:ext>
                </a:extLst>
              </a:tr>
              <a:tr h="14029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AID:0003290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AAD OP V1 inside/outside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'=FP61-FQB01+SZ202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finale Zuordnung CID erfolgt beim Aufbau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production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de-DE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Q4/2025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de-DE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8954967"/>
                  </a:ext>
                </a:extLst>
              </a:tr>
              <a:tr h="14029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AID:0003290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AAD OP V1 inside/outside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'=FP62-FQB01+SZ202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492035"/>
                  </a:ext>
                </a:extLst>
              </a:tr>
              <a:tr h="14029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AID:0003290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AAD OP V1 inside/outside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'=FP60-FQB01+SZ202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826575"/>
                  </a:ext>
                </a:extLst>
              </a:tr>
              <a:tr h="14029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 of</a:t>
                      </a:r>
                      <a:b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CID:55000012713</a:t>
                      </a:r>
                      <a:b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b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CID:55000012867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AID:0003291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SAD OP V2 outside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'=FP67-FQA01+SZ201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finale Zuordnung CID erfolgt beim Aufbau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production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Q4/2025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587317"/>
                  </a:ext>
                </a:extLst>
              </a:tr>
              <a:tr h="24742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AID:0003291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SAD OP V2 outside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'=FP70-FQA01+SZ201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934215"/>
                  </a:ext>
                </a:extLst>
              </a:tr>
              <a:tr h="140292">
                <a:tc rowSpan="9"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 of</a:t>
                      </a:r>
                      <a:b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CID:55000012393</a:t>
                      </a:r>
                      <a:b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b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CID:55000012492</a:t>
                      </a:r>
                      <a:b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</a:t>
                      </a:r>
                      <a:b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CID:55000014342</a:t>
                      </a:r>
                      <a:b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b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CID:55000014632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AID:0003289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ECD/MAD/SAD OP V3 </a:t>
                      </a:r>
                      <a:r>
                        <a:rPr lang="de-DE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inside</a:t>
                      </a:r>
                      <a:endParaRPr lang="de-DE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'=FP60-FQM01+SZ202</a:t>
                      </a:r>
                    </a:p>
                  </a:txBody>
                  <a:tcPr marL="3133" marR="3133" marT="3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33" marR="3133" marT="3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finale Zuordnung CID erfolgt beim Aufbau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production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de-DE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Q4/2025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de-DE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1093806"/>
                  </a:ext>
                </a:extLst>
              </a:tr>
              <a:tr h="14029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AID:0003289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ECD/MAD/SAD OP V3 </a:t>
                      </a:r>
                      <a:r>
                        <a:rPr lang="de-DE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inside</a:t>
                      </a:r>
                      <a:endParaRPr lang="de-DE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'=FP61-FQM01+SZ202</a:t>
                      </a:r>
                    </a:p>
                  </a:txBody>
                  <a:tcPr marL="3133" marR="3133" marT="3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33" marR="3133" marT="3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6600"/>
                  </a:ext>
                </a:extLst>
              </a:tr>
              <a:tr h="14029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AID:0003289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ECD/MAD/SAD OP V3 </a:t>
                      </a:r>
                      <a:r>
                        <a:rPr lang="de-DE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inside</a:t>
                      </a:r>
                      <a:endParaRPr lang="de-DE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'=FP62-FQM01+SZ202</a:t>
                      </a:r>
                    </a:p>
                  </a:txBody>
                  <a:tcPr marL="3133" marR="3133" marT="3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33" marR="3133" marT="3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047433"/>
                  </a:ext>
                </a:extLst>
              </a:tr>
              <a:tr h="14029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AID:0003289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ECD/MAD/SAD OP V3 </a:t>
                      </a:r>
                      <a:r>
                        <a:rPr lang="de-DE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inside</a:t>
                      </a:r>
                      <a:endParaRPr lang="de-DE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'=FP64-FQM01+SZ202</a:t>
                      </a:r>
                    </a:p>
                  </a:txBody>
                  <a:tcPr marL="3133" marR="3133" marT="3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33" marR="3133" marT="3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005211"/>
                  </a:ext>
                </a:extLst>
              </a:tr>
              <a:tr h="14029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AID:0003289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ECD/MAD/SAD OP V3 </a:t>
                      </a:r>
                      <a:r>
                        <a:rPr lang="de-DE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inside</a:t>
                      </a:r>
                      <a:endParaRPr lang="de-DE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'=FP65-FQM01+SZ202</a:t>
                      </a:r>
                    </a:p>
                  </a:txBody>
                  <a:tcPr marL="3133" marR="3133" marT="3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33" marR="3133" marT="3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673813"/>
                  </a:ext>
                </a:extLst>
              </a:tr>
              <a:tr h="14029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AID:0003289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ECD/MAD/SAD OP V3 </a:t>
                      </a:r>
                      <a:r>
                        <a:rPr lang="de-DE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inside</a:t>
                      </a:r>
                      <a:endParaRPr lang="de-DE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'=FP66-FQM01+SZ202</a:t>
                      </a:r>
                    </a:p>
                  </a:txBody>
                  <a:tcPr marL="3133" marR="3133" marT="3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33" marR="3133" marT="3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384258"/>
                  </a:ext>
                </a:extLst>
              </a:tr>
              <a:tr h="14029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AID:0003289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ECD/MAD/SAD OP V3 </a:t>
                      </a:r>
                      <a:r>
                        <a:rPr lang="de-DE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inside</a:t>
                      </a:r>
                      <a:endParaRPr lang="de-DE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'=FP67-FQA01+SZ202</a:t>
                      </a:r>
                    </a:p>
                  </a:txBody>
                  <a:tcPr marL="3133" marR="3133" marT="3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33" marR="3133" marT="3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704937"/>
                  </a:ext>
                </a:extLst>
              </a:tr>
              <a:tr h="14029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AID:0003289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ECD/MAD/SAD OP V3 </a:t>
                      </a:r>
                      <a:r>
                        <a:rPr lang="de-DE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inside</a:t>
                      </a:r>
                      <a:endParaRPr lang="de-DE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'=FP70-FQA01+SZ202</a:t>
                      </a:r>
                    </a:p>
                  </a:txBody>
                  <a:tcPr marL="3133" marR="3133" marT="3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33" marR="3133" marT="3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923978"/>
                  </a:ext>
                </a:extLst>
              </a:tr>
              <a:tr h="14029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AID:0003289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ECD/MAD/SAD OP V3 </a:t>
                      </a:r>
                      <a:r>
                        <a:rPr lang="de-DE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inside</a:t>
                      </a:r>
                      <a:endParaRPr lang="de-DE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Control System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2.14.10.11.1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FAIR-</a:t>
                      </a:r>
                    </a:p>
                  </a:txBody>
                  <a:tcPr marL="3133" marR="3133" marT="3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=FP62-FQT01+SZ202</a:t>
                      </a:r>
                    </a:p>
                  </a:txBody>
                  <a:tcPr marL="3133" marR="3133" marT="3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33" marR="3133" marT="3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655720"/>
                  </a:ext>
                </a:extLst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Christian Müller </a:t>
            </a:r>
            <a:r>
              <a:rPr lang="en-US" dirty="0"/>
              <a:t>/ ACO-IND (Industrial Controls) / 4th SIS100 Workshop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333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Status IND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control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systems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de-D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dirty="0" smtClean="0"/>
              <a:t>- </a:t>
            </a:r>
            <a:r>
              <a:rPr lang="de-DE" dirty="0"/>
              <a:t>INSULATION VACUUM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Status</a:t>
            </a:r>
            <a:endParaRPr lang="de-DE" sz="1100" dirty="0"/>
          </a:p>
          <a:p>
            <a:pPr lvl="1"/>
            <a:r>
              <a:rPr lang="de-DE" dirty="0" err="1" smtClean="0"/>
              <a:t>Cabinet</a:t>
            </a:r>
            <a:r>
              <a:rPr lang="de-DE" dirty="0" smtClean="0"/>
              <a:t>: </a:t>
            </a:r>
            <a:r>
              <a:rPr lang="de-DE" dirty="0" err="1">
                <a:solidFill>
                  <a:srgbClr val="00B050"/>
                </a:solidFill>
              </a:rPr>
              <a:t>Elec</a:t>
            </a:r>
            <a:r>
              <a:rPr lang="de-DE" dirty="0">
                <a:solidFill>
                  <a:srgbClr val="00B050"/>
                </a:solidFill>
              </a:rPr>
              <a:t>. design </a:t>
            </a:r>
            <a:r>
              <a:rPr lang="de-DE" dirty="0" err="1">
                <a:solidFill>
                  <a:srgbClr val="00B050"/>
                </a:solidFill>
              </a:rPr>
              <a:t>phase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finished</a:t>
            </a:r>
            <a:r>
              <a:rPr lang="de-DE" dirty="0">
                <a:solidFill>
                  <a:srgbClr val="00B050"/>
                </a:solidFill>
              </a:rPr>
              <a:t>, FAT prototype </a:t>
            </a:r>
            <a:r>
              <a:rPr lang="de-DE" dirty="0" err="1" smtClean="0">
                <a:solidFill>
                  <a:srgbClr val="00B050"/>
                </a:solidFill>
              </a:rPr>
              <a:t>finished</a:t>
            </a:r>
            <a:r>
              <a:rPr lang="de-DE" dirty="0" smtClean="0">
                <a:solidFill>
                  <a:srgbClr val="00B050"/>
                </a:solidFill>
              </a:rPr>
              <a:t>, </a:t>
            </a:r>
            <a:r>
              <a:rPr lang="de-DE" dirty="0" err="1" smtClean="0">
                <a:solidFill>
                  <a:srgbClr val="FFC000"/>
                </a:solidFill>
              </a:rPr>
              <a:t>delivery</a:t>
            </a:r>
            <a:r>
              <a:rPr lang="de-DE" dirty="0" smtClean="0">
                <a:solidFill>
                  <a:srgbClr val="FFC000"/>
                </a:solidFill>
              </a:rPr>
              <a:t> </a:t>
            </a:r>
            <a:r>
              <a:rPr lang="de-DE" dirty="0" err="1" smtClean="0">
                <a:solidFill>
                  <a:srgbClr val="FFC000"/>
                </a:solidFill>
              </a:rPr>
              <a:t>of</a:t>
            </a:r>
            <a:r>
              <a:rPr lang="de-DE" dirty="0" smtClean="0">
                <a:solidFill>
                  <a:srgbClr val="FFC000"/>
                </a:solidFill>
              </a:rPr>
              <a:t> </a:t>
            </a:r>
            <a:r>
              <a:rPr lang="de-DE" dirty="0">
                <a:solidFill>
                  <a:srgbClr val="FFC000"/>
                </a:solidFill>
              </a:rPr>
              <a:t>all </a:t>
            </a:r>
            <a:r>
              <a:rPr lang="de-DE" dirty="0" err="1">
                <a:solidFill>
                  <a:srgbClr val="FFC000"/>
                </a:solidFill>
              </a:rPr>
              <a:t>cabinets</a:t>
            </a:r>
            <a:r>
              <a:rPr lang="de-DE" dirty="0">
                <a:solidFill>
                  <a:srgbClr val="FFC000"/>
                </a:solidFill>
              </a:rPr>
              <a:t> in Q4/2025</a:t>
            </a:r>
          </a:p>
          <a:p>
            <a:pPr lvl="1"/>
            <a:endParaRPr lang="de-DE" dirty="0">
              <a:solidFill>
                <a:srgbClr val="FFC000"/>
              </a:solidFill>
            </a:endParaRPr>
          </a:p>
          <a:p>
            <a:pPr lvl="1"/>
            <a:endParaRPr lang="de-DE" dirty="0">
              <a:solidFill>
                <a:srgbClr val="FFC000"/>
              </a:solidFill>
            </a:endParaRPr>
          </a:p>
          <a:p>
            <a:pPr lvl="1"/>
            <a:endParaRPr lang="de-DE" dirty="0">
              <a:solidFill>
                <a:srgbClr val="FFC000"/>
              </a:solidFill>
            </a:endParaRPr>
          </a:p>
          <a:p>
            <a:pPr lvl="1"/>
            <a:endParaRPr lang="de-DE" dirty="0">
              <a:solidFill>
                <a:srgbClr val="FFC000"/>
              </a:solidFill>
            </a:endParaRPr>
          </a:p>
          <a:p>
            <a:pPr lvl="1"/>
            <a:endParaRPr lang="de-DE" dirty="0">
              <a:solidFill>
                <a:srgbClr val="FFC000"/>
              </a:solidFill>
            </a:endParaRPr>
          </a:p>
          <a:p>
            <a:pPr lvl="1"/>
            <a:endParaRPr lang="de-DE" dirty="0">
              <a:solidFill>
                <a:srgbClr val="FF0000"/>
              </a:solidFill>
            </a:endParaRPr>
          </a:p>
          <a:p>
            <a:pPr lvl="1"/>
            <a:endParaRPr lang="de-DE" dirty="0"/>
          </a:p>
          <a:p>
            <a:pPr lvl="1"/>
            <a:r>
              <a:rPr lang="de-DE" dirty="0"/>
              <a:t>PLC </a:t>
            </a:r>
            <a:r>
              <a:rPr lang="de-DE" dirty="0" err="1" smtClean="0"/>
              <a:t>software</a:t>
            </a:r>
            <a:r>
              <a:rPr lang="de-DE" dirty="0" smtClean="0"/>
              <a:t>: </a:t>
            </a:r>
            <a:r>
              <a:rPr lang="de-DE" dirty="0">
                <a:solidFill>
                  <a:srgbClr val="00B050"/>
                </a:solidFill>
              </a:rPr>
              <a:t>Driver and </a:t>
            </a:r>
            <a:r>
              <a:rPr lang="de-DE" dirty="0" err="1">
                <a:solidFill>
                  <a:srgbClr val="00B050"/>
                </a:solidFill>
              </a:rPr>
              <a:t>standards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finalized</a:t>
            </a:r>
            <a:endParaRPr lang="de-DE" dirty="0">
              <a:solidFill>
                <a:srgbClr val="FFC000"/>
              </a:solidFill>
            </a:endParaRPr>
          </a:p>
          <a:p>
            <a:pPr lvl="1"/>
            <a:r>
              <a:rPr lang="en-US" dirty="0" smtClean="0"/>
              <a:t>SCADA</a:t>
            </a:r>
            <a:r>
              <a:rPr lang="de-DE" dirty="0" smtClean="0"/>
              <a:t> </a:t>
            </a:r>
            <a:r>
              <a:rPr lang="de-DE" dirty="0" err="1" smtClean="0"/>
              <a:t>software</a:t>
            </a:r>
            <a:r>
              <a:rPr lang="de-DE" dirty="0" smtClean="0"/>
              <a:t>: </a:t>
            </a:r>
            <a:r>
              <a:rPr lang="de-DE" dirty="0" err="1">
                <a:solidFill>
                  <a:srgbClr val="00B050"/>
                </a:solidFill>
              </a:rPr>
              <a:t>Visualization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standards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finalized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smtClean="0">
                <a:solidFill>
                  <a:srgbClr val="00B050"/>
                </a:solidFill>
              </a:rPr>
              <a:t/>
            </a:r>
            <a:br>
              <a:rPr lang="de-DE" dirty="0" smtClean="0">
                <a:solidFill>
                  <a:srgbClr val="00B050"/>
                </a:solidFill>
              </a:rPr>
            </a:br>
            <a:r>
              <a:rPr lang="de-DE" dirty="0" smtClean="0">
                <a:solidFill>
                  <a:srgbClr val="FFC000"/>
                </a:solidFill>
              </a:rPr>
              <a:t>/ </a:t>
            </a:r>
            <a:r>
              <a:rPr lang="de-DE" dirty="0" err="1" smtClean="0">
                <a:solidFill>
                  <a:srgbClr val="FFC000"/>
                </a:solidFill>
              </a:rPr>
              <a:t>Detailed</a:t>
            </a:r>
            <a:r>
              <a:rPr lang="de-DE" dirty="0" smtClean="0">
                <a:solidFill>
                  <a:srgbClr val="FFC000"/>
                </a:solidFill>
              </a:rPr>
              <a:t> </a:t>
            </a:r>
            <a:r>
              <a:rPr lang="de-DE" dirty="0" err="1" smtClean="0">
                <a:solidFill>
                  <a:srgbClr val="FFC000"/>
                </a:solidFill>
              </a:rPr>
              <a:t>panels</a:t>
            </a:r>
            <a:r>
              <a:rPr lang="de-DE" dirty="0" smtClean="0">
                <a:solidFill>
                  <a:srgbClr val="FFC000"/>
                </a:solidFill>
              </a:rPr>
              <a:t> </a:t>
            </a:r>
            <a:r>
              <a:rPr lang="de-DE" dirty="0">
                <a:solidFill>
                  <a:srgbClr val="FFC000"/>
                </a:solidFill>
              </a:rPr>
              <a:t>in </a:t>
            </a:r>
            <a:r>
              <a:rPr lang="de-DE" dirty="0" err="1">
                <a:solidFill>
                  <a:srgbClr val="FFC000"/>
                </a:solidFill>
              </a:rPr>
              <a:t>progress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pPr marL="1714500" lvl="4" indent="0">
              <a:buNone/>
            </a:pPr>
            <a:endParaRPr lang="de-DE" sz="100" dirty="0">
              <a:solidFill>
                <a:srgbClr val="00B05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Christian Müller </a:t>
            </a:r>
            <a:r>
              <a:rPr lang="en-US" dirty="0"/>
              <a:t>/ ACO-IND (Industrial Controls) / 4th SIS100 Workshop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7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90" y="1548984"/>
            <a:ext cx="219075" cy="2286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517" y="2542782"/>
            <a:ext cx="840133" cy="2174631"/>
          </a:xfrm>
          <a:prstGeom prst="rect">
            <a:avLst/>
          </a:prstGeom>
        </p:spPr>
      </p:pic>
      <p:sp>
        <p:nvSpPr>
          <p:cNvPr id="8" name="Inhaltsplatzhalter 2"/>
          <p:cNvSpPr txBox="1">
            <a:spLocks/>
          </p:cNvSpPr>
          <p:nvPr/>
        </p:nvSpPr>
        <p:spPr>
          <a:xfrm>
            <a:off x="2176188" y="3059278"/>
            <a:ext cx="1049390" cy="570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de-DE" dirty="0"/>
              <a:t>17x</a:t>
            </a:r>
          </a:p>
          <a:p>
            <a:pPr marL="1714500" lvl="4" indent="0">
              <a:buFont typeface="Wingdings" charset="2"/>
              <a:buNone/>
            </a:pPr>
            <a:endParaRPr lang="de-DE" sz="1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Status IND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control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systems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de-D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/>
              <a:t>- INSULATION VACUUM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Christian Müller </a:t>
            </a:r>
            <a:r>
              <a:rPr lang="en-US" dirty="0"/>
              <a:t>/ ACO-IND (Industrial Controls) / 4th SIS100 Workshop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8</a:t>
            </a:fld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74DA18D-9A77-4491-A1D1-89B972B83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100" y="2684477"/>
            <a:ext cx="2822991" cy="362823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D2C2687-679D-4F23-AA5E-0CCE99A18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86" y="1579459"/>
            <a:ext cx="5816208" cy="3833306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27BA7D71-1534-441D-975A-E8EAADE44DC8}"/>
              </a:ext>
            </a:extLst>
          </p:cNvPr>
          <p:cNvSpPr/>
          <p:nvPr/>
        </p:nvSpPr>
        <p:spPr>
          <a:xfrm>
            <a:off x="4773335" y="4498596"/>
            <a:ext cx="385894" cy="385893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EB7DDDCA-608D-4E2F-A673-A4DA407FE59F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5159229" y="4691543"/>
            <a:ext cx="114929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14E1A8B7-54A0-4929-AA81-24A2E4283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86" y="1165460"/>
            <a:ext cx="8211834" cy="4903585"/>
          </a:xfrm>
        </p:spPr>
        <p:txBody>
          <a:bodyPr/>
          <a:lstStyle/>
          <a:p>
            <a:r>
              <a:rPr lang="de-DE" dirty="0"/>
              <a:t>SCADA – SIS100 INV </a:t>
            </a:r>
            <a:r>
              <a:rPr lang="de-DE" dirty="0" err="1"/>
              <a:t>example</a:t>
            </a:r>
            <a:endParaRPr lang="de-DE" sz="1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67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Status IND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control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system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preparations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/>
              <a:t>- INSULATION VACUUM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450685"/>
            <a:ext cx="8211834" cy="1375996"/>
          </a:xfrm>
        </p:spPr>
        <p:txBody>
          <a:bodyPr>
            <a:normAutofit fontScale="92500" lnSpcReduction="10000"/>
          </a:bodyPr>
          <a:lstStyle/>
          <a:p>
            <a:r>
              <a:rPr lang="de-DE" dirty="0" err="1"/>
              <a:t>Overview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2200" dirty="0"/>
              <a:t>after </a:t>
            </a:r>
            <a:r>
              <a:rPr lang="de-DE" sz="2200" dirty="0" err="1"/>
              <a:t>approval</a:t>
            </a:r>
            <a:r>
              <a:rPr lang="de-DE" sz="2200" dirty="0"/>
              <a:t>, </a:t>
            </a:r>
            <a:r>
              <a:rPr lang="de-DE" sz="2200" dirty="0" err="1"/>
              <a:t>offer</a:t>
            </a:r>
            <a:r>
              <a:rPr lang="de-DE" sz="2200" dirty="0"/>
              <a:t> </a:t>
            </a:r>
            <a:r>
              <a:rPr lang="de-DE" sz="2200" dirty="0" err="1"/>
              <a:t>request</a:t>
            </a:r>
            <a:r>
              <a:rPr lang="de-DE" sz="2200" dirty="0"/>
              <a:t> will </a:t>
            </a:r>
            <a:r>
              <a:rPr lang="de-DE" sz="2200" dirty="0" err="1"/>
              <a:t>be</a:t>
            </a:r>
            <a:r>
              <a:rPr lang="de-DE" sz="2200" dirty="0"/>
              <a:t> </a:t>
            </a:r>
            <a:r>
              <a:rPr lang="de-DE" sz="2200" dirty="0" err="1"/>
              <a:t>published</a:t>
            </a:r>
            <a:r>
              <a:rPr lang="de-DE" sz="2200" dirty="0"/>
              <a:t> </a:t>
            </a:r>
            <a:r>
              <a:rPr lang="de-DE" sz="2200" dirty="0" err="1"/>
              <a:t>based</a:t>
            </a:r>
            <a:r>
              <a:rPr lang="de-DE" sz="2200" dirty="0"/>
              <a:t> on </a:t>
            </a:r>
            <a:r>
              <a:rPr lang="de-DE" sz="2200" dirty="0" err="1"/>
              <a:t>frame</a:t>
            </a:r>
            <a:r>
              <a:rPr lang="de-DE" sz="2200" dirty="0"/>
              <a:t> </a:t>
            </a:r>
            <a:r>
              <a:rPr lang="de-DE" sz="2200" dirty="0" err="1"/>
              <a:t>contract</a:t>
            </a:r>
            <a:r>
              <a:rPr lang="de-DE" sz="2200" dirty="0"/>
              <a:t> 27 </a:t>
            </a:r>
            <a:r>
              <a:rPr lang="de-DE" sz="2200" dirty="0" err="1"/>
              <a:t>within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next</a:t>
            </a:r>
            <a:r>
              <a:rPr lang="de-DE" sz="2200" dirty="0"/>
              <a:t> </a:t>
            </a:r>
            <a:r>
              <a:rPr lang="de-DE" sz="2200" dirty="0" err="1"/>
              <a:t>days</a:t>
            </a:r>
            <a:endParaRPr lang="de-DE" sz="2200" dirty="0"/>
          </a:p>
          <a:p>
            <a:pPr marL="1714500" lvl="4" indent="0">
              <a:buNone/>
            </a:pPr>
            <a:endParaRPr lang="de-DE" sz="100" dirty="0">
              <a:solidFill>
                <a:srgbClr val="00B050"/>
              </a:solidFill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951872"/>
              </p:ext>
            </p:extLst>
          </p:nvPr>
        </p:nvGraphicFramePr>
        <p:xfrm>
          <a:off x="773968" y="3218474"/>
          <a:ext cx="7090816" cy="2464248"/>
        </p:xfrm>
        <a:graphic>
          <a:graphicData uri="http://schemas.openxmlformats.org/drawingml/2006/table">
            <a:tbl>
              <a:tblPr/>
              <a:tblGrid>
                <a:gridCol w="555355">
                  <a:extLst>
                    <a:ext uri="{9D8B030D-6E8A-4147-A177-3AD203B41FA5}">
                      <a16:colId xmlns:a16="http://schemas.microsoft.com/office/drawing/2014/main" val="1223028783"/>
                    </a:ext>
                  </a:extLst>
                </a:gridCol>
                <a:gridCol w="301097">
                  <a:extLst>
                    <a:ext uri="{9D8B030D-6E8A-4147-A177-3AD203B41FA5}">
                      <a16:colId xmlns:a16="http://schemas.microsoft.com/office/drawing/2014/main" val="145002277"/>
                    </a:ext>
                  </a:extLst>
                </a:gridCol>
                <a:gridCol w="1251222">
                  <a:extLst>
                    <a:ext uri="{9D8B030D-6E8A-4147-A177-3AD203B41FA5}">
                      <a16:colId xmlns:a16="http://schemas.microsoft.com/office/drawing/2014/main" val="1069492032"/>
                    </a:ext>
                  </a:extLst>
                </a:gridCol>
                <a:gridCol w="376370">
                  <a:extLst>
                    <a:ext uri="{9D8B030D-6E8A-4147-A177-3AD203B41FA5}">
                      <a16:colId xmlns:a16="http://schemas.microsoft.com/office/drawing/2014/main" val="1433189625"/>
                    </a:ext>
                  </a:extLst>
                </a:gridCol>
                <a:gridCol w="797905">
                  <a:extLst>
                    <a:ext uri="{9D8B030D-6E8A-4147-A177-3AD203B41FA5}">
                      <a16:colId xmlns:a16="http://schemas.microsoft.com/office/drawing/2014/main" val="2665598921"/>
                    </a:ext>
                  </a:extLst>
                </a:gridCol>
                <a:gridCol w="301097">
                  <a:extLst>
                    <a:ext uri="{9D8B030D-6E8A-4147-A177-3AD203B41FA5}">
                      <a16:colId xmlns:a16="http://schemas.microsoft.com/office/drawing/2014/main" val="3243793009"/>
                    </a:ext>
                  </a:extLst>
                </a:gridCol>
                <a:gridCol w="454991">
                  <a:extLst>
                    <a:ext uri="{9D8B030D-6E8A-4147-A177-3AD203B41FA5}">
                      <a16:colId xmlns:a16="http://schemas.microsoft.com/office/drawing/2014/main" val="3056577570"/>
                    </a:ext>
                  </a:extLst>
                </a:gridCol>
                <a:gridCol w="797905">
                  <a:extLst>
                    <a:ext uri="{9D8B030D-6E8A-4147-A177-3AD203B41FA5}">
                      <a16:colId xmlns:a16="http://schemas.microsoft.com/office/drawing/2014/main" val="1442788996"/>
                    </a:ext>
                  </a:extLst>
                </a:gridCol>
                <a:gridCol w="1017035">
                  <a:extLst>
                    <a:ext uri="{9D8B030D-6E8A-4147-A177-3AD203B41FA5}">
                      <a16:colId xmlns:a16="http://schemas.microsoft.com/office/drawing/2014/main" val="143223306"/>
                    </a:ext>
                  </a:extLst>
                </a:gridCol>
                <a:gridCol w="507685">
                  <a:extLst>
                    <a:ext uri="{9D8B030D-6E8A-4147-A177-3AD203B41FA5}">
                      <a16:colId xmlns:a16="http://schemas.microsoft.com/office/drawing/2014/main" val="1587661266"/>
                    </a:ext>
                  </a:extLst>
                </a:gridCol>
                <a:gridCol w="295238">
                  <a:extLst>
                    <a:ext uri="{9D8B030D-6E8A-4147-A177-3AD203B41FA5}">
                      <a16:colId xmlns:a16="http://schemas.microsoft.com/office/drawing/2014/main" val="3254241743"/>
                    </a:ext>
                  </a:extLst>
                </a:gridCol>
                <a:gridCol w="434916">
                  <a:extLst>
                    <a:ext uri="{9D8B030D-6E8A-4147-A177-3AD203B41FA5}">
                      <a16:colId xmlns:a16="http://schemas.microsoft.com/office/drawing/2014/main" val="1443813678"/>
                    </a:ext>
                  </a:extLst>
                </a:gridCol>
              </a:tblGrid>
              <a:tr h="339350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Equipment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Bezeichnung technisches Objekt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Subprojekt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Arbeitspaket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Institute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PSP Element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Referenzkennzeichnung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CDB Comp. Name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 expected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 PLC comp.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046110"/>
                  </a:ext>
                </a:extLst>
              </a:tr>
              <a:tr h="124994"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CID:55000021333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SIS100 INV Control Rack AV201+UH501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2.14.10.6.10.1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==AV201+UH501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1S10YF.RACK[INV].001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production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Q4/2025 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  <a:endParaRPr lang="de-D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320598"/>
                  </a:ext>
                </a:extLst>
              </a:tr>
              <a:tr h="124994"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CID:55000021340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SIS100 INV Control Rack AV201+UH502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2.14.10.6.10.1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==AV201+UH502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1S10YM.RACK[INV].001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production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Q4/2025  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  <a:endParaRPr lang="de-D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422805"/>
                  </a:ext>
                </a:extLst>
              </a:tr>
              <a:tr h="124994"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CID:55000021357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SIS100 INV Control Rack AV201+UH503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2.14.10.6.10.1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==AV201+UH503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1S20YE.RACK[INV].002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production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Q4/2025 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delivered</a:t>
                      </a:r>
                      <a:endParaRPr kumimoji="0" lang="de-DE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850855"/>
                  </a:ext>
                </a:extLst>
              </a:tr>
              <a:tr h="124994"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CID:55000021364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SIS100 INV Control Rack AV201+UH504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2.14.10.6.10.1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==AV201+UH504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1S20YM.RACK[INV].001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production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Q4/2025  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delivered</a:t>
                      </a:r>
                      <a:endParaRPr kumimoji="0" lang="de-DE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610783"/>
                  </a:ext>
                </a:extLst>
              </a:tr>
              <a:tr h="124994"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CID:55000021371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SIS100 INV Control Rack AV201+UH505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2.14.10.6.10.1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==AV201+UH505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1S20YM.RACK[INV].003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production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Q4/2025 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delivered</a:t>
                      </a:r>
                      <a:endParaRPr kumimoji="0" lang="de-DE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927776"/>
                  </a:ext>
                </a:extLst>
              </a:tr>
              <a:tr h="124994"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CID:55000021388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SIS100 INV Control Rack AV201+UH506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2.14.10.6.10.1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==AV201+UH506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1S30YF.RACK[INV].001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production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Q4/2025 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delivered</a:t>
                      </a:r>
                      <a:endParaRPr kumimoji="0" lang="de-DE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8601346"/>
                  </a:ext>
                </a:extLst>
              </a:tr>
              <a:tr h="124994"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CID:55000021395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SIS100 INV Control Rack AV201+UH507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2.14.10.6.10.1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==AV201+UH507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1S30YM.RACK[INV].001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production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Q4/2025  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delivered</a:t>
                      </a:r>
                      <a:endParaRPr kumimoji="0" lang="de-DE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271518"/>
                  </a:ext>
                </a:extLst>
              </a:tr>
              <a:tr h="124994"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CID:55000021401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SIS100 INV Control Rack AV201+UH508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2.14.10.6.10.1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==AV201+UH508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1S40YE.RACK[INV].002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production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Q4/2025 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delivered</a:t>
                      </a:r>
                      <a:endParaRPr kumimoji="0" lang="de-DE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764474"/>
                  </a:ext>
                </a:extLst>
              </a:tr>
              <a:tr h="124994"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CID:55000021418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SIS100 INV Control Rack AV201+UH509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2.14.10.6.10.1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==AV201+UH509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1S40YM.RACK[INV].002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production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Q4/2025  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delivered</a:t>
                      </a:r>
                      <a:endParaRPr kumimoji="0" lang="de-DE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770304"/>
                  </a:ext>
                </a:extLst>
              </a:tr>
              <a:tr h="124994"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CID:55000021425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SIS100 INV Control Rack AV201+UH510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2.14.10.6.10.1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==AV201+UH510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1S40YM.RACK[INV].001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production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Q4/2025 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delivered</a:t>
                      </a:r>
                      <a:endParaRPr kumimoji="0" lang="de-DE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5012568"/>
                  </a:ext>
                </a:extLst>
              </a:tr>
              <a:tr h="124994"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CID:55000021432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SIS100 INV Control Rack AV201+UH511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2.14.10.6.10.1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==AV201+UH511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K0923A.U20.120.RACK[INV].001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production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Q4/2025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delivered</a:t>
                      </a:r>
                      <a:endParaRPr kumimoji="0" lang="de-DE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96650"/>
                  </a:ext>
                </a:extLst>
              </a:tr>
              <a:tr h="124994"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CID:55000021449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SIS100 INV Control Rack AV201+UH512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2.14.10.6.10.1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==AV201+UH512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1S50YF.RACK[INV].001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production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Q4/2025  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delivered</a:t>
                      </a:r>
                      <a:endParaRPr kumimoji="0" lang="de-DE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1580726"/>
                  </a:ext>
                </a:extLst>
              </a:tr>
              <a:tr h="124994"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CID:55000021456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SIS100 INV Control Rack AV201+UH513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2.14.10.6.10.1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==AV201+UH513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1S50YM.RACK[INV].001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production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Q4/2025  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delivered</a:t>
                      </a:r>
                      <a:endParaRPr kumimoji="0" lang="de-DE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178115"/>
                  </a:ext>
                </a:extLst>
              </a:tr>
              <a:tr h="124994"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CID:55000021463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SIS100 INV Control Rack AV201+UH514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2.14.10.6.10.1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==AV201+UH514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1S60YE.RACK[INV].001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production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Q4/2025  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delivered</a:t>
                      </a:r>
                      <a:endParaRPr kumimoji="0" lang="de-DE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8456087"/>
                  </a:ext>
                </a:extLst>
              </a:tr>
              <a:tr h="124994"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CID:55000021470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SIS100 INV Control Rack AV201+UH515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2.14.10.6.10.1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==AV201+UH515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1S60YM.RACK[INV].001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 production</a:t>
                      </a:r>
                      <a:endParaRPr kumimoji="0" lang="de-DE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Q4/2025  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delivered</a:t>
                      </a:r>
                      <a:endParaRPr kumimoji="0" lang="de-DE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632861"/>
                  </a:ext>
                </a:extLst>
              </a:tr>
              <a:tr h="124994"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CID:55000021487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SIS100 INV Control Rack AV201+UH516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2.14.10.6.10.1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==AV201+UH516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1S60YM.RACK[INV].002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 production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Q4/2025  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delivered</a:t>
                      </a:r>
                      <a:endParaRPr kumimoji="0" lang="de-DE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4603403"/>
                  </a:ext>
                </a:extLst>
              </a:tr>
              <a:tr h="124994"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CID:55000021494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SIS100 INV Control Rack AV201+UH517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Commons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Control System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2.14.10.6.10.1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==AV201+UH517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K0720A.E10.201.[RACK].001</a:t>
                      </a:r>
                    </a:p>
                  </a:txBody>
                  <a:tcPr marL="4289" marR="4289" marT="4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production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Q4/2025 </a:t>
                      </a: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delivered</a:t>
                      </a:r>
                      <a:endParaRPr kumimoji="0" lang="de-DE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289" marR="4289" marT="4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965216"/>
                  </a:ext>
                </a:extLst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Christian Müller </a:t>
            </a:r>
            <a:r>
              <a:rPr lang="en-US" dirty="0"/>
              <a:t>/ ACO-IND (Industrial Controls) / 4th SIS100 Workshop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461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6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fair-gsi-folienmaster_2019_4zu3</Template>
  <TotalTime>0</TotalTime>
  <Words>6866</Words>
  <Application>Microsoft Office PowerPoint</Application>
  <PresentationFormat>Bildschirmpräsentation (4:3)</PresentationFormat>
  <Paragraphs>2474</Paragraphs>
  <Slides>31</Slides>
  <Notes>18</Notes>
  <HiddenSlides>10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7" baseType="lpstr">
      <vt:lpstr>Arial</vt:lpstr>
      <vt:lpstr>Arial Unicode MS</vt:lpstr>
      <vt:lpstr>Calibri</vt:lpstr>
      <vt:lpstr>Courier New</vt:lpstr>
      <vt:lpstr>Wingdings</vt:lpstr>
      <vt:lpstr>fair-gsi-folienmaster_2016_onering</vt:lpstr>
      <vt:lpstr>Status IND control systems</vt:lpstr>
      <vt:lpstr>Status IND control systems</vt:lpstr>
      <vt:lpstr>Status IND control system  - PAS</vt:lpstr>
      <vt:lpstr>Status IND control system preparations - PAS</vt:lpstr>
      <vt:lpstr>Status IND control system preparations - PAS</vt:lpstr>
      <vt:lpstr>Status IND control system preparations - PAS</vt:lpstr>
      <vt:lpstr>Status IND control systems  - INSULATION VACUUM</vt:lpstr>
      <vt:lpstr>Status IND control systems  - INSULATION VACUUM</vt:lpstr>
      <vt:lpstr>Status IND control system preparations - INSULATION VACUUM</vt:lpstr>
      <vt:lpstr>Status IND control systems  – BEAMLINE VACUUM</vt:lpstr>
      <vt:lpstr>Status IND control system preparations – BEAMLINE VACUUM</vt:lpstr>
      <vt:lpstr>Status IND control system preparations – BEAMLINE VACUUM</vt:lpstr>
      <vt:lpstr>Status IND control systems – BAKEOUT </vt:lpstr>
      <vt:lpstr>Status IND control system preparations – BAKEOUT</vt:lpstr>
      <vt:lpstr>Status IND control systems  - CRYO</vt:lpstr>
      <vt:lpstr>Status IND control systems – CRYO – HMI DB</vt:lpstr>
      <vt:lpstr>Status IND control systems  - CRYO</vt:lpstr>
      <vt:lpstr>Status IND control systems – CRYO – HMI FB</vt:lpstr>
      <vt:lpstr>Status IND control systems  – CRYO controls results</vt:lpstr>
      <vt:lpstr>Status IND control systems  - CRYO</vt:lpstr>
      <vt:lpstr>Status IND control systems  - CRYO</vt:lpstr>
      <vt:lpstr>Status IND control systems – CRYO - Sector</vt:lpstr>
      <vt:lpstr>Status IND control system preparations - CRYO</vt:lpstr>
      <vt:lpstr>Status IND control systems – CRYO controls results</vt:lpstr>
      <vt:lpstr>Status IND control systems – CRYO controls results</vt:lpstr>
      <vt:lpstr>Status IND control systems – CRYO controls results</vt:lpstr>
      <vt:lpstr>Status IND control systems  – CRYO controls results</vt:lpstr>
      <vt:lpstr>Status IND control systems – CRYO controls results</vt:lpstr>
      <vt:lpstr>Status IND control systems – RISKS</vt:lpstr>
      <vt:lpstr>Status IND control systems – SUMMARY</vt:lpstr>
      <vt:lpstr>Thank you for your attention Are there any questions?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control system preparations and data processing of cryogenic sensors</dc:title>
  <dc:creator>Bach, Waldemar</dc:creator>
  <cp:lastModifiedBy>Mueller, Christian</cp:lastModifiedBy>
  <cp:revision>244</cp:revision>
  <dcterms:created xsi:type="dcterms:W3CDTF">2023-05-24T07:36:18Z</dcterms:created>
  <dcterms:modified xsi:type="dcterms:W3CDTF">2025-09-22T20:30:13Z</dcterms:modified>
</cp:coreProperties>
</file>