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67" r:id="rId2"/>
    <p:sldMasterId id="2147483671" r:id="rId3"/>
  </p:sldMasterIdLst>
  <p:notesMasterIdLst>
    <p:notesMasterId r:id="rId37"/>
  </p:notesMasterIdLst>
  <p:handoutMasterIdLst>
    <p:handoutMasterId r:id="rId38"/>
  </p:handoutMasterIdLst>
  <p:sldIdLst>
    <p:sldId id="629" r:id="rId4"/>
    <p:sldId id="627" r:id="rId5"/>
    <p:sldId id="1059" r:id="rId6"/>
    <p:sldId id="1070" r:id="rId7"/>
    <p:sldId id="1081" r:id="rId8"/>
    <p:sldId id="1090" r:id="rId9"/>
    <p:sldId id="1094" r:id="rId10"/>
    <p:sldId id="1068" r:id="rId11"/>
    <p:sldId id="1069" r:id="rId12"/>
    <p:sldId id="1067" r:id="rId13"/>
    <p:sldId id="1066" r:id="rId14"/>
    <p:sldId id="1087" r:id="rId15"/>
    <p:sldId id="1095" r:id="rId16"/>
    <p:sldId id="1062" r:id="rId17"/>
    <p:sldId id="1065" r:id="rId18"/>
    <p:sldId id="1071" r:id="rId19"/>
    <p:sldId id="1091" r:id="rId20"/>
    <p:sldId id="1082" r:id="rId21"/>
    <p:sldId id="1096" r:id="rId22"/>
    <p:sldId id="1088" r:id="rId23"/>
    <p:sldId id="1072" r:id="rId24"/>
    <p:sldId id="1073" r:id="rId25"/>
    <p:sldId id="1077" r:id="rId26"/>
    <p:sldId id="1083" r:id="rId27"/>
    <p:sldId id="1078" r:id="rId28"/>
    <p:sldId id="1097" r:id="rId29"/>
    <p:sldId id="1075" r:id="rId30"/>
    <p:sldId id="1076" r:id="rId31"/>
    <p:sldId id="1086" r:id="rId32"/>
    <p:sldId id="1092" r:id="rId33"/>
    <p:sldId id="1079" r:id="rId34"/>
    <p:sldId id="1084" r:id="rId35"/>
    <p:sldId id="1085" r:id="rId36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ux, Christian Dr." initials="RCD" lastIdx="1" clrIdx="0">
    <p:extLst>
      <p:ext uri="{19B8F6BF-5375-455C-9EA6-DF929625EA0E}">
        <p15:presenceInfo xmlns:p15="http://schemas.microsoft.com/office/powerpoint/2012/main" userId="S-1-5-21-839522115-515967899-725345543-294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E2EFD9"/>
    <a:srgbClr val="FFFFFF"/>
    <a:srgbClr val="4472C4"/>
    <a:srgbClr val="41A9F0"/>
    <a:srgbClr val="FFFFCC"/>
    <a:srgbClr val="EBEBEB"/>
    <a:srgbClr val="F2F2F2"/>
    <a:srgbClr val="FFC000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4" autoAdjust="0"/>
    <p:restoredTop sz="86436" autoAdjust="0"/>
  </p:normalViewPr>
  <p:slideViewPr>
    <p:cSldViewPr snapToGrid="0" snapToObjects="1">
      <p:cViewPr>
        <p:scale>
          <a:sx n="194" d="100"/>
          <a:sy n="194" d="100"/>
        </p:scale>
        <p:origin x="-848" y="-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0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21.09.25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21.09.25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produktionsqualität</a:t>
            </a:r>
            <a:endParaRPr lang="de-DE" dirty="0"/>
          </a:p>
          <a:p>
            <a:r>
              <a:rPr lang="de-DE" dirty="0"/>
              <a:t>offene technische Aspekte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929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Lieferung: </a:t>
            </a:r>
          </a:p>
          <a:p>
            <a:pPr marL="171450" indent="-171450">
              <a:buFontTx/>
              <a:buChar char="-"/>
            </a:pPr>
            <a:r>
              <a:rPr lang="de-DE" dirty="0"/>
              <a:t>1.6A: zwei nicht dicht</a:t>
            </a:r>
          </a:p>
          <a:p>
            <a:pPr marL="171450" indent="-171450">
              <a:buFontTx/>
              <a:buChar char="-"/>
            </a:pPr>
            <a:r>
              <a:rPr lang="de-DE" dirty="0"/>
              <a:t>daher sollte die zwei 2.5</a:t>
            </a:r>
          </a:p>
          <a:p>
            <a:pPr marL="171450" indent="-171450">
              <a:buFontTx/>
              <a:buChar char="-"/>
            </a:pPr>
            <a:r>
              <a:rPr lang="de-DE" dirty="0"/>
              <a:t>hier Genehmigung  nicht </a:t>
            </a:r>
            <a:r>
              <a:rPr lang="de-DE" dirty="0" err="1"/>
              <a:t>i.O</a:t>
            </a:r>
            <a:r>
              <a:rPr lang="de-DE" dirty="0"/>
              <a:t>.</a:t>
            </a:r>
          </a:p>
          <a:p>
            <a:pPr marL="171450" indent="-171450">
              <a:buFontTx/>
              <a:buChar char="-"/>
            </a:pPr>
            <a:r>
              <a:rPr lang="de-DE" dirty="0"/>
              <a:t>Daher nur 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96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logistics</a:t>
            </a:r>
            <a:r>
              <a:rPr lang="de-DE" dirty="0"/>
              <a:t> umreisen</a:t>
            </a:r>
          </a:p>
          <a:p>
            <a:r>
              <a:rPr lang="de-DE" dirty="0"/>
              <a:t>Probleme mit Beispielen</a:t>
            </a:r>
          </a:p>
          <a:p>
            <a:r>
              <a:rPr lang="de-DE" dirty="0"/>
              <a:t>Aktueller Status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26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logistics</a:t>
            </a:r>
            <a:r>
              <a:rPr lang="de-DE" dirty="0"/>
              <a:t> umreisen</a:t>
            </a:r>
          </a:p>
          <a:p>
            <a:r>
              <a:rPr lang="de-DE" dirty="0"/>
              <a:t>Probleme mit Beispielen</a:t>
            </a:r>
          </a:p>
          <a:p>
            <a:r>
              <a:rPr lang="de-DE" dirty="0"/>
              <a:t>Aktueller Status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32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produktionsqualität</a:t>
            </a:r>
            <a:endParaRPr lang="de-DE" dirty="0"/>
          </a:p>
          <a:p>
            <a:r>
              <a:rPr lang="de-DE" dirty="0"/>
              <a:t>offene technische Aspekte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03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produktionsqualität</a:t>
            </a:r>
            <a:endParaRPr lang="de-DE" dirty="0"/>
          </a:p>
          <a:p>
            <a:r>
              <a:rPr lang="de-DE" dirty="0"/>
              <a:t>offene technische Aspekte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16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Prototypen werden gebaut, um den Falle eines Abbruchs „einigermaßen“ abzusichern. </a:t>
            </a:r>
          </a:p>
          <a:p>
            <a:r>
              <a:rPr lang="de-DE" dirty="0"/>
              <a:t>Aber was passiert dann. hier die Studie: Termination mit Prototypen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39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muss die Aussage sein, dass dies die Erwartung „trotz Prototypen“ ist.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08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65223" y="4916724"/>
            <a:ext cx="744898" cy="27384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539938" y="4913736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-15927" y="4915046"/>
            <a:ext cx="4763736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880" y="21856"/>
            <a:ext cx="6071291" cy="438466"/>
          </a:xfrm>
          <a:prstGeom prst="rect">
            <a:avLst/>
          </a:prstGeom>
        </p:spPr>
        <p:txBody>
          <a:bodyPr anchor="b"/>
          <a:lstStyle>
            <a:lvl1pPr marL="0" indent="0" algn="l" defTabSz="342900" rtl="0" eaLnBrk="1" latinLnBrk="0" hangingPunct="1">
              <a:spcBef>
                <a:spcPct val="0"/>
              </a:spcBef>
              <a:buNone/>
              <a:defRPr lang="de-DE" sz="2000" b="0" i="0" kern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852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9144000" cy="5239896"/>
          </a:xfrm>
          <a:prstGeom prst="rect">
            <a:avLst/>
          </a:prstGeom>
          <a:solidFill>
            <a:srgbClr val="1F497D">
              <a:alpha val="79216"/>
            </a:srgb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631263" y="899064"/>
            <a:ext cx="7309225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561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364563" y="419600"/>
            <a:ext cx="7309225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400">
                <a:solidFill>
                  <a:srgbClr val="25406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364563" y="1253398"/>
            <a:ext cx="3226131" cy="591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5406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7332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-10886" y="0"/>
            <a:ext cx="9218932" cy="5239896"/>
          </a:xfrm>
          <a:prstGeom prst="rect">
            <a:avLst/>
          </a:prstGeom>
          <a:solidFill>
            <a:srgbClr val="1F497D">
              <a:alpha val="66667"/>
            </a:srgb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631263" y="899064"/>
            <a:ext cx="7309225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230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9144000" cy="5239896"/>
          </a:xfrm>
          <a:prstGeom prst="rect">
            <a:avLst/>
          </a:prstGeom>
          <a:solidFill>
            <a:srgbClr val="1F497D">
              <a:alpha val="79216"/>
            </a:srgb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defTabSz="342900">
              <a:lnSpc>
                <a:spcPct val="150000"/>
              </a:lnSpc>
            </a:pPr>
            <a:endParaRPr lang="de-DE" sz="1600" b="1" i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631263" y="899064"/>
            <a:ext cx="7309225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0513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91101"/>
            <a:ext cx="45719" cy="1524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75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75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75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44000" cy="528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45719" cy="528713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8578962" y="58066"/>
            <a:ext cx="469740" cy="425291"/>
            <a:chOff x="7609839" y="-282004"/>
            <a:chExt cx="1129081" cy="1022240"/>
          </a:xfrm>
        </p:grpSpPr>
        <p:pic>
          <p:nvPicPr>
            <p:cNvPr id="17" name="Bild 6" descr="GSI_Logo_rgb.png">
              <a:extLst>
                <a:ext uri="{FF2B5EF4-FFF2-40B4-BE49-F238E27FC236}">
                  <a16:creationId xmlns:a16="http://schemas.microsoft.com/office/drawing/2014/main" id="{0E0D4DB1-EEDA-A644-B002-75EBF9968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9839" y="363875"/>
              <a:ext cx="1129081" cy="376361"/>
            </a:xfrm>
            <a:prstGeom prst="rect">
              <a:avLst/>
            </a:prstGeom>
          </p:spPr>
        </p:pic>
        <p:pic>
          <p:nvPicPr>
            <p:cNvPr id="18" name="Bild 12" descr="FAIR_Logo_rgb.png">
              <a:extLst>
                <a:ext uri="{FF2B5EF4-FFF2-40B4-BE49-F238E27FC236}">
                  <a16:creationId xmlns:a16="http://schemas.microsoft.com/office/drawing/2014/main" id="{6EBF7B64-1F60-354C-83F5-CFA893F20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9839" y="-282004"/>
              <a:ext cx="775055" cy="645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71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</p:sldLayoutIdLst>
  <p:hf hdr="0" dt="0"/>
  <p:txStyles>
    <p:titleStyle>
      <a:lvl1pPr marL="0" algn="l" defTabSz="342900" rtl="0" eaLnBrk="1" latinLnBrk="0" hangingPunct="1">
        <a:spcBef>
          <a:spcPct val="0"/>
        </a:spcBef>
        <a:buNone/>
        <a:defRPr lang="de-DE" sz="1800" b="1" kern="1200" dirty="0">
          <a:solidFill>
            <a:srgbClr val="4F81BD">
              <a:lumMod val="50000"/>
            </a:srgb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DE39F29-B8C0-C64D-ADFE-A8AFF963C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9293" y="1766353"/>
            <a:ext cx="4816156" cy="3061817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0" y="0"/>
            <a:ext cx="9144000" cy="5332229"/>
          </a:xfrm>
          <a:prstGeom prst="rect">
            <a:avLst/>
          </a:prstGeom>
          <a:solidFill>
            <a:srgbClr val="EBEBEB">
              <a:alpha val="70588"/>
            </a:srgbClr>
          </a:solidFill>
          <a:ln>
            <a:solidFill>
              <a:srgbClr val="000000">
                <a:alpha val="87059"/>
              </a:srgbClr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pPr algn="ctr" defTabSz="342900"/>
            <a:endParaRPr lang="en-US" b="1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en-US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4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</p:sldLayoutIdLst>
  <p:hf hdr="0" dt="0"/>
  <p:txStyles>
    <p:titleStyle>
      <a:lvl1pPr marL="0" algn="l" defTabSz="342900" rtl="0" eaLnBrk="1" latinLnBrk="0" hangingPunct="1">
        <a:spcBef>
          <a:spcPct val="0"/>
        </a:spcBef>
        <a:buNone/>
        <a:defRPr lang="de-DE" sz="1800" b="1" kern="1200" dirty="0">
          <a:solidFill>
            <a:srgbClr val="4F81BD">
              <a:lumMod val="50000"/>
            </a:srgb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DE39F29-B8C0-C64D-ADFE-A8AFF963C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9293" y="1766353"/>
            <a:ext cx="4816156" cy="30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dt="0"/>
  <p:txStyles>
    <p:titleStyle>
      <a:lvl1pPr marL="0" algn="l" defTabSz="342900" rtl="0" eaLnBrk="1" latinLnBrk="0" hangingPunct="1">
        <a:spcBef>
          <a:spcPct val="0"/>
        </a:spcBef>
        <a:buNone/>
        <a:defRPr lang="de-DE" sz="1800" b="1" kern="1200" dirty="0">
          <a:solidFill>
            <a:srgbClr val="4F81BD">
              <a:lumMod val="50000"/>
            </a:srgb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4563" y="550800"/>
            <a:ext cx="7733860" cy="584900"/>
          </a:xfrm>
        </p:spPr>
        <p:txBody>
          <a:bodyPr/>
          <a:lstStyle/>
          <a:p>
            <a:r>
              <a:rPr lang="en-US" dirty="0"/>
              <a:t>Schedule for SC Unit and Module Manufacturing until Completion incl. Risk Scenarios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8171074" y="432316"/>
            <a:ext cx="650545" cy="586952"/>
            <a:chOff x="8200315" y="673100"/>
            <a:chExt cx="650545" cy="586952"/>
          </a:xfrm>
        </p:grpSpPr>
        <p:sp>
          <p:nvSpPr>
            <p:cNvPr id="9" name="Rechteck 8"/>
            <p:cNvSpPr/>
            <p:nvPr/>
          </p:nvSpPr>
          <p:spPr>
            <a:xfrm>
              <a:off x="8200315" y="673100"/>
              <a:ext cx="650545" cy="586952"/>
            </a:xfrm>
            <a:prstGeom prst="rect">
              <a:avLst/>
            </a:prstGeom>
            <a:solidFill>
              <a:schemeClr val="bg1">
                <a:lumMod val="85000"/>
                <a:alpha val="7098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4" name="Gruppieren 3"/>
            <p:cNvGrpSpPr/>
            <p:nvPr/>
          </p:nvGrpSpPr>
          <p:grpSpPr>
            <a:xfrm>
              <a:off x="8272968" y="730250"/>
              <a:ext cx="505241" cy="457432"/>
              <a:chOff x="7609839" y="-282004"/>
              <a:chExt cx="1129081" cy="1022240"/>
            </a:xfrm>
          </p:grpSpPr>
          <p:pic>
            <p:nvPicPr>
              <p:cNvPr id="5" name="Bild 6" descr="GSI_Logo_rgb.png">
                <a:extLst>
                  <a:ext uri="{FF2B5EF4-FFF2-40B4-BE49-F238E27FC236}">
                    <a16:creationId xmlns:a16="http://schemas.microsoft.com/office/drawing/2014/main" id="{0E0D4DB1-EEDA-A644-B002-75EBF9968E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9839" y="363875"/>
                <a:ext cx="1129081" cy="376361"/>
              </a:xfrm>
              <a:prstGeom prst="rect">
                <a:avLst/>
              </a:prstGeom>
            </p:spPr>
          </p:pic>
          <p:pic>
            <p:nvPicPr>
              <p:cNvPr id="6" name="Bild 12" descr="FAIR_Logo_rgb.png">
                <a:extLst>
                  <a:ext uri="{FF2B5EF4-FFF2-40B4-BE49-F238E27FC236}">
                    <a16:creationId xmlns:a16="http://schemas.microsoft.com/office/drawing/2014/main" id="{6EBF7B64-1F60-354C-83F5-CFA893F204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9839" y="-282004"/>
                <a:ext cx="775055" cy="645879"/>
              </a:xfrm>
              <a:prstGeom prst="rect">
                <a:avLst/>
              </a:prstGeom>
            </p:spPr>
          </p:pic>
        </p:grpSp>
      </p:grpSp>
      <p:sp>
        <p:nvSpPr>
          <p:cNvPr id="8" name="Untertitel 2"/>
          <p:cNvSpPr txBox="1">
            <a:spLocks/>
          </p:cNvSpPr>
          <p:nvPr/>
        </p:nvSpPr>
        <p:spPr>
          <a:xfrm>
            <a:off x="311780" y="4809150"/>
            <a:ext cx="8278767" cy="5918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e-D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| Kloster Eberbach | September 22, 2025 </a:t>
            </a:r>
          </a:p>
          <a:p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AFEF9-A3D4-32D6-D681-D95A1E767C9A}"/>
              </a:ext>
            </a:extLst>
          </p:cNvPr>
          <p:cNvSpPr txBox="1"/>
          <p:nvPr/>
        </p:nvSpPr>
        <p:spPr>
          <a:xfrm>
            <a:off x="364563" y="1378060"/>
            <a:ext cx="1303818" cy="6001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Christian Roux</a:t>
            </a: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0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9A969E97-3E6C-46E1-8F7A-189274A62120}"/>
              </a:ext>
            </a:extLst>
          </p:cNvPr>
          <p:cNvSpPr/>
          <p:nvPr/>
        </p:nvSpPr>
        <p:spPr>
          <a:xfrm>
            <a:off x="196068" y="4528238"/>
            <a:ext cx="60084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16AF1FE1-4F5C-4760-837B-87C7C9B24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140654"/>
              </p:ext>
            </p:extLst>
          </p:nvPr>
        </p:nvGraphicFramePr>
        <p:xfrm>
          <a:off x="256830" y="600585"/>
          <a:ext cx="8709470" cy="2890520"/>
        </p:xfrm>
        <a:graphic>
          <a:graphicData uri="http://schemas.openxmlformats.org/drawingml/2006/table">
            <a:tbl>
              <a:tblPr/>
              <a:tblGrid>
                <a:gridCol w="802321">
                  <a:extLst>
                    <a:ext uri="{9D8B030D-6E8A-4147-A177-3AD203B41FA5}">
                      <a16:colId xmlns:a16="http://schemas.microsoft.com/office/drawing/2014/main" val="3082384576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23767448"/>
                    </a:ext>
                  </a:extLst>
                </a:gridCol>
                <a:gridCol w="745958">
                  <a:extLst>
                    <a:ext uri="{9D8B030D-6E8A-4147-A177-3AD203B41FA5}">
                      <a16:colId xmlns:a16="http://schemas.microsoft.com/office/drawing/2014/main" val="2442788693"/>
                    </a:ext>
                  </a:extLst>
                </a:gridCol>
                <a:gridCol w="784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456">
                  <a:extLst>
                    <a:ext uri="{9D8B030D-6E8A-4147-A177-3AD203B41FA5}">
                      <a16:colId xmlns:a16="http://schemas.microsoft.com/office/drawing/2014/main" val="3083279865"/>
                    </a:ext>
                  </a:extLst>
                </a:gridCol>
                <a:gridCol w="721895">
                  <a:extLst>
                    <a:ext uri="{9D8B030D-6E8A-4147-A177-3AD203B41FA5}">
                      <a16:colId xmlns:a16="http://schemas.microsoft.com/office/drawing/2014/main" val="1832035832"/>
                    </a:ext>
                  </a:extLst>
                </a:gridCol>
                <a:gridCol w="4581621">
                  <a:extLst>
                    <a:ext uri="{9D8B030D-6E8A-4147-A177-3AD203B41FA5}">
                      <a16:colId xmlns:a16="http://schemas.microsoft.com/office/drawing/2014/main" val="3592094798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marL="0" marR="0" algn="l" defTabSz="3429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QDM </a:t>
                      </a:r>
                      <a:r>
                        <a:rPr lang="en-US" sz="800" kern="12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(QPU)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US" sz="11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  <a:endParaRPr lang="en-US" sz="11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Planned delivery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Customs</a:t>
                      </a:r>
                      <a:r>
                        <a:rPr lang="en-US" sz="1100" b="1" baseline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 clearance in Germany</a:t>
                      </a:r>
                      <a:endParaRPr lang="en-US" sz="1100" b="1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  <a:p>
                      <a:pPr marL="0" marR="0" lvl="0" indent="0" algn="l" defTabSz="3429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transport time</a:t>
                      </a:r>
                    </a:p>
                    <a:p>
                      <a:pPr marL="0" marR="0" lvl="0" indent="0" algn="l" defTabSz="3429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(months)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Schedule delay </a:t>
                      </a:r>
                      <a:r>
                        <a:rPr lang="en-US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(months)</a:t>
                      </a:r>
                    </a:p>
                    <a:p>
                      <a:pPr marL="0" marR="0" lvl="0" indent="0" algn="l" defTabSz="3429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comment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1.7B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(VQD, SF1B)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04-2024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06.05.2024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First 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clearance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after 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interruption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minor 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iterations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at 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customs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office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few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strike="noStrike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days</a:t>
                      </a:r>
                      <a:r>
                        <a:rPr lang="de-DE" sz="1100" strike="noStrike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68334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1.7B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09-2024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14.10.2024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Smooth </a:t>
                      </a:r>
                      <a:r>
                        <a:rPr lang="de-DE" sz="11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transport</a:t>
                      </a:r>
                      <a:endParaRPr lang="de-DE" sz="11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459611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1.6A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(BQD, SF1H)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12-2024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17.02.2025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Two</a:t>
                      </a: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approaches</a:t>
                      </a: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at EU </a:t>
                      </a:r>
                      <a:r>
                        <a:rPr lang="de-DE" sz="1100" b="1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border</a:t>
                      </a: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b="1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delay</a:t>
                      </a: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at German </a:t>
                      </a:r>
                      <a:r>
                        <a:rPr lang="de-DE" sz="1100" b="1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customs</a:t>
                      </a: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b="1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office</a:t>
                      </a:r>
                      <a:r>
                        <a:rPr lang="de-DE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Speed 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few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weeks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 „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eaten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“ 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by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b="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logistics</a:t>
                      </a:r>
                      <a:r>
                        <a:rPr lang="de-DE" sz="1100" b="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8193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1.6A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03-2025</a:t>
                      </a: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02.06.2025</a:t>
                      </a: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Major delay in start of transport due to iteration of authorization for boxes</a:t>
                      </a: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; Two units rejected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7772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1.6A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05-2025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21.07.2025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Speed up in production beneficial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214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11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372044"/>
                  </a:ext>
                </a:extLst>
              </a:tr>
            </a:tbl>
          </a:graphicData>
        </a:graphic>
      </p:graphicFrame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QPU </a:t>
            </a:r>
            <a:r>
              <a:rPr lang="de-DE" dirty="0" err="1"/>
              <a:t>deliveries</a:t>
            </a:r>
            <a:r>
              <a:rPr lang="de-DE" dirty="0"/>
              <a:t> after 2022</a:t>
            </a:r>
          </a:p>
        </p:txBody>
      </p:sp>
      <p:sp>
        <p:nvSpPr>
          <p:cNvPr id="13" name="Rechteck 16">
            <a:extLst>
              <a:ext uri="{FF2B5EF4-FFF2-40B4-BE49-F238E27FC236}">
                <a16:creationId xmlns:a16="http://schemas.microsoft.com/office/drawing/2014/main" id="{7759FD60-753E-4CC9-8474-20EC3548D581}"/>
              </a:ext>
            </a:extLst>
          </p:cNvPr>
          <p:cNvSpPr/>
          <p:nvPr/>
        </p:nvSpPr>
        <p:spPr>
          <a:xfrm>
            <a:off x="1272942" y="-1549081"/>
            <a:ext cx="444641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SIS100</a:t>
            </a:r>
          </a:p>
          <a:p>
            <a:pPr defTabSz="342900"/>
            <a:r>
              <a:rPr lang="de-DE" sz="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collective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-modules: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procedures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interconnections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hteck 16">
            <a:extLst>
              <a:ext uri="{FF2B5EF4-FFF2-40B4-BE49-F238E27FC236}">
                <a16:creationId xmlns:a16="http://schemas.microsoft.com/office/drawing/2014/main" id="{9A73008F-F3AE-4043-98F7-4171D6AD2662}"/>
              </a:ext>
            </a:extLst>
          </p:cNvPr>
          <p:cNvSpPr/>
          <p:nvPr/>
        </p:nvSpPr>
        <p:spPr>
          <a:xfrm>
            <a:off x="196068" y="3528685"/>
            <a:ext cx="83896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complications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(wall) material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on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„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on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shipment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authorities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sanctions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invalid (last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98A96BD-0E1D-4510-968C-195E8678FC45}"/>
              </a:ext>
            </a:extLst>
          </p:cNvPr>
          <p:cNvSpPr txBox="1"/>
          <p:nvPr/>
        </p:nvSpPr>
        <p:spPr>
          <a:xfrm>
            <a:off x="196068" y="4511734"/>
            <a:ext cx="5523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kept</a:t>
            </a:r>
            <a:r>
              <a:rPr lang="de-DE" sz="1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acceptable</a:t>
            </a:r>
            <a:r>
              <a:rPr lang="de-DE" sz="1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sz="1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sz="1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</a:t>
            </a:r>
            <a:endParaRPr lang="de-DE" sz="18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76F92F8-1C62-4921-9EC5-E20B1ED4C56E}"/>
              </a:ext>
            </a:extLst>
          </p:cNvPr>
          <p:cNvGrpSpPr/>
          <p:nvPr/>
        </p:nvGrpSpPr>
        <p:grpSpPr>
          <a:xfrm>
            <a:off x="4390877" y="579949"/>
            <a:ext cx="4719244" cy="3045088"/>
            <a:chOff x="4390877" y="538082"/>
            <a:chExt cx="4719244" cy="3045088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3B8EB62-F508-47D9-BBBF-C7104C0744D4}"/>
                </a:ext>
              </a:extLst>
            </p:cNvPr>
            <p:cNvSpPr/>
            <p:nvPr/>
          </p:nvSpPr>
          <p:spPr>
            <a:xfrm>
              <a:off x="4390877" y="538082"/>
              <a:ext cx="4673609" cy="30450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2F2E524-5751-4174-A209-1FFAC6AB1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13" t="5995" r="8863" b="3146"/>
            <a:stretch/>
          </p:blipFill>
          <p:spPr>
            <a:xfrm>
              <a:off x="4459159" y="1045598"/>
              <a:ext cx="4650962" cy="2194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7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20449821-2F22-4E6C-B9F0-97AEC3625A6C}"/>
              </a:ext>
            </a:extLst>
          </p:cNvPr>
          <p:cNvSpPr/>
          <p:nvPr/>
        </p:nvSpPr>
        <p:spPr>
          <a:xfrm>
            <a:off x="2267935" y="587789"/>
            <a:ext cx="494200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Risk </a:t>
            </a:r>
            <a:r>
              <a:rPr lang="de-DE" dirty="0" err="1"/>
              <a:t>factors</a:t>
            </a:r>
            <a:r>
              <a:rPr lang="de-DE" dirty="0"/>
              <a:t> 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C1DFA4B-256C-453A-BC21-06C9A4F5D760}"/>
              </a:ext>
            </a:extLst>
          </p:cNvPr>
          <p:cNvSpPr txBox="1"/>
          <p:nvPr/>
        </p:nvSpPr>
        <p:spPr>
          <a:xfrm>
            <a:off x="61487" y="647775"/>
            <a:ext cx="879892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Geopolitics</a:t>
            </a:r>
            <a:endParaRPr lang="de-DE" sz="1400" b="1" i="1" u="sng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b="1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de-DE" sz="1400" b="1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vs. </a:t>
            </a:r>
            <a:r>
              <a:rPr lang="de-DE" sz="1400" b="1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sanctions</a:t>
            </a:r>
            <a:endParaRPr lang="de-DE" sz="1400" b="1" i="1" u="sng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de-DE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dominates</a:t>
            </a:r>
            <a:r>
              <a:rPr lang="de-DE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severely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expiring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New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packages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guarantee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re-issuing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BAFA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allowances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fully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b="1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 </a:t>
            </a:r>
            <a:r>
              <a:rPr lang="de-DE" sz="1400" b="1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de-DE" sz="1400" b="1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Yokes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so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out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62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insufficient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spare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yokes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Re-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Minsk not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400" b="1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upcoming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iteration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endParaRPr lang="de-DE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SF2F: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Gamma-t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Cold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PS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MQD, SF2M: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correctors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multipole (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nested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…)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assurance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5750"/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eck 16">
            <a:extLst>
              <a:ext uri="{FF2B5EF4-FFF2-40B4-BE49-F238E27FC236}">
                <a16:creationId xmlns:a16="http://schemas.microsoft.com/office/drawing/2014/main" id="{99B5D451-5733-481D-8462-D6BFAE79D29D}"/>
              </a:ext>
            </a:extLst>
          </p:cNvPr>
          <p:cNvSpPr/>
          <p:nvPr/>
        </p:nvSpPr>
        <p:spPr>
          <a:xfrm>
            <a:off x="2348791" y="608165"/>
            <a:ext cx="5584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span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endParaRPr lang="de-D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73">
            <a:extLst>
              <a:ext uri="{FF2B5EF4-FFF2-40B4-BE49-F238E27FC236}">
                <a16:creationId xmlns:a16="http://schemas.microsoft.com/office/drawing/2014/main" id="{96024272-8AAF-423B-805E-AEFB9C0CF016}"/>
              </a:ext>
            </a:extLst>
          </p:cNvPr>
          <p:cNvCxnSpPr>
            <a:cxnSpLocks/>
          </p:cNvCxnSpPr>
          <p:nvPr/>
        </p:nvCxnSpPr>
        <p:spPr>
          <a:xfrm flipV="1">
            <a:off x="298736" y="-2039990"/>
            <a:ext cx="0" cy="981817"/>
          </a:xfrm>
          <a:prstGeom prst="line">
            <a:avLst/>
          </a:prstGeom>
          <a:ln w="12700">
            <a:solidFill>
              <a:srgbClr val="253F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99F7619A-135B-4A71-8D02-921328298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587" y="4121660"/>
            <a:ext cx="551566" cy="4136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8F7067-2C1A-4CA3-903B-53EE778B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19" r="20195" b="3964"/>
          <a:stretch/>
        </p:blipFill>
        <p:spPr>
          <a:xfrm>
            <a:off x="8099027" y="4090528"/>
            <a:ext cx="532392" cy="47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Impact on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program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73">
            <a:extLst>
              <a:ext uri="{FF2B5EF4-FFF2-40B4-BE49-F238E27FC236}">
                <a16:creationId xmlns:a16="http://schemas.microsoft.com/office/drawing/2014/main" id="{96024272-8AAF-423B-805E-AEFB9C0CF016}"/>
              </a:ext>
            </a:extLst>
          </p:cNvPr>
          <p:cNvCxnSpPr>
            <a:cxnSpLocks/>
          </p:cNvCxnSpPr>
          <p:nvPr/>
        </p:nvCxnSpPr>
        <p:spPr>
          <a:xfrm flipV="1">
            <a:off x="298736" y="-2039990"/>
            <a:ext cx="0" cy="981817"/>
          </a:xfrm>
          <a:prstGeom prst="line">
            <a:avLst/>
          </a:prstGeom>
          <a:ln w="12700">
            <a:solidFill>
              <a:srgbClr val="253F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1">
            <a:extLst>
              <a:ext uri="{FF2B5EF4-FFF2-40B4-BE49-F238E27FC236}">
                <a16:creationId xmlns:a16="http://schemas.microsoft.com/office/drawing/2014/main" id="{7CEB8110-6FED-4E53-AEC2-AE3197E6A333}"/>
              </a:ext>
            </a:extLst>
          </p:cNvPr>
          <p:cNvSpPr txBox="1"/>
          <p:nvPr/>
        </p:nvSpPr>
        <p:spPr>
          <a:xfrm>
            <a:off x="135658" y="1049442"/>
            <a:ext cx="835581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FF0000"/>
              </a:solidFill>
              <a:ea typeface="DengXian" panose="02010600030101010101" pitchFamily="2" charset="-122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scientific impact of a </a:t>
            </a:r>
            <a:r>
              <a:rPr lang="en-US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delayed start of the user p</a:t>
            </a:r>
            <a:r>
              <a:rPr lang="en-US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rogram in a competitive environment of world-wide research is critical (and not accounted below)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researchers </a:t>
            </a:r>
            <a:r>
              <a:rPr lang="en-US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 their research activities according to their personnel career optimization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is in competition:</a:t>
            </a:r>
            <a:r>
              <a:rPr lang="en-US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 is a number of other facilities offering excellent conditions for research in equivalent fields. There is also a number of new competitive facilities on the path to completion (e.g. HIAF in China, NICA Russia).</a:t>
            </a:r>
          </a:p>
          <a:p>
            <a:endParaRPr lang="aa-ET" sz="1800" dirty="0">
              <a:solidFill>
                <a:srgbClr val="FF0000"/>
              </a:solidFill>
              <a:effectLst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1199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and </a:t>
            </a:r>
            <a:r>
              <a:rPr lang="de-DE" dirty="0" err="1"/>
              <a:t>mitigation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2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63">
            <a:extLst>
              <a:ext uri="{FF2B5EF4-FFF2-40B4-BE49-F238E27FC236}">
                <a16:creationId xmlns:a16="http://schemas.microsoft.com/office/drawing/2014/main" id="{6C5C24BC-28AC-736B-63B0-05749200BDD8}"/>
              </a:ext>
            </a:extLst>
          </p:cNvPr>
          <p:cNvSpPr/>
          <p:nvPr/>
        </p:nvSpPr>
        <p:spPr>
          <a:xfrm>
            <a:off x="1663771" y="594879"/>
            <a:ext cx="4591886" cy="892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7954123" cy="438466"/>
          </a:xfrm>
        </p:spPr>
        <p:txBody>
          <a:bodyPr/>
          <a:lstStyle/>
          <a:p>
            <a:r>
              <a:rPr lang="de-DE" dirty="0"/>
              <a:t>Risk </a:t>
            </a:r>
            <a:r>
              <a:rPr lang="de-DE" dirty="0" err="1"/>
              <a:t>mitigation</a:t>
            </a:r>
            <a:r>
              <a:rPr lang="de-DE" dirty="0"/>
              <a:t> – Manufacturing </a:t>
            </a:r>
            <a:r>
              <a:rPr lang="de-DE" dirty="0" err="1"/>
              <a:t>capacities</a:t>
            </a:r>
            <a:r>
              <a:rPr lang="de-DE" dirty="0"/>
              <a:t> in </a:t>
            </a:r>
            <a:r>
              <a:rPr lang="de-DE" dirty="0" err="1"/>
              <a:t>industry</a:t>
            </a:r>
            <a:r>
              <a:rPr lang="de-DE" dirty="0"/>
              <a:t> (Plan B)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9CC2F46F-3412-45AD-95C9-92569EB5C6F5}"/>
              </a:ext>
            </a:extLst>
          </p:cNvPr>
          <p:cNvSpPr/>
          <p:nvPr/>
        </p:nvSpPr>
        <p:spPr>
          <a:xfrm>
            <a:off x="1779753" y="644880"/>
            <a:ext cx="4413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MAC Recommendation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R26.3: Continue with the plan to build quadrupoles in industry with high priority until all quadrupoles needed for SIS100 completion are accepted and the risk can be retired.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47352C45-16F6-4287-B714-C07ACCC34BA9}"/>
              </a:ext>
            </a:extLst>
          </p:cNvPr>
          <p:cNvGrpSpPr/>
          <p:nvPr/>
        </p:nvGrpSpPr>
        <p:grpSpPr>
          <a:xfrm rot="10800000" flipV="1">
            <a:off x="5514558" y="2780969"/>
            <a:ext cx="2524046" cy="909904"/>
            <a:chOff x="1311463" y="2870580"/>
            <a:chExt cx="5363392" cy="1933472"/>
          </a:xfrm>
        </p:grpSpPr>
        <p:pic>
          <p:nvPicPr>
            <p:cNvPr id="13" name="Grafik 8">
              <a:extLst>
                <a:ext uri="{FF2B5EF4-FFF2-40B4-BE49-F238E27FC236}">
                  <a16:creationId xmlns:a16="http://schemas.microsoft.com/office/drawing/2014/main" id="{DA6ECD5D-EAE0-4D52-B7C6-3C19AB545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60" r="9968"/>
            <a:stretch/>
          </p:blipFill>
          <p:spPr>
            <a:xfrm>
              <a:off x="1311463" y="2878608"/>
              <a:ext cx="2737311" cy="1925444"/>
            </a:xfrm>
            <a:prstGeom prst="rect">
              <a:avLst/>
            </a:prstGeom>
          </p:spPr>
        </p:pic>
        <p:pic>
          <p:nvPicPr>
            <p:cNvPr id="14" name="Grafik 15">
              <a:extLst>
                <a:ext uri="{FF2B5EF4-FFF2-40B4-BE49-F238E27FC236}">
                  <a16:creationId xmlns:a16="http://schemas.microsoft.com/office/drawing/2014/main" id="{8895D3F2-DC1C-4C8D-AB2B-86DBF26F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894" y="2870580"/>
              <a:ext cx="2577961" cy="1933471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8236B70E-FE14-48FA-9396-6954A2BBE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97334" y="3807699"/>
            <a:ext cx="2358494" cy="909905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273DF6D-FD4F-488D-9FF4-7ED6581AE1D8}"/>
              </a:ext>
            </a:extLst>
          </p:cNvPr>
          <p:cNvSpPr/>
          <p:nvPr/>
        </p:nvSpPr>
        <p:spPr>
          <a:xfrm>
            <a:off x="12681369" y="547440"/>
            <a:ext cx="108363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e-DE" sz="1600" dirty="0" err="1">
                <a:ea typeface="DengXian" panose="02010600030101010101" pitchFamily="2" charset="-122"/>
              </a:rPr>
              <a:t>Consequences</a:t>
            </a:r>
            <a:endParaRPr lang="de-DE" sz="1600" dirty="0">
              <a:ea typeface="DengXian" panose="02010600030101010101" pitchFamily="2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DengXian" panose="02010600030101010101" pitchFamily="2" charset="-122"/>
              </a:rPr>
              <a:t>Additional </a:t>
            </a:r>
            <a:r>
              <a:rPr lang="de-DE" sz="1600" dirty="0" err="1">
                <a:ea typeface="DengXian" panose="02010600030101010101" pitchFamily="2" charset="-122"/>
              </a:rPr>
              <a:t>resources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load</a:t>
            </a:r>
            <a:r>
              <a:rPr lang="de-DE" sz="1600" dirty="0">
                <a:ea typeface="DengXian" panose="02010600030101010101" pitchFamily="2" charset="-122"/>
              </a:rPr>
              <a:t> at GSI.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DengXian" panose="02010600030101010101" pitchFamily="2" charset="-122"/>
              </a:rPr>
              <a:t>Magnetic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field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measurement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equipment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has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to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be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developed</a:t>
            </a:r>
            <a:r>
              <a:rPr lang="de-DE" sz="1600" dirty="0">
                <a:ea typeface="DengXian" panose="02010600030101010101" pitchFamily="2" charset="-122"/>
              </a:rPr>
              <a:t> an </a:t>
            </a:r>
            <a:r>
              <a:rPr lang="de-DE" sz="1600" dirty="0" err="1">
                <a:ea typeface="DengXian" panose="02010600030101010101" pitchFamily="2" charset="-122"/>
              </a:rPr>
              <a:t>procured</a:t>
            </a:r>
            <a:r>
              <a:rPr lang="de-DE" sz="1600" dirty="0">
                <a:ea typeface="DengXian" panose="02010600030101010101" pitchFamily="2" charset="-122"/>
              </a:rPr>
              <a:t> (</a:t>
            </a:r>
            <a:r>
              <a:rPr lang="de-DE" sz="1600" dirty="0" err="1">
                <a:ea typeface="DengXian" panose="02010600030101010101" pitchFamily="2" charset="-122"/>
              </a:rPr>
              <a:t>stretched</a:t>
            </a:r>
            <a:r>
              <a:rPr lang="de-DE" sz="1600" dirty="0">
                <a:ea typeface="DengXian" panose="02010600030101010101" pitchFamily="2" charset="-122"/>
              </a:rPr>
              <a:t>/</a:t>
            </a:r>
            <a:r>
              <a:rPr lang="de-DE" sz="1600" dirty="0" err="1">
                <a:ea typeface="DengXian" panose="02010600030101010101" pitchFamily="2" charset="-122"/>
              </a:rPr>
              <a:t>vibrating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wire</a:t>
            </a:r>
            <a:r>
              <a:rPr lang="de-DE" sz="1600" dirty="0">
                <a:ea typeface="DengXian" panose="02010600030101010101" pitchFamily="2" charset="-122"/>
              </a:rPr>
              <a:t>, </a:t>
            </a:r>
            <a:r>
              <a:rPr lang="de-DE" sz="1600" dirty="0" err="1">
                <a:ea typeface="DengXian" panose="02010600030101010101" pitchFamily="2" charset="-122"/>
              </a:rPr>
              <a:t>rotating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coil</a:t>
            </a:r>
            <a:r>
              <a:rPr lang="de-DE" sz="1600" dirty="0">
                <a:ea typeface="DengXian" panose="02010600030101010101" pitchFamily="2" charset="-122"/>
              </a:rPr>
              <a:t>, </a:t>
            </a:r>
            <a:r>
              <a:rPr lang="de-DE" sz="1600" dirty="0" err="1">
                <a:ea typeface="DengXian" panose="02010600030101010101" pitchFamily="2" charset="-122"/>
              </a:rPr>
              <a:t>anticryostat</a:t>
            </a:r>
            <a:r>
              <a:rPr lang="de-DE" sz="1600" dirty="0">
                <a:ea typeface="DengXian" panose="02010600030101010101" pitchFamily="2" charset="-122"/>
              </a:rPr>
              <a:t>…).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DengXian" panose="02010600030101010101" pitchFamily="2" charset="-122"/>
              </a:rPr>
              <a:t>Series </a:t>
            </a:r>
            <a:r>
              <a:rPr lang="de-DE" sz="1600" dirty="0" err="1">
                <a:ea typeface="DengXian" panose="02010600030101010101" pitchFamily="2" charset="-122"/>
              </a:rPr>
              <a:t>testing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cryostat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with</a:t>
            </a:r>
            <a:r>
              <a:rPr lang="de-DE" sz="1600" dirty="0">
                <a:ea typeface="DengXian" panose="02010600030101010101" pitchFamily="2" charset="-122"/>
              </a:rPr>
              <a:t> LCL </a:t>
            </a:r>
            <a:r>
              <a:rPr lang="de-DE" sz="1600" dirty="0" err="1">
                <a:ea typeface="DengXian" panose="02010600030101010101" pitchFamily="2" charset="-122"/>
              </a:rPr>
              <a:t>and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anticryostat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has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to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be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developed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and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procured</a:t>
            </a:r>
            <a:r>
              <a:rPr lang="de-DE" sz="1600" dirty="0">
                <a:ea typeface="DengXian" panose="02010600030101010101" pitchFamily="2" charset="-122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DengXian" panose="02010600030101010101" pitchFamily="2" charset="-122"/>
              </a:rPr>
              <a:t>Occupation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of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one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or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more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feed</a:t>
            </a:r>
            <a:r>
              <a:rPr lang="de-DE" sz="1600" dirty="0">
                <a:ea typeface="DengXian" panose="02010600030101010101" pitchFamily="2" charset="-122"/>
              </a:rPr>
              <a:t>-boxes </a:t>
            </a:r>
            <a:r>
              <a:rPr lang="de-DE" sz="1600" dirty="0" err="1">
                <a:ea typeface="DengXian" panose="02010600030101010101" pitchFamily="2" charset="-122"/>
              </a:rPr>
              <a:t>for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the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period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between</a:t>
            </a:r>
            <a:r>
              <a:rPr lang="de-DE" sz="1600" dirty="0">
                <a:ea typeface="DengXian" panose="02010600030101010101" pitchFamily="2" charset="-122"/>
              </a:rPr>
              <a:t> Q1/2026-Q4/2027</a:t>
            </a:r>
          </a:p>
          <a:p>
            <a:pPr lvl="1"/>
            <a:endParaRPr lang="de-DE" sz="1600" dirty="0">
              <a:ea typeface="DengXian" panose="02010600030101010101" pitchFamily="2" charset="-122"/>
            </a:endParaRPr>
          </a:p>
          <a:p>
            <a:pPr lvl="1"/>
            <a:r>
              <a:rPr lang="de-DE" sz="1600" dirty="0">
                <a:ea typeface="DengXian" panose="02010600030101010101" pitchFamily="2" charset="-122"/>
              </a:rPr>
              <a:t>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DengXian" panose="02010600030101010101" pitchFamily="2" charset="-122"/>
              </a:rPr>
              <a:t>Collaboration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contract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with</a:t>
            </a:r>
            <a:r>
              <a:rPr lang="de-DE" sz="1600" dirty="0">
                <a:ea typeface="DengXian" panose="02010600030101010101" pitchFamily="2" charset="-122"/>
              </a:rPr>
              <a:t> CERN on </a:t>
            </a:r>
            <a:r>
              <a:rPr lang="de-DE" sz="1600" dirty="0" err="1">
                <a:ea typeface="DengXian" panose="02010600030101010101" pitchFamily="2" charset="-122"/>
              </a:rPr>
              <a:t>magnetic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field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measurement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equipment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signed</a:t>
            </a:r>
            <a:r>
              <a:rPr lang="de-DE" sz="1600" dirty="0">
                <a:ea typeface="DengXian" panose="02010600030101010101" pitchFamily="2" charset="-122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DengXian" panose="02010600030101010101" pitchFamily="2" charset="-122"/>
              </a:rPr>
              <a:t>Major </a:t>
            </a:r>
            <a:r>
              <a:rPr lang="de-DE" sz="1600" dirty="0" err="1">
                <a:ea typeface="DengXian" panose="02010600030101010101" pitchFamily="2" charset="-122"/>
              </a:rPr>
              <a:t>components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of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the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stretched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wire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system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ordered</a:t>
            </a:r>
            <a:r>
              <a:rPr lang="de-DE" sz="1600" dirty="0">
                <a:ea typeface="DengXian" panose="02010600030101010101" pitchFamily="2" charset="-122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DengXian" panose="02010600030101010101" pitchFamily="2" charset="-122"/>
              </a:rPr>
              <a:t>Rotating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coil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under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development</a:t>
            </a:r>
            <a:r>
              <a:rPr lang="de-DE" sz="1600" dirty="0">
                <a:ea typeface="DengXian" panose="02010600030101010101" pitchFamily="2" charset="-122"/>
              </a:rPr>
              <a:t> in </a:t>
            </a:r>
            <a:r>
              <a:rPr lang="de-DE" sz="1600" dirty="0" err="1">
                <a:ea typeface="DengXian" panose="02010600030101010101" pitchFamily="2" charset="-122"/>
              </a:rPr>
              <a:t>collaboration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with</a:t>
            </a:r>
            <a:r>
              <a:rPr lang="de-DE" sz="1600" dirty="0">
                <a:ea typeface="DengXian" panose="02010600030101010101" pitchFamily="2" charset="-122"/>
              </a:rPr>
              <a:t> CERN.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ea typeface="DengXian" panose="02010600030101010101" pitchFamily="2" charset="-122"/>
              </a:rPr>
              <a:t>Design </a:t>
            </a:r>
            <a:r>
              <a:rPr lang="de-DE" sz="1600" dirty="0" err="1">
                <a:ea typeface="DengXian" panose="02010600030101010101" pitchFamily="2" charset="-122"/>
              </a:rPr>
              <a:t>and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production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of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two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testing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cryostats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awarded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to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Fantini</a:t>
            </a:r>
            <a:r>
              <a:rPr lang="de-DE" sz="1600" dirty="0">
                <a:ea typeface="DengXian" panose="02010600030101010101" pitchFamily="2" charset="-122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ea typeface="DengXian" panose="02010600030101010101" pitchFamily="2" charset="-122"/>
              </a:rPr>
              <a:t>Anticrostat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awarded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to</a:t>
            </a:r>
            <a:r>
              <a:rPr lang="de-DE" sz="1600" dirty="0">
                <a:ea typeface="DengXian" panose="02010600030101010101" pitchFamily="2" charset="-122"/>
              </a:rPr>
              <a:t> ILK Dresden.</a:t>
            </a:r>
          </a:p>
          <a:p>
            <a:pPr lvl="1"/>
            <a:endParaRPr lang="de-DE" sz="1600" dirty="0">
              <a:ea typeface="DengXian" panose="02010600030101010101" pitchFamily="2" charset="-122"/>
            </a:endParaRPr>
          </a:p>
          <a:p>
            <a:pPr lvl="1"/>
            <a:r>
              <a:rPr lang="de-DE" sz="1600" dirty="0">
                <a:ea typeface="DengXian" panose="02010600030101010101" pitchFamily="2" charset="-122"/>
              </a:rPr>
              <a:t>Overall </a:t>
            </a:r>
            <a:r>
              <a:rPr lang="de-DE" sz="1600" dirty="0" err="1">
                <a:ea typeface="DengXian" panose="02010600030101010101" pitchFamily="2" charset="-122"/>
              </a:rPr>
              <a:t>amount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of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resources</a:t>
            </a:r>
            <a:r>
              <a:rPr lang="de-DE" sz="1600" dirty="0">
                <a:ea typeface="DengXian" panose="02010600030101010101" pitchFamily="2" charset="-122"/>
              </a:rPr>
              <a:t> and </a:t>
            </a:r>
            <a:r>
              <a:rPr lang="de-DE" sz="1600" dirty="0" err="1">
                <a:ea typeface="DengXian" panose="02010600030101010101" pitchFamily="2" charset="-122"/>
              </a:rPr>
              <a:t>equipment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needs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depends</a:t>
            </a:r>
            <a:r>
              <a:rPr lang="de-DE" sz="1600" dirty="0">
                <a:ea typeface="DengXian" panose="02010600030101010101" pitchFamily="2" charset="-122"/>
              </a:rPr>
              <a:t> on </a:t>
            </a:r>
            <a:r>
              <a:rPr lang="de-DE" sz="1600" dirty="0" err="1">
                <a:ea typeface="DengXian" panose="02010600030101010101" pitchFamily="2" charset="-122"/>
              </a:rPr>
              <a:t>the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number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of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units</a:t>
            </a:r>
            <a:r>
              <a:rPr lang="de-DE" sz="1600" dirty="0">
                <a:ea typeface="DengXian" panose="02010600030101010101" pitchFamily="2" charset="-122"/>
              </a:rPr>
              <a:t> </a:t>
            </a:r>
            <a:r>
              <a:rPr lang="de-DE" sz="1600" dirty="0" err="1">
                <a:ea typeface="DengXian" panose="02010600030101010101" pitchFamily="2" charset="-122"/>
              </a:rPr>
              <a:t>produced</a:t>
            </a:r>
            <a:r>
              <a:rPr lang="de-DE" sz="1600" dirty="0">
                <a:ea typeface="DengXian" panose="02010600030101010101" pitchFamily="2" charset="-122"/>
              </a:rPr>
              <a:t> in </a:t>
            </a:r>
            <a:r>
              <a:rPr lang="de-DE" sz="1600" dirty="0" err="1">
                <a:ea typeface="DengXian" panose="02010600030101010101" pitchFamily="2" charset="-122"/>
              </a:rPr>
              <a:t>industry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Rechteck 16">
            <a:extLst>
              <a:ext uri="{FF2B5EF4-FFF2-40B4-BE49-F238E27FC236}">
                <a16:creationId xmlns:a16="http://schemas.microsoft.com/office/drawing/2014/main" id="{7291D0EA-29D1-4FBA-9B31-2DECA95ED46A}"/>
              </a:ext>
            </a:extLst>
          </p:cNvPr>
          <p:cNvSpPr/>
          <p:nvPr/>
        </p:nvSpPr>
        <p:spPr>
          <a:xfrm>
            <a:off x="251574" y="1939165"/>
            <a:ext cx="500985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Fallback-plan (FAIR Council)</a:t>
            </a: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Material: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re-procurement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(plus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342900"/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tooling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 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J. Ketter </a:t>
            </a:r>
            <a:endParaRPr lang="de-DE" sz="14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7200" lvl="1" indent="-18000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7200" lvl="1" indent="-18000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multipole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correctors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lvl="1" defTabSz="342900"/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capabilities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GSI 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 Szwangruber </a:t>
            </a:r>
          </a:p>
          <a:p>
            <a:pPr marL="637200" lvl="1" indent="-18000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7200" lvl="1" indent="-18000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measurrment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in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CERN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4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D64196D-F4A7-436E-BA9B-10B1943576EE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77" b="-2664"/>
          <a:stretch/>
        </p:blipFill>
        <p:spPr bwMode="auto">
          <a:xfrm>
            <a:off x="1158641" y="655594"/>
            <a:ext cx="6977727" cy="2972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DA61206-A006-4B61-998C-EC192B4A00EB}"/>
              </a:ext>
            </a:extLst>
          </p:cNvPr>
          <p:cNvGrpSpPr/>
          <p:nvPr/>
        </p:nvGrpSpPr>
        <p:grpSpPr>
          <a:xfrm>
            <a:off x="1304140" y="721356"/>
            <a:ext cx="6977727" cy="2826721"/>
            <a:chOff x="1319508" y="618068"/>
            <a:chExt cx="6977727" cy="2826721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7A8F4401-0FFB-4D9A-B4FE-130D0FF19C59}"/>
                </a:ext>
              </a:extLst>
            </p:cNvPr>
            <p:cNvGrpSpPr/>
            <p:nvPr/>
          </p:nvGrpSpPr>
          <p:grpSpPr>
            <a:xfrm>
              <a:off x="1319508" y="618068"/>
              <a:ext cx="6977727" cy="1398972"/>
              <a:chOff x="1387496" y="960967"/>
              <a:chExt cx="6977727" cy="1619105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0D071EF2-A9EB-4E47-80C3-13C1BEAEEFC0}"/>
                  </a:ext>
                </a:extLst>
              </p:cNvPr>
              <p:cNvSpPr/>
              <p:nvPr/>
            </p:nvSpPr>
            <p:spPr>
              <a:xfrm>
                <a:off x="1387496" y="960967"/>
                <a:ext cx="6977727" cy="14647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E1B068E2-4D67-4CEA-B8BC-174684809854}"/>
                  </a:ext>
                </a:extLst>
              </p:cNvPr>
              <p:cNvSpPr/>
              <p:nvPr/>
            </p:nvSpPr>
            <p:spPr>
              <a:xfrm>
                <a:off x="1776963" y="1136976"/>
                <a:ext cx="546100" cy="14430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9936E937-280F-4370-8978-BD1A68FDD98F}"/>
                  </a:ext>
                </a:extLst>
              </p:cNvPr>
              <p:cNvSpPr/>
              <p:nvPr/>
            </p:nvSpPr>
            <p:spPr>
              <a:xfrm>
                <a:off x="3080830" y="1136976"/>
                <a:ext cx="546100" cy="14430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A5563951-6197-4EE3-B1EB-D7C1C529251E}"/>
                </a:ext>
              </a:extLst>
            </p:cNvPr>
            <p:cNvSpPr/>
            <p:nvPr/>
          </p:nvSpPr>
          <p:spPr>
            <a:xfrm>
              <a:off x="3962203" y="2855044"/>
              <a:ext cx="2070297" cy="1849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038C6C7-3F84-4C31-97E5-4FE3CFB2A420}"/>
                </a:ext>
              </a:extLst>
            </p:cNvPr>
            <p:cNvSpPr/>
            <p:nvPr/>
          </p:nvSpPr>
          <p:spPr>
            <a:xfrm>
              <a:off x="5672469" y="3259845"/>
              <a:ext cx="2070297" cy="1849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deliveries</a:t>
            </a:r>
            <a:r>
              <a:rPr lang="de-DE" dirty="0"/>
              <a:t>: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assessment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D8B8E81-7C08-430A-85F5-829C464BE831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61" b="60230"/>
          <a:stretch/>
        </p:blipFill>
        <p:spPr>
          <a:xfrm>
            <a:off x="1246165" y="1019469"/>
            <a:ext cx="5799667" cy="895687"/>
          </a:xfrm>
          <a:prstGeom prst="rect">
            <a:avLst/>
          </a:prstGeom>
        </p:spPr>
      </p:pic>
      <p:sp>
        <p:nvSpPr>
          <p:cNvPr id="16" name="Rechteck 16">
            <a:extLst>
              <a:ext uri="{FF2B5EF4-FFF2-40B4-BE49-F238E27FC236}">
                <a16:creationId xmlns:a16="http://schemas.microsoft.com/office/drawing/2014/main" id="{E6101336-3CF5-400A-B0C0-695DCBC96BAA}"/>
              </a:ext>
            </a:extLst>
          </p:cNvPr>
          <p:cNvSpPr/>
          <p:nvPr/>
        </p:nvSpPr>
        <p:spPr>
          <a:xfrm>
            <a:off x="1307927" y="3787344"/>
            <a:ext cx="53074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Termination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(virtual)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sudden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</a:t>
            </a:r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FAIR,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(→ Gamma-t,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7" name="Grafik 16">
            <a:extLst>
              <a:ext uri="{FF2B5EF4-FFF2-40B4-BE49-F238E27FC236}">
                <a16:creationId xmlns:a16="http://schemas.microsoft.com/office/drawing/2014/main" id="{B6B6619F-38B8-B88B-3DA1-D023D794C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01" y="3872001"/>
            <a:ext cx="1690406" cy="6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A5860EA4-E7BD-4CEE-A2A4-BEDA29E602E3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7" b="2010"/>
          <a:stretch/>
        </p:blipFill>
        <p:spPr bwMode="auto">
          <a:xfrm>
            <a:off x="2876716" y="871680"/>
            <a:ext cx="6232167" cy="2877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032989C9-43B1-4D1F-88E3-393762E8CC83}"/>
              </a:ext>
            </a:extLst>
          </p:cNvPr>
          <p:cNvSpPr/>
          <p:nvPr/>
        </p:nvSpPr>
        <p:spPr>
          <a:xfrm>
            <a:off x="90964" y="855786"/>
            <a:ext cx="2648328" cy="3401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7176329" cy="438466"/>
          </a:xfrm>
        </p:spPr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analysis</a:t>
            </a:r>
            <a:r>
              <a:rPr lang="de-DE" dirty="0"/>
              <a:t>: </a:t>
            </a:r>
            <a:r>
              <a:rPr lang="de-DE" dirty="0" err="1"/>
              <a:t>termination</a:t>
            </a:r>
            <a:r>
              <a:rPr lang="de-DE" dirty="0"/>
              <a:t> </a:t>
            </a:r>
            <a:r>
              <a:rPr lang="de-DE" dirty="0" err="1"/>
              <a:t>scenarios</a:t>
            </a:r>
            <a:r>
              <a:rPr lang="de-DE" dirty="0"/>
              <a:t> -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schedule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933E9A1D-B33C-4A05-A219-412E8E6F06C4}"/>
              </a:ext>
            </a:extLst>
          </p:cNvPr>
          <p:cNvSpPr txBox="1"/>
          <p:nvPr/>
        </p:nvSpPr>
        <p:spPr>
          <a:xfrm>
            <a:off x="3460410" y="3916656"/>
            <a:ext cx="449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Termination: 07/2025 – Total: 108 QPUs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End: 09/2029 – SIS100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: 20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hteck 16">
            <a:extLst>
              <a:ext uri="{FF2B5EF4-FFF2-40B4-BE49-F238E27FC236}">
                <a16:creationId xmlns:a16="http://schemas.microsoft.com/office/drawing/2014/main" id="{7D24D669-1E06-4EDD-9060-228FDF7D37D5}"/>
              </a:ext>
            </a:extLst>
          </p:cNvPr>
          <p:cNvSpPr/>
          <p:nvPr/>
        </p:nvSpPr>
        <p:spPr>
          <a:xfrm>
            <a:off x="90965" y="886594"/>
            <a:ext cx="26483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Needs:</a:t>
            </a:r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(all)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</a:t>
            </a:r>
          </a:p>
        </p:txBody>
      </p:sp>
      <p:sp>
        <p:nvSpPr>
          <p:cNvPr id="30" name="Rechteck 16">
            <a:extLst>
              <a:ext uri="{FF2B5EF4-FFF2-40B4-BE49-F238E27FC236}">
                <a16:creationId xmlns:a16="http://schemas.microsoft.com/office/drawing/2014/main" id="{76DFC36E-3441-4F3F-BDAA-187247A69DD7}"/>
              </a:ext>
            </a:extLst>
          </p:cNvPr>
          <p:cNvSpPr/>
          <p:nvPr/>
        </p:nvSpPr>
        <p:spPr>
          <a:xfrm>
            <a:off x="90965" y="1942253"/>
            <a:ext cx="254433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taking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Resume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QDM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  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QPU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rates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-)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QPU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52FB536-23C6-49A6-928B-650C9A781FF2}"/>
              </a:ext>
            </a:extLst>
          </p:cNvPr>
          <p:cNvSpPr/>
          <p:nvPr/>
        </p:nvSpPr>
        <p:spPr>
          <a:xfrm>
            <a:off x="2989580" y="2067591"/>
            <a:ext cx="5490113" cy="5236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66DD289B-0EFE-43FE-973B-4C066AFC19B7}"/>
              </a:ext>
            </a:extLst>
          </p:cNvPr>
          <p:cNvSpPr/>
          <p:nvPr/>
        </p:nvSpPr>
        <p:spPr>
          <a:xfrm>
            <a:off x="4036478" y="3132198"/>
            <a:ext cx="4817961" cy="6649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BB62016-649E-4AB7-984E-2CF493173793}"/>
              </a:ext>
            </a:extLst>
          </p:cNvPr>
          <p:cNvGrpSpPr/>
          <p:nvPr/>
        </p:nvGrpSpPr>
        <p:grpSpPr>
          <a:xfrm>
            <a:off x="7208521" y="1145540"/>
            <a:ext cx="1775459" cy="200660"/>
            <a:chOff x="7208521" y="1145540"/>
            <a:chExt cx="1775459" cy="200660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20B61DC9-356C-4F1F-B824-8579810A5B67}"/>
                </a:ext>
              </a:extLst>
            </p:cNvPr>
            <p:cNvSpPr/>
            <p:nvPr/>
          </p:nvSpPr>
          <p:spPr>
            <a:xfrm>
              <a:off x="7531024" y="1145540"/>
              <a:ext cx="1452956" cy="2006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08F69A7-3054-4E7C-A72C-DD6F62594DB3}"/>
                </a:ext>
              </a:extLst>
            </p:cNvPr>
            <p:cNvSpPr/>
            <p:nvPr/>
          </p:nvSpPr>
          <p:spPr>
            <a:xfrm>
              <a:off x="7208521" y="1278887"/>
              <a:ext cx="442912" cy="463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2" name="Legende: mit gebogener Linie 1">
            <a:extLst>
              <a:ext uri="{FF2B5EF4-FFF2-40B4-BE49-F238E27FC236}">
                <a16:creationId xmlns:a16="http://schemas.microsoft.com/office/drawing/2014/main" id="{AEC826DF-4C16-4E95-B19F-A66A7579E8BF}"/>
              </a:ext>
            </a:extLst>
          </p:cNvPr>
          <p:cNvSpPr/>
          <p:nvPr/>
        </p:nvSpPr>
        <p:spPr>
          <a:xfrm>
            <a:off x="7745317" y="577048"/>
            <a:ext cx="1307718" cy="309546"/>
          </a:xfrm>
          <a:prstGeom prst="borderCallout2">
            <a:avLst>
              <a:gd name="adj1" fmla="val 45828"/>
              <a:gd name="adj2" fmla="val -1258"/>
              <a:gd name="adj3" fmla="val 56906"/>
              <a:gd name="adj4" fmla="val -11438"/>
              <a:gd name="adj5" fmla="val 202351"/>
              <a:gd name="adj6" fmla="val -4127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500" dirty="0">
                <a:solidFill>
                  <a:schemeClr val="tx1"/>
                </a:solidFill>
              </a:rPr>
              <a:t>Note: </a:t>
            </a:r>
            <a:r>
              <a:rPr lang="de-DE" sz="500" dirty="0" err="1">
                <a:solidFill>
                  <a:schemeClr val="tx1"/>
                </a:solidFill>
              </a:rPr>
              <a:t>arbitrary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reference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point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to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make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schedules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comparable</a:t>
            </a:r>
            <a:r>
              <a:rPr lang="de-DE" sz="500" dirty="0">
                <a:solidFill>
                  <a:schemeClr val="tx1"/>
                </a:solidFill>
              </a:rPr>
              <a:t>. Not </a:t>
            </a:r>
            <a:r>
              <a:rPr lang="de-DE" sz="500" dirty="0" err="1">
                <a:solidFill>
                  <a:schemeClr val="tx1"/>
                </a:solidFill>
              </a:rPr>
              <a:t>necessarily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official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milestone</a:t>
            </a:r>
            <a:r>
              <a:rPr lang="de-DE" sz="500" dirty="0">
                <a:solidFill>
                  <a:schemeClr val="tx1"/>
                </a:solidFill>
              </a:rPr>
              <a:t> </a:t>
            </a:r>
            <a:r>
              <a:rPr lang="de-DE" sz="500" dirty="0" err="1">
                <a:solidFill>
                  <a:schemeClr val="tx1"/>
                </a:solidFill>
              </a:rPr>
              <a:t>of</a:t>
            </a:r>
            <a:r>
              <a:rPr lang="de-DE" sz="500" dirty="0">
                <a:solidFill>
                  <a:schemeClr val="tx1"/>
                </a:solidFill>
              </a:rPr>
              <a:t> SIS100 </a:t>
            </a:r>
            <a:r>
              <a:rPr lang="de-DE" sz="500" dirty="0" err="1">
                <a:solidFill>
                  <a:schemeClr val="tx1"/>
                </a:solidFill>
              </a:rPr>
              <a:t>project</a:t>
            </a:r>
            <a:r>
              <a:rPr lang="de-DE" sz="500" dirty="0">
                <a:solidFill>
                  <a:schemeClr val="tx1"/>
                </a:solidFill>
              </a:rPr>
              <a:t> plan </a:t>
            </a:r>
          </a:p>
        </p:txBody>
      </p:sp>
    </p:spTree>
    <p:extLst>
      <p:ext uri="{BB962C8B-B14F-4D97-AF65-F5344CB8AC3E}">
        <p14:creationId xmlns:p14="http://schemas.microsoft.com/office/powerpoint/2010/main" val="20837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3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A5860EA4-E7BD-4CEE-A2A4-BEDA29E602E3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7" b="2010"/>
          <a:stretch/>
        </p:blipFill>
        <p:spPr bwMode="auto">
          <a:xfrm>
            <a:off x="2876716" y="871680"/>
            <a:ext cx="6232167" cy="2877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032989C9-43B1-4D1F-88E3-393762E8CC83}"/>
              </a:ext>
            </a:extLst>
          </p:cNvPr>
          <p:cNvSpPr/>
          <p:nvPr/>
        </p:nvSpPr>
        <p:spPr>
          <a:xfrm>
            <a:off x="90964" y="855786"/>
            <a:ext cx="2648328" cy="3401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7176329" cy="438466"/>
          </a:xfrm>
        </p:spPr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analysis</a:t>
            </a:r>
            <a:r>
              <a:rPr lang="de-DE" dirty="0"/>
              <a:t>: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QPUs </a:t>
            </a:r>
            <a:r>
              <a:rPr lang="de-DE" dirty="0" err="1"/>
              <a:t>from</a:t>
            </a:r>
            <a:r>
              <a:rPr lang="de-DE" dirty="0"/>
              <a:t> BNET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hteck 16">
            <a:extLst>
              <a:ext uri="{FF2B5EF4-FFF2-40B4-BE49-F238E27FC236}">
                <a16:creationId xmlns:a16="http://schemas.microsoft.com/office/drawing/2014/main" id="{7D24D669-1E06-4EDD-9060-228FDF7D37D5}"/>
              </a:ext>
            </a:extLst>
          </p:cNvPr>
          <p:cNvSpPr/>
          <p:nvPr/>
        </p:nvSpPr>
        <p:spPr>
          <a:xfrm>
            <a:off x="90966" y="886594"/>
            <a:ext cx="256514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QPUs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GSI</a:t>
            </a:r>
          </a:p>
          <a:p>
            <a:pPr marL="180000" indent="-180000" defTabSz="34290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enormous</a:t>
            </a:r>
            <a:r>
              <a:rPr lang="de-DE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additional </a:t>
            </a:r>
            <a:r>
              <a:rPr lang="de-DE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ressources</a:t>
            </a:r>
            <a:r>
              <a:rPr lang="de-DE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637200" lvl="1" indent="-180000" defTabSz="342900">
              <a:buFont typeface="Courier New" panose="02070309020205020404" pitchFamily="49" charset="0"/>
              <a:buChar char="o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personnel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7200" lvl="1" indent="-180000" defTabSz="342900">
              <a:buFont typeface="Courier New" panose="02070309020205020404" pitchFamily="49" charset="0"/>
              <a:buChar char="o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STF</a:t>
            </a:r>
          </a:p>
          <a:p>
            <a:pPr marL="637200" lvl="1" indent="-180000" defTabSz="342900">
              <a:buFont typeface="Courier New" panose="02070309020205020404" pitchFamily="49" charset="0"/>
              <a:buChar char="o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rate not easy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Here: 3 QPUs/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possibly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endParaRPr lang="de-DE" sz="12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total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QPUs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endParaRPr lang="de-DE" sz="12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(also relevant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BNET36,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5FA03E5-8254-2D46-1268-16EE99BA45A5}"/>
              </a:ext>
            </a:extLst>
          </p:cNvPr>
          <p:cNvCxnSpPr/>
          <p:nvPr/>
        </p:nvCxnSpPr>
        <p:spPr>
          <a:xfrm rot="16200000" flipH="1">
            <a:off x="5018679" y="2506977"/>
            <a:ext cx="965200" cy="436159"/>
          </a:xfrm>
          <a:prstGeom prst="curvedConnector3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76CEA6F-1AA6-0A1E-B5DC-5B0976311661}"/>
              </a:ext>
            </a:extLst>
          </p:cNvPr>
          <p:cNvSpPr/>
          <p:nvPr/>
        </p:nvSpPr>
        <p:spPr>
          <a:xfrm>
            <a:off x="3008664" y="4061382"/>
            <a:ext cx="4763736" cy="624114"/>
          </a:xfrm>
          <a:prstGeom prst="borderCallout1">
            <a:avLst>
              <a:gd name="adj1" fmla="val -3698"/>
              <a:gd name="adj2" fmla="val 37373"/>
              <a:gd name="adj3" fmla="val -217733"/>
              <a:gd name="adj4" fmla="val 50558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DE" sz="1400" dirty="0">
                <a:latin typeface="Calibri" panose="020F0502020204030204" pitchFamily="34" charset="0"/>
                <a:cs typeface="Calibri" panose="020F0502020204030204" pitchFamily="34" charset="0"/>
              </a:rPr>
              <a:t>BNET: QPUs → GSI: Cold Testing → BNET: QDM integration</a:t>
            </a:r>
          </a:p>
        </p:txBody>
      </p:sp>
    </p:spTree>
    <p:extLst>
      <p:ext uri="{BB962C8B-B14F-4D97-AF65-F5344CB8AC3E}">
        <p14:creationId xmlns:p14="http://schemas.microsoft.com/office/powerpoint/2010/main" val="8856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6711792" cy="438466"/>
          </a:xfrm>
        </p:spPr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analysis</a:t>
            </a:r>
            <a:r>
              <a:rPr lang="de-DE" dirty="0"/>
              <a:t>: </a:t>
            </a:r>
            <a:r>
              <a:rPr lang="de-DE" dirty="0" err="1"/>
              <a:t>termination</a:t>
            </a:r>
            <a:r>
              <a:rPr lang="de-DE" dirty="0"/>
              <a:t> </a:t>
            </a:r>
            <a:r>
              <a:rPr lang="de-DE" dirty="0" err="1"/>
              <a:t>scenarios</a:t>
            </a:r>
            <a:r>
              <a:rPr lang="de-DE" dirty="0"/>
              <a:t> -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schedule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87D4D410-FC8A-414F-8C54-804602475FBA}"/>
              </a:ext>
            </a:extLst>
          </p:cNvPr>
          <p:cNvSpPr/>
          <p:nvPr/>
        </p:nvSpPr>
        <p:spPr>
          <a:xfrm>
            <a:off x="4588719" y="2835579"/>
            <a:ext cx="4120158" cy="201529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90B5893-85B7-47A9-AD1F-127F69E25B21}"/>
              </a:ext>
            </a:extLst>
          </p:cNvPr>
          <p:cNvSpPr/>
          <p:nvPr/>
        </p:nvSpPr>
        <p:spPr>
          <a:xfrm>
            <a:off x="4588718" y="664617"/>
            <a:ext cx="4120157" cy="21293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29CB184-C6B1-4B71-8685-904171CC3D84}"/>
              </a:ext>
            </a:extLst>
          </p:cNvPr>
          <p:cNvSpPr/>
          <p:nvPr/>
        </p:nvSpPr>
        <p:spPr>
          <a:xfrm>
            <a:off x="174917" y="2840202"/>
            <a:ext cx="4096191" cy="201529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C51B0BC-86B6-4A41-9C6E-D764185035BC}"/>
              </a:ext>
            </a:extLst>
          </p:cNvPr>
          <p:cNvSpPr/>
          <p:nvPr/>
        </p:nvSpPr>
        <p:spPr>
          <a:xfrm>
            <a:off x="174917" y="659139"/>
            <a:ext cx="4096190" cy="21293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514608-D00F-4281-BBB2-15907A58112C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519" y="770110"/>
            <a:ext cx="3471764" cy="169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5C92C4C-125B-4665-9339-738AA183440D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54129"/>
          <a:stretch/>
        </p:blipFill>
        <p:spPr bwMode="auto">
          <a:xfrm>
            <a:off x="4770876" y="770110"/>
            <a:ext cx="3617662" cy="1566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7486049-AEF6-4793-BA61-07787DB2C76C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2" b="54401"/>
          <a:stretch/>
        </p:blipFill>
        <p:spPr bwMode="auto">
          <a:xfrm>
            <a:off x="252519" y="2935578"/>
            <a:ext cx="3701306" cy="1608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1C16695-61B1-4A38-B1FA-39219DE2DCAE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48030"/>
          <a:stretch/>
        </p:blipFill>
        <p:spPr bwMode="auto">
          <a:xfrm>
            <a:off x="4770876" y="2935578"/>
            <a:ext cx="3669964" cy="1540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33E9A1D-B33C-4A05-A219-412E8E6F06C4}"/>
              </a:ext>
            </a:extLst>
          </p:cNvPr>
          <p:cNvSpPr txBox="1"/>
          <p:nvPr/>
        </p:nvSpPr>
        <p:spPr>
          <a:xfrm>
            <a:off x="159282" y="2461285"/>
            <a:ext cx="449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Termination: 07/2025 – End: 09/2029 – Delay: 20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A82C04F-1BEB-4751-82DA-CBF42370CB17}"/>
              </a:ext>
            </a:extLst>
          </p:cNvPr>
          <p:cNvSpPr txBox="1"/>
          <p:nvPr/>
        </p:nvSpPr>
        <p:spPr>
          <a:xfrm>
            <a:off x="4678599" y="2461285"/>
            <a:ext cx="449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Termination: 01/2026 – End: 10/2029 – Delay: 21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4C216B0-CFB1-41A7-8070-1762803F4215}"/>
              </a:ext>
            </a:extLst>
          </p:cNvPr>
          <p:cNvSpPr txBox="1"/>
          <p:nvPr/>
        </p:nvSpPr>
        <p:spPr>
          <a:xfrm>
            <a:off x="159282" y="4567800"/>
            <a:ext cx="449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Termination: 07/2026 – End: 09/2029 – Delay: 20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D7D51AB-07DD-4EA5-B472-D26870A59D70}"/>
              </a:ext>
            </a:extLst>
          </p:cNvPr>
          <p:cNvSpPr txBox="1"/>
          <p:nvPr/>
        </p:nvSpPr>
        <p:spPr>
          <a:xfrm>
            <a:off x="4678599" y="4567800"/>
            <a:ext cx="449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Termination: 05/2027 – End: 11/2029 – Delay: 22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E57A24F-D07D-4EA3-BD0A-913C2DD75D4A}"/>
              </a:ext>
            </a:extLst>
          </p:cNvPr>
          <p:cNvSpPr txBox="1"/>
          <p:nvPr/>
        </p:nvSpPr>
        <p:spPr>
          <a:xfrm>
            <a:off x="3412316" y="2541567"/>
            <a:ext cx="4703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defTabSz="342900"/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 20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span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 </a:t>
            </a:r>
            <a:r>
              <a:rPr lang="de-DE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3315F58-B4C6-4271-A392-757CFB35CCA8}"/>
              </a:ext>
            </a:extLst>
          </p:cNvPr>
          <p:cNvSpPr txBox="1"/>
          <p:nvPr/>
        </p:nvSpPr>
        <p:spPr>
          <a:xfrm>
            <a:off x="2720521" y="1261328"/>
            <a:ext cx="827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 QPUs </a:t>
            </a:r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22BA9AF-6F2D-4EAD-94A0-D557FD0C7739}"/>
              </a:ext>
            </a:extLst>
          </p:cNvPr>
          <p:cNvSpPr txBox="1"/>
          <p:nvPr/>
        </p:nvSpPr>
        <p:spPr>
          <a:xfrm>
            <a:off x="7279520" y="1217598"/>
            <a:ext cx="81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QPUs</a:t>
            </a:r>
          </a:p>
          <a:p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448AC1E-D3CF-42CC-97B4-31D5BC0791A5}"/>
              </a:ext>
            </a:extLst>
          </p:cNvPr>
          <p:cNvSpPr txBox="1"/>
          <p:nvPr/>
        </p:nvSpPr>
        <p:spPr>
          <a:xfrm>
            <a:off x="2720521" y="3335089"/>
            <a:ext cx="81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 QPUs</a:t>
            </a:r>
          </a:p>
          <a:p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0B0959F-0B59-49A0-BFB9-0D891961E3A7}"/>
              </a:ext>
            </a:extLst>
          </p:cNvPr>
          <p:cNvSpPr txBox="1"/>
          <p:nvPr/>
        </p:nvSpPr>
        <p:spPr>
          <a:xfrm>
            <a:off x="7479947" y="3236447"/>
            <a:ext cx="81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QPUs</a:t>
            </a:r>
          </a:p>
          <a:p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7625A19-68A6-4F24-9B0A-D466097F93A6}"/>
              </a:ext>
            </a:extLst>
          </p:cNvPr>
          <p:cNvGrpSpPr/>
          <p:nvPr/>
        </p:nvGrpSpPr>
        <p:grpSpPr>
          <a:xfrm>
            <a:off x="129539" y="577089"/>
            <a:ext cx="8831581" cy="4324294"/>
            <a:chOff x="68190" y="576336"/>
            <a:chExt cx="8831581" cy="432429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FE4787B-73F3-4E9F-A220-AE77B041E3EA}"/>
                </a:ext>
              </a:extLst>
            </p:cNvPr>
            <p:cNvSpPr/>
            <p:nvPr/>
          </p:nvSpPr>
          <p:spPr>
            <a:xfrm>
              <a:off x="68190" y="576336"/>
              <a:ext cx="8831581" cy="4324294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n w="9525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A3C3D37-1FFF-486C-9B06-F7F2A1612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09" t="2712" r="2865" b="13281"/>
            <a:stretch/>
          </p:blipFill>
          <p:spPr>
            <a:xfrm>
              <a:off x="341633" y="696187"/>
              <a:ext cx="8273321" cy="4082688"/>
            </a:xfrm>
            <a:prstGeom prst="rect">
              <a:avLst/>
            </a:prstGeom>
          </p:spPr>
        </p:pic>
      </p:grp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E6BAEA8D-F2C4-44C6-B1A6-1F78C038B92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451393" cy="326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2C5D64-95C5-4540-8695-08D84F2C2C91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53DF68C-561F-4968-9ECF-A9C0DBBE2690}"/>
              </a:ext>
            </a:extLst>
          </p:cNvPr>
          <p:cNvSpPr txBox="1"/>
          <p:nvPr/>
        </p:nvSpPr>
        <p:spPr>
          <a:xfrm>
            <a:off x="1272942" y="1774036"/>
            <a:ext cx="827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 QPUs </a:t>
            </a:r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52C4B08-340E-466C-A194-9154B6F355C5}"/>
              </a:ext>
            </a:extLst>
          </p:cNvPr>
          <p:cNvSpPr txBox="1"/>
          <p:nvPr/>
        </p:nvSpPr>
        <p:spPr>
          <a:xfrm>
            <a:off x="3103997" y="1645789"/>
            <a:ext cx="81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QPUs</a:t>
            </a:r>
          </a:p>
          <a:p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86F39EC-A736-4B94-BBAB-5EB5D3D1D8AE}"/>
              </a:ext>
            </a:extLst>
          </p:cNvPr>
          <p:cNvSpPr txBox="1"/>
          <p:nvPr/>
        </p:nvSpPr>
        <p:spPr>
          <a:xfrm>
            <a:off x="4945925" y="1774036"/>
            <a:ext cx="81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 QPUs</a:t>
            </a:r>
          </a:p>
          <a:p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FC2A15A-EE2E-4E97-BEC7-30471C793774}"/>
              </a:ext>
            </a:extLst>
          </p:cNvPr>
          <p:cNvSpPr txBox="1"/>
          <p:nvPr/>
        </p:nvSpPr>
        <p:spPr>
          <a:xfrm>
            <a:off x="7720746" y="1524841"/>
            <a:ext cx="8182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QPUs</a:t>
            </a:r>
          </a:p>
          <a:p>
            <a:r>
              <a:rPr lang="de-DE" sz="1000" b="1" dirty="0" err="1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1" dirty="0">
                <a:solidFill>
                  <a:srgbClr val="41A9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</a:t>
            </a:r>
            <a:endParaRPr lang="de-DE" sz="1000" dirty="0">
              <a:solidFill>
                <a:srgbClr val="41A9F0"/>
              </a:solidFill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9B86069-A069-4D80-B6B5-E500109445CE}"/>
              </a:ext>
            </a:extLst>
          </p:cNvPr>
          <p:cNvGrpSpPr/>
          <p:nvPr/>
        </p:nvGrpSpPr>
        <p:grpSpPr>
          <a:xfrm>
            <a:off x="1522641" y="3031020"/>
            <a:ext cx="6700506" cy="674859"/>
            <a:chOff x="1140565" y="3040487"/>
            <a:chExt cx="5654222" cy="674859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3563C6D2-564D-41F6-AFDC-014C43B04583}"/>
                </a:ext>
              </a:extLst>
            </p:cNvPr>
            <p:cNvSpPr/>
            <p:nvPr/>
          </p:nvSpPr>
          <p:spPr>
            <a:xfrm>
              <a:off x="1140565" y="3040487"/>
              <a:ext cx="5654222" cy="6748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9" name="Rechteck 16">
              <a:extLst>
                <a:ext uri="{FF2B5EF4-FFF2-40B4-BE49-F238E27FC236}">
                  <a16:creationId xmlns:a16="http://schemas.microsoft.com/office/drawing/2014/main" id="{6F3255E3-6F7A-47CE-A7D0-6E3E6C0FA3CD}"/>
                </a:ext>
              </a:extLst>
            </p:cNvPr>
            <p:cNvSpPr/>
            <p:nvPr/>
          </p:nvSpPr>
          <p:spPr>
            <a:xfrm>
              <a:off x="2467331" y="3140534"/>
              <a:ext cx="407258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major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delay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along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whole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project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span: ~ 20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months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even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prototypes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from</a:t>
              </a:r>
              <a:r>
                <a:rPr lang="de-DE" sz="1400" b="1" dirty="0">
                  <a:solidFill>
                    <a:srgbClr val="25406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BNET</a:t>
              </a:r>
              <a:endParaRPr lang="de-DE" sz="12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Pfeil: nach rechts 39">
              <a:extLst>
                <a:ext uri="{FF2B5EF4-FFF2-40B4-BE49-F238E27FC236}">
                  <a16:creationId xmlns:a16="http://schemas.microsoft.com/office/drawing/2014/main" id="{267B0767-9B40-4B1E-9CB0-21749860F0DA}"/>
                </a:ext>
              </a:extLst>
            </p:cNvPr>
            <p:cNvSpPr/>
            <p:nvPr/>
          </p:nvSpPr>
          <p:spPr>
            <a:xfrm>
              <a:off x="1401308" y="3214382"/>
              <a:ext cx="905579" cy="368241"/>
            </a:xfrm>
            <a:prstGeom prst="rightArrow">
              <a:avLst/>
            </a:prstGeom>
            <a:solidFill>
              <a:srgbClr val="2540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13327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0" grpId="0"/>
      <p:bldP spid="21" grpId="0"/>
      <p:bldP spid="22" grpId="0"/>
      <p:bldP spid="26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BNET36 </a:t>
            </a:r>
            <a:r>
              <a:rPr lang="de-DE" sz="800" dirty="0"/>
              <a:t>(and BNET24)</a:t>
            </a:r>
          </a:p>
        </p:txBody>
      </p:sp>
    </p:spTree>
    <p:extLst>
      <p:ext uri="{BB962C8B-B14F-4D97-AF65-F5344CB8AC3E}">
        <p14:creationId xmlns:p14="http://schemas.microsoft.com/office/powerpoint/2010/main" val="153442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52AB29-1E7D-D3D9-8B22-CEDB7C27F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563" y="227971"/>
            <a:ext cx="7309225" cy="584900"/>
          </a:xfrm>
        </p:spPr>
        <p:txBody>
          <a:bodyPr/>
          <a:lstStyle/>
          <a:p>
            <a:r>
              <a:rPr lang="en-DE" dirty="0"/>
              <a:t>Outline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171074" y="432316"/>
            <a:ext cx="650545" cy="586952"/>
            <a:chOff x="8200315" y="673100"/>
            <a:chExt cx="650545" cy="586952"/>
          </a:xfrm>
        </p:grpSpPr>
        <p:sp>
          <p:nvSpPr>
            <p:cNvPr id="10" name="Rechteck 9"/>
            <p:cNvSpPr/>
            <p:nvPr/>
          </p:nvSpPr>
          <p:spPr>
            <a:xfrm>
              <a:off x="8200315" y="673100"/>
              <a:ext cx="650545" cy="586952"/>
            </a:xfrm>
            <a:prstGeom prst="rect">
              <a:avLst/>
            </a:prstGeom>
            <a:solidFill>
              <a:schemeClr val="bg1">
                <a:lumMod val="85000"/>
                <a:alpha val="7098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8272968" y="730250"/>
              <a:ext cx="505241" cy="457432"/>
              <a:chOff x="7609839" y="-282004"/>
              <a:chExt cx="1129081" cy="1022240"/>
            </a:xfrm>
          </p:grpSpPr>
          <p:pic>
            <p:nvPicPr>
              <p:cNvPr id="17" name="Bild 6" descr="GSI_Logo_rgb.png">
                <a:extLst>
                  <a:ext uri="{FF2B5EF4-FFF2-40B4-BE49-F238E27FC236}">
                    <a16:creationId xmlns:a16="http://schemas.microsoft.com/office/drawing/2014/main" id="{0E0D4DB1-EEDA-A644-B002-75EBF9968E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9839" y="363875"/>
                <a:ext cx="1129081" cy="376361"/>
              </a:xfrm>
              <a:prstGeom prst="rect">
                <a:avLst/>
              </a:prstGeom>
            </p:spPr>
          </p:pic>
          <p:pic>
            <p:nvPicPr>
              <p:cNvPr id="18" name="Bild 12" descr="FAIR_Logo_rgb.png">
                <a:extLst>
                  <a:ext uri="{FF2B5EF4-FFF2-40B4-BE49-F238E27FC236}">
                    <a16:creationId xmlns:a16="http://schemas.microsoft.com/office/drawing/2014/main" id="{6EBF7B64-1F60-354C-83F5-CFA893F204B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9839" y="-282004"/>
                <a:ext cx="775055" cy="645879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BB46E0-6832-A22E-5111-3491BF062E1E}"/>
              </a:ext>
            </a:extLst>
          </p:cNvPr>
          <p:cNvSpPr txBox="1"/>
          <p:nvPr/>
        </p:nvSpPr>
        <p:spPr>
          <a:xfrm>
            <a:off x="364563" y="1034054"/>
            <a:ext cx="3304879" cy="198515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termination</a:t>
            </a: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scenarions</a:t>
            </a: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BNET36: QPUs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5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5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endParaRPr lang="de-DE" sz="1500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5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4A0E160A-0C27-4418-A439-2EEA3BE75AE0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6" t="2918"/>
          <a:stretch/>
        </p:blipFill>
        <p:spPr bwMode="auto">
          <a:xfrm>
            <a:off x="2017079" y="553756"/>
            <a:ext cx="6629645" cy="3119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125150" y="938744"/>
            <a:ext cx="1867209" cy="2598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BNET36: </a:t>
            </a:r>
            <a:r>
              <a:rPr lang="de-DE" dirty="0" err="1"/>
              <a:t>suggested</a:t>
            </a:r>
            <a:r>
              <a:rPr lang="de-DE" dirty="0"/>
              <a:t> </a:t>
            </a:r>
            <a:r>
              <a:rPr lang="de-DE" b="1" dirty="0" err="1"/>
              <a:t>planned</a:t>
            </a:r>
            <a:r>
              <a:rPr lang="de-DE" dirty="0"/>
              <a:t> QPU </a:t>
            </a:r>
            <a:r>
              <a:rPr lang="de-DE" dirty="0" err="1"/>
              <a:t>production</a:t>
            </a:r>
            <a:r>
              <a:rPr lang="de-DE" dirty="0"/>
              <a:t> at </a:t>
            </a:r>
            <a:r>
              <a:rPr lang="de-DE" dirty="0" err="1"/>
              <a:t>industry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D05200F8-8EC6-4798-9A65-D861C6155263}"/>
              </a:ext>
            </a:extLst>
          </p:cNvPr>
          <p:cNvPicPr/>
          <p:nvPr/>
        </p:nvPicPr>
        <p:blipFill rotWithShape="1">
          <a:blip r:embed="rId3"/>
          <a:srcRect l="-596" t="31079" r="32729" b="20389"/>
          <a:stretch/>
        </p:blipFill>
        <p:spPr bwMode="auto">
          <a:xfrm>
            <a:off x="6386847" y="-3613402"/>
            <a:ext cx="6716239" cy="2292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hteck 16">
            <a:extLst>
              <a:ext uri="{FF2B5EF4-FFF2-40B4-BE49-F238E27FC236}">
                <a16:creationId xmlns:a16="http://schemas.microsoft.com/office/drawing/2014/main" id="{7D0826E4-2AE0-4024-ACB5-7F56AF68BED2}"/>
              </a:ext>
            </a:extLst>
          </p:cNvPr>
          <p:cNvSpPr/>
          <p:nvPr/>
        </p:nvSpPr>
        <p:spPr>
          <a:xfrm>
            <a:off x="117362" y="1049072"/>
            <a:ext cx="193637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QPUs at BNET,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JINR)</a:t>
            </a: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QPUs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2.4(x), 1.E(i)   →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multipoles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342900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QPUs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type SF2J   </a:t>
            </a: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Gamma-t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5337F04F-883A-422B-9864-98477EC7AAE4}"/>
              </a:ext>
            </a:extLst>
          </p:cNvPr>
          <p:cNvSpPr/>
          <p:nvPr/>
        </p:nvSpPr>
        <p:spPr>
          <a:xfrm rot="3276793">
            <a:off x="5735649" y="914669"/>
            <a:ext cx="630723" cy="1449407"/>
          </a:xfrm>
          <a:prstGeom prst="curvedRightArrow">
            <a:avLst>
              <a:gd name="adj1" fmla="val 18746"/>
              <a:gd name="adj2" fmla="val 31005"/>
              <a:gd name="adj3" fmla="val 25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B3D2BB6-61D5-414C-BC8E-3FA7FF58B22B}"/>
              </a:ext>
            </a:extLst>
          </p:cNvPr>
          <p:cNvSpPr/>
          <p:nvPr/>
        </p:nvSpPr>
        <p:spPr>
          <a:xfrm>
            <a:off x="2043953" y="573580"/>
            <a:ext cx="1642986" cy="4384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C9B8BD-EC56-416B-BC55-08D932F46D48}"/>
              </a:ext>
            </a:extLst>
          </p:cNvPr>
          <p:cNvSpPr/>
          <p:nvPr/>
        </p:nvSpPr>
        <p:spPr>
          <a:xfrm>
            <a:off x="2279393" y="2143974"/>
            <a:ext cx="6259736" cy="5573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5F99A7A-8C03-406C-959D-3D9995369FE0}"/>
              </a:ext>
            </a:extLst>
          </p:cNvPr>
          <p:cNvSpPr/>
          <p:nvPr/>
        </p:nvSpPr>
        <p:spPr>
          <a:xfrm>
            <a:off x="2043954" y="2705100"/>
            <a:ext cx="6974896" cy="9148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Rechteck 16">
            <a:extLst>
              <a:ext uri="{FF2B5EF4-FFF2-40B4-BE49-F238E27FC236}">
                <a16:creationId xmlns:a16="http://schemas.microsoft.com/office/drawing/2014/main" id="{12833513-0BBF-4FFE-8698-6123D0F8E33F}"/>
              </a:ext>
            </a:extLst>
          </p:cNvPr>
          <p:cNvSpPr/>
          <p:nvPr/>
        </p:nvSpPr>
        <p:spPr>
          <a:xfrm>
            <a:off x="2320841" y="3635128"/>
            <a:ext cx="66296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1: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shortening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 (~1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2: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fast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3a: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nearby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multipoles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Gamma-t) </a:t>
            </a:r>
          </a:p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3b: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not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 (Gamma-t,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corrector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4: 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earlier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parallelisation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04D3021-1923-4619-BEE8-5EE5B0331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655565"/>
            <a:ext cx="1690406" cy="69245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C3A8546-AAB7-4969-8317-8714EB0FF49D}"/>
              </a:ext>
            </a:extLst>
          </p:cNvPr>
          <p:cNvSpPr txBox="1"/>
          <p:nvPr/>
        </p:nvSpPr>
        <p:spPr>
          <a:xfrm>
            <a:off x="592289" y="3478105"/>
            <a:ext cx="8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3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97B1C16-310D-4E49-936A-6439C82D8015}"/>
              </a:ext>
            </a:extLst>
          </p:cNvPr>
          <p:cNvSpPr txBox="1"/>
          <p:nvPr/>
        </p:nvSpPr>
        <p:spPr>
          <a:xfrm>
            <a:off x="7238186" y="936325"/>
            <a:ext cx="8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de-DE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55B6E92-C110-4D14-A715-594B05A9B2B0}"/>
              </a:ext>
            </a:extLst>
          </p:cNvPr>
          <p:cNvCxnSpPr>
            <a:cxnSpLocks/>
          </p:cNvCxnSpPr>
          <p:nvPr/>
        </p:nvCxnSpPr>
        <p:spPr>
          <a:xfrm flipH="1">
            <a:off x="6762648" y="1001625"/>
            <a:ext cx="1281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7B4E5A11-1FED-447D-BF86-48805EA57B36}"/>
              </a:ext>
            </a:extLst>
          </p:cNvPr>
          <p:cNvSpPr txBox="1"/>
          <p:nvPr/>
        </p:nvSpPr>
        <p:spPr>
          <a:xfrm>
            <a:off x="6182937" y="2811706"/>
            <a:ext cx="8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2</a:t>
            </a:r>
            <a:endParaRPr lang="de-DE" dirty="0"/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E7338C9-1A67-49D2-97CE-D5CDC6013B2E}"/>
              </a:ext>
            </a:extLst>
          </p:cNvPr>
          <p:cNvCxnSpPr>
            <a:cxnSpLocks/>
          </p:cNvCxnSpPr>
          <p:nvPr/>
        </p:nvCxnSpPr>
        <p:spPr>
          <a:xfrm>
            <a:off x="5719359" y="2841463"/>
            <a:ext cx="173275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F560EC51-13AE-4AAD-806E-DE08F2D6436F}"/>
              </a:ext>
            </a:extLst>
          </p:cNvPr>
          <p:cNvGrpSpPr/>
          <p:nvPr/>
        </p:nvGrpSpPr>
        <p:grpSpPr>
          <a:xfrm>
            <a:off x="4755749" y="553757"/>
            <a:ext cx="1251370" cy="2049746"/>
            <a:chOff x="4747809" y="714889"/>
            <a:chExt cx="1251370" cy="1842288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1500C385-9A7D-4BC5-9C2E-9AF2AFE3EEA9}"/>
                </a:ext>
              </a:extLst>
            </p:cNvPr>
            <p:cNvSpPr/>
            <p:nvPr/>
          </p:nvSpPr>
          <p:spPr>
            <a:xfrm>
              <a:off x="4747809" y="714889"/>
              <a:ext cx="1251370" cy="4776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EE13C213-F8D3-41FD-ADE6-21910750032A}"/>
                </a:ext>
              </a:extLst>
            </p:cNvPr>
            <p:cNvSpPr/>
            <p:nvPr/>
          </p:nvSpPr>
          <p:spPr>
            <a:xfrm flipH="1">
              <a:off x="4900088" y="1192578"/>
              <a:ext cx="18000" cy="13645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4FBFB560-A7BA-4E86-9B44-78D0032171B8}"/>
              </a:ext>
            </a:extLst>
          </p:cNvPr>
          <p:cNvSpPr/>
          <p:nvPr/>
        </p:nvSpPr>
        <p:spPr>
          <a:xfrm>
            <a:off x="8226918" y="1363986"/>
            <a:ext cx="120305" cy="22267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9709F9F-4A92-4FF2-8949-650059EA571F}"/>
              </a:ext>
            </a:extLst>
          </p:cNvPr>
          <p:cNvSpPr txBox="1"/>
          <p:nvPr/>
        </p:nvSpPr>
        <p:spPr>
          <a:xfrm rot="5400000">
            <a:off x="8029942" y="2224240"/>
            <a:ext cx="8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73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3" grpId="0" animBg="1"/>
      <p:bldP spid="14" grpId="0"/>
      <p:bldP spid="19" grpId="0"/>
      <p:bldP spid="20" grpId="0"/>
      <p:bldP spid="24" grpId="0"/>
      <p:bldP spid="34" grpId="0" animBg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7EE2C23F-F425-4190-A854-392A6AABC9AB}"/>
              </a:ext>
            </a:extLst>
          </p:cNvPr>
          <p:cNvSpPr/>
          <p:nvPr/>
        </p:nvSpPr>
        <p:spPr>
          <a:xfrm>
            <a:off x="4887920" y="3364694"/>
            <a:ext cx="3964636" cy="1274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D645682-A9CA-4D5E-B43E-630E3A38B00C}"/>
              </a:ext>
            </a:extLst>
          </p:cNvPr>
          <p:cNvSpPr/>
          <p:nvPr/>
        </p:nvSpPr>
        <p:spPr>
          <a:xfrm>
            <a:off x="90963" y="3364694"/>
            <a:ext cx="4404591" cy="1274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advantage</a:t>
            </a:r>
            <a:r>
              <a:rPr lang="de-DE" dirty="0"/>
              <a:t> BNET36 (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 3)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hteck 16">
            <a:extLst>
              <a:ext uri="{FF2B5EF4-FFF2-40B4-BE49-F238E27FC236}">
                <a16:creationId xmlns:a16="http://schemas.microsoft.com/office/drawing/2014/main" id="{7D0826E4-2AE0-4024-ACB5-7F56AF68BED2}"/>
              </a:ext>
            </a:extLst>
          </p:cNvPr>
          <p:cNvSpPr/>
          <p:nvPr/>
        </p:nvSpPr>
        <p:spPr>
          <a:xfrm>
            <a:off x="216962" y="3444381"/>
            <a:ext cx="3877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 (QPUs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20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endParaRPr lang="de-DE" sz="14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ramp-up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re-procured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QDM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3DEC0383-6476-4144-8D11-A87E665A6A44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2" t="49022" r="22151" b="-1304"/>
          <a:stretch/>
        </p:blipFill>
        <p:spPr bwMode="auto">
          <a:xfrm>
            <a:off x="5188346" y="898066"/>
            <a:ext cx="3604342" cy="2302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EDE737F-B8D3-4C87-8B78-1E02D494F07C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2" b="52996"/>
          <a:stretch/>
        </p:blipFill>
        <p:spPr bwMode="auto">
          <a:xfrm>
            <a:off x="216962" y="898066"/>
            <a:ext cx="4619596" cy="2069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hteck 16">
            <a:extLst>
              <a:ext uri="{FF2B5EF4-FFF2-40B4-BE49-F238E27FC236}">
                <a16:creationId xmlns:a16="http://schemas.microsoft.com/office/drawing/2014/main" id="{49181C09-86AB-41AE-81B5-8C3B2E709061}"/>
              </a:ext>
            </a:extLst>
          </p:cNvPr>
          <p:cNvSpPr/>
          <p:nvPr/>
        </p:nvSpPr>
        <p:spPr>
          <a:xfrm>
            <a:off x="4942293" y="3444381"/>
            <a:ext cx="38773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BNET36 (QPUs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 + BNET): 4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endParaRPr lang="de-DE" sz="14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switch: BNET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quickly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endParaRPr lang="de-DE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472A4C-1522-3C39-1E8B-4825FFC4FFF3}"/>
              </a:ext>
            </a:extLst>
          </p:cNvPr>
          <p:cNvGrpSpPr/>
          <p:nvPr/>
        </p:nvGrpSpPr>
        <p:grpSpPr>
          <a:xfrm>
            <a:off x="1973943" y="1705429"/>
            <a:ext cx="5762171" cy="626206"/>
            <a:chOff x="1973943" y="1705429"/>
            <a:chExt cx="5762171" cy="62620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B843602-3C0C-C06F-A261-B3DBAEB32544}"/>
                </a:ext>
              </a:extLst>
            </p:cNvPr>
            <p:cNvSpPr/>
            <p:nvPr/>
          </p:nvSpPr>
          <p:spPr>
            <a:xfrm>
              <a:off x="1973943" y="1705429"/>
              <a:ext cx="1313543" cy="57331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226E59A-58C1-BD7E-73EA-BEA43E9A3B78}"/>
                </a:ext>
              </a:extLst>
            </p:cNvPr>
            <p:cNvSpPr/>
            <p:nvPr/>
          </p:nvSpPr>
          <p:spPr>
            <a:xfrm>
              <a:off x="6879772" y="1973943"/>
              <a:ext cx="856342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DE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EA49FE-2946-AE35-481C-5DDFFBE56D4E}"/>
                </a:ext>
              </a:extLst>
            </p:cNvPr>
            <p:cNvCxnSpPr>
              <a:cxnSpLocks/>
            </p:cNvCxnSpPr>
            <p:nvPr/>
          </p:nvCxnSpPr>
          <p:spPr>
            <a:xfrm>
              <a:off x="3496150" y="1992086"/>
              <a:ext cx="3272950" cy="10976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C1BF3E-F49A-419B-46E9-A3C04956FDC3}"/>
                </a:ext>
              </a:extLst>
            </p:cNvPr>
            <p:cNvSpPr txBox="1"/>
            <p:nvPr/>
          </p:nvSpPr>
          <p:spPr>
            <a:xfrm rot="120000">
              <a:off x="4078195" y="2085414"/>
              <a:ext cx="2291012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DE" sz="1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significant shorter ramp up with BNET36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4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799D01B8-58AD-4265-A214-473090B5BD65}"/>
              </a:ext>
            </a:extLst>
          </p:cNvPr>
          <p:cNvSpPr/>
          <p:nvPr/>
        </p:nvSpPr>
        <p:spPr>
          <a:xfrm>
            <a:off x="326278" y="4260320"/>
            <a:ext cx="8476760" cy="438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advantage</a:t>
            </a:r>
            <a:r>
              <a:rPr lang="de-DE" dirty="0"/>
              <a:t> BNET36: </a:t>
            </a:r>
            <a:r>
              <a:rPr lang="de-DE" dirty="0" err="1"/>
              <a:t>summary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hteck 16">
            <a:extLst>
              <a:ext uri="{FF2B5EF4-FFF2-40B4-BE49-F238E27FC236}">
                <a16:creationId xmlns:a16="http://schemas.microsoft.com/office/drawing/2014/main" id="{D08325C6-E929-47D1-B3D7-73EF52D3B950}"/>
              </a:ext>
            </a:extLst>
          </p:cNvPr>
          <p:cNvSpPr/>
          <p:nvPr/>
        </p:nvSpPr>
        <p:spPr>
          <a:xfrm>
            <a:off x="420449" y="4304012"/>
            <a:ext cx="8303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BNET36,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completion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SIS100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secured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Major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benefit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</a:t>
            </a:r>
            <a:endParaRPr lang="de-DE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00353BC-BB53-4DF0-B4B1-C9F895CEB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" t="1845" r="2779" b="9123"/>
          <a:stretch/>
        </p:blipFill>
        <p:spPr>
          <a:xfrm>
            <a:off x="1085790" y="970612"/>
            <a:ext cx="6344588" cy="32578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5170124-0F41-4DCD-8E04-B1317F206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" t="2562" r="3970" b="9122"/>
          <a:stretch/>
        </p:blipFill>
        <p:spPr>
          <a:xfrm>
            <a:off x="1085790" y="996846"/>
            <a:ext cx="6265890" cy="323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BNET24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69718F7A-DB7C-4DA2-AD76-DD8BD22B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2539"/>
          <a:stretch/>
        </p:blipFill>
        <p:spPr bwMode="auto">
          <a:xfrm>
            <a:off x="2639260" y="937567"/>
            <a:ext cx="6160197" cy="2979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1ED768B-44EC-4909-9C0B-9546D8C413D2}"/>
              </a:ext>
            </a:extLst>
          </p:cNvPr>
          <p:cNvSpPr/>
          <p:nvPr/>
        </p:nvSpPr>
        <p:spPr>
          <a:xfrm>
            <a:off x="125150" y="938744"/>
            <a:ext cx="1867209" cy="25988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Rechteck 16">
            <a:extLst>
              <a:ext uri="{FF2B5EF4-FFF2-40B4-BE49-F238E27FC236}">
                <a16:creationId xmlns:a16="http://schemas.microsoft.com/office/drawing/2014/main" id="{60D73FE1-B464-4B62-9F90-6654C6B615BA}"/>
              </a:ext>
            </a:extLst>
          </p:cNvPr>
          <p:cNvSpPr/>
          <p:nvPr/>
        </p:nvSpPr>
        <p:spPr>
          <a:xfrm>
            <a:off x="117362" y="1049072"/>
            <a:ext cx="1936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QPUs at BNET </a:t>
            </a:r>
          </a:p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instead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JINR)</a:t>
            </a: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QPUs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2.4(x), 1.E(i)   →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multipoles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5FD389E-B957-4945-A494-54784334A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688138"/>
            <a:ext cx="1690406" cy="6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9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E07DF16-0CF6-4523-B0AD-96E42CA1F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" t="1333" r="3119" b="9258"/>
          <a:stretch/>
        </p:blipFill>
        <p:spPr>
          <a:xfrm>
            <a:off x="1339009" y="675181"/>
            <a:ext cx="6292121" cy="3271604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advantage</a:t>
            </a:r>
            <a:r>
              <a:rPr lang="de-DE" dirty="0"/>
              <a:t> BNET36 and BNET24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629666D9-52B6-4CBE-A66B-7F31DD5D5CCD}"/>
              </a:ext>
            </a:extLst>
          </p:cNvPr>
          <p:cNvSpPr txBox="1"/>
          <p:nvPr/>
        </p:nvSpPr>
        <p:spPr>
          <a:xfrm>
            <a:off x="397100" y="3818208"/>
            <a:ext cx="69138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BNET36: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BNET36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BNET24 in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Gamma-t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BNET24 (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BAFA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PS not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defTabSz="342900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BNET24: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73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54C53E1D-95F8-4C35-AB6B-9D333E54FFD9}"/>
              </a:ext>
            </a:extLst>
          </p:cNvPr>
          <p:cNvGrpSpPr/>
          <p:nvPr/>
        </p:nvGrpSpPr>
        <p:grpSpPr>
          <a:xfrm>
            <a:off x="1706006" y="3212364"/>
            <a:ext cx="5459644" cy="1671367"/>
            <a:chOff x="1706006" y="3212364"/>
            <a:chExt cx="5459644" cy="167136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979E5498-14E2-4296-818E-A6A1911F946A}"/>
                </a:ext>
              </a:extLst>
            </p:cNvPr>
            <p:cNvGrpSpPr/>
            <p:nvPr/>
          </p:nvGrpSpPr>
          <p:grpSpPr>
            <a:xfrm>
              <a:off x="1706006" y="3619398"/>
              <a:ext cx="5459644" cy="1264333"/>
              <a:chOff x="1780960" y="3567115"/>
              <a:chExt cx="5459644" cy="1264333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3980F38A-DA4A-4EA3-9E24-782212CD1CC2}"/>
                  </a:ext>
                </a:extLst>
              </p:cNvPr>
              <p:cNvSpPr/>
              <p:nvPr/>
            </p:nvSpPr>
            <p:spPr>
              <a:xfrm>
                <a:off x="1780960" y="3567115"/>
                <a:ext cx="5459644" cy="126433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FB061AEF-6672-4D8F-B7EF-D64E76F848D0}"/>
                  </a:ext>
                </a:extLst>
              </p:cNvPr>
              <p:cNvPicPr/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1688" t="-1" b="88472"/>
              <a:stretch/>
            </p:blipFill>
            <p:spPr bwMode="auto">
              <a:xfrm>
                <a:off x="3652715" y="3710075"/>
                <a:ext cx="3381703" cy="97770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FBDA4C0B-F9DF-4253-B65A-C5D2C45A385A}"/>
                  </a:ext>
                </a:extLst>
              </p:cNvPr>
              <p:cNvSpPr/>
              <p:nvPr/>
            </p:nvSpPr>
            <p:spPr>
              <a:xfrm>
                <a:off x="1916305" y="3629541"/>
                <a:ext cx="1956484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SIS100 (FAIR) 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</a:t>
                </a:r>
                <a:endPara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personnel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running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costs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Site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management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mitigation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measures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multi-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risk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insurance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</a:p>
            </p:txBody>
          </p:sp>
        </p:grp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94E6053A-D1AC-4B7B-84B5-BD151308A28D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4415238" y="3212364"/>
              <a:ext cx="0" cy="40703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drivers</a:t>
            </a:r>
            <a:r>
              <a:rPr lang="de-DE" dirty="0"/>
              <a:t>: </a:t>
            </a:r>
            <a:r>
              <a:rPr lang="de-DE" dirty="0" err="1"/>
              <a:t>termination</a:t>
            </a:r>
            <a:r>
              <a:rPr lang="de-DE" dirty="0"/>
              <a:t> </a:t>
            </a:r>
            <a:r>
              <a:rPr lang="de-DE" dirty="0" err="1"/>
              <a:t>scenarios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ADC55671-BAF6-46C2-B903-29D1C94F15B9}"/>
              </a:ext>
            </a:extLst>
          </p:cNvPr>
          <p:cNvSpPr/>
          <p:nvPr/>
        </p:nvSpPr>
        <p:spPr>
          <a:xfrm>
            <a:off x="3471621" y="2208188"/>
            <a:ext cx="1928415" cy="1011367"/>
          </a:xfrm>
          <a:prstGeom prst="ellipse">
            <a:avLst/>
          </a:prstGeom>
          <a:solidFill>
            <a:srgbClr val="25406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budget</a:t>
            </a:r>
            <a:endParaRPr lang="de-DE" dirty="0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68917562-3AB4-4CCA-91C6-1352A28B481F}"/>
              </a:ext>
            </a:extLst>
          </p:cNvPr>
          <p:cNvGrpSpPr/>
          <p:nvPr/>
        </p:nvGrpSpPr>
        <p:grpSpPr>
          <a:xfrm>
            <a:off x="2434239" y="742604"/>
            <a:ext cx="4003179" cy="1465584"/>
            <a:chOff x="2434239" y="742604"/>
            <a:chExt cx="4003179" cy="1465584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A733E737-81CD-4673-B63C-272AA634B96E}"/>
                </a:ext>
              </a:extLst>
            </p:cNvPr>
            <p:cNvGrpSpPr/>
            <p:nvPr/>
          </p:nvGrpSpPr>
          <p:grpSpPr>
            <a:xfrm>
              <a:off x="2434239" y="742604"/>
              <a:ext cx="4003179" cy="1264333"/>
              <a:chOff x="2289254" y="690321"/>
              <a:chExt cx="4003179" cy="1264333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E5388220-736D-419B-A260-2F1FE3586844}"/>
                  </a:ext>
                </a:extLst>
              </p:cNvPr>
              <p:cNvSpPr/>
              <p:nvPr/>
            </p:nvSpPr>
            <p:spPr>
              <a:xfrm>
                <a:off x="2289254" y="690321"/>
                <a:ext cx="4003179" cy="126433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86407185-6370-496B-8A80-AE2AEDFB2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952" y="1153255"/>
                <a:ext cx="1690406" cy="692459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81E6BD6D-989E-45E2-B61F-807E827B3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4334746" y="1153255"/>
                <a:ext cx="1743283" cy="672557"/>
              </a:xfrm>
              <a:prstGeom prst="rect">
                <a:avLst/>
              </a:prstGeom>
            </p:spPr>
          </p:pic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0DCE2608-8C4F-4E43-B036-1E5BE1DD1AE0}"/>
                  </a:ext>
                </a:extLst>
              </p:cNvPr>
              <p:cNvSpPr/>
              <p:nvPr/>
            </p:nvSpPr>
            <p:spPr>
              <a:xfrm>
                <a:off x="2517952" y="761570"/>
                <a:ext cx="363804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QPU 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production</a:t>
                </a:r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QPU 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testing</a:t>
                </a:r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devices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ressources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6D6CF2E-8DCC-45D4-810B-33F1D2F77744}"/>
                </a:ext>
              </a:extLst>
            </p:cNvPr>
            <p:cNvCxnSpPr>
              <a:stCxn id="8" idx="0"/>
              <a:endCxn id="21" idx="2"/>
            </p:cNvCxnSpPr>
            <p:nvPr/>
          </p:nvCxnSpPr>
          <p:spPr>
            <a:xfrm flipV="1">
              <a:off x="4435829" y="2006937"/>
              <a:ext cx="0" cy="20125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C1477A38-673F-4A1C-A684-ADF317BDBCBD}"/>
              </a:ext>
            </a:extLst>
          </p:cNvPr>
          <p:cNvGrpSpPr/>
          <p:nvPr/>
        </p:nvGrpSpPr>
        <p:grpSpPr>
          <a:xfrm>
            <a:off x="5400036" y="2155905"/>
            <a:ext cx="3351064" cy="1125808"/>
            <a:chOff x="5400036" y="2155905"/>
            <a:chExt cx="3351064" cy="1125808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506CF326-340A-441B-A30A-CE32BE284F49}"/>
                </a:ext>
              </a:extLst>
            </p:cNvPr>
            <p:cNvGrpSpPr/>
            <p:nvPr/>
          </p:nvGrpSpPr>
          <p:grpSpPr>
            <a:xfrm>
              <a:off x="5558035" y="2155905"/>
              <a:ext cx="3193065" cy="1125808"/>
              <a:chOff x="5632989" y="2103622"/>
              <a:chExt cx="3193065" cy="1125808"/>
            </a:xfrm>
          </p:grpSpPr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B54A58E9-048E-472A-8D37-C196842803F7}"/>
                  </a:ext>
                </a:extLst>
              </p:cNvPr>
              <p:cNvSpPr/>
              <p:nvPr/>
            </p:nvSpPr>
            <p:spPr>
              <a:xfrm>
                <a:off x="5632989" y="2103622"/>
                <a:ext cx="3193065" cy="112580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2FAC0E51-4F22-467C-9267-44819679D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4424" y="2203825"/>
                <a:ext cx="1578669" cy="850674"/>
              </a:xfrm>
              <a:prstGeom prst="rect">
                <a:avLst/>
              </a:prstGeom>
            </p:spPr>
          </p:pic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3AE4F175-DFB9-4192-9A19-6312D7A59F0E}"/>
                  </a:ext>
                </a:extLst>
              </p:cNvPr>
              <p:cNvSpPr/>
              <p:nvPr/>
            </p:nvSpPr>
            <p:spPr>
              <a:xfrm>
                <a:off x="5679647" y="2113582"/>
                <a:ext cx="1482879" cy="723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QDM follow-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up</a:t>
                </a:r>
                <a:endPara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42900"/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missing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QPU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supply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leads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delay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extension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QDM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integration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period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A1DCA22-E02F-49C0-854E-C5101C3D3968}"/>
                </a:ext>
              </a:extLst>
            </p:cNvPr>
            <p:cNvCxnSpPr>
              <a:cxnSpLocks/>
              <a:stCxn id="8" idx="6"/>
              <a:endCxn id="24" idx="1"/>
            </p:cNvCxnSpPr>
            <p:nvPr/>
          </p:nvCxnSpPr>
          <p:spPr>
            <a:xfrm>
              <a:off x="5400036" y="2713872"/>
              <a:ext cx="15799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7B36287C-E8D9-44A8-8448-FF826D50106D}"/>
              </a:ext>
            </a:extLst>
          </p:cNvPr>
          <p:cNvGrpSpPr/>
          <p:nvPr/>
        </p:nvGrpSpPr>
        <p:grpSpPr>
          <a:xfrm>
            <a:off x="408031" y="2155905"/>
            <a:ext cx="3063590" cy="1169162"/>
            <a:chOff x="408031" y="2155905"/>
            <a:chExt cx="3063590" cy="1169162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9252D49-F982-4404-9304-EEC7806EE605}"/>
                </a:ext>
              </a:extLst>
            </p:cNvPr>
            <p:cNvGrpSpPr/>
            <p:nvPr/>
          </p:nvGrpSpPr>
          <p:grpSpPr>
            <a:xfrm>
              <a:off x="408031" y="2155905"/>
              <a:ext cx="3016547" cy="1169162"/>
              <a:chOff x="182310" y="2103622"/>
              <a:chExt cx="3016547" cy="1169162"/>
            </a:xfrm>
          </p:grpSpPr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1299BFB6-0D2F-4D00-AD23-9F9E6348A1BE}"/>
                  </a:ext>
                </a:extLst>
              </p:cNvPr>
              <p:cNvGrpSpPr/>
              <p:nvPr/>
            </p:nvGrpSpPr>
            <p:grpSpPr>
              <a:xfrm>
                <a:off x="182310" y="2103622"/>
                <a:ext cx="2810165" cy="1169162"/>
                <a:chOff x="182310" y="2103622"/>
                <a:chExt cx="2810165" cy="1169162"/>
              </a:xfrm>
            </p:grpSpPr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33BF2555-FA15-46AA-9EAD-EABCC7FD05AD}"/>
                    </a:ext>
                  </a:extLst>
                </p:cNvPr>
                <p:cNvSpPr/>
                <p:nvPr/>
              </p:nvSpPr>
              <p:spPr>
                <a:xfrm>
                  <a:off x="182310" y="2103622"/>
                  <a:ext cx="2810165" cy="116916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6" name="Grafik 5">
                  <a:extLst>
                    <a:ext uri="{FF2B5EF4-FFF2-40B4-BE49-F238E27FC236}">
                      <a16:creationId xmlns:a16="http://schemas.microsoft.com/office/drawing/2014/main" id="{77615D16-69FA-4D7F-B5E8-F6202BEF5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8098"/>
                <a:stretch/>
              </p:blipFill>
              <p:spPr>
                <a:xfrm>
                  <a:off x="1799134" y="2423760"/>
                  <a:ext cx="1068266" cy="736319"/>
                </a:xfrm>
                <a:prstGeom prst="rect">
                  <a:avLst/>
                </a:prstGeom>
              </p:spPr>
            </p:pic>
          </p:grp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FF85BBFB-4E99-4542-A5CA-4D6282C30DEA}"/>
                  </a:ext>
                </a:extLst>
              </p:cNvPr>
              <p:cNvSpPr/>
              <p:nvPr/>
            </p:nvSpPr>
            <p:spPr>
              <a:xfrm>
                <a:off x="274171" y="2113582"/>
                <a:ext cx="2924686" cy="1000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/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FAIR 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supplies</a:t>
                </a:r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</a:t>
                </a:r>
                <a:r>
                  <a:rPr lang="de-DE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-)</a:t>
                </a:r>
                <a:r>
                  <a:rPr lang="de-DE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procurement</a:t>
                </a:r>
                <a:endPara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Gamma-t </a:t>
                </a:r>
                <a:r>
                  <a:rPr lang="de-DE" sz="9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magnets</a:t>
                </a:r>
                <a:endParaRPr lang="de-DE" sz="9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wire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Interceptions</a:t>
                </a: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Cold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terminals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80000" indent="-180000" defTabSz="342900">
                  <a:buFont typeface="Arial" panose="020B0604020202020204" pitchFamily="34" charset="0"/>
                  <a:buChar char="•"/>
                </a:pP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Temperature</a:t>
                </a:r>
                <a:r>
                  <a:rPr lang="de-DE" sz="900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900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sensors</a:t>
                </a:r>
                <a:endParaRPr lang="de-DE" sz="9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8E016A40-DADB-4C2F-875C-04707FEF2AFE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3218196" y="2713872"/>
              <a:ext cx="25342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8512D5C6-72A8-4B5F-B064-F7AE925434EC}"/>
              </a:ext>
            </a:extLst>
          </p:cNvPr>
          <p:cNvSpPr txBox="1"/>
          <p:nvPr/>
        </p:nvSpPr>
        <p:spPr>
          <a:xfrm rot="20842011">
            <a:off x="6734510" y="3673704"/>
            <a:ext cx="19241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de-DE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de-DE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defTabSz="342900"/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E1D3D2C-ED13-4080-8A17-ACC1911DC6DF}"/>
              </a:ext>
            </a:extLst>
          </p:cNvPr>
          <p:cNvSpPr txBox="1"/>
          <p:nvPr/>
        </p:nvSpPr>
        <p:spPr>
          <a:xfrm rot="20842011">
            <a:off x="6036260" y="1073750"/>
            <a:ext cx="2418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de-D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342900"/>
            <a:r>
              <a:rPr lang="de-DE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 </a:t>
            </a:r>
            <a:r>
              <a:rPr lang="de-DE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de-DE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termination</a:t>
            </a:r>
            <a:r>
              <a:rPr lang="de-DE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de-DE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QPUs </a:t>
            </a:r>
            <a:r>
              <a:rPr lang="de-DE" sz="9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9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BNET)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defTabSz="342900"/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6799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64442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Summary: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mititagion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BNETxx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09DEBA5-1749-490D-BF90-90D92F1AF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36224"/>
              </p:ext>
            </p:extLst>
          </p:nvPr>
        </p:nvGraphicFramePr>
        <p:xfrm>
          <a:off x="302841" y="1202332"/>
          <a:ext cx="8547139" cy="3247324"/>
        </p:xfrm>
        <a:graphic>
          <a:graphicData uri="http://schemas.openxmlformats.org/drawingml/2006/table">
            <a:tbl>
              <a:tblPr firstRow="1" firstCol="1" bandRow="1"/>
              <a:tblGrid>
                <a:gridCol w="759029">
                  <a:extLst>
                    <a:ext uri="{9D8B030D-6E8A-4147-A177-3AD203B41FA5}">
                      <a16:colId xmlns:a16="http://schemas.microsoft.com/office/drawing/2014/main" val="1939630796"/>
                    </a:ext>
                  </a:extLst>
                </a:gridCol>
                <a:gridCol w="952182">
                  <a:extLst>
                    <a:ext uri="{9D8B030D-6E8A-4147-A177-3AD203B41FA5}">
                      <a16:colId xmlns:a16="http://schemas.microsoft.com/office/drawing/2014/main" val="2022906813"/>
                    </a:ext>
                  </a:extLst>
                </a:gridCol>
                <a:gridCol w="987882">
                  <a:extLst>
                    <a:ext uri="{9D8B030D-6E8A-4147-A177-3AD203B41FA5}">
                      <a16:colId xmlns:a16="http://schemas.microsoft.com/office/drawing/2014/main" val="2064187710"/>
                    </a:ext>
                  </a:extLst>
                </a:gridCol>
                <a:gridCol w="1063346">
                  <a:extLst>
                    <a:ext uri="{9D8B030D-6E8A-4147-A177-3AD203B41FA5}">
                      <a16:colId xmlns:a16="http://schemas.microsoft.com/office/drawing/2014/main" val="2440331661"/>
                    </a:ext>
                  </a:extLst>
                </a:gridCol>
                <a:gridCol w="803900">
                  <a:extLst>
                    <a:ext uri="{9D8B030D-6E8A-4147-A177-3AD203B41FA5}">
                      <a16:colId xmlns:a16="http://schemas.microsoft.com/office/drawing/2014/main" val="2634283908"/>
                    </a:ext>
                  </a:extLst>
                </a:gridCol>
                <a:gridCol w="2046154">
                  <a:extLst>
                    <a:ext uri="{9D8B030D-6E8A-4147-A177-3AD203B41FA5}">
                      <a16:colId xmlns:a16="http://schemas.microsoft.com/office/drawing/2014/main" val="668910853"/>
                    </a:ext>
                  </a:extLst>
                </a:gridCol>
                <a:gridCol w="1934646">
                  <a:extLst>
                    <a:ext uri="{9D8B030D-6E8A-4147-A177-3AD203B41FA5}">
                      <a16:colId xmlns:a16="http://schemas.microsoft.com/office/drawing/2014/main" val="765233413"/>
                    </a:ext>
                  </a:extLst>
                </a:gridCol>
              </a:tblGrid>
              <a:tr h="418288">
                <a:tc rowSpan="2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Scenario</a:t>
                      </a:r>
                      <a:endParaRPr lang="de-DE" sz="11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Termination date</a:t>
                      </a:r>
                      <a:endParaRPr lang="de-DE" sz="11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Contracting of industry units in 2025 </a:t>
                      </a:r>
                      <a:endParaRPr lang="de-DE" sz="11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Total QPU production in industry</a:t>
                      </a:r>
                    </a:p>
                    <a:p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(#)</a:t>
                      </a:r>
                      <a:endParaRPr lang="de-DE" sz="1100" b="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Total additional </a:t>
                      </a:r>
                      <a:r>
                        <a:rPr lang="de-DE" sz="11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costs</a:t>
                      </a:r>
                      <a:endParaRPr lang="de-DE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Benefit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BNETxx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(comparison to baseline)</a:t>
                      </a:r>
                      <a:endParaRPr lang="de-DE" sz="1100" b="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  <a:p>
                      <a:endParaRPr lang="de-DE" dirty="0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100" b="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258209"/>
                  </a:ext>
                </a:extLst>
              </a:tr>
              <a:tr h="5723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#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900" b="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Cost avoidance: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Total costs baseline – total costs </a:t>
                      </a:r>
                      <a:r>
                        <a:rPr lang="en-US" sz="9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BNETxx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  <a:p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(M€)</a:t>
                      </a: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Time saving: </a:t>
                      </a:r>
                    </a:p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delay baseline – delay </a:t>
                      </a:r>
                      <a:r>
                        <a:rPr lang="en-US" sz="9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BNETxx</a:t>
                      </a:r>
                      <a:endParaRPr lang="de-DE" sz="9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  <a:p>
                      <a:r>
                        <a:rPr lang="en-US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(months)</a:t>
                      </a:r>
                      <a:endParaRPr lang="de-DE" sz="900" b="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  <a:p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090326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07/2025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no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108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93.5</a:t>
                      </a: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9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442451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2a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01/2026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no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82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84.0</a:t>
                      </a: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9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800718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2b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BNET36</a:t>
                      </a:r>
                      <a:endParaRPr lang="de-DE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36 + 46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67.6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16.4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7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33007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2c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BNET24</a:t>
                      </a:r>
                      <a:endParaRPr lang="de-DE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24 + 58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72.1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11.9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5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275072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3a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07/2026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no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52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71.3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372681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3b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BNET36</a:t>
                      </a:r>
                      <a:endParaRPr lang="de-DE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36 + 16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33.3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38.0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16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023560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3c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BNET24</a:t>
                      </a:r>
                      <a:endParaRPr lang="de-DE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24 + 28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45.5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25.8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11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062454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4a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05/2027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no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12 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56.6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334010" algn="l"/>
                        </a:tabLst>
                      </a:pP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67416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4b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BNET36</a:t>
                      </a:r>
                      <a:endParaRPr lang="de-DE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36 + 0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18.5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38.1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22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313430"/>
                  </a:ext>
                </a:extLst>
              </a:tr>
              <a:tr h="225671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4c</a:t>
                      </a:r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900" b="1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BNET24</a:t>
                      </a:r>
                      <a:endParaRPr lang="de-DE" dirty="0"/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24 + 0</a:t>
                      </a:r>
                      <a:endParaRPr lang="de-DE" sz="900" b="1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en-US" sz="9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13.1</a:t>
                      </a:r>
                      <a:endParaRPr lang="de-DE" sz="9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43.5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22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53086" marR="53086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111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847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Summary: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mititagion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BNETxx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DAA8B57-1934-4C30-8E1F-D12ABA1C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" r="1249"/>
          <a:stretch/>
        </p:blipFill>
        <p:spPr>
          <a:xfrm>
            <a:off x="4737783" y="563681"/>
            <a:ext cx="3999889" cy="24218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68CF359-6E86-4CA0-95B5-3D36E9C9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" t="2153" r="2767" b="13334"/>
          <a:stretch/>
        </p:blipFill>
        <p:spPr>
          <a:xfrm>
            <a:off x="105256" y="779552"/>
            <a:ext cx="4404591" cy="21610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3B8CF41C-ED44-47A8-9C99-002CA52CC266}"/>
              </a:ext>
            </a:extLst>
          </p:cNvPr>
          <p:cNvSpPr/>
          <p:nvPr/>
        </p:nvSpPr>
        <p:spPr>
          <a:xfrm>
            <a:off x="216962" y="3249693"/>
            <a:ext cx="4404591" cy="993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Rechteck 16">
            <a:extLst>
              <a:ext uri="{FF2B5EF4-FFF2-40B4-BE49-F238E27FC236}">
                <a16:creationId xmlns:a16="http://schemas.microsoft.com/office/drawing/2014/main" id="{9DE2B33E-6F49-4C74-ACAE-CB365253CA5E}"/>
              </a:ext>
            </a:extLst>
          </p:cNvPr>
          <p:cNvSpPr/>
          <p:nvPr/>
        </p:nvSpPr>
        <p:spPr>
          <a:xfrm>
            <a:off x="342960" y="3274965"/>
            <a:ext cx="4079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BNETxx</a:t>
            </a:r>
            <a:endParaRPr lang="de-DE" sz="14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sub-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 in 2025,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SIS100 (FAIR)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JINR.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42B5D8C-CCFD-4CE4-B2DE-DD3D7E3447F6}"/>
              </a:ext>
            </a:extLst>
          </p:cNvPr>
          <p:cNvSpPr/>
          <p:nvPr/>
        </p:nvSpPr>
        <p:spPr>
          <a:xfrm>
            <a:off x="4821383" y="3248792"/>
            <a:ext cx="4146206" cy="9945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21DF1B-8CB5-4008-9AC7-7CDD2EE8DD78}"/>
              </a:ext>
            </a:extLst>
          </p:cNvPr>
          <p:cNvSpPr/>
          <p:nvPr/>
        </p:nvSpPr>
        <p:spPr>
          <a:xfrm>
            <a:off x="4947381" y="3274064"/>
            <a:ext cx="3877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avoidance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BNETxx</a:t>
            </a:r>
            <a:endParaRPr lang="de-DE" sz="14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BNET36/BNET24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huge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 in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JINR</a:t>
            </a:r>
          </a:p>
        </p:txBody>
      </p:sp>
      <p:sp>
        <p:nvSpPr>
          <p:cNvPr id="18" name="Rechteck 16">
            <a:extLst>
              <a:ext uri="{FF2B5EF4-FFF2-40B4-BE49-F238E27FC236}">
                <a16:creationId xmlns:a16="http://schemas.microsoft.com/office/drawing/2014/main" id="{A4815D2F-306C-438A-99A2-28AAC79F22A0}"/>
              </a:ext>
            </a:extLst>
          </p:cNvPr>
          <p:cNvSpPr/>
          <p:nvPr/>
        </p:nvSpPr>
        <p:spPr>
          <a:xfrm>
            <a:off x="1580755" y="4346740"/>
            <a:ext cx="5982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contracting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sub-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QPUs (favorable: BNET36)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</a:t>
            </a:r>
            <a:endParaRPr lang="de-DE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C351546-BAE0-4692-AD54-02AB5BB7F14E}"/>
              </a:ext>
            </a:extLst>
          </p:cNvPr>
          <p:cNvSpPr/>
          <p:nvPr/>
        </p:nvSpPr>
        <p:spPr>
          <a:xfrm>
            <a:off x="632142" y="4443313"/>
            <a:ext cx="905579" cy="368241"/>
          </a:xfrm>
          <a:prstGeom prst="rightArrow">
            <a:avLst/>
          </a:prstGeom>
          <a:solidFill>
            <a:srgbClr val="2540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08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87169563-8A2D-471B-869F-B50BF904BB19}"/>
              </a:ext>
            </a:extLst>
          </p:cNvPr>
          <p:cNvSpPr/>
          <p:nvPr/>
        </p:nvSpPr>
        <p:spPr>
          <a:xfrm>
            <a:off x="1726477" y="2018505"/>
            <a:ext cx="5842007" cy="12827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Summary: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mititagion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BNET36</a:t>
            </a:r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hteck 16">
            <a:extLst>
              <a:ext uri="{FF2B5EF4-FFF2-40B4-BE49-F238E27FC236}">
                <a16:creationId xmlns:a16="http://schemas.microsoft.com/office/drawing/2014/main" id="{E1D6C0AB-AD64-4E90-998A-B42D1DBBA9F8}"/>
              </a:ext>
            </a:extLst>
          </p:cNvPr>
          <p:cNvSpPr/>
          <p:nvPr/>
        </p:nvSpPr>
        <p:spPr>
          <a:xfrm>
            <a:off x="1756566" y="2083727"/>
            <a:ext cx="56960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contracting</a:t>
            </a:r>
            <a:r>
              <a:rPr lang="de-DE" sz="1600" b="1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b="1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BNET36 </a:t>
            </a:r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b="1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</a:t>
            </a:r>
            <a:r>
              <a:rPr lang="de-DE" sz="1600" b="1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</a:t>
            </a:r>
            <a:r>
              <a:rPr lang="de-DE" sz="1600" b="1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pushed</a:t>
            </a:r>
            <a:r>
              <a:rPr lang="de-DE" sz="1600" b="1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forward</a:t>
            </a:r>
            <a:endParaRPr lang="de-DE" sz="1600" b="1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endParaRPr lang="de-DE" sz="1600" b="1" dirty="0">
              <a:solidFill>
                <a:srgbClr val="254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offers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MAJOR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compared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BNET24 in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de-DE" sz="1600" dirty="0">
                <a:solidFill>
                  <a:srgbClr val="254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5BA521FE-C992-4C03-9C52-9169BD03BD94}"/>
              </a:ext>
            </a:extLst>
          </p:cNvPr>
          <p:cNvSpPr/>
          <p:nvPr/>
        </p:nvSpPr>
        <p:spPr>
          <a:xfrm>
            <a:off x="537700" y="2074083"/>
            <a:ext cx="905579" cy="368241"/>
          </a:xfrm>
          <a:prstGeom prst="rightArrow">
            <a:avLst/>
          </a:prstGeom>
          <a:solidFill>
            <a:srgbClr val="2540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0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status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2784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449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B9F650CD-B4C4-40EE-9C1B-18B5FF5DC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09" y="1049442"/>
            <a:ext cx="8212361" cy="3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7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import</a:t>
            </a:r>
            <a:r>
              <a:rPr lang="de-DE" dirty="0"/>
              <a:t> / </a:t>
            </a:r>
            <a:r>
              <a:rPr lang="de-DE" dirty="0" err="1"/>
              <a:t>export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FEE070E0-CB5F-4CAC-AB60-09F132FB47E2}"/>
              </a:ext>
            </a:extLst>
          </p:cNvPr>
          <p:cNvSpPr txBox="1"/>
          <p:nvPr/>
        </p:nvSpPr>
        <p:spPr>
          <a:xfrm>
            <a:off x="425450" y="1162050"/>
            <a:ext cx="77702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Transport/</a:t>
            </a:r>
            <a:r>
              <a:rPr lang="de-DE" sz="1000" dirty="0" err="1"/>
              <a:t>logistic</a:t>
            </a:r>
            <a:r>
              <a:rPr lang="de-DE" sz="1000" dirty="0"/>
              <a:t> </a:t>
            </a:r>
            <a:r>
              <a:rPr lang="de-DE" sz="1000" dirty="0" err="1"/>
              <a:t>process</a:t>
            </a:r>
            <a:endParaRPr lang="de-DE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The „</a:t>
            </a:r>
            <a:r>
              <a:rPr lang="de-DE" sz="1000" dirty="0" err="1"/>
              <a:t>ready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integration</a:t>
            </a:r>
            <a:r>
              <a:rPr lang="de-DE" sz="1000" dirty="0"/>
              <a:t>“ </a:t>
            </a:r>
            <a:r>
              <a:rPr lang="de-DE" sz="1000" dirty="0" err="1"/>
              <a:t>date</a:t>
            </a:r>
            <a:r>
              <a:rPr lang="de-DE" sz="1000" dirty="0"/>
              <a:t> at BNET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quadrupole</a:t>
            </a:r>
            <a:r>
              <a:rPr lang="de-DE" sz="1000" dirty="0"/>
              <a:t> </a:t>
            </a:r>
            <a:r>
              <a:rPr lang="de-DE" sz="1000" dirty="0" err="1"/>
              <a:t>units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integration</a:t>
            </a:r>
            <a:r>
              <a:rPr lang="de-DE" sz="1000" dirty="0"/>
              <a:t> </a:t>
            </a:r>
            <a:r>
              <a:rPr lang="de-DE" sz="1000" dirty="0" err="1"/>
              <a:t>into</a:t>
            </a:r>
            <a:r>
              <a:rPr lang="de-DE" sz="1000" dirty="0"/>
              <a:t> </a:t>
            </a:r>
            <a:r>
              <a:rPr lang="de-DE" sz="1000" dirty="0" err="1"/>
              <a:t>quadrupole</a:t>
            </a:r>
            <a:r>
              <a:rPr lang="de-DE" sz="1000" dirty="0"/>
              <a:t> </a:t>
            </a:r>
            <a:r>
              <a:rPr lang="de-DE" sz="1000" dirty="0" err="1"/>
              <a:t>modules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less</a:t>
            </a:r>
            <a:r>
              <a:rPr lang="de-DE" sz="1000" dirty="0"/>
              <a:t> </a:t>
            </a:r>
            <a:r>
              <a:rPr lang="de-DE" sz="1000" dirty="0" err="1"/>
              <a:t>determined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production</a:t>
            </a:r>
            <a:r>
              <a:rPr lang="de-DE" sz="1000" dirty="0"/>
              <a:t> at JINR </a:t>
            </a:r>
            <a:r>
              <a:rPr lang="de-DE" sz="1000" dirty="0" err="1"/>
              <a:t>rather</a:t>
            </a:r>
            <a:r>
              <a:rPr lang="de-DE" sz="1000" dirty="0"/>
              <a:t> </a:t>
            </a:r>
            <a:r>
              <a:rPr lang="de-DE" sz="1000" dirty="0" err="1"/>
              <a:t>than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difficult</a:t>
            </a:r>
            <a:r>
              <a:rPr lang="de-DE" sz="1000" dirty="0"/>
              <a:t> import-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export</a:t>
            </a:r>
            <a:r>
              <a:rPr lang="de-DE" sz="1000" dirty="0"/>
              <a:t> </a:t>
            </a:r>
            <a:r>
              <a:rPr lang="de-DE" sz="1000" dirty="0" err="1"/>
              <a:t>conditions</a:t>
            </a:r>
            <a:r>
              <a:rPr lang="de-DE" sz="1000" dirty="0"/>
              <a:t>.</a:t>
            </a:r>
          </a:p>
          <a:p>
            <a:r>
              <a:rPr lang="de-DE" sz="1000" dirty="0"/>
              <a:t>     (The </a:t>
            </a:r>
            <a:r>
              <a:rPr lang="de-DE" sz="1000" dirty="0" err="1"/>
              <a:t>present</a:t>
            </a:r>
            <a:r>
              <a:rPr lang="de-DE" sz="1000" dirty="0"/>
              <a:t> </a:t>
            </a:r>
            <a:r>
              <a:rPr lang="de-DE" sz="1000" dirty="0" err="1"/>
              <a:t>delay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three</a:t>
            </a:r>
            <a:r>
              <a:rPr lang="de-DE" sz="1000" dirty="0"/>
              <a:t> </a:t>
            </a:r>
            <a:r>
              <a:rPr lang="de-DE" sz="1000" dirty="0" err="1"/>
              <a:t>months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a </a:t>
            </a:r>
            <a:r>
              <a:rPr lang="de-DE" sz="1000" dirty="0" err="1"/>
              <a:t>result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a </a:t>
            </a:r>
            <a:r>
              <a:rPr lang="de-DE" sz="1000" dirty="0" err="1"/>
              <a:t>transport</a:t>
            </a:r>
            <a:r>
              <a:rPr lang="de-DE" sz="1000" dirty="0"/>
              <a:t>/</a:t>
            </a:r>
            <a:r>
              <a:rPr lang="de-DE" sz="1000" dirty="0" err="1"/>
              <a:t>logistic</a:t>
            </a:r>
            <a:r>
              <a:rPr lang="de-DE" sz="1000" dirty="0"/>
              <a:t> </a:t>
            </a:r>
            <a:r>
              <a:rPr lang="de-DE" sz="1000" dirty="0" err="1"/>
              <a:t>process</a:t>
            </a:r>
            <a:r>
              <a:rPr lang="de-DE" sz="1000" dirty="0"/>
              <a:t> </a:t>
            </a:r>
            <a:r>
              <a:rPr lang="de-DE" sz="1000" dirty="0" err="1"/>
              <a:t>which</a:t>
            </a:r>
            <a:r>
              <a:rPr lang="de-DE" sz="1000" dirty="0"/>
              <a:t> </a:t>
            </a:r>
            <a:r>
              <a:rPr lang="de-DE" sz="1000" dirty="0" err="1"/>
              <a:t>has</a:t>
            </a:r>
            <a:r>
              <a:rPr lang="de-DE" sz="1000" dirty="0"/>
              <a:t> </a:t>
            </a:r>
            <a:r>
              <a:rPr lang="de-DE" sz="1000" dirty="0" err="1"/>
              <a:t>lasted</a:t>
            </a:r>
            <a:r>
              <a:rPr lang="de-DE" sz="1000" dirty="0"/>
              <a:t> </a:t>
            </a:r>
            <a:r>
              <a:rPr lang="de-DE" sz="1000" dirty="0" err="1"/>
              <a:t>two</a:t>
            </a:r>
            <a:r>
              <a:rPr lang="de-DE" sz="1000" dirty="0"/>
              <a:t> </a:t>
            </a:r>
            <a:r>
              <a:rPr lang="de-DE" sz="1000" dirty="0" err="1"/>
              <a:t>month</a:t>
            </a:r>
            <a:r>
              <a:rPr lang="de-DE" sz="1000" dirty="0"/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 err="1"/>
              <a:t>Sanctions</a:t>
            </a:r>
            <a:r>
              <a:rPr lang="de-DE" sz="1000" dirty="0"/>
              <a:t> </a:t>
            </a:r>
            <a:r>
              <a:rPr lang="de-DE" sz="1000" dirty="0" err="1"/>
              <a:t>change</a:t>
            </a:r>
            <a:r>
              <a:rPr lang="de-DE" sz="1000" dirty="0"/>
              <a:t> </a:t>
            </a:r>
            <a:r>
              <a:rPr lang="de-DE" sz="1000" dirty="0" err="1"/>
              <a:t>continuously</a:t>
            </a:r>
            <a:r>
              <a:rPr lang="de-DE" sz="1000" dirty="0"/>
              <a:t> and </a:t>
            </a:r>
            <a:r>
              <a:rPr lang="de-DE" sz="1000" dirty="0" err="1"/>
              <a:t>are</a:t>
            </a:r>
            <a:r>
              <a:rPr lang="de-DE" sz="1000" dirty="0"/>
              <a:t> </a:t>
            </a:r>
            <a:r>
              <a:rPr lang="de-DE" sz="1000" dirty="0" err="1"/>
              <a:t>enhanced</a:t>
            </a:r>
            <a:r>
              <a:rPr lang="de-DE" sz="1000" dirty="0"/>
              <a:t> </a:t>
            </a:r>
            <a:r>
              <a:rPr lang="de-DE" sz="1000" dirty="0" err="1"/>
              <a:t>inbetween</a:t>
            </a:r>
            <a:r>
              <a:rPr lang="de-DE" sz="1000" dirty="0"/>
              <a:t> </a:t>
            </a:r>
            <a:r>
              <a:rPr lang="de-DE" sz="1000" dirty="0" err="1"/>
              <a:t>two</a:t>
            </a:r>
            <a:r>
              <a:rPr lang="de-DE" sz="1000" dirty="0"/>
              <a:t> </a:t>
            </a:r>
            <a:r>
              <a:rPr lang="de-DE" sz="1000" dirty="0" err="1"/>
              <a:t>shipment</a:t>
            </a:r>
            <a:r>
              <a:rPr lang="de-DE" sz="1000" dirty="0"/>
              <a:t> </a:t>
            </a:r>
            <a:r>
              <a:rPr lang="de-DE" sz="1000" dirty="0" err="1"/>
              <a:t>dates</a:t>
            </a:r>
            <a:r>
              <a:rPr lang="de-DE" sz="1000" dirty="0"/>
              <a:t> (</a:t>
            </a:r>
            <a:r>
              <a:rPr lang="de-DE" sz="1000" dirty="0" err="1"/>
              <a:t>about</a:t>
            </a:r>
            <a:r>
              <a:rPr lang="de-DE" sz="1000" dirty="0"/>
              <a:t> </a:t>
            </a:r>
            <a:r>
              <a:rPr lang="de-DE" sz="1000" dirty="0" err="1"/>
              <a:t>each</a:t>
            </a:r>
            <a:r>
              <a:rPr lang="de-DE" sz="1000" dirty="0"/>
              <a:t> </a:t>
            </a:r>
            <a:r>
              <a:rPr lang="de-DE" sz="1000" dirty="0" err="1"/>
              <a:t>three</a:t>
            </a:r>
            <a:r>
              <a:rPr lang="de-DE" sz="1000" dirty="0"/>
              <a:t> </a:t>
            </a:r>
            <a:r>
              <a:rPr lang="de-DE" sz="1000" dirty="0" err="1"/>
              <a:t>month</a:t>
            </a:r>
            <a:r>
              <a:rPr lang="de-DE" sz="1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 err="1"/>
              <a:t>Beside</a:t>
            </a:r>
            <a:r>
              <a:rPr lang="de-DE" sz="1000" dirty="0"/>
              <a:t> a </a:t>
            </a:r>
            <a:r>
              <a:rPr lang="de-DE" sz="1000" dirty="0" err="1"/>
              <a:t>complete</a:t>
            </a:r>
            <a:r>
              <a:rPr lang="de-DE" sz="1000" dirty="0"/>
              <a:t> </a:t>
            </a:r>
            <a:r>
              <a:rPr lang="de-DE" sz="1000" dirty="0" err="1"/>
              <a:t>interruption</a:t>
            </a:r>
            <a:r>
              <a:rPr lang="de-DE" sz="1000" dirty="0"/>
              <a:t> </a:t>
            </a:r>
            <a:r>
              <a:rPr lang="de-DE" sz="1000" dirty="0" err="1"/>
              <a:t>or</a:t>
            </a:r>
            <a:r>
              <a:rPr lang="de-DE" sz="1000" dirty="0"/>
              <a:t> </a:t>
            </a:r>
            <a:r>
              <a:rPr lang="de-DE" sz="1000" dirty="0" err="1"/>
              <a:t>termination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collaboration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JINR, </a:t>
            </a:r>
            <a:r>
              <a:rPr lang="de-DE" sz="1000" dirty="0" err="1"/>
              <a:t>sanctions</a:t>
            </a:r>
            <a:r>
              <a:rPr lang="de-DE" sz="1000" dirty="0"/>
              <a:t> </a:t>
            </a:r>
            <a:r>
              <a:rPr lang="de-DE" sz="1000" dirty="0" err="1"/>
              <a:t>may</a:t>
            </a:r>
            <a:r>
              <a:rPr lang="de-DE" sz="1000" dirty="0"/>
              <a:t> </a:t>
            </a:r>
            <a:r>
              <a:rPr lang="de-DE" sz="1000" dirty="0" err="1"/>
              <a:t>be</a:t>
            </a:r>
            <a:r>
              <a:rPr lang="de-DE" sz="1000" dirty="0"/>
              <a:t> </a:t>
            </a:r>
            <a:r>
              <a:rPr lang="de-DE" sz="1000" dirty="0" err="1"/>
              <a:t>strengthened</a:t>
            </a:r>
            <a:r>
              <a:rPr lang="de-DE" sz="1000" dirty="0"/>
              <a:t> so </a:t>
            </a:r>
            <a:r>
              <a:rPr lang="de-DE" sz="1000" dirty="0" err="1"/>
              <a:t>much</a:t>
            </a:r>
            <a:r>
              <a:rPr lang="de-DE" sz="1000" dirty="0"/>
              <a:t> </a:t>
            </a:r>
            <a:r>
              <a:rPr lang="de-DE" sz="1000" dirty="0" err="1"/>
              <a:t>that</a:t>
            </a:r>
            <a:r>
              <a:rPr lang="de-DE" sz="1000" dirty="0"/>
              <a:t> </a:t>
            </a:r>
            <a:r>
              <a:rPr lang="de-DE" sz="1000" dirty="0" err="1"/>
              <a:t>they</a:t>
            </a:r>
            <a:r>
              <a:rPr lang="de-DE" sz="1000" dirty="0"/>
              <a:t> </a:t>
            </a:r>
            <a:r>
              <a:rPr lang="de-DE" sz="1000" dirty="0" err="1"/>
              <a:t>inhibit</a:t>
            </a:r>
            <a:r>
              <a:rPr lang="de-DE" sz="1000" dirty="0"/>
              <a:t> </a:t>
            </a:r>
            <a:r>
              <a:rPr lang="de-DE" sz="1000" dirty="0" err="1"/>
              <a:t>any</a:t>
            </a:r>
            <a:r>
              <a:rPr lang="de-DE" sz="1000" dirty="0"/>
              <a:t> </a:t>
            </a:r>
            <a:r>
              <a:rPr lang="de-DE" sz="1000" dirty="0" err="1"/>
              <a:t>further</a:t>
            </a:r>
            <a:r>
              <a:rPr lang="de-DE" sz="1000" dirty="0"/>
              <a:t> import- </a:t>
            </a:r>
            <a:r>
              <a:rPr lang="de-DE" sz="1000" dirty="0" err="1"/>
              <a:t>or</a:t>
            </a:r>
            <a:r>
              <a:rPr lang="de-DE" sz="1000" dirty="0"/>
              <a:t> </a:t>
            </a:r>
            <a:r>
              <a:rPr lang="de-DE" sz="1000" dirty="0" err="1"/>
              <a:t>export</a:t>
            </a:r>
            <a:r>
              <a:rPr lang="de-DE" sz="1000" dirty="0"/>
              <a:t> </a:t>
            </a:r>
            <a:r>
              <a:rPr lang="de-DE" sz="1000" dirty="0" err="1"/>
              <a:t>process</a:t>
            </a:r>
            <a:r>
              <a:rPr lang="de-DE" sz="1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000" dirty="0"/>
          </a:p>
          <a:p>
            <a:r>
              <a:rPr lang="de-DE" sz="1000" dirty="0" err="1"/>
              <a:t>Examples</a:t>
            </a:r>
            <a:endParaRPr lang="de-DE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 err="1"/>
              <a:t>Sanctions</a:t>
            </a:r>
            <a:r>
              <a:rPr lang="de-DE" sz="1000" dirty="0"/>
              <a:t> </a:t>
            </a:r>
            <a:r>
              <a:rPr lang="de-DE" sz="1000" dirty="0" err="1"/>
              <a:t>often</a:t>
            </a:r>
            <a:r>
              <a:rPr lang="de-DE" sz="1000" dirty="0"/>
              <a:t> </a:t>
            </a:r>
            <a:r>
              <a:rPr lang="de-DE" sz="1000" dirty="0" err="1"/>
              <a:t>address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transport</a:t>
            </a:r>
            <a:r>
              <a:rPr lang="de-DE" sz="1000" dirty="0"/>
              <a:t> box </a:t>
            </a:r>
            <a:r>
              <a:rPr lang="de-DE" sz="1000" dirty="0" err="1"/>
              <a:t>rather</a:t>
            </a:r>
            <a:r>
              <a:rPr lang="de-DE" sz="1000" dirty="0"/>
              <a:t> </a:t>
            </a:r>
            <a:r>
              <a:rPr lang="de-DE" sz="1000" dirty="0" err="1"/>
              <a:t>than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units</a:t>
            </a:r>
            <a:r>
              <a:rPr lang="de-DE" sz="1000" dirty="0"/>
              <a:t> (e.g. </a:t>
            </a:r>
            <a:r>
              <a:rPr lang="de-DE" sz="1000" dirty="0" err="1"/>
              <a:t>Aluminum</a:t>
            </a:r>
            <a:r>
              <a:rPr lang="de-DE" sz="1000" dirty="0"/>
              <a:t> </a:t>
            </a:r>
            <a:r>
              <a:rPr lang="de-DE" sz="1000" dirty="0" err="1"/>
              <a:t>walls</a:t>
            </a:r>
            <a:r>
              <a:rPr lang="de-DE" sz="1000" dirty="0"/>
              <a:t> </a:t>
            </a:r>
            <a:r>
              <a:rPr lang="de-DE" sz="1000" dirty="0" err="1"/>
              <a:t>had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be</a:t>
            </a:r>
            <a:r>
              <a:rPr lang="de-DE" sz="1000" dirty="0"/>
              <a:t> </a:t>
            </a:r>
            <a:r>
              <a:rPr lang="de-DE" sz="1000" dirty="0" err="1"/>
              <a:t>removed</a:t>
            </a:r>
            <a:r>
              <a:rPr lang="de-DE" sz="1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Even simple </a:t>
            </a:r>
            <a:r>
              <a:rPr lang="de-DE" sz="1000" dirty="0" err="1"/>
              <a:t>wording</a:t>
            </a:r>
            <a:r>
              <a:rPr lang="de-DE" sz="1000" dirty="0"/>
              <a:t> </a:t>
            </a:r>
            <a:r>
              <a:rPr lang="de-DE" sz="1000" dirty="0" err="1"/>
              <a:t>inconsistencies</a:t>
            </a:r>
            <a:r>
              <a:rPr lang="de-DE" sz="1000" dirty="0"/>
              <a:t> </a:t>
            </a:r>
            <a:r>
              <a:rPr lang="de-DE" sz="1000" dirty="0" err="1"/>
              <a:t>confuse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authorities</a:t>
            </a:r>
            <a:r>
              <a:rPr lang="de-DE" sz="1000" dirty="0"/>
              <a:t>. E.g. </a:t>
            </a:r>
            <a:r>
              <a:rPr lang="de-DE" sz="1000" dirty="0" err="1"/>
              <a:t>the</a:t>
            </a:r>
            <a:r>
              <a:rPr lang="de-DE" sz="1000" dirty="0"/>
              <a:t> different </a:t>
            </a:r>
            <a:r>
              <a:rPr lang="de-DE" sz="1000" dirty="0" err="1"/>
              <a:t>naming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units</a:t>
            </a:r>
            <a:r>
              <a:rPr lang="de-DE" sz="1000" dirty="0"/>
              <a:t> in </a:t>
            </a:r>
            <a:r>
              <a:rPr lang="de-DE" sz="1000" dirty="0" err="1"/>
              <a:t>two</a:t>
            </a:r>
            <a:r>
              <a:rPr lang="de-DE" sz="1000" dirty="0"/>
              <a:t> </a:t>
            </a:r>
            <a:r>
              <a:rPr lang="de-DE" sz="1000" dirty="0" err="1"/>
              <a:t>documents</a:t>
            </a:r>
            <a:r>
              <a:rPr lang="de-DE" sz="1000" dirty="0"/>
              <a:t> </a:t>
            </a:r>
            <a:r>
              <a:rPr lang="de-DE" sz="1000" dirty="0" err="1"/>
              <a:t>has</a:t>
            </a:r>
            <a:r>
              <a:rPr lang="de-DE" sz="1000" dirty="0"/>
              <a:t> </a:t>
            </a:r>
            <a:r>
              <a:rPr lang="de-DE" sz="1000" dirty="0" err="1"/>
              <a:t>launched</a:t>
            </a:r>
            <a:r>
              <a:rPr lang="de-DE" sz="1000" dirty="0"/>
              <a:t> an internal </a:t>
            </a:r>
            <a:r>
              <a:rPr lang="de-DE" sz="1000" dirty="0" err="1"/>
              <a:t>investigation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customes</a:t>
            </a:r>
            <a:r>
              <a:rPr lang="de-DE" sz="1000" dirty="0"/>
              <a:t> (</a:t>
            </a:r>
            <a:r>
              <a:rPr lang="de-DE" sz="1000" dirty="0" err="1"/>
              <a:t>document</a:t>
            </a:r>
            <a:r>
              <a:rPr lang="de-DE" sz="1000" dirty="0"/>
              <a:t> 1: </a:t>
            </a:r>
            <a:r>
              <a:rPr lang="de-DE" sz="1000" dirty="0" err="1"/>
              <a:t>magnet</a:t>
            </a:r>
            <a:r>
              <a:rPr lang="de-DE" sz="1000" dirty="0"/>
              <a:t>, </a:t>
            </a:r>
            <a:r>
              <a:rPr lang="de-DE" sz="1000" dirty="0" err="1"/>
              <a:t>document</a:t>
            </a:r>
            <a:r>
              <a:rPr lang="de-DE" sz="1000" dirty="0"/>
              <a:t> 2: </a:t>
            </a:r>
            <a:r>
              <a:rPr lang="de-DE" sz="1000" dirty="0" err="1"/>
              <a:t>units</a:t>
            </a:r>
            <a:r>
              <a:rPr lang="de-DE" sz="1000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Translation in </a:t>
            </a:r>
            <a:r>
              <a:rPr lang="de-DE" sz="1000" dirty="0" err="1"/>
              <a:t>Russian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Polish</a:t>
            </a:r>
            <a:r>
              <a:rPr lang="de-DE" sz="1000" dirty="0"/>
              <a:t> </a:t>
            </a:r>
            <a:r>
              <a:rPr lang="de-DE" sz="1000" dirty="0" err="1"/>
              <a:t>language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all </a:t>
            </a:r>
            <a:r>
              <a:rPr lang="de-DE" sz="1000" dirty="0" err="1"/>
              <a:t>documents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border</a:t>
            </a:r>
            <a:r>
              <a:rPr lang="de-DE" sz="1000" dirty="0"/>
              <a:t> </a:t>
            </a:r>
            <a:r>
              <a:rPr lang="de-DE" sz="1000" dirty="0" err="1"/>
              <a:t>control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logistics</a:t>
            </a:r>
            <a:r>
              <a:rPr lang="de-DE" sz="1000" dirty="0"/>
              <a:t> </a:t>
            </a:r>
            <a:r>
              <a:rPr lang="de-DE" sz="1000" dirty="0" err="1"/>
              <a:t>company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required</a:t>
            </a:r>
            <a:r>
              <a:rPr lang="de-DE" sz="1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000" dirty="0"/>
              <a:t>The T1 </a:t>
            </a:r>
            <a:r>
              <a:rPr lang="de-DE" sz="1000" dirty="0" err="1"/>
              <a:t>document</a:t>
            </a:r>
            <a:r>
              <a:rPr lang="de-DE" sz="1000" dirty="0"/>
              <a:t> </a:t>
            </a:r>
            <a:r>
              <a:rPr lang="de-DE" sz="1000" dirty="0" err="1"/>
              <a:t>issued</a:t>
            </a:r>
            <a:r>
              <a:rPr lang="de-DE" sz="1000" dirty="0"/>
              <a:t> at </a:t>
            </a:r>
            <a:r>
              <a:rPr lang="de-DE" sz="1000" dirty="0" err="1"/>
              <a:t>entering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European Union </a:t>
            </a:r>
            <a:r>
              <a:rPr lang="de-DE" sz="1000" dirty="0" err="1"/>
              <a:t>limits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time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costums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clearance</a:t>
            </a:r>
            <a:r>
              <a:rPr lang="de-DE" sz="1000" dirty="0"/>
              <a:t> </a:t>
            </a:r>
            <a:r>
              <a:rPr lang="de-DE" sz="1000" dirty="0" err="1"/>
              <a:t>process</a:t>
            </a:r>
            <a:r>
              <a:rPr lang="de-DE" sz="1000" dirty="0"/>
              <a:t> in Würzburg.</a:t>
            </a:r>
          </a:p>
        </p:txBody>
      </p:sp>
    </p:spTree>
    <p:extLst>
      <p:ext uri="{BB962C8B-B14F-4D97-AF65-F5344CB8AC3E}">
        <p14:creationId xmlns:p14="http://schemas.microsoft.com/office/powerpoint/2010/main" val="1960973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ED2DAE82-D1AF-492F-9554-A4FC459FB51A}"/>
              </a:ext>
            </a:extLst>
          </p:cNvPr>
          <p:cNvSpPr/>
          <p:nvPr/>
        </p:nvSpPr>
        <p:spPr>
          <a:xfrm>
            <a:off x="6056912" y="-1745504"/>
            <a:ext cx="1867209" cy="147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import</a:t>
            </a:r>
            <a:r>
              <a:rPr lang="de-DE" dirty="0"/>
              <a:t> / </a:t>
            </a:r>
            <a:r>
              <a:rPr lang="de-DE" dirty="0" err="1"/>
              <a:t>export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33EB7D57-62E7-49EF-A969-50C016B43D50}"/>
              </a:ext>
            </a:extLst>
          </p:cNvPr>
          <p:cNvSpPr/>
          <p:nvPr/>
        </p:nvSpPr>
        <p:spPr>
          <a:xfrm>
            <a:off x="473193" y="1364374"/>
            <a:ext cx="79520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200" dirty="0"/>
          </a:p>
          <a:p>
            <a:r>
              <a:rPr lang="de-DE" sz="1200" dirty="0"/>
              <a:t>Supply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items</a:t>
            </a: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Several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parts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items</a:t>
            </a:r>
            <a:r>
              <a:rPr lang="de-DE" sz="1200" dirty="0"/>
              <a:t> </a:t>
            </a:r>
            <a:r>
              <a:rPr lang="de-DE" sz="1200" dirty="0" err="1"/>
              <a:t>have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supplied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JINR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upcoming</a:t>
            </a:r>
            <a:r>
              <a:rPr lang="de-DE" sz="1200" dirty="0"/>
              <a:t> </a:t>
            </a:r>
            <a:r>
              <a:rPr lang="de-DE" sz="1200" dirty="0" err="1"/>
              <a:t>unit</a:t>
            </a:r>
            <a:r>
              <a:rPr lang="de-DE" sz="1200" dirty="0"/>
              <a:t> </a:t>
            </a:r>
            <a:r>
              <a:rPr lang="de-DE" sz="1200" dirty="0" err="1"/>
              <a:t>types</a:t>
            </a:r>
            <a:r>
              <a:rPr lang="de-DE" sz="1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Each</a:t>
            </a:r>
            <a:r>
              <a:rPr lang="de-DE" sz="1200" dirty="0"/>
              <a:t> </a:t>
            </a:r>
            <a:r>
              <a:rPr lang="de-DE" sz="1200" dirty="0" err="1"/>
              <a:t>supply</a:t>
            </a:r>
            <a:r>
              <a:rPr lang="de-DE" sz="1200" dirty="0"/>
              <a:t> </a:t>
            </a:r>
            <a:r>
              <a:rPr lang="de-DE" sz="1200" dirty="0" err="1"/>
              <a:t>requires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documents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specific</a:t>
            </a:r>
            <a:r>
              <a:rPr lang="de-DE" sz="1200" dirty="0"/>
              <a:t> </a:t>
            </a:r>
            <a:r>
              <a:rPr lang="de-DE" sz="1200" dirty="0" err="1"/>
              <a:t>approval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item </a:t>
            </a:r>
            <a:r>
              <a:rPr lang="de-DE" sz="1200" dirty="0" err="1"/>
              <a:t>by</a:t>
            </a:r>
            <a:r>
              <a:rPr lang="de-DE" sz="1200" dirty="0"/>
              <a:t> BAFA. </a:t>
            </a:r>
          </a:p>
          <a:p>
            <a:r>
              <a:rPr lang="de-DE" sz="1200" dirty="0"/>
              <a:t>     </a:t>
            </a:r>
            <a:r>
              <a:rPr lang="de-DE" sz="1200" dirty="0" err="1"/>
              <a:t>Process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supplying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parts</a:t>
            </a:r>
            <a:r>
              <a:rPr lang="de-DE" sz="1200" dirty="0"/>
              <a:t>:   </a:t>
            </a:r>
          </a:p>
          <a:p>
            <a:r>
              <a:rPr lang="de-DE" sz="1200" dirty="0"/>
              <a:t>                    a) </a:t>
            </a:r>
            <a:r>
              <a:rPr lang="de-DE" sz="1200" dirty="0" err="1"/>
              <a:t>two</a:t>
            </a:r>
            <a:r>
              <a:rPr lang="de-DE" sz="1200" dirty="0"/>
              <a:t> </a:t>
            </a:r>
            <a:r>
              <a:rPr lang="de-DE" sz="1200" dirty="0" err="1"/>
              <a:t>addenda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main</a:t>
            </a:r>
            <a:r>
              <a:rPr lang="de-DE" sz="1200" dirty="0"/>
              <a:t> </a:t>
            </a:r>
            <a:r>
              <a:rPr lang="de-DE" sz="1200" dirty="0" err="1"/>
              <a:t>contract</a:t>
            </a:r>
            <a:r>
              <a:rPr lang="de-DE" sz="1200" dirty="0"/>
              <a:t> </a:t>
            </a:r>
            <a:r>
              <a:rPr lang="de-DE" sz="1200" dirty="0" err="1"/>
              <a:t>have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prepared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signed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both</a:t>
            </a:r>
            <a:r>
              <a:rPr lang="de-DE" sz="1200" dirty="0"/>
              <a:t> </a:t>
            </a:r>
            <a:r>
              <a:rPr lang="de-DE" sz="1200" dirty="0" err="1"/>
              <a:t>parties</a:t>
            </a:r>
            <a:endParaRPr lang="de-DE" sz="1200" dirty="0"/>
          </a:p>
          <a:p>
            <a:r>
              <a:rPr lang="de-DE" sz="1200" dirty="0"/>
              <a:t>                    b) end-user-</a:t>
            </a:r>
            <a:r>
              <a:rPr lang="de-DE" sz="1200" dirty="0" err="1"/>
              <a:t>certificate</a:t>
            </a:r>
            <a:r>
              <a:rPr lang="de-DE" sz="1200" dirty="0"/>
              <a:t>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prepared</a:t>
            </a:r>
            <a:r>
              <a:rPr lang="de-DE" sz="1200" dirty="0"/>
              <a:t> and </a:t>
            </a:r>
            <a:r>
              <a:rPr lang="de-DE" sz="1200" dirty="0" err="1"/>
              <a:t>signed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both</a:t>
            </a:r>
            <a:r>
              <a:rPr lang="de-DE" sz="1200" dirty="0"/>
              <a:t> </a:t>
            </a:r>
            <a:r>
              <a:rPr lang="de-DE" sz="1200" dirty="0" err="1"/>
              <a:t>parties</a:t>
            </a:r>
            <a:endParaRPr lang="de-DE" sz="1200" dirty="0"/>
          </a:p>
          <a:p>
            <a:r>
              <a:rPr lang="de-DE" sz="1200" dirty="0"/>
              <a:t>                    c) BAFA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issued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FAIR</a:t>
            </a:r>
          </a:p>
          <a:p>
            <a:r>
              <a:rPr lang="de-DE" sz="1200" dirty="0"/>
              <a:t>                    d) BAFA </a:t>
            </a:r>
            <a:r>
              <a:rPr lang="de-DE" sz="1200" dirty="0" err="1"/>
              <a:t>approval</a:t>
            </a:r>
            <a:r>
              <a:rPr lang="de-DE" sz="1200" dirty="0"/>
              <a:t>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awaited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received</a:t>
            </a:r>
            <a:endParaRPr lang="de-DE" sz="1200" dirty="0"/>
          </a:p>
          <a:p>
            <a:r>
              <a:rPr lang="de-DE" sz="1200" dirty="0"/>
              <a:t>                    e) </a:t>
            </a:r>
            <a:r>
              <a:rPr lang="de-DE" sz="1200" dirty="0" err="1"/>
              <a:t>Suitable</a:t>
            </a:r>
            <a:r>
              <a:rPr lang="de-DE" sz="1200" dirty="0"/>
              <a:t> </a:t>
            </a:r>
            <a:r>
              <a:rPr lang="de-DE" sz="1200" dirty="0" err="1"/>
              <a:t>shipment</a:t>
            </a:r>
            <a:r>
              <a:rPr lang="de-DE" sz="1200" dirty="0"/>
              <a:t>/</a:t>
            </a:r>
            <a:r>
              <a:rPr lang="de-DE" sz="1200" dirty="0" err="1"/>
              <a:t>logistics</a:t>
            </a:r>
            <a:r>
              <a:rPr lang="de-DE" sz="1200" dirty="0"/>
              <a:t> </a:t>
            </a:r>
            <a:r>
              <a:rPr lang="de-DE" sz="1200" dirty="0" err="1"/>
              <a:t>process</a:t>
            </a:r>
            <a:r>
              <a:rPr lang="de-DE" sz="1200" dirty="0"/>
              <a:t> (</a:t>
            </a:r>
            <a:r>
              <a:rPr lang="de-DE" sz="1200" dirty="0" err="1"/>
              <a:t>truck</a:t>
            </a:r>
            <a:r>
              <a:rPr lang="de-DE" sz="1200" dirty="0"/>
              <a:t>, </a:t>
            </a:r>
            <a:r>
              <a:rPr lang="de-DE" sz="1200" dirty="0" err="1"/>
              <a:t>ship</a:t>
            </a:r>
            <a:r>
              <a:rPr lang="de-DE" sz="1200" dirty="0"/>
              <a:t>)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transport</a:t>
            </a:r>
            <a:r>
              <a:rPr lang="de-DE" sz="1200" dirty="0"/>
              <a:t> </a:t>
            </a:r>
            <a:r>
              <a:rPr lang="de-DE" sz="1200" dirty="0" err="1"/>
              <a:t>container</a:t>
            </a:r>
            <a:r>
              <a:rPr lang="de-DE" sz="1200" dirty="0"/>
              <a:t>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developed</a:t>
            </a:r>
            <a:endParaRPr lang="de-DE" sz="1200" dirty="0"/>
          </a:p>
          <a:p>
            <a:endParaRPr lang="de-DE" sz="1200" dirty="0"/>
          </a:p>
          <a:p>
            <a:r>
              <a:rPr lang="de-DE" sz="1200" dirty="0"/>
              <a:t>In </a:t>
            </a:r>
            <a:r>
              <a:rPr lang="de-DE" sz="1200" dirty="0" err="1"/>
              <a:t>case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an </a:t>
            </a:r>
            <a:r>
              <a:rPr lang="de-DE" sz="1200" dirty="0" err="1"/>
              <a:t>uncontrolled</a:t>
            </a:r>
            <a:r>
              <a:rPr lang="de-DE" sz="1200" dirty="0"/>
              <a:t> </a:t>
            </a:r>
            <a:r>
              <a:rPr lang="de-DE" sz="1200" dirty="0" err="1"/>
              <a:t>interruption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collaboration</a:t>
            </a:r>
            <a:r>
              <a:rPr lang="de-DE" sz="1200" dirty="0"/>
              <a:t> </a:t>
            </a:r>
            <a:r>
              <a:rPr lang="de-DE" sz="1200" dirty="0" err="1"/>
              <a:t>it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not </a:t>
            </a:r>
            <a:r>
              <a:rPr lang="de-DE" sz="1200" dirty="0" err="1"/>
              <a:t>expected</a:t>
            </a:r>
            <a:r>
              <a:rPr lang="de-DE" sz="1200" dirty="0"/>
              <a:t> </a:t>
            </a:r>
            <a:r>
              <a:rPr lang="de-DE" sz="1200" dirty="0" err="1"/>
              <a:t>that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supplies</a:t>
            </a:r>
            <a:r>
              <a:rPr lang="de-DE" sz="1200" dirty="0"/>
              <a:t> will </a:t>
            </a:r>
            <a:r>
              <a:rPr lang="de-DE" sz="1200" dirty="0" err="1"/>
              <a:t>be</a:t>
            </a:r>
            <a:r>
              <a:rPr lang="de-DE" sz="1200" dirty="0"/>
              <a:t> </a:t>
            </a:r>
            <a:r>
              <a:rPr lang="de-DE" sz="1200" dirty="0" err="1"/>
              <a:t>sent</a:t>
            </a:r>
            <a:r>
              <a:rPr lang="de-DE" sz="1200" dirty="0"/>
              <a:t> back.</a:t>
            </a:r>
          </a:p>
        </p:txBody>
      </p:sp>
    </p:spTree>
    <p:extLst>
      <p:ext uri="{BB962C8B-B14F-4D97-AF65-F5344CB8AC3E}">
        <p14:creationId xmlns:p14="http://schemas.microsoft.com/office/powerpoint/2010/main" val="38740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16">
            <a:extLst>
              <a:ext uri="{FF2B5EF4-FFF2-40B4-BE49-F238E27FC236}">
                <a16:creationId xmlns:a16="http://schemas.microsoft.com/office/drawing/2014/main" id="{3F31E4E1-6EA9-4060-A4E0-548F853EDC7A}"/>
              </a:ext>
            </a:extLst>
          </p:cNvPr>
          <p:cNvSpPr/>
          <p:nvPr/>
        </p:nvSpPr>
        <p:spPr>
          <a:xfrm>
            <a:off x="6273491" y="4644377"/>
            <a:ext cx="2091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22 %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FATs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2B1F13E-CBFF-4B76-8278-20E4A55AF128}"/>
              </a:ext>
            </a:extLst>
          </p:cNvPr>
          <p:cNvSpPr/>
          <p:nvPr/>
        </p:nvSpPr>
        <p:spPr>
          <a:xfrm>
            <a:off x="6767943" y="1769697"/>
            <a:ext cx="959427" cy="219441"/>
          </a:xfrm>
          <a:prstGeom prst="rect">
            <a:avLst/>
          </a:prstGeom>
          <a:solidFill>
            <a:srgbClr val="E2EF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6166147-C347-44B4-BF0C-7453D24A1D82}"/>
              </a:ext>
            </a:extLst>
          </p:cNvPr>
          <p:cNvSpPr/>
          <p:nvPr/>
        </p:nvSpPr>
        <p:spPr>
          <a:xfrm>
            <a:off x="6767944" y="2434714"/>
            <a:ext cx="78482" cy="197649"/>
          </a:xfrm>
          <a:prstGeom prst="rect">
            <a:avLst/>
          </a:prstGeom>
          <a:solidFill>
            <a:srgbClr val="E2EF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A15FF15-9FE2-4B7F-B0A8-3742404E7EDE}"/>
              </a:ext>
            </a:extLst>
          </p:cNvPr>
          <p:cNvSpPr/>
          <p:nvPr/>
        </p:nvSpPr>
        <p:spPr>
          <a:xfrm>
            <a:off x="3660144" y="2434715"/>
            <a:ext cx="959427" cy="197649"/>
          </a:xfrm>
          <a:prstGeom prst="rect">
            <a:avLst/>
          </a:prstGeom>
          <a:solidFill>
            <a:srgbClr val="E2EF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aphicFrame>
        <p:nvGraphicFramePr>
          <p:cNvPr id="30" name="Tabelle 29">
            <a:extLst>
              <a:ext uri="{FF2B5EF4-FFF2-40B4-BE49-F238E27FC236}">
                <a16:creationId xmlns:a16="http://schemas.microsoft.com/office/drawing/2014/main" id="{13667768-975D-4116-8FC2-56B39F5C8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92425"/>
              </p:ext>
            </p:extLst>
          </p:nvPr>
        </p:nvGraphicFramePr>
        <p:xfrm>
          <a:off x="824351" y="1032828"/>
          <a:ext cx="6988786" cy="3571825"/>
        </p:xfrm>
        <a:graphic>
          <a:graphicData uri="http://schemas.openxmlformats.org/drawingml/2006/table">
            <a:tbl>
              <a:tblPr firstRow="1" firstCol="1" bandRow="1"/>
              <a:tblGrid>
                <a:gridCol w="834735">
                  <a:extLst>
                    <a:ext uri="{9D8B030D-6E8A-4147-A177-3AD203B41FA5}">
                      <a16:colId xmlns:a16="http://schemas.microsoft.com/office/drawing/2014/main" val="709288021"/>
                    </a:ext>
                  </a:extLst>
                </a:gridCol>
                <a:gridCol w="589844">
                  <a:extLst>
                    <a:ext uri="{9D8B030D-6E8A-4147-A177-3AD203B41FA5}">
                      <a16:colId xmlns:a16="http://schemas.microsoft.com/office/drawing/2014/main" val="4255190449"/>
                    </a:ext>
                  </a:extLst>
                </a:gridCol>
                <a:gridCol w="546229">
                  <a:extLst>
                    <a:ext uri="{9D8B030D-6E8A-4147-A177-3AD203B41FA5}">
                      <a16:colId xmlns:a16="http://schemas.microsoft.com/office/drawing/2014/main" val="1346901400"/>
                    </a:ext>
                  </a:extLst>
                </a:gridCol>
                <a:gridCol w="685253">
                  <a:extLst>
                    <a:ext uri="{9D8B030D-6E8A-4147-A177-3AD203B41FA5}">
                      <a16:colId xmlns:a16="http://schemas.microsoft.com/office/drawing/2014/main" val="980582391"/>
                    </a:ext>
                  </a:extLst>
                </a:gridCol>
                <a:gridCol w="177188">
                  <a:extLst>
                    <a:ext uri="{9D8B030D-6E8A-4147-A177-3AD203B41FA5}">
                      <a16:colId xmlns:a16="http://schemas.microsoft.com/office/drawing/2014/main" val="1441415755"/>
                    </a:ext>
                  </a:extLst>
                </a:gridCol>
                <a:gridCol w="1101517">
                  <a:extLst>
                    <a:ext uri="{9D8B030D-6E8A-4147-A177-3AD203B41FA5}">
                      <a16:colId xmlns:a16="http://schemas.microsoft.com/office/drawing/2014/main" val="1470783753"/>
                    </a:ext>
                  </a:extLst>
                </a:gridCol>
                <a:gridCol w="1218023">
                  <a:extLst>
                    <a:ext uri="{9D8B030D-6E8A-4147-A177-3AD203B41FA5}">
                      <a16:colId xmlns:a16="http://schemas.microsoft.com/office/drawing/2014/main" val="371007840"/>
                    </a:ext>
                  </a:extLst>
                </a:gridCol>
                <a:gridCol w="787342">
                  <a:extLst>
                    <a:ext uri="{9D8B030D-6E8A-4147-A177-3AD203B41FA5}">
                      <a16:colId xmlns:a16="http://schemas.microsoft.com/office/drawing/2014/main" val="2784799475"/>
                    </a:ext>
                  </a:extLst>
                </a:gridCol>
                <a:gridCol w="1048655">
                  <a:extLst>
                    <a:ext uri="{9D8B030D-6E8A-4147-A177-3AD203B41FA5}">
                      <a16:colId xmlns:a16="http://schemas.microsoft.com/office/drawing/2014/main" val="1566748987"/>
                    </a:ext>
                  </a:extLst>
                </a:gridCol>
              </a:tblGrid>
              <a:tr h="539297">
                <a:tc rowSpan="2"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Position</a:t>
                      </a:r>
                      <a:r>
                        <a:rPr lang="de-DE" sz="10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 in ring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Quadrupole </a:t>
                      </a:r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unit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pairs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Delivered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 QPUs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Quadrupole doublet type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(QDM)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FAT </a:t>
                      </a:r>
                      <a:r>
                        <a:rPr lang="de-DE" sz="10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accepted</a:t>
                      </a: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 </a:t>
                      </a:r>
                    </a:p>
                    <a:p>
                      <a:pPr algn="ctr"/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736936"/>
                  </a:ext>
                </a:extLst>
              </a:tr>
              <a:tr h="16329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QPU1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QPU2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966320"/>
                  </a:ext>
                </a:extLst>
              </a:tr>
              <a:tr h="165388">
                <a:tc rowSpan="6"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Arc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VQD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SF2B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12 / 12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2.5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5 / 6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709713"/>
                  </a:ext>
                </a:extLst>
              </a:tr>
              <a:tr h="16538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Spare: 0 / 2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-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-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572148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VQD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SF1B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24 / 24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1.7B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12 / 12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658515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BQD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SF1H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22 / 24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1.6A   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1 / 12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370813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BQD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SF2H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24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2.8C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12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299808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BQD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SF2J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24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2.9D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12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218927"/>
                  </a:ext>
                </a:extLst>
              </a:tr>
              <a:tr h="195695">
                <a:tc rowSpan="4">
                  <a:txBody>
                    <a:bodyPr/>
                    <a:lstStyle/>
                    <a:p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Arc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 </a:t>
                      </a:r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termination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   (+ </a:t>
                      </a:r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special</a:t>
                      </a: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)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QDBb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SF2M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10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2.4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5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2537682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MQD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SF1Bb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10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1.E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5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52144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QDBx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SF2Mx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2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2.4x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1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04728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MQDi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SF1Bi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2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1.Ei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1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91301"/>
                  </a:ext>
                </a:extLst>
              </a:tr>
              <a:tr h="195695">
                <a:tc rowSpan="2"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Straight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28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2.123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14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450169"/>
                  </a:ext>
                </a:extLst>
              </a:tr>
              <a:tr h="1956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</a:t>
                      </a:r>
                      <a:endParaRPr lang="de-DE" sz="12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SF2s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0 / 6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2.13s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5278" marR="45278" marT="1151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342900" rtl="0" eaLnBrk="1" latinLnBrk="0" hangingPunct="1"/>
                      <a:r>
                        <a:rPr lang="de-DE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0 / 3</a:t>
                      </a:r>
                    </a:p>
                  </a:txBody>
                  <a:tcPr marL="45278" marR="45278" marT="11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1475"/>
                  </a:ext>
                </a:extLst>
              </a:tr>
              <a:tr h="409053">
                <a:tc>
                  <a:txBody>
                    <a:bodyPr/>
                    <a:lstStyle/>
                    <a:p>
                      <a:endParaRPr lang="de-DE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278" marR="45278" marT="1151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457200" algn="r"/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Total: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75894" marR="75894" marT="37947" marB="37947" anchor="ctr">
                    <a:lnL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58 / 166 </a:t>
                      </a:r>
                    </a:p>
                    <a:p>
                      <a:pPr algn="ctr"/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(+0 / 2 spare)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102069" marR="102069" marT="50650" marB="5065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102069" marR="102069" marT="50650" marB="5065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Total FATs:</a:t>
                      </a:r>
                      <a:endParaRPr lang="de-DE" sz="10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102069" marR="102069" marT="50650" marB="506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18 / 83 </a:t>
                      </a:r>
                    </a:p>
                  </a:txBody>
                  <a:tcPr marL="102069" marR="102069" marT="50650" marB="5065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454358"/>
                  </a:ext>
                </a:extLst>
              </a:tr>
            </a:tbl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FAF149CB-862D-4C09-8925-03F1C7CD04AB}"/>
              </a:ext>
            </a:extLst>
          </p:cNvPr>
          <p:cNvSpPr/>
          <p:nvPr/>
        </p:nvSpPr>
        <p:spPr>
          <a:xfrm>
            <a:off x="4766633" y="997209"/>
            <a:ext cx="3724224" cy="39195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7537565" cy="438466"/>
          </a:xfrm>
        </p:spPr>
        <p:txBody>
          <a:bodyPr/>
          <a:lstStyle/>
          <a:p>
            <a:r>
              <a:rPr lang="de-DE" dirty="0"/>
              <a:t>QPUs and QDMs: (</a:t>
            </a:r>
            <a:r>
              <a:rPr lang="de-DE" dirty="0" err="1"/>
              <a:t>production</a:t>
            </a:r>
            <a:r>
              <a:rPr lang="de-DE" dirty="0"/>
              <a:t>) </a:t>
            </a:r>
            <a:r>
              <a:rPr lang="de-DE" dirty="0" err="1"/>
              <a:t>status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hteck 16">
            <a:extLst>
              <a:ext uri="{FF2B5EF4-FFF2-40B4-BE49-F238E27FC236}">
                <a16:creationId xmlns:a16="http://schemas.microsoft.com/office/drawing/2014/main" id="{F050D51E-0B48-47BE-9245-BC4E8A00CEF4}"/>
              </a:ext>
            </a:extLst>
          </p:cNvPr>
          <p:cNvSpPr/>
          <p:nvPr/>
        </p:nvSpPr>
        <p:spPr>
          <a:xfrm>
            <a:off x="2882872" y="4644377"/>
            <a:ext cx="2658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35 %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QPUs</a:t>
            </a:r>
            <a:endParaRPr lang="de-DE" sz="14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1321684D-5618-4899-B554-ED1482CC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83" y="590157"/>
            <a:ext cx="885669" cy="35142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3D83403-3FD1-4F2E-AAC4-DB5403613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212" y="583731"/>
            <a:ext cx="664086" cy="357846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52260E2-EEB1-4DA1-A8DE-0391D64A7E1C}"/>
              </a:ext>
            </a:extLst>
          </p:cNvPr>
          <p:cNvGrpSpPr/>
          <p:nvPr/>
        </p:nvGrpSpPr>
        <p:grpSpPr>
          <a:xfrm>
            <a:off x="4766633" y="2435868"/>
            <a:ext cx="1044960" cy="1766455"/>
            <a:chOff x="7561118" y="2358736"/>
            <a:chExt cx="1044960" cy="1766455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622D12F-97C6-4BF6-9485-726ADA4A70FD}"/>
                </a:ext>
              </a:extLst>
            </p:cNvPr>
            <p:cNvSpPr/>
            <p:nvPr/>
          </p:nvSpPr>
          <p:spPr>
            <a:xfrm>
              <a:off x="7561118" y="2358736"/>
              <a:ext cx="1044960" cy="1766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38BB1B29-AB99-4478-A2D3-E062C07F1509}"/>
                </a:ext>
              </a:extLst>
            </p:cNvPr>
            <p:cNvCxnSpPr/>
            <p:nvPr/>
          </p:nvCxnSpPr>
          <p:spPr>
            <a:xfrm>
              <a:off x="7668054" y="2396691"/>
              <a:ext cx="0" cy="169404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Rechteck 16">
              <a:extLst>
                <a:ext uri="{FF2B5EF4-FFF2-40B4-BE49-F238E27FC236}">
                  <a16:creationId xmlns:a16="http://schemas.microsoft.com/office/drawing/2014/main" id="{528BED0E-2465-4EB3-A6AF-2665649BBB8E}"/>
                </a:ext>
              </a:extLst>
            </p:cNvPr>
            <p:cNvSpPr/>
            <p:nvPr/>
          </p:nvSpPr>
          <p:spPr>
            <a:xfrm>
              <a:off x="7668054" y="2874006"/>
              <a:ext cx="9183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 QPUs </a:t>
              </a:r>
            </a:p>
            <a:p>
              <a:pPr defTabSz="342900"/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6AD5052-3A5F-483F-A2A8-76F25BC45093}"/>
              </a:ext>
            </a:extLst>
          </p:cNvPr>
          <p:cNvGrpSpPr/>
          <p:nvPr/>
        </p:nvGrpSpPr>
        <p:grpSpPr>
          <a:xfrm>
            <a:off x="7823071" y="2428678"/>
            <a:ext cx="1044960" cy="1766455"/>
            <a:chOff x="7561118" y="2358736"/>
            <a:chExt cx="1044960" cy="1766455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7857222-CF79-45CA-82CA-4695FCD86C50}"/>
                </a:ext>
              </a:extLst>
            </p:cNvPr>
            <p:cNvSpPr/>
            <p:nvPr/>
          </p:nvSpPr>
          <p:spPr>
            <a:xfrm>
              <a:off x="7561118" y="2358736"/>
              <a:ext cx="1044960" cy="1766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2F7F037B-BF0F-4353-9A3F-CFA47C39ED80}"/>
                </a:ext>
              </a:extLst>
            </p:cNvPr>
            <p:cNvCxnSpPr/>
            <p:nvPr/>
          </p:nvCxnSpPr>
          <p:spPr>
            <a:xfrm>
              <a:off x="7668054" y="2396691"/>
              <a:ext cx="0" cy="169404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hteck 16">
              <a:extLst>
                <a:ext uri="{FF2B5EF4-FFF2-40B4-BE49-F238E27FC236}">
                  <a16:creationId xmlns:a16="http://schemas.microsoft.com/office/drawing/2014/main" id="{26490334-2D4C-4AC7-91A4-A6297F1539B9}"/>
                </a:ext>
              </a:extLst>
            </p:cNvPr>
            <p:cNvSpPr/>
            <p:nvPr/>
          </p:nvSpPr>
          <p:spPr>
            <a:xfrm>
              <a:off x="7668054" y="2874006"/>
              <a:ext cx="91835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 QDM</a:t>
              </a:r>
            </a:p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FATs </a:t>
              </a:r>
            </a:p>
            <a:p>
              <a:pPr defTabSz="342900"/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1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EE84F9A7-D0EC-45DD-8A1E-E6577A507C6C}"/>
              </a:ext>
            </a:extLst>
          </p:cNvPr>
          <p:cNvSpPr/>
          <p:nvPr/>
        </p:nvSpPr>
        <p:spPr>
          <a:xfrm>
            <a:off x="7118679" y="1309904"/>
            <a:ext cx="1694396" cy="886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Detailed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progress</a:t>
            </a:r>
            <a:r>
              <a:rPr lang="de-DE" dirty="0"/>
              <a:t>, </a:t>
            </a:r>
            <a:r>
              <a:rPr lang="de-DE" dirty="0" err="1"/>
              <a:t>see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C1DFA4B-256C-453A-BC21-06C9A4F5D760}"/>
              </a:ext>
            </a:extLst>
          </p:cNvPr>
          <p:cNvSpPr txBox="1"/>
          <p:nvPr/>
        </p:nvSpPr>
        <p:spPr>
          <a:xfrm>
            <a:off x="182880" y="1058983"/>
            <a:ext cx="83693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 </a:t>
            </a:r>
            <a:r>
              <a:rPr lang="de-DE" sz="1200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</a:t>
            </a:r>
            <a:endParaRPr lang="de-DE" sz="1200" i="1" u="sng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i="1" u="sng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QPU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JINR  –  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Ketter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B</a:t>
            </a:r>
          </a:p>
          <a:p>
            <a:pPr marL="601200" lvl="1" indent="-2857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QPU prototype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BNET  –   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Ketter</a:t>
            </a:r>
          </a:p>
          <a:p>
            <a:pPr marL="601200" lvl="1" indent="-2857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equimpent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QPUs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BNET  –  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Szwangruber</a:t>
            </a:r>
          </a:p>
          <a:p>
            <a:pPr marL="315450" lvl="1"/>
            <a:endParaRPr lang="de-DE" sz="12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5450" lvl="1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5450" lvl="1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15450" lvl="1"/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Quadrupole </a:t>
            </a:r>
            <a:r>
              <a:rPr lang="de-DE" sz="1200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doublet</a:t>
            </a:r>
            <a:r>
              <a:rPr lang="de-DE" sz="1200" i="1" u="sng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i="1" u="sng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endParaRPr lang="de-DE" sz="1200" i="1" u="sng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200" i="1" u="sng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QDM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 Winkler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QDM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Chiuchiolo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QDM non-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conformities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Janke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id="{00A8A8DD-DD8C-45E3-94ED-D96BA402D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0" r="9968"/>
          <a:stretch/>
        </p:blipFill>
        <p:spPr>
          <a:xfrm>
            <a:off x="5857301" y="1309904"/>
            <a:ext cx="1259813" cy="88616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B035C70-2179-486F-A190-0C87D09CB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40573" y="1414015"/>
            <a:ext cx="1650595" cy="636797"/>
          </a:xfrm>
          <a:prstGeom prst="rect">
            <a:avLst/>
          </a:prstGeom>
        </p:spPr>
      </p:pic>
      <p:pic>
        <p:nvPicPr>
          <p:cNvPr id="15" name="Grafik 9">
            <a:extLst>
              <a:ext uri="{FF2B5EF4-FFF2-40B4-BE49-F238E27FC236}">
                <a16:creationId xmlns:a16="http://schemas.microsoft.com/office/drawing/2014/main" id="{06CD7A81-9FAC-4B17-84AA-5F20C4A68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23602" r="-23" b="22660"/>
          <a:stretch/>
        </p:blipFill>
        <p:spPr>
          <a:xfrm>
            <a:off x="5680377" y="3084003"/>
            <a:ext cx="1594994" cy="751989"/>
          </a:xfrm>
          <a:prstGeom prst="rect">
            <a:avLst/>
          </a:prstGeom>
        </p:spPr>
      </p:pic>
      <p:pic>
        <p:nvPicPr>
          <p:cNvPr id="16" name="Immagine 5" descr="Immagine che contiene erba, cielo, esterni, rimorchio&#10;&#10;Descrizione generata automaticamente">
            <a:extLst>
              <a:ext uri="{FF2B5EF4-FFF2-40B4-BE49-F238E27FC236}">
                <a16:creationId xmlns:a16="http://schemas.microsoft.com/office/drawing/2014/main" id="{F6B71F40-7073-4997-8A0A-AE006B6372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t="18222" r="14057" b="17097"/>
          <a:stretch/>
        </p:blipFill>
        <p:spPr>
          <a:xfrm>
            <a:off x="7266608" y="3085924"/>
            <a:ext cx="1493879" cy="748146"/>
          </a:xfrm>
          <a:prstGeom prst="rect">
            <a:avLst/>
          </a:prstGeom>
        </p:spPr>
      </p:pic>
      <p:pic>
        <p:nvPicPr>
          <p:cNvPr id="17" name="Grafik 42">
            <a:extLst>
              <a:ext uri="{FF2B5EF4-FFF2-40B4-BE49-F238E27FC236}">
                <a16:creationId xmlns:a16="http://schemas.microsoft.com/office/drawing/2014/main" id="{E2ECBFEF-11D1-46D5-9782-FF8112923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95" y="1309904"/>
            <a:ext cx="1194364" cy="886161"/>
          </a:xfrm>
          <a:prstGeom prst="rect">
            <a:avLst/>
          </a:prstGeom>
        </p:spPr>
      </p:pic>
      <p:pic>
        <p:nvPicPr>
          <p:cNvPr id="18" name="Grafik 14">
            <a:extLst>
              <a:ext uri="{FF2B5EF4-FFF2-40B4-BE49-F238E27FC236}">
                <a16:creationId xmlns:a16="http://schemas.microsoft.com/office/drawing/2014/main" id="{2F872055-CC50-4221-92C2-5C0FC2074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76" y="3085924"/>
            <a:ext cx="1096233" cy="748146"/>
          </a:xfrm>
          <a:prstGeom prst="rect">
            <a:avLst/>
          </a:prstGeom>
        </p:spPr>
      </p:pic>
      <p:pic>
        <p:nvPicPr>
          <p:cNvPr id="19" name="Grafik 41">
            <a:extLst>
              <a:ext uri="{FF2B5EF4-FFF2-40B4-BE49-F238E27FC236}">
                <a16:creationId xmlns:a16="http://schemas.microsoft.com/office/drawing/2014/main" id="{1C610B77-183F-4355-BC68-0BB3F375ED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94"/>
          <a:stretch/>
        </p:blipFill>
        <p:spPr>
          <a:xfrm>
            <a:off x="4128610" y="3084002"/>
            <a:ext cx="1213524" cy="7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6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F246E275-2E46-4630-B521-19CCFBD3916B}"/>
              </a:ext>
            </a:extLst>
          </p:cNvPr>
          <p:cNvSpPr/>
          <p:nvPr/>
        </p:nvSpPr>
        <p:spPr>
          <a:xfrm>
            <a:off x="212342" y="3131042"/>
            <a:ext cx="6008468" cy="843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FE33899A-87E7-4E77-A0D7-825FE7DB4DB5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85"/>
          <a:stretch/>
        </p:blipFill>
        <p:spPr>
          <a:xfrm>
            <a:off x="243710" y="668698"/>
            <a:ext cx="6953163" cy="2175408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7077581" cy="438466"/>
          </a:xfrm>
        </p:spPr>
        <p:txBody>
          <a:bodyPr/>
          <a:lstStyle/>
          <a:p>
            <a:r>
              <a:rPr lang="de-DE" dirty="0"/>
              <a:t>QPUs and QDMs: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schedule</a:t>
            </a:r>
            <a:r>
              <a:rPr lang="de-DE" dirty="0"/>
              <a:t> (after 2022) and </a:t>
            </a:r>
            <a:r>
              <a:rPr lang="de-DE" dirty="0" err="1"/>
              <a:t>status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B627F9CD-6D18-4A79-8806-153DC5458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23592"/>
              </p:ext>
            </p:extLst>
          </p:nvPr>
        </p:nvGraphicFramePr>
        <p:xfrm>
          <a:off x="641106" y="1270336"/>
          <a:ext cx="719194" cy="122145"/>
        </p:xfrm>
        <a:graphic>
          <a:graphicData uri="http://schemas.openxmlformats.org/drawingml/2006/table">
            <a:tbl>
              <a:tblPr firstRow="1" firstCol="1" bandRow="1"/>
              <a:tblGrid>
                <a:gridCol w="359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VQD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SF1B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0980CA0-5B32-497F-A364-5F5EBCEA7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288139"/>
              </p:ext>
            </p:extLst>
          </p:nvPr>
        </p:nvGraphicFramePr>
        <p:xfrm>
          <a:off x="1717167" y="1356147"/>
          <a:ext cx="648056" cy="122145"/>
        </p:xfrm>
        <a:graphic>
          <a:graphicData uri="http://schemas.openxmlformats.org/drawingml/2006/table">
            <a:tbl>
              <a:tblPr firstRow="1" firstCol="1" bandRow="1"/>
              <a:tblGrid>
                <a:gridCol w="324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BQD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SF1H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11259C7C-F681-490A-8A08-0636D3C7F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603037"/>
              </p:ext>
            </p:extLst>
          </p:nvPr>
        </p:nvGraphicFramePr>
        <p:xfrm>
          <a:off x="2680441" y="1497842"/>
          <a:ext cx="747976" cy="122145"/>
        </p:xfrm>
        <a:graphic>
          <a:graphicData uri="http://schemas.openxmlformats.org/drawingml/2006/table">
            <a:tbl>
              <a:tblPr firstRow="1" firstCol="1" bandRow="1"/>
              <a:tblGrid>
                <a:gridCol w="373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BQD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SF2H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FB38047D-60FF-4F09-99C6-91E901606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330550"/>
              </p:ext>
            </p:extLst>
          </p:nvPr>
        </p:nvGraphicFramePr>
        <p:xfrm>
          <a:off x="3550558" y="1603275"/>
          <a:ext cx="733700" cy="122145"/>
        </p:xfrm>
        <a:graphic>
          <a:graphicData uri="http://schemas.openxmlformats.org/drawingml/2006/table">
            <a:tbl>
              <a:tblPr firstRow="1" firstCol="1" bandRow="1"/>
              <a:tblGrid>
                <a:gridCol w="3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D7176E9C-6143-4983-8FF8-A9D33710E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361377"/>
              </p:ext>
            </p:extLst>
          </p:nvPr>
        </p:nvGraphicFramePr>
        <p:xfrm>
          <a:off x="3624601" y="1718427"/>
          <a:ext cx="668738" cy="122145"/>
        </p:xfrm>
        <a:graphic>
          <a:graphicData uri="http://schemas.openxmlformats.org/drawingml/2006/table">
            <a:tbl>
              <a:tblPr firstRow="1" firstCol="1" bandRow="1"/>
              <a:tblGrid>
                <a:gridCol w="334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SF2s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9E7DAA2E-13C5-485B-AE11-CAAC44160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224198"/>
              </p:ext>
            </p:extLst>
          </p:nvPr>
        </p:nvGraphicFramePr>
        <p:xfrm>
          <a:off x="4608111" y="1684272"/>
          <a:ext cx="707437" cy="122145"/>
        </p:xfrm>
        <a:graphic>
          <a:graphicData uri="http://schemas.openxmlformats.org/drawingml/2006/table">
            <a:tbl>
              <a:tblPr firstRow="1" firstCol="1" bandRow="1"/>
              <a:tblGrid>
                <a:gridCol w="34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BQD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SF2J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478F5B82-4119-4879-AA03-1766461E4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530716"/>
              </p:ext>
            </p:extLst>
          </p:nvPr>
        </p:nvGraphicFramePr>
        <p:xfrm>
          <a:off x="5460898" y="1783648"/>
          <a:ext cx="1084976" cy="488580"/>
        </p:xfrm>
        <a:graphic>
          <a:graphicData uri="http://schemas.openxmlformats.org/drawingml/2006/table">
            <a:tbl>
              <a:tblPr firstRow="1" firstCol="1" bandRow="1"/>
              <a:tblGrid>
                <a:gridCol w="54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QDBb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SF2M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MQD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SF1Bb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QDBx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SF2Mx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45">
                <a:tc>
                  <a:txBody>
                    <a:bodyPr/>
                    <a:lstStyle/>
                    <a:p>
                      <a:pPr algn="just"/>
                      <a:r>
                        <a:rPr lang="de-DE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MQDi</a:t>
                      </a:r>
                      <a:endParaRPr lang="de-DE" sz="70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SF1Bi</a:t>
                      </a:r>
                      <a:endParaRPr lang="de-DE" sz="7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38833" marR="38833" marT="987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DF2ED88-E058-4FE3-9979-53F4B791C49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000703" y="1392481"/>
            <a:ext cx="795524" cy="708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6816FD0C-50EB-4551-818C-B01D94F4B7E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041195" y="1478292"/>
            <a:ext cx="277023" cy="616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444BAD1-AA0F-4920-908E-E37203D3C54F}"/>
              </a:ext>
            </a:extLst>
          </p:cNvPr>
          <p:cNvCxnSpPr>
            <a:cxnSpLocks/>
          </p:cNvCxnSpPr>
          <p:nvPr/>
        </p:nvCxnSpPr>
        <p:spPr>
          <a:xfrm>
            <a:off x="3049599" y="1603275"/>
            <a:ext cx="187081" cy="633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EB9D123-4F1D-469F-BD47-2137CF5833F2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958970" y="1840572"/>
            <a:ext cx="111163" cy="453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CBA71D7-84AA-4F7E-A948-AAE5C97783D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961829" y="1806417"/>
            <a:ext cx="276921" cy="589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E49CC62-4375-4554-B5F8-C3C7C36C0E39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003386" y="2272228"/>
            <a:ext cx="43084" cy="159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840AA313-35E8-486C-BEE2-A703A59F51CD}"/>
              </a:ext>
            </a:extLst>
          </p:cNvPr>
          <p:cNvSpPr txBox="1"/>
          <p:nvPr/>
        </p:nvSpPr>
        <p:spPr>
          <a:xfrm>
            <a:off x="3276702" y="975486"/>
            <a:ext cx="190072" cy="2629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0" name="Grafik 12">
            <a:extLst>
              <a:ext uri="{FF2B5EF4-FFF2-40B4-BE49-F238E27FC236}">
                <a16:creationId xmlns:a16="http://schemas.microsoft.com/office/drawing/2014/main" id="{FB55DB7D-EEF1-4670-BC26-CB1B5905A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620" y="2339865"/>
            <a:ext cx="491855" cy="265039"/>
          </a:xfrm>
          <a:prstGeom prst="rect">
            <a:avLst/>
          </a:prstGeom>
        </p:spPr>
      </p:pic>
      <p:pic>
        <p:nvPicPr>
          <p:cNvPr id="52" name="Grafik 15">
            <a:extLst>
              <a:ext uri="{FF2B5EF4-FFF2-40B4-BE49-F238E27FC236}">
                <a16:creationId xmlns:a16="http://schemas.microsoft.com/office/drawing/2014/main" id="{A0975CF1-3157-4BA8-9B7D-8C46D0C09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254" y="2654751"/>
            <a:ext cx="242034" cy="224644"/>
          </a:xfrm>
          <a:prstGeom prst="rect">
            <a:avLst/>
          </a:prstGeom>
        </p:spPr>
      </p:pic>
      <p:pic>
        <p:nvPicPr>
          <p:cNvPr id="53" name="Grafik 18">
            <a:extLst>
              <a:ext uri="{FF2B5EF4-FFF2-40B4-BE49-F238E27FC236}">
                <a16:creationId xmlns:a16="http://schemas.microsoft.com/office/drawing/2014/main" id="{63A8FE31-C34A-4FDD-B035-AEA34F9DF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133" y="2550132"/>
            <a:ext cx="375704" cy="219729"/>
          </a:xfrm>
          <a:prstGeom prst="rect">
            <a:avLst/>
          </a:prstGeom>
        </p:spPr>
      </p:pic>
      <p:pic>
        <p:nvPicPr>
          <p:cNvPr id="54" name="Grafik 21">
            <a:extLst>
              <a:ext uri="{FF2B5EF4-FFF2-40B4-BE49-F238E27FC236}">
                <a16:creationId xmlns:a16="http://schemas.microsoft.com/office/drawing/2014/main" id="{442B80AF-6BAE-4FE8-BCAA-72D9A26EC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753" y="2659996"/>
            <a:ext cx="319497" cy="231125"/>
          </a:xfrm>
          <a:prstGeom prst="rect">
            <a:avLst/>
          </a:prstGeom>
        </p:spPr>
      </p:pic>
      <p:sp>
        <p:nvSpPr>
          <p:cNvPr id="57" name="Rechteck 16">
            <a:extLst>
              <a:ext uri="{FF2B5EF4-FFF2-40B4-BE49-F238E27FC236}">
                <a16:creationId xmlns:a16="http://schemas.microsoft.com/office/drawing/2014/main" id="{30079C8C-78C0-4323-8DB3-1FA4F9DDB85A}"/>
              </a:ext>
            </a:extLst>
          </p:cNvPr>
          <p:cNvSpPr/>
          <p:nvPr/>
        </p:nvSpPr>
        <p:spPr>
          <a:xfrm>
            <a:off x="212342" y="3110404"/>
            <a:ext cx="5926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JINR: 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(minor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complicated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causing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below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6752CE0B-892F-4A4E-A9CD-AB5598A14A49}"/>
              </a:ext>
            </a:extLst>
          </p:cNvPr>
          <p:cNvGrpSpPr/>
          <p:nvPr/>
        </p:nvGrpSpPr>
        <p:grpSpPr>
          <a:xfrm>
            <a:off x="532361" y="860496"/>
            <a:ext cx="2228329" cy="437988"/>
            <a:chOff x="584668" y="1584385"/>
            <a:chExt cx="2722299" cy="535079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3E8A77BE-BCA2-4DF4-8FD9-AA62BB9BAC33}"/>
                </a:ext>
              </a:extLst>
            </p:cNvPr>
            <p:cNvGrpSpPr/>
            <p:nvPr/>
          </p:nvGrpSpPr>
          <p:grpSpPr>
            <a:xfrm>
              <a:off x="584668" y="1584385"/>
              <a:ext cx="2520880" cy="535079"/>
              <a:chOff x="584668" y="1841473"/>
              <a:chExt cx="2520880" cy="535079"/>
            </a:xfrm>
          </p:grpSpPr>
          <p:sp>
            <p:nvSpPr>
              <p:cNvPr id="44" name="Rechteck 35">
                <a:extLst>
                  <a:ext uri="{FF2B5EF4-FFF2-40B4-BE49-F238E27FC236}">
                    <a16:creationId xmlns:a16="http://schemas.microsoft.com/office/drawing/2014/main" id="{9A73DC2F-7CDB-4E31-8F6A-FF4257B12A2C}"/>
                  </a:ext>
                </a:extLst>
              </p:cNvPr>
              <p:cNvSpPr/>
              <p:nvPr/>
            </p:nvSpPr>
            <p:spPr>
              <a:xfrm>
                <a:off x="584668" y="1841473"/>
                <a:ext cx="316553" cy="461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342900">
                  <a:buClr>
                    <a:srgbClr val="00B050"/>
                  </a:buClr>
                  <a:buFont typeface="Wingdings" pitchFamily="2" charset="2"/>
                  <a:buChar char="ü"/>
                </a:pPr>
                <a:r>
                  <a:rPr lang="de-DE" sz="2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45" name="Rechteck 35">
                <a:extLst>
                  <a:ext uri="{FF2B5EF4-FFF2-40B4-BE49-F238E27FC236}">
                    <a16:creationId xmlns:a16="http://schemas.microsoft.com/office/drawing/2014/main" id="{A762A053-1025-43A3-932F-1E59033D94F9}"/>
                  </a:ext>
                </a:extLst>
              </p:cNvPr>
              <p:cNvSpPr/>
              <p:nvPr/>
            </p:nvSpPr>
            <p:spPr>
              <a:xfrm>
                <a:off x="1426680" y="1851388"/>
                <a:ext cx="316553" cy="461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342900">
                  <a:buClr>
                    <a:srgbClr val="00B050"/>
                  </a:buClr>
                  <a:buFont typeface="Wingdings" pitchFamily="2" charset="2"/>
                  <a:buChar char="ü"/>
                </a:pPr>
                <a:r>
                  <a:rPr lang="de-DE" sz="2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46" name="Rechteck 35">
                <a:extLst>
                  <a:ext uri="{FF2B5EF4-FFF2-40B4-BE49-F238E27FC236}">
                    <a16:creationId xmlns:a16="http://schemas.microsoft.com/office/drawing/2014/main" id="{3F1994B5-7C42-4B75-9816-3F645B15090B}"/>
                  </a:ext>
                </a:extLst>
              </p:cNvPr>
              <p:cNvSpPr/>
              <p:nvPr/>
            </p:nvSpPr>
            <p:spPr>
              <a:xfrm>
                <a:off x="2788995" y="1906025"/>
                <a:ext cx="31655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342900">
                  <a:buClr>
                    <a:srgbClr val="00B050"/>
                  </a:buClr>
                  <a:buFont typeface="Wingdings" pitchFamily="2" charset="2"/>
                  <a:buChar char="ü"/>
                </a:pPr>
                <a:r>
                  <a:rPr lang="de-DE" sz="2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47" name="Rechteck 35">
                <a:extLst>
                  <a:ext uri="{FF2B5EF4-FFF2-40B4-BE49-F238E27FC236}">
                    <a16:creationId xmlns:a16="http://schemas.microsoft.com/office/drawing/2014/main" id="{667063C8-7EC4-4754-8A21-2E1817649CF9}"/>
                  </a:ext>
                </a:extLst>
              </p:cNvPr>
              <p:cNvSpPr/>
              <p:nvPr/>
            </p:nvSpPr>
            <p:spPr>
              <a:xfrm>
                <a:off x="2439434" y="1914886"/>
                <a:ext cx="316553" cy="461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342900">
                  <a:buClr>
                    <a:srgbClr val="00B050"/>
                  </a:buClr>
                  <a:buFont typeface="Wingdings" pitchFamily="2" charset="2"/>
                  <a:buChar char="ü"/>
                </a:pPr>
                <a:r>
                  <a:rPr lang="de-DE" sz="2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  <p:sp>
            <p:nvSpPr>
              <p:cNvPr id="55" name="Rechteck 35">
                <a:extLst>
                  <a:ext uri="{FF2B5EF4-FFF2-40B4-BE49-F238E27FC236}">
                    <a16:creationId xmlns:a16="http://schemas.microsoft.com/office/drawing/2014/main" id="{16987E3C-A192-46B3-A2F0-783E2AA4AC63}"/>
                  </a:ext>
                </a:extLst>
              </p:cNvPr>
              <p:cNvSpPr/>
              <p:nvPr/>
            </p:nvSpPr>
            <p:spPr>
              <a:xfrm>
                <a:off x="1952139" y="1906410"/>
                <a:ext cx="316553" cy="461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defTabSz="342900">
                  <a:buClr>
                    <a:srgbClr val="00B050"/>
                  </a:buClr>
                  <a:buFont typeface="Wingdings" pitchFamily="2" charset="2"/>
                  <a:buChar char="ü"/>
                </a:pPr>
                <a:r>
                  <a:rPr lang="de-DE" sz="2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A06AC93D-EBBD-4931-AD54-D64184627920}"/>
                </a:ext>
              </a:extLst>
            </p:cNvPr>
            <p:cNvSpPr txBox="1"/>
            <p:nvPr/>
          </p:nvSpPr>
          <p:spPr>
            <a:xfrm>
              <a:off x="2744529" y="1657798"/>
              <a:ext cx="562438" cy="45120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( )</a:t>
              </a:r>
              <a:r>
                <a:rPr lang="de-DE" sz="1200" baseline="-25000" dirty="0"/>
                <a:t>6</a:t>
              </a:r>
            </a:p>
          </p:txBody>
        </p:sp>
      </p:grpSp>
      <p:sp>
        <p:nvSpPr>
          <p:cNvPr id="60" name="Foliennummernplatzhalter 59">
            <a:extLst>
              <a:ext uri="{FF2B5EF4-FFF2-40B4-BE49-F238E27FC236}">
                <a16:creationId xmlns:a16="http://schemas.microsoft.com/office/drawing/2014/main" id="{1417B952-87F5-4B81-B505-263A2AE5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F243582-1962-4A05-A10C-BAD971B9BBEB}"/>
              </a:ext>
            </a:extLst>
          </p:cNvPr>
          <p:cNvSpPr txBox="1"/>
          <p:nvPr/>
        </p:nvSpPr>
        <p:spPr>
          <a:xfrm>
            <a:off x="6352502" y="2571750"/>
            <a:ext cx="936028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    )</a:t>
            </a:r>
            <a:endParaRPr lang="de-DE" sz="1200" baseline="-25000" dirty="0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4382B026-A5C7-4E08-A0F3-37BFDD205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6" y="1592900"/>
            <a:ext cx="667965" cy="265039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F3F21EC-6E28-4257-AED0-A83922DF55AB}"/>
              </a:ext>
            </a:extLst>
          </p:cNvPr>
          <p:cNvGrpSpPr/>
          <p:nvPr/>
        </p:nvGrpSpPr>
        <p:grpSpPr>
          <a:xfrm>
            <a:off x="1671521" y="1798888"/>
            <a:ext cx="799330" cy="419578"/>
            <a:chOff x="2041194" y="2099724"/>
            <a:chExt cx="976524" cy="512590"/>
          </a:xfrm>
        </p:grpSpPr>
        <p:sp>
          <p:nvSpPr>
            <p:cNvPr id="40" name="Rechteck 35">
              <a:extLst>
                <a:ext uri="{FF2B5EF4-FFF2-40B4-BE49-F238E27FC236}">
                  <a16:creationId xmlns:a16="http://schemas.microsoft.com/office/drawing/2014/main" id="{CF188FB8-D7D4-4A51-8A5A-8CB158781673}"/>
                </a:ext>
              </a:extLst>
            </p:cNvPr>
            <p:cNvSpPr/>
            <p:nvPr/>
          </p:nvSpPr>
          <p:spPr>
            <a:xfrm>
              <a:off x="2041194" y="2099724"/>
              <a:ext cx="3165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defTabSz="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de-DE" sz="2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1" name="Rechteck 35">
              <a:extLst>
                <a:ext uri="{FF2B5EF4-FFF2-40B4-BE49-F238E27FC236}">
                  <a16:creationId xmlns:a16="http://schemas.microsoft.com/office/drawing/2014/main" id="{8B8D8888-37E8-476B-837B-31B0F12E2DCE}"/>
                </a:ext>
              </a:extLst>
            </p:cNvPr>
            <p:cNvSpPr/>
            <p:nvPr/>
          </p:nvSpPr>
          <p:spPr>
            <a:xfrm>
              <a:off x="2250676" y="2099724"/>
              <a:ext cx="3165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defTabSz="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de-DE" sz="2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2" name="Rechteck 35">
              <a:extLst>
                <a:ext uri="{FF2B5EF4-FFF2-40B4-BE49-F238E27FC236}">
                  <a16:creationId xmlns:a16="http://schemas.microsoft.com/office/drawing/2014/main" id="{FD2E307C-DE16-4EEF-B31B-9DC436FAC488}"/>
                </a:ext>
              </a:extLst>
            </p:cNvPr>
            <p:cNvSpPr/>
            <p:nvPr/>
          </p:nvSpPr>
          <p:spPr>
            <a:xfrm>
              <a:off x="2341955" y="2099724"/>
              <a:ext cx="3165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defTabSz="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de-DE" sz="2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3" name="Rechteck 35">
              <a:extLst>
                <a:ext uri="{FF2B5EF4-FFF2-40B4-BE49-F238E27FC236}">
                  <a16:creationId xmlns:a16="http://schemas.microsoft.com/office/drawing/2014/main" id="{9F0E53B8-4CFB-4837-B9E3-A5304497390C}"/>
                </a:ext>
              </a:extLst>
            </p:cNvPr>
            <p:cNvSpPr/>
            <p:nvPr/>
          </p:nvSpPr>
          <p:spPr>
            <a:xfrm>
              <a:off x="2443801" y="2099724"/>
              <a:ext cx="3165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defTabSz="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de-DE" sz="2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9" name="Rechteck 35">
              <a:extLst>
                <a:ext uri="{FF2B5EF4-FFF2-40B4-BE49-F238E27FC236}">
                  <a16:creationId xmlns:a16="http://schemas.microsoft.com/office/drawing/2014/main" id="{1B6DBEE0-DCF5-4791-A1F1-D524F36E7891}"/>
                </a:ext>
              </a:extLst>
            </p:cNvPr>
            <p:cNvSpPr/>
            <p:nvPr/>
          </p:nvSpPr>
          <p:spPr>
            <a:xfrm>
              <a:off x="2701165" y="2150649"/>
              <a:ext cx="3165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defTabSz="34290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de-DE" sz="2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64" name="Rechteck 63">
            <a:extLst>
              <a:ext uri="{FF2B5EF4-FFF2-40B4-BE49-F238E27FC236}">
                <a16:creationId xmlns:a16="http://schemas.microsoft.com/office/drawing/2014/main" id="{C2575812-A5A9-41A8-98A1-83C0AACAA121}"/>
              </a:ext>
            </a:extLst>
          </p:cNvPr>
          <p:cNvSpPr/>
          <p:nvPr/>
        </p:nvSpPr>
        <p:spPr>
          <a:xfrm>
            <a:off x="212342" y="4037856"/>
            <a:ext cx="6008468" cy="751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5" name="Rechteck 16">
            <a:extLst>
              <a:ext uri="{FF2B5EF4-FFF2-40B4-BE49-F238E27FC236}">
                <a16:creationId xmlns:a16="http://schemas.microsoft.com/office/drawing/2014/main" id="{BE545504-ED5F-4F23-A433-C59390B40672}"/>
              </a:ext>
            </a:extLst>
          </p:cNvPr>
          <p:cNvSpPr/>
          <p:nvPr/>
        </p:nvSpPr>
        <p:spPr>
          <a:xfrm>
            <a:off x="225251" y="4017217"/>
            <a:ext cx="59261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BNET: 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apparent </a:t>
            </a:r>
            <a:r>
              <a:rPr lang="de-DE" sz="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6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</a:t>
            </a:r>
            <a:r>
              <a:rPr lang="de-DE" sz="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 FATS </a:t>
            </a:r>
            <a:r>
              <a:rPr lang="de-DE" sz="6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announced</a:t>
            </a:r>
            <a:r>
              <a:rPr lang="de-DE" sz="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not </a:t>
            </a:r>
            <a:r>
              <a:rPr lang="de-DE" sz="6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de-DE" sz="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  <a:r>
              <a:rPr lang="de-DE" sz="6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T. Winkler</a:t>
            </a:r>
          </a:p>
        </p:txBody>
      </p:sp>
      <p:sp>
        <p:nvSpPr>
          <p:cNvPr id="66" name="Rechteck 16">
            <a:extLst>
              <a:ext uri="{FF2B5EF4-FFF2-40B4-BE49-F238E27FC236}">
                <a16:creationId xmlns:a16="http://schemas.microsoft.com/office/drawing/2014/main" id="{40E962E3-2309-4219-83B8-8A03040D3F00}"/>
              </a:ext>
            </a:extLst>
          </p:cNvPr>
          <p:cNvSpPr/>
          <p:nvPr/>
        </p:nvSpPr>
        <p:spPr>
          <a:xfrm>
            <a:off x="6987789" y="3560802"/>
            <a:ext cx="194386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342900"/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Further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delays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avoided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AB87737-B4A2-421C-91FA-1EAC880BA757}"/>
              </a:ext>
            </a:extLst>
          </p:cNvPr>
          <p:cNvGrpSpPr/>
          <p:nvPr/>
        </p:nvGrpSpPr>
        <p:grpSpPr>
          <a:xfrm>
            <a:off x="2455823" y="2045970"/>
            <a:ext cx="719598" cy="92632"/>
            <a:chOff x="2455823" y="2045970"/>
            <a:chExt cx="719598" cy="92632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39D3D9A4-C7F1-471E-9A25-DF3101060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5823" y="2093249"/>
              <a:ext cx="672288" cy="158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9C50E011-4E45-4D25-A97F-BFEEE2BE174A}"/>
                </a:ext>
              </a:extLst>
            </p:cNvPr>
            <p:cNvCxnSpPr/>
            <p:nvPr/>
          </p:nvCxnSpPr>
          <p:spPr>
            <a:xfrm>
              <a:off x="3175421" y="2045970"/>
              <a:ext cx="0" cy="9263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B3F2E812-4B9E-455A-BD9A-451F4C2FA4C2}"/>
              </a:ext>
            </a:extLst>
          </p:cNvPr>
          <p:cNvSpPr/>
          <p:nvPr/>
        </p:nvSpPr>
        <p:spPr>
          <a:xfrm>
            <a:off x="6340854" y="3817192"/>
            <a:ext cx="586740" cy="40005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9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7" grpId="0"/>
      <p:bldP spid="64" grpId="0" animBg="1"/>
      <p:bldP spid="65" grpId="0"/>
      <p:bldP spid="66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JINR </a:t>
            </a:r>
            <a:r>
              <a:rPr lang="de-DE" dirty="0" err="1"/>
              <a:t>deliveries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69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feil: gebogen 79">
            <a:extLst>
              <a:ext uri="{FF2B5EF4-FFF2-40B4-BE49-F238E27FC236}">
                <a16:creationId xmlns:a16="http://schemas.microsoft.com/office/drawing/2014/main" id="{CF08FEDC-EC06-4CD2-893A-CD6DF500C267}"/>
              </a:ext>
            </a:extLst>
          </p:cNvPr>
          <p:cNvSpPr/>
          <p:nvPr/>
        </p:nvSpPr>
        <p:spPr>
          <a:xfrm rot="10800000">
            <a:off x="572462" y="1991556"/>
            <a:ext cx="6649982" cy="2739838"/>
          </a:xfrm>
          <a:prstGeom prst="circularArrow">
            <a:avLst>
              <a:gd name="adj1" fmla="val 3918"/>
              <a:gd name="adj2" fmla="val 208600"/>
              <a:gd name="adj3" fmla="val 10003747"/>
              <a:gd name="adj4" fmla="val 565253"/>
              <a:gd name="adj5" fmla="val 6389"/>
            </a:avLst>
          </a:prstGeom>
          <a:solidFill>
            <a:srgbClr val="FDBB6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8" name="Grafik 77">
            <a:extLst>
              <a:ext uri="{FF2B5EF4-FFF2-40B4-BE49-F238E27FC236}">
                <a16:creationId xmlns:a16="http://schemas.microsoft.com/office/drawing/2014/main" id="{3ED3F6A1-1B02-4358-899B-5CD2D30F6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87" y="1028169"/>
            <a:ext cx="1014097" cy="570828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182880" y="21856"/>
            <a:ext cx="7189470" cy="438466"/>
          </a:xfrm>
        </p:spPr>
        <p:txBody>
          <a:bodyPr/>
          <a:lstStyle/>
          <a:p>
            <a:r>
              <a:rPr lang="de-DE" dirty="0"/>
              <a:t>Interaction </a:t>
            </a:r>
            <a:r>
              <a:rPr lang="de-DE" dirty="0" err="1"/>
              <a:t>with</a:t>
            </a:r>
            <a:r>
              <a:rPr lang="de-DE" dirty="0"/>
              <a:t> JINR: </a:t>
            </a:r>
            <a:r>
              <a:rPr lang="de-DE" dirty="0" err="1"/>
              <a:t>authorization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hteck 16">
            <a:extLst>
              <a:ext uri="{FF2B5EF4-FFF2-40B4-BE49-F238E27FC236}">
                <a16:creationId xmlns:a16="http://schemas.microsoft.com/office/drawing/2014/main" id="{7995B291-1167-495E-9DB8-667FD7163E11}"/>
              </a:ext>
            </a:extLst>
          </p:cNvPr>
          <p:cNvSpPr/>
          <p:nvPr/>
        </p:nvSpPr>
        <p:spPr>
          <a:xfrm>
            <a:off x="169621" y="609373"/>
            <a:ext cx="15629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E0EC36-1484-4487-A75D-17852490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23" y="1156476"/>
            <a:ext cx="921618" cy="129851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40190BE-22E8-47B5-AFB8-33B1A14DF1C0}"/>
              </a:ext>
            </a:extLst>
          </p:cNvPr>
          <p:cNvSpPr txBox="1"/>
          <p:nvPr/>
        </p:nvSpPr>
        <p:spPr>
          <a:xfrm>
            <a:off x="436854" y="2471763"/>
            <a:ext cx="1562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Addendum </a:t>
            </a: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 – FAIR/GSI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1775CFC-23E1-4A31-AEBD-407A969A05F6}"/>
              </a:ext>
            </a:extLst>
          </p:cNvPr>
          <p:cNvGrpSpPr/>
          <p:nvPr/>
        </p:nvGrpSpPr>
        <p:grpSpPr>
          <a:xfrm>
            <a:off x="2248971" y="1067285"/>
            <a:ext cx="1064752" cy="1350137"/>
            <a:chOff x="1973968" y="1220963"/>
            <a:chExt cx="1064752" cy="1350137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D108C24-B0CB-4750-AA04-3FCA28154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979"/>
            <a:stretch/>
          </p:blipFill>
          <p:spPr>
            <a:xfrm>
              <a:off x="2215096" y="1519418"/>
              <a:ext cx="823624" cy="10516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F953C94-1F34-4489-B7DB-9F3980B0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3968" y="1220963"/>
              <a:ext cx="783946" cy="110003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3702139C-84C9-477A-A905-F5AA9F4B3411}"/>
              </a:ext>
            </a:extLst>
          </p:cNvPr>
          <p:cNvSpPr txBox="1"/>
          <p:nvPr/>
        </p:nvSpPr>
        <p:spPr>
          <a:xfrm>
            <a:off x="2204295" y="2482493"/>
            <a:ext cx="1450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User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JINR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BC1BA6-2AD9-40D4-9788-8EBA0F9D951C}"/>
              </a:ext>
            </a:extLst>
          </p:cNvPr>
          <p:cNvGrpSpPr/>
          <p:nvPr/>
        </p:nvGrpSpPr>
        <p:grpSpPr>
          <a:xfrm>
            <a:off x="6526679" y="1050713"/>
            <a:ext cx="1114207" cy="1492412"/>
            <a:chOff x="5932141" y="1079338"/>
            <a:chExt cx="1318545" cy="1766110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CD80942-054A-467D-90A3-43035E721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56419" y="1430660"/>
              <a:ext cx="994267" cy="1414788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A051B25-EB09-43B6-AF43-D08044DE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2141" y="1079338"/>
              <a:ext cx="994268" cy="142333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96E32DCE-4959-4FB2-A97D-36EC0F5CAEF4}"/>
              </a:ext>
            </a:extLst>
          </p:cNvPr>
          <p:cNvSpPr txBox="1"/>
          <p:nvPr/>
        </p:nvSpPr>
        <p:spPr>
          <a:xfrm>
            <a:off x="6436363" y="2640348"/>
            <a:ext cx="1950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Authorization</a:t>
            </a:r>
            <a:r>
              <a:rPr lang="de-DE" sz="12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</a:t>
            </a:r>
            <a:endParaRPr lang="de-DE" sz="12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BAFA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317BCA7-B18C-4991-BA25-7B5565D2CD03}"/>
              </a:ext>
            </a:extLst>
          </p:cNvPr>
          <p:cNvGrpSpPr/>
          <p:nvPr/>
        </p:nvGrpSpPr>
        <p:grpSpPr>
          <a:xfrm>
            <a:off x="4379728" y="2096822"/>
            <a:ext cx="1025811" cy="1173343"/>
            <a:chOff x="3594315" y="2293839"/>
            <a:chExt cx="1524680" cy="1743960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D1B0C67-2BE4-473A-A770-DC42A088D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4315" y="2293839"/>
              <a:ext cx="1138972" cy="16244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C8A1885-ADDF-4471-BE09-D3B711579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57905" y="2645267"/>
              <a:ext cx="1161090" cy="13925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80DF7C75-6DDC-4094-BC9B-D8059216C75C}"/>
              </a:ext>
            </a:extLst>
          </p:cNvPr>
          <p:cNvSpPr txBox="1"/>
          <p:nvPr/>
        </p:nvSpPr>
        <p:spPr>
          <a:xfrm>
            <a:off x="4289880" y="3270165"/>
            <a:ext cx="1598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GSI</a:t>
            </a:r>
          </a:p>
        </p:txBody>
      </p: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7DA78841-4382-4EB0-AE9F-C222DD9AC5C1}"/>
              </a:ext>
            </a:extLst>
          </p:cNvPr>
          <p:cNvSpPr/>
          <p:nvPr/>
        </p:nvSpPr>
        <p:spPr>
          <a:xfrm>
            <a:off x="1468600" y="1655662"/>
            <a:ext cx="565061" cy="182829"/>
          </a:xfrm>
          <a:prstGeom prst="rightArrow">
            <a:avLst>
              <a:gd name="adj1" fmla="val 23677"/>
              <a:gd name="adj2" fmla="val 50000"/>
            </a:avLst>
          </a:prstGeom>
          <a:solidFill>
            <a:srgbClr val="2540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DF2F8188-CE60-4F2F-86E7-5032EB5CAB22}"/>
              </a:ext>
            </a:extLst>
          </p:cNvPr>
          <p:cNvSpPr/>
          <p:nvPr/>
        </p:nvSpPr>
        <p:spPr>
          <a:xfrm>
            <a:off x="3427617" y="1654042"/>
            <a:ext cx="2889556" cy="191329"/>
          </a:xfrm>
          <a:prstGeom prst="rightArrow">
            <a:avLst>
              <a:gd name="adj1" fmla="val 20123"/>
              <a:gd name="adj2" fmla="val 90246"/>
            </a:avLst>
          </a:prstGeom>
          <a:solidFill>
            <a:srgbClr val="2540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45469A5-527F-4AAA-9CBB-9D3BDC487F4B}"/>
              </a:ext>
            </a:extLst>
          </p:cNvPr>
          <p:cNvSpPr/>
          <p:nvPr/>
        </p:nvSpPr>
        <p:spPr>
          <a:xfrm>
            <a:off x="4624353" y="1747710"/>
            <a:ext cx="45719" cy="303201"/>
          </a:xfrm>
          <a:prstGeom prst="rect">
            <a:avLst/>
          </a:prstGeom>
          <a:solidFill>
            <a:srgbClr val="2540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B032B84-D9EF-451E-A554-4A6E0B8E05DB}"/>
              </a:ext>
            </a:extLst>
          </p:cNvPr>
          <p:cNvSpPr txBox="1"/>
          <p:nvPr/>
        </p:nvSpPr>
        <p:spPr>
          <a:xfrm>
            <a:off x="4647212" y="1496161"/>
            <a:ext cx="1578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Ausfuhrkontrolle</a:t>
            </a:r>
          </a:p>
        </p:txBody>
      </p:sp>
      <p:sp>
        <p:nvSpPr>
          <p:cNvPr id="65" name="Pfeil: gebogen 64">
            <a:extLst>
              <a:ext uri="{FF2B5EF4-FFF2-40B4-BE49-F238E27FC236}">
                <a16:creationId xmlns:a16="http://schemas.microsoft.com/office/drawing/2014/main" id="{602CECA1-FDA7-4D07-A823-0E07B87DD8C2}"/>
              </a:ext>
            </a:extLst>
          </p:cNvPr>
          <p:cNvSpPr/>
          <p:nvPr/>
        </p:nvSpPr>
        <p:spPr>
          <a:xfrm rot="3815679">
            <a:off x="7464391" y="2333920"/>
            <a:ext cx="352990" cy="418409"/>
          </a:xfrm>
          <a:prstGeom prst="circularArrow">
            <a:avLst>
              <a:gd name="adj1" fmla="val 9919"/>
              <a:gd name="adj2" fmla="val 1215181"/>
              <a:gd name="adj3" fmla="val 17703603"/>
              <a:gd name="adj4" fmla="val 20279856"/>
              <a:gd name="adj5" fmla="val 1993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6" name="Pfeil: gebogen 65">
            <a:extLst>
              <a:ext uri="{FF2B5EF4-FFF2-40B4-BE49-F238E27FC236}">
                <a16:creationId xmlns:a16="http://schemas.microsoft.com/office/drawing/2014/main" id="{7EB00611-F96D-4968-AD06-B5B4247ABF16}"/>
              </a:ext>
            </a:extLst>
          </p:cNvPr>
          <p:cNvSpPr/>
          <p:nvPr/>
        </p:nvSpPr>
        <p:spPr>
          <a:xfrm rot="3815679">
            <a:off x="3115984" y="2175905"/>
            <a:ext cx="352990" cy="418409"/>
          </a:xfrm>
          <a:prstGeom prst="circularArrow">
            <a:avLst>
              <a:gd name="adj1" fmla="val 9919"/>
              <a:gd name="adj2" fmla="val 1215181"/>
              <a:gd name="adj3" fmla="val 17703603"/>
              <a:gd name="adj4" fmla="val 20279856"/>
              <a:gd name="adj5" fmla="val 1993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7" name="Pfeil: gebogen 66">
            <a:extLst>
              <a:ext uri="{FF2B5EF4-FFF2-40B4-BE49-F238E27FC236}">
                <a16:creationId xmlns:a16="http://schemas.microsoft.com/office/drawing/2014/main" id="{22937AB6-A8E1-4957-9DA1-041DB01CBBA5}"/>
              </a:ext>
            </a:extLst>
          </p:cNvPr>
          <p:cNvSpPr/>
          <p:nvPr/>
        </p:nvSpPr>
        <p:spPr>
          <a:xfrm rot="3815679">
            <a:off x="1200243" y="2160777"/>
            <a:ext cx="352990" cy="418409"/>
          </a:xfrm>
          <a:prstGeom prst="circularArrow">
            <a:avLst>
              <a:gd name="adj1" fmla="val 9919"/>
              <a:gd name="adj2" fmla="val 1215181"/>
              <a:gd name="adj3" fmla="val 17703603"/>
              <a:gd name="adj4" fmla="val 20279856"/>
              <a:gd name="adj5" fmla="val 1993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A3FD2BD8-978B-418C-97D5-0CF13B7D4160}"/>
              </a:ext>
            </a:extLst>
          </p:cNvPr>
          <p:cNvSpPr txBox="1"/>
          <p:nvPr/>
        </p:nvSpPr>
        <p:spPr>
          <a:xfrm>
            <a:off x="1316111" y="2012157"/>
            <a:ext cx="718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2303EFC5-F3C1-4D2E-90A2-1723A4B646F5}"/>
              </a:ext>
            </a:extLst>
          </p:cNvPr>
          <p:cNvSpPr txBox="1"/>
          <p:nvPr/>
        </p:nvSpPr>
        <p:spPr>
          <a:xfrm>
            <a:off x="3263707" y="2024980"/>
            <a:ext cx="718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C1B6E3B4-F358-4BBD-A88D-D88C18A7548E}"/>
              </a:ext>
            </a:extLst>
          </p:cNvPr>
          <p:cNvSpPr txBox="1"/>
          <p:nvPr/>
        </p:nvSpPr>
        <p:spPr>
          <a:xfrm>
            <a:off x="7602216" y="2194764"/>
            <a:ext cx="718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00543C77-541E-4F42-A913-2F38CBF9B74E}"/>
              </a:ext>
            </a:extLst>
          </p:cNvPr>
          <p:cNvGrpSpPr/>
          <p:nvPr/>
        </p:nvGrpSpPr>
        <p:grpSpPr>
          <a:xfrm>
            <a:off x="428042" y="2173760"/>
            <a:ext cx="8140403" cy="2587091"/>
            <a:chOff x="327618" y="1988769"/>
            <a:chExt cx="8140403" cy="2587091"/>
          </a:xfrm>
        </p:grpSpPr>
        <p:sp>
          <p:nvSpPr>
            <p:cNvPr id="61" name="Pfeil: gebogen 60">
              <a:extLst>
                <a:ext uri="{FF2B5EF4-FFF2-40B4-BE49-F238E27FC236}">
                  <a16:creationId xmlns:a16="http://schemas.microsoft.com/office/drawing/2014/main" id="{4C3515AF-1694-4F57-8065-53CDCC0AB72C}"/>
                </a:ext>
              </a:extLst>
            </p:cNvPr>
            <p:cNvSpPr/>
            <p:nvPr/>
          </p:nvSpPr>
          <p:spPr>
            <a:xfrm rot="10800000">
              <a:off x="327618" y="1988769"/>
              <a:ext cx="6649982" cy="2587091"/>
            </a:xfrm>
            <a:prstGeom prst="circularArrow">
              <a:avLst>
                <a:gd name="adj1" fmla="val 5036"/>
                <a:gd name="adj2" fmla="val 145869"/>
                <a:gd name="adj3" fmla="val 349423"/>
                <a:gd name="adj4" fmla="val 10796954"/>
                <a:gd name="adj5" fmla="val 7955"/>
              </a:avLst>
            </a:prstGeom>
            <a:solidFill>
              <a:srgbClr val="FDBB6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557B0B03-2FA0-4D6E-999D-2D97B5948747}"/>
                </a:ext>
              </a:extLst>
            </p:cNvPr>
            <p:cNvSpPr txBox="1"/>
            <p:nvPr/>
          </p:nvSpPr>
          <p:spPr>
            <a:xfrm>
              <a:off x="6414212" y="2906322"/>
              <a:ext cx="2053809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defTabSz="342900"/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„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adjusted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sanctions</a:t>
              </a:r>
              <a:endPara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42900"/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(e.g.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Alumium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walls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at </a:t>
              </a:r>
              <a:r>
                <a:rPr lang="de-DE" sz="12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boxes</a:t>
              </a:r>
              <a:r>
                <a:rPr lang="de-DE" sz="12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73" name="Textfeld 72">
            <a:extLst>
              <a:ext uri="{FF2B5EF4-FFF2-40B4-BE49-F238E27FC236}">
                <a16:creationId xmlns:a16="http://schemas.microsoft.com/office/drawing/2014/main" id="{CECA4E88-4351-4F54-B029-DFE7BFFE50C4}"/>
              </a:ext>
            </a:extLst>
          </p:cNvPr>
          <p:cNvSpPr txBox="1"/>
          <p:nvPr/>
        </p:nvSpPr>
        <p:spPr>
          <a:xfrm>
            <a:off x="3237153" y="4204244"/>
            <a:ext cx="718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iterative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9449A7BF-8D79-4F72-8F3A-E0CA07A96AFC}"/>
              </a:ext>
            </a:extLst>
          </p:cNvPr>
          <p:cNvSpPr txBox="1"/>
          <p:nvPr/>
        </p:nvSpPr>
        <p:spPr>
          <a:xfrm>
            <a:off x="6514636" y="3543455"/>
            <a:ext cx="205304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342900"/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Refreshment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sanction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package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de-DE" sz="12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relevant </a:t>
            </a:r>
            <a:r>
              <a:rPr lang="de-DE" sz="1200" dirty="0" err="1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restrictions</a:t>
            </a:r>
            <a:endParaRPr lang="de-DE" sz="1200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" name="Grafik 50">
            <a:extLst>
              <a:ext uri="{FF2B5EF4-FFF2-40B4-BE49-F238E27FC236}">
                <a16:creationId xmlns:a16="http://schemas.microsoft.com/office/drawing/2014/main" id="{53223696-1612-4475-A579-CC700C969B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33" y="1091901"/>
            <a:ext cx="239290" cy="239290"/>
          </a:xfrm>
          <a:prstGeom prst="rect">
            <a:avLst/>
          </a:prstGeom>
        </p:spPr>
      </p:pic>
      <p:pic>
        <p:nvPicPr>
          <p:cNvPr id="83" name="Grafik 50">
            <a:extLst>
              <a:ext uri="{FF2B5EF4-FFF2-40B4-BE49-F238E27FC236}">
                <a16:creationId xmlns:a16="http://schemas.microsoft.com/office/drawing/2014/main" id="{48A4AAD1-7B34-4465-90E5-66DEFD8226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72" y="1120687"/>
            <a:ext cx="239290" cy="239290"/>
          </a:xfrm>
          <a:prstGeom prst="rect">
            <a:avLst/>
          </a:prstGeom>
        </p:spPr>
      </p:pic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B729FDB7-FD8F-4D9F-B6BB-0F62BBEDFA40}"/>
              </a:ext>
            </a:extLst>
          </p:cNvPr>
          <p:cNvGrpSpPr/>
          <p:nvPr/>
        </p:nvGrpSpPr>
        <p:grpSpPr>
          <a:xfrm>
            <a:off x="1393822" y="1375609"/>
            <a:ext cx="275923" cy="249814"/>
            <a:chOff x="7609839" y="-282004"/>
            <a:chExt cx="1129081" cy="1022240"/>
          </a:xfrm>
        </p:grpSpPr>
        <p:pic>
          <p:nvPicPr>
            <p:cNvPr id="85" name="Bild 6" descr="GSI_Logo_rgb.png">
              <a:extLst>
                <a:ext uri="{FF2B5EF4-FFF2-40B4-BE49-F238E27FC236}">
                  <a16:creationId xmlns:a16="http://schemas.microsoft.com/office/drawing/2014/main" id="{03BFF7BA-F0C7-4D87-8219-DB2E03B3E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9839" y="363875"/>
              <a:ext cx="1129081" cy="376361"/>
            </a:xfrm>
            <a:prstGeom prst="rect">
              <a:avLst/>
            </a:prstGeom>
          </p:spPr>
        </p:pic>
        <p:pic>
          <p:nvPicPr>
            <p:cNvPr id="86" name="Bild 12" descr="FAIR_Logo_rgb.png">
              <a:extLst>
                <a:ext uri="{FF2B5EF4-FFF2-40B4-BE49-F238E27FC236}">
                  <a16:creationId xmlns:a16="http://schemas.microsoft.com/office/drawing/2014/main" id="{65133754-B845-475B-B185-5315FCD9E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9839" y="-282004"/>
              <a:ext cx="775055" cy="645879"/>
            </a:xfrm>
            <a:prstGeom prst="rect">
              <a:avLst/>
            </a:prstGeom>
          </p:spPr>
        </p:pic>
      </p:grpSp>
      <p:pic>
        <p:nvPicPr>
          <p:cNvPr id="88" name="Bild 6" descr="GSI_Logo_rgb.png">
            <a:extLst>
              <a:ext uri="{FF2B5EF4-FFF2-40B4-BE49-F238E27FC236}">
                <a16:creationId xmlns:a16="http://schemas.microsoft.com/office/drawing/2014/main" id="{50990BE1-BC13-421B-A528-F7BA39BAB0F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610" y="2155641"/>
            <a:ext cx="275923" cy="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65" grpId="0" animBg="1"/>
      <p:bldP spid="66" grpId="0" animBg="1"/>
      <p:bldP spid="67" grpId="0" animBg="1"/>
      <p:bldP spid="68" grpId="0"/>
      <p:bldP spid="69" grpId="0"/>
      <p:bldP spid="70" grpId="0"/>
      <p:bldP spid="73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SC unit and module manufacturing until completion - risk analysis 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Authorization</a:t>
            </a:r>
            <a:r>
              <a:rPr lang="de-DE" dirty="0"/>
              <a:t> </a:t>
            </a:r>
            <a:r>
              <a:rPr lang="de-DE" dirty="0" err="1"/>
              <a:t>status</a:t>
            </a:r>
            <a:endParaRPr lang="de-DE" dirty="0"/>
          </a:p>
        </p:txBody>
      </p:sp>
      <p:grpSp>
        <p:nvGrpSpPr>
          <p:cNvPr id="27" name="Group 1">
            <a:extLst>
              <a:ext uri="{FF2B5EF4-FFF2-40B4-BE49-F238E27FC236}">
                <a16:creationId xmlns:a16="http://schemas.microsoft.com/office/drawing/2014/main" id="{4CA7CC0D-8F9E-450A-BAF4-24C0A58074DE}"/>
              </a:ext>
            </a:extLst>
          </p:cNvPr>
          <p:cNvGrpSpPr/>
          <p:nvPr/>
        </p:nvGrpSpPr>
        <p:grpSpPr>
          <a:xfrm>
            <a:off x="1263086" y="-1549081"/>
            <a:ext cx="4456273" cy="1231106"/>
            <a:chOff x="207637" y="652660"/>
            <a:chExt cx="6619455" cy="1231106"/>
          </a:xfrm>
        </p:grpSpPr>
        <p:sp>
          <p:nvSpPr>
            <p:cNvPr id="28" name="Rechteck 16">
              <a:extLst>
                <a:ext uri="{FF2B5EF4-FFF2-40B4-BE49-F238E27FC236}">
                  <a16:creationId xmlns:a16="http://schemas.microsoft.com/office/drawing/2014/main" id="{803B185E-FAD0-44B9-907D-EE56B7F303FB}"/>
                </a:ext>
              </a:extLst>
            </p:cNvPr>
            <p:cNvSpPr/>
            <p:nvPr/>
          </p:nvSpPr>
          <p:spPr>
            <a:xfrm>
              <a:off x="222277" y="652660"/>
              <a:ext cx="6604815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/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de-DE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string</a:t>
              </a:r>
              <a:r>
                <a:rPr lang="de-DE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SIS100</a:t>
              </a:r>
            </a:p>
            <a:p>
              <a:pPr defTabSz="342900"/>
              <a:r>
                <a:rPr lang="de-DE" sz="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collective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behavior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-modules: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mechanical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electrical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hydraulical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vacuum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etc.</a:t>
              </a: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procedures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module</a:t>
              </a:r>
              <a:r>
                <a:rPr lang="de-DE" sz="1400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interconnections</a:t>
              </a: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80000" indent="-180000" defTabSz="342900"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" name="Straight Connector 73">
              <a:extLst>
                <a:ext uri="{FF2B5EF4-FFF2-40B4-BE49-F238E27FC236}">
                  <a16:creationId xmlns:a16="http://schemas.microsoft.com/office/drawing/2014/main" id="{99E8E7B9-7D2D-41D2-959D-D6DFDB2A1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637" y="652660"/>
              <a:ext cx="0" cy="981817"/>
            </a:xfrm>
            <a:prstGeom prst="line">
              <a:avLst/>
            </a:prstGeom>
            <a:ln w="12700">
              <a:solidFill>
                <a:srgbClr val="253F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1E1B707-61B2-438D-8A83-B6D0458C3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048933"/>
              </p:ext>
            </p:extLst>
          </p:nvPr>
        </p:nvGraphicFramePr>
        <p:xfrm>
          <a:off x="219808" y="973978"/>
          <a:ext cx="8581292" cy="3536476"/>
        </p:xfrm>
        <a:graphic>
          <a:graphicData uri="http://schemas.openxmlformats.org/drawingml/2006/table">
            <a:tbl>
              <a:tblPr/>
              <a:tblGrid>
                <a:gridCol w="778119">
                  <a:extLst>
                    <a:ext uri="{9D8B030D-6E8A-4147-A177-3AD203B41FA5}">
                      <a16:colId xmlns:a16="http://schemas.microsoft.com/office/drawing/2014/main" val="1277782671"/>
                    </a:ext>
                  </a:extLst>
                </a:gridCol>
                <a:gridCol w="1367204">
                  <a:extLst>
                    <a:ext uri="{9D8B030D-6E8A-4147-A177-3AD203B41FA5}">
                      <a16:colId xmlns:a16="http://schemas.microsoft.com/office/drawing/2014/main" val="596139304"/>
                    </a:ext>
                  </a:extLst>
                </a:gridCol>
                <a:gridCol w="791307">
                  <a:extLst>
                    <a:ext uri="{9D8B030D-6E8A-4147-A177-3AD203B41FA5}">
                      <a16:colId xmlns:a16="http://schemas.microsoft.com/office/drawing/2014/main" val="2755726913"/>
                    </a:ext>
                  </a:extLst>
                </a:gridCol>
                <a:gridCol w="4385425">
                  <a:extLst>
                    <a:ext uri="{9D8B030D-6E8A-4147-A177-3AD203B41FA5}">
                      <a16:colId xmlns:a16="http://schemas.microsoft.com/office/drawing/2014/main" val="1891998728"/>
                    </a:ext>
                  </a:extLst>
                </a:gridCol>
                <a:gridCol w="1259237">
                  <a:extLst>
                    <a:ext uri="{9D8B030D-6E8A-4147-A177-3AD203B41FA5}">
                      <a16:colId xmlns:a16="http://schemas.microsoft.com/office/drawing/2014/main" val="1764269519"/>
                    </a:ext>
                  </a:extLst>
                </a:gridCol>
              </a:tblGrid>
              <a:tr h="357017">
                <a:tc>
                  <a:txBody>
                    <a:bodyPr/>
                    <a:lstStyle/>
                    <a:p>
                      <a:pPr marL="0" algn="l" defTabSz="342900" rtl="0" eaLnBrk="1" latinLnBrk="0" hangingPunct="1"/>
                      <a:r>
                        <a:rPr lang="de-DE" sz="1200" b="1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+mn-cs"/>
                        </a:rPr>
                        <a:t>direction</a:t>
                      </a:r>
                      <a:endParaRPr lang="de-DE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+mn-cs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err="1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Article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amount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Comment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</a:rPr>
                        <a:t>BAFA</a:t>
                      </a:r>
                      <a:endParaRPr lang="de-DE" sz="1200" dirty="0"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325361"/>
                  </a:ext>
                </a:extLst>
              </a:tr>
              <a:tr h="234611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JINR → FAIR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Authorization available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672601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Both 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Transport </a:t>
                      </a:r>
                      <a:r>
                        <a:rPr lang="de-DE" sz="10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boxes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Complications</a:t>
                      </a: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Wooden </a:t>
                      </a: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walls</a:t>
                      </a:r>
                      <a:endParaRPr lang="de-DE" sz="1000" b="1" i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Aluminum</a:t>
                      </a: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walls</a:t>
                      </a:r>
                      <a:endParaRPr lang="de-DE" sz="1000" b="1" i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Boxes in different </a:t>
                      </a: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conditions</a:t>
                      </a: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</a:t>
                      </a: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different </a:t>
                      </a: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authorization</a:t>
                      </a:r>
                      <a:r>
                        <a:rPr lang="de-DE" sz="10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documents</a:t>
                      </a:r>
                      <a:endParaRPr lang="de-DE" sz="1000" b="1" i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322511"/>
                  </a:ext>
                </a:extLst>
              </a:tr>
              <a:tr h="234611">
                <a:tc rowSpan="7"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FAIR → JINR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HTS interceptions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20 pcs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BAFA approval available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912962"/>
                  </a:ext>
                </a:extLst>
              </a:tr>
              <a:tr h="220052"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Cold terminals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220 pcs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BAFA approval available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46732"/>
                  </a:ext>
                </a:extLst>
              </a:tr>
              <a:tr h="341124"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Temperature sensors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350 pcs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BAFA approval available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49232"/>
                  </a:ext>
                </a:extLst>
              </a:tr>
              <a:tr h="363251"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Gamma-t jump magnets</a:t>
                      </a:r>
                      <a:endParaRPr lang="de-DE" sz="100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12 pcs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Critical supply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Long time scales for re-procurement if needed.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Application in preparation but not yet submitted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164688"/>
                  </a:ext>
                </a:extLst>
              </a:tr>
              <a:tr h="360062"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Gamma-t jump power supply</a:t>
                      </a:r>
                      <a:endParaRPr lang="de-DE" sz="100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1 pc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Critical supply 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Application in preparation but not yet submitted to BAFA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097583"/>
                  </a:ext>
                </a:extLst>
              </a:tr>
              <a:tr h="393139"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Corrector wire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(superconducting)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≈ 50 km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Critical supply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Long time scales for re-procurement if needed. Availability not guaranteed.</a:t>
                      </a:r>
                      <a:endParaRPr lang="de-DE" sz="10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813055"/>
                  </a:ext>
                </a:extLst>
              </a:tr>
              <a:tr h="246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Units for „repair“</a:t>
                      </a:r>
                      <a:endParaRPr lang="de-DE"/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tbd</a:t>
                      </a:r>
                      <a:endParaRPr lang="de-DE"/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Was </a:t>
                      </a:r>
                      <a:r>
                        <a:rPr lang="de-DE" sz="10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available</a:t>
                      </a:r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for</a:t>
                      </a:r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two</a:t>
                      </a:r>
                      <a:r>
                        <a:rPr lang="de-DE" sz="10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units</a:t>
                      </a:r>
                      <a:endParaRPr lang="de-DE" dirty="0"/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kern="1200" dirty="0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Not </a:t>
                      </a:r>
                      <a:r>
                        <a:rPr lang="de-DE" sz="1000" kern="1200" dirty="0" err="1"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a:t>available</a:t>
                      </a:r>
                      <a:endParaRPr lang="de-DE" sz="1000" kern="1200" dirty="0">
                        <a:solidFill>
                          <a:srgbClr val="25406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3563" marR="43563" marT="43563" marB="43563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868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16014"/>
      </p:ext>
    </p:extLst>
  </p:cSld>
  <p:clrMapOvr>
    <a:masterClrMapping/>
  </p:clrMapOvr>
</p:sld>
</file>

<file path=ppt/theme/theme1.xml><?xml version="1.0" encoding="utf-8"?>
<a:theme xmlns:a="http://schemas.openxmlformats.org/drawingml/2006/main" name="2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3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3.xml><?xml version="1.0" encoding="utf-8"?>
<a:theme xmlns:a="http://schemas.openxmlformats.org/drawingml/2006/main" name="4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749</TotalTime>
  <Words>3658</Words>
  <Application>Microsoft Macintosh PowerPoint</Application>
  <PresentationFormat>On-screen Show (16:9)</PresentationFormat>
  <Paragraphs>730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Courier New</vt:lpstr>
      <vt:lpstr>Symbol</vt:lpstr>
      <vt:lpstr>Times New Roman</vt:lpstr>
      <vt:lpstr>Wingdings</vt:lpstr>
      <vt:lpstr>2_fair-gsi-folienmaster_2017_onering</vt:lpstr>
      <vt:lpstr>3_fair-gsi-folienmaster_2017_onering</vt:lpstr>
      <vt:lpstr>4_fair-gsi-folienmaster_2017_onering</vt:lpstr>
      <vt:lpstr>Schedule for SC Unit and Module Manufacturing until Completion incl. Risk Scenarios</vt:lpstr>
      <vt:lpstr>Outline</vt:lpstr>
      <vt:lpstr>project status</vt:lpstr>
      <vt:lpstr>PowerPoint Presentation</vt:lpstr>
      <vt:lpstr>PowerPoint Presentation</vt:lpstr>
      <vt:lpstr>PowerPoint Presentation</vt:lpstr>
      <vt:lpstr>JINR deliveries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analysis and mitigation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BNET36 (and BNET24)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Thank you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Microsoft Office User</dc:creator>
  <cp:keywords/>
  <dc:description/>
  <cp:lastModifiedBy>Microsoft Office User</cp:lastModifiedBy>
  <cp:revision>2242</cp:revision>
  <cp:lastPrinted>2024-07-28T11:16:40Z</cp:lastPrinted>
  <dcterms:created xsi:type="dcterms:W3CDTF">2019-12-04T14:42:24Z</dcterms:created>
  <dcterms:modified xsi:type="dcterms:W3CDTF">2025-09-22T08:08:40Z</dcterms:modified>
  <cp:category/>
</cp:coreProperties>
</file>