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3C85F9-ED8E-4939-8D24-8DDC5A3FB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4877CF8-DB75-4B3F-A444-D45B0B69A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2B95D7-D3C2-4B69-8F37-767778AE5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783746-02D5-40CC-A337-B40DC270F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9660AB-0FC5-4F12-8BB4-0ACAE8F6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51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59DEFC-6332-442C-ADB9-F25A066C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C79FF8-30EA-4645-9BD2-6E0D68617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7DB40E-A888-4024-B0F4-F951E202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1D5DCF-A2AE-4319-BAE6-844ABDE88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475FC4-8DF8-45C8-8C17-B5057A77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54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56559FE-DEDE-4753-9CB6-3C92087835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A5854A-01D6-48F9-8CFD-F701102C9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1602F9-98A7-4AFA-92DB-21A999BE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555C6E-1554-4692-A2E8-3D05D5747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AEE438-9EBC-4980-8D77-C6797D71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21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B7BEEB-0165-4959-8F54-DBF88188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3226CA-2033-4820-AFEF-FCE6353D3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AB835C-A82D-4AA1-94DF-5983A54DB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8EE5E4-8254-4CFB-BA8F-51AC7F884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41D57B-4658-4CEC-951C-E7111610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441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E128CA-FEC5-422C-ACD3-216F71FCD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4CF45BD-02AC-452E-9399-341731F6B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3ABED6-247E-4817-B915-5E32912D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7ABA70-9BF2-4B1A-B163-1C9C270B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2DEA13-66E1-48A9-BD46-3C6FCA8D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1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8C659A-6ED4-4140-97A9-CF9D697A3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83CC25-587E-4522-B091-DD2E264F1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96D4945-406D-4710-B3F0-AC31FFFA7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24E77E-36F3-4DFD-BC37-49EF4D602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742D913-7616-43C7-91EE-D0412CE2F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E9557C-3473-40D4-B749-59E1D178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90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FB71A-0BA6-4427-89C4-3FA89FD7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A82E5C-8CAF-4152-98FF-5919020C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E379CB-5ED2-470D-A330-5DE754088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FB31B3-C846-4EE7-8536-589147288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B2A4A76-3545-4EEA-80B8-E544396B2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E417F88-E3C9-443E-8B0D-058D0873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6660B8B-3879-4A1E-B5BD-719C70799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8E2484E-4844-4DC6-8D57-9A229B52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94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F4B855-B8E5-4C5F-AF2E-617AA9358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E37EAC9-69DA-4684-B9A4-AF8D59B6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6408110-40E2-4DC6-A139-711CF3A59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0893F9-4898-403F-A5CB-BC8BFEFF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051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35EA15D-DDED-4B2F-8813-341ECA07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2F2556B-8F15-4BD4-BAE8-7D8317F5C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713AA28-4C38-43A6-857A-5D730980F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99E64-D8CC-4ED0-B424-CF20173CD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6343E7-585A-4EBA-8A28-54E3D5928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994862E-DACD-4CFE-87C1-1A2DB6DF5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FBCD0B3-3E5C-4925-A153-5306D666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7A0959-4C00-4406-B50A-4A89C0E17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D42F34-52CB-4173-BEF0-CE01094A1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010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CDF211-7FEA-4208-A618-EB1EA24B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9CEA9ED-49B7-475D-9E3D-4E17DB17A3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2859E13-8373-4467-9EA5-89925F16B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D703AA-5E88-4849-94A2-CEA4C312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99462F-9865-403D-A756-53D62202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717161-8599-438B-A880-36CEBD3C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0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E8912D-A258-4570-BA12-74F38FAAE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A37732-19EF-405A-A825-45431E45E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3873C2-27AF-4D69-A9AF-6E9F45A1B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7D04-D809-45FF-891B-7A8B4A8BF999}" type="datetimeFigureOut">
              <a:rPr lang="de-DE" smtClean="0"/>
              <a:t>25.09.2025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3B9E20-D2F3-41A9-AE1D-779F9E26F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4D1B7-A36A-4057-9C7A-7485CE3710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EF3F7-1A08-4A3C-A65D-EF402D321F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93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si.de/work/gesamtprojektleitung_fair/site_management_smg/maschinenmontag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28D4D6-1C55-40AD-ADCE-FBEA29CF7F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Summary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commissioning</a:t>
            </a:r>
            <a:r>
              <a:rPr lang="de-DE" dirty="0"/>
              <a:t> </a:t>
            </a:r>
            <a:r>
              <a:rPr lang="de-DE" dirty="0" err="1"/>
              <a:t>session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6E46C5D-C348-4307-B36F-A5716CA20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4th SIS100 Workshop</a:t>
            </a:r>
          </a:p>
          <a:p>
            <a:r>
              <a:rPr lang="de-DE" dirty="0"/>
              <a:t>V. Kamerdzhiev, 24.09.2025</a:t>
            </a:r>
          </a:p>
        </p:txBody>
      </p:sp>
    </p:spTree>
    <p:extLst>
      <p:ext uri="{BB962C8B-B14F-4D97-AF65-F5344CB8AC3E}">
        <p14:creationId xmlns:p14="http://schemas.microsoft.com/office/powerpoint/2010/main" val="178135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7CB82F-8595-4650-9DAB-CA1F67B82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Project </a:t>
            </a:r>
            <a:r>
              <a:rPr lang="de-DE" dirty="0" err="1"/>
              <a:t>interfaces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D1FE41-3D28-442F-8661-2F53EBC9B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65081"/>
            <a:ext cx="11009671" cy="3911881"/>
          </a:xfrm>
        </p:spPr>
        <p:txBody>
          <a:bodyPr/>
          <a:lstStyle/>
          <a:p>
            <a:r>
              <a:rPr lang="de-DE" dirty="0" err="1"/>
              <a:t>Structure</a:t>
            </a:r>
            <a:r>
              <a:rPr lang="de-DE" dirty="0"/>
              <a:t> and </a:t>
            </a:r>
            <a:r>
              <a:rPr lang="de-DE" dirty="0" err="1"/>
              <a:t>interfaces</a:t>
            </a:r>
            <a:r>
              <a:rPr lang="de-DE" dirty="0"/>
              <a:t> </a:t>
            </a:r>
            <a:r>
              <a:rPr lang="de-DE" dirty="0" err="1"/>
              <a:t>explained</a:t>
            </a:r>
            <a:endParaRPr lang="de-DE" dirty="0"/>
          </a:p>
          <a:p>
            <a:r>
              <a:rPr lang="de-DE" dirty="0"/>
              <a:t>The </a:t>
            </a:r>
            <a:r>
              <a:rPr lang="de-DE" dirty="0" err="1"/>
              <a:t>website</a:t>
            </a:r>
            <a:r>
              <a:rPr lang="de-DE" dirty="0"/>
              <a:t> </a:t>
            </a:r>
            <a:r>
              <a:rPr lang="de-DE" sz="1800" dirty="0">
                <a:hlinkClick r:id="rId2"/>
              </a:rPr>
              <a:t>https://www.gsi.de/work/gesamtprojektleitung_fair/site_management_smg/maschinenmontage</a:t>
            </a:r>
            <a:endParaRPr lang="de-DE" sz="1800" dirty="0"/>
          </a:p>
          <a:p>
            <a:pPr lvl="2"/>
            <a:r>
              <a:rPr lang="de-DE" dirty="0" err="1"/>
              <a:t>contains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usefull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</a:p>
          <a:p>
            <a:pPr lvl="2"/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updated</a:t>
            </a:r>
            <a:r>
              <a:rPr lang="de-DE" dirty="0"/>
              <a:t> </a:t>
            </a:r>
            <a:r>
              <a:rPr lang="de-DE" dirty="0" err="1"/>
              <a:t>frequently</a:t>
            </a:r>
            <a:endParaRPr lang="de-DE" dirty="0"/>
          </a:p>
          <a:p>
            <a:r>
              <a:rPr lang="de-DE" dirty="0"/>
              <a:t>Contact </a:t>
            </a:r>
            <a:r>
              <a:rPr lang="de-DE" dirty="0" err="1"/>
              <a:t>person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all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regarding</a:t>
            </a:r>
            <a:r>
              <a:rPr lang="de-DE" dirty="0"/>
              <a:t> </a:t>
            </a:r>
            <a:r>
              <a:rPr lang="de-DE" dirty="0" err="1"/>
              <a:t>installation</a:t>
            </a:r>
            <a:r>
              <a:rPr lang="de-DE" dirty="0"/>
              <a:t>:</a:t>
            </a:r>
          </a:p>
          <a:p>
            <a:pPr lvl="1"/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machine</a:t>
            </a:r>
            <a:r>
              <a:rPr lang="de-DE" dirty="0"/>
              <a:t> </a:t>
            </a:r>
            <a:r>
              <a:rPr lang="de-DE" dirty="0" err="1"/>
              <a:t>tunnel</a:t>
            </a:r>
            <a:r>
              <a:rPr lang="de-DE" dirty="0"/>
              <a:t> - </a:t>
            </a:r>
            <a:r>
              <a:rPr lang="de-DE" b="1" dirty="0"/>
              <a:t>Jan </a:t>
            </a:r>
            <a:r>
              <a:rPr lang="de-DE" b="1" dirty="0" err="1"/>
              <a:t>Kollarczyk</a:t>
            </a:r>
            <a:endParaRPr lang="de-DE" b="1" dirty="0"/>
          </a:p>
          <a:p>
            <a:pPr lvl="1"/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aux</a:t>
            </a:r>
            <a:r>
              <a:rPr lang="de-DE" dirty="0"/>
              <a:t>. </a:t>
            </a:r>
            <a:r>
              <a:rPr lang="de-DE" dirty="0" err="1"/>
              <a:t>tunnel</a:t>
            </a:r>
            <a:r>
              <a:rPr lang="de-DE" dirty="0"/>
              <a:t> -  </a:t>
            </a:r>
            <a:r>
              <a:rPr lang="de-DE" b="1" dirty="0"/>
              <a:t>Mike </a:t>
            </a:r>
            <a:r>
              <a:rPr lang="de-DE" b="1" dirty="0" err="1"/>
              <a:t>Draisbach</a:t>
            </a:r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55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28037-29EC-4FF0-9989-A30130C65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considerations for FAIR commissioning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66F93F-7C4E-46EE-BD17-E981C6652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6447"/>
            <a:ext cx="10515600" cy="3750516"/>
          </a:xfrm>
        </p:spPr>
        <p:txBody>
          <a:bodyPr/>
          <a:lstStyle/>
          <a:p>
            <a:r>
              <a:rPr lang="en-US" dirty="0"/>
              <a:t>Expectations from FAIR Commissioning team briefly communicated</a:t>
            </a:r>
          </a:p>
          <a:p>
            <a:r>
              <a:rPr lang="de-DE" dirty="0"/>
              <a:t>Need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detailed</a:t>
            </a:r>
            <a:r>
              <a:rPr lang="de-DE" dirty="0"/>
              <a:t> </a:t>
            </a:r>
            <a:r>
              <a:rPr lang="de-DE" dirty="0" err="1"/>
              <a:t>discussion</a:t>
            </a:r>
            <a:r>
              <a:rPr lang="de-DE" dirty="0"/>
              <a:t> on SIS100 </a:t>
            </a:r>
            <a:r>
              <a:rPr lang="de-DE" dirty="0" err="1"/>
              <a:t>commissioning</a:t>
            </a:r>
            <a:r>
              <a:rPr lang="de-DE" dirty="0"/>
              <a:t> ASAP</a:t>
            </a:r>
          </a:p>
          <a:p>
            <a:pPr lvl="1"/>
            <a:r>
              <a:rPr lang="de-DE" dirty="0" err="1"/>
              <a:t>kick-off</a:t>
            </a:r>
            <a:r>
              <a:rPr lang="de-DE" dirty="0"/>
              <a:t> </a:t>
            </a:r>
            <a:r>
              <a:rPr lang="de-DE" dirty="0" err="1"/>
              <a:t>meeting</a:t>
            </a:r>
            <a:endParaRPr lang="de-DE" dirty="0"/>
          </a:p>
          <a:p>
            <a:pPr lvl="1"/>
            <a:r>
              <a:rPr lang="de-DE" dirty="0" err="1"/>
              <a:t>establish</a:t>
            </a:r>
            <a:r>
              <a:rPr lang="de-DE" dirty="0"/>
              <a:t> </a:t>
            </a:r>
            <a:r>
              <a:rPr lang="de-DE" dirty="0" err="1"/>
              <a:t>safety</a:t>
            </a:r>
            <a:r>
              <a:rPr lang="de-DE" dirty="0"/>
              <a:t> </a:t>
            </a:r>
            <a:r>
              <a:rPr lang="de-DE" dirty="0" err="1"/>
              <a:t>organization</a:t>
            </a:r>
            <a:endParaRPr lang="de-DE" dirty="0"/>
          </a:p>
          <a:p>
            <a:pPr lvl="1"/>
            <a:r>
              <a:rPr lang="de-DE" dirty="0"/>
              <a:t>… 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112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5A00E2-CC0C-4106-8173-F9059A26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considerations for SIS100 commissioning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AEADF7-0A2C-477D-98EA-A07832326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8281"/>
            <a:ext cx="10515600" cy="3708681"/>
          </a:xfrm>
        </p:spPr>
        <p:txBody>
          <a:bodyPr/>
          <a:lstStyle/>
          <a:p>
            <a:r>
              <a:rPr lang="en-US" dirty="0"/>
              <a:t>2027 mechanical completion for room temperature components </a:t>
            </a:r>
          </a:p>
          <a:p>
            <a:r>
              <a:rPr lang="en-US" dirty="0"/>
              <a:t>2028 mechanical completion for </a:t>
            </a:r>
            <a:r>
              <a:rPr lang="en-US" dirty="0" err="1"/>
              <a:t>cryo</a:t>
            </a:r>
            <a:r>
              <a:rPr lang="en-US" dirty="0"/>
              <a:t> components</a:t>
            </a:r>
          </a:p>
          <a:p>
            <a:r>
              <a:rPr lang="en-US" dirty="0"/>
              <a:t>need to continue the collaboration with JINR and work together with </a:t>
            </a:r>
            <a:r>
              <a:rPr lang="en-US" dirty="0" err="1"/>
              <a:t>europian</a:t>
            </a:r>
            <a:r>
              <a:rPr lang="en-US" dirty="0"/>
              <a:t> industry</a:t>
            </a:r>
          </a:p>
          <a:p>
            <a:r>
              <a:rPr lang="en-US" dirty="0"/>
              <a:t>Start first commissioning activities in Apr. 2026</a:t>
            </a:r>
          </a:p>
          <a:p>
            <a:pPr lvl="1"/>
            <a:r>
              <a:rPr lang="en-US" dirty="0"/>
              <a:t>Main PC, jointly with GE</a:t>
            </a:r>
          </a:p>
          <a:p>
            <a:pPr lvl="1"/>
            <a:r>
              <a:rPr lang="en-US" dirty="0"/>
              <a:t>other HW commissioning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534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A53373-E1C4-4726-B808-C75EDECB7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availability and commissioning of technical building infrastructure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9FC81B-871C-43A1-9B26-88A1AB38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4375"/>
            <a:ext cx="10515600" cy="3732587"/>
          </a:xfrm>
        </p:spPr>
        <p:txBody>
          <a:bodyPr/>
          <a:lstStyle/>
          <a:p>
            <a:r>
              <a:rPr lang="en-US" dirty="0"/>
              <a:t>The work is progressing well</a:t>
            </a:r>
          </a:p>
          <a:p>
            <a:r>
              <a:rPr lang="en-US" dirty="0"/>
              <a:t>The TBI </a:t>
            </a:r>
            <a:r>
              <a:rPr lang="en-US" dirty="0" err="1"/>
              <a:t>prios</a:t>
            </a:r>
            <a:r>
              <a:rPr lang="en-US" dirty="0"/>
              <a:t>/schedule can be realigned to certain extend if there are strong reasons to do so. --&gt; requires open communication on what is really needed when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79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6FD4A-1A0D-4904-BD5E-9672185B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Intermediate </a:t>
            </a:r>
            <a:r>
              <a:rPr lang="de-DE" dirty="0" err="1"/>
              <a:t>powering</a:t>
            </a:r>
            <a:r>
              <a:rPr lang="de-DE" dirty="0"/>
              <a:t> </a:t>
            </a:r>
            <a:r>
              <a:rPr lang="de-DE" dirty="0" err="1"/>
              <a:t>needs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FC4E7E-F889-4DC6-95A5-5D3FEF4D2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7387"/>
            <a:ext cx="10515600" cy="3989575"/>
          </a:xfrm>
        </p:spPr>
        <p:txBody>
          <a:bodyPr/>
          <a:lstStyle/>
          <a:p>
            <a:r>
              <a:rPr lang="en-US" dirty="0"/>
              <a:t>the generation of the keep-alive list is well under way</a:t>
            </a:r>
          </a:p>
          <a:p>
            <a:pPr lvl="1"/>
            <a:r>
              <a:rPr lang="en-US" dirty="0"/>
              <a:t>good support by numerous departments</a:t>
            </a:r>
          </a:p>
          <a:p>
            <a:pPr lvl="1"/>
            <a:r>
              <a:rPr lang="en-US" dirty="0"/>
              <a:t>need further support to keep the list up-to-date</a:t>
            </a:r>
          </a:p>
          <a:p>
            <a:r>
              <a:rPr lang="en-US" dirty="0"/>
              <a:t>no need to wait for the completion of the list to take action</a:t>
            </a:r>
          </a:p>
          <a:p>
            <a:pPr lvl="1"/>
            <a:r>
              <a:rPr lang="en-US" dirty="0"/>
              <a:t>agreement on </a:t>
            </a:r>
            <a:r>
              <a:rPr lang="en-US" dirty="0" err="1"/>
              <a:t>immidiate</a:t>
            </a:r>
            <a:r>
              <a:rPr lang="en-US" dirty="0"/>
              <a:t> action on the basis of the current version </a:t>
            </a:r>
          </a:p>
        </p:txBody>
      </p:sp>
    </p:spTree>
    <p:extLst>
      <p:ext uri="{BB962C8B-B14F-4D97-AF65-F5344CB8AC3E}">
        <p14:creationId xmlns:p14="http://schemas.microsoft.com/office/powerpoint/2010/main" val="2536374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Office PowerPoint</Application>
  <PresentationFormat>Breitbild</PresentationFormat>
  <Paragraphs>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Summary of the commissioning session</vt:lpstr>
      <vt:lpstr>Project interfaces</vt:lpstr>
      <vt:lpstr>General considerations for FAIR commissioning</vt:lpstr>
      <vt:lpstr>General considerations for SIS100 commissioning</vt:lpstr>
      <vt:lpstr>Status availability and commissioning of technical building infrastructure</vt:lpstr>
      <vt:lpstr>Intermediate powering needs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 of the commissioning session</dc:title>
  <dc:creator>Kamerdzhiev, Vsevolod</dc:creator>
  <cp:lastModifiedBy>Kamerdzhiev, Vsevolod</cp:lastModifiedBy>
  <cp:revision>14</cp:revision>
  <dcterms:created xsi:type="dcterms:W3CDTF">2025-09-24T10:41:03Z</dcterms:created>
  <dcterms:modified xsi:type="dcterms:W3CDTF">2025-09-25T13:32:17Z</dcterms:modified>
</cp:coreProperties>
</file>