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97" r:id="rId3"/>
    <p:sldId id="426" r:id="rId4"/>
    <p:sldId id="424" r:id="rId5"/>
    <p:sldId id="423" r:id="rId6"/>
    <p:sldId id="425" r:id="rId7"/>
    <p:sldId id="432" r:id="rId8"/>
    <p:sldId id="427" r:id="rId9"/>
    <p:sldId id="429" r:id="rId10"/>
    <p:sldId id="433" r:id="rId11"/>
    <p:sldId id="428" r:id="rId12"/>
    <p:sldId id="434" r:id="rId1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90B4B5E2-A102-4A3A-9AE0-6EC37185F7CE}">
          <p14:sldIdLst>
            <p14:sldId id="256"/>
            <p14:sldId id="397"/>
            <p14:sldId id="426"/>
            <p14:sldId id="424"/>
            <p14:sldId id="423"/>
            <p14:sldId id="425"/>
            <p14:sldId id="432"/>
            <p14:sldId id="427"/>
            <p14:sldId id="429"/>
            <p14:sldId id="433"/>
            <p14:sldId id="428"/>
            <p14:sldId id="434"/>
          </p14:sldIdLst>
        </p14:section>
        <p14:section name="Zusatzfolien" id="{A57D370F-1748-4508-BB61-5486E7B6F0F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48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ndreka, David Dr." initials="ODD" lastIdx="2" clrIdx="0">
    <p:extLst>
      <p:ext uri="{19B8F6BF-5375-455C-9EA6-DF929625EA0E}">
        <p15:presenceInfo xmlns:p15="http://schemas.microsoft.com/office/powerpoint/2012/main" userId="S-1-5-21-839522115-515967899-725345543-123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66CC"/>
    <a:srgbClr val="3366FF"/>
    <a:srgbClr val="FF3300"/>
    <a:srgbClr val="FFC3C3"/>
    <a:srgbClr val="FFC9C9"/>
    <a:srgbClr val="FFDC01"/>
    <a:srgbClr val="FF9900"/>
    <a:srgbClr val="FF0000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78" autoAdjust="0"/>
  </p:normalViewPr>
  <p:slideViewPr>
    <p:cSldViewPr snapToGrid="0" snapToObjects="1">
      <p:cViewPr varScale="1">
        <p:scale>
          <a:sx n="67" d="100"/>
          <a:sy n="67" d="100"/>
        </p:scale>
        <p:origin x="512" y="32"/>
      </p:cViewPr>
      <p:guideLst>
        <p:guide orient="horz" pos="2486"/>
        <p:guide pos="2880"/>
      </p:guideLst>
    </p:cSldViewPr>
  </p:slideViewPr>
  <p:outlineViewPr>
    <p:cViewPr>
      <p:scale>
        <a:sx n="33" d="100"/>
        <a:sy n="33" d="100"/>
      </p:scale>
      <p:origin x="0" y="-72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>
      <p:cViewPr varScale="1">
        <p:scale>
          <a:sx n="121" d="100"/>
          <a:sy n="121" d="100"/>
        </p:scale>
        <p:origin x="36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51660-0934-124D-A4B3-496C7F32030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A3EDE-7EBB-0F4A-80C2-34DB9D2E2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8215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828EF-C252-394A-93BF-1C478CFA0896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02386-BEE7-5D4D-B4E7-4BB579C47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0198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fair-mesh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3" t="11489" r="5373" b="5511"/>
          <a:stretch/>
        </p:blipFill>
        <p:spPr>
          <a:xfrm>
            <a:off x="110437" y="1417154"/>
            <a:ext cx="8926586" cy="50562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1563" y="3244364"/>
            <a:ext cx="6607516" cy="779866"/>
          </a:xfrm>
        </p:spPr>
        <p:txBody>
          <a:bodyPr anchor="b" anchorCtr="0">
            <a:noAutofit/>
          </a:bodyPr>
          <a:lstStyle>
            <a:lvl1pPr algn="ctr">
              <a:defRPr sz="3600">
                <a:solidFill>
                  <a:srgbClr val="33333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024230"/>
            <a:ext cx="6400800" cy="58466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404091" y="6650182"/>
            <a:ext cx="3371273" cy="20781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93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2565" y="271335"/>
            <a:ext cx="6242342" cy="7875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123544" y="6552643"/>
            <a:ext cx="8252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64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sz="half" idx="16"/>
          </p:nvPr>
        </p:nvSpPr>
        <p:spPr>
          <a:xfrm>
            <a:off x="476035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0" name="Inhaltsplatzhalter 2"/>
          <p:cNvSpPr>
            <a:spLocks noGrp="1"/>
          </p:cNvSpPr>
          <p:nvPr>
            <p:ph sz="half" idx="15"/>
          </p:nvPr>
        </p:nvSpPr>
        <p:spPr>
          <a:xfrm>
            <a:off x="35032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13"/>
          </p:nvPr>
        </p:nvSpPr>
        <p:spPr>
          <a:xfrm>
            <a:off x="7098998" y="6552643"/>
            <a:ext cx="849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9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25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  <p:sp>
        <p:nvSpPr>
          <p:cNvPr id="9" name="Inhaltsplatzhalter 2"/>
          <p:cNvSpPr>
            <a:spLocks noGrp="1"/>
          </p:cNvSpPr>
          <p:nvPr>
            <p:ph sz="half" idx="15"/>
          </p:nvPr>
        </p:nvSpPr>
        <p:spPr>
          <a:xfrm>
            <a:off x="35032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0280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sz="half" idx="1"/>
          </p:nvPr>
        </p:nvSpPr>
        <p:spPr>
          <a:xfrm>
            <a:off x="4999055" y="1406770"/>
            <a:ext cx="4038600" cy="5034224"/>
          </a:xfrm>
        </p:spPr>
        <p:txBody>
          <a:bodyPr>
            <a:normAutofit/>
          </a:bodyPr>
          <a:lstStyle>
            <a:lvl1pPr marL="180975" indent="-180975">
              <a:spcBef>
                <a:spcPts val="1200"/>
              </a:spcBef>
              <a:defRPr sz="1600"/>
            </a:lvl1pPr>
            <a:lvl2pPr marL="542925" indent="-180975">
              <a:defRPr sz="1400"/>
            </a:lvl2pPr>
            <a:lvl3pPr marL="893763" indent="-180975">
              <a:defRPr sz="1200"/>
            </a:lvl3pPr>
            <a:lvl4pPr marL="1074738" indent="-90488">
              <a:defRPr sz="1100"/>
            </a:lvl4pPr>
            <a:lvl5pPr marL="1255713" indent="-90488"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6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Datumsplatzhalter 4"/>
          <p:cNvSpPr>
            <a:spLocks noGrp="1"/>
          </p:cNvSpPr>
          <p:nvPr>
            <p:ph type="dt" sz="half" idx="2"/>
          </p:nvPr>
        </p:nvSpPr>
        <p:spPr>
          <a:xfrm>
            <a:off x="7098998" y="6552643"/>
            <a:ext cx="849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92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 marL="180975" indent="-180975">
              <a:spcBef>
                <a:spcPts val="600"/>
              </a:spcBef>
              <a:defRPr sz="1400"/>
            </a:lvl1pPr>
            <a:lvl2pPr marL="447675" indent="-180975">
              <a:defRPr sz="1200"/>
            </a:lvl2pPr>
            <a:lvl3pPr marL="714375" indent="-171450">
              <a:defRPr sz="1100"/>
            </a:lvl3pPr>
            <a:lvl4pPr marL="895350" indent="-180975">
              <a:defRPr sz="1050"/>
            </a:lvl4pPr>
            <a:lvl5pPr marL="1076325" indent="-180975"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 marL="180975" indent="-180975">
              <a:spcBef>
                <a:spcPts val="600"/>
              </a:spcBef>
              <a:defRPr sz="1400"/>
            </a:lvl1pPr>
            <a:lvl2pPr marL="447675" indent="-180975">
              <a:defRPr sz="1200"/>
            </a:lvl2pPr>
            <a:lvl3pPr marL="714375" indent="-171450">
              <a:defRPr sz="1100"/>
            </a:lvl3pPr>
            <a:lvl4pPr marL="895350" indent="-180975">
              <a:defRPr sz="1050"/>
            </a:lvl4pPr>
            <a:lvl5pPr marL="1076325" indent="-180975"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/>
            <a:r>
              <a:rPr lang="en-US" smtClean="0"/>
              <a:t>SIS100 WS4 / Beam Commissioning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282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612411"/>
            <a:ext cx="9144000" cy="2556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2565" y="1450685"/>
            <a:ext cx="8211834" cy="4903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964992" y="6552643"/>
            <a:ext cx="744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0" y="1068273"/>
            <a:ext cx="9144000" cy="0"/>
          </a:xfrm>
          <a:prstGeom prst="line">
            <a:avLst/>
          </a:prstGeom>
          <a:ln w="254000">
            <a:solidFill>
              <a:srgbClr val="EAEAE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435267" y="6620368"/>
            <a:ext cx="3780832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dirty="0" smtClean="0">
                <a:solidFill>
                  <a:srgbClr val="333333"/>
                </a:solidFill>
                <a:latin typeface="Arial"/>
                <a:cs typeface="Arial"/>
              </a:rPr>
              <a:t>GSI Helmholtzzentrum für Schwerionenforschung GmbH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2566" y="259790"/>
            <a:ext cx="6242342" cy="7875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4" name="Rechteck 3"/>
          <p:cNvSpPr>
            <a:spLocks/>
          </p:cNvSpPr>
          <p:nvPr/>
        </p:nvSpPr>
        <p:spPr>
          <a:xfrm>
            <a:off x="-1" y="939485"/>
            <a:ext cx="255600" cy="255600"/>
          </a:xfrm>
          <a:prstGeom prst="rect">
            <a:avLst/>
          </a:prstGeom>
          <a:solidFill>
            <a:srgbClr val="FDBB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>
            <a:spLocks/>
          </p:cNvSpPr>
          <p:nvPr/>
        </p:nvSpPr>
        <p:spPr>
          <a:xfrm>
            <a:off x="-1" y="6609871"/>
            <a:ext cx="255600" cy="255600"/>
          </a:xfrm>
          <a:prstGeom prst="rect">
            <a:avLst/>
          </a:prstGeom>
          <a:solidFill>
            <a:srgbClr val="FDBB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100456" y="6552643"/>
            <a:ext cx="8483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333333"/>
                </a:solidFill>
              </a:defRPr>
            </a:lvl1pPr>
          </a:lstStyle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577938" y="6560611"/>
            <a:ext cx="2521061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  <p:pic>
        <p:nvPicPr>
          <p:cNvPr id="13" name="Bild 6" descr="GSI_Logo_rgb.png"/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8399" y="583587"/>
            <a:ext cx="1129081" cy="376361"/>
          </a:xfrm>
          <a:prstGeom prst="rect">
            <a:avLst/>
          </a:prstGeom>
        </p:spPr>
      </p:pic>
      <p:pic>
        <p:nvPicPr>
          <p:cNvPr id="14" name="Bild 12" descr="FAIR_Logo_rgb.png"/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249" y="430944"/>
            <a:ext cx="775055" cy="64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88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6" r:id="rId5"/>
    <p:sldLayoutId id="2147483654" r:id="rId6"/>
    <p:sldLayoutId id="2147483657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spcBef>
          <a:spcPct val="0"/>
        </a:spcBef>
        <a:buNone/>
        <a:defRPr sz="2400" b="1" kern="1200">
          <a:solidFill>
            <a:srgbClr val="333333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2000" kern="1200">
          <a:solidFill>
            <a:srgbClr val="333333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800" kern="1200">
          <a:solidFill>
            <a:srgbClr val="333333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600" kern="1200">
          <a:solidFill>
            <a:srgbClr val="333333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400" kern="1200">
          <a:solidFill>
            <a:srgbClr val="333333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200" kern="1200">
          <a:solidFill>
            <a:srgbClr val="333333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1563" y="2649161"/>
            <a:ext cx="6607516" cy="1645097"/>
          </a:xfrm>
        </p:spPr>
        <p:txBody>
          <a:bodyPr/>
          <a:lstStyle/>
          <a:p>
            <a:r>
              <a:rPr lang="en-US" sz="2800" dirty="0" smtClean="0"/>
              <a:t>Draft Concept for</a:t>
            </a:r>
            <a:br>
              <a:rPr lang="en-US" sz="2800" dirty="0" smtClean="0"/>
            </a:br>
            <a:r>
              <a:rPr lang="en-US" sz="2800" dirty="0" smtClean="0"/>
              <a:t> Beam Commissioning</a:t>
            </a:r>
            <a:endParaRPr lang="en-US" sz="2800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354214"/>
            <a:ext cx="6400800" cy="894904"/>
          </a:xfrm>
        </p:spPr>
        <p:txBody>
          <a:bodyPr>
            <a:normAutofit/>
          </a:bodyPr>
          <a:lstStyle/>
          <a:p>
            <a:pPr lvl="0"/>
            <a:r>
              <a:rPr lang="en-US" sz="1400" noProof="0" dirty="0" smtClean="0"/>
              <a:t>D. Ondreka, GSI (SYS)</a:t>
            </a:r>
          </a:p>
          <a:p>
            <a:pPr lvl="0"/>
            <a:r>
              <a:rPr lang="en-US" sz="1400" dirty="0" smtClean="0"/>
              <a:t>4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SIS100 Workshop, 24 September 2025</a:t>
            </a:r>
            <a:endParaRPr lang="en-US" sz="1400" noProof="0" dirty="0" smtClean="0"/>
          </a:p>
        </p:txBody>
      </p:sp>
    </p:spTree>
    <p:extLst>
      <p:ext uri="{BB962C8B-B14F-4D97-AF65-F5344CB8AC3E}">
        <p14:creationId xmlns:p14="http://schemas.microsoft.com/office/powerpoint/2010/main" val="391019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Preparations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of commissioning procedures</a:t>
            </a:r>
            <a:endParaRPr lang="en-US" dirty="0"/>
          </a:p>
          <a:p>
            <a:pPr lvl="1"/>
            <a:r>
              <a:rPr lang="en-US" dirty="0" smtClean="0"/>
              <a:t>Description of steps to be executed in the commissioning sequence</a:t>
            </a:r>
          </a:p>
          <a:p>
            <a:pPr lvl="1"/>
            <a:r>
              <a:rPr lang="en-US" dirty="0" smtClean="0"/>
              <a:t>Include input and exit conditions and define criteria for fulfillment</a:t>
            </a:r>
          </a:p>
          <a:p>
            <a:r>
              <a:rPr lang="en-US" dirty="0" smtClean="0"/>
              <a:t>Development of software tools for commissioning</a:t>
            </a:r>
          </a:p>
          <a:p>
            <a:pPr lvl="1"/>
            <a:r>
              <a:rPr lang="en-US" dirty="0" smtClean="0"/>
              <a:t>Necessary due to large size of SIS100 for efficient commissioning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712798"/>
              </p:ext>
            </p:extLst>
          </p:nvPr>
        </p:nvGraphicFramePr>
        <p:xfrm>
          <a:off x="685620" y="3630120"/>
          <a:ext cx="7685723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518">
                  <a:extLst>
                    <a:ext uri="{9D8B030D-6E8A-4147-A177-3AD203B41FA5}">
                      <a16:colId xmlns:a16="http://schemas.microsoft.com/office/drawing/2014/main" val="2856699450"/>
                    </a:ext>
                  </a:extLst>
                </a:gridCol>
                <a:gridCol w="5323205">
                  <a:extLst>
                    <a:ext uri="{9D8B030D-6E8A-4147-A177-3AD203B41FA5}">
                      <a16:colId xmlns:a16="http://schemas.microsoft.com/office/drawing/2014/main" val="2900065773"/>
                    </a:ext>
                  </a:extLst>
                </a:gridCol>
              </a:tblGrid>
              <a:tr h="24458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Tool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Purpose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492163"/>
                  </a:ext>
                </a:extLst>
              </a:tr>
              <a:tr h="24458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First-Turn Steering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Steering based on single-pass</a:t>
                      </a:r>
                      <a:r>
                        <a:rPr lang="en-US" sz="1400" baseline="0" dirty="0" smtClean="0"/>
                        <a:t> BPM data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056342"/>
                  </a:ext>
                </a:extLst>
              </a:tr>
              <a:tr h="24458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Closed Orbit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Correction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smtClean="0"/>
                        <a:t>Correction</a:t>
                      </a:r>
                      <a:r>
                        <a:rPr lang="en-US" sz="1400" baseline="0" smtClean="0"/>
                        <a:t> of closed orbit based on multi-pass BPM data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651752"/>
                  </a:ext>
                </a:extLst>
              </a:tr>
              <a:tr h="62319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Tune Measurement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Measurement and</a:t>
                      </a:r>
                      <a:r>
                        <a:rPr lang="en-US" sz="1400" baseline="0" dirty="0" smtClean="0"/>
                        <a:t> correction of machine tune</a:t>
                      </a:r>
                      <a:br>
                        <a:rPr lang="en-US" sz="1400" baseline="0" dirty="0" smtClean="0"/>
                      </a:br>
                      <a:r>
                        <a:rPr lang="en-US" sz="1400" baseline="0" dirty="0" smtClean="0"/>
                        <a:t>Measurement and correction of chromaticity</a:t>
                      </a:r>
                      <a:br>
                        <a:rPr lang="en-US" sz="1400" baseline="0" dirty="0" smtClean="0"/>
                      </a:br>
                      <a:r>
                        <a:rPr lang="en-US" sz="1400" baseline="0" dirty="0" smtClean="0"/>
                        <a:t>Validation of </a:t>
                      </a:r>
                      <a:r>
                        <a:rPr lang="en-US" sz="1400" baseline="0" dirty="0" err="1" smtClean="0"/>
                        <a:t>sextupoles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Validation of </a:t>
                      </a:r>
                      <a:r>
                        <a:rPr lang="en-US" sz="1400" baseline="0" dirty="0" err="1" smtClean="0"/>
                        <a:t>octupoles</a:t>
                      </a:r>
                      <a:r>
                        <a:rPr lang="en-US" sz="1400" baseline="0" dirty="0" smtClean="0"/>
                        <a:t>?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624284"/>
                  </a:ext>
                </a:extLst>
              </a:tr>
              <a:tr h="48247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ORM</a:t>
                      </a:r>
                      <a:r>
                        <a:rPr lang="en-US" sz="1400" baseline="0" dirty="0" smtClean="0"/>
                        <a:t> Measurement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Validation of </a:t>
                      </a:r>
                      <a:r>
                        <a:rPr lang="en-US" sz="1400" dirty="0" err="1" smtClean="0"/>
                        <a:t>steerers</a:t>
                      </a:r>
                      <a:r>
                        <a:rPr lang="en-US" sz="1400" baseline="0" dirty="0" smtClean="0"/>
                        <a:t> and BPMs</a:t>
                      </a:r>
                    </a:p>
                    <a:p>
                      <a:pPr algn="l"/>
                      <a:r>
                        <a:rPr lang="en-US" sz="1400" dirty="0" smtClean="0"/>
                        <a:t>Validation</a:t>
                      </a:r>
                      <a:r>
                        <a:rPr lang="en-US" sz="1400" baseline="0" dirty="0" smtClean="0"/>
                        <a:t> of optics</a:t>
                      </a:r>
                    </a:p>
                    <a:p>
                      <a:pPr algn="l"/>
                      <a:r>
                        <a:rPr lang="en-US" sz="1400" baseline="0" dirty="0" smtClean="0"/>
                        <a:t>Validation of </a:t>
                      </a:r>
                      <a:r>
                        <a:rPr lang="en-US" sz="1400" baseline="0" dirty="0" err="1" smtClean="0"/>
                        <a:t>octupoles</a:t>
                      </a:r>
                      <a:r>
                        <a:rPr lang="en-US" sz="1400" baseline="0" dirty="0" smtClean="0"/>
                        <a:t>?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985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559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Commissioning Cycle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Boundary conditions</a:t>
            </a:r>
          </a:p>
          <a:p>
            <a:pPr lvl="1"/>
            <a:r>
              <a:rPr lang="en-US" dirty="0" smtClean="0"/>
              <a:t>Heat load must correspond to experiment cycle</a:t>
            </a:r>
          </a:p>
          <a:p>
            <a:pPr lvl="1"/>
            <a:r>
              <a:rPr lang="en-US" dirty="0" smtClean="0"/>
              <a:t>Flat-top rigidity in experimental range</a:t>
            </a:r>
          </a:p>
          <a:p>
            <a:pPr lvl="1"/>
            <a:r>
              <a:rPr lang="en-US" dirty="0" smtClean="0"/>
              <a:t>Reasonably short cycle time for commissioning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Expectations for first NUSTAR experiment</a:t>
            </a:r>
          </a:p>
          <a:p>
            <a:pPr lvl="1"/>
            <a:r>
              <a:rPr lang="en-US" dirty="0" smtClean="0"/>
              <a:t>U</a:t>
            </a:r>
            <a:r>
              <a:rPr lang="en-US" baseline="30000" dirty="0" smtClean="0"/>
              <a:t>28+</a:t>
            </a:r>
            <a:r>
              <a:rPr lang="en-US" dirty="0" smtClean="0"/>
              <a:t>, 1 – 1.5 GeV/u, &lt;10</a:t>
            </a:r>
            <a:r>
              <a:rPr lang="en-US" baseline="30000" dirty="0" smtClean="0"/>
              <a:t>11</a:t>
            </a:r>
            <a:r>
              <a:rPr lang="en-US" dirty="0" smtClean="0"/>
              <a:t>/spill</a:t>
            </a:r>
          </a:p>
          <a:p>
            <a:pPr lvl="1"/>
            <a:r>
              <a:rPr lang="en-US" dirty="0" smtClean="0"/>
              <a:t>ES intensity limit: 2∙10</a:t>
            </a:r>
            <a:r>
              <a:rPr lang="en-US" baseline="30000" dirty="0" smtClean="0"/>
              <a:t>11</a:t>
            </a:r>
            <a:r>
              <a:rPr lang="en-US" dirty="0" smtClean="0"/>
              <a:t>, 2s extraction, 4s cycle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Proposed cycle</a:t>
            </a:r>
          </a:p>
          <a:p>
            <a:pPr lvl="1"/>
            <a:r>
              <a:rPr lang="en-US" dirty="0" smtClean="0"/>
              <a:t>Flat-top rigidity: 50 Tm</a:t>
            </a:r>
          </a:p>
          <a:p>
            <a:pPr lvl="1"/>
            <a:r>
              <a:rPr lang="en-US" dirty="0" smtClean="0"/>
              <a:t>Duration: 4 – 5 s</a:t>
            </a:r>
          </a:p>
          <a:p>
            <a:pPr lvl="1"/>
            <a:r>
              <a:rPr lang="en-US" dirty="0" smtClean="0"/>
              <a:t>Flexibility in defining flat-bottom/flat-top length</a:t>
            </a:r>
          </a:p>
          <a:p>
            <a:pPr lvl="1"/>
            <a:r>
              <a:rPr lang="en-US" dirty="0" smtClean="0"/>
              <a:t>Low charge state ions to lower energy</a:t>
            </a:r>
            <a:br>
              <a:rPr lang="en-US" dirty="0" smtClean="0"/>
            </a:br>
            <a:r>
              <a:rPr lang="en-US" dirty="0" smtClean="0"/>
              <a:t>(Ar</a:t>
            </a:r>
            <a:r>
              <a:rPr lang="en-US" baseline="30000" dirty="0" smtClean="0"/>
              <a:t>10+</a:t>
            </a:r>
            <a:r>
              <a:rPr lang="en-US" dirty="0" smtClean="0"/>
              <a:t>: </a:t>
            </a:r>
            <a:r>
              <a:rPr lang="en-US" dirty="0" smtClean="0">
                <a:sym typeface="Wingdings" panose="05000000000000000000" pitchFamily="2" charset="2"/>
              </a:rPr>
              <a:t>3 GeV/u, Kr</a:t>
            </a:r>
            <a:r>
              <a:rPr lang="en-US" baseline="30000" dirty="0" smtClean="0">
                <a:sym typeface="Wingdings" panose="05000000000000000000" pitchFamily="2" charset="2"/>
              </a:rPr>
              <a:t>16+</a:t>
            </a:r>
            <a:r>
              <a:rPr lang="en-US" dirty="0" smtClean="0">
                <a:sym typeface="Wingdings" panose="05000000000000000000" pitchFamily="2" charset="2"/>
              </a:rPr>
              <a:t>: 2 GeV/u, U</a:t>
            </a:r>
            <a:r>
              <a:rPr lang="en-US" baseline="30000" dirty="0" smtClean="0">
                <a:sym typeface="Wingdings" panose="05000000000000000000" pitchFamily="2" charset="2"/>
              </a:rPr>
              <a:t>28+</a:t>
            </a:r>
            <a:r>
              <a:rPr lang="en-US" dirty="0" smtClean="0">
                <a:sym typeface="Wingdings" panose="05000000000000000000" pitchFamily="2" charset="2"/>
              </a:rPr>
              <a:t>: 1 GeV/u)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Minimization of activation (interventions!)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Better control of SX losses (collimation system!)</a:t>
            </a:r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5168234" y="1385844"/>
            <a:ext cx="3621504" cy="2539577"/>
            <a:chOff x="5168234" y="1385844"/>
            <a:chExt cx="3621504" cy="2539577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8234" y="1656967"/>
              <a:ext cx="3435717" cy="2268454"/>
            </a:xfrm>
            <a:prstGeom prst="rect">
              <a:avLst/>
            </a:prstGeom>
          </p:spPr>
        </p:pic>
        <p:sp>
          <p:nvSpPr>
            <p:cNvPr id="10" name="Textfeld 9"/>
            <p:cNvSpPr txBox="1"/>
            <p:nvPr/>
          </p:nvSpPr>
          <p:spPr>
            <a:xfrm>
              <a:off x="5168234" y="1385844"/>
              <a:ext cx="3621504" cy="276999"/>
            </a:xfrm>
            <a:prstGeom prst="rect">
              <a:avLst/>
            </a:prstGeom>
          </p:spPr>
          <p:txBody>
            <a:bodyPr vert="horz" wrap="none" lIns="91440" tIns="45720" rIns="91440" bIns="45720" rtlCol="0" anchor="t">
              <a:spAutoFit/>
            </a:bodyPr>
            <a:lstStyle/>
            <a:p>
              <a:pPr algn="l"/>
              <a:r>
                <a:rPr lang="en-US" sz="1200" i="1" dirty="0" smtClean="0"/>
                <a:t>Cycle for U</a:t>
              </a:r>
              <a:r>
                <a:rPr lang="en-US" sz="1200" i="1" baseline="30000" dirty="0" smtClean="0"/>
                <a:t>28+</a:t>
              </a:r>
              <a:r>
                <a:rPr lang="en-US" sz="1200" i="1" dirty="0" smtClean="0"/>
                <a:t>,1.5GeV/u, 4 injections, 2s extraction</a:t>
              </a:r>
            </a:p>
          </p:txBody>
        </p:sp>
      </p:grpSp>
      <p:grpSp>
        <p:nvGrpSpPr>
          <p:cNvPr id="48" name="Gruppieren 47"/>
          <p:cNvGrpSpPr/>
          <p:nvPr/>
        </p:nvGrpSpPr>
        <p:grpSpPr>
          <a:xfrm>
            <a:off x="5210105" y="4140420"/>
            <a:ext cx="3239336" cy="2389895"/>
            <a:chOff x="5210105" y="4140420"/>
            <a:chExt cx="3239336" cy="2389895"/>
          </a:xfrm>
        </p:grpSpPr>
        <p:sp>
          <p:nvSpPr>
            <p:cNvPr id="32" name="Textfeld 31"/>
            <p:cNvSpPr txBox="1"/>
            <p:nvPr/>
          </p:nvSpPr>
          <p:spPr>
            <a:xfrm>
              <a:off x="5710717" y="4140420"/>
              <a:ext cx="2238113" cy="276999"/>
            </a:xfrm>
            <a:prstGeom prst="rect">
              <a:avLst/>
            </a:prstGeom>
          </p:spPr>
          <p:txBody>
            <a:bodyPr vert="horz" wrap="none" lIns="91440" tIns="45720" rIns="91440" bIns="45720" rtlCol="0" anchor="t">
              <a:spAutoFit/>
            </a:bodyPr>
            <a:lstStyle/>
            <a:p>
              <a:pPr algn="l"/>
              <a:r>
                <a:rPr lang="en-US" sz="1200" i="1" dirty="0" smtClean="0"/>
                <a:t>Cycles with identical heat load</a:t>
              </a:r>
            </a:p>
          </p:txBody>
        </p:sp>
        <p:grpSp>
          <p:nvGrpSpPr>
            <p:cNvPr id="47" name="Gruppieren 46"/>
            <p:cNvGrpSpPr/>
            <p:nvPr/>
          </p:nvGrpSpPr>
          <p:grpSpPr>
            <a:xfrm>
              <a:off x="5210105" y="4447715"/>
              <a:ext cx="3239336" cy="2082600"/>
              <a:chOff x="5207644" y="4468522"/>
              <a:chExt cx="3239336" cy="2082600"/>
            </a:xfrm>
          </p:grpSpPr>
          <p:grpSp>
            <p:nvGrpSpPr>
              <p:cNvPr id="44" name="Gruppieren 43"/>
              <p:cNvGrpSpPr/>
              <p:nvPr/>
            </p:nvGrpSpPr>
            <p:grpSpPr>
              <a:xfrm>
                <a:off x="5207644" y="4468522"/>
                <a:ext cx="3239336" cy="604800"/>
                <a:chOff x="5207644" y="4468522"/>
                <a:chExt cx="3239336" cy="604800"/>
              </a:xfrm>
            </p:grpSpPr>
            <p:grpSp>
              <p:nvGrpSpPr>
                <p:cNvPr id="30" name="Gruppieren 29"/>
                <p:cNvGrpSpPr/>
                <p:nvPr/>
              </p:nvGrpSpPr>
              <p:grpSpPr>
                <a:xfrm>
                  <a:off x="5207644" y="4468522"/>
                  <a:ext cx="3239336" cy="604800"/>
                  <a:chOff x="5168234" y="4144692"/>
                  <a:chExt cx="3239336" cy="604800"/>
                </a:xfrm>
              </p:grpSpPr>
              <p:sp>
                <p:nvSpPr>
                  <p:cNvPr id="12" name="Freihandform 11"/>
                  <p:cNvSpPr/>
                  <p:nvPr/>
                </p:nvSpPr>
                <p:spPr>
                  <a:xfrm>
                    <a:off x="5290016" y="4144692"/>
                    <a:ext cx="2982539" cy="604800"/>
                  </a:xfrm>
                  <a:custGeom>
                    <a:avLst/>
                    <a:gdLst>
                      <a:gd name="connsiteX0" fmla="*/ 23382 w 3012058"/>
                      <a:gd name="connsiteY0" fmla="*/ 947572 h 1008941"/>
                      <a:gd name="connsiteX1" fmla="*/ 133846 w 3012058"/>
                      <a:gd name="connsiteY1" fmla="*/ 640726 h 1008941"/>
                      <a:gd name="connsiteX2" fmla="*/ 1048246 w 3012058"/>
                      <a:gd name="connsiteY2" fmla="*/ 634589 h 1008941"/>
                      <a:gd name="connsiteX3" fmla="*/ 1361229 w 3012058"/>
                      <a:gd name="connsiteY3" fmla="*/ 119089 h 1008941"/>
                      <a:gd name="connsiteX4" fmla="*/ 2582474 w 3012058"/>
                      <a:gd name="connsiteY4" fmla="*/ 76130 h 1008941"/>
                      <a:gd name="connsiteX5" fmla="*/ 3012058 w 3012058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871442 h 932811"/>
                      <a:gd name="connsiteX1" fmla="*/ 110464 w 2988676"/>
                      <a:gd name="connsiteY1" fmla="*/ 564596 h 932811"/>
                      <a:gd name="connsiteX2" fmla="*/ 1024864 w 2988676"/>
                      <a:gd name="connsiteY2" fmla="*/ 558459 h 932811"/>
                      <a:gd name="connsiteX3" fmla="*/ 1337847 w 2988676"/>
                      <a:gd name="connsiteY3" fmla="*/ 42959 h 932811"/>
                      <a:gd name="connsiteX4" fmla="*/ 2559092 w 2988676"/>
                      <a:gd name="connsiteY4" fmla="*/ 0 h 932811"/>
                      <a:gd name="connsiteX5" fmla="*/ 2988676 w 2988676"/>
                      <a:gd name="connsiteY5" fmla="*/ 932811 h 932811"/>
                      <a:gd name="connsiteX0" fmla="*/ 0 w 2988676"/>
                      <a:gd name="connsiteY0" fmla="*/ 871442 h 932811"/>
                      <a:gd name="connsiteX1" fmla="*/ 110464 w 2988676"/>
                      <a:gd name="connsiteY1" fmla="*/ 564596 h 932811"/>
                      <a:gd name="connsiteX2" fmla="*/ 1024864 w 2988676"/>
                      <a:gd name="connsiteY2" fmla="*/ 558459 h 932811"/>
                      <a:gd name="connsiteX3" fmla="*/ 1337847 w 2988676"/>
                      <a:gd name="connsiteY3" fmla="*/ 42959 h 932811"/>
                      <a:gd name="connsiteX4" fmla="*/ 2559092 w 2988676"/>
                      <a:gd name="connsiteY4" fmla="*/ 0 h 932811"/>
                      <a:gd name="connsiteX5" fmla="*/ 2988676 w 2988676"/>
                      <a:gd name="connsiteY5" fmla="*/ 932811 h 932811"/>
                      <a:gd name="connsiteX0" fmla="*/ 0 w 2988676"/>
                      <a:gd name="connsiteY0" fmla="*/ 871796 h 933165"/>
                      <a:gd name="connsiteX1" fmla="*/ 110464 w 2988676"/>
                      <a:gd name="connsiteY1" fmla="*/ 564950 h 933165"/>
                      <a:gd name="connsiteX2" fmla="*/ 1024864 w 2988676"/>
                      <a:gd name="connsiteY2" fmla="*/ 558813 h 933165"/>
                      <a:gd name="connsiteX3" fmla="*/ 1337847 w 2988676"/>
                      <a:gd name="connsiteY3" fmla="*/ 43313 h 933165"/>
                      <a:gd name="connsiteX4" fmla="*/ 2559092 w 2988676"/>
                      <a:gd name="connsiteY4" fmla="*/ 24901 h 933165"/>
                      <a:gd name="connsiteX5" fmla="*/ 2988676 w 2988676"/>
                      <a:gd name="connsiteY5" fmla="*/ 933165 h 933165"/>
                      <a:gd name="connsiteX0" fmla="*/ 0 w 2988676"/>
                      <a:gd name="connsiteY0" fmla="*/ 871796 h 933165"/>
                      <a:gd name="connsiteX1" fmla="*/ 110464 w 2988676"/>
                      <a:gd name="connsiteY1" fmla="*/ 564950 h 933165"/>
                      <a:gd name="connsiteX2" fmla="*/ 1024864 w 2988676"/>
                      <a:gd name="connsiteY2" fmla="*/ 558813 h 933165"/>
                      <a:gd name="connsiteX3" fmla="*/ 1337847 w 2988676"/>
                      <a:gd name="connsiteY3" fmla="*/ 43313 h 933165"/>
                      <a:gd name="connsiteX4" fmla="*/ 2559092 w 2988676"/>
                      <a:gd name="connsiteY4" fmla="*/ 24901 h 933165"/>
                      <a:gd name="connsiteX5" fmla="*/ 2988676 w 2988676"/>
                      <a:gd name="connsiteY5" fmla="*/ 933165 h 933165"/>
                      <a:gd name="connsiteX0" fmla="*/ 0 w 2988676"/>
                      <a:gd name="connsiteY0" fmla="*/ 846895 h 908264"/>
                      <a:gd name="connsiteX1" fmla="*/ 11046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2539"/>
                      <a:gd name="connsiteY0" fmla="*/ 920538 h 920538"/>
                      <a:gd name="connsiteX1" fmla="*/ 184107 w 2982539"/>
                      <a:gd name="connsiteY1" fmla="*/ 540049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84107 w 2982539"/>
                      <a:gd name="connsiteY1" fmla="*/ 540049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52201 h 952201"/>
                      <a:gd name="connsiteX1" fmla="*/ 147286 w 2982539"/>
                      <a:gd name="connsiteY1" fmla="*/ 688313 h 952201"/>
                      <a:gd name="connsiteX2" fmla="*/ 1006453 w 2982539"/>
                      <a:gd name="connsiteY2" fmla="*/ 657629 h 952201"/>
                      <a:gd name="connsiteX3" fmla="*/ 1331710 w 2982539"/>
                      <a:gd name="connsiteY3" fmla="*/ 50075 h 952201"/>
                      <a:gd name="connsiteX4" fmla="*/ 2552955 w 2982539"/>
                      <a:gd name="connsiteY4" fmla="*/ 31663 h 952201"/>
                      <a:gd name="connsiteX5" fmla="*/ 2982539 w 2982539"/>
                      <a:gd name="connsiteY5" fmla="*/ 939927 h 952201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951221 w 2982539"/>
                      <a:gd name="connsiteY2" fmla="*/ 650514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47386 h 947386"/>
                      <a:gd name="connsiteX1" fmla="*/ 147286 w 2982539"/>
                      <a:gd name="connsiteY1" fmla="*/ 683498 h 947386"/>
                      <a:gd name="connsiteX2" fmla="*/ 951221 w 2982539"/>
                      <a:gd name="connsiteY2" fmla="*/ 677362 h 947386"/>
                      <a:gd name="connsiteX3" fmla="*/ 1331710 w 2982539"/>
                      <a:gd name="connsiteY3" fmla="*/ 45260 h 947386"/>
                      <a:gd name="connsiteX4" fmla="*/ 2577502 w 2982539"/>
                      <a:gd name="connsiteY4" fmla="*/ 51396 h 947386"/>
                      <a:gd name="connsiteX5" fmla="*/ 2982539 w 2982539"/>
                      <a:gd name="connsiteY5" fmla="*/ 935112 h 947386"/>
                      <a:gd name="connsiteX0" fmla="*/ 0 w 2982539"/>
                      <a:gd name="connsiteY0" fmla="*/ 947386 h 947386"/>
                      <a:gd name="connsiteX1" fmla="*/ 147286 w 2982539"/>
                      <a:gd name="connsiteY1" fmla="*/ 683498 h 947386"/>
                      <a:gd name="connsiteX2" fmla="*/ 951221 w 2982539"/>
                      <a:gd name="connsiteY2" fmla="*/ 677362 h 947386"/>
                      <a:gd name="connsiteX3" fmla="*/ 1331710 w 2982539"/>
                      <a:gd name="connsiteY3" fmla="*/ 45260 h 947386"/>
                      <a:gd name="connsiteX4" fmla="*/ 2577502 w 2982539"/>
                      <a:gd name="connsiteY4" fmla="*/ 51396 h 947386"/>
                      <a:gd name="connsiteX5" fmla="*/ 2982539 w 2982539"/>
                      <a:gd name="connsiteY5" fmla="*/ 935112 h 947386"/>
                      <a:gd name="connsiteX0" fmla="*/ 0 w 2982539"/>
                      <a:gd name="connsiteY0" fmla="*/ 902126 h 902126"/>
                      <a:gd name="connsiteX1" fmla="*/ 147286 w 2982539"/>
                      <a:gd name="connsiteY1" fmla="*/ 638238 h 902126"/>
                      <a:gd name="connsiteX2" fmla="*/ 951221 w 2982539"/>
                      <a:gd name="connsiteY2" fmla="*/ 632102 h 902126"/>
                      <a:gd name="connsiteX3" fmla="*/ 1331710 w 2982539"/>
                      <a:gd name="connsiteY3" fmla="*/ 0 h 902126"/>
                      <a:gd name="connsiteX4" fmla="*/ 2577502 w 2982539"/>
                      <a:gd name="connsiteY4" fmla="*/ 6136 h 902126"/>
                      <a:gd name="connsiteX5" fmla="*/ 2982539 w 2982539"/>
                      <a:gd name="connsiteY5" fmla="*/ 889852 h 902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982539" h="902126">
                        <a:moveTo>
                          <a:pt x="0" y="902126"/>
                        </a:moveTo>
                        <a:lnTo>
                          <a:pt x="147286" y="638238"/>
                        </a:lnTo>
                        <a:lnTo>
                          <a:pt x="951221" y="632102"/>
                        </a:lnTo>
                        <a:lnTo>
                          <a:pt x="1331710" y="0"/>
                        </a:lnTo>
                        <a:lnTo>
                          <a:pt x="2577502" y="6136"/>
                        </a:lnTo>
                        <a:lnTo>
                          <a:pt x="2982539" y="889852"/>
                        </a:lnTo>
                      </a:path>
                    </a:pathLst>
                  </a:custGeom>
                  <a:noFill/>
                  <a:ln>
                    <a:solidFill>
                      <a:schemeClr val="accent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cxnSp>
                <p:nvCxnSpPr>
                  <p:cNvPr id="23" name="Gerader Verbinder 22"/>
                  <p:cNvCxnSpPr/>
                  <p:nvPr/>
                </p:nvCxnSpPr>
                <p:spPr>
                  <a:xfrm>
                    <a:off x="5168234" y="4749492"/>
                    <a:ext cx="3239336" cy="0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65000"/>
                      </a:schemeClr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" name="Gerader Verbinder 32"/>
                <p:cNvCxnSpPr>
                  <a:stCxn id="12" idx="0"/>
                </p:cNvCxnSpPr>
                <p:nvPr/>
              </p:nvCxnSpPr>
              <p:spPr>
                <a:xfrm flipV="1">
                  <a:off x="5329426" y="4519910"/>
                  <a:ext cx="0" cy="553412"/>
                </a:xfrm>
                <a:prstGeom prst="line">
                  <a:avLst/>
                </a:prstGeom>
                <a:ln w="12700">
                  <a:solidFill>
                    <a:schemeClr val="bg1">
                      <a:lumMod val="65000"/>
                    </a:schemeClr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Gerader Verbinder 36"/>
                <p:cNvCxnSpPr>
                  <a:stCxn id="12" idx="5"/>
                </p:cNvCxnSpPr>
                <p:nvPr/>
              </p:nvCxnSpPr>
              <p:spPr>
                <a:xfrm flipH="1" flipV="1">
                  <a:off x="8306081" y="4530221"/>
                  <a:ext cx="5884" cy="534872"/>
                </a:xfrm>
                <a:prstGeom prst="line">
                  <a:avLst/>
                </a:prstGeom>
                <a:ln w="12700">
                  <a:solidFill>
                    <a:schemeClr val="bg1">
                      <a:lumMod val="65000"/>
                    </a:schemeClr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uppieren 44"/>
              <p:cNvGrpSpPr/>
              <p:nvPr/>
            </p:nvGrpSpPr>
            <p:grpSpPr>
              <a:xfrm>
                <a:off x="5207644" y="5207420"/>
                <a:ext cx="3239336" cy="600687"/>
                <a:chOff x="5207644" y="5207420"/>
                <a:chExt cx="3239336" cy="600687"/>
              </a:xfrm>
            </p:grpSpPr>
            <p:grpSp>
              <p:nvGrpSpPr>
                <p:cNvPr id="29" name="Gruppieren 28"/>
                <p:cNvGrpSpPr/>
                <p:nvPr/>
              </p:nvGrpSpPr>
              <p:grpSpPr>
                <a:xfrm>
                  <a:off x="5207644" y="5207420"/>
                  <a:ext cx="3239336" cy="600687"/>
                  <a:chOff x="5155482" y="5054364"/>
                  <a:chExt cx="3239336" cy="600687"/>
                </a:xfrm>
              </p:grpSpPr>
              <p:sp>
                <p:nvSpPr>
                  <p:cNvPr id="20" name="Freihandform 19"/>
                  <p:cNvSpPr/>
                  <p:nvPr/>
                </p:nvSpPr>
                <p:spPr>
                  <a:xfrm>
                    <a:off x="5283881" y="5054364"/>
                    <a:ext cx="2982539" cy="600687"/>
                  </a:xfrm>
                  <a:custGeom>
                    <a:avLst/>
                    <a:gdLst>
                      <a:gd name="connsiteX0" fmla="*/ 23382 w 3012058"/>
                      <a:gd name="connsiteY0" fmla="*/ 947572 h 1008941"/>
                      <a:gd name="connsiteX1" fmla="*/ 133846 w 3012058"/>
                      <a:gd name="connsiteY1" fmla="*/ 640726 h 1008941"/>
                      <a:gd name="connsiteX2" fmla="*/ 1048246 w 3012058"/>
                      <a:gd name="connsiteY2" fmla="*/ 634589 h 1008941"/>
                      <a:gd name="connsiteX3" fmla="*/ 1361229 w 3012058"/>
                      <a:gd name="connsiteY3" fmla="*/ 119089 h 1008941"/>
                      <a:gd name="connsiteX4" fmla="*/ 2582474 w 3012058"/>
                      <a:gd name="connsiteY4" fmla="*/ 76130 h 1008941"/>
                      <a:gd name="connsiteX5" fmla="*/ 3012058 w 3012058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871442 h 932811"/>
                      <a:gd name="connsiteX1" fmla="*/ 110464 w 2988676"/>
                      <a:gd name="connsiteY1" fmla="*/ 564596 h 932811"/>
                      <a:gd name="connsiteX2" fmla="*/ 1024864 w 2988676"/>
                      <a:gd name="connsiteY2" fmla="*/ 558459 h 932811"/>
                      <a:gd name="connsiteX3" fmla="*/ 1337847 w 2988676"/>
                      <a:gd name="connsiteY3" fmla="*/ 42959 h 932811"/>
                      <a:gd name="connsiteX4" fmla="*/ 2559092 w 2988676"/>
                      <a:gd name="connsiteY4" fmla="*/ 0 h 932811"/>
                      <a:gd name="connsiteX5" fmla="*/ 2988676 w 2988676"/>
                      <a:gd name="connsiteY5" fmla="*/ 932811 h 932811"/>
                      <a:gd name="connsiteX0" fmla="*/ 0 w 2988676"/>
                      <a:gd name="connsiteY0" fmla="*/ 871442 h 932811"/>
                      <a:gd name="connsiteX1" fmla="*/ 110464 w 2988676"/>
                      <a:gd name="connsiteY1" fmla="*/ 564596 h 932811"/>
                      <a:gd name="connsiteX2" fmla="*/ 1024864 w 2988676"/>
                      <a:gd name="connsiteY2" fmla="*/ 558459 h 932811"/>
                      <a:gd name="connsiteX3" fmla="*/ 1337847 w 2988676"/>
                      <a:gd name="connsiteY3" fmla="*/ 42959 h 932811"/>
                      <a:gd name="connsiteX4" fmla="*/ 2559092 w 2988676"/>
                      <a:gd name="connsiteY4" fmla="*/ 0 h 932811"/>
                      <a:gd name="connsiteX5" fmla="*/ 2988676 w 2988676"/>
                      <a:gd name="connsiteY5" fmla="*/ 932811 h 932811"/>
                      <a:gd name="connsiteX0" fmla="*/ 0 w 2988676"/>
                      <a:gd name="connsiteY0" fmla="*/ 871796 h 933165"/>
                      <a:gd name="connsiteX1" fmla="*/ 110464 w 2988676"/>
                      <a:gd name="connsiteY1" fmla="*/ 564950 h 933165"/>
                      <a:gd name="connsiteX2" fmla="*/ 1024864 w 2988676"/>
                      <a:gd name="connsiteY2" fmla="*/ 558813 h 933165"/>
                      <a:gd name="connsiteX3" fmla="*/ 1337847 w 2988676"/>
                      <a:gd name="connsiteY3" fmla="*/ 43313 h 933165"/>
                      <a:gd name="connsiteX4" fmla="*/ 2559092 w 2988676"/>
                      <a:gd name="connsiteY4" fmla="*/ 24901 h 933165"/>
                      <a:gd name="connsiteX5" fmla="*/ 2988676 w 2988676"/>
                      <a:gd name="connsiteY5" fmla="*/ 933165 h 933165"/>
                      <a:gd name="connsiteX0" fmla="*/ 0 w 2988676"/>
                      <a:gd name="connsiteY0" fmla="*/ 871796 h 933165"/>
                      <a:gd name="connsiteX1" fmla="*/ 110464 w 2988676"/>
                      <a:gd name="connsiteY1" fmla="*/ 564950 h 933165"/>
                      <a:gd name="connsiteX2" fmla="*/ 1024864 w 2988676"/>
                      <a:gd name="connsiteY2" fmla="*/ 558813 h 933165"/>
                      <a:gd name="connsiteX3" fmla="*/ 1337847 w 2988676"/>
                      <a:gd name="connsiteY3" fmla="*/ 43313 h 933165"/>
                      <a:gd name="connsiteX4" fmla="*/ 2559092 w 2988676"/>
                      <a:gd name="connsiteY4" fmla="*/ 24901 h 933165"/>
                      <a:gd name="connsiteX5" fmla="*/ 2988676 w 2988676"/>
                      <a:gd name="connsiteY5" fmla="*/ 933165 h 933165"/>
                      <a:gd name="connsiteX0" fmla="*/ 0 w 2988676"/>
                      <a:gd name="connsiteY0" fmla="*/ 846895 h 908264"/>
                      <a:gd name="connsiteX1" fmla="*/ 11046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2539"/>
                      <a:gd name="connsiteY0" fmla="*/ 920538 h 920538"/>
                      <a:gd name="connsiteX1" fmla="*/ 184107 w 2982539"/>
                      <a:gd name="connsiteY1" fmla="*/ 540049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84107 w 2982539"/>
                      <a:gd name="connsiteY1" fmla="*/ 540049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52201 h 952201"/>
                      <a:gd name="connsiteX1" fmla="*/ 147286 w 2982539"/>
                      <a:gd name="connsiteY1" fmla="*/ 688313 h 952201"/>
                      <a:gd name="connsiteX2" fmla="*/ 1006453 w 2982539"/>
                      <a:gd name="connsiteY2" fmla="*/ 657629 h 952201"/>
                      <a:gd name="connsiteX3" fmla="*/ 1331710 w 2982539"/>
                      <a:gd name="connsiteY3" fmla="*/ 50075 h 952201"/>
                      <a:gd name="connsiteX4" fmla="*/ 2552955 w 2982539"/>
                      <a:gd name="connsiteY4" fmla="*/ 31663 h 952201"/>
                      <a:gd name="connsiteX5" fmla="*/ 2982539 w 2982539"/>
                      <a:gd name="connsiteY5" fmla="*/ 939927 h 952201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951221 w 2982539"/>
                      <a:gd name="connsiteY2" fmla="*/ 650514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47386 h 947386"/>
                      <a:gd name="connsiteX1" fmla="*/ 147286 w 2982539"/>
                      <a:gd name="connsiteY1" fmla="*/ 683498 h 947386"/>
                      <a:gd name="connsiteX2" fmla="*/ 951221 w 2982539"/>
                      <a:gd name="connsiteY2" fmla="*/ 677362 h 947386"/>
                      <a:gd name="connsiteX3" fmla="*/ 1331710 w 2982539"/>
                      <a:gd name="connsiteY3" fmla="*/ 45260 h 947386"/>
                      <a:gd name="connsiteX4" fmla="*/ 2577502 w 2982539"/>
                      <a:gd name="connsiteY4" fmla="*/ 51396 h 947386"/>
                      <a:gd name="connsiteX5" fmla="*/ 2982539 w 2982539"/>
                      <a:gd name="connsiteY5" fmla="*/ 935112 h 947386"/>
                      <a:gd name="connsiteX0" fmla="*/ 0 w 2982539"/>
                      <a:gd name="connsiteY0" fmla="*/ 947386 h 947386"/>
                      <a:gd name="connsiteX1" fmla="*/ 147286 w 2982539"/>
                      <a:gd name="connsiteY1" fmla="*/ 683498 h 947386"/>
                      <a:gd name="connsiteX2" fmla="*/ 951221 w 2982539"/>
                      <a:gd name="connsiteY2" fmla="*/ 677362 h 947386"/>
                      <a:gd name="connsiteX3" fmla="*/ 1331710 w 2982539"/>
                      <a:gd name="connsiteY3" fmla="*/ 45260 h 947386"/>
                      <a:gd name="connsiteX4" fmla="*/ 2577502 w 2982539"/>
                      <a:gd name="connsiteY4" fmla="*/ 51396 h 947386"/>
                      <a:gd name="connsiteX5" fmla="*/ 2982539 w 2982539"/>
                      <a:gd name="connsiteY5" fmla="*/ 935112 h 947386"/>
                      <a:gd name="connsiteX0" fmla="*/ 0 w 2982539"/>
                      <a:gd name="connsiteY0" fmla="*/ 902126 h 902126"/>
                      <a:gd name="connsiteX1" fmla="*/ 147286 w 2982539"/>
                      <a:gd name="connsiteY1" fmla="*/ 638238 h 902126"/>
                      <a:gd name="connsiteX2" fmla="*/ 951221 w 2982539"/>
                      <a:gd name="connsiteY2" fmla="*/ 632102 h 902126"/>
                      <a:gd name="connsiteX3" fmla="*/ 1331710 w 2982539"/>
                      <a:gd name="connsiteY3" fmla="*/ 0 h 902126"/>
                      <a:gd name="connsiteX4" fmla="*/ 2577502 w 2982539"/>
                      <a:gd name="connsiteY4" fmla="*/ 6136 h 902126"/>
                      <a:gd name="connsiteX5" fmla="*/ 2982539 w 2982539"/>
                      <a:gd name="connsiteY5" fmla="*/ 889852 h 902126"/>
                      <a:gd name="connsiteX0" fmla="*/ 0 w 2982539"/>
                      <a:gd name="connsiteY0" fmla="*/ 948295 h 948295"/>
                      <a:gd name="connsiteX1" fmla="*/ 147286 w 2982539"/>
                      <a:gd name="connsiteY1" fmla="*/ 684407 h 948295"/>
                      <a:gd name="connsiteX2" fmla="*/ 306845 w 2982539"/>
                      <a:gd name="connsiteY2" fmla="*/ 690545 h 948295"/>
                      <a:gd name="connsiteX3" fmla="*/ 1331710 w 2982539"/>
                      <a:gd name="connsiteY3" fmla="*/ 46169 h 948295"/>
                      <a:gd name="connsiteX4" fmla="*/ 2577502 w 2982539"/>
                      <a:gd name="connsiteY4" fmla="*/ 52305 h 948295"/>
                      <a:gd name="connsiteX5" fmla="*/ 2982539 w 2982539"/>
                      <a:gd name="connsiteY5" fmla="*/ 936021 h 948295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9982 h 979982"/>
                      <a:gd name="connsiteX1" fmla="*/ 147286 w 2982539"/>
                      <a:gd name="connsiteY1" fmla="*/ 716094 h 979982"/>
                      <a:gd name="connsiteX2" fmla="*/ 306845 w 2982539"/>
                      <a:gd name="connsiteY2" fmla="*/ 722232 h 979982"/>
                      <a:gd name="connsiteX3" fmla="*/ 730292 w 2982539"/>
                      <a:gd name="connsiteY3" fmla="*/ 108540 h 979982"/>
                      <a:gd name="connsiteX4" fmla="*/ 2577502 w 2982539"/>
                      <a:gd name="connsiteY4" fmla="*/ 83992 h 979982"/>
                      <a:gd name="connsiteX5" fmla="*/ 2982539 w 2982539"/>
                      <a:gd name="connsiteY5" fmla="*/ 967708 h 979982"/>
                      <a:gd name="connsiteX0" fmla="*/ 0 w 2982539"/>
                      <a:gd name="connsiteY0" fmla="*/ 979982 h 979982"/>
                      <a:gd name="connsiteX1" fmla="*/ 147286 w 2982539"/>
                      <a:gd name="connsiteY1" fmla="*/ 716094 h 979982"/>
                      <a:gd name="connsiteX2" fmla="*/ 306845 w 2982539"/>
                      <a:gd name="connsiteY2" fmla="*/ 722232 h 979982"/>
                      <a:gd name="connsiteX3" fmla="*/ 730292 w 2982539"/>
                      <a:gd name="connsiteY3" fmla="*/ 108540 h 979982"/>
                      <a:gd name="connsiteX4" fmla="*/ 2577502 w 2982539"/>
                      <a:gd name="connsiteY4" fmla="*/ 83992 h 979982"/>
                      <a:gd name="connsiteX5" fmla="*/ 2982539 w 2982539"/>
                      <a:gd name="connsiteY5" fmla="*/ 967708 h 979982"/>
                      <a:gd name="connsiteX0" fmla="*/ 0 w 2982539"/>
                      <a:gd name="connsiteY0" fmla="*/ 979982 h 979982"/>
                      <a:gd name="connsiteX1" fmla="*/ 147286 w 2982539"/>
                      <a:gd name="connsiteY1" fmla="*/ 716094 h 979982"/>
                      <a:gd name="connsiteX2" fmla="*/ 306845 w 2982539"/>
                      <a:gd name="connsiteY2" fmla="*/ 722232 h 979982"/>
                      <a:gd name="connsiteX3" fmla="*/ 730292 w 2982539"/>
                      <a:gd name="connsiteY3" fmla="*/ 108540 h 979982"/>
                      <a:gd name="connsiteX4" fmla="*/ 2577502 w 2982539"/>
                      <a:gd name="connsiteY4" fmla="*/ 83992 h 979982"/>
                      <a:gd name="connsiteX5" fmla="*/ 2982539 w 2982539"/>
                      <a:gd name="connsiteY5" fmla="*/ 967708 h 979982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2454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959880 h 959880"/>
                      <a:gd name="connsiteX1" fmla="*/ 147286 w 2982539"/>
                      <a:gd name="connsiteY1" fmla="*/ 695992 h 959880"/>
                      <a:gd name="connsiteX2" fmla="*/ 306845 w 2982539"/>
                      <a:gd name="connsiteY2" fmla="*/ 702130 h 959880"/>
                      <a:gd name="connsiteX3" fmla="*/ 730292 w 2982539"/>
                      <a:gd name="connsiteY3" fmla="*/ 70028 h 959880"/>
                      <a:gd name="connsiteX4" fmla="*/ 2577502 w 2982539"/>
                      <a:gd name="connsiteY4" fmla="*/ 63890 h 959880"/>
                      <a:gd name="connsiteX5" fmla="*/ 2982539 w 2982539"/>
                      <a:gd name="connsiteY5" fmla="*/ 947606 h 95988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982539" h="895990">
                        <a:moveTo>
                          <a:pt x="0" y="895990"/>
                        </a:moveTo>
                        <a:lnTo>
                          <a:pt x="147286" y="632102"/>
                        </a:lnTo>
                        <a:lnTo>
                          <a:pt x="306845" y="638240"/>
                        </a:lnTo>
                        <a:lnTo>
                          <a:pt x="730292" y="6138"/>
                        </a:lnTo>
                        <a:lnTo>
                          <a:pt x="2577502" y="0"/>
                        </a:lnTo>
                        <a:lnTo>
                          <a:pt x="2982539" y="883716"/>
                        </a:lnTo>
                      </a:path>
                    </a:pathLst>
                  </a:custGeom>
                  <a:noFill/>
                  <a:ln>
                    <a:solidFill>
                      <a:schemeClr val="accent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  <p:cxnSp>
                <p:nvCxnSpPr>
                  <p:cNvPr id="26" name="Gerader Verbinder 25"/>
                  <p:cNvCxnSpPr/>
                  <p:nvPr/>
                </p:nvCxnSpPr>
                <p:spPr>
                  <a:xfrm>
                    <a:off x="5155482" y="5655051"/>
                    <a:ext cx="3239336" cy="0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65000"/>
                      </a:schemeClr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0" name="Gerader Verbinder 39"/>
                <p:cNvCxnSpPr/>
                <p:nvPr/>
              </p:nvCxnSpPr>
              <p:spPr>
                <a:xfrm flipV="1">
                  <a:off x="5341196" y="5245206"/>
                  <a:ext cx="0" cy="553412"/>
                </a:xfrm>
                <a:prstGeom prst="line">
                  <a:avLst/>
                </a:prstGeom>
                <a:ln w="12700">
                  <a:solidFill>
                    <a:schemeClr val="bg1">
                      <a:lumMod val="65000"/>
                    </a:schemeClr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Gerader Verbinder 40"/>
                <p:cNvCxnSpPr/>
                <p:nvPr/>
              </p:nvCxnSpPr>
              <p:spPr>
                <a:xfrm flipH="1" flipV="1">
                  <a:off x="8317851" y="5255517"/>
                  <a:ext cx="5884" cy="534872"/>
                </a:xfrm>
                <a:prstGeom prst="line">
                  <a:avLst/>
                </a:prstGeom>
                <a:ln w="12700">
                  <a:solidFill>
                    <a:schemeClr val="bg1">
                      <a:lumMod val="65000"/>
                    </a:schemeClr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uppieren 45"/>
              <p:cNvGrpSpPr/>
              <p:nvPr/>
            </p:nvGrpSpPr>
            <p:grpSpPr>
              <a:xfrm>
                <a:off x="5207644" y="5942205"/>
                <a:ext cx="3239336" cy="608917"/>
                <a:chOff x="5207644" y="5942205"/>
                <a:chExt cx="3239336" cy="608917"/>
              </a:xfrm>
            </p:grpSpPr>
            <p:grpSp>
              <p:nvGrpSpPr>
                <p:cNvPr id="28" name="Gruppieren 27"/>
                <p:cNvGrpSpPr/>
                <p:nvPr/>
              </p:nvGrpSpPr>
              <p:grpSpPr>
                <a:xfrm>
                  <a:off x="5207644" y="5942205"/>
                  <a:ext cx="3239336" cy="600687"/>
                  <a:chOff x="5095096" y="5817385"/>
                  <a:chExt cx="3239336" cy="600687"/>
                </a:xfrm>
              </p:grpSpPr>
              <p:cxnSp>
                <p:nvCxnSpPr>
                  <p:cNvPr id="27" name="Gerader Verbinder 26"/>
                  <p:cNvCxnSpPr/>
                  <p:nvPr/>
                </p:nvCxnSpPr>
                <p:spPr>
                  <a:xfrm>
                    <a:off x="5095096" y="6418072"/>
                    <a:ext cx="3239336" cy="0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65000"/>
                      </a:schemeClr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" name="Freihandform 20"/>
                  <p:cNvSpPr/>
                  <p:nvPr/>
                </p:nvSpPr>
                <p:spPr>
                  <a:xfrm>
                    <a:off x="5240920" y="5817385"/>
                    <a:ext cx="2970267" cy="600687"/>
                  </a:xfrm>
                  <a:custGeom>
                    <a:avLst/>
                    <a:gdLst>
                      <a:gd name="connsiteX0" fmla="*/ 23382 w 3012058"/>
                      <a:gd name="connsiteY0" fmla="*/ 947572 h 1008941"/>
                      <a:gd name="connsiteX1" fmla="*/ 133846 w 3012058"/>
                      <a:gd name="connsiteY1" fmla="*/ 640726 h 1008941"/>
                      <a:gd name="connsiteX2" fmla="*/ 1048246 w 3012058"/>
                      <a:gd name="connsiteY2" fmla="*/ 634589 h 1008941"/>
                      <a:gd name="connsiteX3" fmla="*/ 1361229 w 3012058"/>
                      <a:gd name="connsiteY3" fmla="*/ 119089 h 1008941"/>
                      <a:gd name="connsiteX4" fmla="*/ 2582474 w 3012058"/>
                      <a:gd name="connsiteY4" fmla="*/ 76130 h 1008941"/>
                      <a:gd name="connsiteX5" fmla="*/ 3012058 w 3012058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947572 h 1008941"/>
                      <a:gd name="connsiteX1" fmla="*/ 110464 w 2988676"/>
                      <a:gd name="connsiteY1" fmla="*/ 640726 h 1008941"/>
                      <a:gd name="connsiteX2" fmla="*/ 1024864 w 2988676"/>
                      <a:gd name="connsiteY2" fmla="*/ 634589 h 1008941"/>
                      <a:gd name="connsiteX3" fmla="*/ 1337847 w 2988676"/>
                      <a:gd name="connsiteY3" fmla="*/ 119089 h 1008941"/>
                      <a:gd name="connsiteX4" fmla="*/ 2559092 w 2988676"/>
                      <a:gd name="connsiteY4" fmla="*/ 76130 h 1008941"/>
                      <a:gd name="connsiteX5" fmla="*/ 2988676 w 2988676"/>
                      <a:gd name="connsiteY5" fmla="*/ 1008941 h 1008941"/>
                      <a:gd name="connsiteX0" fmla="*/ 0 w 2988676"/>
                      <a:gd name="connsiteY0" fmla="*/ 871442 h 932811"/>
                      <a:gd name="connsiteX1" fmla="*/ 110464 w 2988676"/>
                      <a:gd name="connsiteY1" fmla="*/ 564596 h 932811"/>
                      <a:gd name="connsiteX2" fmla="*/ 1024864 w 2988676"/>
                      <a:gd name="connsiteY2" fmla="*/ 558459 h 932811"/>
                      <a:gd name="connsiteX3" fmla="*/ 1337847 w 2988676"/>
                      <a:gd name="connsiteY3" fmla="*/ 42959 h 932811"/>
                      <a:gd name="connsiteX4" fmla="*/ 2559092 w 2988676"/>
                      <a:gd name="connsiteY4" fmla="*/ 0 h 932811"/>
                      <a:gd name="connsiteX5" fmla="*/ 2988676 w 2988676"/>
                      <a:gd name="connsiteY5" fmla="*/ 932811 h 932811"/>
                      <a:gd name="connsiteX0" fmla="*/ 0 w 2988676"/>
                      <a:gd name="connsiteY0" fmla="*/ 871442 h 932811"/>
                      <a:gd name="connsiteX1" fmla="*/ 110464 w 2988676"/>
                      <a:gd name="connsiteY1" fmla="*/ 564596 h 932811"/>
                      <a:gd name="connsiteX2" fmla="*/ 1024864 w 2988676"/>
                      <a:gd name="connsiteY2" fmla="*/ 558459 h 932811"/>
                      <a:gd name="connsiteX3" fmla="*/ 1337847 w 2988676"/>
                      <a:gd name="connsiteY3" fmla="*/ 42959 h 932811"/>
                      <a:gd name="connsiteX4" fmla="*/ 2559092 w 2988676"/>
                      <a:gd name="connsiteY4" fmla="*/ 0 h 932811"/>
                      <a:gd name="connsiteX5" fmla="*/ 2988676 w 2988676"/>
                      <a:gd name="connsiteY5" fmla="*/ 932811 h 932811"/>
                      <a:gd name="connsiteX0" fmla="*/ 0 w 2988676"/>
                      <a:gd name="connsiteY0" fmla="*/ 871796 h 933165"/>
                      <a:gd name="connsiteX1" fmla="*/ 110464 w 2988676"/>
                      <a:gd name="connsiteY1" fmla="*/ 564950 h 933165"/>
                      <a:gd name="connsiteX2" fmla="*/ 1024864 w 2988676"/>
                      <a:gd name="connsiteY2" fmla="*/ 558813 h 933165"/>
                      <a:gd name="connsiteX3" fmla="*/ 1337847 w 2988676"/>
                      <a:gd name="connsiteY3" fmla="*/ 43313 h 933165"/>
                      <a:gd name="connsiteX4" fmla="*/ 2559092 w 2988676"/>
                      <a:gd name="connsiteY4" fmla="*/ 24901 h 933165"/>
                      <a:gd name="connsiteX5" fmla="*/ 2988676 w 2988676"/>
                      <a:gd name="connsiteY5" fmla="*/ 933165 h 933165"/>
                      <a:gd name="connsiteX0" fmla="*/ 0 w 2988676"/>
                      <a:gd name="connsiteY0" fmla="*/ 871796 h 933165"/>
                      <a:gd name="connsiteX1" fmla="*/ 110464 w 2988676"/>
                      <a:gd name="connsiteY1" fmla="*/ 564950 h 933165"/>
                      <a:gd name="connsiteX2" fmla="*/ 1024864 w 2988676"/>
                      <a:gd name="connsiteY2" fmla="*/ 558813 h 933165"/>
                      <a:gd name="connsiteX3" fmla="*/ 1337847 w 2988676"/>
                      <a:gd name="connsiteY3" fmla="*/ 43313 h 933165"/>
                      <a:gd name="connsiteX4" fmla="*/ 2559092 w 2988676"/>
                      <a:gd name="connsiteY4" fmla="*/ 24901 h 933165"/>
                      <a:gd name="connsiteX5" fmla="*/ 2988676 w 2988676"/>
                      <a:gd name="connsiteY5" fmla="*/ 933165 h 933165"/>
                      <a:gd name="connsiteX0" fmla="*/ 0 w 2988676"/>
                      <a:gd name="connsiteY0" fmla="*/ 846895 h 908264"/>
                      <a:gd name="connsiteX1" fmla="*/ 11046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8676"/>
                      <a:gd name="connsiteY0" fmla="*/ 846895 h 908264"/>
                      <a:gd name="connsiteX1" fmla="*/ 190244 w 2988676"/>
                      <a:gd name="connsiteY1" fmla="*/ 540049 h 908264"/>
                      <a:gd name="connsiteX2" fmla="*/ 1024864 w 2988676"/>
                      <a:gd name="connsiteY2" fmla="*/ 533912 h 908264"/>
                      <a:gd name="connsiteX3" fmla="*/ 1337847 w 2988676"/>
                      <a:gd name="connsiteY3" fmla="*/ 18412 h 908264"/>
                      <a:gd name="connsiteX4" fmla="*/ 2559092 w 2988676"/>
                      <a:gd name="connsiteY4" fmla="*/ 0 h 908264"/>
                      <a:gd name="connsiteX5" fmla="*/ 2988676 w 2988676"/>
                      <a:gd name="connsiteY5" fmla="*/ 908264 h 908264"/>
                      <a:gd name="connsiteX0" fmla="*/ 0 w 2982539"/>
                      <a:gd name="connsiteY0" fmla="*/ 920538 h 920538"/>
                      <a:gd name="connsiteX1" fmla="*/ 184107 w 2982539"/>
                      <a:gd name="connsiteY1" fmla="*/ 540049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84107 w 2982539"/>
                      <a:gd name="connsiteY1" fmla="*/ 540049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18727 w 2982539"/>
                      <a:gd name="connsiteY2" fmla="*/ 533912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52201 h 952201"/>
                      <a:gd name="connsiteX1" fmla="*/ 147286 w 2982539"/>
                      <a:gd name="connsiteY1" fmla="*/ 688313 h 952201"/>
                      <a:gd name="connsiteX2" fmla="*/ 1006453 w 2982539"/>
                      <a:gd name="connsiteY2" fmla="*/ 657629 h 952201"/>
                      <a:gd name="connsiteX3" fmla="*/ 1331710 w 2982539"/>
                      <a:gd name="connsiteY3" fmla="*/ 50075 h 952201"/>
                      <a:gd name="connsiteX4" fmla="*/ 2552955 w 2982539"/>
                      <a:gd name="connsiteY4" fmla="*/ 31663 h 952201"/>
                      <a:gd name="connsiteX5" fmla="*/ 2982539 w 2982539"/>
                      <a:gd name="connsiteY5" fmla="*/ 939927 h 952201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1006453 w 2982539"/>
                      <a:gd name="connsiteY2" fmla="*/ 625966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54007 h 954007"/>
                      <a:gd name="connsiteX1" fmla="*/ 147286 w 2982539"/>
                      <a:gd name="connsiteY1" fmla="*/ 690119 h 954007"/>
                      <a:gd name="connsiteX2" fmla="*/ 951221 w 2982539"/>
                      <a:gd name="connsiteY2" fmla="*/ 683983 h 954007"/>
                      <a:gd name="connsiteX3" fmla="*/ 1331710 w 2982539"/>
                      <a:gd name="connsiteY3" fmla="*/ 51881 h 954007"/>
                      <a:gd name="connsiteX4" fmla="*/ 2552955 w 2982539"/>
                      <a:gd name="connsiteY4" fmla="*/ 33469 h 954007"/>
                      <a:gd name="connsiteX5" fmla="*/ 2982539 w 2982539"/>
                      <a:gd name="connsiteY5" fmla="*/ 941733 h 954007"/>
                      <a:gd name="connsiteX0" fmla="*/ 0 w 2982539"/>
                      <a:gd name="connsiteY0" fmla="*/ 920538 h 920538"/>
                      <a:gd name="connsiteX1" fmla="*/ 147286 w 2982539"/>
                      <a:gd name="connsiteY1" fmla="*/ 656650 h 920538"/>
                      <a:gd name="connsiteX2" fmla="*/ 951221 w 2982539"/>
                      <a:gd name="connsiteY2" fmla="*/ 650514 h 920538"/>
                      <a:gd name="connsiteX3" fmla="*/ 1331710 w 2982539"/>
                      <a:gd name="connsiteY3" fmla="*/ 18412 h 920538"/>
                      <a:gd name="connsiteX4" fmla="*/ 2552955 w 2982539"/>
                      <a:gd name="connsiteY4" fmla="*/ 0 h 920538"/>
                      <a:gd name="connsiteX5" fmla="*/ 2982539 w 2982539"/>
                      <a:gd name="connsiteY5" fmla="*/ 908264 h 920538"/>
                      <a:gd name="connsiteX0" fmla="*/ 0 w 2982539"/>
                      <a:gd name="connsiteY0" fmla="*/ 947386 h 947386"/>
                      <a:gd name="connsiteX1" fmla="*/ 147286 w 2982539"/>
                      <a:gd name="connsiteY1" fmla="*/ 683498 h 947386"/>
                      <a:gd name="connsiteX2" fmla="*/ 951221 w 2982539"/>
                      <a:gd name="connsiteY2" fmla="*/ 677362 h 947386"/>
                      <a:gd name="connsiteX3" fmla="*/ 1331710 w 2982539"/>
                      <a:gd name="connsiteY3" fmla="*/ 45260 h 947386"/>
                      <a:gd name="connsiteX4" fmla="*/ 2577502 w 2982539"/>
                      <a:gd name="connsiteY4" fmla="*/ 51396 h 947386"/>
                      <a:gd name="connsiteX5" fmla="*/ 2982539 w 2982539"/>
                      <a:gd name="connsiteY5" fmla="*/ 935112 h 947386"/>
                      <a:gd name="connsiteX0" fmla="*/ 0 w 2982539"/>
                      <a:gd name="connsiteY0" fmla="*/ 947386 h 947386"/>
                      <a:gd name="connsiteX1" fmla="*/ 147286 w 2982539"/>
                      <a:gd name="connsiteY1" fmla="*/ 683498 h 947386"/>
                      <a:gd name="connsiteX2" fmla="*/ 951221 w 2982539"/>
                      <a:gd name="connsiteY2" fmla="*/ 677362 h 947386"/>
                      <a:gd name="connsiteX3" fmla="*/ 1331710 w 2982539"/>
                      <a:gd name="connsiteY3" fmla="*/ 45260 h 947386"/>
                      <a:gd name="connsiteX4" fmla="*/ 2577502 w 2982539"/>
                      <a:gd name="connsiteY4" fmla="*/ 51396 h 947386"/>
                      <a:gd name="connsiteX5" fmla="*/ 2982539 w 2982539"/>
                      <a:gd name="connsiteY5" fmla="*/ 935112 h 947386"/>
                      <a:gd name="connsiteX0" fmla="*/ 0 w 2982539"/>
                      <a:gd name="connsiteY0" fmla="*/ 902126 h 902126"/>
                      <a:gd name="connsiteX1" fmla="*/ 147286 w 2982539"/>
                      <a:gd name="connsiteY1" fmla="*/ 638238 h 902126"/>
                      <a:gd name="connsiteX2" fmla="*/ 951221 w 2982539"/>
                      <a:gd name="connsiteY2" fmla="*/ 632102 h 902126"/>
                      <a:gd name="connsiteX3" fmla="*/ 1331710 w 2982539"/>
                      <a:gd name="connsiteY3" fmla="*/ 0 h 902126"/>
                      <a:gd name="connsiteX4" fmla="*/ 2577502 w 2982539"/>
                      <a:gd name="connsiteY4" fmla="*/ 6136 h 902126"/>
                      <a:gd name="connsiteX5" fmla="*/ 2982539 w 2982539"/>
                      <a:gd name="connsiteY5" fmla="*/ 889852 h 902126"/>
                      <a:gd name="connsiteX0" fmla="*/ 0 w 2982539"/>
                      <a:gd name="connsiteY0" fmla="*/ 948295 h 948295"/>
                      <a:gd name="connsiteX1" fmla="*/ 147286 w 2982539"/>
                      <a:gd name="connsiteY1" fmla="*/ 684407 h 948295"/>
                      <a:gd name="connsiteX2" fmla="*/ 306845 w 2982539"/>
                      <a:gd name="connsiteY2" fmla="*/ 690545 h 948295"/>
                      <a:gd name="connsiteX3" fmla="*/ 1331710 w 2982539"/>
                      <a:gd name="connsiteY3" fmla="*/ 46169 h 948295"/>
                      <a:gd name="connsiteX4" fmla="*/ 2577502 w 2982539"/>
                      <a:gd name="connsiteY4" fmla="*/ 52305 h 948295"/>
                      <a:gd name="connsiteX5" fmla="*/ 2982539 w 2982539"/>
                      <a:gd name="connsiteY5" fmla="*/ 936021 h 948295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4642 h 974642"/>
                      <a:gd name="connsiteX1" fmla="*/ 147286 w 2982539"/>
                      <a:gd name="connsiteY1" fmla="*/ 710754 h 974642"/>
                      <a:gd name="connsiteX2" fmla="*/ 306845 w 2982539"/>
                      <a:gd name="connsiteY2" fmla="*/ 716892 h 974642"/>
                      <a:gd name="connsiteX3" fmla="*/ 859167 w 2982539"/>
                      <a:gd name="connsiteY3" fmla="*/ 115474 h 974642"/>
                      <a:gd name="connsiteX4" fmla="*/ 2577502 w 2982539"/>
                      <a:gd name="connsiteY4" fmla="*/ 78652 h 974642"/>
                      <a:gd name="connsiteX5" fmla="*/ 2982539 w 2982539"/>
                      <a:gd name="connsiteY5" fmla="*/ 962368 h 974642"/>
                      <a:gd name="connsiteX0" fmla="*/ 0 w 2982539"/>
                      <a:gd name="connsiteY0" fmla="*/ 979982 h 979982"/>
                      <a:gd name="connsiteX1" fmla="*/ 147286 w 2982539"/>
                      <a:gd name="connsiteY1" fmla="*/ 716094 h 979982"/>
                      <a:gd name="connsiteX2" fmla="*/ 306845 w 2982539"/>
                      <a:gd name="connsiteY2" fmla="*/ 722232 h 979982"/>
                      <a:gd name="connsiteX3" fmla="*/ 730292 w 2982539"/>
                      <a:gd name="connsiteY3" fmla="*/ 108540 h 979982"/>
                      <a:gd name="connsiteX4" fmla="*/ 2577502 w 2982539"/>
                      <a:gd name="connsiteY4" fmla="*/ 83992 h 979982"/>
                      <a:gd name="connsiteX5" fmla="*/ 2982539 w 2982539"/>
                      <a:gd name="connsiteY5" fmla="*/ 967708 h 979982"/>
                      <a:gd name="connsiteX0" fmla="*/ 0 w 2982539"/>
                      <a:gd name="connsiteY0" fmla="*/ 979982 h 979982"/>
                      <a:gd name="connsiteX1" fmla="*/ 147286 w 2982539"/>
                      <a:gd name="connsiteY1" fmla="*/ 716094 h 979982"/>
                      <a:gd name="connsiteX2" fmla="*/ 306845 w 2982539"/>
                      <a:gd name="connsiteY2" fmla="*/ 722232 h 979982"/>
                      <a:gd name="connsiteX3" fmla="*/ 730292 w 2982539"/>
                      <a:gd name="connsiteY3" fmla="*/ 108540 h 979982"/>
                      <a:gd name="connsiteX4" fmla="*/ 2577502 w 2982539"/>
                      <a:gd name="connsiteY4" fmla="*/ 83992 h 979982"/>
                      <a:gd name="connsiteX5" fmla="*/ 2982539 w 2982539"/>
                      <a:gd name="connsiteY5" fmla="*/ 967708 h 979982"/>
                      <a:gd name="connsiteX0" fmla="*/ 0 w 2982539"/>
                      <a:gd name="connsiteY0" fmla="*/ 979982 h 979982"/>
                      <a:gd name="connsiteX1" fmla="*/ 147286 w 2982539"/>
                      <a:gd name="connsiteY1" fmla="*/ 716094 h 979982"/>
                      <a:gd name="connsiteX2" fmla="*/ 306845 w 2982539"/>
                      <a:gd name="connsiteY2" fmla="*/ 722232 h 979982"/>
                      <a:gd name="connsiteX3" fmla="*/ 730292 w 2982539"/>
                      <a:gd name="connsiteY3" fmla="*/ 108540 h 979982"/>
                      <a:gd name="connsiteX4" fmla="*/ 2577502 w 2982539"/>
                      <a:gd name="connsiteY4" fmla="*/ 83992 h 979982"/>
                      <a:gd name="connsiteX5" fmla="*/ 2982539 w 2982539"/>
                      <a:gd name="connsiteY5" fmla="*/ 967708 h 979982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2454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959880 h 959880"/>
                      <a:gd name="connsiteX1" fmla="*/ 147286 w 2982539"/>
                      <a:gd name="connsiteY1" fmla="*/ 695992 h 959880"/>
                      <a:gd name="connsiteX2" fmla="*/ 306845 w 2982539"/>
                      <a:gd name="connsiteY2" fmla="*/ 702130 h 959880"/>
                      <a:gd name="connsiteX3" fmla="*/ 730292 w 2982539"/>
                      <a:gd name="connsiteY3" fmla="*/ 70028 h 959880"/>
                      <a:gd name="connsiteX4" fmla="*/ 2577502 w 2982539"/>
                      <a:gd name="connsiteY4" fmla="*/ 63890 h 959880"/>
                      <a:gd name="connsiteX5" fmla="*/ 2982539 w 2982539"/>
                      <a:gd name="connsiteY5" fmla="*/ 947606 h 95988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895990 h 895990"/>
                      <a:gd name="connsiteX1" fmla="*/ 147286 w 2982539"/>
                      <a:gd name="connsiteY1" fmla="*/ 632102 h 895990"/>
                      <a:gd name="connsiteX2" fmla="*/ 306845 w 2982539"/>
                      <a:gd name="connsiteY2" fmla="*/ 638240 h 895990"/>
                      <a:gd name="connsiteX3" fmla="*/ 730292 w 2982539"/>
                      <a:gd name="connsiteY3" fmla="*/ 6138 h 895990"/>
                      <a:gd name="connsiteX4" fmla="*/ 2577502 w 2982539"/>
                      <a:gd name="connsiteY4" fmla="*/ 0 h 895990"/>
                      <a:gd name="connsiteX5" fmla="*/ 2982539 w 2982539"/>
                      <a:gd name="connsiteY5" fmla="*/ 883716 h 895990"/>
                      <a:gd name="connsiteX0" fmla="*/ 0 w 2982539"/>
                      <a:gd name="connsiteY0" fmla="*/ 936674 h 936674"/>
                      <a:gd name="connsiteX1" fmla="*/ 147286 w 2982539"/>
                      <a:gd name="connsiteY1" fmla="*/ 672786 h 936674"/>
                      <a:gd name="connsiteX2" fmla="*/ 306845 w 2982539"/>
                      <a:gd name="connsiteY2" fmla="*/ 678924 h 936674"/>
                      <a:gd name="connsiteX3" fmla="*/ 730292 w 2982539"/>
                      <a:gd name="connsiteY3" fmla="*/ 46822 h 936674"/>
                      <a:gd name="connsiteX4" fmla="*/ 1172149 w 2982539"/>
                      <a:gd name="connsiteY4" fmla="*/ 46821 h 936674"/>
                      <a:gd name="connsiteX5" fmla="*/ 2982539 w 2982539"/>
                      <a:gd name="connsiteY5" fmla="*/ 924400 h 936674"/>
                      <a:gd name="connsiteX0" fmla="*/ 0 w 1472859"/>
                      <a:gd name="connsiteY0" fmla="*/ 986060 h 992197"/>
                      <a:gd name="connsiteX1" fmla="*/ 147286 w 1472859"/>
                      <a:gd name="connsiteY1" fmla="*/ 722172 h 992197"/>
                      <a:gd name="connsiteX2" fmla="*/ 306845 w 1472859"/>
                      <a:gd name="connsiteY2" fmla="*/ 728310 h 992197"/>
                      <a:gd name="connsiteX3" fmla="*/ 730292 w 1472859"/>
                      <a:gd name="connsiteY3" fmla="*/ 96208 h 992197"/>
                      <a:gd name="connsiteX4" fmla="*/ 1172149 w 1472859"/>
                      <a:gd name="connsiteY4" fmla="*/ 96207 h 992197"/>
                      <a:gd name="connsiteX5" fmla="*/ 1472859 w 1472859"/>
                      <a:gd name="connsiteY5" fmla="*/ 992197 h 992197"/>
                      <a:gd name="connsiteX0" fmla="*/ 0 w 1472859"/>
                      <a:gd name="connsiteY0" fmla="*/ 986060 h 992197"/>
                      <a:gd name="connsiteX1" fmla="*/ 147286 w 1472859"/>
                      <a:gd name="connsiteY1" fmla="*/ 722172 h 992197"/>
                      <a:gd name="connsiteX2" fmla="*/ 306845 w 1472859"/>
                      <a:gd name="connsiteY2" fmla="*/ 728310 h 992197"/>
                      <a:gd name="connsiteX3" fmla="*/ 730292 w 1472859"/>
                      <a:gd name="connsiteY3" fmla="*/ 96208 h 992197"/>
                      <a:gd name="connsiteX4" fmla="*/ 1172149 w 1472859"/>
                      <a:gd name="connsiteY4" fmla="*/ 96207 h 992197"/>
                      <a:gd name="connsiteX5" fmla="*/ 1472859 w 1472859"/>
                      <a:gd name="connsiteY5" fmla="*/ 992197 h 992197"/>
                      <a:gd name="connsiteX0" fmla="*/ 0 w 1472859"/>
                      <a:gd name="connsiteY0" fmla="*/ 889853 h 895990"/>
                      <a:gd name="connsiteX1" fmla="*/ 147286 w 1472859"/>
                      <a:gd name="connsiteY1" fmla="*/ 625965 h 895990"/>
                      <a:gd name="connsiteX2" fmla="*/ 306845 w 1472859"/>
                      <a:gd name="connsiteY2" fmla="*/ 632103 h 895990"/>
                      <a:gd name="connsiteX3" fmla="*/ 730292 w 1472859"/>
                      <a:gd name="connsiteY3" fmla="*/ 1 h 895990"/>
                      <a:gd name="connsiteX4" fmla="*/ 1172149 w 1472859"/>
                      <a:gd name="connsiteY4" fmla="*/ 0 h 895990"/>
                      <a:gd name="connsiteX5" fmla="*/ 1472859 w 1472859"/>
                      <a:gd name="connsiteY5" fmla="*/ 895990 h 895990"/>
                      <a:gd name="connsiteX0" fmla="*/ 0 w 1472859"/>
                      <a:gd name="connsiteY0" fmla="*/ 889853 h 895990"/>
                      <a:gd name="connsiteX1" fmla="*/ 147286 w 1472859"/>
                      <a:gd name="connsiteY1" fmla="*/ 625965 h 895990"/>
                      <a:gd name="connsiteX2" fmla="*/ 306845 w 1472859"/>
                      <a:gd name="connsiteY2" fmla="*/ 632103 h 895990"/>
                      <a:gd name="connsiteX3" fmla="*/ 730292 w 1472859"/>
                      <a:gd name="connsiteY3" fmla="*/ 1 h 895990"/>
                      <a:gd name="connsiteX4" fmla="*/ 1172149 w 1472859"/>
                      <a:gd name="connsiteY4" fmla="*/ 0 h 895990"/>
                      <a:gd name="connsiteX5" fmla="*/ 1472859 w 1472859"/>
                      <a:gd name="connsiteY5" fmla="*/ 895990 h 895990"/>
                      <a:gd name="connsiteX0" fmla="*/ 0 w 1493448"/>
                      <a:gd name="connsiteY0" fmla="*/ 889853 h 965991"/>
                      <a:gd name="connsiteX1" fmla="*/ 147286 w 1493448"/>
                      <a:gd name="connsiteY1" fmla="*/ 625965 h 965991"/>
                      <a:gd name="connsiteX2" fmla="*/ 306845 w 1493448"/>
                      <a:gd name="connsiteY2" fmla="*/ 632103 h 965991"/>
                      <a:gd name="connsiteX3" fmla="*/ 730292 w 1493448"/>
                      <a:gd name="connsiteY3" fmla="*/ 1 h 965991"/>
                      <a:gd name="connsiteX4" fmla="*/ 1172149 w 1493448"/>
                      <a:gd name="connsiteY4" fmla="*/ 0 h 965991"/>
                      <a:gd name="connsiteX5" fmla="*/ 1472859 w 1493448"/>
                      <a:gd name="connsiteY5" fmla="*/ 895990 h 965991"/>
                      <a:gd name="connsiteX6" fmla="*/ 1466724 w 1493448"/>
                      <a:gd name="connsiteY6" fmla="*/ 908262 h 965991"/>
                      <a:gd name="connsiteX0" fmla="*/ 0 w 2970267"/>
                      <a:gd name="connsiteY0" fmla="*/ 889853 h 956962"/>
                      <a:gd name="connsiteX1" fmla="*/ 147286 w 2970267"/>
                      <a:gd name="connsiteY1" fmla="*/ 625965 h 956962"/>
                      <a:gd name="connsiteX2" fmla="*/ 306845 w 2970267"/>
                      <a:gd name="connsiteY2" fmla="*/ 632103 h 956962"/>
                      <a:gd name="connsiteX3" fmla="*/ 730292 w 2970267"/>
                      <a:gd name="connsiteY3" fmla="*/ 1 h 956962"/>
                      <a:gd name="connsiteX4" fmla="*/ 1172149 w 2970267"/>
                      <a:gd name="connsiteY4" fmla="*/ 0 h 956962"/>
                      <a:gd name="connsiteX5" fmla="*/ 1472859 w 2970267"/>
                      <a:gd name="connsiteY5" fmla="*/ 895990 h 956962"/>
                      <a:gd name="connsiteX6" fmla="*/ 2970267 w 2970267"/>
                      <a:gd name="connsiteY6" fmla="*/ 871440 h 956962"/>
                      <a:gd name="connsiteX0" fmla="*/ 0 w 2970267"/>
                      <a:gd name="connsiteY0" fmla="*/ 889853 h 895990"/>
                      <a:gd name="connsiteX1" fmla="*/ 147286 w 2970267"/>
                      <a:gd name="connsiteY1" fmla="*/ 625965 h 895990"/>
                      <a:gd name="connsiteX2" fmla="*/ 306845 w 2970267"/>
                      <a:gd name="connsiteY2" fmla="*/ 632103 h 895990"/>
                      <a:gd name="connsiteX3" fmla="*/ 730292 w 2970267"/>
                      <a:gd name="connsiteY3" fmla="*/ 1 h 895990"/>
                      <a:gd name="connsiteX4" fmla="*/ 1172149 w 2970267"/>
                      <a:gd name="connsiteY4" fmla="*/ 0 h 895990"/>
                      <a:gd name="connsiteX5" fmla="*/ 1472859 w 2970267"/>
                      <a:gd name="connsiteY5" fmla="*/ 895990 h 895990"/>
                      <a:gd name="connsiteX6" fmla="*/ 2970267 w 2970267"/>
                      <a:gd name="connsiteY6" fmla="*/ 871440 h 895990"/>
                      <a:gd name="connsiteX0" fmla="*/ 0 w 2970267"/>
                      <a:gd name="connsiteY0" fmla="*/ 956222 h 962359"/>
                      <a:gd name="connsiteX1" fmla="*/ 147286 w 2970267"/>
                      <a:gd name="connsiteY1" fmla="*/ 692334 h 962359"/>
                      <a:gd name="connsiteX2" fmla="*/ 306845 w 2970267"/>
                      <a:gd name="connsiteY2" fmla="*/ 698472 h 962359"/>
                      <a:gd name="connsiteX3" fmla="*/ 730292 w 2970267"/>
                      <a:gd name="connsiteY3" fmla="*/ 66370 h 962359"/>
                      <a:gd name="connsiteX4" fmla="*/ 1172149 w 2970267"/>
                      <a:gd name="connsiteY4" fmla="*/ 66369 h 962359"/>
                      <a:gd name="connsiteX5" fmla="*/ 1466722 w 2970267"/>
                      <a:gd name="connsiteY5" fmla="*/ 962359 h 962359"/>
                      <a:gd name="connsiteX6" fmla="*/ 2970267 w 2970267"/>
                      <a:gd name="connsiteY6" fmla="*/ 937809 h 962359"/>
                      <a:gd name="connsiteX0" fmla="*/ 0 w 2970267"/>
                      <a:gd name="connsiteY0" fmla="*/ 889853 h 895990"/>
                      <a:gd name="connsiteX1" fmla="*/ 147286 w 2970267"/>
                      <a:gd name="connsiteY1" fmla="*/ 625965 h 895990"/>
                      <a:gd name="connsiteX2" fmla="*/ 306845 w 2970267"/>
                      <a:gd name="connsiteY2" fmla="*/ 632103 h 895990"/>
                      <a:gd name="connsiteX3" fmla="*/ 730292 w 2970267"/>
                      <a:gd name="connsiteY3" fmla="*/ 1 h 895990"/>
                      <a:gd name="connsiteX4" fmla="*/ 1172149 w 2970267"/>
                      <a:gd name="connsiteY4" fmla="*/ 0 h 895990"/>
                      <a:gd name="connsiteX5" fmla="*/ 1466722 w 2970267"/>
                      <a:gd name="connsiteY5" fmla="*/ 895990 h 895990"/>
                      <a:gd name="connsiteX6" fmla="*/ 2970267 w 2970267"/>
                      <a:gd name="connsiteY6" fmla="*/ 871440 h 895990"/>
                      <a:gd name="connsiteX0" fmla="*/ 0 w 2970267"/>
                      <a:gd name="connsiteY0" fmla="*/ 889853 h 895990"/>
                      <a:gd name="connsiteX1" fmla="*/ 147286 w 2970267"/>
                      <a:gd name="connsiteY1" fmla="*/ 625965 h 895990"/>
                      <a:gd name="connsiteX2" fmla="*/ 306845 w 2970267"/>
                      <a:gd name="connsiteY2" fmla="*/ 632103 h 895990"/>
                      <a:gd name="connsiteX3" fmla="*/ 730292 w 2970267"/>
                      <a:gd name="connsiteY3" fmla="*/ 1 h 895990"/>
                      <a:gd name="connsiteX4" fmla="*/ 1172149 w 2970267"/>
                      <a:gd name="connsiteY4" fmla="*/ 0 h 895990"/>
                      <a:gd name="connsiteX5" fmla="*/ 1466722 w 2970267"/>
                      <a:gd name="connsiteY5" fmla="*/ 895990 h 895990"/>
                      <a:gd name="connsiteX6" fmla="*/ 2970267 w 2970267"/>
                      <a:gd name="connsiteY6" fmla="*/ 871440 h 895990"/>
                      <a:gd name="connsiteX0" fmla="*/ 0 w 2970267"/>
                      <a:gd name="connsiteY0" fmla="*/ 889853 h 895990"/>
                      <a:gd name="connsiteX1" fmla="*/ 147286 w 2970267"/>
                      <a:gd name="connsiteY1" fmla="*/ 625965 h 895990"/>
                      <a:gd name="connsiteX2" fmla="*/ 306845 w 2970267"/>
                      <a:gd name="connsiteY2" fmla="*/ 632103 h 895990"/>
                      <a:gd name="connsiteX3" fmla="*/ 730292 w 2970267"/>
                      <a:gd name="connsiteY3" fmla="*/ 1 h 895990"/>
                      <a:gd name="connsiteX4" fmla="*/ 1172149 w 2970267"/>
                      <a:gd name="connsiteY4" fmla="*/ 0 h 895990"/>
                      <a:gd name="connsiteX5" fmla="*/ 1466722 w 2970267"/>
                      <a:gd name="connsiteY5" fmla="*/ 895990 h 895990"/>
                      <a:gd name="connsiteX6" fmla="*/ 2970267 w 2970267"/>
                      <a:gd name="connsiteY6" fmla="*/ 889748 h 8959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970267" h="895990">
                        <a:moveTo>
                          <a:pt x="0" y="889853"/>
                        </a:moveTo>
                        <a:lnTo>
                          <a:pt x="147286" y="625965"/>
                        </a:lnTo>
                        <a:lnTo>
                          <a:pt x="306845" y="632103"/>
                        </a:lnTo>
                        <a:lnTo>
                          <a:pt x="730292" y="1"/>
                        </a:lnTo>
                        <a:lnTo>
                          <a:pt x="1172149" y="0"/>
                        </a:lnTo>
                        <a:lnTo>
                          <a:pt x="1466722" y="895990"/>
                        </a:lnTo>
                        <a:lnTo>
                          <a:pt x="2970267" y="889748"/>
                        </a:lnTo>
                      </a:path>
                    </a:pathLst>
                  </a:custGeom>
                  <a:noFill/>
                  <a:ln>
                    <a:solidFill>
                      <a:schemeClr val="accent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cxnSp>
              <p:nvCxnSpPr>
                <p:cNvPr id="42" name="Gerader Verbinder 41"/>
                <p:cNvCxnSpPr/>
                <p:nvPr/>
              </p:nvCxnSpPr>
              <p:spPr>
                <a:xfrm flipV="1">
                  <a:off x="5335310" y="5997710"/>
                  <a:ext cx="0" cy="553412"/>
                </a:xfrm>
                <a:prstGeom prst="line">
                  <a:avLst/>
                </a:prstGeom>
                <a:ln w="12700">
                  <a:solidFill>
                    <a:schemeClr val="bg1">
                      <a:lumMod val="65000"/>
                    </a:schemeClr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Gerader Verbinder 42"/>
                <p:cNvCxnSpPr/>
                <p:nvPr/>
              </p:nvCxnSpPr>
              <p:spPr>
                <a:xfrm flipH="1" flipV="1">
                  <a:off x="8311965" y="6008021"/>
                  <a:ext cx="5884" cy="534872"/>
                </a:xfrm>
                <a:prstGeom prst="line">
                  <a:avLst/>
                </a:prstGeom>
                <a:ln w="12700">
                  <a:solidFill>
                    <a:schemeClr val="bg1">
                      <a:lumMod val="65000"/>
                    </a:schemeClr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76732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US" noProof="0" dirty="0"/>
          </a:p>
        </p:txBody>
      </p:sp>
      <p:sp>
        <p:nvSpPr>
          <p:cNvPr id="10" name="Inhaltsplatzhalter 9"/>
          <p:cNvSpPr>
            <a:spLocks noGrp="1"/>
          </p:cNvSpPr>
          <p:nvPr>
            <p:ph idx="1"/>
          </p:nvPr>
        </p:nvSpPr>
        <p:spPr>
          <a:xfrm>
            <a:off x="422565" y="1450685"/>
            <a:ext cx="8211834" cy="2854615"/>
          </a:xfrm>
        </p:spPr>
        <p:txBody>
          <a:bodyPr>
            <a:normAutofit/>
          </a:bodyPr>
          <a:lstStyle/>
          <a:p>
            <a:r>
              <a:rPr lang="en-US" dirty="0" smtClean="0"/>
              <a:t>Goals, preconditions, organization, and strategy sketched</a:t>
            </a:r>
          </a:p>
          <a:p>
            <a:r>
              <a:rPr lang="en-US" dirty="0" smtClean="0"/>
              <a:t>Coarse commissioning sequence presented</a:t>
            </a:r>
          </a:p>
          <a:p>
            <a:r>
              <a:rPr lang="en-US" dirty="0" smtClean="0"/>
              <a:t>Procedures and tools need to </a:t>
            </a:r>
            <a:r>
              <a:rPr lang="en-US" smtClean="0"/>
              <a:t>be developed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  <p:sp>
        <p:nvSpPr>
          <p:cNvPr id="7" name="Textfeld 6"/>
          <p:cNvSpPr txBox="1"/>
          <p:nvPr/>
        </p:nvSpPr>
        <p:spPr>
          <a:xfrm>
            <a:off x="484816" y="5136596"/>
            <a:ext cx="7793879" cy="46166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 smtClean="0"/>
              <a:t>Thanks for your attention!</a:t>
            </a: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71800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Contents</a:t>
            </a:r>
            <a:endParaRPr lang="en-US" noProof="0" dirty="0"/>
          </a:p>
        </p:txBody>
      </p:sp>
      <p:sp>
        <p:nvSpPr>
          <p:cNvPr id="10" name="Inhaltsplatzhalt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Goals</a:t>
            </a:r>
          </a:p>
          <a:p>
            <a:r>
              <a:rPr lang="de-DE" dirty="0" err="1" smtClean="0"/>
              <a:t>Conditions</a:t>
            </a:r>
            <a:endParaRPr lang="de-DE" dirty="0" smtClean="0"/>
          </a:p>
          <a:p>
            <a:r>
              <a:rPr lang="de-DE" dirty="0" err="1" smtClean="0"/>
              <a:t>Strategy</a:t>
            </a:r>
            <a:endParaRPr lang="de-DE" dirty="0" smtClean="0"/>
          </a:p>
          <a:p>
            <a:r>
              <a:rPr lang="de-DE" dirty="0" err="1" smtClean="0"/>
              <a:t>Preparations</a:t>
            </a:r>
            <a:endParaRPr lang="de-DE" dirty="0" smtClean="0"/>
          </a:p>
          <a:p>
            <a:r>
              <a:rPr lang="de-DE" dirty="0" smtClean="0"/>
              <a:t>Cycle</a:t>
            </a:r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5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each individual component with beam</a:t>
            </a:r>
          </a:p>
          <a:p>
            <a:r>
              <a:rPr lang="en-US" dirty="0"/>
              <a:t>Establishing proper functioning of SIS100</a:t>
            </a:r>
          </a:p>
          <a:p>
            <a:r>
              <a:rPr lang="en-US" dirty="0" smtClean="0"/>
              <a:t>Validating machine protection systems</a:t>
            </a:r>
          </a:p>
          <a:p>
            <a:r>
              <a:rPr lang="en-US" dirty="0" smtClean="0"/>
              <a:t>Preparation of first NUSTAR experiment in FS</a:t>
            </a:r>
          </a:p>
          <a:p>
            <a:endParaRPr lang="en-US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2072630" y="3421927"/>
            <a:ext cx="4249323" cy="3031529"/>
            <a:chOff x="5168234" y="931447"/>
            <a:chExt cx="4249323" cy="3031529"/>
          </a:xfrm>
        </p:grpSpPr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8234" y="1229515"/>
              <a:ext cx="4140000" cy="2733461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/>
          </p:nvSpPr>
          <p:spPr>
            <a:xfrm>
              <a:off x="5225384" y="931447"/>
              <a:ext cx="4192173" cy="307777"/>
            </a:xfrm>
            <a:prstGeom prst="rect">
              <a:avLst/>
            </a:prstGeom>
          </p:spPr>
          <p:txBody>
            <a:bodyPr vert="horz" wrap="none" lIns="91440" tIns="45720" rIns="91440" bIns="45720" rtlCol="0" anchor="t">
              <a:spAutoFit/>
            </a:bodyPr>
            <a:lstStyle/>
            <a:p>
              <a:pPr algn="l"/>
              <a:r>
                <a:rPr lang="en-US" sz="1400" i="1" dirty="0" smtClean="0"/>
                <a:t>Cycle for U</a:t>
              </a:r>
              <a:r>
                <a:rPr lang="en-US" sz="1400" i="1" baseline="30000" dirty="0" smtClean="0"/>
                <a:t>28+</a:t>
              </a:r>
              <a:r>
                <a:rPr lang="en-US" sz="1400" i="1" dirty="0" smtClean="0"/>
                <a:t>,1.5GeV/u, 4 injections, 2s extraction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611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3062D-6848-4100-9472-944FD850B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Annual Schedule 2028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7AB8359-0A32-4BBB-AF97-9775440923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78" y="1796157"/>
            <a:ext cx="7914355" cy="367823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54F7B-420A-4C83-B114-D377C0D4D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4</a:t>
            </a:fld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A423E-56A7-4EFF-B154-F50A593FA41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DA4F4-A44E-40C4-A9AE-2ABC0761F2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US" smtClean="0"/>
              <a:t>SIS100 WS4 / Beam Commissioning</a:t>
            </a:r>
            <a:endParaRPr lang="de-D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B7992B-D45A-41B0-A76B-C10E0CAFA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8214" y="1836305"/>
            <a:ext cx="1128208" cy="11915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53B1D62-5EB5-415A-8B89-F6BEA9CA4F22}"/>
              </a:ext>
            </a:extLst>
          </p:cNvPr>
          <p:cNvSpPr txBox="1"/>
          <p:nvPr/>
        </p:nvSpPr>
        <p:spPr>
          <a:xfrm>
            <a:off x="7945721" y="3295205"/>
            <a:ext cx="1273105" cy="2192908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en-GB" sz="1050" b="1" dirty="0"/>
              <a:t>user beam time</a:t>
            </a:r>
          </a:p>
          <a:p>
            <a:pPr algn="l"/>
            <a:r>
              <a:rPr lang="en-GB" sz="1050" dirty="0"/>
              <a:t>129 days (3096 h)</a:t>
            </a:r>
          </a:p>
          <a:p>
            <a:pPr algn="l"/>
            <a:endParaRPr lang="en-GB" sz="1050" dirty="0"/>
          </a:p>
          <a:p>
            <a:pPr algn="l"/>
            <a:r>
              <a:rPr lang="en-GB" sz="1050" b="1" dirty="0"/>
              <a:t>machine time</a:t>
            </a:r>
          </a:p>
          <a:p>
            <a:pPr algn="l"/>
            <a:r>
              <a:rPr lang="en-GB" sz="1050" dirty="0"/>
              <a:t>13 days</a:t>
            </a:r>
          </a:p>
          <a:p>
            <a:pPr algn="l"/>
            <a:endParaRPr lang="en-GB" sz="1050" dirty="0"/>
          </a:p>
          <a:p>
            <a:pPr algn="l"/>
            <a:r>
              <a:rPr lang="en-GB" sz="1050" b="1" dirty="0"/>
              <a:t>FAIR</a:t>
            </a:r>
            <a:r>
              <a:rPr lang="en-GB" sz="1050" dirty="0"/>
              <a:t> </a:t>
            </a:r>
            <a:br>
              <a:rPr lang="en-GB" sz="1050" dirty="0"/>
            </a:br>
            <a:r>
              <a:rPr lang="en-GB" sz="1050" dirty="0"/>
              <a:t>HEBT &amp; SIS100 </a:t>
            </a:r>
          </a:p>
          <a:p>
            <a:pPr algn="l"/>
            <a:r>
              <a:rPr lang="en-GB" sz="1050" dirty="0"/>
              <a:t>beam</a:t>
            </a:r>
          </a:p>
          <a:p>
            <a:pPr algn="l"/>
            <a:r>
              <a:rPr lang="en-GB" sz="1050" dirty="0"/>
              <a:t>commissioning</a:t>
            </a:r>
          </a:p>
          <a:p>
            <a:pPr algn="l"/>
            <a:endParaRPr lang="en-GB" sz="1050" dirty="0"/>
          </a:p>
          <a:p>
            <a:pPr algn="l"/>
            <a:r>
              <a:rPr lang="en-GB" sz="1050" dirty="0"/>
              <a:t>Early Science</a:t>
            </a:r>
          </a:p>
          <a:p>
            <a:pPr algn="l"/>
            <a:r>
              <a:rPr lang="en-GB" sz="1050" dirty="0"/>
              <a:t>physics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5475309" y="5862439"/>
            <a:ext cx="3485767" cy="2616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algn="l"/>
            <a:r>
              <a:rPr lang="en-US" sz="1100" i="1" dirty="0" smtClean="0">
                <a:solidFill>
                  <a:schemeClr val="bg1">
                    <a:lumMod val="65000"/>
                  </a:schemeClr>
                </a:solidFill>
              </a:rPr>
              <a:t>(Source: S. Reimann, Beam Time Retreat 2025)</a:t>
            </a:r>
            <a:endParaRPr lang="de-DE" sz="1100" i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927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Pre-conditions</a:t>
            </a:r>
          </a:p>
          <a:p>
            <a:pPr lvl="1"/>
            <a:r>
              <a:rPr lang="en-US" dirty="0" smtClean="0"/>
              <a:t>Machine cooled down</a:t>
            </a:r>
          </a:p>
          <a:p>
            <a:pPr lvl="1"/>
            <a:r>
              <a:rPr lang="en-US" dirty="0" smtClean="0"/>
              <a:t>Hardware commissioning finished</a:t>
            </a:r>
          </a:p>
          <a:p>
            <a:pPr lvl="1"/>
            <a:r>
              <a:rPr lang="en-US" dirty="0" err="1" smtClean="0"/>
              <a:t>Cryo</a:t>
            </a:r>
            <a:r>
              <a:rPr lang="en-US" dirty="0" smtClean="0"/>
              <a:t> system tuned for commissioning cycle in dry run</a:t>
            </a:r>
          </a:p>
          <a:p>
            <a:pPr lvl="1"/>
            <a:r>
              <a:rPr lang="en-US" dirty="0" smtClean="0"/>
              <a:t>Operational and commissioning tools tested in dry run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Expected boundary conditions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ix weeks of exclusive operation for SIS100 BC</a:t>
            </a:r>
          </a:p>
          <a:p>
            <a:pPr lvl="1"/>
            <a:r>
              <a:rPr lang="en-US" dirty="0" smtClean="0"/>
              <a:t>Six weeks of shared operation with physics run at SIS18</a:t>
            </a:r>
          </a:p>
          <a:p>
            <a:pPr lvl="1"/>
            <a:r>
              <a:rPr lang="en-US" dirty="0" smtClean="0"/>
              <a:t>Commissioning only during day shifts (F, S)</a:t>
            </a:r>
          </a:p>
          <a:p>
            <a:pPr lvl="2"/>
            <a:r>
              <a:rPr lang="en-US" dirty="0" smtClean="0"/>
              <a:t>Limited personnel (machine experts)</a:t>
            </a:r>
          </a:p>
          <a:p>
            <a:pPr lvl="2"/>
            <a:r>
              <a:rPr lang="en-US" dirty="0" smtClean="0"/>
              <a:t>Frequent interventions by technical groups expected</a:t>
            </a:r>
          </a:p>
          <a:p>
            <a:pPr lvl="1"/>
            <a:r>
              <a:rPr lang="en-US" dirty="0" smtClean="0"/>
              <a:t>Semi-automated test-procedures maybe run over night</a:t>
            </a:r>
          </a:p>
          <a:p>
            <a:pPr lvl="1"/>
            <a:endParaRPr lang="en-US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2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Organization:</a:t>
            </a:r>
            <a:br>
              <a:rPr lang="en-US" dirty="0" smtClean="0"/>
            </a:br>
            <a:r>
              <a:rPr lang="en-US" dirty="0" smtClean="0"/>
              <a:t>Commissioning Team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BC manager (+ deputy)</a:t>
            </a:r>
            <a:endParaRPr lang="en-US" dirty="0"/>
          </a:p>
          <a:p>
            <a:pPr lvl="1"/>
            <a:r>
              <a:rPr lang="en-US" dirty="0" smtClean="0"/>
              <a:t>Organizes and coordinates commissioning program</a:t>
            </a:r>
          </a:p>
          <a:p>
            <a:pPr lvl="1"/>
            <a:r>
              <a:rPr lang="en-US" dirty="0" smtClean="0"/>
              <a:t>Authorizes major program changes in response to issues</a:t>
            </a:r>
          </a:p>
          <a:p>
            <a:endParaRPr lang="en-US" dirty="0" smtClean="0"/>
          </a:p>
          <a:p>
            <a:r>
              <a:rPr lang="en-US" dirty="0" smtClean="0"/>
              <a:t>BC leader (machine experts, weekly turn, overlap with SIS18 on-call)</a:t>
            </a:r>
          </a:p>
          <a:p>
            <a:pPr lvl="1"/>
            <a:r>
              <a:rPr lang="en-US" dirty="0" smtClean="0"/>
              <a:t>Responsibility for execution of commissioning</a:t>
            </a:r>
          </a:p>
          <a:p>
            <a:pPr lvl="1"/>
            <a:r>
              <a:rPr lang="en-US" dirty="0" smtClean="0"/>
              <a:t>Coordination of commissioning activities</a:t>
            </a:r>
          </a:p>
          <a:p>
            <a:pPr lvl="1"/>
            <a:r>
              <a:rPr lang="en-US" dirty="0" smtClean="0"/>
              <a:t>Reporting in daily commissioning meeting</a:t>
            </a:r>
          </a:p>
          <a:p>
            <a:endParaRPr lang="en-US" dirty="0" smtClean="0"/>
          </a:p>
          <a:p>
            <a:r>
              <a:rPr lang="en-US" dirty="0" smtClean="0"/>
              <a:t>BC shift crew (machine experts, operators)</a:t>
            </a:r>
          </a:p>
          <a:p>
            <a:pPr lvl="1"/>
            <a:r>
              <a:rPr lang="en-US" dirty="0" smtClean="0"/>
              <a:t>Execution of commissioning</a:t>
            </a:r>
          </a:p>
          <a:p>
            <a:pPr lvl="1"/>
            <a:r>
              <a:rPr lang="en-US" dirty="0" smtClean="0"/>
              <a:t>Experts for difficult tasks, operators for systematic checks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13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Strategy:</a:t>
            </a:r>
            <a:br>
              <a:rPr lang="en-US" dirty="0" smtClean="0"/>
            </a:br>
            <a:r>
              <a:rPr lang="en-US" dirty="0" smtClean="0"/>
              <a:t>Commissioning Tracks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Fast track (‘pioneers’)</a:t>
            </a:r>
            <a:endParaRPr lang="en-US" dirty="0"/>
          </a:p>
          <a:p>
            <a:pPr lvl="1"/>
            <a:r>
              <a:rPr lang="en-US" dirty="0"/>
              <a:t>Try to get beam through machine as fast as possible</a:t>
            </a:r>
          </a:p>
          <a:p>
            <a:pPr lvl="1"/>
            <a:r>
              <a:rPr lang="en-US" dirty="0"/>
              <a:t>Ignore non-functional devices if not critical (but document the fact)</a:t>
            </a:r>
          </a:p>
          <a:p>
            <a:endParaRPr lang="en-US" dirty="0" smtClean="0"/>
          </a:p>
          <a:p>
            <a:r>
              <a:rPr lang="en-US" dirty="0" smtClean="0"/>
              <a:t>Main track</a:t>
            </a:r>
            <a:endParaRPr lang="en-US" dirty="0"/>
          </a:p>
          <a:p>
            <a:pPr lvl="1"/>
            <a:r>
              <a:rPr lang="en-US" dirty="0"/>
              <a:t>Systematically check all devices, follow-up on non-functional ones</a:t>
            </a:r>
          </a:p>
          <a:p>
            <a:pPr lvl="1"/>
            <a:r>
              <a:rPr lang="en-US" dirty="0"/>
              <a:t>Document achieved intermediate results</a:t>
            </a:r>
          </a:p>
          <a:p>
            <a:pPr lvl="1"/>
            <a:r>
              <a:rPr lang="en-US" dirty="0"/>
              <a:t>Establish commissioning, set-up, and tuning procedures for </a:t>
            </a:r>
            <a:r>
              <a:rPr lang="en-US" dirty="0" smtClean="0"/>
              <a:t>operation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13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Commissioning Sequence (I)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Beamline from SIS18 to SIS100</a:t>
            </a:r>
          </a:p>
          <a:p>
            <a:pPr lvl="1"/>
            <a:r>
              <a:rPr lang="en-US" dirty="0" smtClean="0"/>
              <a:t>Main goal: beam spot on injection screen/grid with correct parameters</a:t>
            </a:r>
          </a:p>
          <a:p>
            <a:pPr lvl="1"/>
            <a:r>
              <a:rPr lang="en-US" dirty="0" smtClean="0"/>
              <a:t>Steering, optics verification</a:t>
            </a:r>
          </a:p>
          <a:p>
            <a:r>
              <a:rPr lang="en-US" dirty="0" smtClean="0"/>
              <a:t>First turn in SIS100</a:t>
            </a:r>
          </a:p>
          <a:p>
            <a:pPr lvl="1"/>
            <a:r>
              <a:rPr lang="en-US" dirty="0" smtClean="0"/>
              <a:t>Main goal: loss-free transport around circumference up to injection point</a:t>
            </a:r>
          </a:p>
          <a:p>
            <a:pPr lvl="1"/>
            <a:r>
              <a:rPr lang="en-US" dirty="0" smtClean="0"/>
              <a:t>Beam steering using BPMs and first-turn grids</a:t>
            </a:r>
          </a:p>
          <a:p>
            <a:r>
              <a:rPr lang="en-US" dirty="0" smtClean="0"/>
              <a:t>Circulating beam at injection level</a:t>
            </a:r>
          </a:p>
          <a:p>
            <a:pPr lvl="1"/>
            <a:r>
              <a:rPr lang="en-US" dirty="0" smtClean="0"/>
              <a:t>Main goal: prepare systematic measurements</a:t>
            </a:r>
          </a:p>
          <a:p>
            <a:pPr lvl="1"/>
            <a:r>
              <a:rPr lang="en-US" dirty="0"/>
              <a:t>Options for injection</a:t>
            </a:r>
          </a:p>
          <a:p>
            <a:pPr lvl="2"/>
            <a:r>
              <a:rPr lang="en-US" dirty="0"/>
              <a:t>Bunch-to-coasting and bunching in SIS100</a:t>
            </a:r>
          </a:p>
          <a:p>
            <a:pPr lvl="2"/>
            <a:r>
              <a:rPr lang="en-US" dirty="0"/>
              <a:t>Bunch-to-bucket</a:t>
            </a:r>
          </a:p>
          <a:p>
            <a:pPr lvl="1"/>
            <a:r>
              <a:rPr lang="en-US" dirty="0"/>
              <a:t>Beam deposition at injection energy on collimator using orbit </a:t>
            </a:r>
            <a:r>
              <a:rPr lang="en-US" dirty="0" smtClean="0"/>
              <a:t>bump</a:t>
            </a:r>
          </a:p>
          <a:p>
            <a:r>
              <a:rPr lang="en-US" dirty="0" smtClean="0"/>
              <a:t>Systematic measurements</a:t>
            </a:r>
          </a:p>
          <a:p>
            <a:pPr lvl="1"/>
            <a:r>
              <a:rPr lang="en-US" dirty="0" smtClean="0"/>
              <a:t>Main goal: validate and establish proper functioning of correctors and BI</a:t>
            </a:r>
          </a:p>
          <a:p>
            <a:r>
              <a:rPr lang="en-US" dirty="0" smtClean="0"/>
              <a:t>Correction of closed orbit and tune</a:t>
            </a:r>
          </a:p>
          <a:p>
            <a:pPr lvl="1"/>
            <a:r>
              <a:rPr lang="en-US" dirty="0" smtClean="0"/>
              <a:t>Main goal: establish correct optic and good orbit for further steps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78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Commissioning Sequence (II)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Commissioning of fast/emergency extraction</a:t>
            </a:r>
          </a:p>
          <a:p>
            <a:pPr lvl="1"/>
            <a:r>
              <a:rPr lang="en-US" dirty="0" smtClean="0"/>
              <a:t>Main goal: establish simple way to dispose of beam</a:t>
            </a:r>
          </a:p>
          <a:p>
            <a:pPr lvl="1"/>
            <a:r>
              <a:rPr lang="en-US" dirty="0" smtClean="0"/>
              <a:t>Useful for systematic tests of everything except SX</a:t>
            </a:r>
          </a:p>
          <a:p>
            <a:r>
              <a:rPr lang="en-US" dirty="0" smtClean="0"/>
              <a:t>Commissioning of acceleration</a:t>
            </a:r>
          </a:p>
          <a:p>
            <a:pPr lvl="1"/>
            <a:r>
              <a:rPr lang="en-US" dirty="0" smtClean="0"/>
              <a:t>Main goal: establish accelerated beam</a:t>
            </a:r>
          </a:p>
          <a:p>
            <a:pPr lvl="1"/>
            <a:r>
              <a:rPr lang="en-US" dirty="0" smtClean="0"/>
              <a:t>Test of synchronicity of acceleration RF (among cavities and with magnets)</a:t>
            </a:r>
          </a:p>
          <a:p>
            <a:endParaRPr lang="en-US" dirty="0" smtClean="0"/>
          </a:p>
          <a:p>
            <a:r>
              <a:rPr lang="en-US" dirty="0" smtClean="0"/>
              <a:t>Commissioning of slow extraction</a:t>
            </a:r>
          </a:p>
          <a:p>
            <a:pPr lvl="1"/>
            <a:r>
              <a:rPr lang="en-US" dirty="0" smtClean="0"/>
              <a:t>Main goal: establish slow extraction with high efficiency</a:t>
            </a:r>
          </a:p>
          <a:p>
            <a:pPr lvl="1"/>
            <a:r>
              <a:rPr lang="en-US" dirty="0" smtClean="0"/>
              <a:t>Expected to be most challenging step due to strong non-</a:t>
            </a:r>
            <a:r>
              <a:rPr lang="en-US" dirty="0" err="1" smtClean="0"/>
              <a:t>linearities</a:t>
            </a:r>
            <a:endParaRPr lang="en-US" dirty="0" smtClean="0"/>
          </a:p>
          <a:p>
            <a:pPr lvl="1"/>
            <a:r>
              <a:rPr lang="en-US" dirty="0" smtClean="0"/>
              <a:t>Quick shot based on design settings shall be tried</a:t>
            </a:r>
          </a:p>
          <a:p>
            <a:pPr lvl="1"/>
            <a:r>
              <a:rPr lang="en-US" dirty="0" smtClean="0"/>
              <a:t>Systematic approach with simpler schemes will be prepared</a:t>
            </a:r>
          </a:p>
          <a:p>
            <a:pPr lvl="1"/>
            <a:endParaRPr lang="en-US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24.09.2025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SIS100 WS4 / Beam Commissioning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97442"/>
      </p:ext>
    </p:extLst>
  </p:cSld>
  <p:clrMapOvr>
    <a:masterClrMapping/>
  </p:clrMapOvr>
</p:sld>
</file>

<file path=ppt/theme/theme1.xml><?xml version="1.0" encoding="utf-8"?>
<a:theme xmlns:a="http://schemas.openxmlformats.org/drawingml/2006/main" name="gsi-folienmaster">
  <a:themeElements>
    <a:clrScheme name="Benutzerdefiniert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66666"/>
      </a:hlink>
      <a:folHlink>
        <a:srgbClr val="8000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DBB63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t"/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gsi-folienmaster</Template>
  <TotalTime>0</TotalTime>
  <Words>825</Words>
  <Application>Microsoft Office PowerPoint</Application>
  <PresentationFormat>Bildschirmpräsentation (4:3)</PresentationFormat>
  <Paragraphs>176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gsi-folienmaster</vt:lpstr>
      <vt:lpstr>Draft Concept for  Beam Commissioning</vt:lpstr>
      <vt:lpstr>Contents</vt:lpstr>
      <vt:lpstr>Goals</vt:lpstr>
      <vt:lpstr>Annual Schedule 2028</vt:lpstr>
      <vt:lpstr>Conditions</vt:lpstr>
      <vt:lpstr>Organization: Commissioning Team</vt:lpstr>
      <vt:lpstr>Strategy: Commissioning Tracks</vt:lpstr>
      <vt:lpstr>Commissioning Sequence (I)</vt:lpstr>
      <vt:lpstr>Commissioning Sequence (II)</vt:lpstr>
      <vt:lpstr>Preparations</vt:lpstr>
      <vt:lpstr>Commissioning Cycle</vt:lpstr>
      <vt:lpstr>Summary</vt:lpstr>
    </vt:vector>
  </TitlesOfParts>
  <Company>GSI Helmholzzentrum für Schwerionenforschung 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Slow Extraction from SIS18</dc:title>
  <dc:creator>Ondreka, David Dr.</dc:creator>
  <cp:lastModifiedBy>Ondreka, David Dr.</cp:lastModifiedBy>
  <cp:revision>1325</cp:revision>
  <cp:lastPrinted>2024-07-08T13:46:04Z</cp:lastPrinted>
  <dcterms:created xsi:type="dcterms:W3CDTF">2016-02-22T15:04:17Z</dcterms:created>
  <dcterms:modified xsi:type="dcterms:W3CDTF">2025-09-24T08:49:05Z</dcterms:modified>
</cp:coreProperties>
</file>