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333" r:id="rId4"/>
    <p:sldId id="347" r:id="rId5"/>
    <p:sldId id="348" r:id="rId6"/>
    <p:sldId id="338" r:id="rId7"/>
    <p:sldId id="340" r:id="rId8"/>
    <p:sldId id="354" r:id="rId9"/>
    <p:sldId id="359" r:id="rId10"/>
    <p:sldId id="342" r:id="rId11"/>
    <p:sldId id="343" r:id="rId12"/>
    <p:sldId id="356" r:id="rId13"/>
    <p:sldId id="346" r:id="rId14"/>
    <p:sldId id="357" r:id="rId15"/>
    <p:sldId id="361" r:id="rId16"/>
    <p:sldId id="362" r:id="rId17"/>
    <p:sldId id="294" r:id="rId1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5F85D3D-295E-4737-89D0-000F04EFE890}">
          <p14:sldIdLst>
            <p14:sldId id="256"/>
            <p14:sldId id="258"/>
            <p14:sldId id="333"/>
            <p14:sldId id="347"/>
            <p14:sldId id="348"/>
            <p14:sldId id="338"/>
            <p14:sldId id="340"/>
            <p14:sldId id="354"/>
            <p14:sldId id="359"/>
            <p14:sldId id="342"/>
            <p14:sldId id="343"/>
            <p14:sldId id="356"/>
            <p14:sldId id="346"/>
            <p14:sldId id="357"/>
            <p14:sldId id="361"/>
            <p14:sldId id="36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 Plyusnin" initials="VP" lastIdx="1" clrIdx="0"/>
  <p:cmAuthor id="2" name="Plyusnin, Valentin" initials="PV" lastIdx="3" clrIdx="1">
    <p:extLst>
      <p:ext uri="{19B8F6BF-5375-455C-9EA6-DF929625EA0E}">
        <p15:presenceInfo xmlns:p15="http://schemas.microsoft.com/office/powerpoint/2012/main" userId="S-1-5-21-839522115-515967899-725345543-295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DBB63"/>
    <a:srgbClr val="8FF34B"/>
    <a:srgbClr val="999999"/>
    <a:srgbClr val="000000"/>
    <a:srgbClr val="00B0F0"/>
    <a:srgbClr val="333333"/>
    <a:srgbClr val="F78769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1182" autoAdjust="0"/>
    <p:restoredTop sz="85208" autoAdjust="0"/>
  </p:normalViewPr>
  <p:slideViewPr>
    <p:cSldViewPr snapToGrid="0" snapToObjects="1">
      <p:cViewPr varScale="1">
        <p:scale>
          <a:sx n="125" d="100"/>
          <a:sy n="125" d="100"/>
        </p:scale>
        <p:origin x="118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4219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815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27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Detailed</a:t>
            </a:r>
            <a:r>
              <a:rPr lang="de-DE" dirty="0"/>
              <a:t> Installation Concept U20 – 500 </a:t>
            </a:r>
            <a:r>
              <a:rPr lang="de-DE" dirty="0" err="1"/>
              <a:t>entries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98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07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80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95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Elektroinstallationen fehlen noch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48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 </a:t>
            </a:r>
            <a:r>
              <a:rPr lang="de-DE" dirty="0" err="1"/>
              <a:t>geräte</a:t>
            </a:r>
            <a:r>
              <a:rPr lang="de-DE" dirty="0"/>
              <a:t> </a:t>
            </a:r>
            <a:r>
              <a:rPr lang="de-DE" dirty="0" err="1"/>
              <a:t>auser</a:t>
            </a:r>
            <a:r>
              <a:rPr lang="de-DE" dirty="0"/>
              <a:t> für den teststand sind bereits unten, DCCBs mit </a:t>
            </a:r>
            <a:r>
              <a:rPr lang="de-DE" dirty="0" err="1"/>
              <a:t>aufzug</a:t>
            </a:r>
            <a:r>
              <a:rPr lang="de-DE" dirty="0"/>
              <a:t> </a:t>
            </a:r>
            <a:r>
              <a:rPr lang="de-DE" dirty="0" err="1"/>
              <a:t>einbgebracht</a:t>
            </a:r>
            <a:r>
              <a:rPr lang="de-DE" dirty="0"/>
              <a:t> in B3 und B1, </a:t>
            </a:r>
            <a:r>
              <a:rPr lang="de-DE" dirty="0" err="1"/>
              <a:t>futterbläche</a:t>
            </a:r>
            <a:r>
              <a:rPr lang="de-DE" dirty="0"/>
              <a:t>, kein </a:t>
            </a:r>
            <a:r>
              <a:rPr lang="de-DE" dirty="0" err="1"/>
              <a:t>gabelstpler</a:t>
            </a:r>
            <a:r>
              <a:rPr lang="de-DE" dirty="0"/>
              <a:t> im </a:t>
            </a:r>
            <a:r>
              <a:rPr lang="de-DE" dirty="0" err="1"/>
              <a:t>bereich</a:t>
            </a:r>
            <a:r>
              <a:rPr lang="de-DE" dirty="0"/>
              <a:t> erlaubt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4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interconnect</a:t>
            </a:r>
            <a:r>
              <a:rPr lang="de-DE" dirty="0"/>
              <a:t>?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544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84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3-4 </a:t>
            </a:r>
            <a:r>
              <a:rPr lang="de-DE" dirty="0" err="1"/>
              <a:t>month</a:t>
            </a:r>
            <a:r>
              <a:rPr lang="de-DE" dirty="0"/>
              <a:t> after </a:t>
            </a:r>
            <a:r>
              <a:rPr lang="de-DE" dirty="0" err="1"/>
              <a:t>order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6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sz="1200" dirty="0" err="1"/>
              <a:t>Discussions</a:t>
            </a:r>
            <a:r>
              <a:rPr lang="de-DE" sz="1200" dirty="0"/>
              <a:t> </a:t>
            </a:r>
            <a:r>
              <a:rPr lang="de-DE" sz="1200" dirty="0" err="1"/>
              <a:t>how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bring </a:t>
            </a:r>
            <a:r>
              <a:rPr lang="de-DE" sz="1200" dirty="0" err="1"/>
              <a:t>the</a:t>
            </a:r>
            <a:r>
              <a:rPr lang="de-DE" sz="1200" dirty="0"/>
              <a:t> Switches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platform</a:t>
            </a:r>
            <a:r>
              <a:rPr lang="de-DE" sz="1200" dirty="0"/>
              <a:t>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49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rgbClr val="333333"/>
                </a:solidFill>
              </a:rPr>
              <a:t>GSI </a:t>
            </a:r>
            <a:r>
              <a:rPr lang="de-DE" sz="1000" dirty="0" err="1">
                <a:solidFill>
                  <a:srgbClr val="333333"/>
                </a:solidFill>
              </a:rPr>
              <a:t>Helmholtzzentrum</a:t>
            </a:r>
            <a:r>
              <a:rPr lang="de-DE" sz="1000" dirty="0">
                <a:solidFill>
                  <a:srgbClr val="333333"/>
                </a:solidFill>
              </a:rPr>
              <a:t> für Schwerionenforschung GmbH</a:t>
            </a:r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79895"/>
            <a:ext cx="5684620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86180"/>
            <a:ext cx="5592341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3952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41154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Helmholtzzentrum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16" y="411540"/>
            <a:ext cx="658369" cy="54864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622160" y="6621790"/>
            <a:ext cx="8463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24.</a:t>
            </a:r>
            <a:r>
              <a:rPr lang="de-DE" sz="1000" baseline="0" dirty="0">
                <a:solidFill>
                  <a:srgbClr val="333333"/>
                </a:solidFill>
                <a:latin typeface="Arial"/>
                <a:cs typeface="Arial"/>
              </a:rPr>
              <a:t>09.2025</a:t>
            </a: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304829" y="6629455"/>
            <a:ext cx="198814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aseline="0" dirty="0">
                <a:solidFill>
                  <a:srgbClr val="333333"/>
                </a:solidFill>
                <a:latin typeface="Arial"/>
                <a:cs typeface="Arial"/>
              </a:rPr>
              <a:t>V. Plyusnin / EPS</a:t>
            </a: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634399" y="6621790"/>
            <a:ext cx="50960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8242" y="3094319"/>
            <a:ext cx="6607516" cy="84186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sz="2800" dirty="0"/>
              <a:t>SIS100 Main Power Converters</a:t>
            </a:r>
            <a:br>
              <a:rPr lang="en-GB" sz="2800" dirty="0"/>
            </a:br>
            <a:r>
              <a:rPr lang="en-US" sz="1400" i="1" dirty="0"/>
              <a:t>Status of the installation with outlook on the commissioning</a:t>
            </a:r>
            <a:endParaRPr lang="en-GB" sz="2800" i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187978"/>
            <a:ext cx="6400800" cy="584660"/>
          </a:xfrm>
        </p:spPr>
        <p:txBody>
          <a:bodyPr>
            <a:normAutofit fontScale="77500" lnSpcReduction="20000"/>
          </a:bodyPr>
          <a:lstStyle/>
          <a:p>
            <a:r>
              <a:rPr lang="en-GB" sz="1400" dirty="0"/>
              <a:t>V. Plyusnin</a:t>
            </a:r>
          </a:p>
          <a:p>
            <a:endParaRPr lang="en-GB" sz="1400" dirty="0"/>
          </a:p>
          <a:p>
            <a:r>
              <a:rPr lang="en-GB" sz="1400" dirty="0"/>
              <a:t>4</a:t>
            </a:r>
            <a:r>
              <a:rPr lang="en-GB" sz="1400" baseline="30000" dirty="0"/>
              <a:t>th</a:t>
            </a:r>
            <a:r>
              <a:rPr lang="en-GB" sz="1400" dirty="0"/>
              <a:t> SIS100 Workshop: Procurement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58236-3BA8-444F-86F8-EFA8088BC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4" y="3510188"/>
            <a:ext cx="8736508" cy="2683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007" y="1298193"/>
            <a:ext cx="6689350" cy="261658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54ED1-77CF-4864-A81A-829045175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b="1" dirty="0"/>
              <a:t>Dipole:</a:t>
            </a:r>
          </a:p>
          <a:p>
            <a:endParaRPr lang="de-DE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8FE2B-4858-4532-8980-3C138D84EA27}"/>
              </a:ext>
            </a:extLst>
          </p:cNvPr>
          <p:cNvSpPr txBox="1"/>
          <p:nvPr/>
        </p:nvSpPr>
        <p:spPr>
          <a:xfrm>
            <a:off x="809639" y="3653871"/>
            <a:ext cx="286488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- WC-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Busbars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Q1/2026</a:t>
            </a:r>
          </a:p>
        </p:txBody>
      </p:sp>
    </p:spTree>
    <p:extLst>
      <p:ext uri="{BB962C8B-B14F-4D97-AF65-F5344CB8AC3E}">
        <p14:creationId xmlns:p14="http://schemas.microsoft.com/office/powerpoint/2010/main" val="49638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13179" y="1334890"/>
            <a:ext cx="8211834" cy="49035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000" b="1" dirty="0" err="1"/>
              <a:t>Niches</a:t>
            </a:r>
            <a:r>
              <a:rPr lang="de-DE" sz="2000" b="1" dirty="0"/>
              <a:t> 5, 3, 1: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67" y="1790850"/>
            <a:ext cx="2873108" cy="1785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953" y="1746999"/>
            <a:ext cx="1892822" cy="2044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819" y="2773532"/>
            <a:ext cx="9028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 x 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1953" y="1340959"/>
            <a:ext cx="165942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WC-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busbars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7BB570-E098-4481-8141-87059B06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474" y="1754143"/>
            <a:ext cx="2771745" cy="1785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853F03-7311-4AE0-9BB0-A20B793E5175}"/>
              </a:ext>
            </a:extLst>
          </p:cNvPr>
          <p:cNvSpPr txBox="1"/>
          <p:nvPr/>
        </p:nvSpPr>
        <p:spPr>
          <a:xfrm>
            <a:off x="346953" y="3758494"/>
            <a:ext cx="4586461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All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Mechanical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Switches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were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successfully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installed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using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mini-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crane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hand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fork-lifters</a:t>
            </a:r>
            <a:endParaRPr lang="de-DE" sz="12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171450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Next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steps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:</a:t>
            </a: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Bus-bars </a:t>
            </a:r>
            <a:r>
              <a:rPr lang="de-DE" sz="1200" dirty="0" err="1">
                <a:solidFill>
                  <a:srgbClr val="FF0000"/>
                </a:solidFill>
                <a:latin typeface="+mj-lt"/>
                <a:cs typeface="Arial"/>
              </a:rPr>
              <a:t>to</a:t>
            </a: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 connect </a:t>
            </a:r>
            <a:r>
              <a:rPr lang="de-DE" sz="1200" dirty="0" err="1">
                <a:solidFill>
                  <a:srgbClr val="FF0000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 CLBs (still </a:t>
            </a:r>
            <a:r>
              <a:rPr lang="de-DE" sz="1200" dirty="0" err="1">
                <a:solidFill>
                  <a:srgbClr val="FF0000"/>
                </a:solidFill>
                <a:latin typeface="+mj-lt"/>
                <a:cs typeface="Arial"/>
              </a:rPr>
              <a:t>missing</a:t>
            </a: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+mj-lt"/>
                <a:cs typeface="Arial"/>
              </a:rPr>
              <a:t>info</a:t>
            </a: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. </a:t>
            </a:r>
            <a:r>
              <a:rPr lang="de-DE" sz="1200" dirty="0" err="1">
                <a:solidFill>
                  <a:srgbClr val="FF0000"/>
                </a:solidFill>
                <a:latin typeface="+mj-lt"/>
                <a:cs typeface="Arial"/>
              </a:rPr>
              <a:t>from</a:t>
            </a:r>
            <a:r>
              <a:rPr lang="de-DE" sz="1200" dirty="0">
                <a:solidFill>
                  <a:srgbClr val="FF0000"/>
                </a:solidFill>
                <a:latin typeface="+mj-lt"/>
                <a:cs typeface="Arial"/>
              </a:rPr>
              <a:t> GSI!)</a:t>
            </a: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Electrical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installations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grounding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components</a:t>
            </a:r>
            <a:endParaRPr lang="de-DE" sz="12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Installation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control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pulling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control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cabling</a:t>
            </a:r>
            <a:endParaRPr lang="de-DE" sz="12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Installation and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connection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water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distributions</a:t>
            </a:r>
            <a:endParaRPr lang="de-DE" sz="12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Connections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F1 and F2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magnet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systems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ins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series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for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+mj-lt"/>
                <a:cs typeface="Arial"/>
              </a:rPr>
              <a:t>FQuads</a:t>
            </a:r>
            <a:r>
              <a:rPr lang="de-DE" sz="1200" dirty="0">
                <a:solidFill>
                  <a:srgbClr val="333333"/>
                </a:solidFill>
                <a:latin typeface="+mj-lt"/>
                <a:cs typeface="Arial"/>
              </a:rPr>
              <a:t>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249A8BF-ECE2-463C-89B9-E9BF709D5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C1817-7BD3-4CE4-AF04-FD4AC17FC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640" y="3834271"/>
            <a:ext cx="3862836" cy="26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80C7-A504-4E18-B7D9-F0A79D8A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6D53B-E76C-4264-9AAF-2FFAC927F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108622" y="1822444"/>
            <a:ext cx="4273306" cy="320497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CF4E2-B26B-4451-807A-F5335360B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1822444"/>
            <a:ext cx="3176943" cy="3184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B3D2AE-F6A5-4F98-98F1-120914CD162F}"/>
              </a:ext>
            </a:extLst>
          </p:cNvPr>
          <p:cNvSpPr txBox="1"/>
          <p:nvPr/>
        </p:nvSpPr>
        <p:spPr>
          <a:xfrm>
            <a:off x="1000125" y="6179344"/>
            <a:ext cx="18473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5ADF029-86A4-46F9-8DE8-25D6C3A7B0EC}"/>
              </a:ext>
            </a:extLst>
          </p:cNvPr>
          <p:cNvSpPr txBox="1">
            <a:spLocks/>
          </p:cNvSpPr>
          <p:nvPr/>
        </p:nvSpPr>
        <p:spPr>
          <a:xfrm>
            <a:off x="230339" y="5149638"/>
            <a:ext cx="4341661" cy="1330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1400" dirty="0">
                <a:solidFill>
                  <a:srgbClr val="333333"/>
                </a:solidFill>
                <a:latin typeface="+mj-lt"/>
                <a:cs typeface="Arial"/>
              </a:rPr>
              <a:t>All DCCBs </a:t>
            </a:r>
            <a:r>
              <a:rPr lang="de-DE" sz="1400" dirty="0" err="1">
                <a:solidFill>
                  <a:srgbClr val="333333"/>
                </a:solidFill>
                <a:latin typeface="+mj-lt"/>
                <a:cs typeface="Arial"/>
              </a:rPr>
              <a:t>were</a:t>
            </a:r>
            <a:r>
              <a:rPr lang="de-DE" sz="14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+mj-lt"/>
                <a:cs typeface="Arial"/>
              </a:rPr>
              <a:t>inserted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using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elevators</a:t>
            </a:r>
            <a:r>
              <a:rPr lang="de-DE" sz="1400" dirty="0">
                <a:latin typeface="+mj-lt"/>
              </a:rPr>
              <a:t> and </a:t>
            </a:r>
            <a:r>
              <a:rPr lang="de-DE" sz="1400" dirty="0" err="1">
                <a:latin typeface="+mj-lt"/>
              </a:rPr>
              <a:t>cabinet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transport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trolley</a:t>
            </a:r>
            <a:endParaRPr lang="de-DE" sz="2000" dirty="0"/>
          </a:p>
          <a:p>
            <a:pPr>
              <a:lnSpc>
                <a:spcPct val="120000"/>
              </a:lnSpc>
            </a:pPr>
            <a:r>
              <a:rPr lang="de-DE" sz="1400" dirty="0"/>
              <a:t>All DCCBs </a:t>
            </a:r>
            <a:r>
              <a:rPr lang="de-DE" sz="1400" dirty="0" err="1"/>
              <a:t>installed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forklifters</a:t>
            </a:r>
            <a:r>
              <a:rPr lang="de-DE" sz="1400" dirty="0"/>
              <a:t> and </a:t>
            </a:r>
            <a:r>
              <a:rPr lang="de-DE" sz="1400" dirty="0" err="1"/>
              <a:t>appropriate</a:t>
            </a:r>
            <a:r>
              <a:rPr lang="de-DE" sz="1400" dirty="0"/>
              <a:t> </a:t>
            </a:r>
            <a:r>
              <a:rPr lang="de-DE" sz="1400" dirty="0" err="1"/>
              <a:t>supporting</a:t>
            </a:r>
            <a:r>
              <a:rPr lang="de-DE" sz="1400" dirty="0"/>
              <a:t> </a:t>
            </a:r>
            <a:r>
              <a:rPr lang="de-DE" sz="1400" dirty="0" err="1"/>
              <a:t>wood</a:t>
            </a:r>
            <a:r>
              <a:rPr lang="de-DE" sz="1400" dirty="0"/>
              <a:t> </a:t>
            </a:r>
            <a:r>
              <a:rPr lang="de-DE" sz="1400" dirty="0" err="1"/>
              <a:t>constructions</a:t>
            </a:r>
            <a:endParaRPr lang="de-DE" sz="1400" dirty="0"/>
          </a:p>
          <a:p>
            <a:pPr>
              <a:lnSpc>
                <a:spcPct val="120000"/>
              </a:lnSpc>
            </a:pPr>
            <a:r>
              <a:rPr lang="de-DE" sz="1400" dirty="0"/>
              <a:t>Dump </a:t>
            </a:r>
            <a:r>
              <a:rPr lang="de-DE" sz="1400" dirty="0" err="1"/>
              <a:t>resistors</a:t>
            </a:r>
            <a:r>
              <a:rPr lang="de-DE" sz="1400" dirty="0"/>
              <a:t> </a:t>
            </a:r>
            <a:r>
              <a:rPr lang="de-DE" sz="1400" dirty="0" err="1"/>
              <a:t>were</a:t>
            </a:r>
            <a:r>
              <a:rPr lang="de-DE" sz="1400" dirty="0"/>
              <a:t> </a:t>
            </a:r>
            <a:r>
              <a:rPr lang="de-DE" sz="1400" dirty="0" err="1"/>
              <a:t>installed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top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cabinets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chain</a:t>
            </a:r>
            <a:r>
              <a:rPr lang="de-DE" sz="1400" dirty="0"/>
              <a:t> </a:t>
            </a:r>
            <a:r>
              <a:rPr lang="de-DE" sz="1400" dirty="0" err="1"/>
              <a:t>hoists</a:t>
            </a:r>
            <a:endParaRPr lang="de-DE" sz="1400" dirty="0"/>
          </a:p>
          <a:p>
            <a:pPr lvl="1">
              <a:lnSpc>
                <a:spcPct val="120000"/>
              </a:lnSpc>
            </a:pPr>
            <a:endParaRPr lang="de-DE" sz="10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5BF2816-56BE-4AC2-B70E-450FD5FEE811}"/>
              </a:ext>
            </a:extLst>
          </p:cNvPr>
          <p:cNvSpPr txBox="1">
            <a:spLocks/>
          </p:cNvSpPr>
          <p:nvPr/>
        </p:nvSpPr>
        <p:spPr>
          <a:xfrm>
            <a:off x="521494" y="1340906"/>
            <a:ext cx="8211834" cy="413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/>
              <a:t>DCCB Rooms U20 – 322/222</a:t>
            </a:r>
            <a:endParaRPr lang="de-DE" sz="3200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4C906A7-1338-46BE-92D8-118C413721F0}"/>
              </a:ext>
            </a:extLst>
          </p:cNvPr>
          <p:cNvSpPr txBox="1">
            <a:spLocks/>
          </p:cNvSpPr>
          <p:nvPr/>
        </p:nvSpPr>
        <p:spPr>
          <a:xfrm>
            <a:off x="4391667" y="5104051"/>
            <a:ext cx="4341661" cy="1330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1400" dirty="0"/>
              <a:t>Next </a:t>
            </a:r>
            <a:r>
              <a:rPr lang="de-DE" sz="1400" dirty="0" err="1"/>
              <a:t>steps</a:t>
            </a:r>
            <a:r>
              <a:rPr lang="de-DE" sz="1400" dirty="0"/>
              <a:t>:</a:t>
            </a: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0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Output Bus-bars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transport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 and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installation</a:t>
            </a:r>
            <a:endParaRPr lang="de-DE" sz="1000" dirty="0">
              <a:solidFill>
                <a:schemeClr val="accent6">
                  <a:lumMod val="75000"/>
                </a:schemeClr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Electrical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installations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grounding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components</a:t>
            </a:r>
            <a:endParaRPr lang="de-DE" sz="10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Installation and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pulling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control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cabling</a:t>
            </a:r>
            <a:endParaRPr lang="de-DE" sz="100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628650" lvl="1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Installation and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connection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water</a:t>
            </a:r>
            <a:r>
              <a:rPr lang="de-DE" sz="10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+mj-lt"/>
                <a:cs typeface="Arial"/>
              </a:rPr>
              <a:t>distributions</a:t>
            </a:r>
            <a:endParaRPr lang="de-DE" sz="1000" dirty="0">
              <a:solidFill>
                <a:srgbClr val="333333"/>
              </a:solidFill>
              <a:latin typeface="+mj-lt"/>
              <a:cs typeface="Arial"/>
            </a:endParaRPr>
          </a:p>
          <a:p>
            <a:pPr lvl="1">
              <a:lnSpc>
                <a:spcPct val="120000"/>
              </a:lnSpc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4092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59" y="3078215"/>
            <a:ext cx="8294157" cy="177457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1400" b="1" dirty="0"/>
              <a:t>Further installation activities:</a:t>
            </a:r>
          </a:p>
          <a:p>
            <a:pPr>
              <a:spcAft>
                <a:spcPts val="1200"/>
              </a:spcAft>
            </a:pPr>
            <a:endParaRPr lang="en-GB" sz="14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0FF50-80DE-4A18-BF52-7986D0AA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916" y="1801412"/>
            <a:ext cx="8892168" cy="10065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EFEE03-4584-4294-877A-881BAE4ACFA7}"/>
              </a:ext>
            </a:extLst>
          </p:cNvPr>
          <p:cNvSpPr txBox="1">
            <a:spLocks/>
          </p:cNvSpPr>
          <p:nvPr/>
        </p:nvSpPr>
        <p:spPr>
          <a:xfrm>
            <a:off x="316559" y="1374774"/>
            <a:ext cx="8294157" cy="1597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400" b="1" dirty="0"/>
              <a:t>Upcoming installation of the rest of main components</a:t>
            </a:r>
            <a:r>
              <a:rPr lang="en-GB" sz="1800" dirty="0"/>
              <a:t>: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666B35F-2228-47A3-9216-79A9B6E5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1" y="3521694"/>
            <a:ext cx="8516160" cy="23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3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7DAA5B-1878-4C7B-ACC6-9FED57CBEF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25" y="1655826"/>
            <a:ext cx="3827967" cy="130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8DBCF-8B9E-4D7A-8E47-467D1CE86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750" y="1645343"/>
            <a:ext cx="3919350" cy="1364828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7A06151-9618-4EB3-8E00-49962FDFF6E3}"/>
              </a:ext>
            </a:extLst>
          </p:cNvPr>
          <p:cNvSpPr txBox="1">
            <a:spLocks/>
          </p:cNvSpPr>
          <p:nvPr/>
        </p:nvSpPr>
        <p:spPr>
          <a:xfrm>
            <a:off x="560832" y="3118580"/>
            <a:ext cx="5242368" cy="3421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sz="2300" dirty="0"/>
              <a:t>Routine tests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800" dirty="0"/>
              <a:t>Isolation tests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800" dirty="0"/>
              <a:t>Pressure tests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Thermal test with full current of the inverters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sz="2300" dirty="0"/>
              <a:t>Operation of two converters in series (DC &amp; ramped modes) completed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800" dirty="0"/>
              <a:t>Current flow in both directions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Accuracy tests on a test load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sz="2300" dirty="0"/>
              <a:t>Operation mode of two converters in parallel (DC &amp; ramped modes)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800" dirty="0"/>
              <a:t>Operation and accuracy tests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800" dirty="0"/>
              <a:t>With reactive power compensation of SIS18 current shape tested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en-US" sz="2300" dirty="0"/>
              <a:t>Safety concept being finalized based on test results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900" dirty="0"/>
              <a:t>MPS Trigger</a:t>
            </a:r>
          </a:p>
          <a:p>
            <a:pPr lvl="1">
              <a:lnSpc>
                <a:spcPct val="110000"/>
              </a:lnSpc>
              <a:spcAft>
                <a:spcPts val="200"/>
              </a:spcAft>
            </a:pPr>
            <a:r>
              <a:rPr lang="en-US" sz="1900" dirty="0"/>
              <a:t>Performance of the system safety mechanisms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7" name="Grafik 14">
            <a:extLst>
              <a:ext uri="{FF2B5EF4-FFF2-40B4-BE49-F238E27FC236}">
                <a16:creationId xmlns:a16="http://schemas.microsoft.com/office/drawing/2014/main" id="{315BED26-7C07-44B6-9D3E-011D8AA0DF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481" y="4970102"/>
            <a:ext cx="2552283" cy="1570231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D40CDEC-15CC-4930-ABF2-779DAE9359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480" y="3033031"/>
            <a:ext cx="2552283" cy="19142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33AE63-D85F-4892-AFDB-6DD1260FD229}"/>
              </a:ext>
            </a:extLst>
          </p:cNvPr>
          <p:cNvSpPr txBox="1"/>
          <p:nvPr/>
        </p:nvSpPr>
        <p:spPr>
          <a:xfrm>
            <a:off x="315018" y="1265341"/>
            <a:ext cx="425698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u="sng" dirty="0"/>
              <a:t>FAT </a:t>
            </a:r>
            <a:r>
              <a:rPr lang="de-DE" u="sng" dirty="0" err="1"/>
              <a:t>of</a:t>
            </a:r>
            <a:r>
              <a:rPr lang="de-DE" u="sng" dirty="0"/>
              <a:t> 2xFoS Inverters</a:t>
            </a:r>
            <a:r>
              <a:rPr lang="de-DE" dirty="0"/>
              <a:t> – </a:t>
            </a:r>
            <a:r>
              <a:rPr lang="de-DE" dirty="0" err="1">
                <a:solidFill>
                  <a:srgbClr val="00B050"/>
                </a:solidFill>
              </a:rPr>
              <a:t>Done</a:t>
            </a:r>
            <a:r>
              <a:rPr lang="de-DE" dirty="0">
                <a:solidFill>
                  <a:srgbClr val="00B050"/>
                </a:solidFill>
              </a:rPr>
              <a:t> Q4/2023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EED2CB-120A-4819-884D-94288247D290}"/>
              </a:ext>
            </a:extLst>
          </p:cNvPr>
          <p:cNvSpPr txBox="1"/>
          <p:nvPr/>
        </p:nvSpPr>
        <p:spPr>
          <a:xfrm>
            <a:off x="4702994" y="1253151"/>
            <a:ext cx="394862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u="sng" dirty="0"/>
              <a:t>System </a:t>
            </a:r>
            <a:r>
              <a:rPr lang="de-DE" u="sng" dirty="0" err="1"/>
              <a:t>Safety</a:t>
            </a:r>
            <a:r>
              <a:rPr lang="de-DE" u="sng" dirty="0"/>
              <a:t> Test</a:t>
            </a:r>
            <a:r>
              <a:rPr lang="de-DE" dirty="0"/>
              <a:t> – </a:t>
            </a:r>
            <a:r>
              <a:rPr lang="de-DE" dirty="0" err="1">
                <a:solidFill>
                  <a:srgbClr val="00B050"/>
                </a:solidFill>
              </a:rPr>
              <a:t>Done</a:t>
            </a:r>
            <a:r>
              <a:rPr lang="de-DE" dirty="0">
                <a:solidFill>
                  <a:srgbClr val="00B050"/>
                </a:solidFill>
              </a:rPr>
              <a:t> Q4/2024</a:t>
            </a:r>
          </a:p>
        </p:txBody>
      </p:sp>
    </p:spTree>
    <p:extLst>
      <p:ext uri="{BB962C8B-B14F-4D97-AF65-F5344CB8AC3E}">
        <p14:creationId xmlns:p14="http://schemas.microsoft.com/office/powerpoint/2010/main" val="337619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8097-DE0E-4AF8-A276-82438C72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SIS100 Main Power Converters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16018-0EA1-42DD-B0CA-962BE5EC1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1400" b="1" dirty="0"/>
              <a:t>Commissioning of the main power converters:</a:t>
            </a:r>
          </a:p>
          <a:p>
            <a:pPr lvl="1">
              <a:spcAft>
                <a:spcPts val="600"/>
              </a:spcAft>
            </a:pPr>
            <a:r>
              <a:rPr lang="en-GB" sz="1100" b="1" dirty="0"/>
              <a:t>SAT Aa  - </a:t>
            </a:r>
            <a:r>
              <a:rPr lang="en-GB" sz="1100" dirty="0"/>
              <a:t>End of installation including VDE tests, pressure tests, etc.</a:t>
            </a:r>
          </a:p>
          <a:p>
            <a:pPr lvl="2">
              <a:spcAft>
                <a:spcPts val="600"/>
              </a:spcAft>
            </a:pPr>
            <a:r>
              <a:rPr lang="en-GB" sz="900" b="1" dirty="0"/>
              <a:t>Pre-conditions:</a:t>
            </a:r>
            <a:r>
              <a:rPr lang="en-GB" sz="900" dirty="0"/>
              <a:t> 400V supply</a:t>
            </a:r>
            <a:endParaRPr lang="en-GB" sz="700" dirty="0"/>
          </a:p>
          <a:p>
            <a:pPr lvl="1">
              <a:spcAft>
                <a:spcPts val="600"/>
              </a:spcAft>
            </a:pPr>
            <a:r>
              <a:rPr lang="en-GB" sz="1100" b="1" dirty="0"/>
              <a:t>SAT Ab:</a:t>
            </a:r>
          </a:p>
          <a:p>
            <a:pPr lvl="2">
              <a:spcAft>
                <a:spcPts val="600"/>
              </a:spcAft>
            </a:pPr>
            <a:r>
              <a:rPr lang="en-GB" sz="1100" dirty="0"/>
              <a:t>Dry commissioning without  20 kV [i.e. signal checks, functionality tests without power, etc.]</a:t>
            </a:r>
          </a:p>
          <a:p>
            <a:pPr lvl="3">
              <a:spcAft>
                <a:spcPts val="600"/>
              </a:spcAft>
            </a:pPr>
            <a:r>
              <a:rPr lang="en-GB" sz="900" b="1" dirty="0"/>
              <a:t>Pre-conditions:</a:t>
            </a:r>
            <a:r>
              <a:rPr lang="en-GB" sz="900" dirty="0"/>
              <a:t> Cooling water available, output power cables connected and tested</a:t>
            </a:r>
          </a:p>
          <a:p>
            <a:pPr lvl="2">
              <a:spcAft>
                <a:spcPts val="600"/>
              </a:spcAft>
            </a:pPr>
            <a:r>
              <a:rPr lang="en-GB" sz="1100" dirty="0"/>
              <a:t>Short circuit test with 20kV [i.e. operation of the complete power converters]</a:t>
            </a:r>
          </a:p>
          <a:p>
            <a:pPr lvl="3">
              <a:spcAft>
                <a:spcPts val="600"/>
              </a:spcAft>
            </a:pPr>
            <a:r>
              <a:rPr lang="en-GB" sz="900" b="1" dirty="0"/>
              <a:t>Pre-conditions:</a:t>
            </a:r>
            <a:r>
              <a:rPr lang="en-GB" sz="900" dirty="0"/>
              <a:t> 20kV supply, doors with locks and working emergency-off system.</a:t>
            </a:r>
          </a:p>
          <a:p>
            <a:pPr lvl="1">
              <a:spcAft>
                <a:spcPts val="600"/>
              </a:spcAft>
            </a:pPr>
            <a:r>
              <a:rPr lang="en-GB" sz="1100" b="1" dirty="0"/>
              <a:t>SAT </a:t>
            </a:r>
            <a:r>
              <a:rPr lang="en-GB" sz="1000" b="1" dirty="0"/>
              <a:t>B – </a:t>
            </a:r>
            <a:r>
              <a:rPr lang="en-GB" sz="1000" dirty="0"/>
              <a:t>Supply of the final load</a:t>
            </a:r>
          </a:p>
          <a:p>
            <a:pPr lvl="2">
              <a:spcAft>
                <a:spcPts val="600"/>
              </a:spcAft>
            </a:pPr>
            <a:r>
              <a:rPr lang="en-GB" sz="1100" b="1" dirty="0"/>
              <a:t>Pre-conditions:</a:t>
            </a:r>
            <a:endParaRPr lang="de-DE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AC5E1-D632-4D0B-BBDC-BD39666E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0" y="3808876"/>
            <a:ext cx="4145046" cy="26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4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1BC1-67F8-4741-BC1E-7263954E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SIS100 Main Power Converters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9C13B-41E5-4BF3-93CD-58E8DE6E4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313885"/>
            <a:ext cx="8211834" cy="2821485"/>
          </a:xfrm>
        </p:spPr>
        <p:txBody>
          <a:bodyPr/>
          <a:lstStyle/>
          <a:p>
            <a:r>
              <a:rPr lang="en-GB" sz="1800" b="1" dirty="0"/>
              <a:t>SAT Ab:</a:t>
            </a:r>
          </a:p>
          <a:p>
            <a:pPr lvl="1"/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A876D-6864-4549-9AAD-5F9C9E04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2" y="1684926"/>
            <a:ext cx="7776000" cy="245044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756914-C5C4-4CCA-950E-397A4E3A75B4}"/>
              </a:ext>
            </a:extLst>
          </p:cNvPr>
          <p:cNvSpPr txBox="1">
            <a:spLocks/>
          </p:cNvSpPr>
          <p:nvPr/>
        </p:nvSpPr>
        <p:spPr>
          <a:xfrm>
            <a:off x="532482" y="4238285"/>
            <a:ext cx="8211834" cy="2821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SAT B:</a:t>
            </a:r>
          </a:p>
          <a:p>
            <a:pPr lvl="1"/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575D3A-EDE0-4432-AF06-B0E35284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99" y="4586240"/>
            <a:ext cx="6230001" cy="17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2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2565" y="2691656"/>
            <a:ext cx="8211834" cy="1441805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200" b="1" dirty="0"/>
              <a:t>Thank you for your attention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68222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65" y="1557420"/>
            <a:ext cx="8211834" cy="3216180"/>
          </a:xfrm>
        </p:spPr>
        <p:txBody>
          <a:bodyPr>
            <a:normAutofit/>
          </a:bodyPr>
          <a:lstStyle/>
          <a:p>
            <a:pPr lvl="1">
              <a:spcAft>
                <a:spcPts val="1800"/>
              </a:spcAft>
            </a:pPr>
            <a:r>
              <a:rPr lang="en-GB" sz="1800" b="1" dirty="0"/>
              <a:t>SIS100 Main Power Converters</a:t>
            </a:r>
          </a:p>
          <a:p>
            <a:pPr lvl="2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</a:pPr>
            <a:r>
              <a:rPr lang="en-GB" dirty="0"/>
              <a:t>Overview and production status</a:t>
            </a:r>
          </a:p>
          <a:p>
            <a:pPr lvl="2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</a:pPr>
            <a:r>
              <a:rPr lang="en-GB" dirty="0"/>
              <a:t>Installation status</a:t>
            </a:r>
          </a:p>
          <a:p>
            <a:pPr lvl="2">
              <a:lnSpc>
                <a:spcPct val="150000"/>
              </a:lnSpc>
              <a:spcBef>
                <a:spcPts val="24"/>
              </a:spcBef>
              <a:spcAft>
                <a:spcPts val="600"/>
              </a:spcAft>
            </a:pPr>
            <a:r>
              <a:rPr lang="en-GB" dirty="0"/>
              <a:t>Outlook on the </a:t>
            </a:r>
            <a:r>
              <a:rPr lang="en-GB" dirty="0" err="1"/>
              <a:t>comissioning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65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2565" y="433762"/>
            <a:ext cx="5684620" cy="470652"/>
          </a:xfrm>
        </p:spPr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DDF77F9-6EB7-47E7-81AD-9C94CC2DD7ED}"/>
              </a:ext>
            </a:extLst>
          </p:cNvPr>
          <p:cNvSpPr txBox="1">
            <a:spLocks/>
          </p:cNvSpPr>
          <p:nvPr/>
        </p:nvSpPr>
        <p:spPr>
          <a:xfrm>
            <a:off x="422565" y="868920"/>
            <a:ext cx="2745435" cy="3667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b="0" dirty="0"/>
              <a:t>Overview and production status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D53B3-C224-406C-A245-E0DEA7A1F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00" y="3345134"/>
            <a:ext cx="6737068" cy="323349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1E1E7F-7F3C-4731-9370-2A8A9D74C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07905"/>
              </p:ext>
            </p:extLst>
          </p:nvPr>
        </p:nvGraphicFramePr>
        <p:xfrm>
          <a:off x="4581439" y="1475763"/>
          <a:ext cx="4313008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139">
                  <a:extLst>
                    <a:ext uri="{9D8B030D-6E8A-4147-A177-3AD203B41FA5}">
                      <a16:colId xmlns:a16="http://schemas.microsoft.com/office/drawing/2014/main" val="2756022235"/>
                    </a:ext>
                  </a:extLst>
                </a:gridCol>
                <a:gridCol w="2193869">
                  <a:extLst>
                    <a:ext uri="{9D8B030D-6E8A-4147-A177-3AD203B41FA5}">
                      <a16:colId xmlns:a16="http://schemas.microsoft.com/office/drawing/2014/main" val="3071554483"/>
                    </a:ext>
                  </a:extLst>
                </a:gridCol>
              </a:tblGrid>
              <a:tr h="1428941">
                <a:tc>
                  <a:txBody>
                    <a:bodyPr/>
                    <a:lstStyle/>
                    <a:p>
                      <a:r>
                        <a:rPr lang="de-DE" sz="1100" u="sng" dirty="0">
                          <a:solidFill>
                            <a:schemeClr val="tx1"/>
                          </a:solidFill>
                        </a:rPr>
                        <a:t>Main Dipole PC</a:t>
                      </a:r>
                      <a:r>
                        <a:rPr lang="de-DE" sz="1100" u="none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2 power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units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(PU) in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series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quench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protection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(12 DCCBs +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Rds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Iout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13200 A</a:t>
                      </a:r>
                    </a:p>
                    <a:p>
                      <a:pPr lvl="1"/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di/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19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kA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Vout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±1400 V</a:t>
                      </a: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Pmax</a:t>
                      </a:r>
                      <a:r>
                        <a:rPr lang="de-DE" sz="1100" baseline="0" dirty="0">
                          <a:solidFill>
                            <a:schemeClr val="tx1"/>
                          </a:solidFill>
                        </a:rPr>
                        <a:t> = 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de-DE" sz="1100" baseline="0" dirty="0">
                          <a:solidFill>
                            <a:schemeClr val="tx1"/>
                          </a:solidFill>
                        </a:rPr>
                        <a:t>18,5MW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Sn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12 MVA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u="sng" dirty="0">
                          <a:solidFill>
                            <a:schemeClr val="tx1"/>
                          </a:solidFill>
                        </a:rPr>
                        <a:t>(2x) Main Quadrupole PCs</a:t>
                      </a:r>
                      <a:r>
                        <a:rPr lang="de-DE" sz="1100" u="none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1 power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quench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protection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(4 DCCBs +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Rds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Iout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8500 A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di/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15 </a:t>
                      </a: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kA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Vout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±700 V</a:t>
                      </a:r>
                    </a:p>
                    <a:p>
                      <a:pPr lvl="1"/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Pmax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±6MW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chemeClr val="tx1"/>
                          </a:solidFill>
                        </a:rPr>
                        <a:t>Sn</a:t>
                      </a:r>
                      <a:r>
                        <a:rPr lang="de-DE" sz="1100" dirty="0">
                          <a:solidFill>
                            <a:schemeClr val="tx1"/>
                          </a:solidFill>
                        </a:rPr>
                        <a:t> = 4 MVA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876349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F85EE21A-08BE-4DDE-9775-73863E8D3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553" y="1475763"/>
            <a:ext cx="4101353" cy="203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99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5154" y="1450686"/>
            <a:ext cx="1045046" cy="79721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7" y="1498117"/>
            <a:ext cx="873360" cy="702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480A02-CB47-40F4-81E8-01A119B482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6644" y="1239010"/>
            <a:ext cx="3648717" cy="39279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0992D7-B90F-4340-95F0-5D43488DA5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52" y="4600359"/>
            <a:ext cx="4430924" cy="187037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81697B-7B16-4F2F-B51F-BD5C843B4152}"/>
              </a:ext>
            </a:extLst>
          </p:cNvPr>
          <p:cNvCxnSpPr>
            <a:cxnSpLocks/>
          </p:cNvCxnSpPr>
          <p:nvPr/>
        </p:nvCxnSpPr>
        <p:spPr>
          <a:xfrm flipV="1">
            <a:off x="3798894" y="2778176"/>
            <a:ext cx="582477" cy="165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Elbow Connector 27">
            <a:extLst>
              <a:ext uri="{FF2B5EF4-FFF2-40B4-BE49-F238E27FC236}">
                <a16:creationId xmlns:a16="http://schemas.microsoft.com/office/drawing/2014/main" id="{6FE7BC9F-F605-4D7A-ABD8-85D3ABC491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71992" y="3892523"/>
            <a:ext cx="606737" cy="266493"/>
          </a:xfrm>
          <a:prstGeom prst="bentConnector3">
            <a:avLst>
              <a:gd name="adj1" fmla="val -628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0FF84F0-BA60-4670-86C6-F45A2C9C760E}"/>
              </a:ext>
            </a:extLst>
          </p:cNvPr>
          <p:cNvCxnSpPr>
            <a:cxnSpLocks/>
          </p:cNvCxnSpPr>
          <p:nvPr/>
        </p:nvCxnSpPr>
        <p:spPr>
          <a:xfrm flipV="1">
            <a:off x="4874327" y="5245647"/>
            <a:ext cx="3140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409349D0-DC53-4A31-B479-033C3B386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6" y="1504903"/>
            <a:ext cx="592528" cy="6023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3A24FF-DCB7-438C-B7B2-6426C5A844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78" y="1333511"/>
            <a:ext cx="1067477" cy="133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D20211-3EFC-45C3-9769-1CDDB173D6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213" y="1444367"/>
            <a:ext cx="1670761" cy="19703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6FC0E7-D265-4DF4-BBC7-83E50892B6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602" y="3568402"/>
            <a:ext cx="3046128" cy="293215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8C0DD1B-209F-4E02-87D0-BA1B760C331D}"/>
              </a:ext>
            </a:extLst>
          </p:cNvPr>
          <p:cNvCxnSpPr>
            <a:cxnSpLocks/>
          </p:cNvCxnSpPr>
          <p:nvPr/>
        </p:nvCxnSpPr>
        <p:spPr>
          <a:xfrm>
            <a:off x="3691092" y="3338135"/>
            <a:ext cx="3092614" cy="1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0" name="Picture 19">
            <a:extLst>
              <a:ext uri="{FF2B5EF4-FFF2-40B4-BE49-F238E27FC236}">
                <a16:creationId xmlns:a16="http://schemas.microsoft.com/office/drawing/2014/main" id="{F2298447-70C1-41A6-9B83-921DACA7F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4641552" y="1444367"/>
            <a:ext cx="1964287" cy="17228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048033-6CE2-47DE-B1D1-D168AEF40873}"/>
              </a:ext>
            </a:extLst>
          </p:cNvPr>
          <p:cNvSpPr/>
          <p:nvPr/>
        </p:nvSpPr>
        <p:spPr>
          <a:xfrm>
            <a:off x="1325880" y="4526280"/>
            <a:ext cx="1107440" cy="2062480"/>
          </a:xfrm>
          <a:prstGeom prst="rect">
            <a:avLst/>
          </a:prstGeom>
          <a:solidFill>
            <a:srgbClr val="FDBB63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CB61DE-D5F2-412C-9556-37779B26A97B}"/>
              </a:ext>
            </a:extLst>
          </p:cNvPr>
          <p:cNvSpPr/>
          <p:nvPr/>
        </p:nvSpPr>
        <p:spPr>
          <a:xfrm>
            <a:off x="2566565" y="4526280"/>
            <a:ext cx="2174515" cy="206248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EC9A0-1B23-4C71-A9C5-0EF95423EE85}"/>
              </a:ext>
            </a:extLst>
          </p:cNvPr>
          <p:cNvSpPr txBox="1"/>
          <p:nvPr/>
        </p:nvSpPr>
        <p:spPr>
          <a:xfrm>
            <a:off x="1283029" y="4478849"/>
            <a:ext cx="591829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solidFill>
                  <a:srgbClr val="FDBB63"/>
                </a:solidFill>
              </a:rPr>
              <a:t>AC-DC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C161F1-EBEC-4BEC-993F-A93F0BDEBBB6}"/>
              </a:ext>
            </a:extLst>
          </p:cNvPr>
          <p:cNvSpPr txBox="1"/>
          <p:nvPr/>
        </p:nvSpPr>
        <p:spPr>
          <a:xfrm>
            <a:off x="3112665" y="4478849"/>
            <a:ext cx="59984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solidFill>
                  <a:srgbClr val="0070C0"/>
                </a:solidFill>
              </a:rPr>
              <a:t>DC-DC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18CD397-11DC-4380-9372-6520589DA2E9}"/>
              </a:ext>
            </a:extLst>
          </p:cNvPr>
          <p:cNvSpPr txBox="1">
            <a:spLocks/>
          </p:cNvSpPr>
          <p:nvPr/>
        </p:nvSpPr>
        <p:spPr>
          <a:xfrm>
            <a:off x="422565" y="433762"/>
            <a:ext cx="5684620" cy="4706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000"/>
              <a:t>SIS100 Main Power Converters</a:t>
            </a:r>
            <a:endParaRPr lang="de-DE" sz="2000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133A3CF4-C4CC-4AB6-A89D-6BE8AAACE703}"/>
              </a:ext>
            </a:extLst>
          </p:cNvPr>
          <p:cNvSpPr txBox="1">
            <a:spLocks/>
          </p:cNvSpPr>
          <p:nvPr/>
        </p:nvSpPr>
        <p:spPr>
          <a:xfrm>
            <a:off x="422565" y="868920"/>
            <a:ext cx="2745435" cy="3667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b="0" dirty="0"/>
              <a:t>Overview and production status</a:t>
            </a:r>
          </a:p>
        </p:txBody>
      </p:sp>
    </p:spTree>
    <p:extLst>
      <p:ext uri="{BB962C8B-B14F-4D97-AF65-F5344CB8AC3E}">
        <p14:creationId xmlns:p14="http://schemas.microsoft.com/office/powerpoint/2010/main" val="259039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92695" y="1648974"/>
            <a:ext cx="814225" cy="749817"/>
            <a:chOff x="3782675" y="1620571"/>
            <a:chExt cx="814225" cy="749817"/>
          </a:xfrm>
        </p:grpSpPr>
        <p:sp>
          <p:nvSpPr>
            <p:cNvPr id="6" name="Rectangle 5"/>
            <p:cNvSpPr/>
            <p:nvPr/>
          </p:nvSpPr>
          <p:spPr>
            <a:xfrm>
              <a:off x="3782675" y="1620571"/>
              <a:ext cx="814225" cy="749817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6695" y="1685052"/>
              <a:ext cx="698376" cy="61207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68830" y="1660725"/>
            <a:ext cx="904310" cy="815909"/>
            <a:chOff x="1993392" y="1402305"/>
            <a:chExt cx="859536" cy="755201"/>
          </a:xfrm>
        </p:grpSpPr>
        <p:sp>
          <p:nvSpPr>
            <p:cNvPr id="10" name="Rectangle 9"/>
            <p:cNvSpPr/>
            <p:nvPr/>
          </p:nvSpPr>
          <p:spPr>
            <a:xfrm>
              <a:off x="1993392" y="1402305"/>
              <a:ext cx="859536" cy="75520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9819" y="1438082"/>
              <a:ext cx="726556" cy="68262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231245" y="1660725"/>
            <a:ext cx="1110458" cy="749817"/>
            <a:chOff x="7092903" y="1452827"/>
            <a:chExt cx="1110458" cy="749817"/>
          </a:xfrm>
        </p:grpSpPr>
        <p:sp>
          <p:nvSpPr>
            <p:cNvPr id="15" name="Rectangle 14"/>
            <p:cNvSpPr/>
            <p:nvPr/>
          </p:nvSpPr>
          <p:spPr>
            <a:xfrm>
              <a:off x="7092903" y="1452827"/>
              <a:ext cx="1110458" cy="749817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332737" y="1332583"/>
              <a:ext cx="618597" cy="9713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76FD75-BEBE-44BE-B7EE-002E29A49A52}"/>
              </a:ext>
            </a:extLst>
          </p:cNvPr>
          <p:cNvGrpSpPr/>
          <p:nvPr/>
        </p:nvGrpSpPr>
        <p:grpSpPr>
          <a:xfrm>
            <a:off x="7589520" y="1460921"/>
            <a:ext cx="536448" cy="1149424"/>
            <a:chOff x="7589520" y="1566672"/>
            <a:chExt cx="536448" cy="1149424"/>
          </a:xfrm>
        </p:grpSpPr>
        <p:sp>
          <p:nvSpPr>
            <p:cNvPr id="20" name="Rectangle 19"/>
            <p:cNvSpPr/>
            <p:nvPr/>
          </p:nvSpPr>
          <p:spPr>
            <a:xfrm>
              <a:off x="7589520" y="1566672"/>
              <a:ext cx="536448" cy="1149424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36630" y="1630411"/>
              <a:ext cx="438540" cy="1020651"/>
            </a:xfrm>
            <a:prstGeom prst="rect">
              <a:avLst/>
            </a:prstGeom>
          </p:spPr>
        </p:pic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5ADE6-DB67-41BF-AA28-B03FE1E59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462" y="2742905"/>
            <a:ext cx="1365945" cy="3489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212D32-BB44-4F71-A33D-E6B4C2142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554" y="2914648"/>
            <a:ext cx="1881523" cy="32289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A212DB-B802-486A-B916-E958C146D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11" y="2831466"/>
            <a:ext cx="2627326" cy="33121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1ADF40-DE3A-411B-81C5-C1D892B6B2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36"/>
          <a:stretch/>
        </p:blipFill>
        <p:spPr>
          <a:xfrm>
            <a:off x="6749121" y="4640985"/>
            <a:ext cx="2165228" cy="17646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485303-930B-496E-9D09-CB9F044314D0}"/>
              </a:ext>
            </a:extLst>
          </p:cNvPr>
          <p:cNvSpPr txBox="1"/>
          <p:nvPr/>
        </p:nvSpPr>
        <p:spPr>
          <a:xfrm>
            <a:off x="238711" y="6203430"/>
            <a:ext cx="256454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4 T/s </a:t>
            </a:r>
            <a:r>
              <a:rPr lang="de-DE" sz="1400" dirty="0" err="1"/>
              <a:t>operation</a:t>
            </a:r>
            <a:r>
              <a:rPr lang="de-DE" sz="1400" dirty="0"/>
              <a:t> – 14.5/11.5 kA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A6EEF4-9604-42EC-B6CF-87ED1577B5C5}"/>
              </a:ext>
            </a:extLst>
          </p:cNvPr>
          <p:cNvSpPr txBox="1"/>
          <p:nvPr/>
        </p:nvSpPr>
        <p:spPr>
          <a:xfrm>
            <a:off x="3191704" y="6203430"/>
            <a:ext cx="126270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Water-cooled</a:t>
            </a:r>
            <a:endParaRPr lang="de-DE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BF17B-CCF4-4BA8-9112-120B8A910D9C}"/>
              </a:ext>
            </a:extLst>
          </p:cNvPr>
          <p:cNvSpPr txBox="1"/>
          <p:nvPr/>
        </p:nvSpPr>
        <p:spPr>
          <a:xfrm>
            <a:off x="4676832" y="6210574"/>
            <a:ext cx="178096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DCCT </a:t>
            </a:r>
            <a:r>
              <a:rPr lang="de-DE" sz="1400" dirty="0" err="1"/>
              <a:t>heads</a:t>
            </a:r>
            <a:r>
              <a:rPr lang="de-DE" sz="1400" dirty="0"/>
              <a:t> </a:t>
            </a:r>
            <a:r>
              <a:rPr lang="de-DE" sz="1400" dirty="0" err="1"/>
              <a:t>ready</a:t>
            </a:r>
            <a:endParaRPr lang="de-DE" sz="14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C44E9B-6CDA-4144-B040-12300820A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9120" y="2875997"/>
            <a:ext cx="2165229" cy="1699955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C4AB5254-3E4E-4AE9-8057-7F81334178E8}"/>
              </a:ext>
            </a:extLst>
          </p:cNvPr>
          <p:cNvSpPr txBox="1">
            <a:spLocks/>
          </p:cNvSpPr>
          <p:nvPr/>
        </p:nvSpPr>
        <p:spPr>
          <a:xfrm>
            <a:off x="422565" y="868920"/>
            <a:ext cx="2745435" cy="3667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b="0" dirty="0"/>
              <a:t>Overview and production status</a:t>
            </a:r>
          </a:p>
        </p:txBody>
      </p:sp>
    </p:spTree>
    <p:extLst>
      <p:ext uri="{BB962C8B-B14F-4D97-AF65-F5344CB8AC3E}">
        <p14:creationId xmlns:p14="http://schemas.microsoft.com/office/powerpoint/2010/main" val="198792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01" y="1299485"/>
            <a:ext cx="4149435" cy="490358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sz="1800" dirty="0"/>
              <a:t>In total </a:t>
            </a:r>
            <a:r>
              <a:rPr lang="de-DE" sz="1800" dirty="0" err="1"/>
              <a:t>components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installed</a:t>
            </a:r>
            <a:r>
              <a:rPr lang="de-DE" sz="1800" dirty="0"/>
              <a:t>:</a:t>
            </a:r>
          </a:p>
          <a:p>
            <a:pPr lvl="1">
              <a:spcAft>
                <a:spcPts val="600"/>
              </a:spcAft>
            </a:pPr>
            <a:r>
              <a:rPr lang="de-DE" sz="1400" b="1" dirty="0"/>
              <a:t>U10:</a:t>
            </a:r>
          </a:p>
          <a:p>
            <a:pPr lvl="2">
              <a:spcAft>
                <a:spcPts val="400"/>
              </a:spcAft>
            </a:pPr>
            <a:r>
              <a:rPr lang="de-DE" sz="1250" dirty="0"/>
              <a:t>8 x 20kV </a:t>
            </a:r>
            <a:r>
              <a:rPr lang="de-DE" sz="1250" dirty="0" err="1"/>
              <a:t>Switchgear</a:t>
            </a:r>
            <a:r>
              <a:rPr lang="de-DE" sz="1250" dirty="0"/>
              <a:t> Cabinets </a:t>
            </a:r>
          </a:p>
          <a:p>
            <a:pPr lvl="2">
              <a:spcAft>
                <a:spcPts val="600"/>
              </a:spcAft>
            </a:pPr>
            <a:r>
              <a:rPr lang="de-DE" sz="1250" dirty="0"/>
              <a:t>10 x 20kV/400V Transformers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13D21-AEC2-4752-A241-E6756FFC0D1D}"/>
              </a:ext>
            </a:extLst>
          </p:cNvPr>
          <p:cNvSpPr txBox="1"/>
          <p:nvPr/>
        </p:nvSpPr>
        <p:spPr>
          <a:xfrm>
            <a:off x="4138129" y="1299485"/>
            <a:ext cx="4457700" cy="52706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400" b="1" dirty="0">
                <a:solidFill>
                  <a:srgbClr val="333333"/>
                </a:solidFill>
                <a:latin typeface="Arial"/>
                <a:cs typeface="Arial"/>
              </a:rPr>
              <a:t>U20:</a:t>
            </a:r>
          </a:p>
          <a:p>
            <a:pPr marL="1085850" lvl="2" indent="-171450">
              <a:spcBef>
                <a:spcPct val="20000"/>
              </a:spcBef>
              <a:spcAft>
                <a:spcPts val="6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u="sng" dirty="0">
                <a:solidFill>
                  <a:srgbClr val="333333"/>
                </a:solidFill>
                <a:latin typeface="+mj-lt"/>
                <a:cs typeface="Arial"/>
              </a:rPr>
              <a:t>Main Supply Building (S4):</a:t>
            </a:r>
          </a:p>
          <a:p>
            <a:pPr marL="1543050" lvl="3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20 x AC/DC Converters</a:t>
            </a:r>
            <a:endParaRPr lang="de-DE" sz="1250" dirty="0">
              <a:solidFill>
                <a:srgbClr val="00B050"/>
              </a:solidFill>
              <a:latin typeface="+mj-lt"/>
              <a:cs typeface="Arial"/>
            </a:endParaRPr>
          </a:p>
          <a:p>
            <a:pPr marL="1543050" lvl="3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12 x DCCBs</a:t>
            </a:r>
          </a:p>
          <a:p>
            <a:pPr marL="1543050" lvl="3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3 x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Crowbar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Cabinets</a:t>
            </a:r>
          </a:p>
          <a:p>
            <a:pPr marL="1543050" lvl="3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3 x DCCT Cabinets</a:t>
            </a:r>
          </a:p>
          <a:p>
            <a:pPr marL="1543050" lvl="3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WC-Bus-bars</a:t>
            </a:r>
            <a:endParaRPr lang="de-DE" sz="125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8 x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Mechanical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Switches (Nische 5)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FF0000"/>
                </a:solidFill>
                <a:latin typeface="+mj-lt"/>
                <a:cs typeface="Arial"/>
              </a:rPr>
              <a:t>WC-Bus-bars (Nische 5)</a:t>
            </a:r>
          </a:p>
          <a:p>
            <a:pPr marL="1085850" lvl="2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u="sng" dirty="0" err="1">
                <a:solidFill>
                  <a:srgbClr val="333333"/>
                </a:solidFill>
                <a:latin typeface="+mj-lt"/>
                <a:cs typeface="Arial"/>
              </a:rPr>
              <a:t>Auxiliary</a:t>
            </a:r>
            <a:r>
              <a:rPr lang="de-DE" sz="1250" u="sng" dirty="0">
                <a:solidFill>
                  <a:srgbClr val="333333"/>
                </a:solidFill>
                <a:latin typeface="+mj-lt"/>
                <a:cs typeface="Arial"/>
              </a:rPr>
              <a:t> Building (S3):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4 x DCCBs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latin typeface="+mj-lt"/>
                <a:cs typeface="Arial"/>
              </a:rPr>
              <a:t>WC-Bus-bars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2 x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Mechanical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Switches (Nische 3)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FF0000"/>
                </a:solidFill>
                <a:latin typeface="+mj-lt"/>
                <a:cs typeface="Arial"/>
              </a:rPr>
              <a:t>WC-Bus-bars (Nische 3)</a:t>
            </a:r>
            <a:endParaRPr lang="de-DE" sz="1250" b="1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1085850" lvl="2" indent="-171450">
              <a:spcBef>
                <a:spcPct val="20000"/>
              </a:spcBef>
              <a:spcAft>
                <a:spcPts val="6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u="sng" dirty="0" err="1">
                <a:solidFill>
                  <a:srgbClr val="333333"/>
                </a:solidFill>
                <a:latin typeface="+mj-lt"/>
                <a:cs typeface="Arial"/>
              </a:rPr>
              <a:t>Auxiliary</a:t>
            </a:r>
            <a:r>
              <a:rPr lang="de-DE" sz="1250" u="sng" dirty="0">
                <a:solidFill>
                  <a:srgbClr val="333333"/>
                </a:solidFill>
                <a:latin typeface="+mj-lt"/>
                <a:cs typeface="Arial"/>
              </a:rPr>
              <a:t> Building (S1):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4 x DCCBs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latin typeface="+mj-lt"/>
                <a:cs typeface="Arial"/>
              </a:rPr>
              <a:t>WC-Bus-bars 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(Nische 1)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2 x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Mechanical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Switches </a:t>
            </a:r>
          </a:p>
          <a:p>
            <a:pPr marL="1543050" lvl="3" indent="-171450">
              <a:spcBef>
                <a:spcPct val="20000"/>
              </a:spcBef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FF0000"/>
                </a:solidFill>
                <a:latin typeface="+mj-lt"/>
                <a:cs typeface="Arial"/>
              </a:rPr>
              <a:t>WC-Bus-bars (Nische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BF651D-51F5-4B4B-8613-39895BD668A8}"/>
              </a:ext>
            </a:extLst>
          </p:cNvPr>
          <p:cNvSpPr/>
          <p:nvPr/>
        </p:nvSpPr>
        <p:spPr>
          <a:xfrm rot="20076469">
            <a:off x="2238373" y="2342869"/>
            <a:ext cx="1071564" cy="338554"/>
          </a:xfrm>
          <a:prstGeom prst="rect">
            <a:avLst/>
          </a:prstGeom>
          <a:solidFill>
            <a:schemeClr val="lt1">
              <a:alpha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chemeClr val="accent3"/>
                </a:solidFill>
              </a:rPr>
              <a:t>Installed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44BBB-4FF1-4462-B851-5F5E35730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" y="3036113"/>
            <a:ext cx="3667125" cy="33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959" y="1155219"/>
            <a:ext cx="6354910" cy="3970294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SIS100 Main Power Converters</a:t>
            </a:r>
            <a:endParaRPr lang="de-D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2" y="1260541"/>
            <a:ext cx="8211834" cy="4903585"/>
          </a:xfrm>
        </p:spPr>
        <p:txBody>
          <a:bodyPr>
            <a:normAutofit/>
          </a:bodyPr>
          <a:lstStyle/>
          <a:p>
            <a:r>
              <a:rPr lang="de-DE" sz="1800" b="1" dirty="0"/>
              <a:t>U20: </a:t>
            </a:r>
            <a:r>
              <a:rPr lang="de-DE" sz="1800" dirty="0"/>
              <a:t>Main Supply Building (S4)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719" y="3565884"/>
            <a:ext cx="1706626" cy="258701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30495" y="1639564"/>
            <a:ext cx="1706626" cy="1789283"/>
            <a:chOff x="4437671" y="2024985"/>
            <a:chExt cx="4322282" cy="41580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7671" y="2024985"/>
              <a:ext cx="4322282" cy="41580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20102632">
              <a:off x="4803599" y="3633204"/>
              <a:ext cx="655663" cy="123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solidFill>
                <a:srgbClr val="3333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" name="Rectangle 21"/>
            <p:cNvSpPr/>
            <p:nvPr/>
          </p:nvSpPr>
          <p:spPr>
            <a:xfrm rot="4562675">
              <a:off x="5999048" y="2366015"/>
              <a:ext cx="625463" cy="471963"/>
            </a:xfrm>
            <a:prstGeom prst="rect">
              <a:avLst/>
            </a:prstGeom>
            <a:solidFill>
              <a:srgbClr val="FDBB63">
                <a:alpha val="30196"/>
              </a:srgbClr>
            </a:solidFill>
            <a:ln>
              <a:solidFill>
                <a:srgbClr val="3333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7893219" y="3647966"/>
              <a:ext cx="454195" cy="684015"/>
            </a:xfrm>
            <a:prstGeom prst="rect">
              <a:avLst/>
            </a:prstGeom>
            <a:solidFill>
              <a:srgbClr val="FDBB63">
                <a:alpha val="30196"/>
              </a:srgbClr>
            </a:solidFill>
            <a:ln>
              <a:solidFill>
                <a:srgbClr val="3333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29" name="Group 28"/>
          <p:cNvGrpSpPr/>
          <p:nvPr/>
        </p:nvGrpSpPr>
        <p:grpSpPr>
          <a:xfrm rot="21431334">
            <a:off x="4112370" y="1666923"/>
            <a:ext cx="1767190" cy="1494641"/>
            <a:chOff x="2138132" y="3582473"/>
            <a:chExt cx="4338532" cy="1533333"/>
          </a:xfrm>
        </p:grpSpPr>
        <p:sp>
          <p:nvSpPr>
            <p:cNvPr id="27" name="Flowchart: Alternate Process 26"/>
            <p:cNvSpPr/>
            <p:nvPr/>
          </p:nvSpPr>
          <p:spPr>
            <a:xfrm rot="21412638">
              <a:off x="2138132" y="3655814"/>
              <a:ext cx="4338532" cy="1459992"/>
            </a:xfrm>
            <a:prstGeom prst="flowChartAlternateProcess">
              <a:avLst/>
            </a:prstGeom>
            <a:solidFill>
              <a:srgbClr val="F78769">
                <a:alpha val="5098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21391114">
              <a:off x="3843523" y="3582473"/>
              <a:ext cx="1062038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 dirty="0"/>
                <a:t>QD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76704" y="3371705"/>
            <a:ext cx="4009821" cy="1250235"/>
            <a:chOff x="2227296" y="3676036"/>
            <a:chExt cx="4338532" cy="1500018"/>
          </a:xfrm>
        </p:grpSpPr>
        <p:sp>
          <p:nvSpPr>
            <p:cNvPr id="31" name="Flowchart: Alternate Process 30"/>
            <p:cNvSpPr/>
            <p:nvPr/>
          </p:nvSpPr>
          <p:spPr>
            <a:xfrm rot="21412638">
              <a:off x="2227296" y="3716062"/>
              <a:ext cx="4338532" cy="1459992"/>
            </a:xfrm>
            <a:prstGeom prst="flowChartAlternateProcess">
              <a:avLst/>
            </a:prstGeom>
            <a:solidFill>
              <a:srgbClr val="F78769">
                <a:alpha val="5098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391114">
              <a:off x="3941734" y="3676036"/>
              <a:ext cx="763351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 dirty="0"/>
                <a:t>Dipole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 rot="320124">
            <a:off x="2126594" y="1700490"/>
            <a:ext cx="1880888" cy="1498911"/>
            <a:chOff x="2138132" y="3578092"/>
            <a:chExt cx="4338532" cy="1537714"/>
          </a:xfrm>
        </p:grpSpPr>
        <p:sp>
          <p:nvSpPr>
            <p:cNvPr id="34" name="Flowchart: Alternate Process 33"/>
            <p:cNvSpPr/>
            <p:nvPr/>
          </p:nvSpPr>
          <p:spPr>
            <a:xfrm rot="21412638">
              <a:off x="2138132" y="3655814"/>
              <a:ext cx="4338532" cy="1459992"/>
            </a:xfrm>
            <a:prstGeom prst="flowChartAlternateProcess">
              <a:avLst/>
            </a:prstGeom>
            <a:solidFill>
              <a:srgbClr val="F78769">
                <a:alpha val="5098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21391114">
              <a:off x="3343967" y="3578092"/>
              <a:ext cx="2061154" cy="34731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 dirty="0"/>
                <a:t>QF(1+</a:t>
              </a:r>
              <a:r>
                <a:rPr lang="de-DE" sz="1600" b="1" dirty="0"/>
                <a:t>2</a:t>
              </a:r>
              <a:r>
                <a:rPr lang="de-DE" sz="1600" dirty="0"/>
                <a:t>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120283-4EBC-451C-94A4-C69CC374098E}"/>
              </a:ext>
            </a:extLst>
          </p:cNvPr>
          <p:cNvSpPr txBox="1"/>
          <p:nvPr/>
        </p:nvSpPr>
        <p:spPr>
          <a:xfrm>
            <a:off x="371355" y="5159975"/>
            <a:ext cx="6579514" cy="140038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Most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of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the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main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components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are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already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stored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in U20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using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main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crane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200" dirty="0" err="1">
                <a:latin typeface="+mj-lt"/>
              </a:rPr>
              <a:t>cabinet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transport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trolley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 </a:t>
            </a:r>
          </a:p>
          <a:p>
            <a:pPr marL="171450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Installation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is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ongoing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using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portal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crane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and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forklifters</a:t>
            </a:r>
            <a:endParaRPr lang="de-DE" sz="1250" dirty="0">
              <a:solidFill>
                <a:srgbClr val="333333"/>
              </a:solidFill>
              <a:latin typeface="+mj-lt"/>
              <a:cs typeface="Arial"/>
            </a:endParaRPr>
          </a:p>
          <a:p>
            <a:pPr marL="171450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Some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components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still at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Testbench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in Berlin</a:t>
            </a:r>
          </a:p>
          <a:p>
            <a:pPr marL="171450" indent="-171450">
              <a:spcAft>
                <a:spcPts val="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Electrical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installation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works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are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under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preparation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(U10+U20)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as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well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as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water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cooling</a:t>
            </a:r>
            <a:r>
              <a:rPr lang="de-DE" sz="12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lang="de-DE" sz="1250" dirty="0" err="1">
                <a:solidFill>
                  <a:srgbClr val="333333"/>
                </a:solidFill>
                <a:latin typeface="+mj-lt"/>
                <a:cs typeface="Arial"/>
              </a:rPr>
              <a:t>infrastructure</a:t>
            </a:r>
            <a:endParaRPr lang="de-DE" sz="1250" dirty="0">
              <a:solidFill>
                <a:srgbClr val="333333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9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2BF-A36D-4137-930E-1D01E753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SIS100 Main Power Converters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BE3D-719C-4CC3-9890-265FF2C0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10" y="1243309"/>
            <a:ext cx="5206710" cy="424688"/>
          </a:xfrm>
        </p:spPr>
        <p:txBody>
          <a:bodyPr>
            <a:normAutofit/>
          </a:bodyPr>
          <a:lstStyle/>
          <a:p>
            <a:r>
              <a:rPr lang="de-DE" sz="2000" b="1" dirty="0"/>
              <a:t>U20:</a:t>
            </a:r>
            <a:r>
              <a:rPr lang="de-DE" sz="2000" dirty="0"/>
              <a:t> Installation Concept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9E5F0FA-1A8C-4D5F-8CA4-47D511D6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89" y="1964489"/>
            <a:ext cx="7947432" cy="41211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7D21BBC-3B40-45C8-97A0-A75B8B080EBE}"/>
              </a:ext>
            </a:extLst>
          </p:cNvPr>
          <p:cNvSpPr/>
          <p:nvPr/>
        </p:nvSpPr>
        <p:spPr>
          <a:xfrm rot="457904">
            <a:off x="6534849" y="2364931"/>
            <a:ext cx="1340156" cy="1167091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F07BE95-58D6-4745-91C0-345492F69B0A}"/>
              </a:ext>
            </a:extLst>
          </p:cNvPr>
          <p:cNvSpPr/>
          <p:nvPr/>
        </p:nvSpPr>
        <p:spPr>
          <a:xfrm rot="577137">
            <a:off x="7885890" y="2495193"/>
            <a:ext cx="774905" cy="1248111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7043CF-0B8A-47CE-AEE9-8E0B87E9FBB0}"/>
              </a:ext>
            </a:extLst>
          </p:cNvPr>
          <p:cNvSpPr/>
          <p:nvPr/>
        </p:nvSpPr>
        <p:spPr>
          <a:xfrm>
            <a:off x="3048465" y="2156626"/>
            <a:ext cx="74296" cy="1255395"/>
          </a:xfrm>
          <a:prstGeom prst="rect">
            <a:avLst/>
          </a:prstGeom>
          <a:solidFill>
            <a:srgbClr val="FDBB63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8ACB146-A22B-48DA-800D-06B3E9D2FB81}"/>
              </a:ext>
            </a:extLst>
          </p:cNvPr>
          <p:cNvSpPr/>
          <p:nvPr/>
        </p:nvSpPr>
        <p:spPr>
          <a:xfrm rot="572524">
            <a:off x="7023441" y="4386617"/>
            <a:ext cx="85835" cy="1195381"/>
          </a:xfrm>
          <a:prstGeom prst="rect">
            <a:avLst/>
          </a:prstGeom>
          <a:solidFill>
            <a:srgbClr val="FDBB63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662E1DC-C9B9-430B-94F8-FB3C279F2E18}"/>
              </a:ext>
            </a:extLst>
          </p:cNvPr>
          <p:cNvSpPr/>
          <p:nvPr/>
        </p:nvSpPr>
        <p:spPr>
          <a:xfrm rot="21409376">
            <a:off x="1723953" y="4365297"/>
            <a:ext cx="57890" cy="1195381"/>
          </a:xfrm>
          <a:prstGeom prst="rect">
            <a:avLst/>
          </a:prstGeom>
          <a:solidFill>
            <a:srgbClr val="FDBB63">
              <a:alpha val="7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A33CCC-0BD9-4CC6-B205-CFCE5A55E2C7}"/>
              </a:ext>
            </a:extLst>
          </p:cNvPr>
          <p:cNvSpPr/>
          <p:nvPr/>
        </p:nvSpPr>
        <p:spPr>
          <a:xfrm rot="187644">
            <a:off x="4718870" y="2127497"/>
            <a:ext cx="1782601" cy="13641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8A939F-0C96-4FA0-9A6E-8961FB878462}"/>
              </a:ext>
            </a:extLst>
          </p:cNvPr>
          <p:cNvSpPr/>
          <p:nvPr/>
        </p:nvSpPr>
        <p:spPr>
          <a:xfrm>
            <a:off x="2987865" y="4207798"/>
            <a:ext cx="2838567" cy="1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64A229-1F3E-4BD5-9495-2BC86E2EF351}"/>
              </a:ext>
            </a:extLst>
          </p:cNvPr>
          <p:cNvSpPr/>
          <p:nvPr/>
        </p:nvSpPr>
        <p:spPr>
          <a:xfrm rot="187644">
            <a:off x="5285352" y="2754218"/>
            <a:ext cx="600703" cy="605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8544ACE-7959-4D57-A5FC-C01B58EAED8D}"/>
              </a:ext>
            </a:extLst>
          </p:cNvPr>
          <p:cNvSpPr/>
          <p:nvPr/>
        </p:nvSpPr>
        <p:spPr>
          <a:xfrm>
            <a:off x="4086862" y="4299835"/>
            <a:ext cx="600703" cy="605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84FC9C5-6FB6-46D8-8503-1EC54F1ECDAC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4687566" y="2038841"/>
            <a:ext cx="18014" cy="52215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ECDF93-9CAE-433E-A404-0E2795517C69}"/>
              </a:ext>
            </a:extLst>
          </p:cNvPr>
          <p:cNvCxnSpPr>
            <a:cxnSpLocks/>
          </p:cNvCxnSpPr>
          <p:nvPr/>
        </p:nvCxnSpPr>
        <p:spPr>
          <a:xfrm flipH="1" flipV="1">
            <a:off x="2933246" y="5393222"/>
            <a:ext cx="2761" cy="5011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F03C96E-C676-4ED5-BA3F-E923FF45ACC3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5857768" y="5336073"/>
            <a:ext cx="25814" cy="5323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B9996C59-AA72-43F4-8075-A258A276868B}"/>
              </a:ext>
            </a:extLst>
          </p:cNvPr>
          <p:cNvSpPr/>
          <p:nvPr/>
        </p:nvSpPr>
        <p:spPr>
          <a:xfrm>
            <a:off x="4433901" y="1689979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D2620E-740E-4EC7-9748-553D5A3DEA30}"/>
              </a:ext>
            </a:extLst>
          </p:cNvPr>
          <p:cNvSpPr/>
          <p:nvPr/>
        </p:nvSpPr>
        <p:spPr>
          <a:xfrm>
            <a:off x="2647263" y="5906160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197A432-A443-464C-ACF0-FC8B7F35B5D1}"/>
              </a:ext>
            </a:extLst>
          </p:cNvPr>
          <p:cNvSpPr/>
          <p:nvPr/>
        </p:nvSpPr>
        <p:spPr>
          <a:xfrm>
            <a:off x="5586089" y="5868411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D64B23F-5EB0-4915-B981-5C95F3E8FA32}"/>
              </a:ext>
            </a:extLst>
          </p:cNvPr>
          <p:cNvSpPr/>
          <p:nvPr/>
        </p:nvSpPr>
        <p:spPr>
          <a:xfrm>
            <a:off x="3176316" y="2079886"/>
            <a:ext cx="1417163" cy="1347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79AEE8-0AAF-42E5-B107-F4E381E49F82}"/>
              </a:ext>
            </a:extLst>
          </p:cNvPr>
          <p:cNvSpPr/>
          <p:nvPr/>
        </p:nvSpPr>
        <p:spPr>
          <a:xfrm>
            <a:off x="3935438" y="2756352"/>
            <a:ext cx="430622" cy="5522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4D62EDB-F266-47D3-8CB6-65F099AF361B}"/>
              </a:ext>
            </a:extLst>
          </p:cNvPr>
          <p:cNvSpPr/>
          <p:nvPr/>
        </p:nvSpPr>
        <p:spPr>
          <a:xfrm rot="21392091">
            <a:off x="1804381" y="4245464"/>
            <a:ext cx="1046555" cy="1337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50B202-799A-4AF9-AFF5-F19E6B0D167A}"/>
              </a:ext>
            </a:extLst>
          </p:cNvPr>
          <p:cNvSpPr/>
          <p:nvPr/>
        </p:nvSpPr>
        <p:spPr>
          <a:xfrm rot="21392091">
            <a:off x="2260922" y="4356495"/>
            <a:ext cx="365997" cy="5223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8AE1E9E-3A37-4B5E-85BA-BD3B6F1F2C0F}"/>
              </a:ext>
            </a:extLst>
          </p:cNvPr>
          <p:cNvSpPr/>
          <p:nvPr/>
        </p:nvSpPr>
        <p:spPr>
          <a:xfrm rot="361451">
            <a:off x="6014126" y="4272368"/>
            <a:ext cx="974609" cy="1344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343ED4-5A96-4865-A9D0-A2B72D84CD7A}"/>
              </a:ext>
            </a:extLst>
          </p:cNvPr>
          <p:cNvSpPr/>
          <p:nvPr/>
        </p:nvSpPr>
        <p:spPr>
          <a:xfrm rot="361451">
            <a:off x="6387890" y="4466440"/>
            <a:ext cx="340836" cy="532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452CE85E-A6C1-4AC1-A5F1-568E3CA07DF4}"/>
              </a:ext>
            </a:extLst>
          </p:cNvPr>
          <p:cNvSpPr/>
          <p:nvPr/>
        </p:nvSpPr>
        <p:spPr>
          <a:xfrm rot="11029681">
            <a:off x="4788371" y="4908864"/>
            <a:ext cx="3144802" cy="280220"/>
          </a:xfrm>
          <a:prstGeom prst="rightArrow">
            <a:avLst/>
          </a:prstGeom>
          <a:solidFill>
            <a:schemeClr val="accent2">
              <a:lumMod val="75000"/>
              <a:alpha val="69804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580B9F6E-4769-4342-AA4B-559905E3F2BB}"/>
              </a:ext>
            </a:extLst>
          </p:cNvPr>
          <p:cNvSpPr/>
          <p:nvPr/>
        </p:nvSpPr>
        <p:spPr>
          <a:xfrm rot="21401374">
            <a:off x="1444607" y="4906276"/>
            <a:ext cx="2485105" cy="280220"/>
          </a:xfrm>
          <a:prstGeom prst="rightArrow">
            <a:avLst/>
          </a:prstGeom>
          <a:solidFill>
            <a:srgbClr val="00B050">
              <a:alpha val="69804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B139662-E964-4408-95FD-C8A754441E91}"/>
              </a:ext>
            </a:extLst>
          </p:cNvPr>
          <p:cNvCxnSpPr>
            <a:cxnSpLocks/>
          </p:cNvCxnSpPr>
          <p:nvPr/>
        </p:nvCxnSpPr>
        <p:spPr>
          <a:xfrm flipV="1">
            <a:off x="1777769" y="5396009"/>
            <a:ext cx="14305" cy="4724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89766CFB-BDD2-4BBD-BF98-21A62C02B5EC}"/>
              </a:ext>
            </a:extLst>
          </p:cNvPr>
          <p:cNvSpPr/>
          <p:nvPr/>
        </p:nvSpPr>
        <p:spPr>
          <a:xfrm>
            <a:off x="1506091" y="5894421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6325FCA-EFA4-4357-A31F-FCB810B7A60F}"/>
              </a:ext>
            </a:extLst>
          </p:cNvPr>
          <p:cNvSpPr/>
          <p:nvPr/>
        </p:nvSpPr>
        <p:spPr>
          <a:xfrm>
            <a:off x="2813934" y="1710564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4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0A09111-9561-4E07-8A01-DEE0C83FAB4A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3085613" y="2059426"/>
            <a:ext cx="0" cy="4052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8510352-903D-445F-A0AE-7B010F4E2F29}"/>
              </a:ext>
            </a:extLst>
          </p:cNvPr>
          <p:cNvCxnSpPr>
            <a:cxnSpLocks/>
          </p:cNvCxnSpPr>
          <p:nvPr/>
        </p:nvCxnSpPr>
        <p:spPr>
          <a:xfrm flipV="1">
            <a:off x="6969812" y="5325902"/>
            <a:ext cx="45232" cy="5287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15C9DF23-A1BC-46F3-9EF5-0EB97A3E5108}"/>
              </a:ext>
            </a:extLst>
          </p:cNvPr>
          <p:cNvSpPr/>
          <p:nvPr/>
        </p:nvSpPr>
        <p:spPr>
          <a:xfrm>
            <a:off x="6698281" y="5868411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4335CAF-8543-4D32-AE18-F5BB35C7BC42}"/>
              </a:ext>
            </a:extLst>
          </p:cNvPr>
          <p:cNvSpPr/>
          <p:nvPr/>
        </p:nvSpPr>
        <p:spPr>
          <a:xfrm rot="21340579">
            <a:off x="1242014" y="2152217"/>
            <a:ext cx="1782601" cy="1354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EE76BB0-6267-48EA-AAFF-27611CAB8904}"/>
              </a:ext>
            </a:extLst>
          </p:cNvPr>
          <p:cNvSpPr/>
          <p:nvPr/>
        </p:nvSpPr>
        <p:spPr>
          <a:xfrm rot="21340579">
            <a:off x="2105172" y="2243309"/>
            <a:ext cx="600703" cy="4730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044E9C6E-1EC6-42CB-91B0-29964D451F96}"/>
              </a:ext>
            </a:extLst>
          </p:cNvPr>
          <p:cNvSpPr/>
          <p:nvPr/>
        </p:nvSpPr>
        <p:spPr>
          <a:xfrm>
            <a:off x="1438662" y="2756352"/>
            <a:ext cx="4717283" cy="280220"/>
          </a:xfrm>
          <a:prstGeom prst="rightArrow">
            <a:avLst/>
          </a:prstGeom>
          <a:solidFill>
            <a:srgbClr val="00B0F0">
              <a:alpha val="69804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1A33D4F-3E21-49F8-9708-42850AD26560}"/>
              </a:ext>
            </a:extLst>
          </p:cNvPr>
          <p:cNvSpPr/>
          <p:nvPr/>
        </p:nvSpPr>
        <p:spPr>
          <a:xfrm rot="610823">
            <a:off x="7176582" y="4498253"/>
            <a:ext cx="1499398" cy="1354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0A4EAF8-BCD6-492E-817E-137BEA83E866}"/>
              </a:ext>
            </a:extLst>
          </p:cNvPr>
          <p:cNvSpPr/>
          <p:nvPr/>
        </p:nvSpPr>
        <p:spPr>
          <a:xfrm rot="610823">
            <a:off x="7712821" y="4582893"/>
            <a:ext cx="505269" cy="4730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9D4D482-FC51-4B2E-AAA1-59CA1938DE95}"/>
              </a:ext>
            </a:extLst>
          </p:cNvPr>
          <p:cNvSpPr/>
          <p:nvPr/>
        </p:nvSpPr>
        <p:spPr>
          <a:xfrm>
            <a:off x="270329" y="2046907"/>
            <a:ext cx="543357" cy="348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6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42543EE-505E-4780-B143-CF1CA123B237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813686" y="2221338"/>
            <a:ext cx="304323" cy="942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DFB187A-37FA-44F9-BFF8-8C5FC08DB5C3}"/>
              </a:ext>
            </a:extLst>
          </p:cNvPr>
          <p:cNvSpPr/>
          <p:nvPr/>
        </p:nvSpPr>
        <p:spPr>
          <a:xfrm rot="20076469">
            <a:off x="4654104" y="2493750"/>
            <a:ext cx="1874230" cy="584775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tx2">
                    <a:lumMod val="75000"/>
                  </a:schemeClr>
                </a:solidFill>
              </a:rPr>
              <a:t>Installed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C1C1700-9421-462D-AECB-05B7AD5897C9}"/>
              </a:ext>
            </a:extLst>
          </p:cNvPr>
          <p:cNvSpPr/>
          <p:nvPr/>
        </p:nvSpPr>
        <p:spPr>
          <a:xfrm rot="20076469">
            <a:off x="3508474" y="4596640"/>
            <a:ext cx="1874230" cy="584775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tx2">
                    <a:lumMod val="75000"/>
                  </a:schemeClr>
                </a:solidFill>
              </a:rPr>
              <a:t>Installed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0962A9B-3ACF-4C2B-B4D9-DB1F6A3D1C81}"/>
              </a:ext>
            </a:extLst>
          </p:cNvPr>
          <p:cNvSpPr/>
          <p:nvPr/>
        </p:nvSpPr>
        <p:spPr>
          <a:xfrm rot="20076469">
            <a:off x="5489305" y="5918954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CE77F0E-4D1A-4B10-8F3F-B0E905E62408}"/>
              </a:ext>
            </a:extLst>
          </p:cNvPr>
          <p:cNvSpPr/>
          <p:nvPr/>
        </p:nvSpPr>
        <p:spPr>
          <a:xfrm rot="20076469">
            <a:off x="4374341" y="1713522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C3AE7D3-C628-4E0B-8E8F-DDB5F79F76C0}"/>
              </a:ext>
            </a:extLst>
          </p:cNvPr>
          <p:cNvSpPr/>
          <p:nvPr/>
        </p:nvSpPr>
        <p:spPr>
          <a:xfrm rot="20076469">
            <a:off x="6659715" y="5877539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DC831EC-4D44-4202-9723-60224BA71AA8}"/>
              </a:ext>
            </a:extLst>
          </p:cNvPr>
          <p:cNvSpPr/>
          <p:nvPr/>
        </p:nvSpPr>
        <p:spPr>
          <a:xfrm rot="20076469">
            <a:off x="2587846" y="5968882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648A202-C24E-4144-8BD9-F02CAE493F89}"/>
              </a:ext>
            </a:extLst>
          </p:cNvPr>
          <p:cNvSpPr/>
          <p:nvPr/>
        </p:nvSpPr>
        <p:spPr>
          <a:xfrm rot="20076469">
            <a:off x="2706390" y="1725221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F618D0-76D7-449E-9485-FE64F8AF10EA}"/>
              </a:ext>
            </a:extLst>
          </p:cNvPr>
          <p:cNvSpPr/>
          <p:nvPr/>
        </p:nvSpPr>
        <p:spPr>
          <a:xfrm rot="20076469">
            <a:off x="1421803" y="5918954"/>
            <a:ext cx="662188" cy="307777"/>
          </a:xfrm>
          <a:prstGeom prst="rect">
            <a:avLst/>
          </a:prstGeom>
          <a:solidFill>
            <a:schemeClr val="lt1"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tx2">
                    <a:lumMod val="75000"/>
                  </a:schemeClr>
                </a:solidFill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4802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3AEA-4EAD-485C-B92B-490FC516A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SIS100 Main Power Converters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EAA64F-AAEF-45EA-B995-CD9D5B6CE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56026" y="1283085"/>
            <a:ext cx="2492161" cy="1869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BDFB36-7632-42AF-A2BC-30CC9CA39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510" y="1268860"/>
            <a:ext cx="3464720" cy="2598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1D372-B48C-476F-AD23-080E03C453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00511" y="3929445"/>
            <a:ext cx="3464719" cy="25985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890BA9-6889-4D07-9B26-8F5A2DB6C0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70308" y="3218610"/>
            <a:ext cx="2492161" cy="33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8468"/>
      </p:ext>
    </p:extLst>
  </p:cSld>
  <p:clrMapOvr>
    <a:masterClrMapping/>
  </p:clrMapOvr>
</p:sld>
</file>

<file path=ppt/theme/theme1.xml><?xml version="1.0" encoding="utf-8"?>
<a:theme xmlns:a="http://schemas.openxmlformats.org/drawingml/2006/main" name="FAIR MAC Templat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843</Words>
  <Application>Microsoft Office PowerPoint</Application>
  <PresentationFormat>On-screen Show (4:3)</PresentationFormat>
  <Paragraphs>179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FAIR MAC Template</vt:lpstr>
      <vt:lpstr>SIS100 Main Power Converters Status of the installation with outlook on the commissioning</vt:lpstr>
      <vt:lpstr>Content</vt:lpstr>
      <vt:lpstr>SIS100 Main Power Converters</vt:lpstr>
      <vt:lpstr>PowerPoint Presentation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SIS100 Main Power Converters</vt:lpstr>
      <vt:lpstr>PowerPoint Presentation</vt:lpstr>
    </vt:vector>
  </TitlesOfParts>
  <Company>GSI Helmholzzentrum für Schwerionenforschung 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Eisel, Thomas</dc:creator>
  <cp:lastModifiedBy>Plyusnin, Valentin</cp:lastModifiedBy>
  <cp:revision>539</cp:revision>
  <cp:lastPrinted>2019-02-25T07:52:17Z</cp:lastPrinted>
  <dcterms:created xsi:type="dcterms:W3CDTF">2017-05-09T12:20:41Z</dcterms:created>
  <dcterms:modified xsi:type="dcterms:W3CDTF">2025-09-22T08:47:26Z</dcterms:modified>
</cp:coreProperties>
</file>