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8" r:id="rId1"/>
    <p:sldMasterId id="2147484156" r:id="rId2"/>
  </p:sldMasterIdLst>
  <p:notesMasterIdLst>
    <p:notesMasterId r:id="rId33"/>
  </p:notesMasterIdLst>
  <p:handoutMasterIdLst>
    <p:handoutMasterId r:id="rId34"/>
  </p:handoutMasterIdLst>
  <p:sldIdLst>
    <p:sldId id="267" r:id="rId3"/>
    <p:sldId id="338" r:id="rId4"/>
    <p:sldId id="304" r:id="rId5"/>
    <p:sldId id="328" r:id="rId6"/>
    <p:sldId id="323" r:id="rId7"/>
    <p:sldId id="325" r:id="rId8"/>
    <p:sldId id="324" r:id="rId9"/>
    <p:sldId id="341" r:id="rId10"/>
    <p:sldId id="344" r:id="rId11"/>
    <p:sldId id="345" r:id="rId12"/>
    <p:sldId id="342" r:id="rId13"/>
    <p:sldId id="353" r:id="rId14"/>
    <p:sldId id="331" r:id="rId15"/>
    <p:sldId id="332" r:id="rId16"/>
    <p:sldId id="333" r:id="rId17"/>
    <p:sldId id="354" r:id="rId18"/>
    <p:sldId id="343" r:id="rId19"/>
    <p:sldId id="346" r:id="rId20"/>
    <p:sldId id="347" r:id="rId21"/>
    <p:sldId id="348" r:id="rId22"/>
    <p:sldId id="334" r:id="rId23"/>
    <p:sldId id="339" r:id="rId24"/>
    <p:sldId id="337" r:id="rId25"/>
    <p:sldId id="335" r:id="rId26"/>
    <p:sldId id="336" r:id="rId27"/>
    <p:sldId id="326" r:id="rId28"/>
    <p:sldId id="329" r:id="rId29"/>
    <p:sldId id="349" r:id="rId30"/>
    <p:sldId id="340" r:id="rId31"/>
    <p:sldId id="352" r:id="rId32"/>
  </p:sldIdLst>
  <p:sldSz cx="9144000" cy="6858000" type="screen4x3"/>
  <p:notesSz cx="67945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mmer, Michael" initials="MG" lastIdx="5" clrIdx="0"/>
  <p:cmAuthor id="1" name="Raponi, Mandy Luisa" initials="RML" lastIdx="1" clrIdx="1">
    <p:extLst>
      <p:ext uri="{19B8F6BF-5375-455C-9EA6-DF929625EA0E}">
        <p15:presenceInfo xmlns:p15="http://schemas.microsoft.com/office/powerpoint/2012/main" userId="Raponi, Mandy Lui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CCECFF"/>
    <a:srgbClr val="D60093"/>
    <a:srgbClr val="00599D"/>
    <a:srgbClr val="FF9933"/>
    <a:srgbClr val="0000CC"/>
    <a:srgbClr val="FF0000"/>
    <a:srgbClr val="EAF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Designformatvorlage 2 - Akz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4" autoAdjust="0"/>
    <p:restoredTop sz="97480" autoAdjust="0"/>
  </p:normalViewPr>
  <p:slideViewPr>
    <p:cSldViewPr>
      <p:cViewPr varScale="1">
        <p:scale>
          <a:sx n="83" d="100"/>
          <a:sy n="83" d="100"/>
        </p:scale>
        <p:origin x="1805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3180" y="-108"/>
      </p:cViewPr>
      <p:guideLst>
        <p:guide orient="horz" pos="3120"/>
        <p:guide pos="214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0C127CCA-640B-45E9-B580-CFFA475EE73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11A84-EB42-4371-B542-0F3581C7F1E3}" type="datetimeFigureOut">
              <a:rPr lang="en-GB" smtClean="0"/>
              <a:pPr/>
              <a:t>24/09/2025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1485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193B355A-11A6-4559-BE2F-D1FFB476E1CF}" type="datetimeFigureOut">
              <a:rPr lang="en-US"/>
              <a:pPr>
                <a:defRPr/>
              </a:pPr>
              <a:t>9/24/2025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331E49FD-723B-46FD-B982-E0D8DA5C057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2218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C2291F-4C54-45DC-A030-9A3A7C21041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47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E49FD-723B-46FD-B982-E0D8DA5C0576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647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E49FD-723B-46FD-B982-E0D8DA5C0576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57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 userDrawn="1"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 userDrawn="1"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 userDrawn="1"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 userDrawn="1"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2488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AF158-3215-4C73-BA7D-5B60EAA942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3770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2032E-F86E-4C5E-AA16-F4DCFE9C6ED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8625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EBF31-9F6A-4D9E-900D-D318B297AFD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036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456ED-1A1E-4806-A2C8-4D0291D6C04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244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60780-A5A7-4142-9B37-9DDEF383F3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943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7338" y="1125538"/>
            <a:ext cx="4225925" cy="255111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65663" y="1125538"/>
            <a:ext cx="4227512" cy="255111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7338" y="3829050"/>
            <a:ext cx="4225925" cy="25527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65663" y="3829050"/>
            <a:ext cx="4227512" cy="25527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40F-37A6-4A1B-BB69-71F0C96C73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133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37097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5C1B02-F210-4738-8EE1-B1EA961C3AC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2682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6" name="Picture 87" descr="FAIR_farb_RGB_3c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hteck 25"/>
          <p:cNvSpPr/>
          <p:nvPr userDrawn="1"/>
        </p:nvSpPr>
        <p:spPr>
          <a:xfrm>
            <a:off x="-63514" y="4561377"/>
            <a:ext cx="9212846" cy="982858"/>
          </a:xfrm>
          <a:prstGeom prst="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2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93701" y="4561377"/>
            <a:ext cx="8640762" cy="1091103"/>
          </a:xfrm>
        </p:spPr>
        <p:txBody>
          <a:bodyPr/>
          <a:lstStyle>
            <a:lvl1pPr>
              <a:defRPr baseline="0"/>
            </a:lvl1pPr>
          </a:lstStyle>
          <a:p>
            <a:pPr algn="ctr" eaLnBrk="1" hangingPunct="1"/>
            <a:r>
              <a:rPr lang="en-US" altLang="en-US" sz="3200" b="1" dirty="0">
                <a:solidFill>
                  <a:srgbClr val="0059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Level 1 Workshop</a:t>
            </a:r>
            <a:r>
              <a:rPr lang="en-US" altLang="ru-RU" sz="3200" dirty="0">
                <a:solidFill>
                  <a:srgbClr val="00599D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/>
            </a:r>
            <a:br>
              <a:rPr lang="en-US" altLang="ru-RU" sz="3200" dirty="0">
                <a:solidFill>
                  <a:srgbClr val="00599D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lang="en-US" altLang="ru-RU" sz="3200" b="1" dirty="0">
                <a:solidFill>
                  <a:srgbClr val="0059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Subproject: SIS100/ SIS18</a:t>
            </a:r>
            <a:endParaRPr lang="en-GB" altLang="en-US" sz="3200" b="1" i="1" dirty="0">
              <a:solidFill>
                <a:srgbClr val="0059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748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72B3B-74C1-441B-80CE-44B48EB6EC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1927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03137-464F-4AD9-9C73-465AF891D3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734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none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55576" y="2636912"/>
            <a:ext cx="7772400" cy="1500187"/>
          </a:xfrm>
        </p:spPr>
        <p:txBody>
          <a:bodyPr anchor="b"/>
          <a:lstStyle>
            <a:lvl1pPr marL="0" indent="0">
              <a:buNone/>
              <a:defRPr sz="3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77F23-E1F1-44E7-A59C-00055D8B06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5962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588F4-4F4C-4410-94F9-EE322CBD4C0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267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E060B-D2C5-4F99-90A8-A37E9E9CED3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8815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458BB-7FEC-46B0-BA28-B118AE6985E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074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Commissioning workshop 24 - .P. Spiller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B1892-0917-4FA9-A029-51E69D69068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865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C888B-7631-4159-B1F4-139B14A3976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72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960D8-08D7-4F76-939A-F0427F6FD79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7488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90052-AF00-4407-A716-B08DD19ECA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0888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338DB-EBCE-41DE-9756-B2491843B3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889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95536" y="1125538"/>
            <a:ext cx="4104457" cy="5256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>
          <a:xfrm>
            <a:off x="4572000" y="1125538"/>
            <a:ext cx="4104457" cy="5256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8160F-B255-4B6D-8407-1BB73615434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7414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6A7C3-8D5F-4A54-B89D-17817AB69CB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028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CE0E0-A5D1-4101-8052-FB53C53640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1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E9725-06EC-4467-969D-76630C3382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38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7AE9F-ABF5-42BC-883F-BEA53BF397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014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A0154-561E-4C5F-BFBC-B60DE1D36C6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2868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B536F-118C-48DF-B346-38E5E90C7A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608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398EE-C449-4D3C-BF20-9BA3D3C278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243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Titelmasterformat durch Klicken bearbeiten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Textmasterformate durch Klicken bearbeiten</a:t>
            </a:r>
          </a:p>
          <a:p>
            <a:pPr lvl="1"/>
            <a:r>
              <a:rPr lang="en-GB" altLang="ru-RU"/>
              <a:t>Zweite Ebene</a:t>
            </a:r>
          </a:p>
          <a:p>
            <a:pPr lvl="2"/>
            <a:r>
              <a:rPr lang="en-GB" altLang="ru-RU"/>
              <a:t>Dritte Ebene</a:t>
            </a:r>
          </a:p>
          <a:p>
            <a:pPr lvl="3"/>
            <a:r>
              <a:rPr lang="en-GB" altLang="ru-RU"/>
              <a:t>Vierte Ebene</a:t>
            </a:r>
          </a:p>
          <a:p>
            <a:pPr lvl="4"/>
            <a:r>
              <a:rPr lang="en-GB" altLang="ru-RU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>
              <a:defRPr/>
            </a:pPr>
            <a:fld id="{3A7F9B92-8915-4E0F-A168-73306231B8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 userDrawn="1"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 userDrawn="1"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 userDrawn="1"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65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1" r:id="rId13"/>
    <p:sldLayoutId id="2147484152" r:id="rId14"/>
    <p:sldLayoutId id="2147484153" r:id="rId15"/>
    <p:sldLayoutId id="2147484154" r:id="rId16"/>
    <p:sldLayoutId id="2147484155" r:id="rId1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•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buChar char="–"/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Textmasterformate durch Klicken bearbeiten</a:t>
            </a:r>
          </a:p>
          <a:p>
            <a:pPr lvl="1"/>
            <a:r>
              <a:rPr lang="en-GB" altLang="en-US"/>
              <a:t>Zweite Ebene</a:t>
            </a:r>
          </a:p>
          <a:p>
            <a:pPr lvl="2"/>
            <a:r>
              <a:rPr lang="en-GB" altLang="en-US"/>
              <a:t>Dritte Ebene</a:t>
            </a:r>
          </a:p>
          <a:p>
            <a:pPr lvl="3"/>
            <a:r>
              <a:rPr lang="en-GB" altLang="en-US"/>
              <a:t>Vierte Ebene</a:t>
            </a:r>
          </a:p>
          <a:p>
            <a:pPr lvl="4"/>
            <a:r>
              <a:rPr lang="en-GB" altLang="en-US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599D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0599D"/>
                </a:solidFill>
                <a:latin typeface="Arial" charset="0"/>
              </a:defRPr>
            </a:lvl1pPr>
          </a:lstStyle>
          <a:p>
            <a:pPr>
              <a:defRPr/>
            </a:pPr>
            <a:fld id="{DC328BA1-0C2D-4FE3-917A-D9329015B3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054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55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57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58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59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60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3" descr="FAIR_Logo_rgb_frei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98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anose="05000000000000000000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4586871"/>
            <a:ext cx="8640762" cy="1170130"/>
          </a:xfrm>
        </p:spPr>
        <p:txBody>
          <a:bodyPr/>
          <a:lstStyle/>
          <a:p>
            <a:pPr algn="ctr"/>
            <a:r>
              <a:rPr lang="en-US" altLang="ru-RU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Commissiong</a:t>
            </a:r>
            <a:r>
              <a:rPr lang="en-US" altLang="ru-RU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SIS100</a:t>
            </a:r>
            <a:br>
              <a:rPr lang="en-US" alt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761910" y="5721452"/>
            <a:ext cx="4128518" cy="105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defRPr sz="24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19100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fontAlgn="base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ru-RU" sz="2800" dirty="0" smtClean="0">
                <a:solidFill>
                  <a:srgbClr val="0059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 Spiller</a:t>
            </a:r>
            <a:endParaRPr kumimoji="0" lang="en-GB" altLang="en-US" sz="20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                                                       </a:t>
            </a:r>
            <a:endParaRPr kumimoji="0" lang="en-GB" altLang="en-US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/>
          </p:cNvSpPr>
          <p:nvPr/>
        </p:nvSpPr>
        <p:spPr bwMode="auto">
          <a:xfrm>
            <a:off x="-468560" y="6309320"/>
            <a:ext cx="3240360" cy="46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/>
            </a:pPr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599D"/>
              </a:solidFill>
              <a:effectLst/>
              <a:uLnTx/>
              <a:uFillTx/>
              <a:latin typeface="Arial Italic" charset="0"/>
              <a:ea typeface="MS PGothic" pitchFamily="34" charset="-128"/>
              <a:cs typeface="Arial" charset="0"/>
              <a:sym typeface="Arial Italic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23082" y="5634245"/>
            <a:ext cx="277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Picture 3. SIS100 </a:t>
            </a:r>
            <a:r>
              <a:rPr lang="de-DE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workhsop</a:t>
            </a:r>
            <a:endParaRPr lang="de-D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4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9E4BB2E0-B404-41C4-A35E-E35A2D309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4664813"/>
            <a:ext cx="8420176" cy="1105541"/>
          </a:xfrm>
        </p:spPr>
        <p:txBody>
          <a:bodyPr>
            <a:noAutofit/>
          </a:bodyPr>
          <a:lstStyle/>
          <a:p>
            <a:pPr marL="0" indent="0"/>
            <a:r>
              <a:rPr lang="de-DE" sz="900" dirty="0"/>
              <a:t>Annahmen für alle Schritte:</a:t>
            </a:r>
          </a:p>
          <a:p>
            <a:r>
              <a:rPr lang="de-DE" sz="900" dirty="0"/>
              <a:t>die Umgebungsbedingungen für die Inbetriebnahme von Hochspannungsanlagen müssen erfüllt sein (Zugangskontrolle, Unterweisungen, etc.)</a:t>
            </a:r>
          </a:p>
          <a:p>
            <a:r>
              <a:rPr lang="de-DE" sz="900" dirty="0"/>
              <a:t>generelle Gebäude-Infrastruktur wie Steckdosen, Kommunikation (Internet, Kommunikation zwischen Versorgungs- und Maschinentunnel), sanitäre Einrichtungen muss funktionell sein</a:t>
            </a:r>
          </a:p>
          <a:p>
            <a:endParaRPr lang="de-DE" sz="900" dirty="0"/>
          </a:p>
          <a:p>
            <a:pPr marL="0" indent="0"/>
            <a:r>
              <a:rPr lang="de-DE" sz="900" dirty="0"/>
              <a:t>Zu beachten: Die Breitbandsysteme (</a:t>
            </a:r>
            <a:r>
              <a:rPr lang="de-DE" sz="900" dirty="0" err="1"/>
              <a:t>Barrier</a:t>
            </a:r>
            <a:r>
              <a:rPr lang="de-DE" sz="900" dirty="0"/>
              <a:t> Backet und Longitudinal Feedback), sowie das KO-System sind in diesem Umfang noch nicht enthalten. Ihre Inbetriebnahme wird erst später stattfinden. </a:t>
            </a:r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FDBC45CB-1A2B-4A90-9F5D-37744DCB8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646155"/>
              </p:ext>
            </p:extLst>
          </p:nvPr>
        </p:nvGraphicFramePr>
        <p:xfrm>
          <a:off x="317711" y="1583791"/>
          <a:ext cx="8420101" cy="3045043"/>
        </p:xfrm>
        <a:graphic>
          <a:graphicData uri="http://schemas.openxmlformats.org/drawingml/2006/table">
            <a:tbl>
              <a:tblPr firstRow="1" bandRow="1"/>
              <a:tblGrid>
                <a:gridCol w="2312563">
                  <a:extLst>
                    <a:ext uri="{9D8B030D-6E8A-4147-A177-3AD203B41FA5}">
                      <a16:colId xmlns:a16="http://schemas.microsoft.com/office/drawing/2014/main" val="2407524982"/>
                    </a:ext>
                  </a:extLst>
                </a:gridCol>
                <a:gridCol w="2039799">
                  <a:extLst>
                    <a:ext uri="{9D8B030D-6E8A-4147-A177-3AD203B41FA5}">
                      <a16:colId xmlns:a16="http://schemas.microsoft.com/office/drawing/2014/main" val="3923002235"/>
                    </a:ext>
                  </a:extLst>
                </a:gridCol>
                <a:gridCol w="652261">
                  <a:extLst>
                    <a:ext uri="{9D8B030D-6E8A-4147-A177-3AD203B41FA5}">
                      <a16:colId xmlns:a16="http://schemas.microsoft.com/office/drawing/2014/main" val="4191489635"/>
                    </a:ext>
                  </a:extLst>
                </a:gridCol>
                <a:gridCol w="1707739">
                  <a:extLst>
                    <a:ext uri="{9D8B030D-6E8A-4147-A177-3AD203B41FA5}">
                      <a16:colId xmlns:a16="http://schemas.microsoft.com/office/drawing/2014/main" val="965613737"/>
                    </a:ext>
                  </a:extLst>
                </a:gridCol>
                <a:gridCol w="1707739">
                  <a:extLst>
                    <a:ext uri="{9D8B030D-6E8A-4147-A177-3AD203B41FA5}">
                      <a16:colId xmlns:a16="http://schemas.microsoft.com/office/drawing/2014/main" val="2714162738"/>
                    </a:ext>
                  </a:extLst>
                </a:gridCol>
              </a:tblGrid>
              <a:tr h="609007"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Arbeitsschritt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Voraussetzung Medien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System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Arbeitsaufwand RRF Personal </a:t>
                      </a:r>
                      <a:b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SIS100 Gesamt </a:t>
                      </a:r>
                      <a:b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[Personen-Tage]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Arbeitsaufwand RRF Personal </a:t>
                      </a:r>
                      <a:b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1S4 (6xACC + 3xBC) </a:t>
                      </a:r>
                      <a:b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[Personen-Tage]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474340"/>
                  </a:ext>
                </a:extLst>
              </a:tr>
              <a:tr h="203003"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Vakuumtest CAV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von VAC zu definieren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827405"/>
                  </a:ext>
                </a:extLst>
              </a:tr>
              <a:tr h="20300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9447"/>
                  </a:ext>
                </a:extLst>
              </a:tr>
              <a:tr h="203003"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Stand-Alone-Inbetriebnahme PSU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Geschlossene Luftkühlung, elektr. Leistungsversorgung und Erdung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455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775726"/>
                  </a:ext>
                </a:extLst>
              </a:tr>
              <a:tr h="20300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039614"/>
                  </a:ext>
                </a:extLst>
              </a:tr>
              <a:tr h="203003"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Stand-Alone-Inbetriebnahme CAV+AMP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Kühlwasser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806499"/>
                  </a:ext>
                </a:extLst>
              </a:tr>
              <a:tr h="20300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577616"/>
                  </a:ext>
                </a:extLst>
              </a:tr>
              <a:tr h="203003"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Stand-Alone-Inbetriebnahme LLRF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elektr. Leistungsversorgung und Erdung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571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223144"/>
                  </a:ext>
                </a:extLst>
              </a:tr>
              <a:tr h="20300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006694"/>
                  </a:ext>
                </a:extLst>
              </a:tr>
              <a:tr h="203003"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Inbetriebnahme HF-Station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 aus Stand-Alone-Tests +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Nutzerkabel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Strahlenschutzfreigabe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2510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1076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374134"/>
                  </a:ext>
                </a:extLst>
              </a:tr>
              <a:tr h="20300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1614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881818"/>
                  </a:ext>
                </a:extLst>
              </a:tr>
              <a:tr h="203003"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Inbetriebnahme HF-System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 aus Inbetriebnahme HF Station + Kontrollsytem, Timing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1134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486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937962"/>
                  </a:ext>
                </a:extLst>
              </a:tr>
              <a:tr h="20300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729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421186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431540" y="188640"/>
            <a:ext cx="3780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Ring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90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96525" y="1133745"/>
            <a:ext cx="8595955" cy="440120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Estimated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total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effort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: ca. 8000 FTE x d</a:t>
            </a:r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Development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procedures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Ring RF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stand in </a:t>
            </a:r>
          </a:p>
          <a:p>
            <a:pPr algn="l"/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hall.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Documentation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procedure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LLRF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requires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expert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know-how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shared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externals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! 9 FTE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REL will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continuously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SIS100 LLRF.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total 16 FTE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Ring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SIS100 Ring RF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full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Contracting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manufacturer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cavity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e.g.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finding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analysing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faults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Focusing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cavities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compression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l"/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Establishing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base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funtionality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setting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priorities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(e.g.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less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flexibility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l"/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FESA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class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started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2025.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2026.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31540" y="188640"/>
            <a:ext cx="3780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Ring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17199" y="5139190"/>
            <a:ext cx="8692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2026</a:t>
            </a:r>
          </a:p>
          <a:p>
            <a:endParaRPr lang="de-D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&gt;Can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defined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completion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 on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19120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656564" y="1358770"/>
            <a:ext cx="805589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General: </a:t>
            </a:r>
          </a:p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overall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duration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estimated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taking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account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estimated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duration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device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devices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experts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done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externals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/non-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experts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e.g. PC 1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per PC x 300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devices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= 300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&gt; Hardware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procedures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launched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enough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02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31540" y="188640"/>
            <a:ext cx="5310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Main Power Converter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31540" y="1538790"/>
            <a:ext cx="832592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converter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April 26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finally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dummy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loads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interrupted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2-2.5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will end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conducted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frame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SAT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GE/Vernova in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subproject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SIS100/SIS18.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Especially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close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interaction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dpt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EPS (WP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leader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V. Plyusnin, H. Welker)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potential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future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„Anlagenbetreiber“.</a:t>
            </a:r>
          </a:p>
          <a:p>
            <a:endParaRPr 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After SAT Ab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dummy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converters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maintained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regular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powering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etc.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final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(SAT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delay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generates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additional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59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71" y="1178750"/>
            <a:ext cx="8351873" cy="52852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31540" y="188640"/>
            <a:ext cx="5310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Main Power Converter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5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25" y="1448780"/>
            <a:ext cx="8535056" cy="411433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31540" y="188640"/>
            <a:ext cx="5310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Main Power Converter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8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Name(s), 27th Council – 03/04 July 2019, FAIR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81458BB-7FEC-46B0-BA28-B118AE6985EF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6E3C339-C5BE-BDA0-12BF-7126673CE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4942"/>
            <a:ext cx="9144000" cy="306739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203007" y="5036597"/>
            <a:ext cx="1064715" cy="4154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50" dirty="0" err="1"/>
              <a:t>dipole</a:t>
            </a:r>
            <a:r>
              <a:rPr lang="de-DE" sz="1050" dirty="0"/>
              <a:t> </a:t>
            </a:r>
            <a:r>
              <a:rPr lang="de-DE" sz="1050" dirty="0" err="1"/>
              <a:t>module</a:t>
            </a:r>
            <a:r>
              <a:rPr lang="de-DE" sz="1050" dirty="0"/>
              <a:t> </a:t>
            </a:r>
          </a:p>
          <a:p>
            <a:pPr algn="ctr"/>
            <a:r>
              <a:rPr lang="de-DE" sz="1050" dirty="0"/>
              <a:t>DPM #16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272442" y="6151446"/>
            <a:ext cx="1265091" cy="4154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50" dirty="0" err="1"/>
              <a:t>dipole</a:t>
            </a:r>
            <a:r>
              <a:rPr lang="de-DE" sz="1050" dirty="0"/>
              <a:t> </a:t>
            </a:r>
          </a:p>
          <a:p>
            <a:pPr algn="ctr"/>
            <a:r>
              <a:rPr lang="de-DE" sz="1050" dirty="0" err="1"/>
              <a:t>module</a:t>
            </a:r>
            <a:r>
              <a:rPr lang="de-DE" sz="1050" dirty="0"/>
              <a:t> DPM#26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093548" y="6073836"/>
            <a:ext cx="1495923" cy="4154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50" dirty="0" err="1"/>
              <a:t>quadrupole</a:t>
            </a:r>
            <a:r>
              <a:rPr lang="de-DE" sz="1050" dirty="0"/>
              <a:t> </a:t>
            </a:r>
          </a:p>
          <a:p>
            <a:pPr algn="ctr"/>
            <a:r>
              <a:rPr lang="de-DE" sz="1050" dirty="0" err="1"/>
              <a:t>module</a:t>
            </a:r>
            <a:r>
              <a:rPr lang="de-DE" sz="1050" dirty="0"/>
              <a:t> QDM type 2.5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164824" y="5020104"/>
            <a:ext cx="1039067" cy="2539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50" dirty="0"/>
              <a:t>end box (</a:t>
            </a:r>
            <a:r>
              <a:rPr lang="de-DE" sz="1050" dirty="0" err="1"/>
              <a:t>EBx</a:t>
            </a:r>
            <a:r>
              <a:rPr lang="de-DE" sz="1050" dirty="0"/>
              <a:t>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194860" y="6065477"/>
            <a:ext cx="979756" cy="4154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50" dirty="0"/>
              <a:t>end </a:t>
            </a:r>
            <a:r>
              <a:rPr lang="de-DE" sz="1050" dirty="0" err="1"/>
              <a:t>cap</a:t>
            </a:r>
            <a:r>
              <a:rPr lang="de-DE" sz="1050" dirty="0"/>
              <a:t> (EC)</a:t>
            </a:r>
          </a:p>
          <a:p>
            <a:pPr algn="ctr"/>
            <a:r>
              <a:rPr lang="de-DE" sz="1050" dirty="0" err="1"/>
              <a:t>with</a:t>
            </a:r>
            <a:r>
              <a:rPr lang="de-DE" sz="1050" dirty="0"/>
              <a:t> CWT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590788" y="5903894"/>
            <a:ext cx="740907" cy="57708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50" dirty="0"/>
              <a:t>RT </a:t>
            </a:r>
          </a:p>
          <a:p>
            <a:pPr algn="ctr"/>
            <a:r>
              <a:rPr lang="de-DE" sz="1050" dirty="0" err="1"/>
              <a:t>pumping</a:t>
            </a:r>
            <a:r>
              <a:rPr lang="de-DE" sz="1050" dirty="0"/>
              <a:t> </a:t>
            </a:r>
          </a:p>
          <a:p>
            <a:pPr algn="ctr"/>
            <a:r>
              <a:rPr lang="de-DE" sz="1050" dirty="0" err="1"/>
              <a:t>chamber</a:t>
            </a:r>
            <a:endParaRPr lang="de-DE" sz="1050" dirty="0"/>
          </a:p>
        </p:txBody>
      </p:sp>
      <p:sp>
        <p:nvSpPr>
          <p:cNvPr id="12" name="Textfeld 11"/>
          <p:cNvSpPr txBox="1"/>
          <p:nvPr/>
        </p:nvSpPr>
        <p:spPr>
          <a:xfrm>
            <a:off x="359478" y="5776936"/>
            <a:ext cx="1242648" cy="4154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50" dirty="0"/>
              <a:t>He </a:t>
            </a:r>
            <a:r>
              <a:rPr lang="de-DE" sz="1050" dirty="0" err="1"/>
              <a:t>supply</a:t>
            </a:r>
            <a:r>
              <a:rPr lang="de-DE" sz="1050" dirty="0"/>
              <a:t> </a:t>
            </a:r>
          </a:p>
          <a:p>
            <a:pPr algn="ctr"/>
            <a:r>
              <a:rPr lang="de-DE" sz="1050" dirty="0" err="1"/>
              <a:t>bypass</a:t>
            </a:r>
            <a:r>
              <a:rPr lang="de-DE" sz="1050" dirty="0"/>
              <a:t> </a:t>
            </a:r>
            <a:r>
              <a:rPr lang="de-DE" sz="1050" dirty="0" err="1"/>
              <a:t>line</a:t>
            </a:r>
            <a:r>
              <a:rPr lang="de-DE" sz="1050" dirty="0"/>
              <a:t> (BPL)</a:t>
            </a:r>
          </a:p>
        </p:txBody>
      </p:sp>
      <p:cxnSp>
        <p:nvCxnSpPr>
          <p:cNvPr id="13" name="Gerade Verbindung mit Pfeil 12"/>
          <p:cNvCxnSpPr/>
          <p:nvPr/>
        </p:nvCxnSpPr>
        <p:spPr>
          <a:xfrm flipV="1">
            <a:off x="1203586" y="5169062"/>
            <a:ext cx="542424" cy="62987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11" idx="0"/>
          </p:cNvCxnSpPr>
          <p:nvPr/>
        </p:nvCxnSpPr>
        <p:spPr>
          <a:xfrm flipV="1">
            <a:off x="1961242" y="5461999"/>
            <a:ext cx="366668" cy="44189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3700512" y="5492707"/>
            <a:ext cx="143796" cy="61092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stCxn id="10" idx="0"/>
          </p:cNvCxnSpPr>
          <p:nvPr/>
        </p:nvCxnSpPr>
        <p:spPr>
          <a:xfrm flipV="1">
            <a:off x="2684738" y="5462001"/>
            <a:ext cx="121742" cy="60347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7" idx="0"/>
          </p:cNvCxnSpPr>
          <p:nvPr/>
        </p:nvCxnSpPr>
        <p:spPr>
          <a:xfrm flipV="1">
            <a:off x="5904988" y="5682946"/>
            <a:ext cx="41417" cy="4685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7735362" y="5421289"/>
            <a:ext cx="49124" cy="30045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>
            <a:off x="8510091" y="5290457"/>
            <a:ext cx="46080" cy="23640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3478849" y="3266176"/>
            <a:ext cx="861133" cy="4154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de-DE" sz="1050" dirty="0" err="1"/>
              <a:t>Feedbox</a:t>
            </a:r>
            <a:endParaRPr lang="de-DE" sz="1050" dirty="0"/>
          </a:p>
          <a:p>
            <a:pPr algn="r"/>
            <a:r>
              <a:rPr lang="de-DE" sz="1050" dirty="0" err="1"/>
              <a:t>LHe</a:t>
            </a:r>
            <a:r>
              <a:rPr lang="de-DE" sz="1050" dirty="0"/>
              <a:t> </a:t>
            </a:r>
            <a:r>
              <a:rPr lang="de-DE" sz="1050" dirty="0" err="1"/>
              <a:t>supply</a:t>
            </a:r>
            <a:endParaRPr lang="de-DE" sz="1050" dirty="0"/>
          </a:p>
        </p:txBody>
      </p:sp>
      <p:pic>
        <p:nvPicPr>
          <p:cNvPr id="21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422" y="1626759"/>
            <a:ext cx="4846222" cy="1180490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403641" y="1130992"/>
            <a:ext cx="268473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Arial" panose="020B0604020202020204" pitchFamily="34" charset="0"/>
              </a:rPr>
              <a:t>SIS100 String test serves as a crucial </a:t>
            </a:r>
            <a:r>
              <a:rPr lang="en-US" sz="1200" b="1" dirty="0" smtClean="0">
                <a:latin typeface="Arial" panose="020B0604020202020204" pitchFamily="34" charset="0"/>
              </a:rPr>
              <a:t>preparatory </a:t>
            </a:r>
            <a:r>
              <a:rPr lang="en-US" sz="1200" b="1" dirty="0">
                <a:latin typeface="Arial" panose="020B0604020202020204" pitchFamily="34" charset="0"/>
              </a:rPr>
              <a:t>for the installation, commissioning and operation of the </a:t>
            </a:r>
            <a:r>
              <a:rPr lang="de-DE" sz="1200" b="1" dirty="0">
                <a:latin typeface="Arial" panose="020B0604020202020204" pitchFamily="34" charset="0"/>
              </a:rPr>
              <a:t>SIS100 </a:t>
            </a:r>
            <a:r>
              <a:rPr lang="en-US" sz="1200" b="1" dirty="0">
                <a:latin typeface="Arial" panose="020B0604020202020204" pitchFamily="34" charset="0"/>
              </a:rPr>
              <a:t>accelerator</a:t>
            </a:r>
            <a:endParaRPr lang="en-US" sz="1200" dirty="0"/>
          </a:p>
        </p:txBody>
      </p:sp>
      <p:sp>
        <p:nvSpPr>
          <p:cNvPr id="23" name="Rechteck 22"/>
          <p:cNvSpPr/>
          <p:nvPr/>
        </p:nvSpPr>
        <p:spPr>
          <a:xfrm>
            <a:off x="294725" y="2259212"/>
            <a:ext cx="259212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srgbClr val="000000"/>
                </a:solidFill>
                <a:latin typeface="Arial" panose="020B0604020202020204" pitchFamily="34" charset="0"/>
              </a:rPr>
              <a:t>Main </a:t>
            </a:r>
            <a:r>
              <a:rPr lang="de-DE" sz="11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purposes</a:t>
            </a:r>
            <a:r>
              <a:rPr lang="de-DE" sz="11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100" b="1" dirty="0" err="1">
                <a:solidFill>
                  <a:srgbClr val="000000"/>
                </a:solidFill>
                <a:latin typeface="Arial" panose="020B0604020202020204" pitchFamily="34" charset="0"/>
              </a:rPr>
              <a:t>are</a:t>
            </a:r>
            <a:r>
              <a:rPr lang="de-DE" sz="1100" b="1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establishing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installation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sequence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procedures</a:t>
            </a:r>
            <a:endParaRPr lang="de-DE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verification of design and interfaces</a:t>
            </a: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preparation of work procedures and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quality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assurance</a:t>
            </a:r>
            <a:endParaRPr lang="de-DE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validation of the cryogenic system</a:t>
            </a: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quench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protection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study</a:t>
            </a:r>
            <a:endParaRPr lang="de-DE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powering behavior of the system</a:t>
            </a: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functionality of the beam and insulation vacuum system</a:t>
            </a: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accelerator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relevant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operation</a:t>
            </a:r>
            <a:endParaRPr lang="de-DE" sz="1100" dirty="0"/>
          </a:p>
        </p:txBody>
      </p:sp>
      <p:pic>
        <p:nvPicPr>
          <p:cNvPr id="24" name="Grafik 1051"/>
          <p:cNvPicPr/>
          <p:nvPr/>
        </p:nvPicPr>
        <p:blipFill>
          <a:blip r:embed="rId4"/>
          <a:stretch>
            <a:fillRect/>
          </a:stretch>
        </p:blipFill>
        <p:spPr>
          <a:xfrm>
            <a:off x="4448240" y="3159686"/>
            <a:ext cx="4356670" cy="1177064"/>
          </a:xfrm>
          <a:prstGeom prst="rect">
            <a:avLst/>
          </a:prstGeom>
        </p:spPr>
      </p:pic>
      <p:cxnSp>
        <p:nvCxnSpPr>
          <p:cNvPr id="25" name="Straight Arrow Connector 32"/>
          <p:cNvCxnSpPr/>
          <p:nvPr/>
        </p:nvCxnSpPr>
        <p:spPr>
          <a:xfrm flipH="1" flipV="1">
            <a:off x="4856027" y="4194120"/>
            <a:ext cx="506450" cy="85920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Inhaltsplatzhalter 2"/>
          <p:cNvSpPr txBox="1">
            <a:spLocks/>
          </p:cNvSpPr>
          <p:nvPr/>
        </p:nvSpPr>
        <p:spPr>
          <a:xfrm>
            <a:off x="5272442" y="3906359"/>
            <a:ext cx="2173949" cy="5563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1600" b="1" dirty="0">
                <a:solidFill>
                  <a:srgbClr val="FF0000"/>
                </a:solidFill>
              </a:rPr>
              <a:t>SIS100 </a:t>
            </a:r>
            <a:r>
              <a:rPr lang="de-DE" sz="1600" b="1" dirty="0" err="1">
                <a:solidFill>
                  <a:srgbClr val="FF0000"/>
                </a:solidFill>
              </a:rPr>
              <a:t>arc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segment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27" name="Rectangle 37"/>
          <p:cNvSpPr/>
          <p:nvPr/>
        </p:nvSpPr>
        <p:spPr>
          <a:xfrm rot="19587313">
            <a:off x="4446846" y="3731495"/>
            <a:ext cx="536006" cy="38776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8" name="Text Box 29">
            <a:extLst>
              <a:ext uri="{FF2B5EF4-FFF2-40B4-BE49-F238E27FC236}">
                <a16:creationId xmlns:a16="http://schemas.microsoft.com/office/drawing/2014/main" id="{B730820C-CB0C-5010-FC85-5D8832241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78" y="204172"/>
            <a:ext cx="15363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String-Test</a:t>
            </a:r>
            <a:endParaRPr lang="en-US" altLang="de-DE" sz="14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68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76545" y="188640"/>
            <a:ext cx="7110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SIS100 LSA Set-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Generation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5" y="998730"/>
            <a:ext cx="5296838" cy="295991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0" y="3699030"/>
            <a:ext cx="4662010" cy="260887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71540" y="4104075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ParaModi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SIS100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Operation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stringtest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converters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set-values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generated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LSA.</a:t>
            </a:r>
          </a:p>
        </p:txBody>
      </p:sp>
    </p:spTree>
    <p:extLst>
      <p:ext uri="{BB962C8B-B14F-4D97-AF65-F5344CB8AC3E}">
        <p14:creationId xmlns:p14="http://schemas.microsoft.com/office/powerpoint/2010/main" val="158908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476545" y="188640"/>
            <a:ext cx="7110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SIS100 Industrial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Controls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51520" y="1105879"/>
            <a:ext cx="8547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Excellent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progress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industrial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controls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SIS100. Technical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e.g.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&gt;1600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temperatir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sensors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provided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industrial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controls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5" y="1898830"/>
            <a:ext cx="4110853" cy="18002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51520" y="3791652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Feed box 1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visulization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ready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2025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ABE622-B11E-45E9-BE52-B15E7A4DF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898830"/>
            <a:ext cx="2846735" cy="187686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305381" y="3791652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End box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visualization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928083" y="4192051"/>
            <a:ext cx="405045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Endbox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Box 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Cabinet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Delivered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: In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progress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PLC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Completed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/ Semi-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HMI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Visualized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91131" y="4284673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Feed 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Box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Cabinet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Delivered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: In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progress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PLC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Completed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/ Semi-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HMI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Visualized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01570" y="5499230"/>
            <a:ext cx="742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Operation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stringtest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FB1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pushing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LSA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industrial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controls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7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0174781-F301-4353-901D-0FC3F51FE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650" y="1237252"/>
            <a:ext cx="5745480" cy="282431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76545" y="188640"/>
            <a:ext cx="7110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SIS100 Industrial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Locak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Controls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21650" y="4734145"/>
            <a:ext cx="63907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Sector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Cabinet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: Design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starts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presumably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: In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progress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PLC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: In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progress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/ Test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ongoing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StringTest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HMI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: In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progress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Visualisation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ongoing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StringTest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356865" y="4123181"/>
            <a:ext cx="2115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Sector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visualization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91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76545" y="188640"/>
            <a:ext cx="7110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Performance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045793"/>
              </p:ext>
            </p:extLst>
          </p:nvPr>
        </p:nvGraphicFramePr>
        <p:xfrm>
          <a:off x="341530" y="1358770"/>
          <a:ext cx="8420225" cy="4604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404">
                  <a:extLst>
                    <a:ext uri="{9D8B030D-6E8A-4147-A177-3AD203B41FA5}">
                      <a16:colId xmlns:a16="http://schemas.microsoft.com/office/drawing/2014/main" val="2797230046"/>
                    </a:ext>
                  </a:extLst>
                </a:gridCol>
                <a:gridCol w="2666888">
                  <a:extLst>
                    <a:ext uri="{9D8B030D-6E8A-4147-A177-3AD203B41FA5}">
                      <a16:colId xmlns:a16="http://schemas.microsoft.com/office/drawing/2014/main" val="2054788435"/>
                    </a:ext>
                  </a:extLst>
                </a:gridCol>
                <a:gridCol w="249614">
                  <a:extLst>
                    <a:ext uri="{9D8B030D-6E8A-4147-A177-3AD203B41FA5}">
                      <a16:colId xmlns:a16="http://schemas.microsoft.com/office/drawing/2014/main" val="392932472"/>
                    </a:ext>
                  </a:extLst>
                </a:gridCol>
                <a:gridCol w="3363844">
                  <a:extLst>
                    <a:ext uri="{9D8B030D-6E8A-4147-A177-3AD203B41FA5}">
                      <a16:colId xmlns:a16="http://schemas.microsoft.com/office/drawing/2014/main" val="3255813471"/>
                    </a:ext>
                  </a:extLst>
                </a:gridCol>
                <a:gridCol w="1669475">
                  <a:extLst>
                    <a:ext uri="{9D8B030D-6E8A-4147-A177-3AD203B41FA5}">
                      <a16:colId xmlns:a16="http://schemas.microsoft.com/office/drawing/2014/main" val="3090308503"/>
                    </a:ext>
                  </a:extLst>
                </a:gridCol>
              </a:tblGrid>
              <a:tr h="388916">
                <a:tc>
                  <a:txBody>
                    <a:bodyPr/>
                    <a:lstStyle/>
                    <a:p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Technical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modification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issue</a:t>
                      </a:r>
                      <a:endParaRPr lang="de-DE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Performance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impact</a:t>
                      </a:r>
                      <a:endParaRPr lang="de-DE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Reason</a:t>
                      </a:r>
                      <a:endParaRPr lang="de-DE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916355"/>
                  </a:ext>
                </a:extLst>
              </a:tr>
              <a:tr h="543417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Reduced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dipole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converter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power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Reduced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ramp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rate 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T/s &gt; 2.5 T/s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saving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542941"/>
                  </a:ext>
                </a:extLst>
              </a:tr>
              <a:tr h="767177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Reduced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quadrupole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power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converter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circuits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&gt; 2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circuits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irregular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optical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setting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gamma_t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shift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p-operation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saving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604323"/>
                  </a:ext>
                </a:extLst>
              </a:tr>
              <a:tr h="543417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Reduced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acceleration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cavities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Reduced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ramp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rate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saving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63048"/>
                  </a:ext>
                </a:extLst>
              </a:tr>
              <a:tr h="543417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Reduced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bunch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compression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cavities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Enhanced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bunch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after fast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compression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saving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309367"/>
                  </a:ext>
                </a:extLst>
              </a:tr>
              <a:tr h="543417"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endParaRPr lang="de-DE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Restriction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HV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voltage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pulse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cables</a:t>
                      </a:r>
                      <a:endParaRPr lang="de-DE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Lower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injection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Limited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fast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extraction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de-DE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Technical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limits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Availability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on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market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de-DE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407220"/>
                  </a:ext>
                </a:extLst>
              </a:tr>
              <a:tr h="543417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appropriate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technical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concept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E-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septum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Limited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avergae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intensity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3E11 u/s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Radiation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hardness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e-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septum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wires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350886"/>
                  </a:ext>
                </a:extLst>
              </a:tr>
              <a:tr h="543417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Concept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not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approved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Evtl. KO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feed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back.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suitable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icro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structure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007060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624745" y="6042030"/>
            <a:ext cx="8420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major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beside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# 5.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2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476545" y="188640"/>
            <a:ext cx="7110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SIS100 Industrial UHV Controls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B276FB-C914-4ECB-81B5-84DB0059B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88740"/>
            <a:ext cx="4386578" cy="353401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7062AB7-97E0-4EC8-8ECE-098CAA8BD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46" y="1085878"/>
            <a:ext cx="4376687" cy="352604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916705" y="5029087"/>
            <a:ext cx="604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</a:p>
          <a:p>
            <a:pPr lvl="1"/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Cabinet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: 12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delivered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10 in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in 2024</a:t>
            </a:r>
          </a:p>
          <a:p>
            <a:pPr lvl="1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PLC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Completed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HMI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Visualized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on UNILAC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HEBT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31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86535" y="188640"/>
            <a:ext cx="5805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 Cool-Down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11560" y="1583795"/>
            <a:ext cx="81459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Separation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sections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via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feed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-boxes.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Pre-Condition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plant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distribution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ll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instruments and valves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 online in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controls SCADA and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test/verification at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warm / atmospheric pressure (IND + CRY, 10 min per channel) =&gt; 50 days (2 people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 completed.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Pumping and purging of insulation vacuum system completed (can only be done after full integration of </a:t>
            </a:r>
            <a:r>
              <a:rPr lang="en-GB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cryomagnetic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system) 2 weeks per sector.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(Risk of leak in insulation vacuum system (telescopic bellow system)    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which may delay cool-down.)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HV and continuity test of quench detection circuits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Cool-down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and cold tests (regulation loop adjustments, etc.) of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two of six sectors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(12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Wochen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Cool-down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and cold tests (regulation loop adjustments, etc.) of all sector (8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Wochen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86535" y="1088740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Requires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full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cyo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LHe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transfer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line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.(end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2027)</a:t>
            </a:r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58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86535" y="188640"/>
            <a:ext cx="697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Hardware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after First Cool-Down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56565" y="1763815"/>
            <a:ext cx="77858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LCL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heater commissioning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Commissioning of corrector power converter with magnet load.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SAT Ba of main power converter.</a:t>
            </a:r>
          </a:p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&gt; First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static main magnet powering.</a:t>
            </a:r>
          </a:p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&gt; First main magnet powering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with ramps.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Magnet quench training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86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86535" y="188640"/>
            <a:ext cx="5805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 Cool-Down .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Quench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System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02" y="1763815"/>
            <a:ext cx="8394042" cy="376141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09093" y="1853825"/>
            <a:ext cx="5208012" cy="13051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865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86535" y="188640"/>
            <a:ext cx="5805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 Cool-Down –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Quench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System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5" y="1493785"/>
            <a:ext cx="8388854" cy="391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86535" y="188640"/>
            <a:ext cx="5805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 Cool-Down –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Quench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Training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30" y="1673805"/>
            <a:ext cx="8369912" cy="375986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76545" y="1108363"/>
            <a:ext cx="639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Quench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skipped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97" y="5537450"/>
            <a:ext cx="8546777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7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476545" y="188640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66555" y="1853825"/>
            <a:ext cx="83709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 Z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moderate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ntensity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light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a)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visible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BI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b)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damage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potential in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case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complete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uncontrolled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c) beam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clearly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correlated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technical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issues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(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intrinsic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physical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mechanisms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due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charge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charge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E.g. 10</a:t>
            </a:r>
            <a:r>
              <a:rPr lang="de-DE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Ar</a:t>
            </a:r>
            <a:r>
              <a:rPr lang="de-DE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10+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partially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charged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heavy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like U</a:t>
            </a:r>
            <a:r>
              <a:rPr lang="de-DE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28+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Protons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because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activitation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stacking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at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rigidity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(18 Tm)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6545" y="1268760"/>
            <a:ext cx="760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Prefered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species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SIS100</a:t>
            </a:r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53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41530" y="1268760"/>
            <a:ext cx="870404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Limiting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stress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s.c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crygenic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Start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eference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regidity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(18 Tm).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End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2/3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maximum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rigidity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(e.g. 60 Tm).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Limited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ramp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rate, e.g. 0.5 T/s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2.5 T/s down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1 s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plateau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Fast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onto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SIS100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underground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dump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slow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optics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Setting SIS18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optimizing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matching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 on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dump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Deflecting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SIS100 plane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kicker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setting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deflecting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beam on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orbit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Section-by-section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first-turn-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chamber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first-turn-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chamber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bunches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capture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bunched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coasting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beam).</a:t>
            </a:r>
          </a:p>
          <a:p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Later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batches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stacking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bunch-to-bucket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transfer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indications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cross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talk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issues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precision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6545" y="188640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6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67112"/>
              </p:ext>
            </p:extLst>
          </p:nvPr>
        </p:nvGraphicFramePr>
        <p:xfrm>
          <a:off x="327828" y="1162422"/>
          <a:ext cx="8235914" cy="2361931"/>
        </p:xfrm>
        <a:graphic>
          <a:graphicData uri="http://schemas.openxmlformats.org/drawingml/2006/table">
            <a:tbl>
              <a:tblPr/>
              <a:tblGrid>
                <a:gridCol w="3450827">
                  <a:extLst>
                    <a:ext uri="{9D8B030D-6E8A-4147-A177-3AD203B41FA5}">
                      <a16:colId xmlns:a16="http://schemas.microsoft.com/office/drawing/2014/main" val="2562150670"/>
                    </a:ext>
                  </a:extLst>
                </a:gridCol>
                <a:gridCol w="1390762">
                  <a:extLst>
                    <a:ext uri="{9D8B030D-6E8A-4147-A177-3AD203B41FA5}">
                      <a16:colId xmlns:a16="http://schemas.microsoft.com/office/drawing/2014/main" val="571454222"/>
                    </a:ext>
                  </a:extLst>
                </a:gridCol>
                <a:gridCol w="1023512">
                  <a:extLst>
                    <a:ext uri="{9D8B030D-6E8A-4147-A177-3AD203B41FA5}">
                      <a16:colId xmlns:a16="http://schemas.microsoft.com/office/drawing/2014/main" val="3981342693"/>
                    </a:ext>
                  </a:extLst>
                </a:gridCol>
                <a:gridCol w="1193013">
                  <a:extLst>
                    <a:ext uri="{9D8B030D-6E8A-4147-A177-3AD203B41FA5}">
                      <a16:colId xmlns:a16="http://schemas.microsoft.com/office/drawing/2014/main" val="3138720248"/>
                    </a:ext>
                  </a:extLst>
                </a:gridCol>
                <a:gridCol w="1177800">
                  <a:extLst>
                    <a:ext uri="{9D8B030D-6E8A-4147-A177-3AD203B41FA5}">
                      <a16:colId xmlns:a16="http://schemas.microsoft.com/office/drawing/2014/main" val="1255132915"/>
                    </a:ext>
                  </a:extLst>
                </a:gridCol>
              </a:tblGrid>
              <a:tr h="4265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Loss@4 K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Loss@50 K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Wall plug Power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216267"/>
                  </a:ext>
                </a:extLst>
              </a:tr>
              <a:tr h="4265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Loss in magnet system DC </a:t>
                      </a:r>
                      <a:endParaRPr kumimoji="0" lang="de-DE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current (incl. current leads)</a:t>
                      </a:r>
                      <a:endParaRPr kumimoji="0" lang="de-DE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1.969 kW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7.895 kW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0.863 MW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322743"/>
                  </a:ext>
                </a:extLst>
              </a:tr>
              <a:tr h="594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Additional Loss in magnet system DC </a:t>
                      </a:r>
                      <a:endParaRPr kumimoji="0" lang="de-DE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current (incl. current leads)</a:t>
                      </a:r>
                      <a:endParaRPr kumimoji="0" lang="de-DE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RIB cycle U28+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(Table I-1.2.1.)</a:t>
                      </a:r>
                      <a:endParaRPr kumimoji="0" lang="de-DE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1.703 kW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2.274 kW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0.752 MW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673197"/>
                  </a:ext>
                </a:extLst>
              </a:tr>
              <a:tr h="594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Additional Loss in magnet system AC</a:t>
                      </a:r>
                      <a:endParaRPr kumimoji="0" lang="de-DE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triangular current (incl. current leads)</a:t>
                      </a:r>
                      <a:endParaRPr kumimoji="0" lang="de-DE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triangular cycle U28+ 0.25 Intensity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10.702 kW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6.556 kW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3.9 MW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174026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476545" y="188640"/>
            <a:ext cx="477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Static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Dynamic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Load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61962" y="3665380"/>
            <a:ext cx="88659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SIS100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dominated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AC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(fast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ranping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depends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commissioining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apropriate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setting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developed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assuring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sufficiently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full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efficient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liquid in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return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header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adjustments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via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supply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header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pressure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Helium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pumps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FB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heaters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parallel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hydraulic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circuits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 experimental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heaters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started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Heater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control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supported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physical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design,croy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52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521550" y="1448780"/>
            <a:ext cx="77408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Machine: (single user operation) Development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machine cycle with appropriate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local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settings for first NUSTAR cycle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User: First limited single cycle user (NUSTAR) beam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Machine: (single user operation) Development of machine cycle with appropriate local </a:t>
            </a:r>
            <a:r>
              <a:rPr lang="en-GB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setting for first CBM cycle.</a:t>
            </a:r>
          </a:p>
          <a:p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User: First limited user beam time (CBM).</a:t>
            </a:r>
          </a:p>
          <a:p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Machine: Development of parallel operation.</a:t>
            </a:r>
          </a:p>
          <a:p>
            <a:endParaRPr lang="en-GB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Long term : Development of fully flexible operation (like room temperature synchrotrons), with heat load prediction and coupling of LSA with </a:t>
            </a:r>
            <a:r>
              <a:rPr lang="en-GB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controls.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96525" y="188640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Preparation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Regular User Operation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82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21446" y="1223755"/>
            <a:ext cx="731605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Most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open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procurement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packages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Power Converter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Septum 2 + 3 (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procurement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in 2024)</a:t>
            </a:r>
          </a:p>
          <a:p>
            <a:pPr marL="257175" indent="-257175">
              <a:buAutoNum type="arabicPeriod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Power Converter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Septum 1 +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Lamberston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Steerer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 startAt="3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Power Converter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Fast Quadrupole + Power Converter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Radiation Hard Quadrupole</a:t>
            </a:r>
          </a:p>
          <a:p>
            <a:pPr marL="257175" indent="-257175">
              <a:buAutoNum type="arabicPeriod" startAt="3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Power Converter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Lambertson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Septum</a:t>
            </a:r>
          </a:p>
          <a:p>
            <a:pPr marL="257175" indent="-257175">
              <a:buAutoNum type="arabicPeriod" startAt="3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Power Converter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Quadrupole</a:t>
            </a:r>
          </a:p>
          <a:p>
            <a:pPr marL="257175" indent="-257175">
              <a:buAutoNum type="arabicPeriod" startAt="3"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PC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end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in 2026-2027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Quench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cabinets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trigger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matrices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21446" y="3990111"/>
            <a:ext cx="7410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Most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critical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day-one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item in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KO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Exciter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Major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technological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SIS18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exciter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Significantly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delayed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due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changing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leaving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WPL in Ring RF.</a:t>
            </a:r>
          </a:p>
          <a:p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KO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slow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76545" y="188640"/>
            <a:ext cx="3780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Late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Procurements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781689" y="5544235"/>
            <a:ext cx="5895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Consequently</a:t>
            </a:r>
            <a:r>
              <a:rPr lang="de-DE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de-DE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PC </a:t>
            </a:r>
            <a:r>
              <a:rPr lang="de-DE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corresponding</a:t>
            </a:r>
            <a:r>
              <a:rPr lang="de-DE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de-DE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happen </a:t>
            </a:r>
            <a:r>
              <a:rPr lang="de-DE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de-DE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2026/2027.</a:t>
            </a:r>
            <a:endParaRPr lang="de-DE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95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81458BB-7FEC-46B0-BA28-B118AE6985EF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96525" y="188640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Evolution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SIS100 Klausur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81590" y="2033845"/>
            <a:ext cx="75608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2020/22: SIS100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Procurement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2023: SIS100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Procurement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Installaton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2024: SIS100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Procurement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2025: SIS100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Procurement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Installation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endParaRPr 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446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476544" y="188640"/>
            <a:ext cx="697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Late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Procurements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versus Early Beam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6544" y="1358770"/>
            <a:ext cx="805589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General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constructed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late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non-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temperarily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bridged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beam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pipe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attempt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procure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Priority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execution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devices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case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installed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later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dedicated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shut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downs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(e.g. Q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kicker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BTF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exciter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broad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band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cavities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Halo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collimation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). Most extreme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case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EE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kicker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consitsing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modukles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Last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room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mechanical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completion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2027</a:t>
            </a:r>
          </a:p>
          <a:p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Last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cryogenic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mechanical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completion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2028</a:t>
            </a:r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56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431540" y="1628800"/>
            <a:ext cx="84609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Major Milestones SIS100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2025 - Regular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urrent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processes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converter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racks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?)</a:t>
            </a: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2025 -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Establishing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organisation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upcoming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transistion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room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responsibility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2026 - First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Especially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SAT Ab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converter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2027 -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Continuation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late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2028 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Staged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cool down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cryogenics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quench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industrial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controls</a:t>
            </a: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2028 - SAT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converter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2028 - First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s.c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s.c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corrector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2028 - Implementation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76545" y="188640"/>
            <a:ext cx="522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- Major Milestones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95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86535" y="143635"/>
            <a:ext cx="747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rgbClr val="00599D"/>
                </a:solidFill>
                <a:latin typeface="Arial" pitchFamily="34" charset="0"/>
              </a:rPr>
              <a:t>Commissioning</a:t>
            </a:r>
            <a:r>
              <a:rPr lang="de-DE" sz="2800" dirty="0">
                <a:solidFill>
                  <a:srgbClr val="00599D"/>
                </a:solidFill>
                <a:latin typeface="Arial" pitchFamily="34" charset="0"/>
              </a:rPr>
              <a:t> </a:t>
            </a:r>
            <a:r>
              <a:rPr lang="de-DE" sz="2800" dirty="0" err="1">
                <a:solidFill>
                  <a:srgbClr val="00599D"/>
                </a:solidFill>
                <a:latin typeface="Arial" pitchFamily="34" charset="0"/>
              </a:rPr>
              <a:t>of</a:t>
            </a:r>
            <a:r>
              <a:rPr lang="de-DE" sz="2800" dirty="0">
                <a:solidFill>
                  <a:srgbClr val="00599D"/>
                </a:solidFill>
                <a:latin typeface="Arial" pitchFamily="34" charset="0"/>
              </a:rPr>
              <a:t> SIS100 </a:t>
            </a:r>
            <a:r>
              <a:rPr lang="de-DE" sz="2800" dirty="0" smtClean="0">
                <a:solidFill>
                  <a:srgbClr val="00599D"/>
                </a:solidFill>
                <a:latin typeface="Arial" pitchFamily="34" charset="0"/>
              </a:rPr>
              <a:t>– </a:t>
            </a:r>
            <a:r>
              <a:rPr lang="de-DE" sz="2800" dirty="0" err="1" smtClean="0">
                <a:solidFill>
                  <a:srgbClr val="00599D"/>
                </a:solidFill>
                <a:latin typeface="Arial" pitchFamily="34" charset="0"/>
              </a:rPr>
              <a:t>Draft</a:t>
            </a:r>
            <a:r>
              <a:rPr lang="de-DE" sz="2800" dirty="0" smtClean="0">
                <a:solidFill>
                  <a:srgbClr val="00599D"/>
                </a:solidFill>
                <a:latin typeface="Arial" pitchFamily="34" charset="0"/>
              </a:rPr>
              <a:t> </a:t>
            </a:r>
            <a:r>
              <a:rPr lang="de-DE" sz="2800" dirty="0" err="1" smtClean="0">
                <a:solidFill>
                  <a:srgbClr val="00599D"/>
                </a:solidFill>
                <a:latin typeface="Arial" pitchFamily="34" charset="0"/>
              </a:rPr>
              <a:t>Overview</a:t>
            </a:r>
            <a:endParaRPr lang="de-DE" sz="2800" dirty="0">
              <a:solidFill>
                <a:srgbClr val="00599D"/>
              </a:solidFill>
              <a:latin typeface="Arial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l="48418" t="22766" r="3805" b="10626"/>
          <a:stretch/>
        </p:blipFill>
        <p:spPr>
          <a:xfrm>
            <a:off x="206515" y="1358770"/>
            <a:ext cx="8784622" cy="39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4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31540" y="188640"/>
            <a:ext cx="5310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Responsibilities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66555" y="1538790"/>
            <a:ext cx="81459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Organisation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established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Assumption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Future „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Anlagenbetrieber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 = „Anlagenverantwortliche“ (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operator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embedded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dpt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= 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WPLs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„Sicherheitstechnischer Verantwortlicher STV“ (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aea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embedded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division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. O.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Ciosk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uccessor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Subproject SIS100/SIS18 (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already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communicated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SiSt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Strahlenschutzbeauftragter (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adiation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officer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embedded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dpt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Electrostatic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Septa (x-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emitter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Transfer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responsibilities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13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31539" y="188640"/>
            <a:ext cx="6615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Hardware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Room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Sections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21550" y="1223755"/>
            <a:ext cx="82359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Hardware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several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technical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identical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subproject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e.g. </a:t>
            </a:r>
          </a:p>
          <a:p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lphaLcParenR"/>
            </a:pP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conventional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converter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AutoNum type="alphaLcParenR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RT UHV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enhanced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requiremens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buAutoNum type="alphaLcParenR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profile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monitors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beam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monitors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etc.</a:t>
            </a:r>
          </a:p>
          <a:p>
            <a:pPr marL="342900" indent="-342900">
              <a:buAutoNum type="alphaLcParenR"/>
            </a:pP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Take-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LCM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e.g. HEBT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SIS100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pecific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kicker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Electrostatic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septa</a:t>
            </a: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compression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IPM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monitor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Schottky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CT UHV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Most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already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final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supply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82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2A62408-D33A-43BD-AE00-6B9926007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27359" y="2403309"/>
            <a:ext cx="8420100" cy="2985105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4215920-8515-48E3-BB65-999EFB448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995" y="1358770"/>
            <a:ext cx="4389120" cy="182801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0FCC326-8E44-48A3-AFED-D4E294CA7FC8}"/>
              </a:ext>
            </a:extLst>
          </p:cNvPr>
          <p:cNvSpPr txBox="1"/>
          <p:nvPr/>
        </p:nvSpPr>
        <p:spPr>
          <a:xfrm>
            <a:off x="5556168" y="2811574"/>
            <a:ext cx="628698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>
                <a:solidFill>
                  <a:srgbClr val="FF0000"/>
                </a:solidFill>
              </a:rPr>
              <a:t>AMP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9CC2AE5-DA31-4DBC-85E4-AE90740DB378}"/>
              </a:ext>
            </a:extLst>
          </p:cNvPr>
          <p:cNvSpPr txBox="1"/>
          <p:nvPr/>
        </p:nvSpPr>
        <p:spPr>
          <a:xfrm>
            <a:off x="6142436" y="1851724"/>
            <a:ext cx="684803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>
                <a:solidFill>
                  <a:srgbClr val="FF0000"/>
                </a:solidFill>
              </a:rPr>
              <a:t>LLRF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B344675-943E-4129-96BC-36A0BC75B121}"/>
              </a:ext>
            </a:extLst>
          </p:cNvPr>
          <p:cNvSpPr txBox="1"/>
          <p:nvPr/>
        </p:nvSpPr>
        <p:spPr>
          <a:xfrm>
            <a:off x="5104896" y="1713931"/>
            <a:ext cx="589392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>
                <a:solidFill>
                  <a:srgbClr val="FF0000"/>
                </a:solidFill>
              </a:rPr>
              <a:t>CAV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16370FB-CA71-4667-B7E0-CE131CBAF74B}"/>
              </a:ext>
            </a:extLst>
          </p:cNvPr>
          <p:cNvSpPr txBox="1"/>
          <p:nvPr/>
        </p:nvSpPr>
        <p:spPr>
          <a:xfrm>
            <a:off x="7177537" y="2135228"/>
            <a:ext cx="559769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>
                <a:solidFill>
                  <a:srgbClr val="FF0000"/>
                </a:solidFill>
              </a:rPr>
              <a:t>PSU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31540" y="188640"/>
            <a:ext cx="3780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Ring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11560" y="5659458"/>
            <a:ext cx="766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Development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procedures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hall.</a:t>
            </a:r>
          </a:p>
          <a:p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ACC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BC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Cavities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hall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end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commissioining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2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AIR_Theme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AIR_Presentation_Template_20190603.potx" id="{2DF794EE-2F32-4DDB-AC3B-A6FAFE574355}" vid="{68C01DD7-796F-43D8-B57A-EE616D03F5B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2504</Words>
  <Application>Microsoft Office PowerPoint</Application>
  <PresentationFormat>Bildschirmpräsentation (4:3)</PresentationFormat>
  <Paragraphs>393</Paragraphs>
  <Slides>30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30</vt:i4>
      </vt:variant>
    </vt:vector>
  </HeadingPairs>
  <TitlesOfParts>
    <vt:vector size="39" baseType="lpstr">
      <vt:lpstr>MS PGothic</vt:lpstr>
      <vt:lpstr>Arial</vt:lpstr>
      <vt:lpstr>Arial Italic</vt:lpstr>
      <vt:lpstr>Arial Narrow</vt:lpstr>
      <vt:lpstr>Calibri</vt:lpstr>
      <vt:lpstr>Times New Roman</vt:lpstr>
      <vt:lpstr>Wingdings</vt:lpstr>
      <vt:lpstr>8_Benutzerdefiniertes Design</vt:lpstr>
      <vt:lpstr>FAIR_Theme</vt:lpstr>
      <vt:lpstr>Commissiong SIS100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 Status</dc:title>
  <dc:subject>AFC 10</dc:subject>
  <dc:creator>Frank Becker</dc:creator>
  <cp:lastModifiedBy>Spiller, Peter Dr.</cp:lastModifiedBy>
  <cp:revision>2115</cp:revision>
  <cp:lastPrinted>2019-10-01T11:59:44Z</cp:lastPrinted>
  <dcterms:created xsi:type="dcterms:W3CDTF">2006-03-05T18:10:42Z</dcterms:created>
  <dcterms:modified xsi:type="dcterms:W3CDTF">2025-09-24T07:58:26Z</dcterms:modified>
</cp:coreProperties>
</file>