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2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7583" autoAdjust="0"/>
  </p:normalViewPr>
  <p:slideViewPr>
    <p:cSldViewPr snapToGrid="0" snapToObjects="1">
      <p:cViewPr varScale="1">
        <p:scale>
          <a:sx n="103" d="100"/>
          <a:sy n="103" d="100"/>
        </p:scale>
        <p:origin x="222" y="114"/>
      </p:cViewPr>
      <p:guideLst>
        <p:guide orient="horz" pos="2160"/>
        <p:guide pos="5738"/>
      </p:guideLst>
    </p:cSldViewPr>
  </p:slideViewPr>
  <p:outlineViewPr>
    <p:cViewPr>
      <p:scale>
        <a:sx n="33" d="100"/>
        <a:sy n="33" d="100"/>
      </p:scale>
      <p:origin x="0" y="-17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1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U. Laier (RRF)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.leo.org/englisch-deutsch/prerequi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tx1"/>
                </a:solidFill>
              </a:rPr>
              <a:t>SIS100 </a:t>
            </a:r>
            <a:r>
              <a:rPr lang="en-GB" noProof="0" dirty="0" err="1" smtClean="0">
                <a:solidFill>
                  <a:schemeClr val="tx1"/>
                </a:solidFill>
              </a:rPr>
              <a:t>Klausurtagung</a:t>
            </a:r>
            <a:r>
              <a:rPr lang="en-GB" noProof="0" dirty="0" smtClean="0">
                <a:solidFill>
                  <a:schemeClr val="tx1"/>
                </a:solidFill>
              </a:rPr>
              <a:t/>
            </a:r>
            <a:br>
              <a:rPr lang="en-GB" noProof="0" dirty="0" smtClean="0">
                <a:solidFill>
                  <a:schemeClr val="tx1"/>
                </a:solidFill>
              </a:rPr>
            </a:br>
            <a:r>
              <a:rPr lang="en-GB" noProof="0" dirty="0" smtClean="0">
                <a:solidFill>
                  <a:schemeClr val="tx1"/>
                </a:solidFill>
              </a:rPr>
              <a:t>Status of SIS100 RF Systems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9507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22</a:t>
            </a:r>
            <a:r>
              <a:rPr lang="en-GB" noProof="0" dirty="0" smtClean="0">
                <a:solidFill>
                  <a:schemeClr val="tx1"/>
                </a:solidFill>
              </a:rPr>
              <a:t>.-24.09.2025</a:t>
            </a:r>
            <a:endParaRPr lang="en-GB" noProof="0" dirty="0">
              <a:solidFill>
                <a:schemeClr val="tx1"/>
              </a:solidFill>
            </a:endParaRPr>
          </a:p>
          <a:p>
            <a:r>
              <a:rPr lang="en-GB" noProof="0" dirty="0" smtClean="0">
                <a:solidFill>
                  <a:schemeClr val="tx1"/>
                </a:solidFill>
              </a:rPr>
              <a:t>RRF Department</a:t>
            </a:r>
          </a:p>
          <a:p>
            <a:r>
              <a:rPr lang="en-GB" noProof="0" dirty="0" smtClean="0">
                <a:solidFill>
                  <a:schemeClr val="tx1"/>
                </a:solidFill>
              </a:rPr>
              <a:t>U. Laier</a:t>
            </a:r>
            <a:endParaRPr lang="en-GB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RF Systems in SIS100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Installation of RF stations, main topics: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Transport of subcomponents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Positioning of subcomponents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Installation of missing parts inside subcomponents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Establishing of connections within subcomponents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Connecting all subcomponents together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Establishing external connections (vacuum, power, cooling water, air)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Installation is followed by commissioning of subcomponents and then commissioning without beam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All required installation documents for SIS100 ACC and BC (cavity, power amplifier, power supply units and LLRF components) are available.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Some modifications of cavities, power amplifiers and power supply units are required in the SIS100. Will be done by RRF department or external company (</a:t>
            </a:r>
            <a:r>
              <a:rPr lang="en-GB" dirty="0" err="1" smtClean="0">
                <a:solidFill>
                  <a:schemeClr val="tx1"/>
                </a:solidFill>
              </a:rPr>
              <a:t>Aurion</a:t>
            </a:r>
            <a:r>
              <a:rPr lang="en-GB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Installation of SIS100 BC power supply units will be done by external company (OCEM). Ongoing tendering. Work is planned to start beginning of 2026.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1634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RF Systems in SIS100 </a:t>
            </a:r>
            <a:r>
              <a:rPr lang="de-DE" dirty="0" smtClean="0"/>
              <a:t>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RF installation work will be done by three groups of people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RRF department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Other GSI/FAIR departments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External companies hired by RRF department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Complete list of installation work available and coordinated with other departments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Required budget (installation equipment, ext. companies) and RRF resources (people) for installation are in </a:t>
            </a:r>
            <a:r>
              <a:rPr lang="en-GB" dirty="0" err="1" smtClean="0">
                <a:solidFill>
                  <a:schemeClr val="tx1"/>
                </a:solidFill>
              </a:rPr>
              <a:t>Planisware</a:t>
            </a:r>
            <a:r>
              <a:rPr lang="en-GB" dirty="0" smtClean="0">
                <a:solidFill>
                  <a:schemeClr val="tx1"/>
                </a:solidFill>
              </a:rPr>
              <a:t> (2.15.01.01.08)</a:t>
            </a:r>
          </a:p>
          <a:p>
            <a:endParaRPr lang="en-GB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19481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RF Systems in SIS100 </a:t>
            </a:r>
            <a:r>
              <a:rPr lang="de-DE" dirty="0" smtClean="0"/>
              <a:t>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Current issues / proposals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Dust creating work in SIS100 will create particles on HV carrying surfaces inside RF stations -&gt; possible </a:t>
            </a:r>
            <a:r>
              <a:rPr lang="en-GB" dirty="0" err="1" smtClean="0">
                <a:solidFill>
                  <a:schemeClr val="tx1"/>
                </a:solidFill>
              </a:rPr>
              <a:t>sparkovers</a:t>
            </a:r>
            <a:r>
              <a:rPr lang="en-GB" dirty="0" smtClean="0">
                <a:solidFill>
                  <a:schemeClr val="tx1"/>
                </a:solidFill>
              </a:rPr>
              <a:t> (potential damage)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Sinking of SIS100 floor has partially exceeded the vertical adjustment range of the cavities/power amplifiers.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Adjustment range extenders for SIS100 ACC have been developed and tested. Leads to harder installation and future maintenance work.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Extensive delay regarding start of commissioning has already put some RF components significantly above the recommended storage times. Conditioning required (equipment included in ‘Keep 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live List’).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Easier access to elevator required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6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RF Systems in SIS100 </a:t>
            </a:r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Current issues / proposals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All topics regarding cabling see talk by D. Lens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One fully functional SIS100 ACC and one SIS100 BC station in the SIS100 tunnel within near future would be very beneficial (test of commissioning procedures, conditioning of equipment, …)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Therefore, it is required to have the mains power, air and water cooling and all cables for these two stations available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0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SIS100 ACC cavities and power amplifiers: 100% ready for installation, 54% on location</a:t>
            </a:r>
          </a:p>
          <a:p>
            <a:r>
              <a:rPr lang="en-GB" dirty="0" smtClean="0"/>
              <a:t>SIS100 BC cavities and power amplifiers: 67% are ready for installation, 38% on location</a:t>
            </a:r>
          </a:p>
          <a:p>
            <a:r>
              <a:rPr lang="en-GB" dirty="0" smtClean="0"/>
              <a:t>SIS100 ACC power supplies: 100% ready for installation, 100% on location</a:t>
            </a:r>
          </a:p>
          <a:p>
            <a:r>
              <a:rPr lang="en-GB" dirty="0" smtClean="0"/>
              <a:t>SIS100 BC power supplies: 100% ready for installation, 88% on location</a:t>
            </a:r>
          </a:p>
          <a:p>
            <a:r>
              <a:rPr lang="en-GB" dirty="0" smtClean="0"/>
              <a:t>Documentation for installation (SIS100 AC and SIS100 BC) available</a:t>
            </a:r>
          </a:p>
          <a:p>
            <a:r>
              <a:rPr lang="en-GB" dirty="0" smtClean="0"/>
              <a:t>Installation work ongoing</a:t>
            </a:r>
          </a:p>
          <a:p>
            <a:r>
              <a:rPr lang="en-GB" dirty="0" smtClean="0"/>
              <a:t>Status of RRF cabling and Integrated RRF time schedule (installation + commissioning) given in talk by D. Lens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8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RF Systems in </a:t>
            </a:r>
            <a:r>
              <a:rPr lang="de-DE" dirty="0" smtClean="0"/>
              <a:t>SIS100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U. Laier (RRF)</a:t>
            </a:r>
            <a:endParaRPr lang="de-DE" dirty="0"/>
          </a:p>
        </p:txBody>
      </p:sp>
      <p:grpSp>
        <p:nvGrpSpPr>
          <p:cNvPr id="77" name="Gruppieren 76"/>
          <p:cNvGrpSpPr/>
          <p:nvPr/>
        </p:nvGrpSpPr>
        <p:grpSpPr>
          <a:xfrm>
            <a:off x="6256738" y="8582563"/>
            <a:ext cx="3575343" cy="3887123"/>
            <a:chOff x="-94342" y="1552329"/>
            <a:chExt cx="9926424" cy="10917358"/>
          </a:xfrm>
        </p:grpSpPr>
        <p:sp>
          <p:nvSpPr>
            <p:cNvPr id="8" name="Teilkreis 122">
              <a:extLst>
                <a:ext uri="{FF2B5EF4-FFF2-40B4-BE49-F238E27FC236}">
                  <a16:creationId xmlns:a16="http://schemas.microsoft.com/office/drawing/2014/main" id="{44CB8B09-0B3E-4F0D-8D20-201E813E68E0}"/>
                </a:ext>
              </a:extLst>
            </p:cNvPr>
            <p:cNvSpPr/>
            <p:nvPr/>
          </p:nvSpPr>
          <p:spPr>
            <a:xfrm>
              <a:off x="1349448" y="2760541"/>
              <a:ext cx="7091288" cy="7002135"/>
            </a:xfrm>
            <a:prstGeom prst="pie">
              <a:avLst>
                <a:gd name="adj1" fmla="val 5350725"/>
                <a:gd name="adj2" fmla="val 8788759"/>
              </a:avLst>
            </a:prstGeom>
            <a:solidFill>
              <a:srgbClr val="7030A0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" name="Teilkreis 121">
              <a:extLst>
                <a:ext uri="{FF2B5EF4-FFF2-40B4-BE49-F238E27FC236}">
                  <a16:creationId xmlns:a16="http://schemas.microsoft.com/office/drawing/2014/main" id="{501727F6-23A8-4C93-950E-D0266D8C1811}"/>
                </a:ext>
              </a:extLst>
            </p:cNvPr>
            <p:cNvSpPr/>
            <p:nvPr/>
          </p:nvSpPr>
          <p:spPr>
            <a:xfrm>
              <a:off x="1363994" y="2775171"/>
              <a:ext cx="7091288" cy="7002135"/>
            </a:xfrm>
            <a:prstGeom prst="pie">
              <a:avLst>
                <a:gd name="adj1" fmla="val 1659312"/>
                <a:gd name="adj2" fmla="val 5302832"/>
              </a:avLst>
            </a:prstGeom>
            <a:solidFill>
              <a:schemeClr val="tx2">
                <a:lumMod val="40000"/>
                <a:lumOff val="60000"/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" name="Teilkreis 116">
              <a:extLst>
                <a:ext uri="{FF2B5EF4-FFF2-40B4-BE49-F238E27FC236}">
                  <a16:creationId xmlns:a16="http://schemas.microsoft.com/office/drawing/2014/main" id="{EB35593C-C511-4ED3-AA49-BBBA31302507}"/>
                </a:ext>
              </a:extLst>
            </p:cNvPr>
            <p:cNvSpPr/>
            <p:nvPr/>
          </p:nvSpPr>
          <p:spPr>
            <a:xfrm>
              <a:off x="1358026" y="2775746"/>
              <a:ext cx="7091288" cy="7002135"/>
            </a:xfrm>
            <a:prstGeom prst="pie">
              <a:avLst>
                <a:gd name="adj1" fmla="val 19661700"/>
                <a:gd name="adj2" fmla="val 1622782"/>
              </a:avLst>
            </a:prstGeom>
            <a:solidFill>
              <a:schemeClr val="accent6">
                <a:alpha val="2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" name="Teilkreis 115">
              <a:extLst>
                <a:ext uri="{FF2B5EF4-FFF2-40B4-BE49-F238E27FC236}">
                  <a16:creationId xmlns:a16="http://schemas.microsoft.com/office/drawing/2014/main" id="{4902EF25-4405-4C53-8E2A-551D2BC8B48F}"/>
                </a:ext>
              </a:extLst>
            </p:cNvPr>
            <p:cNvSpPr/>
            <p:nvPr/>
          </p:nvSpPr>
          <p:spPr>
            <a:xfrm>
              <a:off x="1350766" y="2761229"/>
              <a:ext cx="7091288" cy="7002135"/>
            </a:xfrm>
            <a:prstGeom prst="pie">
              <a:avLst>
                <a:gd name="adj1" fmla="val 16155958"/>
                <a:gd name="adj2" fmla="val 19661292"/>
              </a:avLst>
            </a:prstGeom>
            <a:solidFill>
              <a:srgbClr val="FF0000">
                <a:alpha val="3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Teilkreis 113">
              <a:extLst>
                <a:ext uri="{FF2B5EF4-FFF2-40B4-BE49-F238E27FC236}">
                  <a16:creationId xmlns:a16="http://schemas.microsoft.com/office/drawing/2014/main" id="{7F7A3370-C60F-4AC3-8007-3350F03B8211}"/>
                </a:ext>
              </a:extLst>
            </p:cNvPr>
            <p:cNvSpPr/>
            <p:nvPr/>
          </p:nvSpPr>
          <p:spPr>
            <a:xfrm>
              <a:off x="1351254" y="2745911"/>
              <a:ext cx="7091288" cy="7002135"/>
            </a:xfrm>
            <a:prstGeom prst="pie">
              <a:avLst>
                <a:gd name="adj1" fmla="val 12482516"/>
                <a:gd name="adj2" fmla="val 16133884"/>
              </a:avLst>
            </a:prstGeom>
            <a:solidFill>
              <a:srgbClr val="92D050">
                <a:alpha val="3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Teilkreis 21">
              <a:extLst>
                <a:ext uri="{FF2B5EF4-FFF2-40B4-BE49-F238E27FC236}">
                  <a16:creationId xmlns:a16="http://schemas.microsoft.com/office/drawing/2014/main" id="{289F93E9-2455-457A-874F-743033EF1036}"/>
                </a:ext>
              </a:extLst>
            </p:cNvPr>
            <p:cNvSpPr/>
            <p:nvPr/>
          </p:nvSpPr>
          <p:spPr>
            <a:xfrm>
              <a:off x="1357764" y="2769725"/>
              <a:ext cx="7091288" cy="7002135"/>
            </a:xfrm>
            <a:prstGeom prst="pie">
              <a:avLst>
                <a:gd name="adj1" fmla="val 8815477"/>
                <a:gd name="adj2" fmla="val 12502977"/>
              </a:avLst>
            </a:prstGeom>
            <a:solidFill>
              <a:srgbClr val="FFFF00">
                <a:alpha val="3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5EF8ABB-1015-476B-BA8B-D4ED52E7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94342" y="1552329"/>
              <a:ext cx="9926424" cy="956537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C1930419-FA18-45FA-9358-E4455170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91629" y="3506052"/>
              <a:ext cx="589489" cy="276740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A43977D9-DB9E-4AE6-A300-92DF083BC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4637" y="6580894"/>
              <a:ext cx="589489" cy="27674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D96F342-692C-479B-BB81-C3A805E51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12927" y="5393050"/>
              <a:ext cx="589489" cy="27674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89480A6-5E6D-4015-802B-9F233B36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4151285" y="9314126"/>
              <a:ext cx="589489" cy="276740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CC5215F-A64E-42A6-B6B4-00C884349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52005">
              <a:off x="3153903" y="8990171"/>
              <a:ext cx="589489" cy="27674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560E3C4-9908-459B-BB95-5C0ED51A7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370" y="8006676"/>
              <a:ext cx="589489" cy="27674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639596F-CAF0-436F-A836-8B931114E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401900" y="3243573"/>
              <a:ext cx="589489" cy="276740"/>
            </a:xfrm>
            <a:prstGeom prst="rect">
              <a:avLst/>
            </a:prstGeom>
          </p:spPr>
        </p:pic>
        <p:cxnSp>
          <p:nvCxnSpPr>
            <p:cNvPr id="22" name="Gerader Verbinder 21"/>
            <p:cNvCxnSpPr/>
            <p:nvPr/>
          </p:nvCxnSpPr>
          <p:spPr>
            <a:xfrm flipH="1">
              <a:off x="2502168" y="10251220"/>
              <a:ext cx="2955549" cy="967682"/>
            </a:xfrm>
            <a:prstGeom prst="line">
              <a:avLst/>
            </a:prstGeom>
            <a:noFill/>
            <a:ln w="76200" cap="flat" cmpd="sng" algn="ctr">
              <a:solidFill>
                <a:srgbClr val="FDBB63"/>
              </a:solidFill>
              <a:prstDash val="solid"/>
            </a:ln>
            <a:effectLst/>
          </p:spPr>
        </p:cxnSp>
        <p:cxnSp>
          <p:nvCxnSpPr>
            <p:cNvPr id="23" name="Gerader Verbinder 22"/>
            <p:cNvCxnSpPr>
              <a:cxnSpLocks/>
            </p:cNvCxnSpPr>
            <p:nvPr/>
          </p:nvCxnSpPr>
          <p:spPr>
            <a:xfrm>
              <a:off x="2663967" y="9724887"/>
              <a:ext cx="1018798" cy="947501"/>
            </a:xfrm>
            <a:prstGeom prst="line">
              <a:avLst/>
            </a:prstGeom>
            <a:noFill/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sp>
          <p:nvSpPr>
            <p:cNvPr id="24" name="Pfeil nach rechts 23"/>
            <p:cNvSpPr/>
            <p:nvPr/>
          </p:nvSpPr>
          <p:spPr>
            <a:xfrm rot="20535020">
              <a:off x="2057344" y="10919872"/>
              <a:ext cx="1326439" cy="46475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DBB63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651362" y="5906846"/>
              <a:ext cx="941283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Sector1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3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+1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x BC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990105" y="4527299"/>
              <a:ext cx="1309974" cy="95410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Sector2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6 x AC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2 x BB,</a:t>
              </a:r>
              <a:r>
                <a:rPr kumimoji="0" lang="de-DE" sz="1400" b="0" i="0" u="none" strike="noStrike" kern="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2 x LF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kern="0" dirty="0">
                  <a:solidFill>
                    <a:srgbClr val="333333"/>
                  </a:solidFill>
                </a:rPr>
                <a:t>1 x FCT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794309" y="4818488"/>
              <a:ext cx="941283" cy="73866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Sector3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2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+4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x AC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+4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x BC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447384" y="5956771"/>
              <a:ext cx="941283" cy="73866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Sector4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6 x AC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3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+1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x BC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057284" y="6882421"/>
              <a:ext cx="941283" cy="73866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Sector6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+2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x AC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3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+1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x BC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227424" y="10932402"/>
              <a:ext cx="2164888" cy="1537285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rtlCol="0" anchor="t">
              <a:normAutofit fontScale="40000" lnSpcReduction="20000"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numbers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first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stage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 (+ upgrade)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kern="0" dirty="0">
                <a:solidFill>
                  <a:srgbClr val="333333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BE =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Acceleration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>
                  <a:solidFill>
                    <a:srgbClr val="333333"/>
                  </a:solidFill>
                </a:rPr>
                <a:t>BB = </a:t>
              </a:r>
              <a:r>
                <a:rPr lang="de-DE" sz="1200" kern="0" dirty="0" err="1">
                  <a:solidFill>
                    <a:srgbClr val="333333"/>
                  </a:solidFill>
                </a:rPr>
                <a:t>Bunch</a:t>
              </a:r>
              <a:r>
                <a:rPr lang="de-DE" sz="1200" kern="0" dirty="0">
                  <a:solidFill>
                    <a:srgbClr val="333333"/>
                  </a:solidFill>
                </a:rPr>
                <a:t> </a:t>
              </a:r>
              <a:r>
                <a:rPr lang="de-DE" sz="1200" kern="0" dirty="0" err="1">
                  <a:solidFill>
                    <a:srgbClr val="333333"/>
                  </a:solidFill>
                </a:rPr>
                <a:t>Compression</a:t>
              </a:r>
              <a:endParaRPr lang="de-DE" sz="1200" kern="0" dirty="0">
                <a:solidFill>
                  <a:srgbClr val="333333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>
                  <a:solidFill>
                    <a:srgbClr val="333333"/>
                  </a:solidFill>
                </a:rPr>
                <a:t>BU = </a:t>
              </a:r>
              <a:r>
                <a:rPr lang="de-DE" sz="1200" kern="0" dirty="0" err="1">
                  <a:solidFill>
                    <a:srgbClr val="333333"/>
                  </a:solidFill>
                </a:rPr>
                <a:t>Barrier</a:t>
              </a:r>
              <a:r>
                <a:rPr lang="de-DE" sz="1200" kern="0" dirty="0">
                  <a:solidFill>
                    <a:srgbClr val="333333"/>
                  </a:solidFill>
                </a:rPr>
                <a:t> </a:t>
              </a:r>
              <a:r>
                <a:rPr lang="de-DE" sz="1200" kern="0" dirty="0" err="1">
                  <a:solidFill>
                    <a:srgbClr val="333333"/>
                  </a:solidFill>
                </a:rPr>
                <a:t>Bucket</a:t>
              </a:r>
              <a:endParaRPr lang="de-DE" sz="1200" kern="0" dirty="0">
                <a:solidFill>
                  <a:srgbClr val="333333"/>
                </a:solidFill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kern="0" dirty="0">
                  <a:solidFill>
                    <a:srgbClr val="333333"/>
                  </a:solidFill>
                </a:rPr>
                <a:t>BF = Long. Feedback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BO = KO </a:t>
              </a: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Extraction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  <p:cxnSp>
          <p:nvCxnSpPr>
            <p:cNvPr id="31" name="Gerader Verbinder 30"/>
            <p:cNvCxnSpPr>
              <a:cxnSpLocks/>
            </p:cNvCxnSpPr>
            <p:nvPr/>
          </p:nvCxnSpPr>
          <p:spPr>
            <a:xfrm flipH="1">
              <a:off x="2032776" y="4506706"/>
              <a:ext cx="5623918" cy="3617723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ysDot"/>
              <a:miter lim="800000"/>
            </a:ln>
            <a:effectLst/>
          </p:spPr>
        </p:cxnSp>
        <p:cxnSp>
          <p:nvCxnSpPr>
            <p:cNvPr id="32" name="Gerader Verbinder 31"/>
            <p:cNvCxnSpPr>
              <a:cxnSpLocks/>
            </p:cNvCxnSpPr>
            <p:nvPr/>
          </p:nvCxnSpPr>
          <p:spPr>
            <a:xfrm>
              <a:off x="4836056" y="2889582"/>
              <a:ext cx="147320" cy="6574143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ysDot"/>
              <a:miter lim="800000"/>
            </a:ln>
            <a:effectLst/>
          </p:spPr>
        </p:cxnSp>
        <p:cxnSp>
          <p:nvCxnSpPr>
            <p:cNvPr id="33" name="Gerader Verbinder 32"/>
            <p:cNvCxnSpPr>
              <a:cxnSpLocks/>
            </p:cNvCxnSpPr>
            <p:nvPr/>
          </p:nvCxnSpPr>
          <p:spPr>
            <a:xfrm>
              <a:off x="1877036" y="4644263"/>
              <a:ext cx="6039725" cy="3206660"/>
            </a:xfrm>
            <a:prstGeom prst="line">
              <a:avLst/>
            </a:prstGeom>
            <a:noFill/>
            <a:ln w="31750" cap="flat" cmpd="sng" algn="ctr">
              <a:solidFill>
                <a:srgbClr val="5B9BD5"/>
              </a:solidFill>
              <a:prstDash val="sysDot"/>
              <a:miter lim="800000"/>
            </a:ln>
            <a:effectLst/>
          </p:spPr>
        </p:cxnSp>
        <p:sp>
          <p:nvSpPr>
            <p:cNvPr id="34" name="Textfeld 33"/>
            <p:cNvSpPr txBox="1"/>
            <p:nvPr/>
          </p:nvSpPr>
          <p:spPr>
            <a:xfrm rot="586700">
              <a:off x="7972943" y="6683710"/>
              <a:ext cx="1696546" cy="257369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B05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Cav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. 1S14BB-11/12/13</a:t>
              </a:r>
              <a:r>
                <a:rPr lang="de-DE" sz="12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/>
                </a:rPr>
                <a:t>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14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 rot="624196">
              <a:off x="1886099" y="6048556"/>
              <a:ext cx="1398387" cy="257369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B050"/>
              </a:solidFill>
            </a:ln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1S44BB-11/12/13</a:t>
              </a:r>
              <a:r>
                <a:rPr lang="de-DE" sz="12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/>
                </a:rPr>
                <a:t>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14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 rot="4339915">
              <a:off x="5250872" y="8714285"/>
              <a:ext cx="1398387" cy="257369"/>
            </a:xfrm>
            <a:prstGeom prst="rect">
              <a:avLst/>
            </a:prstGeom>
            <a:solidFill>
              <a:sysClr val="window" lastClr="FFFFFF"/>
            </a:solidFill>
            <a:ln w="38100">
              <a:solidFill>
                <a:srgbClr val="00B050"/>
              </a:solidFill>
            </a:ln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1S64BB-11/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</a:rPr>
                <a:t>12/13</a:t>
              </a:r>
              <a:r>
                <a:rPr lang="de-DE" sz="12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/>
                </a:rPr>
                <a:t>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14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 rot="4435224">
              <a:off x="3566957" y="3819912"/>
              <a:ext cx="957561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1S33BE-11/12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 rot="624196">
              <a:off x="2127234" y="5050797"/>
              <a:ext cx="999787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1S41BE-11/12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 rot="624196">
              <a:off x="2066968" y="5344099"/>
              <a:ext cx="999787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1S42BE-11/12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 rot="624196">
              <a:off x="2014003" y="5669345"/>
              <a:ext cx="999787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1S43BE-11/12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670983" y="4292194"/>
              <a:ext cx="576124" cy="24991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R356</a:t>
              </a:r>
              <a:endParaRPr lang="de-DE" sz="140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112214" y="2414075"/>
              <a:ext cx="553648" cy="26339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R336</a:t>
              </a:r>
            </a:p>
          </p:txBody>
        </p:sp>
        <p:sp>
          <p:nvSpPr>
            <p:cNvPr id="43" name="Rechteck 42"/>
            <p:cNvSpPr/>
            <p:nvPr/>
          </p:nvSpPr>
          <p:spPr>
            <a:xfrm>
              <a:off x="7080896" y="1740597"/>
              <a:ext cx="590832" cy="244749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R260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6256739" y="10779864"/>
              <a:ext cx="595362" cy="254579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R154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9075778" y="7319599"/>
              <a:ext cx="522589" cy="284657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R244</a:t>
              </a:r>
            </a:p>
          </p:txBody>
        </p:sp>
        <p:sp>
          <p:nvSpPr>
            <p:cNvPr id="46" name="Rechteck 45"/>
            <p:cNvSpPr/>
            <p:nvPr/>
          </p:nvSpPr>
          <p:spPr>
            <a:xfrm>
              <a:off x="1183731" y="9686040"/>
              <a:ext cx="553149" cy="30297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/>
                <a:t>R154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1F0B7E4-AA01-4011-A2A3-C7844133C1B7}"/>
                </a:ext>
              </a:extLst>
            </p:cNvPr>
            <p:cNvSpPr txBox="1"/>
            <p:nvPr/>
          </p:nvSpPr>
          <p:spPr>
            <a:xfrm>
              <a:off x="3851757" y="7100151"/>
              <a:ext cx="941283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Sector5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: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</a:rPr>
                <a:t>2 x KO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FD80AD8-1EDC-4AB7-872C-5A79ABD14F95}"/>
                </a:ext>
              </a:extLst>
            </p:cNvPr>
            <p:cNvSpPr txBox="1"/>
            <p:nvPr/>
          </p:nvSpPr>
          <p:spPr>
            <a:xfrm>
              <a:off x="168143" y="11743719"/>
              <a:ext cx="5195653" cy="70788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rot: MSV 0-3 </a:t>
              </a: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gelb: in TES oder bei </a:t>
              </a:r>
              <a:r>
                <a:rPr kumimoji="0" lang="de-DE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Aurion</a:t>
              </a:r>
              <a:endPara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  <a:p>
              <a:pPr defTabSz="457200">
                <a:defRPr/>
              </a:pPr>
              <a:r>
                <a:rPr kumimoji="0" lang="de-DE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</a:rPr>
                <a:t>grau: nach MSV 0-3</a:t>
              </a: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F4D1C4A1-2A4C-4E4D-8228-3DA355E1BB6A}"/>
                </a:ext>
              </a:extLst>
            </p:cNvPr>
            <p:cNvSpPr txBox="1"/>
            <p:nvPr/>
          </p:nvSpPr>
          <p:spPr>
            <a:xfrm rot="4435224">
              <a:off x="4186079" y="3646359"/>
              <a:ext cx="957561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1S31BE-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11/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12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181A33BB-F5CD-495D-A8E9-6148B8CB26A0}"/>
                </a:ext>
              </a:extLst>
            </p:cNvPr>
            <p:cNvSpPr txBox="1"/>
            <p:nvPr/>
          </p:nvSpPr>
          <p:spPr>
            <a:xfrm rot="4339915">
              <a:off x="5135008" y="8961061"/>
              <a:ext cx="982598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1S63BE-11/12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FF93A3A0-0823-4570-BA1B-26EDAD3BBBE3}"/>
                </a:ext>
              </a:extLst>
            </p:cNvPr>
            <p:cNvSpPr txBox="1"/>
            <p:nvPr/>
          </p:nvSpPr>
          <p:spPr>
            <a:xfrm rot="4435224">
              <a:off x="3879998" y="3731352"/>
              <a:ext cx="957561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1S32BE-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11/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12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 rot="18841736">
              <a:off x="8485653" y="3059188"/>
              <a:ext cx="982714" cy="26234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1S21BE-</a:t>
              </a: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/>
                </a:rPr>
                <a:t>11</a:t>
              </a:r>
              <a:r>
                <a: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/12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 rot="18842642">
              <a:off x="8258412" y="2841967"/>
              <a:ext cx="982714" cy="26234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1S22BE-11/12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 rot="18841736">
              <a:off x="8026053" y="2602835"/>
              <a:ext cx="982714" cy="26234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7030A0"/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1S23BE-11/12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 rot="18841736">
              <a:off x="7725851" y="2266967"/>
              <a:ext cx="898186" cy="257369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lvl="0" defTabSz="457200"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1S24BU1/2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 rot="18841736">
              <a:off x="7498960" y="2073121"/>
              <a:ext cx="901056" cy="257369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lvl="0" defTabSz="457200">
                <a:defRPr/>
              </a:pPr>
              <a:r>
                <a:rPr lang="de-DE" sz="1200" kern="0" dirty="0">
                  <a:solidFill>
                    <a:srgbClr val="FF0000"/>
                  </a:solidFill>
                  <a:latin typeface="Calibri" panose="020F0502020204030204"/>
                </a:rPr>
                <a:t>1S24BF1L/2L 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ECF1D674-A856-4C49-9868-4F1F8EFEBA42}"/>
                </a:ext>
              </a:extLst>
            </p:cNvPr>
            <p:cNvSpPr txBox="1"/>
            <p:nvPr/>
          </p:nvSpPr>
          <p:spPr>
            <a:xfrm rot="18841736">
              <a:off x="6723609" y="4107512"/>
              <a:ext cx="1178337" cy="257369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 rtlCol="0">
              <a:spAutoFit/>
            </a:bodyPr>
            <a:lstStyle/>
            <a:p>
              <a:pPr lvl="0" defTabSz="457200">
                <a:defRPr/>
              </a:pPr>
              <a:r>
                <a:rPr lang="de-DE" sz="1200" kern="0" dirty="0">
                  <a:solidFill>
                    <a:srgbClr val="FF0000"/>
                  </a:solidFill>
                  <a:latin typeface="Calibri" panose="020F0502020204030204"/>
                </a:rPr>
                <a:t>1S22DT1 FL (FCT)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 rot="18735850">
              <a:off x="368263" y="9486407"/>
              <a:ext cx="1134502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lvl="0" defTabSz="457200">
                <a:defRPr/>
              </a:pPr>
              <a:r>
                <a:rPr lang="de-DE" sz="1200" kern="0" dirty="0">
                  <a:solidFill>
                    <a:schemeClr val="accent4"/>
                  </a:solidFill>
                  <a:latin typeface="Calibri" panose="020F0502020204030204"/>
                </a:rPr>
                <a:t>1S51BO1EH/EV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9" name="Pfeil nach links und rechts 58"/>
            <p:cNvSpPr>
              <a:spLocks noChangeAspect="1"/>
            </p:cNvSpPr>
            <p:nvPr/>
          </p:nvSpPr>
          <p:spPr>
            <a:xfrm rot="2799747">
              <a:off x="7213815" y="8790381"/>
              <a:ext cx="795953" cy="509279"/>
            </a:xfrm>
            <a:prstGeom prst="leftRightArrow">
              <a:avLst>
                <a:gd name="adj1" fmla="val 35607"/>
                <a:gd name="adj2" fmla="val 40965"/>
              </a:avLst>
            </a:prstGeom>
            <a:solidFill>
              <a:srgbClr val="FF6400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dirty="0">
                  <a:solidFill>
                    <a:schemeClr val="tx1"/>
                  </a:solidFill>
                </a:rPr>
                <a:t>Übergang</a:t>
              </a:r>
              <a:endParaRPr lang="de-DE" sz="700" dirty="0">
                <a:solidFill>
                  <a:schemeClr val="tx1"/>
                </a:solidFill>
              </a:endParaRPr>
            </a:p>
          </p:txBody>
        </p:sp>
        <p:sp>
          <p:nvSpPr>
            <p:cNvPr id="60" name="Pfeil nach links und rechts 59"/>
            <p:cNvSpPr>
              <a:spLocks noChangeAspect="1"/>
            </p:cNvSpPr>
            <p:nvPr/>
          </p:nvSpPr>
          <p:spPr>
            <a:xfrm rot="20684130">
              <a:off x="790723" y="7121946"/>
              <a:ext cx="634751" cy="488683"/>
            </a:xfrm>
            <a:prstGeom prst="leftRightArrow">
              <a:avLst>
                <a:gd name="adj1" fmla="val 47893"/>
                <a:gd name="adj2" fmla="val 24529"/>
              </a:avLst>
            </a:prstGeom>
            <a:solidFill>
              <a:srgbClr val="FF6400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dirty="0">
                  <a:solidFill>
                    <a:schemeClr val="tx1"/>
                  </a:solidFill>
                </a:rPr>
                <a:t>Übergang</a:t>
              </a:r>
            </a:p>
          </p:txBody>
        </p:sp>
        <p:sp>
          <p:nvSpPr>
            <p:cNvPr id="61" name="Pfeil nach links und rechts 60"/>
            <p:cNvSpPr>
              <a:spLocks noChangeAspect="1"/>
            </p:cNvSpPr>
            <p:nvPr/>
          </p:nvSpPr>
          <p:spPr>
            <a:xfrm rot="17165574">
              <a:off x="5487061" y="2343357"/>
              <a:ext cx="758084" cy="373541"/>
            </a:xfrm>
            <a:prstGeom prst="leftRightArrow">
              <a:avLst/>
            </a:prstGeom>
            <a:solidFill>
              <a:srgbClr val="FF6400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600" dirty="0">
                  <a:solidFill>
                    <a:schemeClr val="tx1"/>
                  </a:solidFill>
                </a:rPr>
                <a:t>Übergang</a:t>
              </a:r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 rot="18906911">
              <a:off x="2500915" y="9202564"/>
              <a:ext cx="390469" cy="256996"/>
            </a:xfrm>
            <a:prstGeom prst="rect">
              <a:avLst/>
            </a:prstGeom>
            <a:solidFill>
              <a:srgbClr val="FDBB63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Kran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 rot="638520">
              <a:off x="1800895" y="6347360"/>
              <a:ext cx="1045945" cy="25736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lvl="0" defTabSz="457200">
                <a:defRPr/>
              </a:pPr>
              <a:r>
                <a:rPr lang="de-DE" sz="1200" kern="0" dirty="0">
                  <a:solidFill>
                    <a:schemeClr val="accent4"/>
                  </a:solidFill>
                  <a:latin typeface="Calibri" panose="020F0502020204030204"/>
                </a:rPr>
                <a:t>1S51BO1EH/EV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 rot="2563277">
              <a:off x="1734308" y="8665373"/>
              <a:ext cx="1288742" cy="2154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800" dirty="0"/>
                <a:t>Versorgungstunnel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 rot="2440430">
              <a:off x="1748203" y="9176544"/>
              <a:ext cx="982198" cy="21544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800" dirty="0"/>
                <a:t>Gerätetunnel</a:t>
              </a:r>
            </a:p>
          </p:txBody>
        </p:sp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084" y="8079635"/>
              <a:ext cx="346846" cy="344799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6851714D-7F98-46C5-B777-C5799C936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71867" y="10359198"/>
              <a:ext cx="589489" cy="276740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F519E8B7-5D34-41E1-A6DE-E426AF191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10" y="9297893"/>
              <a:ext cx="346846" cy="344799"/>
            </a:xfrm>
            <a:prstGeom prst="rect">
              <a:avLst/>
            </a:prstGeom>
          </p:spPr>
        </p:pic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FF662101-3DCE-4967-9CFB-56243460139D}"/>
                </a:ext>
              </a:extLst>
            </p:cNvPr>
            <p:cNvSpPr/>
            <p:nvPr/>
          </p:nvSpPr>
          <p:spPr>
            <a:xfrm rot="1338986">
              <a:off x="7958446" y="8165331"/>
              <a:ext cx="390469" cy="256996"/>
            </a:xfrm>
            <a:prstGeom prst="rect">
              <a:avLst/>
            </a:prstGeom>
            <a:solidFill>
              <a:srgbClr val="FDBB63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Kran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8570E9D6-2F0F-495D-A0CB-417FE203E7E9}"/>
                </a:ext>
              </a:extLst>
            </p:cNvPr>
            <p:cNvSpPr txBox="1"/>
            <p:nvPr/>
          </p:nvSpPr>
          <p:spPr>
            <a:xfrm>
              <a:off x="6766033" y="5763520"/>
              <a:ext cx="1683722" cy="257369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rgbClr val="00B050"/>
              </a:solidFill>
            </a:ln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rPr>
                <a:t>PSU 1S14BB-11/12/13</a:t>
              </a:r>
              <a:r>
                <a:rPr lang="de-DE" sz="12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/>
                </a:rPr>
                <a:t>/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14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2B0A35FA-3FA2-422F-9206-4F0DDA68BAA3}"/>
                </a:ext>
              </a:extLst>
            </p:cNvPr>
            <p:cNvSpPr/>
            <p:nvPr/>
          </p:nvSpPr>
          <p:spPr>
            <a:xfrm rot="4977848">
              <a:off x="4730729" y="2386230"/>
              <a:ext cx="390469" cy="256996"/>
            </a:xfrm>
            <a:prstGeom prst="rect">
              <a:avLst/>
            </a:prstGeom>
            <a:solidFill>
              <a:srgbClr val="FDBB63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000" dirty="0">
                  <a:solidFill>
                    <a:schemeClr val="tx1"/>
                  </a:solidFill>
                </a:rPr>
                <a:t>Kran</a:t>
              </a:r>
            </a:p>
          </p:txBody>
        </p: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C1CD0CAA-44A2-464D-B409-07BAC356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013" y="2220644"/>
              <a:ext cx="322943" cy="321037"/>
            </a:xfrm>
            <a:prstGeom prst="rect">
              <a:avLst/>
            </a:prstGeom>
          </p:spPr>
        </p:pic>
        <p:pic>
          <p:nvPicPr>
            <p:cNvPr id="73" name="Grafik 7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671" y="7935756"/>
              <a:ext cx="322943" cy="321037"/>
            </a:xfrm>
            <a:prstGeom prst="rect">
              <a:avLst/>
            </a:prstGeom>
          </p:spPr>
        </p:pic>
        <p:sp>
          <p:nvSpPr>
            <p:cNvPr id="74" name="Textfeld 73"/>
            <p:cNvSpPr txBox="1"/>
            <p:nvPr/>
          </p:nvSpPr>
          <p:spPr>
            <a:xfrm rot="4435224">
              <a:off x="2933471" y="3929760"/>
              <a:ext cx="1433653" cy="257369"/>
            </a:xfrm>
            <a:prstGeom prst="rect">
              <a:avLst/>
            </a:prstGeom>
            <a:solidFill>
              <a:sysClr val="window" lastClr="FFFFFF"/>
            </a:solidFill>
            <a:ln w="28575">
              <a:solidFill>
                <a:srgbClr val="00B050"/>
              </a:solidFill>
            </a:ln>
          </p:spPr>
          <p:txBody>
            <a:bodyPr wrap="none" lIns="36000" tIns="36000" rIns="36000" bIns="36000" rtlCol="0">
              <a:spAutoFit/>
            </a:bodyPr>
            <a:lstStyle>
              <a:defPPr>
                <a:defRPr lang="en-US"/>
              </a:defPPr>
            </a:lstStyle>
            <a:p>
              <a:pPr lvl="0" defTabSz="457200"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1S34BB-</a:t>
              </a:r>
              <a:r>
                <a:rPr kumimoji="0" lang="de-DE" sz="1200" b="0" i="0" u="none" strike="noStrike" kern="0" cap="none" spc="0" normalizeH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r>
                <a:rPr lang="de-DE" sz="1200" kern="0" dirty="0">
                  <a:solidFill>
                    <a:schemeClr val="bg1">
                      <a:lumMod val="65000"/>
                    </a:schemeClr>
                  </a:solidFill>
                  <a:latin typeface="Calibri" panose="020F0502020204030204"/>
                </a:rPr>
                <a:t>11/12/13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 panose="020F0502020204030204"/>
                </a:rPr>
                <a:t>/14</a:t>
              </a:r>
            </a:p>
          </p:txBody>
        </p:sp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1718D0F9-864E-4006-88CB-FC56270F5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DCDCD"/>
                </a:clrFrom>
                <a:clrTo>
                  <a:srgbClr val="CDCDC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49136" y="2759004"/>
              <a:ext cx="589489" cy="276740"/>
            </a:xfrm>
            <a:prstGeom prst="rect">
              <a:avLst/>
            </a:prstGeom>
          </p:spPr>
        </p:pic>
        <p:sp>
          <p:nvSpPr>
            <p:cNvPr id="76" name="Pfeil nach rechts 60">
              <a:extLst>
                <a:ext uri="{FF2B5EF4-FFF2-40B4-BE49-F238E27FC236}">
                  <a16:creationId xmlns:a16="http://schemas.microsoft.com/office/drawing/2014/main" id="{E03ECA22-ED88-415F-BDB2-1A434692EAC3}"/>
                </a:ext>
              </a:extLst>
            </p:cNvPr>
            <p:cNvSpPr/>
            <p:nvPr/>
          </p:nvSpPr>
          <p:spPr>
            <a:xfrm rot="2643443">
              <a:off x="3377863" y="10786715"/>
              <a:ext cx="1326439" cy="46475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8" name="Inhaltsplatzhalter 4">
            <a:extLst>
              <a:ext uri="{FF2B5EF4-FFF2-40B4-BE49-F238E27FC236}">
                <a16:creationId xmlns:a16="http://schemas.microsoft.com/office/drawing/2014/main" id="{C70D4BC1-C00C-449F-93DD-5A7485007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8240" y="1176711"/>
            <a:ext cx="5149560" cy="5480686"/>
          </a:xfrm>
        </p:spPr>
      </p:pic>
      <p:sp>
        <p:nvSpPr>
          <p:cNvPr id="79" name="Inhaltsplatzhalter 2"/>
          <p:cNvSpPr txBox="1">
            <a:spLocks/>
          </p:cNvSpPr>
          <p:nvPr/>
        </p:nvSpPr>
        <p:spPr>
          <a:xfrm>
            <a:off x="5363205" y="1348350"/>
            <a:ext cx="3376599" cy="4740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SIS100 </a:t>
            </a:r>
            <a:r>
              <a:rPr lang="de-DE" dirty="0" err="1" smtClean="0">
                <a:solidFill>
                  <a:schemeClr val="tx1"/>
                </a:solidFill>
              </a:rPr>
              <a:t>Acceleration</a:t>
            </a:r>
            <a:r>
              <a:rPr lang="de-DE" dirty="0" smtClean="0">
                <a:solidFill>
                  <a:schemeClr val="tx1"/>
                </a:solidFill>
              </a:rPr>
              <a:t> System: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14 </a:t>
            </a:r>
            <a:r>
              <a:rPr lang="de-DE" dirty="0" err="1" smtClean="0">
                <a:solidFill>
                  <a:schemeClr val="tx1"/>
                </a:solidFill>
              </a:rPr>
              <a:t>stations</a:t>
            </a:r>
            <a:r>
              <a:rPr lang="de-DE" dirty="0" smtClean="0">
                <a:solidFill>
                  <a:schemeClr val="tx1"/>
                </a:solidFill>
              </a:rPr>
              <a:t> in S2, S3, S4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SIS100 </a:t>
            </a:r>
            <a:r>
              <a:rPr lang="de-DE" dirty="0" err="1" smtClean="0">
                <a:solidFill>
                  <a:schemeClr val="tx1"/>
                </a:solidFill>
              </a:rPr>
              <a:t>Bunch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Compression</a:t>
            </a:r>
            <a:r>
              <a:rPr lang="de-DE" dirty="0" smtClean="0">
                <a:solidFill>
                  <a:schemeClr val="tx1"/>
                </a:solidFill>
              </a:rPr>
              <a:t> System: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9 </a:t>
            </a:r>
            <a:r>
              <a:rPr lang="de-DE" dirty="0" err="1" smtClean="0">
                <a:solidFill>
                  <a:schemeClr val="tx1"/>
                </a:solidFill>
              </a:rPr>
              <a:t>stations</a:t>
            </a:r>
            <a:r>
              <a:rPr lang="de-DE" dirty="0" smtClean="0">
                <a:solidFill>
                  <a:schemeClr val="tx1"/>
                </a:solidFill>
              </a:rPr>
              <a:t> in S1, S4, S6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SIS100 </a:t>
            </a:r>
            <a:r>
              <a:rPr lang="de-DE" dirty="0" err="1" smtClean="0">
                <a:solidFill>
                  <a:schemeClr val="tx1"/>
                </a:solidFill>
              </a:rPr>
              <a:t>Barrier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Bucket</a:t>
            </a:r>
            <a:r>
              <a:rPr lang="de-DE" dirty="0" smtClean="0">
                <a:solidFill>
                  <a:schemeClr val="tx1"/>
                </a:solidFill>
              </a:rPr>
              <a:t> System: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2 </a:t>
            </a:r>
            <a:r>
              <a:rPr lang="de-DE" dirty="0" err="1" smtClean="0">
                <a:solidFill>
                  <a:schemeClr val="tx1"/>
                </a:solidFill>
              </a:rPr>
              <a:t>stations</a:t>
            </a:r>
            <a:r>
              <a:rPr lang="de-DE" dirty="0" smtClean="0">
                <a:solidFill>
                  <a:schemeClr val="tx1"/>
                </a:solidFill>
              </a:rPr>
              <a:t> in S2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SIS100 Longitudinal Feedback System: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2 </a:t>
            </a:r>
            <a:r>
              <a:rPr lang="de-DE" dirty="0" err="1" smtClean="0">
                <a:solidFill>
                  <a:schemeClr val="tx1"/>
                </a:solidFill>
              </a:rPr>
              <a:t>stations</a:t>
            </a:r>
            <a:r>
              <a:rPr lang="de-DE" dirty="0" smtClean="0">
                <a:solidFill>
                  <a:schemeClr val="tx1"/>
                </a:solidFill>
              </a:rPr>
              <a:t> in S2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SIS100 KO System: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2 </a:t>
            </a:r>
            <a:r>
              <a:rPr lang="de-DE" dirty="0" err="1" smtClean="0">
                <a:solidFill>
                  <a:schemeClr val="tx1"/>
                </a:solidFill>
              </a:rPr>
              <a:t>exciters</a:t>
            </a:r>
            <a:r>
              <a:rPr lang="de-DE" dirty="0" smtClean="0">
                <a:solidFill>
                  <a:schemeClr val="tx1"/>
                </a:solidFill>
              </a:rPr>
              <a:t> in S5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Main Components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Each RF station consists of several subcomponents: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Cavity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Power amplifier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Electronics in the niches (talk by D. Lens)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Power supply unit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Sequence and interlock control incl. interfacing to main control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Driver amplifier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Local LLRF electronics incl. interfacing to main control (talk by D. Lens)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Synchronization LLRF electronics incl. interfacing to main control (tal</a:t>
            </a:r>
            <a:r>
              <a:rPr lang="en-GB" dirty="0" smtClean="0">
                <a:solidFill>
                  <a:srgbClr val="00B050"/>
                </a:solidFill>
              </a:rPr>
              <a:t>k by D. Lens)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Cabling within one and between different locations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Media supply required: electrical power, deionized cooling water, closed air cooling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blue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tx1"/>
                </a:solidFill>
              </a:rPr>
              <a:t>located in </a:t>
            </a:r>
            <a:r>
              <a:rPr lang="en-GB" dirty="0" err="1" smtClean="0">
                <a:solidFill>
                  <a:schemeClr val="tx1"/>
                </a:solidFill>
              </a:rPr>
              <a:t>accel</a:t>
            </a:r>
            <a:r>
              <a:rPr lang="en-GB" dirty="0" smtClean="0">
                <a:solidFill>
                  <a:schemeClr val="tx1"/>
                </a:solidFill>
              </a:rPr>
              <a:t>. tunnel, </a:t>
            </a:r>
            <a:r>
              <a:rPr lang="en-GB" dirty="0" smtClean="0">
                <a:solidFill>
                  <a:srgbClr val="00B050"/>
                </a:solidFill>
              </a:rPr>
              <a:t>green</a:t>
            </a:r>
            <a:r>
              <a:rPr lang="en-GB" dirty="0" smtClean="0">
                <a:solidFill>
                  <a:schemeClr val="tx1"/>
                </a:solidFill>
              </a:rPr>
              <a:t>: located in supply tunnel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41673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SIS100 </a:t>
            </a:r>
            <a:r>
              <a:rPr lang="de-DE" dirty="0" err="1" smtClean="0"/>
              <a:t>Acceleration</a:t>
            </a:r>
            <a:r>
              <a:rPr lang="de-DE" dirty="0" smtClean="0"/>
              <a:t> System Status </a:t>
            </a:r>
            <a:r>
              <a:rPr lang="de-DE" dirty="0" smtClean="0"/>
              <a:t>(Power Equipment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417541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14/14 main components (cavities, power amplifiers, power supply units) manufactured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14/14 main components have passed SAT Ab and are ready for installation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7/13 cavities transported to SIS100 (S3 and S4)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7/13 power amplifiers transported to SIS100 (S3 and S4)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13/13 power supply units transported to SIS100 (S2, S3 and S4)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Installation work concerning cavities, power amplifiers and power supply units is ongoing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One SIS100 ACC system (1S21BE11) will remain in test environment until end of commissioning with beam to support commissioning of the stations in SIS100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39235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SIS100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r>
              <a:rPr lang="de-DE" dirty="0" smtClean="0"/>
              <a:t> </a:t>
            </a:r>
            <a:r>
              <a:rPr lang="de-DE" dirty="0"/>
              <a:t>System Status </a:t>
            </a:r>
            <a:r>
              <a:rPr lang="de-DE" dirty="0" smtClean="0"/>
              <a:t>(Power Equipment</a:t>
            </a:r>
            <a:r>
              <a:rPr lang="de-DE" dirty="0" smtClean="0"/>
              <a:t>)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9/9 cavities manufactured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9/9 power amplifiers manufactured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9/9 power supply units manufactured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6/9 cavities have passed SAT Ab and are ready for installation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6/9 power amplifiers have passed SAT Ab and are ready for installation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9/9 power supply units are manufactured and have passed SAT Ab and are ready for installation (one required for acceptance testing of cavities/amplifiers)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36276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SIS100 </a:t>
            </a:r>
            <a:r>
              <a:rPr lang="de-DE" dirty="0" err="1"/>
              <a:t>Bunch</a:t>
            </a:r>
            <a:r>
              <a:rPr lang="de-DE" dirty="0"/>
              <a:t> </a:t>
            </a:r>
            <a:r>
              <a:rPr lang="de-DE" dirty="0" err="1"/>
              <a:t>Compression</a:t>
            </a:r>
            <a:r>
              <a:rPr lang="de-DE" dirty="0"/>
              <a:t> System Status </a:t>
            </a:r>
            <a:r>
              <a:rPr lang="de-DE" dirty="0" smtClean="0"/>
              <a:t>(Power Equipment</a:t>
            </a:r>
            <a:r>
              <a:rPr lang="de-DE" dirty="0"/>
              <a:t>) </a:t>
            </a:r>
            <a:r>
              <a:rPr lang="de-DE" dirty="0" smtClean="0"/>
              <a:t>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3/8 cavities have been transported to SIS100 (S4)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3/8 power amplifiers have been transported to SIS100 (S4)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7/8 power supply units have been transported to SIS100 (S1, S4 and S6)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Installation work concerning cavities, power amplifiers and power supply units has started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One SIS100 BC system (1S64BE12) will remain in test environment until end of commissioning with beam to support commissioning of the stations in SIS100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7947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SIS100 </a:t>
            </a:r>
            <a:r>
              <a:rPr lang="de-DE" dirty="0" err="1" smtClean="0"/>
              <a:t>Barrier</a:t>
            </a:r>
            <a:r>
              <a:rPr lang="de-DE" dirty="0" smtClean="0"/>
              <a:t> </a:t>
            </a:r>
            <a:r>
              <a:rPr lang="de-DE" dirty="0" err="1" smtClean="0"/>
              <a:t>Bucket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Longitudinal Feedback </a:t>
            </a:r>
            <a:r>
              <a:rPr lang="de-DE" dirty="0"/>
              <a:t>System Status </a:t>
            </a:r>
            <a:r>
              <a:rPr lang="de-DE" dirty="0" smtClean="0"/>
              <a:t>(Power </a:t>
            </a:r>
            <a:r>
              <a:rPr lang="de-DE" dirty="0"/>
              <a:t>E</a:t>
            </a:r>
            <a:r>
              <a:rPr lang="de-DE" dirty="0" smtClean="0"/>
              <a:t>quipment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power parts of both systems will be identical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Conceptional</a:t>
            </a:r>
            <a:r>
              <a:rPr lang="en-GB" dirty="0" smtClean="0">
                <a:solidFill>
                  <a:schemeClr val="tx1"/>
                </a:solidFill>
              </a:rPr>
              <a:t> design available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System is in the technical design phase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Substantial research has been done by GSI and TUD especially to improve the overall bandwidth of the system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Technical Concept document in preparation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 cores for </a:t>
            </a:r>
            <a:r>
              <a:rPr lang="en-GB" dirty="0" err="1" smtClean="0">
                <a:solidFill>
                  <a:schemeClr val="tx1"/>
                </a:solidFill>
              </a:rPr>
              <a:t>FoS</a:t>
            </a:r>
            <a:r>
              <a:rPr lang="en-GB" dirty="0" smtClean="0">
                <a:solidFill>
                  <a:schemeClr val="tx1"/>
                </a:solidFill>
              </a:rPr>
              <a:t> available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Procurement of broadband semiconductor amplifiers for </a:t>
            </a:r>
            <a:r>
              <a:rPr lang="en-GB" dirty="0" err="1" smtClean="0">
                <a:solidFill>
                  <a:schemeClr val="tx1"/>
                </a:solidFill>
              </a:rPr>
              <a:t>FoS</a:t>
            </a:r>
            <a:r>
              <a:rPr lang="en-GB" dirty="0" smtClean="0">
                <a:solidFill>
                  <a:schemeClr val="tx1"/>
                </a:solidFill>
              </a:rPr>
              <a:t> will start in 2025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Creation of manufacturing drawings (ext. company) cavity and power amplifier will start beginning of 2026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FoS</a:t>
            </a:r>
            <a:r>
              <a:rPr lang="en-GB" dirty="0" smtClean="0">
                <a:solidFill>
                  <a:schemeClr val="tx1"/>
                </a:solidFill>
              </a:rPr>
              <a:t> is planned to be ready for testing beginning of 2028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10504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SIS100 </a:t>
            </a:r>
            <a:r>
              <a:rPr lang="de-DE" dirty="0" smtClean="0"/>
              <a:t>KO </a:t>
            </a:r>
            <a:r>
              <a:rPr lang="de-DE" dirty="0"/>
              <a:t>System Status </a:t>
            </a:r>
            <a:r>
              <a:rPr lang="de-DE" dirty="0" smtClean="0"/>
              <a:t>(Power </a:t>
            </a:r>
            <a:r>
              <a:rPr lang="de-DE" dirty="0"/>
              <a:t>E</a:t>
            </a:r>
            <a:r>
              <a:rPr lang="de-DE" dirty="0" smtClean="0"/>
              <a:t>quipment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Conceptual design available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system is in the technical concept phase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Main components are currently evaluated within a test bench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Technical concept document in preparation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Procurement of first components (semiconductor amplifiers and transformer ring cores) will start in 2026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Creation of manufacturing drawings including manufacturing of parts of the kicker tanks will start beginning 2026 (ext. company).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Manufacturing of tanks will start end of 2026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FoS</a:t>
            </a:r>
            <a:r>
              <a:rPr lang="en-GB" dirty="0" smtClean="0">
                <a:solidFill>
                  <a:schemeClr val="tx1"/>
                </a:solidFill>
              </a:rPr>
              <a:t> will be ready for testing end of 2028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U. Laier (RRF)</a:t>
            </a:r>
          </a:p>
        </p:txBody>
      </p:sp>
    </p:spTree>
    <p:extLst>
      <p:ext uri="{BB962C8B-B14F-4D97-AF65-F5344CB8AC3E}">
        <p14:creationId xmlns:p14="http://schemas.microsoft.com/office/powerpoint/2010/main" val="41662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Installation </a:t>
            </a:r>
            <a:r>
              <a:rPr lang="de-DE" dirty="0" err="1" smtClean="0"/>
              <a:t>of</a:t>
            </a:r>
            <a:r>
              <a:rPr lang="de-DE" dirty="0" smtClean="0"/>
              <a:t> RF Systems in SIS100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Specified </a:t>
            </a:r>
            <a:r>
              <a:rPr lang="en-GB" dirty="0" smtClean="0">
                <a:solidFill>
                  <a:schemeClr val="tx1"/>
                </a:solidFill>
                <a:hlinkClick r:id="rId2"/>
              </a:rPr>
              <a:t>prerequisites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de-DE" dirty="0" smtClean="0">
                <a:solidFill>
                  <a:schemeClr val="tx1"/>
                </a:solidFill>
              </a:rPr>
              <a:t>F-AA-RRF-0004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smtClean="0">
                <a:solidFill>
                  <a:schemeClr val="tx1"/>
                </a:solidFill>
              </a:rPr>
              <a:t>by RRF department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All works that may create dust, dirt or other contamination is finalized (no drilling, no grinding)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Requirements to both tunnels (e.g. floor, walls, temperature and humidity stabilization, …) have to be met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Tunnel has been cleared from debris, building tools </a:t>
            </a:r>
            <a:r>
              <a:rPr lang="en-GB" dirty="0" smtClean="0">
                <a:solidFill>
                  <a:srgbClr val="FF0000"/>
                </a:solidFill>
              </a:rPr>
              <a:t>and cleaned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Building is accessible by truck and by foot (roads are paved)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Lights and sockets are installed and working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Personnel safety is ensured (fire protection system working, evacuation routes are cleared, etc…)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Access to tunnel is restricted (in order to prevent damage and theft)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Grounding connections („</a:t>
            </a:r>
            <a:r>
              <a:rPr lang="en-GB" dirty="0" err="1" smtClean="0">
                <a:solidFill>
                  <a:srgbClr val="00B050"/>
                </a:solidFill>
              </a:rPr>
              <a:t>Erdungsfestpunkte</a:t>
            </a:r>
            <a:r>
              <a:rPr lang="en-GB" dirty="0" smtClean="0">
                <a:solidFill>
                  <a:srgbClr val="00B050"/>
                </a:solidFill>
              </a:rPr>
              <a:t>“) are installed and connected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Cable trays are installed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all infrastructure cables have to be installed </a:t>
            </a:r>
            <a:r>
              <a:rPr lang="en-GB" dirty="0" smtClean="0">
                <a:solidFill>
                  <a:schemeClr val="tx1"/>
                </a:solidFill>
              </a:rPr>
              <a:t>and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terminated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(according to cable data base)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some cables must have specified delay (constant length)</a:t>
            </a:r>
          </a:p>
          <a:p>
            <a:pPr lvl="1"/>
            <a:r>
              <a:rPr lang="en-GB" dirty="0" smtClean="0">
                <a:solidFill>
                  <a:schemeClr val="accent6"/>
                </a:solidFill>
              </a:rPr>
              <a:t>Transport routes have to be ensured and transport equipment have to be available (accelerator and supply tunnel)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Media supply (air, water) is installed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23.09.2025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U. Laier (RRF)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fair-gsi-folienmaster_2019_4zu3</Template>
  <TotalTime>0</TotalTime>
  <Words>1552</Words>
  <Application>Microsoft Office PowerPoint</Application>
  <PresentationFormat>Bildschirmpräsentation (4:3)</PresentationFormat>
  <Paragraphs>213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fair-gsi-folienmaster_2016_onering</vt:lpstr>
      <vt:lpstr>SIS100 Klausurtagung Status of SIS100 RF Systems</vt:lpstr>
      <vt:lpstr>Overview of the RF Systems in SIS100</vt:lpstr>
      <vt:lpstr>Main Components</vt:lpstr>
      <vt:lpstr>SIS100 Acceleration System Status (Power Equipment)</vt:lpstr>
      <vt:lpstr>SIS100 Bunch Compression System Status (Power Equipment) I</vt:lpstr>
      <vt:lpstr>SIS100 Bunch Compression System Status (Power Equipment) II</vt:lpstr>
      <vt:lpstr>SIS100 Barrier Bucket and Longitudinal Feedback System Status (Power Equipment)</vt:lpstr>
      <vt:lpstr>SIS100 KO System Status (Power Equipment)</vt:lpstr>
      <vt:lpstr>Installation of RF Systems in SIS100 I</vt:lpstr>
      <vt:lpstr>Installation of RF Systems in SIS100 II</vt:lpstr>
      <vt:lpstr>Installation of RF Systems in SIS100 III</vt:lpstr>
      <vt:lpstr>Installation of RF Systems in SIS100 IV</vt:lpstr>
      <vt:lpstr>Installation of RF Systems in SIS100 V</vt:lpstr>
      <vt:lpstr>Summary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SIS100 Klausurtagung  WP SIS100 ACC, BC</dc:title>
  <dc:creator>Schmidt, Janet</dc:creator>
  <cp:lastModifiedBy>Laier, Ulrich Dr.</cp:lastModifiedBy>
  <cp:revision>124</cp:revision>
  <dcterms:created xsi:type="dcterms:W3CDTF">2023-06-02T12:38:15Z</dcterms:created>
  <dcterms:modified xsi:type="dcterms:W3CDTF">2025-09-17T15:25:00Z</dcterms:modified>
</cp:coreProperties>
</file>