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60" r:id="rId4"/>
    <p:sldId id="290" r:id="rId5"/>
    <p:sldId id="291" r:id="rId6"/>
    <p:sldId id="314" r:id="rId7"/>
    <p:sldId id="269" r:id="rId8"/>
    <p:sldId id="271" r:id="rId9"/>
    <p:sldId id="265" r:id="rId10"/>
    <p:sldId id="275" r:id="rId11"/>
    <p:sldId id="311" r:id="rId12"/>
    <p:sldId id="297" r:id="rId13"/>
    <p:sldId id="298" r:id="rId14"/>
    <p:sldId id="300" r:id="rId15"/>
    <p:sldId id="316" r:id="rId16"/>
    <p:sldId id="302" r:id="rId17"/>
    <p:sldId id="317" r:id="rId18"/>
    <p:sldId id="257" r:id="rId19"/>
    <p:sldId id="318" r:id="rId20"/>
    <p:sldId id="299" r:id="rId21"/>
    <p:sldId id="295" r:id="rId22"/>
    <p:sldId id="308" r:id="rId23"/>
    <p:sldId id="284" r:id="rId2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BFBFBF"/>
    <a:srgbClr val="FFC000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5" autoAdjust="0"/>
  </p:normalViewPr>
  <p:slideViewPr>
    <p:cSldViewPr snapToGrid="0" snapToObjects="1">
      <p:cViewPr varScale="1">
        <p:scale>
          <a:sx n="162" d="100"/>
          <a:sy n="162" d="100"/>
        </p:scale>
        <p:origin x="85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35271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174412"/>
            <a:ext cx="6607516" cy="779866"/>
          </a:xfrm>
        </p:spPr>
        <p:txBody>
          <a:bodyPr/>
          <a:lstStyle/>
          <a:p>
            <a:r>
              <a:rPr lang="de-DE" dirty="0"/>
              <a:t>SIS100 Special </a:t>
            </a:r>
            <a:r>
              <a:rPr lang="de-DE" dirty="0" err="1"/>
              <a:t>Installations</a:t>
            </a:r>
            <a:br>
              <a:rPr lang="de-DE" dirty="0"/>
            </a:br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procurement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findings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954332"/>
            <a:ext cx="6400800" cy="58466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Lars </a:t>
            </a:r>
            <a:r>
              <a:rPr lang="de-DE" dirty="0" err="1"/>
              <a:t>Bozyk</a:t>
            </a:r>
            <a:br>
              <a:rPr lang="de-DE" dirty="0"/>
            </a:br>
            <a:r>
              <a:rPr lang="de-DE" sz="1300" dirty="0"/>
              <a:t>(</a:t>
            </a:r>
            <a:r>
              <a:rPr lang="de-DE" sz="1300" dirty="0" err="1"/>
              <a:t>Synchrtotron</a:t>
            </a:r>
            <a:r>
              <a:rPr lang="de-DE" sz="1300" dirty="0"/>
              <a:t> Special Installations)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Collimation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slow extraction some </a:t>
            </a:r>
            <a:br>
              <a:rPr lang="en-US" dirty="0"/>
            </a:br>
            <a:r>
              <a:rPr lang="en-US" dirty="0"/>
              <a:t>particles interact with the </a:t>
            </a:r>
            <a:br>
              <a:rPr lang="en-US" dirty="0"/>
            </a:br>
            <a:r>
              <a:rPr lang="en-US" dirty="0"/>
              <a:t>septum wires and get stripped</a:t>
            </a:r>
          </a:p>
          <a:p>
            <a:r>
              <a:rPr lang="en-US" dirty="0"/>
              <a:t>These particles will get lost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collimators required, to catch these particles!</a:t>
            </a:r>
          </a:p>
          <a:p>
            <a:r>
              <a:rPr lang="en-US" dirty="0">
                <a:sym typeface="Wingdings" panose="05000000000000000000" pitchFamily="2" charset="2"/>
              </a:rPr>
              <a:t>Two horizontal and one vertical pair in extraction straight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/>
          <a:stretch/>
        </p:blipFill>
        <p:spPr bwMode="auto">
          <a:xfrm>
            <a:off x="0" y="5694218"/>
            <a:ext cx="8969375" cy="9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11" y="1321724"/>
            <a:ext cx="2352501" cy="17643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949985"/>
            <a:ext cx="9143999" cy="1671637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7514705" y="4225642"/>
            <a:ext cx="764894" cy="279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175462" y="4214553"/>
            <a:ext cx="931025" cy="290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989216" y="4987637"/>
            <a:ext cx="224442" cy="74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907109" y="3046787"/>
            <a:ext cx="152830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400 MeV, </a:t>
            </a:r>
            <a:r>
              <a:rPr lang="en-US" sz="1200" dirty="0" err="1"/>
              <a:t>D.Onreka</a:t>
            </a:r>
            <a:endParaRPr lang="en-US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1973970" y="3902477"/>
            <a:ext cx="149271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 between </a:t>
            </a:r>
          </a:p>
          <a:p>
            <a:pPr algn="l"/>
            <a:r>
              <a:rPr lang="en-US" dirty="0"/>
              <a:t>warm Quads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460673" y="3877389"/>
            <a:ext cx="121058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 behind </a:t>
            </a:r>
            <a:br>
              <a:rPr lang="en-US" dirty="0"/>
            </a:br>
            <a:r>
              <a:rPr lang="en-US" dirty="0"/>
              <a:t>EE-Kicker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213658" y="4900549"/>
            <a:ext cx="140294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 in front of </a:t>
            </a:r>
            <a:br>
              <a:rPr lang="en-US" dirty="0"/>
            </a:br>
            <a:r>
              <a:rPr lang="en-US" dirty="0"/>
              <a:t>L-Septum</a:t>
            </a:r>
          </a:p>
        </p:txBody>
      </p:sp>
    </p:spTree>
    <p:extLst>
      <p:ext uri="{BB962C8B-B14F-4D97-AF65-F5344CB8AC3E}">
        <p14:creationId xmlns:p14="http://schemas.microsoft.com/office/powerpoint/2010/main" val="2588452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Flowchart Halo-Collimation (2025)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95652" y="6560611"/>
            <a:ext cx="3136599" cy="357157"/>
          </a:xfrm>
        </p:spPr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62" name="Flussdiagramm: Prozess 61"/>
          <p:cNvSpPr/>
          <p:nvPr/>
        </p:nvSpPr>
        <p:spPr>
          <a:xfrm>
            <a:off x="243829" y="2282004"/>
            <a:ext cx="1429503" cy="894149"/>
          </a:xfrm>
          <a:prstGeom prst="flowChartProcess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15x </a:t>
            </a:r>
            <a:r>
              <a:rPr kumimoji="0" lang="de-D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slow</a:t>
            </a: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drives</a:t>
            </a: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b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incl. 7x </a:t>
            </a:r>
            <a:r>
              <a:rPr kumimoji="0" lang="de-D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Cu-collimator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2.8.11.2.3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dirty="0">
                <a:solidFill>
                  <a:prstClr val="black"/>
                </a:solidFill>
                <a:latin typeface="Calibri" panose="020F0502020204030204"/>
              </a:rPr>
              <a:t>AID: 0002861</a:t>
            </a:r>
            <a:endParaRPr kumimoji="0" lang="de-DE" sz="100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3" name="Flussdiagramm: Prozess 62"/>
          <p:cNvSpPr/>
          <p:nvPr/>
        </p:nvSpPr>
        <p:spPr>
          <a:xfrm>
            <a:off x="249330" y="4909935"/>
            <a:ext cx="1442972" cy="722282"/>
          </a:xfrm>
          <a:prstGeom prst="flowChartProcess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SIS100 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Foil</a:t>
            </a: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Chamber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2.8.11.2.3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noProof="0" dirty="0">
                <a:solidFill>
                  <a:prstClr val="black"/>
                </a:solidFill>
                <a:latin typeface="Calibri" panose="020F0502020204030204"/>
              </a:rPr>
              <a:t>AID: 0002866</a:t>
            </a:r>
            <a:endParaRPr kumimoji="0" lang="de-DE" sz="100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Flussdiagramm: Prozess 63"/>
          <p:cNvSpPr/>
          <p:nvPr/>
        </p:nvSpPr>
        <p:spPr>
          <a:xfrm>
            <a:off x="240266" y="3265394"/>
            <a:ext cx="1436628" cy="733030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Procurements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6x fast </a:t>
            </a:r>
            <a:r>
              <a:rPr kumimoji="0" lang="de-D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drives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2.8.11.2.1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AID: 0002860</a:t>
            </a:r>
          </a:p>
        </p:txBody>
      </p:sp>
      <p:sp>
        <p:nvSpPr>
          <p:cNvPr id="65" name="Flussdiagramm: Prozess 64"/>
          <p:cNvSpPr/>
          <p:nvPr/>
        </p:nvSpPr>
        <p:spPr>
          <a:xfrm>
            <a:off x="5820556" y="2157522"/>
            <a:ext cx="1216154" cy="719012"/>
          </a:xfrm>
          <a:prstGeom prst="flowChartProcess">
            <a:avLst/>
          </a:prstGeom>
          <a:solidFill>
            <a:srgbClr val="4472C4"/>
          </a:solidFill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Collimator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and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Pump Module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dirty="0">
                <a:solidFill>
                  <a:prstClr val="white"/>
                </a:solidFill>
                <a:latin typeface="Calibri" panose="020F0502020204030204"/>
              </a:rPr>
              <a:t>AID: 0000783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6" name="Flussdiagramm: Prozess 65"/>
          <p:cNvSpPr/>
          <p:nvPr/>
        </p:nvSpPr>
        <p:spPr>
          <a:xfrm>
            <a:off x="7518179" y="4801661"/>
            <a:ext cx="1239442" cy="722281"/>
          </a:xfrm>
          <a:prstGeom prst="flowChartProcess">
            <a:avLst/>
          </a:prstGeom>
          <a:solidFill>
            <a:srgbClr val="4472C4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Foil</a:t>
            </a:r>
            <a:r>
              <a:rPr kumimoji="0" lang="de-DE" sz="1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Chamber</a:t>
            </a:r>
            <a:r>
              <a:rPr kumimoji="0" lang="de-DE" sz="1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Assembly</a:t>
            </a:r>
            <a:endParaRPr kumimoji="0" lang="de-DE" sz="1000" b="0" i="0" u="none" strike="noStrike" kern="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baseline="0" dirty="0">
                <a:solidFill>
                  <a:prstClr val="white"/>
                </a:solidFill>
                <a:latin typeface="Calibri" panose="020F0502020204030204"/>
              </a:rPr>
              <a:t>AID:</a:t>
            </a:r>
            <a:r>
              <a:rPr lang="de-DE" sz="1000" u="sng" kern="0" dirty="0">
                <a:solidFill>
                  <a:prstClr val="white"/>
                </a:solidFill>
                <a:latin typeface="Calibri" panose="020F0502020204030204"/>
              </a:rPr>
              <a:t> 0002865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7" name="Flussdiagramm: Prozess 66"/>
          <p:cNvSpPr/>
          <p:nvPr/>
        </p:nvSpPr>
        <p:spPr>
          <a:xfrm>
            <a:off x="7518179" y="3917696"/>
            <a:ext cx="1239443" cy="722280"/>
          </a:xfrm>
          <a:prstGeom prst="flowChartProcess">
            <a:avLst/>
          </a:prstGeom>
          <a:solidFill>
            <a:srgbClr val="4472C4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vertical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I-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Collimation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Absorber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Assembly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dirty="0">
                <a:solidFill>
                  <a:prstClr val="white"/>
                </a:solidFill>
                <a:latin typeface="Calibri" panose="020F0502020204030204"/>
              </a:rPr>
              <a:t>AID: 0002869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68" name="Gerade Verbindung mit Pfeil 19"/>
          <p:cNvCxnSpPr>
            <a:cxnSpLocks/>
            <a:stCxn id="62" idx="3"/>
            <a:endCxn id="85" idx="1"/>
          </p:cNvCxnSpPr>
          <p:nvPr/>
        </p:nvCxnSpPr>
        <p:spPr>
          <a:xfrm>
            <a:off x="1673332" y="2729079"/>
            <a:ext cx="5844847" cy="666932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Gerade Verbindung mit Pfeil 21"/>
          <p:cNvCxnSpPr>
            <a:cxnSpLocks/>
            <a:stCxn id="62" idx="3"/>
            <a:endCxn id="80" idx="1"/>
          </p:cNvCxnSpPr>
          <p:nvPr/>
        </p:nvCxnSpPr>
        <p:spPr>
          <a:xfrm>
            <a:off x="1673332" y="2729079"/>
            <a:ext cx="5844847" cy="332370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0" name="Gerade Verbindung mit Pfeil 23"/>
          <p:cNvCxnSpPr>
            <a:cxnSpLocks/>
            <a:stCxn id="62" idx="3"/>
            <a:endCxn id="65" idx="1"/>
          </p:cNvCxnSpPr>
          <p:nvPr/>
        </p:nvCxnSpPr>
        <p:spPr>
          <a:xfrm flipV="1">
            <a:off x="1673332" y="2517028"/>
            <a:ext cx="4147224" cy="21205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Gerade Verbindung mit Pfeil 30"/>
          <p:cNvCxnSpPr>
            <a:cxnSpLocks/>
            <a:stCxn id="62" idx="3"/>
            <a:endCxn id="67" idx="1"/>
          </p:cNvCxnSpPr>
          <p:nvPr/>
        </p:nvCxnSpPr>
        <p:spPr>
          <a:xfrm>
            <a:off x="1673332" y="2729079"/>
            <a:ext cx="5844847" cy="1549757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Gerade Verbindung mit Pfeil 34"/>
          <p:cNvCxnSpPr>
            <a:stCxn id="97" idx="3"/>
            <a:endCxn id="65" idx="1"/>
          </p:cNvCxnSpPr>
          <p:nvPr/>
        </p:nvCxnSpPr>
        <p:spPr>
          <a:xfrm>
            <a:off x="1648673" y="1745689"/>
            <a:ext cx="4171883" cy="771339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Gerade Verbindung mit Pfeil 39"/>
          <p:cNvCxnSpPr>
            <a:cxnSpLocks/>
            <a:stCxn id="64" idx="3"/>
            <a:endCxn id="84" idx="1"/>
          </p:cNvCxnSpPr>
          <p:nvPr/>
        </p:nvCxnSpPr>
        <p:spPr>
          <a:xfrm flipV="1">
            <a:off x="1676894" y="1632641"/>
            <a:ext cx="5841285" cy="199926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4" name="Gerade Verbindung mit Pfeil 41"/>
          <p:cNvCxnSpPr>
            <a:cxnSpLocks/>
            <a:stCxn id="64" idx="3"/>
            <a:endCxn id="66" idx="1"/>
          </p:cNvCxnSpPr>
          <p:nvPr/>
        </p:nvCxnSpPr>
        <p:spPr>
          <a:xfrm>
            <a:off x="1676894" y="3631909"/>
            <a:ext cx="5841285" cy="1530893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0" name="Flussdiagramm: Prozess 79"/>
          <p:cNvSpPr/>
          <p:nvPr/>
        </p:nvSpPr>
        <p:spPr>
          <a:xfrm>
            <a:off x="7518179" y="5685627"/>
            <a:ext cx="1239443" cy="734311"/>
          </a:xfrm>
          <a:prstGeom prst="flowChartProcess">
            <a:avLst/>
          </a:prstGeom>
          <a:solidFill>
            <a:srgbClr val="A5A5A5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2 x P-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Collimation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Absorber-</a:t>
            </a:r>
            <a:r>
              <a:rPr lang="de-DE" sz="1000" kern="0" dirty="0" err="1">
                <a:solidFill>
                  <a:schemeClr val="tx1"/>
                </a:solidFill>
                <a:latin typeface="Calibri" panose="020F0502020204030204"/>
              </a:rPr>
              <a:t>Assembly</a:t>
            </a:r>
            <a:endParaRPr lang="de-DE" sz="1000" kern="0" dirty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dirty="0">
                <a:solidFill>
                  <a:schemeClr val="tx1"/>
                </a:solidFill>
                <a:latin typeface="Calibri" panose="020F0502020204030204"/>
              </a:rPr>
              <a:t>AID: 0002863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4" name="Flussdiagramm: Alternativer Prozess 83"/>
          <p:cNvSpPr/>
          <p:nvPr/>
        </p:nvSpPr>
        <p:spPr>
          <a:xfrm>
            <a:off x="7518179" y="1272641"/>
            <a:ext cx="1239442" cy="720000"/>
          </a:xfrm>
          <a:prstGeom prst="flowChartAlternateProcess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Doble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-Kicker-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Assembly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noProof="0" dirty="0">
                <a:solidFill>
                  <a:prstClr val="white"/>
                </a:solidFill>
                <a:latin typeface="Calibri" panose="020F0502020204030204"/>
              </a:rPr>
              <a:t>AID: 0000568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5" name="Flussdiagramm: Alternativer Prozess 84"/>
          <p:cNvSpPr/>
          <p:nvPr/>
        </p:nvSpPr>
        <p:spPr>
          <a:xfrm>
            <a:off x="7518179" y="3036011"/>
            <a:ext cx="1239443" cy="720000"/>
          </a:xfrm>
          <a:prstGeom prst="flowChartAlternateProcess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Lambertson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-Septum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Assembly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dirty="0">
                <a:solidFill>
                  <a:prstClr val="white"/>
                </a:solidFill>
                <a:latin typeface="Calibri" panose="020F0502020204030204"/>
              </a:rPr>
              <a:t>AID: 0000764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6" name="Flussdiagramm: Alternativer Prozess 85"/>
          <p:cNvSpPr/>
          <p:nvPr/>
        </p:nvSpPr>
        <p:spPr>
          <a:xfrm>
            <a:off x="7518179" y="2154326"/>
            <a:ext cx="1239442" cy="720000"/>
          </a:xfrm>
          <a:prstGeom prst="flowChartAlternateProcess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Warm Quadrupole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Doublet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Assembly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dirty="0">
                <a:solidFill>
                  <a:prstClr val="white"/>
                </a:solidFill>
                <a:latin typeface="Calibri" panose="020F0502020204030204"/>
              </a:rPr>
              <a:t>AID: 0000762</a:t>
            </a:r>
            <a:endParaRPr kumimoji="0" lang="de-DE" sz="10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87" name="Gerade Verbindung mit Pfeil 86"/>
          <p:cNvCxnSpPr>
            <a:stCxn id="65" idx="3"/>
            <a:endCxn id="86" idx="1"/>
          </p:cNvCxnSpPr>
          <p:nvPr/>
        </p:nvCxnSpPr>
        <p:spPr>
          <a:xfrm flipV="1">
            <a:off x="7036710" y="2514326"/>
            <a:ext cx="481469" cy="2702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8" name="Textfeld 87"/>
          <p:cNvSpPr txBox="1"/>
          <p:nvPr/>
        </p:nvSpPr>
        <p:spPr>
          <a:xfrm>
            <a:off x="4874394" y="3022056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5B9BD5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4874394" y="1749935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5B9BD5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4870001" y="2530413"/>
            <a:ext cx="141322" cy="185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5B9BD5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2" name="Textfeld 91"/>
          <p:cNvSpPr txBox="1"/>
          <p:nvPr/>
        </p:nvSpPr>
        <p:spPr>
          <a:xfrm>
            <a:off x="3148651" y="3247295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C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3" name="Textfeld 92"/>
          <p:cNvSpPr txBox="1"/>
          <p:nvPr/>
        </p:nvSpPr>
        <p:spPr>
          <a:xfrm>
            <a:off x="3243605" y="3612158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C0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2069590" y="1603731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70AD47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7" name="Flussdiagramm: Prozess 96"/>
          <p:cNvSpPr/>
          <p:nvPr/>
        </p:nvSpPr>
        <p:spPr>
          <a:xfrm>
            <a:off x="230859" y="1298614"/>
            <a:ext cx="1417814" cy="894149"/>
          </a:xfrm>
          <a:prstGeom prst="flowChartProcess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SIS100 Warm Quad 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Collimation</a:t>
            </a: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Chamber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2.8.11.2.3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noProof="0" dirty="0">
                <a:solidFill>
                  <a:prstClr val="black"/>
                </a:solidFill>
                <a:latin typeface="Calibri" panose="020F0502020204030204"/>
              </a:rPr>
              <a:t>AID: 0000784</a:t>
            </a:r>
            <a:endParaRPr kumimoji="0" lang="de-DE" sz="100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1" name="Flussdiagramm: Prozess 100"/>
          <p:cNvSpPr/>
          <p:nvPr/>
        </p:nvSpPr>
        <p:spPr>
          <a:xfrm>
            <a:off x="2679456" y="6136061"/>
            <a:ext cx="1468533" cy="529549"/>
          </a:xfrm>
          <a:prstGeom prst="flowChartProcess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SIS100 P-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Collimation</a:t>
            </a: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Shielding</a:t>
            </a: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 Pipe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4" name="Gerade Verbindung mit Pfeil 21"/>
          <p:cNvCxnSpPr>
            <a:cxnSpLocks/>
            <a:stCxn id="63" idx="3"/>
            <a:endCxn id="66" idx="1"/>
          </p:cNvCxnSpPr>
          <p:nvPr/>
        </p:nvCxnSpPr>
        <p:spPr>
          <a:xfrm flipV="1">
            <a:off x="1692302" y="5162802"/>
            <a:ext cx="5825877" cy="10827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6" name="Textfeld 105"/>
          <p:cNvSpPr txBox="1"/>
          <p:nvPr/>
        </p:nvSpPr>
        <p:spPr>
          <a:xfrm>
            <a:off x="1587937" y="1256497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production running</a:t>
            </a:r>
          </a:p>
          <a:p>
            <a:r>
              <a:rPr lang="en-US" sz="1000" dirty="0"/>
              <a:t>FAT in October 2025</a:t>
            </a:r>
          </a:p>
        </p:txBody>
      </p:sp>
      <p:cxnSp>
        <p:nvCxnSpPr>
          <p:cNvPr id="112" name="Gerade Verbindung mit Pfeil 34"/>
          <p:cNvCxnSpPr>
            <a:cxnSpLocks/>
            <a:stCxn id="101" idx="3"/>
            <a:endCxn id="80" idx="1"/>
          </p:cNvCxnSpPr>
          <p:nvPr/>
        </p:nvCxnSpPr>
        <p:spPr>
          <a:xfrm flipV="1">
            <a:off x="4147989" y="6052783"/>
            <a:ext cx="3370190" cy="348053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5" name="Flussdiagramm: Prozess 114"/>
          <p:cNvSpPr/>
          <p:nvPr/>
        </p:nvSpPr>
        <p:spPr>
          <a:xfrm>
            <a:off x="5954216" y="154841"/>
            <a:ext cx="1301254" cy="233141"/>
          </a:xfrm>
          <a:prstGeom prst="flowChartProcess">
            <a:avLst/>
          </a:prstGeom>
          <a:solidFill>
            <a:srgbClr val="0070C0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SSI </a:t>
            </a:r>
            <a:r>
              <a:rPr kumimoji="0" lang="de-DE" sz="11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Assemblies</a:t>
            </a:r>
            <a:endParaRPr kumimoji="0" lang="de-DE" sz="11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6" name="Flussdiagramm: Alternativer Prozess 115"/>
          <p:cNvSpPr/>
          <p:nvPr/>
        </p:nvSpPr>
        <p:spPr>
          <a:xfrm>
            <a:off x="5954216" y="456190"/>
            <a:ext cx="1295838" cy="297142"/>
          </a:xfrm>
          <a:prstGeom prst="flowChartAlternateProcess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1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assemblies</a:t>
            </a:r>
            <a:endParaRPr kumimoji="0" lang="de-DE" sz="1100" b="0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8" name="Flussdiagramm: Prozess 187"/>
          <p:cNvSpPr/>
          <p:nvPr/>
        </p:nvSpPr>
        <p:spPr>
          <a:xfrm>
            <a:off x="4511554" y="431088"/>
            <a:ext cx="1301254" cy="220559"/>
          </a:xfrm>
          <a:prstGeom prst="flowChartProcess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/>
              </a:rPr>
              <a:t>Vacuum</a:t>
            </a:r>
            <a:r>
              <a:rPr kumimoji="0" lang="de-DE" sz="100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/>
              </a:rPr>
              <a:t> </a:t>
            </a:r>
            <a:r>
              <a:rPr kumimoji="0" lang="de-DE" sz="100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/>
              </a:rPr>
              <a:t>chamber</a:t>
            </a:r>
            <a:endParaRPr kumimoji="0" lang="de-DE" sz="100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/>
            </a:endParaRPr>
          </a:p>
        </p:txBody>
      </p:sp>
      <p:sp>
        <p:nvSpPr>
          <p:cNvPr id="189" name="Flussdiagramm: Prozess 188"/>
          <p:cNvSpPr/>
          <p:nvPr/>
        </p:nvSpPr>
        <p:spPr>
          <a:xfrm>
            <a:off x="4520954" y="148455"/>
            <a:ext cx="1297270" cy="224448"/>
          </a:xfrm>
          <a:prstGeom prst="flowChartProcess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22000">
                <a:schemeClr val="accent1">
                  <a:lumMod val="97000"/>
                  <a:lumOff val="3000"/>
                </a:schemeClr>
              </a:gs>
              <a:gs pos="100000">
                <a:srgbClr val="FFC000"/>
              </a:gs>
            </a:gsLst>
            <a:lin ang="27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drive</a:t>
            </a:r>
            <a:r>
              <a:rPr kumimoji="0" lang="de-DE" sz="10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000" b="0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incl</a:t>
            </a:r>
            <a:r>
              <a:rPr lang="de-DE" sz="1000" kern="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de-DE" sz="1000" kern="0" dirty="0" err="1">
                <a:solidFill>
                  <a:prstClr val="black"/>
                </a:solidFill>
                <a:latin typeface="Calibri" panose="020F0502020204030204"/>
              </a:rPr>
              <a:t>inside</a:t>
            </a:r>
            <a:r>
              <a:rPr lang="de-DE" sz="10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000" kern="0" dirty="0" err="1">
                <a:solidFill>
                  <a:prstClr val="black"/>
                </a:solidFill>
                <a:latin typeface="Calibri" panose="020F0502020204030204"/>
              </a:rPr>
              <a:t>stuff</a:t>
            </a:r>
            <a:endParaRPr kumimoji="0" lang="de-DE" sz="100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7" name="Flussdiagramm: Prozess 116"/>
          <p:cNvSpPr/>
          <p:nvPr/>
        </p:nvSpPr>
        <p:spPr>
          <a:xfrm>
            <a:off x="2678507" y="5481163"/>
            <a:ext cx="1469481" cy="518542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8x W-</a:t>
            </a:r>
            <a:r>
              <a:rPr kumimoji="0" lang="de-D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collimator</a:t>
            </a:r>
            <a:endParaRPr kumimoji="0" lang="de-DE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2.8.11.2 (&lt;100 k€)</a:t>
            </a:r>
          </a:p>
        </p:txBody>
      </p:sp>
      <p:sp>
        <p:nvSpPr>
          <p:cNvPr id="118" name="Flussdiagramm: Prozess 117"/>
          <p:cNvSpPr/>
          <p:nvPr/>
        </p:nvSpPr>
        <p:spPr>
          <a:xfrm>
            <a:off x="237806" y="5721457"/>
            <a:ext cx="1444775" cy="733029"/>
          </a:xfrm>
          <a:prstGeom prst="flowChartProcess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2x P-Absorber Chamber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2.8.11.2.2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noProof="0" dirty="0">
                <a:solidFill>
                  <a:prstClr val="black"/>
                </a:solidFill>
                <a:latin typeface="Calibri" panose="020F0502020204030204"/>
              </a:rPr>
              <a:t>AID: </a:t>
            </a:r>
            <a:endParaRPr kumimoji="0" lang="de-DE" sz="100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19" name="Gerade Verbindung mit Pfeil 19"/>
          <p:cNvCxnSpPr>
            <a:cxnSpLocks/>
            <a:stCxn id="62" idx="3"/>
            <a:endCxn id="84" idx="1"/>
          </p:cNvCxnSpPr>
          <p:nvPr/>
        </p:nvCxnSpPr>
        <p:spPr>
          <a:xfrm flipV="1">
            <a:off x="1673332" y="1632641"/>
            <a:ext cx="5844847" cy="109643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0" name="Gerade Verbindung mit Pfeil 34"/>
          <p:cNvCxnSpPr>
            <a:cxnSpLocks/>
            <a:stCxn id="118" idx="3"/>
            <a:endCxn id="80" idx="1"/>
          </p:cNvCxnSpPr>
          <p:nvPr/>
        </p:nvCxnSpPr>
        <p:spPr>
          <a:xfrm flipV="1">
            <a:off x="1682581" y="6052783"/>
            <a:ext cx="5835598" cy="35189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1" name="Textfeld 130"/>
          <p:cNvSpPr txBox="1"/>
          <p:nvPr/>
        </p:nvSpPr>
        <p:spPr>
          <a:xfrm>
            <a:off x="4874394" y="3617282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5B9BD5"/>
                </a:solidFill>
                <a:latin typeface="Calibri" panose="020F0502020204030204"/>
              </a:rPr>
              <a:t>1</a:t>
            </a:r>
          </a:p>
        </p:txBody>
      </p:sp>
      <p:cxnSp>
        <p:nvCxnSpPr>
          <p:cNvPr id="132" name="Gerade Verbindung mit Pfeil 34"/>
          <p:cNvCxnSpPr>
            <a:cxnSpLocks/>
            <a:stCxn id="53" idx="3"/>
            <a:endCxn id="67" idx="1"/>
          </p:cNvCxnSpPr>
          <p:nvPr/>
        </p:nvCxnSpPr>
        <p:spPr>
          <a:xfrm flipV="1">
            <a:off x="1691830" y="4278836"/>
            <a:ext cx="5826349" cy="17534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5" name="Textfeld 134"/>
          <p:cNvSpPr txBox="1"/>
          <p:nvPr/>
        </p:nvSpPr>
        <p:spPr>
          <a:xfrm>
            <a:off x="2018223" y="4236516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70AD47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36" name="Textfeld 135"/>
          <p:cNvSpPr txBox="1"/>
          <p:nvPr/>
        </p:nvSpPr>
        <p:spPr>
          <a:xfrm>
            <a:off x="2018223" y="5881248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70AD47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37" name="Textfeld 136"/>
          <p:cNvSpPr txBox="1"/>
          <p:nvPr/>
        </p:nvSpPr>
        <p:spPr>
          <a:xfrm>
            <a:off x="4314083" y="6226401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70AD47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84" name="Textfeld 183"/>
          <p:cNvSpPr txBox="1"/>
          <p:nvPr/>
        </p:nvSpPr>
        <p:spPr>
          <a:xfrm>
            <a:off x="4247815" y="3481343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554060" y="6533351"/>
            <a:ext cx="242252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+ Auxiliary Systems…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E076B8E-8BF0-49E4-83D4-ADEBAFC5EB69}"/>
              </a:ext>
            </a:extLst>
          </p:cNvPr>
          <p:cNvSpPr txBox="1"/>
          <p:nvPr/>
        </p:nvSpPr>
        <p:spPr>
          <a:xfrm>
            <a:off x="1617792" y="2314725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(almost) contracted</a:t>
            </a:r>
          </a:p>
          <a:p>
            <a:r>
              <a:rPr lang="en-US" sz="1000" dirty="0"/>
              <a:t>delivery 09/2026</a:t>
            </a:r>
          </a:p>
        </p:txBody>
      </p:sp>
      <p:sp>
        <p:nvSpPr>
          <p:cNvPr id="53" name="Flussdiagramm: Prozess 52">
            <a:extLst>
              <a:ext uri="{FF2B5EF4-FFF2-40B4-BE49-F238E27FC236}">
                <a16:creationId xmlns:a16="http://schemas.microsoft.com/office/drawing/2014/main" id="{BED5C598-2F31-4F91-B5CF-B79E513CDC72}"/>
              </a:ext>
            </a:extLst>
          </p:cNvPr>
          <p:cNvSpPr/>
          <p:nvPr/>
        </p:nvSpPr>
        <p:spPr>
          <a:xfrm>
            <a:off x="247055" y="4087665"/>
            <a:ext cx="1444775" cy="733029"/>
          </a:xfrm>
          <a:prstGeom prst="flowChartProcess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Procurement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1x </a:t>
            </a:r>
            <a:r>
              <a:rPr lang="de-DE" sz="1000" b="1" kern="0" dirty="0" err="1">
                <a:solidFill>
                  <a:prstClr val="black"/>
                </a:solidFill>
                <a:latin typeface="Calibri" panose="020F0502020204030204"/>
              </a:rPr>
              <a:t>vIon</a:t>
            </a:r>
            <a:r>
              <a:rPr lang="de-DE" sz="1000" b="1" kern="0" dirty="0">
                <a:solidFill>
                  <a:prstClr val="black"/>
                </a:solidFill>
                <a:latin typeface="Calibri" panose="020F0502020204030204"/>
              </a:rPr>
              <a:t>-Chamber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2.8.11.2.2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u="sng" kern="0" noProof="0" dirty="0">
                <a:solidFill>
                  <a:prstClr val="black"/>
                </a:solidFill>
                <a:latin typeface="Calibri" panose="020F0502020204030204"/>
              </a:rPr>
              <a:t>AID: </a:t>
            </a:r>
            <a:endParaRPr kumimoji="0" lang="de-DE" sz="100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7" name="Gerade Verbindung mit Pfeil 41">
            <a:extLst>
              <a:ext uri="{FF2B5EF4-FFF2-40B4-BE49-F238E27FC236}">
                <a16:creationId xmlns:a16="http://schemas.microsoft.com/office/drawing/2014/main" id="{07E18EEC-4B8F-47FA-802A-D4E771C02992}"/>
              </a:ext>
            </a:extLst>
          </p:cNvPr>
          <p:cNvCxnSpPr>
            <a:cxnSpLocks/>
            <a:stCxn id="64" idx="3"/>
            <a:endCxn id="80" idx="1"/>
          </p:cNvCxnSpPr>
          <p:nvPr/>
        </p:nvCxnSpPr>
        <p:spPr>
          <a:xfrm>
            <a:off x="1676894" y="3631909"/>
            <a:ext cx="5841285" cy="242087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FFC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108" name="Textfeld 107">
            <a:extLst>
              <a:ext uri="{FF2B5EF4-FFF2-40B4-BE49-F238E27FC236}">
                <a16:creationId xmlns:a16="http://schemas.microsoft.com/office/drawing/2014/main" id="{47D75A77-3594-4BA2-B7D2-1D45C7F35848}"/>
              </a:ext>
            </a:extLst>
          </p:cNvPr>
          <p:cNvSpPr txBox="1"/>
          <p:nvPr/>
        </p:nvSpPr>
        <p:spPr>
          <a:xfrm>
            <a:off x="3376141" y="4038007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C000"/>
                </a:solidFill>
                <a:latin typeface="Calibri" panose="020F0502020204030204"/>
              </a:rPr>
              <a:t>1</a:t>
            </a:r>
          </a:p>
        </p:txBody>
      </p: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E74D868A-7A0A-47AF-AF24-3625338E5671}"/>
              </a:ext>
            </a:extLst>
          </p:cNvPr>
          <p:cNvCxnSpPr>
            <a:cxnSpLocks/>
          </p:cNvCxnSpPr>
          <p:nvPr/>
        </p:nvCxnSpPr>
        <p:spPr>
          <a:xfrm flipH="1">
            <a:off x="3148651" y="3640229"/>
            <a:ext cx="265072" cy="130815"/>
          </a:xfrm>
          <a:prstGeom prst="line">
            <a:avLst/>
          </a:prstGeom>
          <a:ln w="1270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feld 112">
            <a:extLst>
              <a:ext uri="{FF2B5EF4-FFF2-40B4-BE49-F238E27FC236}">
                <a16:creationId xmlns:a16="http://schemas.microsoft.com/office/drawing/2014/main" id="{BC2EE169-E2D3-4D31-A9E4-73F4A8AFDE8D}"/>
              </a:ext>
            </a:extLst>
          </p:cNvPr>
          <p:cNvSpPr txBox="1"/>
          <p:nvPr/>
        </p:nvSpPr>
        <p:spPr>
          <a:xfrm>
            <a:off x="3463784" y="3618778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C000"/>
                </a:solidFill>
                <a:latin typeface="Calibri" panose="020F0502020204030204"/>
              </a:rPr>
              <a:t>4</a:t>
            </a:r>
          </a:p>
        </p:txBody>
      </p:sp>
      <p:cxnSp>
        <p:nvCxnSpPr>
          <p:cNvPr id="122" name="Gerade Verbindung mit Pfeil 34">
            <a:extLst>
              <a:ext uri="{FF2B5EF4-FFF2-40B4-BE49-F238E27FC236}">
                <a16:creationId xmlns:a16="http://schemas.microsoft.com/office/drawing/2014/main" id="{DFBEB8C9-B6B7-4611-BF17-CB751588A29E}"/>
              </a:ext>
            </a:extLst>
          </p:cNvPr>
          <p:cNvCxnSpPr>
            <a:cxnSpLocks/>
            <a:stCxn id="117" idx="3"/>
            <a:endCxn id="80" idx="1"/>
          </p:cNvCxnSpPr>
          <p:nvPr/>
        </p:nvCxnSpPr>
        <p:spPr>
          <a:xfrm>
            <a:off x="4147988" y="5740434"/>
            <a:ext cx="3370191" cy="312349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BFBFB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4" name="Textfeld 123">
            <a:extLst>
              <a:ext uri="{FF2B5EF4-FFF2-40B4-BE49-F238E27FC236}">
                <a16:creationId xmlns:a16="http://schemas.microsoft.com/office/drawing/2014/main" id="{F9162FB7-BE03-4D90-95DE-7CF29F11E7E9}"/>
              </a:ext>
            </a:extLst>
          </p:cNvPr>
          <p:cNvSpPr txBox="1"/>
          <p:nvPr/>
        </p:nvSpPr>
        <p:spPr>
          <a:xfrm>
            <a:off x="2018223" y="5069918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70AD47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346AC84B-B01C-4F87-BA17-C854F78E2BB6}"/>
              </a:ext>
            </a:extLst>
          </p:cNvPr>
          <p:cNvSpPr txBox="1"/>
          <p:nvPr/>
        </p:nvSpPr>
        <p:spPr>
          <a:xfrm>
            <a:off x="4338606" y="5552481"/>
            <a:ext cx="1325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200" dirty="0">
                <a:solidFill>
                  <a:srgbClr val="BFBFBF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BBB6838A-F701-46C9-9399-CBF099C3A4A3}"/>
              </a:ext>
            </a:extLst>
          </p:cNvPr>
          <p:cNvSpPr/>
          <p:nvPr/>
        </p:nvSpPr>
        <p:spPr>
          <a:xfrm>
            <a:off x="159391" y="4038007"/>
            <a:ext cx="1602297" cy="249534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A9230B08-1086-4D41-9A36-B3BE7B250029}"/>
              </a:ext>
            </a:extLst>
          </p:cNvPr>
          <p:cNvSpPr txBox="1"/>
          <p:nvPr/>
        </p:nvSpPr>
        <p:spPr>
          <a:xfrm>
            <a:off x="1695324" y="4499715"/>
            <a:ext cx="2552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common procurement possible</a:t>
            </a:r>
          </a:p>
          <a:p>
            <a:r>
              <a:rPr lang="en-US" sz="1000" dirty="0"/>
              <a:t>Q2/2026</a:t>
            </a: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E987EB43-8488-4AE1-8F5B-B8A8E300DC46}"/>
              </a:ext>
            </a:extLst>
          </p:cNvPr>
          <p:cNvSpPr txBox="1"/>
          <p:nvPr/>
        </p:nvSpPr>
        <p:spPr>
          <a:xfrm>
            <a:off x="1691830" y="3250941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procurement start:</a:t>
            </a:r>
          </a:p>
          <a:p>
            <a:r>
              <a:rPr lang="en-US" sz="1000" dirty="0"/>
              <a:t>end of 2025</a:t>
            </a:r>
          </a:p>
        </p:txBody>
      </p:sp>
    </p:spTree>
    <p:extLst>
      <p:ext uri="{BB962C8B-B14F-4D97-AF65-F5344CB8AC3E}">
        <p14:creationId xmlns:p14="http://schemas.microsoft.com/office/powerpoint/2010/main" val="645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80" grpId="0" animBg="1"/>
      <p:bldP spid="84" grpId="0" animBg="1"/>
      <p:bldP spid="85" grpId="0" animBg="1"/>
      <p:bldP spid="86" grpId="0" animBg="1"/>
      <p:bldP spid="88" grpId="0"/>
      <p:bldP spid="89" grpId="0"/>
      <p:bldP spid="90" grpId="0"/>
      <p:bldP spid="92" grpId="0"/>
      <p:bldP spid="93" grpId="0"/>
      <p:bldP spid="95" grpId="0"/>
      <p:bldP spid="97" grpId="0" animBg="1"/>
      <p:bldP spid="101" grpId="0" animBg="1"/>
      <p:bldP spid="106" grpId="0"/>
      <p:bldP spid="117" grpId="0" animBg="1"/>
      <p:bldP spid="118" grpId="0" animBg="1"/>
      <p:bldP spid="131" grpId="0"/>
      <p:bldP spid="135" grpId="0"/>
      <p:bldP spid="136" grpId="0"/>
      <p:bldP spid="137" grpId="0"/>
      <p:bldP spid="184" grpId="0"/>
      <p:bldP spid="3" grpId="0"/>
      <p:bldP spid="51" grpId="0"/>
      <p:bldP spid="53" grpId="0" animBg="1"/>
      <p:bldP spid="108" grpId="0"/>
      <p:bldP spid="113" grpId="0"/>
      <p:bldP spid="124" grpId="0"/>
      <p:bldP spid="125" grpId="0"/>
      <p:bldP spid="98" grpId="0" animBg="1"/>
      <p:bldP spid="127" grpId="0"/>
      <p:bldP spid="1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193388" cy="787557"/>
          </a:xfrm>
        </p:spPr>
        <p:txBody>
          <a:bodyPr>
            <a:noAutofit/>
          </a:bodyPr>
          <a:lstStyle/>
          <a:p>
            <a:r>
              <a:rPr lang="en-US" dirty="0" err="1"/>
              <a:t>Proc</a:t>
            </a:r>
            <a:r>
              <a:rPr lang="en-US" dirty="0"/>
              <a:t>: Warm Quad Collimator Chamber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Manufacturer: </a:t>
            </a:r>
            <a:br>
              <a:rPr lang="en-US" dirty="0"/>
            </a:br>
            <a:r>
              <a:rPr lang="en-US" dirty="0"/>
              <a:t>TEES </a:t>
            </a:r>
            <a:r>
              <a:rPr lang="en-US" dirty="0" err="1"/>
              <a:t>srl</a:t>
            </a:r>
            <a:r>
              <a:rPr lang="en-US" dirty="0"/>
              <a:t>. in Italy</a:t>
            </a:r>
          </a:p>
          <a:p>
            <a:r>
              <a:rPr lang="en-US" dirty="0"/>
              <a:t>Production ongoing</a:t>
            </a:r>
          </a:p>
          <a:p>
            <a:r>
              <a:rPr lang="en-US" dirty="0"/>
              <a:t>Delivery expected in October 2025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8" name="Grafi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1716" y="954110"/>
            <a:ext cx="2762284" cy="181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8CBB75A-D47C-4835-BA4D-92D12603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6" y="3299900"/>
            <a:ext cx="2267309" cy="32511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988BCDE-5EF8-4C64-95A4-C03805CFA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09792" y="3299900"/>
            <a:ext cx="2734205" cy="32511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281341C-9C85-4B65-BB87-2DD7EDA5B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292" y="3299899"/>
            <a:ext cx="2232622" cy="1631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AFE6DA4-5577-421E-9905-F6B605486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92" y="4955675"/>
            <a:ext cx="2232622" cy="15921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75" y="3162360"/>
            <a:ext cx="2147256" cy="286563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A2525D3-BB1C-4A18-BE00-DECD2DDE5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7738" y="1339035"/>
            <a:ext cx="1348523" cy="11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</a:t>
            </a:r>
            <a:r>
              <a:rPr lang="en-US" dirty="0"/>
              <a:t>: Slow drives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411042" cy="5109925"/>
          </a:xfrm>
        </p:spPr>
        <p:txBody>
          <a:bodyPr>
            <a:normAutofit/>
          </a:bodyPr>
          <a:lstStyle/>
          <a:p>
            <a:r>
              <a:rPr lang="en-US" dirty="0"/>
              <a:t>7 slow drives incl. copper collimators </a:t>
            </a:r>
          </a:p>
          <a:p>
            <a:pPr lvl="1"/>
            <a:r>
              <a:rPr lang="en-US" dirty="0"/>
              <a:t>Slow extraction collimation</a:t>
            </a:r>
          </a:p>
          <a:p>
            <a:pPr lvl="1"/>
            <a:r>
              <a:rPr lang="en-US" dirty="0"/>
              <a:t>Vertical ion collimation</a:t>
            </a:r>
          </a:p>
          <a:p>
            <a:r>
              <a:rPr lang="en-US" dirty="0"/>
              <a:t>8 slow drives for proton collimation</a:t>
            </a:r>
          </a:p>
          <a:p>
            <a:pPr lvl="1"/>
            <a:r>
              <a:rPr lang="en-US" dirty="0"/>
              <a:t>Only drives, no support or collimator block</a:t>
            </a:r>
          </a:p>
          <a:p>
            <a:r>
              <a:rPr lang="en-US" dirty="0"/>
              <a:t>3 offers received, negotiation finished</a:t>
            </a:r>
          </a:p>
          <a:p>
            <a:r>
              <a:rPr lang="en-US" dirty="0"/>
              <a:t>Contract will be awarded soon to Omega Physics, France</a:t>
            </a:r>
          </a:p>
          <a:p>
            <a:pPr lvl="1"/>
            <a:r>
              <a:rPr lang="en-US" dirty="0"/>
              <a:t>Manufacturing at </a:t>
            </a:r>
            <a:r>
              <a:rPr lang="en-US" dirty="0" err="1"/>
              <a:t>Andesun</a:t>
            </a:r>
            <a:r>
              <a:rPr lang="en-US" dirty="0"/>
              <a:t>, Nanjing, China</a:t>
            </a:r>
          </a:p>
          <a:p>
            <a:r>
              <a:rPr lang="en-US" dirty="0"/>
              <a:t>Delivery expected in stages</a:t>
            </a:r>
          </a:p>
          <a:p>
            <a:pPr lvl="1"/>
            <a:r>
              <a:rPr lang="en-US" dirty="0"/>
              <a:t>First delivery in June 2026</a:t>
            </a:r>
          </a:p>
          <a:p>
            <a:pPr lvl="1"/>
            <a:r>
              <a:rPr lang="en-US" dirty="0"/>
              <a:t>Last delivery in September 2026</a:t>
            </a:r>
          </a:p>
          <a:p>
            <a:pPr lvl="1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133F81-FA4A-4B3A-A833-F4897F59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062" y="4524782"/>
            <a:ext cx="3761873" cy="20618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438F8C9-2159-4991-85E8-EA2D6679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575" y="1176467"/>
            <a:ext cx="3370425" cy="19102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03EB58-E098-4E10-A206-4050EDA70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696" b="50000"/>
          <a:stretch/>
        </p:blipFill>
        <p:spPr>
          <a:xfrm>
            <a:off x="2315362" y="5841121"/>
            <a:ext cx="4513276" cy="54085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28A3F78-2607-44B0-AB60-BD58FDD53D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4357" y="6257550"/>
            <a:ext cx="1395423" cy="3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1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</a:t>
            </a:r>
            <a:r>
              <a:rPr lang="en-US" dirty="0"/>
              <a:t>: Fast Drives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88473"/>
            <a:ext cx="8211834" cy="5363997"/>
          </a:xfrm>
        </p:spPr>
        <p:txBody>
          <a:bodyPr>
            <a:normAutofit/>
          </a:bodyPr>
          <a:lstStyle/>
          <a:p>
            <a:r>
              <a:rPr lang="en-US" dirty="0"/>
              <a:t>6 components</a:t>
            </a:r>
          </a:p>
          <a:p>
            <a:pPr lvl="1"/>
            <a:r>
              <a:rPr lang="en-US" dirty="0"/>
              <a:t>5 in foil chamber</a:t>
            </a:r>
          </a:p>
          <a:p>
            <a:pPr lvl="1"/>
            <a:r>
              <a:rPr lang="en-US" dirty="0"/>
              <a:t>1 in kicker tank</a:t>
            </a:r>
          </a:p>
          <a:p>
            <a:r>
              <a:rPr lang="en-US" dirty="0"/>
              <a:t>Two different foils, simple mounting of foils</a:t>
            </a:r>
          </a:p>
          <a:p>
            <a:r>
              <a:rPr lang="en-US" dirty="0"/>
              <a:t>Electrical current measurement on foil</a:t>
            </a:r>
          </a:p>
          <a:p>
            <a:pPr lvl="1"/>
            <a:r>
              <a:rPr lang="en-US" dirty="0"/>
              <a:t>HV </a:t>
            </a:r>
            <a:r>
              <a:rPr lang="en-US" dirty="0" err="1"/>
              <a:t>sparkover</a:t>
            </a:r>
            <a:r>
              <a:rPr lang="en-US" dirty="0"/>
              <a:t> from kicker has to be considered</a:t>
            </a:r>
          </a:p>
          <a:p>
            <a:r>
              <a:rPr lang="en-US" dirty="0"/>
              <a:t>Fast movement (20 mm in 200 </a:t>
            </a:r>
            <a:r>
              <a:rPr lang="en-US" dirty="0" err="1"/>
              <a:t>ms</a:t>
            </a:r>
            <a:r>
              <a:rPr lang="en-US" dirty="0"/>
              <a:t>) required due to parallel operation</a:t>
            </a:r>
          </a:p>
          <a:p>
            <a:r>
              <a:rPr lang="en-US" dirty="0"/>
              <a:t>Later installation possible (no large internal fixtures)</a:t>
            </a:r>
          </a:p>
          <a:p>
            <a:r>
              <a:rPr lang="en-US" dirty="0"/>
              <a:t>Own driver system required</a:t>
            </a:r>
          </a:p>
          <a:p>
            <a:pPr lvl="1"/>
            <a:r>
              <a:rPr lang="en-US" dirty="0" err="1"/>
              <a:t>tbd</a:t>
            </a:r>
            <a:r>
              <a:rPr lang="en-US" dirty="0"/>
              <a:t>: interface to accelerator control system </a:t>
            </a:r>
          </a:p>
          <a:p>
            <a:r>
              <a:rPr lang="en-US" dirty="0"/>
              <a:t>DS in work, 80%, coordination with ACO required</a:t>
            </a:r>
          </a:p>
          <a:p>
            <a:r>
              <a:rPr lang="en-US" dirty="0"/>
              <a:t>Start of procurement expected for end of 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7477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820F3-EDD1-4F66-8EC3-216EA736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Proc: Vertical Ion Chamber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73A4AB-8272-4560-AD63-4873635D5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single vacuum chamber </a:t>
            </a:r>
          </a:p>
          <a:p>
            <a:r>
              <a:rPr lang="en-US" dirty="0"/>
              <a:t>1 flange for drive</a:t>
            </a:r>
            <a:br>
              <a:rPr lang="en-US" dirty="0"/>
            </a:br>
            <a:r>
              <a:rPr lang="en-US" dirty="0"/>
              <a:t>with standard distance 300 mm</a:t>
            </a:r>
          </a:p>
          <a:p>
            <a:r>
              <a:rPr lang="en-US" dirty="0"/>
              <a:t>1 flanges for pump</a:t>
            </a:r>
          </a:p>
          <a:p>
            <a:r>
              <a:rPr lang="en-US" dirty="0"/>
              <a:t>Alignment &amp; support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EAAFC0-0F5D-48FC-B239-3EA81469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2A6407-0791-4DE4-833A-F255DB9D2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A7749D-D33D-483C-8D63-60B4F44A55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5886" y="1372907"/>
            <a:ext cx="2944004" cy="52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</a:t>
            </a:r>
            <a:r>
              <a:rPr lang="en-US" dirty="0"/>
              <a:t>: Foil Chamber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5101958"/>
          </a:xfrm>
        </p:spPr>
        <p:txBody>
          <a:bodyPr>
            <a:normAutofit/>
          </a:bodyPr>
          <a:lstStyle/>
          <a:p>
            <a:r>
              <a:rPr lang="en-US" dirty="0"/>
              <a:t>One single vacuum chamber </a:t>
            </a:r>
          </a:p>
          <a:p>
            <a:r>
              <a:rPr lang="en-US" dirty="0"/>
              <a:t>5 flanges for drives</a:t>
            </a:r>
            <a:br>
              <a:rPr lang="en-US" dirty="0"/>
            </a:br>
            <a:r>
              <a:rPr lang="en-US" dirty="0"/>
              <a:t>with standard distance 300 mm</a:t>
            </a:r>
          </a:p>
          <a:p>
            <a:r>
              <a:rPr lang="en-US" dirty="0"/>
              <a:t>Several flanges for pumps</a:t>
            </a:r>
            <a:br>
              <a:rPr lang="en-US" dirty="0"/>
            </a:br>
            <a:r>
              <a:rPr lang="en-US" dirty="0"/>
              <a:t>(roughing chamber)</a:t>
            </a:r>
          </a:p>
          <a:p>
            <a:r>
              <a:rPr lang="en-US" dirty="0"/>
              <a:t>Viewport to observe </a:t>
            </a:r>
            <a:br>
              <a:rPr lang="en-US" dirty="0"/>
            </a:br>
            <a:r>
              <a:rPr lang="en-US" dirty="0"/>
              <a:t>foil damage</a:t>
            </a:r>
          </a:p>
          <a:p>
            <a:r>
              <a:rPr lang="en-US" dirty="0"/>
              <a:t>Detailing of chamber </a:t>
            </a:r>
            <a:br>
              <a:rPr lang="en-US" dirty="0"/>
            </a:br>
            <a:r>
              <a:rPr lang="en-US" dirty="0"/>
              <a:t>requirements and design </a:t>
            </a:r>
            <a:br>
              <a:rPr lang="en-US" dirty="0"/>
            </a:br>
            <a:r>
              <a:rPr lang="en-US" dirty="0"/>
              <a:t>required</a:t>
            </a:r>
          </a:p>
          <a:p>
            <a:r>
              <a:rPr lang="en-US" dirty="0"/>
              <a:t>Alignment &amp; support</a:t>
            </a:r>
          </a:p>
          <a:p>
            <a:r>
              <a:rPr lang="en-US" dirty="0"/>
              <a:t>DS in work, 70%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E772674-B19C-4939-865E-016CAFC4AE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0588" y="1157682"/>
            <a:ext cx="3696807" cy="54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0A7C4-7167-4635-9DC0-D8A3D125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Proc: P-absorber Chamber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E9654D-F29E-49C2-A4BB-911840B0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9920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vacuum chambers </a:t>
            </a:r>
          </a:p>
          <a:p>
            <a:r>
              <a:rPr lang="en-US" dirty="0"/>
              <a:t>5 flanges for drives</a:t>
            </a:r>
            <a:br>
              <a:rPr lang="en-US" dirty="0"/>
            </a:br>
            <a:r>
              <a:rPr lang="en-US" dirty="0"/>
              <a:t>with standard distance 300 mm</a:t>
            </a:r>
          </a:p>
          <a:p>
            <a:r>
              <a:rPr lang="en-US" dirty="0"/>
              <a:t>Several flanges for pumps</a:t>
            </a:r>
          </a:p>
          <a:p>
            <a:r>
              <a:rPr lang="en-US" dirty="0"/>
              <a:t>Viewport to observe </a:t>
            </a:r>
            <a:br>
              <a:rPr lang="en-US" dirty="0"/>
            </a:br>
            <a:r>
              <a:rPr lang="en-US" dirty="0"/>
              <a:t>foil damage</a:t>
            </a:r>
          </a:p>
          <a:p>
            <a:r>
              <a:rPr lang="en-US" dirty="0"/>
              <a:t>Alignment &amp; support</a:t>
            </a:r>
          </a:p>
          <a:p>
            <a:r>
              <a:rPr lang="en-US" dirty="0"/>
              <a:t>Detailing of chamber </a:t>
            </a:r>
            <a:br>
              <a:rPr lang="en-US" dirty="0"/>
            </a:br>
            <a:r>
              <a:rPr lang="en-US" dirty="0"/>
              <a:t>requirements and design </a:t>
            </a:r>
            <a:br>
              <a:rPr lang="en-US" dirty="0"/>
            </a:br>
            <a:r>
              <a:rPr lang="en-US" dirty="0"/>
              <a:t>required</a:t>
            </a:r>
          </a:p>
          <a:p>
            <a:r>
              <a:rPr lang="en-US" dirty="0"/>
              <a:t>Could be used to temporarily</a:t>
            </a:r>
            <a:br>
              <a:rPr lang="en-US" dirty="0"/>
            </a:br>
            <a:r>
              <a:rPr lang="en-US" dirty="0"/>
              <a:t>house collimators instead </a:t>
            </a:r>
            <a:br>
              <a:rPr lang="en-US" dirty="0"/>
            </a:br>
            <a:r>
              <a:rPr lang="en-US" dirty="0"/>
              <a:t>of EE-kicker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378E99-4FC9-4B49-B9A0-CC33C8BD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E33506-2F9F-45D6-9A98-816A9C58E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6675D5-72F8-482B-916F-AB62F536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370847"/>
            <a:ext cx="4290979" cy="52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Vacuum Chambers: </a:t>
            </a:r>
            <a:br>
              <a:rPr lang="de-DE" dirty="0"/>
            </a:b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procurement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E26251-81C4-4D86-9F1C-107A20A67B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5484" y="1007535"/>
            <a:ext cx="4067001" cy="40774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20B920F-DF3A-4D25-B81F-97A5B2F0F0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565" y="1266683"/>
            <a:ext cx="1922452" cy="38449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6FE4C9-D7D8-46D9-8CF6-32C63ED144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5341" y="1303003"/>
            <a:ext cx="2680250" cy="372655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C3CA93-F890-42D3-9147-97D8E3441922}"/>
              </a:ext>
            </a:extLst>
          </p:cNvPr>
          <p:cNvSpPr txBox="1"/>
          <p:nvPr/>
        </p:nvSpPr>
        <p:spPr>
          <a:xfrm>
            <a:off x="5189178" y="1597126"/>
            <a:ext cx="42832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2x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87F1B93-91DA-4135-A63B-86A5AACD7B84}"/>
              </a:ext>
            </a:extLst>
          </p:cNvPr>
          <p:cNvSpPr txBox="1"/>
          <p:nvPr/>
        </p:nvSpPr>
        <p:spPr>
          <a:xfrm>
            <a:off x="5799404" y="5249447"/>
            <a:ext cx="280076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err="1"/>
              <a:t>Protonabsorber</a:t>
            </a:r>
            <a:r>
              <a:rPr lang="en-US" dirty="0"/>
              <a:t>-Chamber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687E79A-35B0-40AF-A6D5-BBA20D285050}"/>
              </a:ext>
            </a:extLst>
          </p:cNvPr>
          <p:cNvSpPr txBox="1"/>
          <p:nvPr/>
        </p:nvSpPr>
        <p:spPr>
          <a:xfrm>
            <a:off x="3476052" y="5280833"/>
            <a:ext cx="15824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Foil-Chamber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BD14A6-C7FE-4E4F-932E-5592A9783440}"/>
              </a:ext>
            </a:extLst>
          </p:cNvPr>
          <p:cNvSpPr txBox="1"/>
          <p:nvPr/>
        </p:nvSpPr>
        <p:spPr>
          <a:xfrm>
            <a:off x="282241" y="5280833"/>
            <a:ext cx="23262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vertical Ion-Chamber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1A7BFFD-FEB8-41A8-9F75-797F5CCC223A}"/>
              </a:ext>
            </a:extLst>
          </p:cNvPr>
          <p:cNvSpPr txBox="1"/>
          <p:nvPr/>
        </p:nvSpPr>
        <p:spPr>
          <a:xfrm>
            <a:off x="291728" y="1401424"/>
            <a:ext cx="42832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1x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BD97720-67E1-48B3-AD84-6DCAD851B669}"/>
              </a:ext>
            </a:extLst>
          </p:cNvPr>
          <p:cNvSpPr txBox="1"/>
          <p:nvPr/>
        </p:nvSpPr>
        <p:spPr>
          <a:xfrm>
            <a:off x="2874150" y="1412460"/>
            <a:ext cx="42832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2486FF-6D9A-44B5-837F-2675341BA6D0}"/>
              </a:ext>
            </a:extLst>
          </p:cNvPr>
          <p:cNvSpPr txBox="1"/>
          <p:nvPr/>
        </p:nvSpPr>
        <p:spPr>
          <a:xfrm>
            <a:off x="3527057" y="6132620"/>
            <a:ext cx="13388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200-250 k€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51C26-4757-4FD0-924D-97771786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common parts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CE4FA4-5B99-45A5-BBD9-4F2AD4BCF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8x cover with bellow and bellow support </a:t>
            </a:r>
          </a:p>
          <a:p>
            <a:r>
              <a:rPr lang="en-US" dirty="0"/>
              <a:t>8x Fiducial bridge </a:t>
            </a:r>
          </a:p>
          <a:p>
            <a:r>
              <a:rPr lang="en-US" dirty="0"/>
              <a:t>8x Big flanges with </a:t>
            </a:r>
            <a:br>
              <a:rPr lang="en-US" dirty="0"/>
            </a:br>
            <a:r>
              <a:rPr lang="en-US" dirty="0"/>
              <a:t>reference surfaces and ref. holes</a:t>
            </a:r>
          </a:p>
          <a:p>
            <a:r>
              <a:rPr lang="en-US" dirty="0"/>
              <a:t>N x Drive flanges with </a:t>
            </a:r>
            <a:br>
              <a:rPr lang="en-US" dirty="0"/>
            </a:br>
            <a:r>
              <a:rPr lang="en-US" dirty="0"/>
              <a:t>tolerances and dowel pin holes</a:t>
            </a:r>
          </a:p>
          <a:p>
            <a:r>
              <a:rPr lang="en-US" dirty="0"/>
              <a:t>Same pipe-diameter for all chambers (300 mm)</a:t>
            </a:r>
          </a:p>
          <a:p>
            <a:r>
              <a:rPr lang="en-US" dirty="0"/>
              <a:t>Same support structure concept (only different lengths)</a:t>
            </a:r>
          </a:p>
          <a:p>
            <a:r>
              <a:rPr lang="en-US" dirty="0"/>
              <a:t>Same alignment bridge concept possible</a:t>
            </a:r>
          </a:p>
          <a:p>
            <a:r>
              <a:rPr lang="en-US" dirty="0"/>
              <a:t>Many common bakeout jackets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common procurement?!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EC4F19-0C50-49D3-8CE9-368FDE66B1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6347" y="1197859"/>
            <a:ext cx="1503862" cy="15254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CABDB6-7BCB-41AF-B674-3250667AD9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487" y="1751426"/>
            <a:ext cx="1322398" cy="8562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4F3D65-CAFC-4C67-92FD-B8EFF6F2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7176" y="2007875"/>
            <a:ext cx="1098879" cy="13808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D9A41B2-5F6B-4231-B0C1-2AB75E139A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3885" y="2809715"/>
            <a:ext cx="1064814" cy="10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SIS100 Special Installations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5135980"/>
          </a:xfrm>
        </p:spPr>
        <p:txBody>
          <a:bodyPr/>
          <a:lstStyle/>
          <a:p>
            <a:r>
              <a:rPr lang="en-US" dirty="0"/>
              <a:t>2.8.11.1: </a:t>
            </a:r>
            <a:r>
              <a:rPr lang="en-US" dirty="0" err="1"/>
              <a:t>Cryocatcher</a:t>
            </a:r>
            <a:endParaRPr lang="en-US" dirty="0"/>
          </a:p>
          <a:p>
            <a:pPr lvl="1"/>
            <a:r>
              <a:rPr lang="en-US" dirty="0"/>
              <a:t>60 cryogenic ion catcher, integration into QDMs</a:t>
            </a:r>
          </a:p>
          <a:p>
            <a:r>
              <a:rPr lang="en-US" dirty="0"/>
              <a:t>2.8.11.2: Halo Collimation System</a:t>
            </a:r>
          </a:p>
          <a:p>
            <a:pPr lvl="1"/>
            <a:r>
              <a:rPr lang="en-US" dirty="0"/>
              <a:t>Proton halo collimation system – two stage collimation system</a:t>
            </a:r>
          </a:p>
          <a:p>
            <a:pPr lvl="1"/>
            <a:r>
              <a:rPr lang="en-US" dirty="0"/>
              <a:t>Ion halo collimation system – stripping and collimation</a:t>
            </a:r>
          </a:p>
          <a:p>
            <a:pPr lvl="1"/>
            <a:r>
              <a:rPr lang="en-US" dirty="0"/>
              <a:t>Collimation system for systematic extraction losses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81 collimators / foils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SIS18: Development of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Cryoinserts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and further upgrade measures incl. laboratory administration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Simulation and machine experiments 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wrt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Dynamic Vacuum in SIS18 and SIS100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Care &amp;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maintainance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of 23 collimators in SIS18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010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Proc: 8x W-Collimator incl. support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51994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Small procurement</a:t>
            </a:r>
          </a:p>
          <a:p>
            <a:pPr lvl="1"/>
            <a:r>
              <a:rPr lang="en-US" dirty="0"/>
              <a:t>&lt; 100 k€</a:t>
            </a:r>
          </a:p>
          <a:p>
            <a:pPr lvl="1"/>
            <a:r>
              <a:rPr lang="en-US" dirty="0"/>
              <a:t>can be shifted until simulations are done</a:t>
            </a:r>
          </a:p>
          <a:p>
            <a:r>
              <a:rPr lang="en-US" dirty="0"/>
              <a:t>Blocks shall be adaptable to slow drives, same weight</a:t>
            </a:r>
          </a:p>
          <a:p>
            <a:r>
              <a:rPr lang="en-US" dirty="0"/>
              <a:t>Absorber blocks</a:t>
            </a:r>
          </a:p>
          <a:p>
            <a:pPr lvl="1"/>
            <a:r>
              <a:rPr lang="en-US" dirty="0"/>
              <a:t>Material: Tungsten or </a:t>
            </a:r>
            <a:r>
              <a:rPr lang="en-US" dirty="0" err="1"/>
              <a:t>Densimet</a:t>
            </a:r>
            <a:endParaRPr lang="en-US" dirty="0"/>
          </a:p>
          <a:p>
            <a:pPr lvl="1"/>
            <a:r>
              <a:rPr lang="en-US" dirty="0"/>
              <a:t>ca. 50 cm x 8 cm x 3 cm, ~25kg</a:t>
            </a:r>
          </a:p>
          <a:p>
            <a:pPr lvl="1"/>
            <a:r>
              <a:rPr lang="en-US" dirty="0"/>
              <a:t>2x four blocks, each 2 horizontal, 2 vertical</a:t>
            </a:r>
          </a:p>
          <a:p>
            <a:pPr lvl="1"/>
            <a:r>
              <a:rPr lang="en-US" dirty="0"/>
              <a:t>Movement: ~20 mm, </a:t>
            </a:r>
            <a:br>
              <a:rPr lang="en-US" dirty="0"/>
            </a:br>
            <a:r>
              <a:rPr lang="en-US" dirty="0"/>
              <a:t>speed: 5 mm in 200 </a:t>
            </a:r>
            <a:r>
              <a:rPr lang="en-US" dirty="0" err="1"/>
              <a:t>ms</a:t>
            </a:r>
            <a:r>
              <a:rPr lang="en-US" dirty="0"/>
              <a:t> desirable</a:t>
            </a:r>
          </a:p>
          <a:p>
            <a:pPr lvl="1"/>
            <a:r>
              <a:rPr lang="en-US" dirty="0"/>
              <a:t>Precision: +- 0.2 mm</a:t>
            </a:r>
          </a:p>
          <a:p>
            <a:r>
              <a:rPr lang="en-US" dirty="0" err="1"/>
              <a:t>Fluka</a:t>
            </a:r>
            <a:r>
              <a:rPr lang="en-US" dirty="0"/>
              <a:t> Simulation required for</a:t>
            </a:r>
          </a:p>
          <a:p>
            <a:pPr lvl="1"/>
            <a:r>
              <a:rPr lang="en-US" dirty="0"/>
              <a:t>angle</a:t>
            </a:r>
          </a:p>
          <a:p>
            <a:pPr lvl="1"/>
            <a:r>
              <a:rPr lang="en-US" dirty="0"/>
              <a:t>material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65466C-F1CA-4204-BA76-F7D4F73A5B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0998" y="3794844"/>
            <a:ext cx="4968950" cy="24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2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</a:t>
            </a:r>
            <a:r>
              <a:rPr lang="en-US" dirty="0"/>
              <a:t>: P-Absorber Shielding Pipe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 m </a:t>
            </a:r>
            <a:r>
              <a:rPr lang="en-US" dirty="0" err="1"/>
              <a:t>bakeable</a:t>
            </a:r>
            <a:r>
              <a:rPr lang="en-US" dirty="0"/>
              <a:t> vacuum pipe</a:t>
            </a:r>
          </a:p>
          <a:p>
            <a:r>
              <a:rPr lang="en-US" dirty="0"/>
              <a:t>Surrounded by (moveable) concrete shielding</a:t>
            </a:r>
          </a:p>
          <a:p>
            <a:r>
              <a:rPr lang="en-US" dirty="0"/>
              <a:t>Alignment &amp; support</a:t>
            </a:r>
          </a:p>
          <a:p>
            <a:endParaRPr lang="en-US" dirty="0"/>
          </a:p>
          <a:p>
            <a:r>
              <a:rPr lang="en-US" dirty="0"/>
              <a:t>Open questions: </a:t>
            </a:r>
          </a:p>
          <a:p>
            <a:pPr lvl="1"/>
            <a:r>
              <a:rPr lang="en-US" dirty="0"/>
              <a:t>Thickness of concrete?</a:t>
            </a:r>
          </a:p>
          <a:p>
            <a:pPr lvl="1"/>
            <a:r>
              <a:rPr lang="en-US" dirty="0"/>
              <a:t>specifications for concrete?</a:t>
            </a:r>
          </a:p>
          <a:p>
            <a:pPr lvl="1"/>
            <a:r>
              <a:rPr lang="en-US" dirty="0"/>
              <a:t>Can the heating jacket remain </a:t>
            </a:r>
            <a:br>
              <a:rPr lang="en-US" dirty="0"/>
            </a:br>
            <a:r>
              <a:rPr lang="en-US" dirty="0"/>
              <a:t>inside the concrete?</a:t>
            </a:r>
          </a:p>
          <a:p>
            <a:pPr lvl="1"/>
            <a:r>
              <a:rPr lang="en-US" dirty="0"/>
              <a:t>More concrete required?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667" y="2261061"/>
            <a:ext cx="4087244" cy="43743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73B9DED-7E5B-44F6-9070-328BFE1CEF4C}"/>
              </a:ext>
            </a:extLst>
          </p:cNvPr>
          <p:cNvSpPr txBox="1"/>
          <p:nvPr/>
        </p:nvSpPr>
        <p:spPr>
          <a:xfrm>
            <a:off x="558911" y="6216446"/>
            <a:ext cx="349807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(no progress since last SIS100 workshop)</a:t>
            </a:r>
          </a:p>
        </p:txBody>
      </p:sp>
    </p:spTree>
    <p:extLst>
      <p:ext uri="{BB962C8B-B14F-4D97-AF65-F5344CB8AC3E}">
        <p14:creationId xmlns:p14="http://schemas.microsoft.com/office/powerpoint/2010/main" val="1970620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Systems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4"/>
            <a:ext cx="6868572" cy="54670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 measurement system</a:t>
            </a:r>
          </a:p>
          <a:p>
            <a:pPr lvl="1"/>
            <a:r>
              <a:rPr lang="en-US" dirty="0"/>
              <a:t>IFCs are missing, procurement starting soon (BEA)</a:t>
            </a:r>
          </a:p>
          <a:p>
            <a:pPr lvl="1"/>
            <a:r>
              <a:rPr lang="en-US" dirty="0"/>
              <a:t>All other components are delivered</a:t>
            </a:r>
          </a:p>
          <a:p>
            <a:pPr lvl="1"/>
            <a:endParaRPr lang="en-US" dirty="0"/>
          </a:p>
          <a:p>
            <a:r>
              <a:rPr lang="en-US" dirty="0"/>
              <a:t>Temperature measurement system </a:t>
            </a:r>
            <a:br>
              <a:rPr lang="en-US" dirty="0"/>
            </a:br>
            <a:r>
              <a:rPr lang="en-US" dirty="0"/>
              <a:t>for collimators (together with HEBT)</a:t>
            </a:r>
          </a:p>
          <a:p>
            <a:pPr lvl="1"/>
            <a:r>
              <a:rPr lang="en-US" dirty="0"/>
              <a:t>SPS-based system</a:t>
            </a:r>
          </a:p>
          <a:p>
            <a:pPr lvl="1"/>
            <a:r>
              <a:rPr lang="en-US" dirty="0"/>
              <a:t>Prototype has been developed </a:t>
            </a:r>
            <a:br>
              <a:rPr lang="en-US" dirty="0"/>
            </a:br>
            <a:r>
              <a:rPr lang="en-US" dirty="0"/>
              <a:t>(bachelor thesis, BEA)</a:t>
            </a:r>
          </a:p>
          <a:p>
            <a:pPr lvl="1"/>
            <a:r>
              <a:rPr lang="en-US" dirty="0"/>
              <a:t>All components have been </a:t>
            </a:r>
            <a:br>
              <a:rPr lang="en-US" dirty="0"/>
            </a:br>
            <a:r>
              <a:rPr lang="en-US" dirty="0"/>
              <a:t>ordered and delivered</a:t>
            </a:r>
          </a:p>
          <a:p>
            <a:pPr lvl="1"/>
            <a:r>
              <a:rPr lang="en-US" dirty="0"/>
              <a:t>Housing and support development</a:t>
            </a:r>
          </a:p>
          <a:p>
            <a:pPr lvl="1"/>
            <a:r>
              <a:rPr lang="en-US" dirty="0"/>
              <a:t>Assembly pending, </a:t>
            </a:r>
            <a:br>
              <a:rPr lang="en-US" dirty="0"/>
            </a:br>
            <a:r>
              <a:rPr lang="en-US" dirty="0"/>
              <a:t>cabling needs to be done</a:t>
            </a:r>
          </a:p>
          <a:p>
            <a:r>
              <a:rPr lang="en-US" dirty="0"/>
              <a:t>Cameras for foil observation (BEA)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211" y="2492717"/>
            <a:ext cx="2163562" cy="1586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61AF05-B676-4833-81BF-3E40EB16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820" y="4184225"/>
            <a:ext cx="2830953" cy="15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4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F30EE67-12F8-4E55-9B6E-BC18AD611394}"/>
              </a:ext>
            </a:extLst>
          </p:cNvPr>
          <p:cNvSpPr txBox="1">
            <a:spLocks/>
          </p:cNvSpPr>
          <p:nvPr/>
        </p:nvSpPr>
        <p:spPr>
          <a:xfrm>
            <a:off x="422565" y="1319358"/>
            <a:ext cx="8131500" cy="5233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Cryocatcher</a:t>
            </a:r>
            <a:r>
              <a:rPr lang="en-US" dirty="0"/>
              <a:t>: running</a:t>
            </a:r>
          </a:p>
          <a:p>
            <a:r>
              <a:rPr lang="en-US" dirty="0"/>
              <a:t>Collimator chamber:</a:t>
            </a:r>
          </a:p>
          <a:p>
            <a:pPr lvl="1"/>
            <a:r>
              <a:rPr lang="en-US" dirty="0"/>
              <a:t>Manufacturing running, FAT: middle/end of October 2025</a:t>
            </a:r>
          </a:p>
          <a:p>
            <a:pPr lvl="1"/>
            <a:r>
              <a:rPr lang="en-US" dirty="0"/>
              <a:t>SAT and integration @ </a:t>
            </a:r>
            <a:r>
              <a:rPr lang="en-US" dirty="0" err="1"/>
              <a:t>gsi</a:t>
            </a:r>
            <a:r>
              <a:rPr lang="en-US" dirty="0"/>
              <a:t>: end of 2025</a:t>
            </a:r>
          </a:p>
          <a:p>
            <a:r>
              <a:rPr lang="en-US" dirty="0"/>
              <a:t>Slow drives:</a:t>
            </a:r>
          </a:p>
          <a:p>
            <a:pPr lvl="1"/>
            <a:r>
              <a:rPr lang="en-US" dirty="0"/>
              <a:t>Contract (almost) awarded</a:t>
            </a:r>
          </a:p>
          <a:p>
            <a:pPr lvl="1"/>
            <a:r>
              <a:rPr lang="en-US" dirty="0"/>
              <a:t>Deliveries starting from June 2026</a:t>
            </a:r>
          </a:p>
          <a:p>
            <a:r>
              <a:rPr lang="en-US" dirty="0"/>
              <a:t>Fast drives:</a:t>
            </a:r>
          </a:p>
          <a:p>
            <a:pPr lvl="1"/>
            <a:r>
              <a:rPr lang="en-US" dirty="0"/>
              <a:t>Specification to be finished, coordination with ACO required</a:t>
            </a:r>
          </a:p>
          <a:p>
            <a:pPr lvl="1"/>
            <a:r>
              <a:rPr lang="en-US" dirty="0"/>
              <a:t>Procurement start: End of 2025</a:t>
            </a:r>
          </a:p>
          <a:p>
            <a:r>
              <a:rPr lang="en-US" dirty="0"/>
              <a:t>Vacuum chambers:</a:t>
            </a:r>
          </a:p>
          <a:p>
            <a:pPr lvl="1"/>
            <a:r>
              <a:rPr lang="en-US" dirty="0"/>
              <a:t>Specifications required, procurement start estimated for Q2/2026</a:t>
            </a:r>
          </a:p>
          <a:p>
            <a:r>
              <a:rPr lang="en-US" dirty="0"/>
              <a:t>Concrete pipe + W-collimators:</a:t>
            </a:r>
          </a:p>
          <a:p>
            <a:pPr lvl="1"/>
            <a:r>
              <a:rPr lang="en-US" dirty="0"/>
              <a:t>Specifications to be developed, simulations required</a:t>
            </a:r>
          </a:p>
          <a:p>
            <a:r>
              <a:rPr lang="en-US" dirty="0"/>
              <a:t>Auxiliary systems:</a:t>
            </a:r>
          </a:p>
          <a:p>
            <a:pPr lvl="1"/>
            <a:r>
              <a:rPr lang="en-US" dirty="0"/>
              <a:t>Proc. mainly by BEA</a:t>
            </a:r>
          </a:p>
          <a:p>
            <a:pPr lvl="1"/>
            <a:r>
              <a:rPr lang="en-US" dirty="0"/>
              <a:t>Temperature monitor to be built</a:t>
            </a:r>
          </a:p>
        </p:txBody>
      </p:sp>
    </p:spTree>
    <p:extLst>
      <p:ext uri="{BB962C8B-B14F-4D97-AF65-F5344CB8AC3E}">
        <p14:creationId xmlns:p14="http://schemas.microsoft.com/office/powerpoint/2010/main" val="51317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SIS100 </a:t>
            </a:r>
            <a:r>
              <a:rPr lang="en-US" dirty="0" err="1"/>
              <a:t>Cryocatcher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60 </a:t>
            </a:r>
            <a:r>
              <a:rPr lang="en-US" dirty="0" err="1"/>
              <a:t>cryocatcher</a:t>
            </a:r>
            <a:r>
              <a:rPr lang="en-US" dirty="0"/>
              <a:t> in SIS100 will suppress </a:t>
            </a:r>
            <a:br>
              <a:rPr lang="en-US" dirty="0"/>
            </a:br>
            <a:r>
              <a:rPr lang="en-US" dirty="0"/>
              <a:t>dynamic vacuum effects</a:t>
            </a:r>
          </a:p>
          <a:p>
            <a:r>
              <a:rPr lang="en-US" dirty="0"/>
              <a:t>Located between quadrupoles in QDM</a:t>
            </a:r>
          </a:p>
          <a:p>
            <a:r>
              <a:rPr lang="en-US" dirty="0"/>
              <a:t>Production is finished </a:t>
            </a:r>
          </a:p>
          <a:p>
            <a:r>
              <a:rPr lang="en-US" dirty="0"/>
              <a:t>All components in store </a:t>
            </a:r>
          </a:p>
          <a:p>
            <a:pPr lvl="1"/>
            <a:r>
              <a:rPr lang="en-US" dirty="0"/>
              <a:t>ready to delivery to integration </a:t>
            </a:r>
          </a:p>
          <a:p>
            <a:pPr lvl="1"/>
            <a:r>
              <a:rPr lang="en-US" dirty="0"/>
              <a:t>or already integrated in </a:t>
            </a:r>
            <a:r>
              <a:rPr lang="en-US" dirty="0" err="1"/>
              <a:t>Würzburg</a:t>
            </a:r>
            <a:endParaRPr lang="en-US" dirty="0"/>
          </a:p>
          <a:p>
            <a:r>
              <a:rPr lang="en-US" dirty="0"/>
              <a:t>Integration ongoing </a:t>
            </a:r>
          </a:p>
          <a:p>
            <a:r>
              <a:rPr lang="en-US" dirty="0"/>
              <a:t>Monitoring of distances</a:t>
            </a:r>
          </a:p>
          <a:p>
            <a:r>
              <a:rPr lang="en-US" dirty="0"/>
              <a:t>Still waiting for </a:t>
            </a:r>
            <a:br>
              <a:rPr lang="en-US" dirty="0"/>
            </a:br>
            <a:r>
              <a:rPr lang="en-US" b="1" dirty="0" err="1"/>
              <a:t>Einbauerklärung</a:t>
            </a:r>
            <a:r>
              <a:rPr lang="en-US" b="1" dirty="0"/>
              <a:t>…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654" y="1336149"/>
            <a:ext cx="2904219" cy="174971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49" y="3401585"/>
            <a:ext cx="3700624" cy="141766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250" y="5078020"/>
            <a:ext cx="3700624" cy="10250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8868">
            <a:off x="4080793" y="5185203"/>
            <a:ext cx="720975" cy="101979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8868">
            <a:off x="3492538" y="5438328"/>
            <a:ext cx="720975" cy="1019792"/>
          </a:xfrm>
          <a:prstGeom prst="rect">
            <a:avLst/>
          </a:prstGeom>
          <a:ln>
            <a:noFill/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367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Cryocatcher</a:t>
            </a:r>
            <a:r>
              <a:rPr lang="en-US" dirty="0"/>
              <a:t> QDM-FAT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41771"/>
            <a:ext cx="8211834" cy="5112499"/>
          </a:xfrm>
        </p:spPr>
        <p:txBody>
          <a:bodyPr/>
          <a:lstStyle/>
          <a:p>
            <a:r>
              <a:rPr lang="en-US" dirty="0"/>
              <a:t>Verification of position </a:t>
            </a:r>
            <a:br>
              <a:rPr lang="en-US" dirty="0"/>
            </a:br>
            <a:r>
              <a:rPr lang="en-US" dirty="0"/>
              <a:t>measurement data</a:t>
            </a:r>
          </a:p>
          <a:p>
            <a:r>
              <a:rPr lang="en-US" dirty="0"/>
              <a:t>Verification of </a:t>
            </a:r>
            <a:br>
              <a:rPr lang="en-US" dirty="0"/>
            </a:br>
            <a:r>
              <a:rPr lang="en-US" dirty="0"/>
              <a:t>electrical integrity</a:t>
            </a:r>
            <a:br>
              <a:rPr lang="en-US" dirty="0"/>
            </a:br>
            <a:r>
              <a:rPr lang="en-US" dirty="0"/>
              <a:t>for current measurement</a:t>
            </a:r>
          </a:p>
          <a:p>
            <a:r>
              <a:rPr lang="en-US" dirty="0"/>
              <a:t>So far: </a:t>
            </a:r>
            <a:r>
              <a:rPr lang="en-US" b="1" dirty="0"/>
              <a:t>24 integrated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577" y="1337108"/>
            <a:ext cx="4350506" cy="21735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A89CB8-E854-4C71-81BE-9F459739E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020"/>
            <a:ext cx="4761404" cy="28281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3609135-A587-4BBF-A4D8-53305CE12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494" y="3915878"/>
            <a:ext cx="4350506" cy="27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18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5673351"/>
            <a:ext cx="9143999" cy="16716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Halo-Collimation in SIS100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3004" y="1183099"/>
            <a:ext cx="8919556" cy="5467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Three different, non-independent collimation systems:</a:t>
            </a:r>
          </a:p>
          <a:p>
            <a:endParaRPr lang="en-US" b="1" dirty="0"/>
          </a:p>
          <a:p>
            <a:r>
              <a:rPr lang="en-US" b="1" dirty="0"/>
              <a:t>Proton halo collimation </a:t>
            </a:r>
            <a:r>
              <a:rPr lang="en-US" dirty="0"/>
              <a:t>system </a:t>
            </a:r>
          </a:p>
          <a:p>
            <a:pPr lvl="1"/>
            <a:r>
              <a:rPr lang="en-US" dirty="0"/>
              <a:t>Two stage collimation system </a:t>
            </a:r>
          </a:p>
          <a:p>
            <a:pPr lvl="1"/>
            <a:r>
              <a:rPr lang="en-US" dirty="0"/>
              <a:t>Highly charged or fully stripped ions</a:t>
            </a:r>
          </a:p>
          <a:p>
            <a:pPr lvl="1"/>
            <a:endParaRPr lang="en-US" sz="1600" dirty="0"/>
          </a:p>
          <a:p>
            <a:r>
              <a:rPr lang="en-US" b="1" dirty="0"/>
              <a:t>Ion halo collimation</a:t>
            </a:r>
            <a:r>
              <a:rPr lang="en-US" dirty="0"/>
              <a:t> system </a:t>
            </a:r>
          </a:p>
          <a:p>
            <a:pPr lvl="1"/>
            <a:r>
              <a:rPr lang="en-US" dirty="0"/>
              <a:t>Stripping and collimation </a:t>
            </a:r>
          </a:p>
          <a:p>
            <a:pPr lvl="1"/>
            <a:r>
              <a:rPr lang="en-US" dirty="0"/>
              <a:t>Medium charge states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dirty="0"/>
              <a:t>Collimation system for systematic </a:t>
            </a:r>
            <a:r>
              <a:rPr lang="en-US" b="1" dirty="0"/>
              <a:t>extraction losses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6" name="Picture 6" descr="Two Stage Collimation Sys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92" y="2025187"/>
            <a:ext cx="3082800" cy="117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429000"/>
            <a:ext cx="1846700" cy="178327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403092" y="2266062"/>
            <a:ext cx="74090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err="1"/>
              <a:t>I.Strasik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609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955A0-ABBC-4DAD-9E32-78EAC8E5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Halo Collimation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4DD3AE-A822-4317-8BF5-06EB84A9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6" y="1272907"/>
            <a:ext cx="9087853" cy="5081363"/>
          </a:xfrm>
        </p:spPr>
        <p:txBody>
          <a:bodyPr/>
          <a:lstStyle/>
          <a:p>
            <a:r>
              <a:rPr lang="en-US" b="1" dirty="0"/>
              <a:t>Proton halo collimation </a:t>
            </a:r>
            <a:r>
              <a:rPr lang="en-US" dirty="0"/>
              <a:t>system</a:t>
            </a:r>
          </a:p>
          <a:p>
            <a:pPr lvl="1"/>
            <a:r>
              <a:rPr lang="en-US" altLang="de-DE" dirty="0"/>
              <a:t>Collimation efficiency (multi-turn) close to 100%</a:t>
            </a:r>
          </a:p>
          <a:p>
            <a:pPr lvl="1"/>
            <a:r>
              <a:rPr lang="en-US" altLang="de-DE" dirty="0"/>
              <a:t>High collimation efficiency for light ions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4x scattering foil (2x horizontal, 2x vertical)</a:t>
            </a:r>
          </a:p>
          <a:p>
            <a:pPr lvl="1"/>
            <a:r>
              <a:rPr lang="en-US" dirty="0"/>
              <a:t>2x: 4x absorber block “protons”, 1x concrete shielded vacuum pipe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7C613E-F390-481B-ACE5-670334AF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C4B8E5-B701-4C3B-A638-28E27148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7B3B56-C5B6-4F92-82E6-11641C3494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1684" y="3165762"/>
            <a:ext cx="4692316" cy="36922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C9A1650-07F1-4467-A5E1-DB4B241569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70630" y="3165762"/>
            <a:ext cx="5185814" cy="3440373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6E645AC-91AF-4350-9D29-751BD8ED0A7A}"/>
              </a:ext>
            </a:extLst>
          </p:cNvPr>
          <p:cNvCxnSpPr>
            <a:cxnSpLocks/>
          </p:cNvCxnSpPr>
          <p:nvPr/>
        </p:nvCxnSpPr>
        <p:spPr>
          <a:xfrm>
            <a:off x="6691518" y="3105993"/>
            <a:ext cx="831850" cy="9077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BC3483C-5CD2-48B5-854E-384EAE6AF570}"/>
              </a:ext>
            </a:extLst>
          </p:cNvPr>
          <p:cNvCxnSpPr>
            <a:cxnSpLocks/>
          </p:cNvCxnSpPr>
          <p:nvPr/>
        </p:nvCxnSpPr>
        <p:spPr>
          <a:xfrm>
            <a:off x="3104147" y="3165762"/>
            <a:ext cx="1993320" cy="16959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3DC69EA-4B05-413D-8DC4-673F1F0BAFBE}"/>
              </a:ext>
            </a:extLst>
          </p:cNvPr>
          <p:cNvCxnSpPr>
            <a:cxnSpLocks/>
          </p:cNvCxnSpPr>
          <p:nvPr/>
        </p:nvCxnSpPr>
        <p:spPr>
          <a:xfrm>
            <a:off x="3104147" y="3165762"/>
            <a:ext cx="3176337" cy="14283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ihandform: Form 47">
            <a:extLst>
              <a:ext uri="{FF2B5EF4-FFF2-40B4-BE49-F238E27FC236}">
                <a16:creationId xmlns:a16="http://schemas.microsoft.com/office/drawing/2014/main" id="{81979D0E-23DA-4BB6-AA14-4DACB98E8C83}"/>
              </a:ext>
            </a:extLst>
          </p:cNvPr>
          <p:cNvSpPr/>
          <p:nvPr/>
        </p:nvSpPr>
        <p:spPr>
          <a:xfrm>
            <a:off x="266740" y="2690153"/>
            <a:ext cx="1734518" cy="2246870"/>
          </a:xfrm>
          <a:custGeom>
            <a:avLst/>
            <a:gdLst>
              <a:gd name="connsiteX0" fmla="*/ 559953 w 1588653"/>
              <a:gd name="connsiteY0" fmla="*/ 0 h 2326822"/>
              <a:gd name="connsiteX1" fmla="*/ 45603 w 1588653"/>
              <a:gd name="connsiteY1" fmla="*/ 661307 h 2326822"/>
              <a:gd name="connsiteX2" fmla="*/ 1588653 w 1588653"/>
              <a:gd name="connsiteY2" fmla="*/ 2326822 h 232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8653" h="2326822">
                <a:moveTo>
                  <a:pt x="559953" y="0"/>
                </a:moveTo>
                <a:cubicBezTo>
                  <a:pt x="217053" y="136751"/>
                  <a:pt x="-125847" y="273503"/>
                  <a:pt x="45603" y="661307"/>
                </a:cubicBezTo>
                <a:cubicBezTo>
                  <a:pt x="217053" y="1049111"/>
                  <a:pt x="1285214" y="2118633"/>
                  <a:pt x="1588653" y="2326822"/>
                </a:cubicBezTo>
              </a:path>
            </a:pathLst>
          </a:cu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6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Proton </a:t>
            </a:r>
            <a:r>
              <a:rPr lang="de-DE" dirty="0" err="1"/>
              <a:t>Scattering</a:t>
            </a:r>
            <a:endParaRPr lang="de-DE" dirty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271463" y="1217613"/>
            <a:ext cx="8539162" cy="5266314"/>
          </a:xfrm>
        </p:spPr>
        <p:txBody>
          <a:bodyPr>
            <a:normAutofit/>
          </a:bodyPr>
          <a:lstStyle/>
          <a:p>
            <a:r>
              <a:rPr lang="en-US" dirty="0"/>
              <a:t>Scattering foils:</a:t>
            </a:r>
          </a:p>
          <a:p>
            <a:pPr lvl="1"/>
            <a:r>
              <a:rPr lang="en-US" dirty="0"/>
              <a:t>Tungsten sheet metal, 1mm width</a:t>
            </a:r>
          </a:p>
          <a:p>
            <a:pPr lvl="1"/>
            <a:r>
              <a:rPr lang="en-US" dirty="0"/>
              <a:t>Four foils, 2 horizontal, 2 vertical</a:t>
            </a:r>
          </a:p>
          <a:p>
            <a:pPr lvl="1"/>
            <a:r>
              <a:rPr lang="en-US" dirty="0"/>
              <a:t>Precision: +-0.5 mm</a:t>
            </a:r>
          </a:p>
          <a:p>
            <a:pPr lvl="1"/>
            <a:r>
              <a:rPr lang="en-US" dirty="0"/>
              <a:t>fast movement (20 mm in 200 </a:t>
            </a:r>
            <a:r>
              <a:rPr lang="en-US" dirty="0" err="1"/>
              <a:t>ms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required due to parallel operation</a:t>
            </a:r>
          </a:p>
          <a:p>
            <a:pPr lvl="1"/>
            <a:endParaRPr lang="en-US" altLang="de-DE" dirty="0"/>
          </a:p>
          <a:p>
            <a:endParaRPr lang="en-US" altLang="de-DE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31" y="3850770"/>
            <a:ext cx="2285443" cy="19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DB76E4-7ABA-46AC-8782-A36E93FF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9504" y="121106"/>
            <a:ext cx="3833033" cy="67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4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2x Proton Absorber Station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13658"/>
            <a:ext cx="8211834" cy="5511337"/>
          </a:xfrm>
        </p:spPr>
        <p:txBody>
          <a:bodyPr>
            <a:normAutofit/>
          </a:bodyPr>
          <a:lstStyle/>
          <a:p>
            <a:r>
              <a:rPr lang="en-US" sz="2000" dirty="0"/>
              <a:t>Absorber blocks, 2 horizontal, 2 vertical</a:t>
            </a:r>
          </a:p>
          <a:p>
            <a:pPr lvl="1"/>
            <a:r>
              <a:rPr lang="en-US" sz="1800" dirty="0"/>
              <a:t>Material: Tungsten or </a:t>
            </a:r>
            <a:r>
              <a:rPr lang="en-US" sz="1800" dirty="0" err="1"/>
              <a:t>Densimet</a:t>
            </a:r>
            <a:r>
              <a:rPr lang="en-US" sz="1800" dirty="0"/>
              <a:t>, ca. 50 cm x 8 cm x 3 cm, ~</a:t>
            </a:r>
            <a:r>
              <a:rPr lang="en-US" sz="1800" b="1" dirty="0"/>
              <a:t>25kg</a:t>
            </a:r>
          </a:p>
          <a:p>
            <a:pPr lvl="1"/>
            <a:r>
              <a:rPr lang="en-US" sz="1800" dirty="0"/>
              <a:t>Movement: ~20 mm, </a:t>
            </a:r>
            <a:br>
              <a:rPr lang="en-US" sz="1800" dirty="0"/>
            </a:br>
            <a:r>
              <a:rPr lang="en-US" sz="1800" dirty="0"/>
              <a:t>speed: 5 mm in 200 </a:t>
            </a:r>
            <a:r>
              <a:rPr lang="en-US" sz="1800" dirty="0" err="1"/>
              <a:t>ms</a:t>
            </a:r>
            <a:r>
              <a:rPr lang="en-US" sz="1800" dirty="0"/>
              <a:t> desirable</a:t>
            </a:r>
          </a:p>
          <a:p>
            <a:pPr lvl="1"/>
            <a:r>
              <a:rPr lang="en-US" sz="1800" dirty="0"/>
              <a:t>Precision: +- 0.2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Shielding pipe: </a:t>
            </a:r>
          </a:p>
          <a:p>
            <a:pPr lvl="1"/>
            <a:r>
              <a:rPr lang="en-US" dirty="0"/>
              <a:t>1m </a:t>
            </a:r>
            <a:r>
              <a:rPr lang="en-US" dirty="0" err="1"/>
              <a:t>bakeable</a:t>
            </a:r>
            <a:r>
              <a:rPr lang="en-US" dirty="0"/>
              <a:t> pipe</a:t>
            </a:r>
          </a:p>
          <a:p>
            <a:pPr lvl="1"/>
            <a:r>
              <a:rPr lang="en-US" dirty="0" err="1"/>
              <a:t>surrouonded</a:t>
            </a:r>
            <a:r>
              <a:rPr lang="en-US" dirty="0"/>
              <a:t> by </a:t>
            </a:r>
            <a:br>
              <a:rPr lang="en-US" dirty="0"/>
            </a:br>
            <a:r>
              <a:rPr lang="en-US" dirty="0"/>
              <a:t>concrete shielding</a:t>
            </a:r>
          </a:p>
          <a:p>
            <a:endParaRPr lang="en-US" dirty="0"/>
          </a:p>
          <a:p>
            <a:r>
              <a:rPr lang="en-US" dirty="0"/>
              <a:t>Option for vertical </a:t>
            </a:r>
            <a:br>
              <a:rPr lang="en-US" dirty="0"/>
            </a:br>
            <a:r>
              <a:rPr lang="en-US" dirty="0" err="1"/>
              <a:t>ionstripping</a:t>
            </a:r>
            <a:r>
              <a:rPr lang="en-US" dirty="0"/>
              <a:t> foil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93D929C-3016-48D0-8546-175FFEE0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7350" y="2358189"/>
            <a:ext cx="5676756" cy="4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4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Ion Halo </a:t>
            </a:r>
            <a:r>
              <a:rPr lang="de-DE" dirty="0" err="1"/>
              <a:t>Collimation</a:t>
            </a:r>
            <a:r>
              <a:rPr lang="de-DE" dirty="0"/>
              <a:t> in SIS100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6791967" cy="4903585"/>
          </a:xfrm>
        </p:spPr>
        <p:txBody>
          <a:bodyPr>
            <a:normAutofit/>
          </a:bodyPr>
          <a:lstStyle/>
          <a:p>
            <a:r>
              <a:rPr lang="en-US" dirty="0"/>
              <a:t>Halo collimation of partially stripped ions:</a:t>
            </a:r>
          </a:p>
          <a:p>
            <a:pPr lvl="1"/>
            <a:r>
              <a:rPr lang="en-US" dirty="0"/>
              <a:t>Stripping foil close to beam removes electrons</a:t>
            </a:r>
          </a:p>
          <a:p>
            <a:pPr lvl="1"/>
            <a:r>
              <a:rPr lang="en-US" dirty="0"/>
              <a:t>Stripped ions are separated from circulating beam in magnets</a:t>
            </a:r>
          </a:p>
          <a:p>
            <a:pPr lvl="1"/>
            <a:r>
              <a:rPr lang="en-US" dirty="0"/>
              <a:t>Collimator / absorber block removes these particles</a:t>
            </a:r>
          </a:p>
          <a:p>
            <a:r>
              <a:rPr lang="en-US" dirty="0"/>
              <a:t>Two positions:</a:t>
            </a:r>
          </a:p>
          <a:p>
            <a:pPr lvl="1"/>
            <a:r>
              <a:rPr lang="en-US" dirty="0"/>
              <a:t>Sector 1 for vertical collimation </a:t>
            </a:r>
            <a:br>
              <a:rPr lang="en-US" dirty="0"/>
            </a:br>
            <a:r>
              <a:rPr lang="en-US" dirty="0"/>
              <a:t>(1 foil in foil chamber, 1 collimator)</a:t>
            </a:r>
          </a:p>
          <a:p>
            <a:pPr lvl="1"/>
            <a:r>
              <a:rPr lang="en-US" dirty="0"/>
              <a:t>Sector 5 for horizontal collimation (1 foil at EE-kicker, 1 collimator between warm quads)</a:t>
            </a:r>
          </a:p>
          <a:p>
            <a:r>
              <a:rPr lang="en-US" dirty="0"/>
              <a:t>Stripping foil: Graphite, 0.5 mm – 1 mm </a:t>
            </a:r>
          </a:p>
          <a:p>
            <a:r>
              <a:rPr lang="en-US" dirty="0"/>
              <a:t>Collimator block: Copper with Ni/Au plating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L.Bozyk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E44F82-19A4-4879-9842-3F1CFED8C8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571" y="1224793"/>
            <a:ext cx="2228122" cy="5327850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3045FA0-ADBD-47B8-B4FF-670024BD7A26}"/>
              </a:ext>
            </a:extLst>
          </p:cNvPr>
          <p:cNvCxnSpPr>
            <a:cxnSpLocks/>
          </p:cNvCxnSpPr>
          <p:nvPr/>
        </p:nvCxnSpPr>
        <p:spPr>
          <a:xfrm flipV="1">
            <a:off x="5184396" y="3902477"/>
            <a:ext cx="1914603" cy="3020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27249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gsi-folienmaster_2019_4zu3</Template>
  <TotalTime>0</TotalTime>
  <Words>1456</Words>
  <Application>Microsoft Office PowerPoint</Application>
  <PresentationFormat>Bildschirmpräsentation (4:3)</PresentationFormat>
  <Paragraphs>332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fair-gsi-folienmaster_2017_onering</vt:lpstr>
      <vt:lpstr>SIS100 Special Installations Status of procurement  and findings</vt:lpstr>
      <vt:lpstr>SIS100 Special Installations</vt:lpstr>
      <vt:lpstr>SIS100 Cryocatcher</vt:lpstr>
      <vt:lpstr>Cryocatcher QDM-FAT</vt:lpstr>
      <vt:lpstr>Halo-Collimation in SIS100</vt:lpstr>
      <vt:lpstr>Proton Halo Collimation</vt:lpstr>
      <vt:lpstr>Proton Scattering</vt:lpstr>
      <vt:lpstr>2x Proton Absorber Station</vt:lpstr>
      <vt:lpstr>Ion Halo Collimation in SIS100</vt:lpstr>
      <vt:lpstr>Extraction Collimation</vt:lpstr>
      <vt:lpstr>Flowchart Halo-Collimation (2025) </vt:lpstr>
      <vt:lpstr>Proc: Warm Quad Collimator Chamber</vt:lpstr>
      <vt:lpstr>Proc: Slow drives</vt:lpstr>
      <vt:lpstr>Proc: Fast Drives</vt:lpstr>
      <vt:lpstr>Proc: Vertical Ion Chamber</vt:lpstr>
      <vt:lpstr>Proc: Foil Chamber</vt:lpstr>
      <vt:lpstr>Proc: P-absorber Chamber </vt:lpstr>
      <vt:lpstr>Vacuum Chambers:  common procurement?</vt:lpstr>
      <vt:lpstr>Many common parts</vt:lpstr>
      <vt:lpstr>Proc: 8x W-Collimator incl. support</vt:lpstr>
      <vt:lpstr>Proc: P-Absorber Shielding Pipe</vt:lpstr>
      <vt:lpstr>Auxiliary Systems</vt:lpstr>
      <vt:lpstr>Summary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Bozyk, Lars Dr.</dc:creator>
  <cp:lastModifiedBy>Bozyk, Lars Dr.</cp:lastModifiedBy>
  <cp:revision>187</cp:revision>
  <cp:lastPrinted>2024-08-30T13:15:46Z</cp:lastPrinted>
  <dcterms:created xsi:type="dcterms:W3CDTF">2020-09-02T08:39:02Z</dcterms:created>
  <dcterms:modified xsi:type="dcterms:W3CDTF">2025-09-19T11:33:27Z</dcterms:modified>
</cp:coreProperties>
</file>