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256" r:id="rId2"/>
    <p:sldId id="258" r:id="rId3"/>
    <p:sldId id="259" r:id="rId4"/>
    <p:sldId id="269" r:id="rId5"/>
    <p:sldId id="270" r:id="rId6"/>
    <p:sldId id="271" r:id="rId7"/>
    <p:sldId id="272" r:id="rId8"/>
    <p:sldId id="341" r:id="rId9"/>
    <p:sldId id="273" r:id="rId10"/>
    <p:sldId id="322" r:id="rId11"/>
    <p:sldId id="324" r:id="rId12"/>
    <p:sldId id="325" r:id="rId13"/>
    <p:sldId id="326" r:id="rId14"/>
    <p:sldId id="327" r:id="rId15"/>
    <p:sldId id="342" r:id="rId16"/>
    <p:sldId id="343" r:id="rId17"/>
    <p:sldId id="337" r:id="rId18"/>
    <p:sldId id="335" r:id="rId19"/>
    <p:sldId id="338" r:id="rId20"/>
    <p:sldId id="334" r:id="rId21"/>
    <p:sldId id="329" r:id="rId22"/>
    <p:sldId id="344" r:id="rId23"/>
    <p:sldId id="345" r:id="rId24"/>
  </p:sldIdLst>
  <p:sldSz cx="9144000" cy="6858000" type="screen4x3"/>
  <p:notesSz cx="6562725" cy="8686800"/>
  <p:defaultTextStyle>
    <a:defPPr>
      <a:defRPr lang="pl-P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D3A1"/>
    <a:srgbClr val="A719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73" autoAdjust="0"/>
  </p:normalViewPr>
  <p:slideViewPr>
    <p:cSldViewPr snapToObjects="1">
      <p:cViewPr varScale="1">
        <p:scale>
          <a:sx n="79" d="100"/>
          <a:sy n="79" d="100"/>
        </p:scale>
        <p:origin x="941" y="34"/>
      </p:cViewPr>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43213" cy="434975"/>
          </a:xfrm>
          <a:prstGeom prst="rect">
            <a:avLst/>
          </a:prstGeom>
        </p:spPr>
        <p:txBody>
          <a:bodyPr vert="horz" lIns="91440" tIns="45720" rIns="91440" bIns="45720" rtlCol="0"/>
          <a:lstStyle>
            <a:lvl1pPr algn="l">
              <a:defRPr sz="1200">
                <a:latin typeface="Arial" charset="0"/>
                <a:cs typeface="+mn-cs"/>
              </a:defRPr>
            </a:lvl1pPr>
          </a:lstStyle>
          <a:p>
            <a:pPr>
              <a:defRPr/>
            </a:pPr>
            <a:endParaRPr lang="pl-PL"/>
          </a:p>
        </p:txBody>
      </p:sp>
      <p:sp>
        <p:nvSpPr>
          <p:cNvPr id="3" name="Symbol zastępczy daty 2"/>
          <p:cNvSpPr>
            <a:spLocks noGrp="1"/>
          </p:cNvSpPr>
          <p:nvPr>
            <p:ph type="dt" sz="quarter" idx="1"/>
          </p:nvPr>
        </p:nvSpPr>
        <p:spPr>
          <a:xfrm>
            <a:off x="3717925" y="0"/>
            <a:ext cx="2843213" cy="434975"/>
          </a:xfrm>
          <a:prstGeom prst="rect">
            <a:avLst/>
          </a:prstGeom>
        </p:spPr>
        <p:txBody>
          <a:bodyPr vert="horz" lIns="91440" tIns="45720" rIns="91440" bIns="45720" rtlCol="0"/>
          <a:lstStyle>
            <a:lvl1pPr algn="r">
              <a:defRPr sz="1200" smtClean="0">
                <a:latin typeface="Arial" charset="0"/>
                <a:cs typeface="+mn-cs"/>
              </a:defRPr>
            </a:lvl1pPr>
          </a:lstStyle>
          <a:p>
            <a:pPr>
              <a:defRPr/>
            </a:pPr>
            <a:fld id="{0E1C4E9F-A9CD-4EE3-9BF1-9DBB3E2B5188}" type="datetimeFigureOut">
              <a:rPr lang="pl-PL"/>
              <a:pPr>
                <a:defRPr/>
              </a:pPr>
              <a:t>23.09.2025</a:t>
            </a:fld>
            <a:endParaRPr lang="pl-PL"/>
          </a:p>
        </p:txBody>
      </p:sp>
      <p:sp>
        <p:nvSpPr>
          <p:cNvPr id="4" name="Symbol zastępczy stopki 3"/>
          <p:cNvSpPr>
            <a:spLocks noGrp="1"/>
          </p:cNvSpPr>
          <p:nvPr>
            <p:ph type="ftr" sz="quarter" idx="2"/>
          </p:nvPr>
        </p:nvSpPr>
        <p:spPr>
          <a:xfrm>
            <a:off x="0" y="8250238"/>
            <a:ext cx="2843213" cy="434975"/>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pl-PL"/>
          </a:p>
        </p:txBody>
      </p:sp>
      <p:sp>
        <p:nvSpPr>
          <p:cNvPr id="5" name="Symbol zastępczy numeru slajdu 4"/>
          <p:cNvSpPr>
            <a:spLocks noGrp="1"/>
          </p:cNvSpPr>
          <p:nvPr>
            <p:ph type="sldNum" sz="quarter" idx="3"/>
          </p:nvPr>
        </p:nvSpPr>
        <p:spPr>
          <a:xfrm>
            <a:off x="3717925" y="8250238"/>
            <a:ext cx="2843213" cy="4349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CDAF222-41F4-4316-A210-7004C89C9C1C}" type="slidenum">
              <a:rPr lang="pl-PL" altLang="pl-PL"/>
              <a:pPr/>
              <a:t>‹#›</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43213" cy="434975"/>
          </a:xfrm>
          <a:prstGeom prst="rect">
            <a:avLst/>
          </a:prstGeom>
        </p:spPr>
        <p:txBody>
          <a:bodyPr vert="horz" lIns="91440" tIns="45720" rIns="91440" bIns="45720" rtlCol="0"/>
          <a:lstStyle>
            <a:lvl1pPr algn="l">
              <a:defRPr sz="1200">
                <a:latin typeface="Arial" charset="0"/>
                <a:cs typeface="+mn-cs"/>
              </a:defRPr>
            </a:lvl1pPr>
          </a:lstStyle>
          <a:p>
            <a:pPr>
              <a:defRPr/>
            </a:pPr>
            <a:endParaRPr lang="pl-PL"/>
          </a:p>
        </p:txBody>
      </p:sp>
      <p:sp>
        <p:nvSpPr>
          <p:cNvPr id="3" name="Symbol zastępczy daty 2"/>
          <p:cNvSpPr>
            <a:spLocks noGrp="1"/>
          </p:cNvSpPr>
          <p:nvPr>
            <p:ph type="dt" idx="1"/>
          </p:nvPr>
        </p:nvSpPr>
        <p:spPr>
          <a:xfrm>
            <a:off x="3717925" y="0"/>
            <a:ext cx="2843213" cy="434975"/>
          </a:xfrm>
          <a:prstGeom prst="rect">
            <a:avLst/>
          </a:prstGeom>
        </p:spPr>
        <p:txBody>
          <a:bodyPr vert="horz" lIns="91440" tIns="45720" rIns="91440" bIns="45720" rtlCol="0"/>
          <a:lstStyle>
            <a:lvl1pPr algn="r">
              <a:defRPr sz="1200" smtClean="0">
                <a:latin typeface="Arial" charset="0"/>
                <a:cs typeface="+mn-cs"/>
              </a:defRPr>
            </a:lvl1pPr>
          </a:lstStyle>
          <a:p>
            <a:pPr>
              <a:defRPr/>
            </a:pPr>
            <a:fld id="{3293F07A-6F3B-46C3-93A9-DF312B365D20}" type="datetimeFigureOut">
              <a:rPr lang="pl-PL"/>
              <a:pPr>
                <a:defRPr/>
              </a:pPr>
              <a:t>23.09.2025</a:t>
            </a:fld>
            <a:endParaRPr lang="pl-PL"/>
          </a:p>
        </p:txBody>
      </p:sp>
      <p:sp>
        <p:nvSpPr>
          <p:cNvPr id="4" name="Symbol zastępczy obrazu slajdu 3"/>
          <p:cNvSpPr>
            <a:spLocks noGrp="1" noRot="1" noChangeAspect="1"/>
          </p:cNvSpPr>
          <p:nvPr>
            <p:ph type="sldImg" idx="2"/>
          </p:nvPr>
        </p:nvSpPr>
        <p:spPr>
          <a:xfrm>
            <a:off x="1109663" y="650875"/>
            <a:ext cx="4343400" cy="325755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55638" y="4125913"/>
            <a:ext cx="5251450" cy="3910012"/>
          </a:xfrm>
          <a:prstGeom prst="rect">
            <a:avLst/>
          </a:prstGeom>
        </p:spPr>
        <p:txBody>
          <a:bodyPr vert="horz" lIns="91440" tIns="45720" rIns="91440" bIns="45720" rtlCol="0"/>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250238"/>
            <a:ext cx="2843213" cy="434975"/>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pl-PL"/>
          </a:p>
        </p:txBody>
      </p:sp>
      <p:sp>
        <p:nvSpPr>
          <p:cNvPr id="7" name="Symbol zastępczy numeru slajdu 6"/>
          <p:cNvSpPr>
            <a:spLocks noGrp="1"/>
          </p:cNvSpPr>
          <p:nvPr>
            <p:ph type="sldNum" sz="quarter" idx="5"/>
          </p:nvPr>
        </p:nvSpPr>
        <p:spPr>
          <a:xfrm>
            <a:off x="3717925" y="8250238"/>
            <a:ext cx="2843213" cy="4349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7B7C967-5E9F-4A6A-A297-5E79310E51D8}" type="slidenum">
              <a:rPr lang="pl-PL" altLang="pl-PL"/>
              <a:pPr/>
              <a:t>‹#›</a:t>
            </a:fld>
            <a:endParaRPr lang="pl-PL" alt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ytuł 1"/>
          <p:cNvSpPr txBox="1">
            <a:spLocks/>
          </p:cNvSpPr>
          <p:nvPr/>
        </p:nvSpPr>
        <p:spPr bwMode="auto">
          <a:xfrm>
            <a:off x="290513" y="2420938"/>
            <a:ext cx="8640762"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rtl="0" eaLnBrk="1" fontAlgn="base" hangingPunct="1">
              <a:spcBef>
                <a:spcPct val="0"/>
              </a:spcBef>
              <a:spcAft>
                <a:spcPct val="0"/>
              </a:spcAft>
              <a:defRPr sz="4000" b="1" cap="all">
                <a:solidFill>
                  <a:schemeClr val="tx1"/>
                </a:solidFill>
                <a:latin typeface="+mj-lt"/>
                <a:ea typeface="+mj-ea"/>
                <a:cs typeface="+mj-cs"/>
              </a:defRPr>
            </a:lvl1pPr>
            <a:lvl2pPr algn="l" rtl="0" eaLnBrk="1" fontAlgn="base" hangingPunct="1">
              <a:spcBef>
                <a:spcPct val="0"/>
              </a:spcBef>
              <a:spcAft>
                <a:spcPct val="0"/>
              </a:spcAft>
              <a:defRPr sz="3600" b="1">
                <a:solidFill>
                  <a:schemeClr val="tx2"/>
                </a:solidFill>
                <a:latin typeface="Trebuchet MS" pitchFamily="34" charset="0"/>
              </a:defRPr>
            </a:lvl2pPr>
            <a:lvl3pPr algn="l" rtl="0" eaLnBrk="1" fontAlgn="base" hangingPunct="1">
              <a:spcBef>
                <a:spcPct val="0"/>
              </a:spcBef>
              <a:spcAft>
                <a:spcPct val="0"/>
              </a:spcAft>
              <a:defRPr sz="3600" b="1">
                <a:solidFill>
                  <a:schemeClr val="tx2"/>
                </a:solidFill>
                <a:latin typeface="Trebuchet MS" pitchFamily="34" charset="0"/>
              </a:defRPr>
            </a:lvl3pPr>
            <a:lvl4pPr algn="l" rtl="0" eaLnBrk="1" fontAlgn="base" hangingPunct="1">
              <a:spcBef>
                <a:spcPct val="0"/>
              </a:spcBef>
              <a:spcAft>
                <a:spcPct val="0"/>
              </a:spcAft>
              <a:defRPr sz="3600" b="1">
                <a:solidFill>
                  <a:schemeClr val="tx2"/>
                </a:solidFill>
                <a:latin typeface="Trebuchet MS" pitchFamily="34" charset="0"/>
              </a:defRPr>
            </a:lvl4pPr>
            <a:lvl5pPr algn="l" rtl="0" eaLnBrk="1" fontAlgn="base" hangingPunct="1">
              <a:spcBef>
                <a:spcPct val="0"/>
              </a:spcBef>
              <a:spcAft>
                <a:spcPct val="0"/>
              </a:spcAft>
              <a:defRPr sz="3600" b="1">
                <a:solidFill>
                  <a:schemeClr val="tx2"/>
                </a:solidFill>
                <a:latin typeface="Trebuchet MS" pitchFamily="34" charset="0"/>
              </a:defRPr>
            </a:lvl5pPr>
            <a:lvl6pPr marL="457200" algn="l" rtl="0" eaLnBrk="1" fontAlgn="base" hangingPunct="1">
              <a:spcBef>
                <a:spcPct val="0"/>
              </a:spcBef>
              <a:spcAft>
                <a:spcPct val="0"/>
              </a:spcAft>
              <a:defRPr sz="3600" b="1">
                <a:solidFill>
                  <a:schemeClr val="tx2"/>
                </a:solidFill>
                <a:latin typeface="Trebuchet MS" pitchFamily="34" charset="0"/>
              </a:defRPr>
            </a:lvl6pPr>
            <a:lvl7pPr marL="914400" algn="l" rtl="0" eaLnBrk="1" fontAlgn="base" hangingPunct="1">
              <a:spcBef>
                <a:spcPct val="0"/>
              </a:spcBef>
              <a:spcAft>
                <a:spcPct val="0"/>
              </a:spcAft>
              <a:defRPr sz="3600" b="1">
                <a:solidFill>
                  <a:schemeClr val="tx2"/>
                </a:solidFill>
                <a:latin typeface="Trebuchet MS" pitchFamily="34" charset="0"/>
              </a:defRPr>
            </a:lvl7pPr>
            <a:lvl8pPr marL="1371600" algn="l" rtl="0" eaLnBrk="1" fontAlgn="base" hangingPunct="1">
              <a:spcBef>
                <a:spcPct val="0"/>
              </a:spcBef>
              <a:spcAft>
                <a:spcPct val="0"/>
              </a:spcAft>
              <a:defRPr sz="3600" b="1">
                <a:solidFill>
                  <a:schemeClr val="tx2"/>
                </a:solidFill>
                <a:latin typeface="Trebuchet MS" pitchFamily="34" charset="0"/>
              </a:defRPr>
            </a:lvl8pPr>
            <a:lvl9pPr marL="1828800" algn="l" rtl="0" eaLnBrk="1" fontAlgn="base" hangingPunct="1">
              <a:spcBef>
                <a:spcPct val="0"/>
              </a:spcBef>
              <a:spcAft>
                <a:spcPct val="0"/>
              </a:spcAft>
              <a:defRPr sz="3600" b="1">
                <a:solidFill>
                  <a:schemeClr val="tx2"/>
                </a:solidFill>
                <a:latin typeface="Trebuchet MS" pitchFamily="34" charset="0"/>
              </a:defRPr>
            </a:lvl9pPr>
          </a:lstStyle>
          <a:p>
            <a:pPr>
              <a:defRPr/>
            </a:pPr>
            <a:endParaRPr lang="pl-PL" kern="0" dirty="0">
              <a:latin typeface="Calibri" panose="020F0502020204030204" pitchFamily="34" charset="0"/>
            </a:endParaRPr>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5949950"/>
            <a:ext cx="11890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ymbol zastępczy obrazu 2"/>
          <p:cNvSpPr>
            <a:spLocks noGrp="1"/>
          </p:cNvSpPr>
          <p:nvPr>
            <p:ph type="pic" idx="1"/>
          </p:nvPr>
        </p:nvSpPr>
        <p:spPr>
          <a:xfrm>
            <a:off x="1403648" y="1988840"/>
            <a:ext cx="7614402" cy="4752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pl-PL" noProof="0" dirty="0"/>
          </a:p>
        </p:txBody>
      </p:sp>
      <p:sp>
        <p:nvSpPr>
          <p:cNvPr id="9" name="Symbol zastępczy tekstu 2"/>
          <p:cNvSpPr>
            <a:spLocks noGrp="1"/>
          </p:cNvSpPr>
          <p:nvPr>
            <p:ph type="body" idx="11"/>
          </p:nvPr>
        </p:nvSpPr>
        <p:spPr>
          <a:xfrm>
            <a:off x="1403648" y="116632"/>
            <a:ext cx="7614402" cy="1728192"/>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5400" b="1">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Edytuj style wzorca tekstu</a:t>
            </a:r>
          </a:p>
        </p:txBody>
      </p:sp>
    </p:spTree>
    <p:extLst>
      <p:ext uri="{BB962C8B-B14F-4D97-AF65-F5344CB8AC3E}">
        <p14:creationId xmlns:p14="http://schemas.microsoft.com/office/powerpoint/2010/main" val="4164777980"/>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a:spLocks noChangeArrowheads="1"/>
          </p:cNvSpPr>
          <p:nvPr/>
        </p:nvSpPr>
        <p:spPr bwMode="auto">
          <a:xfrm>
            <a:off x="0" y="6546850"/>
            <a:ext cx="611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EB2279C2-5F34-45D5-BAE5-363D79C84582}"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a:p>
            <a:pPr algn="ctr" eaLnBrk="1" hangingPunct="1"/>
            <a:endParaRPr lang="pl-PL" altLang="pl-PL" sz="1000">
              <a:solidFill>
                <a:schemeClr val="bg1"/>
              </a:solidFill>
            </a:endParaRPr>
          </a:p>
        </p:txBody>
      </p:sp>
      <p:sp>
        <p:nvSpPr>
          <p:cNvPr id="2" name="Tytuł pionowy 1"/>
          <p:cNvSpPr>
            <a:spLocks noGrp="1"/>
          </p:cNvSpPr>
          <p:nvPr>
            <p:ph type="title" orient="vert"/>
          </p:nvPr>
        </p:nvSpPr>
        <p:spPr>
          <a:xfrm>
            <a:off x="6629400" y="116632"/>
            <a:ext cx="2407096" cy="6696744"/>
          </a:xfrm>
        </p:spPr>
        <p:txBody>
          <a:bodyPr vert="eaVert"/>
          <a:lstStyle>
            <a:lvl1pPr>
              <a:defRPr b="0"/>
            </a:lvl1pPr>
          </a:lstStyle>
          <a:p>
            <a:r>
              <a:rPr lang="pl-PL" smtClean="0"/>
              <a:t>Kliknij, aby edytować styl</a:t>
            </a:r>
            <a:endParaRPr lang="pl-PL" dirty="0"/>
          </a:p>
        </p:txBody>
      </p:sp>
      <p:sp>
        <p:nvSpPr>
          <p:cNvPr id="3" name="Symbol zastępczy tytułu pionowego 2"/>
          <p:cNvSpPr>
            <a:spLocks noGrp="1"/>
          </p:cNvSpPr>
          <p:nvPr>
            <p:ph type="body" orient="vert" idx="1"/>
          </p:nvPr>
        </p:nvSpPr>
        <p:spPr>
          <a:xfrm>
            <a:off x="755576" y="116632"/>
            <a:ext cx="5721424" cy="6696744"/>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Tree>
    <p:extLst>
      <p:ext uri="{BB962C8B-B14F-4D97-AF65-F5344CB8AC3E}">
        <p14:creationId xmlns:p14="http://schemas.microsoft.com/office/powerpoint/2010/main" val="476184645"/>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ajd tytułowy">
    <p:spTree>
      <p:nvGrpSpPr>
        <p:cNvPr id="1" name=""/>
        <p:cNvGrpSpPr/>
        <p:nvPr/>
      </p:nvGrpSpPr>
      <p:grpSpPr>
        <a:xfrm>
          <a:off x="0" y="0"/>
          <a:ext cx="0" cy="0"/>
          <a:chOff x="0" y="0"/>
          <a:chExt cx="0" cy="0"/>
        </a:xfrm>
      </p:grpSpPr>
      <p:pic>
        <p:nvPicPr>
          <p:cNvPr id="6"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5949950"/>
            <a:ext cx="11890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ymbol zastępczy tekstu 2"/>
          <p:cNvSpPr>
            <a:spLocks noGrp="1"/>
          </p:cNvSpPr>
          <p:nvPr>
            <p:ph type="body" idx="10"/>
          </p:nvPr>
        </p:nvSpPr>
        <p:spPr>
          <a:xfrm>
            <a:off x="4704169" y="2492896"/>
            <a:ext cx="4313881" cy="1152128"/>
          </a:xfrm>
          <a:solidFill>
            <a:srgbClr val="C00000"/>
          </a:solidFill>
        </p:spPr>
        <p:txBody>
          <a:bodyPr lIns="108000" rIns="108000" anchor="ctr"/>
          <a:lstStyle>
            <a:lvl1pPr marL="0" marR="0" indent="0" algn="l" defTabSz="914400" rtl="0" eaLnBrk="1" fontAlgn="base" latinLnBrk="0" hangingPunct="1">
              <a:lnSpc>
                <a:spcPct val="100000"/>
              </a:lnSpc>
              <a:spcBef>
                <a:spcPct val="20000"/>
              </a:spcBef>
              <a:spcAft>
                <a:spcPct val="0"/>
              </a:spcAft>
              <a:buClrTx/>
              <a:buSzTx/>
              <a:buFontTx/>
              <a:buNone/>
              <a:tabLst/>
              <a:defRPr sz="2000">
                <a:solidFill>
                  <a:schemeClr val="bg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Edytuj style wzorca tekstu</a:t>
            </a:r>
          </a:p>
        </p:txBody>
      </p:sp>
      <p:sp>
        <p:nvSpPr>
          <p:cNvPr id="25" name="Symbol zastępczy obrazu 2"/>
          <p:cNvSpPr>
            <a:spLocks noGrp="1"/>
          </p:cNvSpPr>
          <p:nvPr>
            <p:ph type="pic" idx="1"/>
          </p:nvPr>
        </p:nvSpPr>
        <p:spPr>
          <a:xfrm>
            <a:off x="1403648" y="116632"/>
            <a:ext cx="3168352" cy="66247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pl-PL" noProof="0"/>
          </a:p>
        </p:txBody>
      </p:sp>
      <p:sp>
        <p:nvSpPr>
          <p:cNvPr id="10" name="Symbol zastępczy tekstu 2"/>
          <p:cNvSpPr>
            <a:spLocks noGrp="1"/>
          </p:cNvSpPr>
          <p:nvPr>
            <p:ph type="body" idx="11"/>
          </p:nvPr>
        </p:nvSpPr>
        <p:spPr>
          <a:xfrm>
            <a:off x="4704169" y="116632"/>
            <a:ext cx="4313881" cy="2232248"/>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4400" b="1">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Edytuj style wzorca tekstu</a:t>
            </a:r>
          </a:p>
        </p:txBody>
      </p:sp>
      <p:sp>
        <p:nvSpPr>
          <p:cNvPr id="8" name="Symbol zastępczy zawartości 2"/>
          <p:cNvSpPr>
            <a:spLocks noGrp="1"/>
          </p:cNvSpPr>
          <p:nvPr>
            <p:ph sz="half" idx="12"/>
          </p:nvPr>
        </p:nvSpPr>
        <p:spPr>
          <a:xfrm>
            <a:off x="4704169" y="3861048"/>
            <a:ext cx="4313882" cy="2880320"/>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Tree>
    <p:extLst>
      <p:ext uri="{BB962C8B-B14F-4D97-AF65-F5344CB8AC3E}">
        <p14:creationId xmlns:p14="http://schemas.microsoft.com/office/powerpoint/2010/main" val="341843005"/>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pic>
        <p:nvPicPr>
          <p:cNvPr id="6"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e tekstowe 4"/>
          <p:cNvSpPr txBox="1">
            <a:spLocks noChangeArrowheads="1"/>
          </p:cNvSpPr>
          <p:nvPr/>
        </p:nvSpPr>
        <p:spPr bwMode="auto">
          <a:xfrm>
            <a:off x="0" y="6546850"/>
            <a:ext cx="6111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DFA28854-CFD9-48EA-A97B-B3AB0443465C}"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5" name="Symbol zastępczy zawartości 2"/>
          <p:cNvSpPr>
            <a:spLocks noGrp="1"/>
          </p:cNvSpPr>
          <p:nvPr>
            <p:ph sz="half" idx="1"/>
          </p:nvPr>
        </p:nvSpPr>
        <p:spPr>
          <a:xfrm>
            <a:off x="755575" y="1556792"/>
            <a:ext cx="8262476" cy="5256584"/>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8" name="Symbol zastępczy tekstu 2"/>
          <p:cNvSpPr>
            <a:spLocks noGrp="1"/>
          </p:cNvSpPr>
          <p:nvPr>
            <p:ph type="body" idx="10"/>
          </p:nvPr>
        </p:nvSpPr>
        <p:spPr>
          <a:xfrm>
            <a:off x="755575" y="116632"/>
            <a:ext cx="8284723" cy="50405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200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Edytuj style wzorca tekstu</a:t>
            </a:r>
          </a:p>
        </p:txBody>
      </p:sp>
      <p:sp>
        <p:nvSpPr>
          <p:cNvPr id="9" name="Symbol zastępczy tekstu 2"/>
          <p:cNvSpPr>
            <a:spLocks noGrp="1"/>
          </p:cNvSpPr>
          <p:nvPr>
            <p:ph type="body" idx="11"/>
          </p:nvPr>
        </p:nvSpPr>
        <p:spPr>
          <a:xfrm>
            <a:off x="755575" y="620688"/>
            <a:ext cx="8284724" cy="86409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4400" b="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Edytuj style wzorca tekstu</a:t>
            </a:r>
          </a:p>
        </p:txBody>
      </p:sp>
    </p:spTree>
    <p:extLst>
      <p:ext uri="{BB962C8B-B14F-4D97-AF65-F5344CB8AC3E}">
        <p14:creationId xmlns:p14="http://schemas.microsoft.com/office/powerpoint/2010/main" val="1364613643"/>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pic>
        <p:nvPicPr>
          <p:cNvPr id="6"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e tekstowe 4"/>
          <p:cNvSpPr txBox="1">
            <a:spLocks noChangeArrowheads="1"/>
          </p:cNvSpPr>
          <p:nvPr/>
        </p:nvSpPr>
        <p:spPr bwMode="auto">
          <a:xfrm>
            <a:off x="0" y="6546850"/>
            <a:ext cx="611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FD406E39-EC2B-4E65-A4AD-FBF5061EC6CC}"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a:p>
            <a:pPr algn="ctr" eaLnBrk="1" hangingPunct="1"/>
            <a:endParaRPr lang="pl-PL" altLang="pl-PL" sz="1000">
              <a:solidFill>
                <a:schemeClr val="bg1"/>
              </a:solidFill>
            </a:endParaRPr>
          </a:p>
        </p:txBody>
      </p:sp>
      <p:sp>
        <p:nvSpPr>
          <p:cNvPr id="8" name="Symbol zastępczy obrazu 2"/>
          <p:cNvSpPr>
            <a:spLocks noGrp="1"/>
          </p:cNvSpPr>
          <p:nvPr>
            <p:ph type="pic" idx="1"/>
          </p:nvPr>
        </p:nvSpPr>
        <p:spPr>
          <a:xfrm>
            <a:off x="755575" y="1844823"/>
            <a:ext cx="3672409" cy="49685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pl-PL" noProof="0" dirty="0"/>
          </a:p>
        </p:txBody>
      </p:sp>
      <p:sp>
        <p:nvSpPr>
          <p:cNvPr id="9" name="Symbol zastępczy zawartości 2"/>
          <p:cNvSpPr>
            <a:spLocks noGrp="1"/>
          </p:cNvSpPr>
          <p:nvPr>
            <p:ph idx="11"/>
          </p:nvPr>
        </p:nvSpPr>
        <p:spPr>
          <a:xfrm>
            <a:off x="4571428" y="1844823"/>
            <a:ext cx="4465067" cy="496855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14" name="Symbol zastępczy tekstu 2"/>
          <p:cNvSpPr>
            <a:spLocks noGrp="1"/>
          </p:cNvSpPr>
          <p:nvPr>
            <p:ph type="body" idx="12"/>
          </p:nvPr>
        </p:nvSpPr>
        <p:spPr>
          <a:xfrm>
            <a:off x="755575" y="116632"/>
            <a:ext cx="8262475" cy="86409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4400" b="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Edytuj style wzorca tekstu</a:t>
            </a:r>
          </a:p>
        </p:txBody>
      </p:sp>
      <p:sp>
        <p:nvSpPr>
          <p:cNvPr id="15" name="Symbol zastępczy tekstu 2"/>
          <p:cNvSpPr>
            <a:spLocks noGrp="1"/>
          </p:cNvSpPr>
          <p:nvPr>
            <p:ph type="body" idx="10"/>
          </p:nvPr>
        </p:nvSpPr>
        <p:spPr>
          <a:xfrm>
            <a:off x="755575" y="1120625"/>
            <a:ext cx="8280920" cy="508175"/>
          </a:xfrm>
          <a:solidFill>
            <a:srgbClr val="C00000"/>
          </a:solidFill>
        </p:spPr>
        <p:txBody>
          <a:bodyPr lIns="108000" rIns="108000" anchor="ctr"/>
          <a:lstStyle>
            <a:lvl1pPr marL="0" marR="0" indent="0" algn="l" defTabSz="914400" rtl="0" eaLnBrk="1" fontAlgn="base" latinLnBrk="0" hangingPunct="1">
              <a:lnSpc>
                <a:spcPct val="100000"/>
              </a:lnSpc>
              <a:spcBef>
                <a:spcPct val="20000"/>
              </a:spcBef>
              <a:spcAft>
                <a:spcPct val="0"/>
              </a:spcAft>
              <a:buClrTx/>
              <a:buSzTx/>
              <a:buFontTx/>
              <a:buNone/>
              <a:tabLst/>
              <a:defRPr sz="2000">
                <a:solidFill>
                  <a:schemeClr val="bg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Edytuj style wzorca tekstu</a:t>
            </a:r>
          </a:p>
        </p:txBody>
      </p:sp>
    </p:spTree>
    <p:extLst>
      <p:ext uri="{BB962C8B-B14F-4D97-AF65-F5344CB8AC3E}">
        <p14:creationId xmlns:p14="http://schemas.microsoft.com/office/powerpoint/2010/main" val="3195815378"/>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pic>
        <p:nvPicPr>
          <p:cNvPr id="6"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e tekstowe 4"/>
          <p:cNvSpPr txBox="1">
            <a:spLocks noChangeArrowheads="1"/>
          </p:cNvSpPr>
          <p:nvPr/>
        </p:nvSpPr>
        <p:spPr bwMode="auto">
          <a:xfrm>
            <a:off x="0" y="6546850"/>
            <a:ext cx="611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8B9FB2CC-90F3-413E-9EDB-9FC694B96FEB}"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a:p>
            <a:pPr algn="ctr" eaLnBrk="1" hangingPunct="1"/>
            <a:endParaRPr lang="pl-PL" altLang="pl-PL" sz="1000">
              <a:solidFill>
                <a:schemeClr val="bg1"/>
              </a:solidFill>
            </a:endParaRPr>
          </a:p>
        </p:txBody>
      </p:sp>
      <p:sp>
        <p:nvSpPr>
          <p:cNvPr id="3" name="Symbol zastępczy zawartości 2"/>
          <p:cNvSpPr>
            <a:spLocks noGrp="1"/>
          </p:cNvSpPr>
          <p:nvPr>
            <p:ph sz="half" idx="1"/>
          </p:nvPr>
        </p:nvSpPr>
        <p:spPr>
          <a:xfrm>
            <a:off x="755575" y="1628800"/>
            <a:ext cx="4032449" cy="5112567"/>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10" name="Symbol zastępczy zawartości 2"/>
          <p:cNvSpPr>
            <a:spLocks noGrp="1"/>
          </p:cNvSpPr>
          <p:nvPr>
            <p:ph sz="half" idx="11"/>
          </p:nvPr>
        </p:nvSpPr>
        <p:spPr>
          <a:xfrm>
            <a:off x="4932040" y="1628801"/>
            <a:ext cx="4108259" cy="5112566"/>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12" name="Symbol zastępczy tekstu 2"/>
          <p:cNvSpPr>
            <a:spLocks noGrp="1"/>
          </p:cNvSpPr>
          <p:nvPr>
            <p:ph type="body" idx="10"/>
          </p:nvPr>
        </p:nvSpPr>
        <p:spPr>
          <a:xfrm>
            <a:off x="755575" y="44624"/>
            <a:ext cx="8284723" cy="50405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200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Edytuj style wzorca tekstu</a:t>
            </a:r>
          </a:p>
        </p:txBody>
      </p:sp>
      <p:sp>
        <p:nvSpPr>
          <p:cNvPr id="13" name="Symbol zastępczy tekstu 2"/>
          <p:cNvSpPr>
            <a:spLocks noGrp="1"/>
          </p:cNvSpPr>
          <p:nvPr>
            <p:ph type="body" idx="12"/>
          </p:nvPr>
        </p:nvSpPr>
        <p:spPr>
          <a:xfrm>
            <a:off x="755575" y="548680"/>
            <a:ext cx="8284724" cy="86409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4400" b="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Edytuj style wzorca tekstu</a:t>
            </a:r>
          </a:p>
        </p:txBody>
      </p:sp>
    </p:spTree>
    <p:extLst>
      <p:ext uri="{BB962C8B-B14F-4D97-AF65-F5344CB8AC3E}">
        <p14:creationId xmlns:p14="http://schemas.microsoft.com/office/powerpoint/2010/main" val="2632892108"/>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pic>
        <p:nvPicPr>
          <p:cNvPr id="7"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4"/>
          <p:cNvSpPr txBox="1">
            <a:spLocks noChangeArrowheads="1"/>
          </p:cNvSpPr>
          <p:nvPr/>
        </p:nvSpPr>
        <p:spPr bwMode="auto">
          <a:xfrm>
            <a:off x="0" y="6546850"/>
            <a:ext cx="611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C1097924-AEE1-483E-B4C5-EB47E3F36456}"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a:p>
            <a:pPr algn="ctr" eaLnBrk="1" hangingPunct="1"/>
            <a:endParaRPr lang="pl-PL" altLang="pl-PL" sz="1000">
              <a:solidFill>
                <a:schemeClr val="bg1"/>
              </a:solidFill>
            </a:endParaRPr>
          </a:p>
        </p:txBody>
      </p:sp>
      <p:sp>
        <p:nvSpPr>
          <p:cNvPr id="11" name="Symbol zastępczy zawartości 2"/>
          <p:cNvSpPr>
            <a:spLocks noGrp="1"/>
          </p:cNvSpPr>
          <p:nvPr>
            <p:ph sz="half" idx="1"/>
          </p:nvPr>
        </p:nvSpPr>
        <p:spPr>
          <a:xfrm>
            <a:off x="755576" y="1628800"/>
            <a:ext cx="4050414" cy="5184575"/>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12" name="Symbol zastępczy zawartości 2"/>
          <p:cNvSpPr>
            <a:spLocks noGrp="1"/>
          </p:cNvSpPr>
          <p:nvPr>
            <p:ph sz="half" idx="11"/>
          </p:nvPr>
        </p:nvSpPr>
        <p:spPr>
          <a:xfrm>
            <a:off x="5004048" y="1628800"/>
            <a:ext cx="4050414" cy="5184575"/>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16" name="Symbol zastępczy tekstu 2"/>
          <p:cNvSpPr>
            <a:spLocks noGrp="1"/>
          </p:cNvSpPr>
          <p:nvPr>
            <p:ph type="body" idx="12"/>
          </p:nvPr>
        </p:nvSpPr>
        <p:spPr>
          <a:xfrm>
            <a:off x="755575" y="116632"/>
            <a:ext cx="8262475" cy="86409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4400" b="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Edytuj style wzorca tekstu</a:t>
            </a:r>
          </a:p>
        </p:txBody>
      </p:sp>
      <p:sp>
        <p:nvSpPr>
          <p:cNvPr id="17" name="Symbol zastępczy tekstu 2"/>
          <p:cNvSpPr>
            <a:spLocks noGrp="1"/>
          </p:cNvSpPr>
          <p:nvPr>
            <p:ph type="body" idx="10"/>
          </p:nvPr>
        </p:nvSpPr>
        <p:spPr>
          <a:xfrm>
            <a:off x="755576" y="1120625"/>
            <a:ext cx="4050414" cy="508175"/>
          </a:xfrm>
          <a:solidFill>
            <a:srgbClr val="C00000"/>
          </a:solidFill>
        </p:spPr>
        <p:txBody>
          <a:bodyPr lIns="108000" rIns="108000" anchor="ctr"/>
          <a:lstStyle>
            <a:lvl1pPr marL="0" marR="0" indent="0" algn="l" defTabSz="914400" rtl="0" eaLnBrk="1" fontAlgn="base" latinLnBrk="0" hangingPunct="1">
              <a:lnSpc>
                <a:spcPct val="100000"/>
              </a:lnSpc>
              <a:spcBef>
                <a:spcPct val="20000"/>
              </a:spcBef>
              <a:spcAft>
                <a:spcPct val="0"/>
              </a:spcAft>
              <a:buClrTx/>
              <a:buSzTx/>
              <a:buFontTx/>
              <a:buNone/>
              <a:tabLst/>
              <a:defRPr sz="1200">
                <a:solidFill>
                  <a:schemeClr val="bg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Edytuj style wzorca tekstu</a:t>
            </a:r>
          </a:p>
        </p:txBody>
      </p:sp>
      <p:sp>
        <p:nvSpPr>
          <p:cNvPr id="19" name="Symbol zastępczy tekstu 2"/>
          <p:cNvSpPr>
            <a:spLocks noGrp="1"/>
          </p:cNvSpPr>
          <p:nvPr>
            <p:ph type="body" idx="13"/>
          </p:nvPr>
        </p:nvSpPr>
        <p:spPr>
          <a:xfrm>
            <a:off x="5004048" y="1120625"/>
            <a:ext cx="4050414" cy="508175"/>
          </a:xfrm>
          <a:solidFill>
            <a:srgbClr val="C00000"/>
          </a:solidFill>
        </p:spPr>
        <p:txBody>
          <a:bodyPr lIns="108000" rIns="108000" anchor="ctr"/>
          <a:lstStyle>
            <a:lvl1pPr marL="0" marR="0" indent="0" algn="l" defTabSz="914400" rtl="0" eaLnBrk="1" fontAlgn="base" latinLnBrk="0" hangingPunct="1">
              <a:lnSpc>
                <a:spcPct val="100000"/>
              </a:lnSpc>
              <a:spcBef>
                <a:spcPct val="20000"/>
              </a:spcBef>
              <a:spcAft>
                <a:spcPct val="0"/>
              </a:spcAft>
              <a:buClrTx/>
              <a:buSzTx/>
              <a:buFontTx/>
              <a:buNone/>
              <a:tabLst/>
              <a:defRPr sz="1200">
                <a:solidFill>
                  <a:schemeClr val="bg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Edytuj style wzorca tekstu</a:t>
            </a:r>
          </a:p>
        </p:txBody>
      </p:sp>
    </p:spTree>
    <p:extLst>
      <p:ext uri="{BB962C8B-B14F-4D97-AF65-F5344CB8AC3E}">
        <p14:creationId xmlns:p14="http://schemas.microsoft.com/office/powerpoint/2010/main" val="3740553038"/>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4"/>
          <p:cNvSpPr txBox="1">
            <a:spLocks noChangeArrowheads="1"/>
          </p:cNvSpPr>
          <p:nvPr/>
        </p:nvSpPr>
        <p:spPr bwMode="auto">
          <a:xfrm>
            <a:off x="0" y="6546850"/>
            <a:ext cx="611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CF4F4265-0954-4565-AF74-3D7819712359}"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a:p>
            <a:pPr algn="ctr" eaLnBrk="1" hangingPunct="1"/>
            <a:endParaRPr lang="pl-PL" altLang="pl-PL" sz="1000">
              <a:solidFill>
                <a:schemeClr val="bg1"/>
              </a:solidFill>
            </a:endParaRPr>
          </a:p>
        </p:txBody>
      </p:sp>
      <p:sp>
        <p:nvSpPr>
          <p:cNvPr id="2" name="Tytuł 1"/>
          <p:cNvSpPr>
            <a:spLocks noGrp="1"/>
          </p:cNvSpPr>
          <p:nvPr>
            <p:ph type="title"/>
          </p:nvPr>
        </p:nvSpPr>
        <p:spPr>
          <a:xfrm>
            <a:off x="683568" y="116632"/>
            <a:ext cx="3312368" cy="1318468"/>
          </a:xfrm>
        </p:spPr>
        <p:txBody>
          <a:bodyPr anchor="b"/>
          <a:lstStyle>
            <a:lvl1pPr algn="l">
              <a:defRPr sz="2000" b="1"/>
            </a:lvl1pPr>
          </a:lstStyle>
          <a:p>
            <a:r>
              <a:rPr lang="pl-PL" smtClean="0"/>
              <a:t>Kliknij, aby edytować styl</a:t>
            </a:r>
            <a:endParaRPr lang="pl-PL" dirty="0"/>
          </a:p>
        </p:txBody>
      </p:sp>
      <p:sp>
        <p:nvSpPr>
          <p:cNvPr id="3" name="Symbol zastępczy zawartości 2"/>
          <p:cNvSpPr>
            <a:spLocks noGrp="1"/>
          </p:cNvSpPr>
          <p:nvPr>
            <p:ph idx="1"/>
          </p:nvPr>
        </p:nvSpPr>
        <p:spPr>
          <a:xfrm>
            <a:off x="4139952" y="116632"/>
            <a:ext cx="4896544" cy="66247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tekstu 3"/>
          <p:cNvSpPr>
            <a:spLocks noGrp="1"/>
          </p:cNvSpPr>
          <p:nvPr>
            <p:ph type="body" sz="half" idx="2"/>
          </p:nvPr>
        </p:nvSpPr>
        <p:spPr>
          <a:xfrm>
            <a:off x="683568" y="1435100"/>
            <a:ext cx="3312368" cy="53062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Tree>
    <p:extLst>
      <p:ext uri="{BB962C8B-B14F-4D97-AF65-F5344CB8AC3E}">
        <p14:creationId xmlns:p14="http://schemas.microsoft.com/office/powerpoint/2010/main" val="1592509130"/>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4"/>
          <p:cNvSpPr txBox="1">
            <a:spLocks noChangeArrowheads="1"/>
          </p:cNvSpPr>
          <p:nvPr/>
        </p:nvSpPr>
        <p:spPr bwMode="auto">
          <a:xfrm>
            <a:off x="0" y="6546850"/>
            <a:ext cx="611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AD17420E-C7BE-49CF-AD0A-FD2B54E2873F}"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a:p>
            <a:pPr algn="ctr" eaLnBrk="1" hangingPunct="1"/>
            <a:endParaRPr lang="pl-PL" altLang="pl-PL" sz="1000">
              <a:solidFill>
                <a:schemeClr val="bg1"/>
              </a:solidFill>
            </a:endParaRPr>
          </a:p>
        </p:txBody>
      </p:sp>
      <p:sp>
        <p:nvSpPr>
          <p:cNvPr id="2" name="Tytuł 1"/>
          <p:cNvSpPr>
            <a:spLocks noGrp="1"/>
          </p:cNvSpPr>
          <p:nvPr>
            <p:ph type="title"/>
          </p:nvPr>
        </p:nvSpPr>
        <p:spPr>
          <a:xfrm>
            <a:off x="2253952" y="4800600"/>
            <a:ext cx="5486400" cy="566738"/>
          </a:xfrm>
        </p:spPr>
        <p:txBody>
          <a:bodyPr anchor="b"/>
          <a:lstStyle>
            <a:lvl1pPr algn="l">
              <a:defRPr sz="2000" b="1"/>
            </a:lvl1pPr>
          </a:lstStyle>
          <a:p>
            <a:r>
              <a:rPr lang="pl-PL" smtClean="0"/>
              <a:t>Kliknij, aby edytować styl</a:t>
            </a:r>
            <a:endParaRPr lang="pl-PL" dirty="0"/>
          </a:p>
        </p:txBody>
      </p:sp>
      <p:sp>
        <p:nvSpPr>
          <p:cNvPr id="3" name="Symbol zastępczy obrazu 2"/>
          <p:cNvSpPr>
            <a:spLocks noGrp="1"/>
          </p:cNvSpPr>
          <p:nvPr>
            <p:ph type="pic" idx="1"/>
          </p:nvPr>
        </p:nvSpPr>
        <p:spPr>
          <a:xfrm>
            <a:off x="755576" y="283"/>
            <a:ext cx="8388046" cy="4727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pl-PL" noProof="0" dirty="0"/>
          </a:p>
        </p:txBody>
      </p:sp>
      <p:sp>
        <p:nvSpPr>
          <p:cNvPr id="4" name="Symbol zastępczy tekstu 3"/>
          <p:cNvSpPr>
            <a:spLocks noGrp="1"/>
          </p:cNvSpPr>
          <p:nvPr>
            <p:ph type="body" sz="half" idx="2"/>
          </p:nvPr>
        </p:nvSpPr>
        <p:spPr>
          <a:xfrm>
            <a:off x="225395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Tree>
    <p:extLst>
      <p:ext uri="{BB962C8B-B14F-4D97-AF65-F5344CB8AC3E}">
        <p14:creationId xmlns:p14="http://schemas.microsoft.com/office/powerpoint/2010/main" val="2351057664"/>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a:spLocks noChangeArrowheads="1"/>
          </p:cNvSpPr>
          <p:nvPr/>
        </p:nvSpPr>
        <p:spPr bwMode="auto">
          <a:xfrm>
            <a:off x="0" y="6546850"/>
            <a:ext cx="611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FF9B4C44-2782-49FF-81D7-8CD8568F0E3F}"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a:p>
            <a:pPr algn="ctr" eaLnBrk="1" hangingPunct="1"/>
            <a:endParaRPr lang="pl-PL" altLang="pl-PL" sz="1000">
              <a:solidFill>
                <a:schemeClr val="bg1"/>
              </a:solidFill>
            </a:endParaRPr>
          </a:p>
        </p:txBody>
      </p:sp>
      <p:sp>
        <p:nvSpPr>
          <p:cNvPr id="2" name="Tytuł 1"/>
          <p:cNvSpPr>
            <a:spLocks noGrp="1"/>
          </p:cNvSpPr>
          <p:nvPr>
            <p:ph type="title"/>
          </p:nvPr>
        </p:nvSpPr>
        <p:spPr>
          <a:xfrm>
            <a:off x="755576" y="116632"/>
            <a:ext cx="8280920" cy="1548656"/>
          </a:xfrm>
        </p:spPr>
        <p:txBody>
          <a:bodyPr/>
          <a:lstStyle>
            <a:lvl1pPr>
              <a:defRPr b="0"/>
            </a:lvl1pPr>
          </a:lstStyle>
          <a:p>
            <a:r>
              <a:rPr lang="pl-PL" smtClean="0"/>
              <a:t>Kliknij, aby edytować styl</a:t>
            </a:r>
            <a:endParaRPr lang="pl-PL" dirty="0"/>
          </a:p>
        </p:txBody>
      </p:sp>
      <p:sp>
        <p:nvSpPr>
          <p:cNvPr id="3" name="Symbol zastępczy tytułu pionowego 2"/>
          <p:cNvSpPr>
            <a:spLocks noGrp="1"/>
          </p:cNvSpPr>
          <p:nvPr>
            <p:ph type="body" orient="vert" idx="1"/>
          </p:nvPr>
        </p:nvSpPr>
        <p:spPr>
          <a:xfrm>
            <a:off x="755576" y="1772816"/>
            <a:ext cx="8280920" cy="4968551"/>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Tree>
    <p:extLst>
      <p:ext uri="{BB962C8B-B14F-4D97-AF65-F5344CB8AC3E}">
        <p14:creationId xmlns:p14="http://schemas.microsoft.com/office/powerpoint/2010/main" val="1885323758"/>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auto">
          <a:xfrm>
            <a:off x="107950" y="115888"/>
            <a:ext cx="82804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15"/>
          <p:cNvSpPr>
            <a:spLocks noGrp="1" noChangeArrowheads="1"/>
          </p:cNvSpPr>
          <p:nvPr>
            <p:ph type="body" idx="1"/>
          </p:nvPr>
        </p:nvSpPr>
        <p:spPr bwMode="auto">
          <a:xfrm>
            <a:off x="107950" y="1773238"/>
            <a:ext cx="82804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randomBar/>
  </p:transition>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3600">
          <a:solidFill>
            <a:schemeClr val="tx1"/>
          </a:solidFill>
          <a:latin typeface="Calibri" panose="020F0502020204030204" pitchFamily="34" charset="0"/>
        </a:defRPr>
      </a:lvl2pPr>
      <a:lvl3pPr algn="l" rtl="0" eaLnBrk="1" fontAlgn="base" hangingPunct="1">
        <a:spcBef>
          <a:spcPct val="0"/>
        </a:spcBef>
        <a:spcAft>
          <a:spcPct val="0"/>
        </a:spcAft>
        <a:defRPr sz="3600">
          <a:solidFill>
            <a:schemeClr val="tx1"/>
          </a:solidFill>
          <a:latin typeface="Calibri" panose="020F0502020204030204" pitchFamily="34" charset="0"/>
        </a:defRPr>
      </a:lvl3pPr>
      <a:lvl4pPr algn="l" rtl="0" eaLnBrk="1" fontAlgn="base" hangingPunct="1">
        <a:spcBef>
          <a:spcPct val="0"/>
        </a:spcBef>
        <a:spcAft>
          <a:spcPct val="0"/>
        </a:spcAft>
        <a:defRPr sz="3600">
          <a:solidFill>
            <a:schemeClr val="tx1"/>
          </a:solidFill>
          <a:latin typeface="Calibri" panose="020F0502020204030204" pitchFamily="34" charset="0"/>
        </a:defRPr>
      </a:lvl4pPr>
      <a:lvl5pPr algn="l" rtl="0" eaLnBrk="1" fontAlgn="base" hangingPunct="1">
        <a:spcBef>
          <a:spcPct val="0"/>
        </a:spcBef>
        <a:spcAft>
          <a:spcPct val="0"/>
        </a:spcAft>
        <a:defRPr sz="3600">
          <a:solidFill>
            <a:schemeClr val="tx1"/>
          </a:solidFill>
          <a:latin typeface="Calibri" panose="020F0502020204030204" pitchFamily="34" charset="0"/>
        </a:defRPr>
      </a:lvl5pPr>
      <a:lvl6pPr marL="457200" algn="l" rtl="0" eaLnBrk="1" fontAlgn="base" hangingPunct="1">
        <a:spcBef>
          <a:spcPct val="0"/>
        </a:spcBef>
        <a:spcAft>
          <a:spcPct val="0"/>
        </a:spcAft>
        <a:defRPr sz="3600" b="1">
          <a:solidFill>
            <a:schemeClr val="tx2"/>
          </a:solidFill>
          <a:latin typeface="Trebuchet MS" pitchFamily="34" charset="0"/>
        </a:defRPr>
      </a:lvl6pPr>
      <a:lvl7pPr marL="914400" algn="l" rtl="0" eaLnBrk="1" fontAlgn="base" hangingPunct="1">
        <a:spcBef>
          <a:spcPct val="0"/>
        </a:spcBef>
        <a:spcAft>
          <a:spcPct val="0"/>
        </a:spcAft>
        <a:defRPr sz="3600" b="1">
          <a:solidFill>
            <a:schemeClr val="tx2"/>
          </a:solidFill>
          <a:latin typeface="Trebuchet MS" pitchFamily="34" charset="0"/>
        </a:defRPr>
      </a:lvl7pPr>
      <a:lvl8pPr marL="1371600" algn="l" rtl="0" eaLnBrk="1" fontAlgn="base" hangingPunct="1">
        <a:spcBef>
          <a:spcPct val="0"/>
        </a:spcBef>
        <a:spcAft>
          <a:spcPct val="0"/>
        </a:spcAft>
        <a:defRPr sz="3600" b="1">
          <a:solidFill>
            <a:schemeClr val="tx2"/>
          </a:solidFill>
          <a:latin typeface="Trebuchet MS" pitchFamily="34" charset="0"/>
        </a:defRPr>
      </a:lvl8pPr>
      <a:lvl9pPr marL="1828800" algn="l" rtl="0" eaLnBrk="1" fontAlgn="base" hangingPunct="1">
        <a:spcBef>
          <a:spcPct val="0"/>
        </a:spcBef>
        <a:spcAft>
          <a:spcPct val="0"/>
        </a:spcAft>
        <a:defRPr sz="3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ymbol zastępczy tekstu 6"/>
          <p:cNvSpPr>
            <a:spLocks noGrp="1"/>
          </p:cNvSpPr>
          <p:nvPr>
            <p:ph type="body" idx="11"/>
          </p:nvPr>
        </p:nvSpPr>
        <p:spPr>
          <a:xfrm>
            <a:off x="1403350" y="115888"/>
            <a:ext cx="7615238" cy="1728787"/>
          </a:xfrm>
        </p:spPr>
        <p:txBody>
          <a:bodyPr/>
          <a:lstStyle/>
          <a:p>
            <a:pPr algn="ctr"/>
            <a:r>
              <a:rPr lang="pl-PL" altLang="pl-PL" sz="4000" dirty="0" err="1" smtClean="0">
                <a:latin typeface="Arial" panose="020B0604020202020204" pitchFamily="34" charset="0"/>
              </a:rPr>
              <a:t>Feedbox</a:t>
            </a:r>
            <a:r>
              <a:rPr lang="pl-PL" altLang="pl-PL" sz="4000" dirty="0" smtClean="0">
                <a:latin typeface="Arial" panose="020B0604020202020204" pitchFamily="34" charset="0"/>
              </a:rPr>
              <a:t> </a:t>
            </a:r>
            <a:r>
              <a:rPr lang="pl-PL" altLang="pl-PL" sz="4000" dirty="0" err="1" smtClean="0">
                <a:latin typeface="Arial" panose="020B0604020202020204" pitchFamily="34" charset="0"/>
              </a:rPr>
              <a:t>testing</a:t>
            </a:r>
            <a:r>
              <a:rPr lang="pl-PL" altLang="pl-PL" sz="4000" dirty="0" smtClean="0">
                <a:latin typeface="Arial" panose="020B0604020202020204" pitchFamily="34" charset="0"/>
              </a:rPr>
              <a:t> and </a:t>
            </a:r>
            <a:r>
              <a:rPr lang="pl-PL" altLang="pl-PL" sz="4000" dirty="0" err="1" smtClean="0">
                <a:latin typeface="Arial" panose="020B0604020202020204" pitchFamily="34" charset="0"/>
              </a:rPr>
              <a:t>procurement</a:t>
            </a:r>
            <a:r>
              <a:rPr lang="pl-PL" altLang="pl-PL" sz="4000" dirty="0" smtClean="0">
                <a:latin typeface="Arial" panose="020B0604020202020204" pitchFamily="34" charset="0"/>
              </a:rPr>
              <a:t> of the </a:t>
            </a:r>
            <a:r>
              <a:rPr lang="pl-PL" altLang="pl-PL" sz="4000" dirty="0" err="1" smtClean="0">
                <a:latin typeface="Arial" panose="020B0604020202020204" pitchFamily="34" charset="0"/>
              </a:rPr>
              <a:t>parts</a:t>
            </a:r>
            <a:r>
              <a:rPr lang="pl-PL" altLang="pl-PL" dirty="0">
                <a:latin typeface="Arial" panose="020B0604020202020204" pitchFamily="34" charset="0"/>
              </a:rPr>
              <a:t/>
            </a:r>
            <a:br>
              <a:rPr lang="pl-PL" altLang="pl-PL" dirty="0">
                <a:latin typeface="Arial" panose="020B0604020202020204" pitchFamily="34" charset="0"/>
              </a:rPr>
            </a:br>
            <a:endParaRPr lang="pl-PL" altLang="pl-PL" dirty="0" smtClean="0"/>
          </a:p>
        </p:txBody>
      </p:sp>
      <p:sp>
        <p:nvSpPr>
          <p:cNvPr id="3" name="Prostokąt 2"/>
          <p:cNvSpPr/>
          <p:nvPr/>
        </p:nvSpPr>
        <p:spPr>
          <a:xfrm>
            <a:off x="3059832" y="5877272"/>
            <a:ext cx="4572000" cy="584775"/>
          </a:xfrm>
          <a:prstGeom prst="rect">
            <a:avLst/>
          </a:prstGeom>
        </p:spPr>
        <p:txBody>
          <a:bodyPr>
            <a:spAutoFit/>
          </a:bodyPr>
          <a:lstStyle/>
          <a:p>
            <a:pPr algn="ctr" eaLnBrk="1" hangingPunct="1"/>
            <a:r>
              <a:rPr lang="pl-PL" altLang="pl-PL" sz="2000" dirty="0" smtClean="0">
                <a:solidFill>
                  <a:schemeClr val="hlink"/>
                </a:solidFill>
              </a:rPr>
              <a:t>Artur ILUK</a:t>
            </a:r>
          </a:p>
          <a:p>
            <a:pPr algn="ctr" eaLnBrk="1" hangingPunct="1"/>
            <a:r>
              <a:rPr lang="pl-PL" altLang="pl-PL" sz="1200" dirty="0" err="1" smtClean="0">
                <a:solidFill>
                  <a:schemeClr val="hlink"/>
                </a:solidFill>
              </a:rPr>
              <a:t>Eberbach</a:t>
            </a:r>
            <a:r>
              <a:rPr lang="pl-PL" altLang="pl-PL" sz="1200" dirty="0" smtClean="0">
                <a:solidFill>
                  <a:schemeClr val="hlink"/>
                </a:solidFill>
              </a:rPr>
              <a:t>, 23.09.2025</a:t>
            </a:r>
            <a:endParaRPr lang="en-US" altLang="pl-PL" sz="1200" dirty="0">
              <a:solidFill>
                <a:schemeClr val="hlink"/>
              </a:solidFill>
            </a:endParaRPr>
          </a:p>
        </p:txBody>
      </p:sp>
      <p:pic>
        <p:nvPicPr>
          <p:cNvPr id="5" name="Obraz 4"/>
          <p:cNvPicPr>
            <a:picLocks noChangeAspect="1"/>
          </p:cNvPicPr>
          <p:nvPr/>
        </p:nvPicPr>
        <p:blipFill>
          <a:blip r:embed="rId2"/>
          <a:stretch>
            <a:fillRect/>
          </a:stretch>
        </p:blipFill>
        <p:spPr>
          <a:xfrm>
            <a:off x="2393103" y="1124744"/>
            <a:ext cx="5577391" cy="4752528"/>
          </a:xfrm>
          <a:prstGeom prst="rect">
            <a:avLst/>
          </a:prstGeom>
          <a:effectLst>
            <a:glow rad="533400">
              <a:schemeClr val="accent1">
                <a:alpha val="47000"/>
              </a:schemeClr>
            </a:glow>
            <a:softEdge rad="393700"/>
          </a:effectLst>
        </p:spPr>
      </p:pic>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ymbol zastępczy tekstu 3"/>
          <p:cNvSpPr>
            <a:spLocks noGrp="1"/>
          </p:cNvSpPr>
          <p:nvPr>
            <p:ph type="body" idx="12"/>
          </p:nvPr>
        </p:nvSpPr>
        <p:spPr>
          <a:xfrm>
            <a:off x="755650" y="115888"/>
            <a:ext cx="8262938" cy="865187"/>
          </a:xfrm>
        </p:spPr>
        <p:txBody>
          <a:bodyPr/>
          <a:lstStyle/>
          <a:p>
            <a:r>
              <a:rPr lang="pl-PL" altLang="pl-PL" dirty="0" smtClean="0"/>
              <a:t>SIS100 FB test stand</a:t>
            </a:r>
          </a:p>
        </p:txBody>
      </p:sp>
      <p:sp>
        <p:nvSpPr>
          <p:cNvPr id="15365" name="Symbol zastępczy tekstu 4"/>
          <p:cNvSpPr>
            <a:spLocks noGrp="1"/>
          </p:cNvSpPr>
          <p:nvPr>
            <p:ph type="body" idx="10"/>
          </p:nvPr>
        </p:nvSpPr>
        <p:spPr>
          <a:xfrm>
            <a:off x="755650" y="1120775"/>
            <a:ext cx="8280400" cy="508000"/>
          </a:xfrm>
        </p:spPr>
        <p:txBody>
          <a:bodyPr/>
          <a:lstStyle/>
          <a:p>
            <a:r>
              <a:rPr lang="pl-PL" altLang="pl-PL" dirty="0" smtClean="0"/>
              <a:t>SIS100 Feed Box system </a:t>
            </a:r>
            <a:r>
              <a:rPr lang="pl-PL" altLang="pl-PL" dirty="0" err="1" smtClean="0"/>
              <a:t>cold</a:t>
            </a:r>
            <a:r>
              <a:rPr lang="pl-PL" altLang="pl-PL" dirty="0" smtClean="0"/>
              <a:t> </a:t>
            </a:r>
            <a:r>
              <a:rPr lang="pl-PL" altLang="pl-PL" dirty="0" err="1" smtClean="0"/>
              <a:t>tests</a:t>
            </a:r>
            <a:endParaRPr lang="pl-PL" altLang="pl-PL" dirty="0" smtClean="0"/>
          </a:p>
        </p:txBody>
      </p:sp>
      <p:sp>
        <p:nvSpPr>
          <p:cNvPr id="2" name="Prostokąt 1"/>
          <p:cNvSpPr/>
          <p:nvPr/>
        </p:nvSpPr>
        <p:spPr>
          <a:xfrm>
            <a:off x="683568" y="1748714"/>
            <a:ext cx="8335020" cy="4031873"/>
          </a:xfrm>
          <a:prstGeom prst="rect">
            <a:avLst/>
          </a:prstGeom>
        </p:spPr>
        <p:txBody>
          <a:bodyPr wrap="square">
            <a:spAutoFit/>
          </a:bodyPr>
          <a:lstStyle/>
          <a:p>
            <a:r>
              <a:rPr lang="pl-PL" sz="1600" dirty="0" smtClean="0"/>
              <a:t>The </a:t>
            </a:r>
            <a:r>
              <a:rPr lang="pl-PL" sz="1600" dirty="0" err="1" smtClean="0"/>
              <a:t>first</a:t>
            </a:r>
            <a:r>
              <a:rPr lang="pl-PL" sz="1600" dirty="0" smtClean="0"/>
              <a:t> of </a:t>
            </a:r>
            <a:r>
              <a:rPr lang="pl-PL" sz="1600" dirty="0" err="1" smtClean="0"/>
              <a:t>series</a:t>
            </a:r>
            <a:r>
              <a:rPr lang="pl-PL" sz="1600" dirty="0" smtClean="0"/>
              <a:t> Feedbox for </a:t>
            </a:r>
            <a:r>
              <a:rPr lang="pl-PL" sz="1600" dirty="0" err="1" smtClean="0"/>
              <a:t>sector</a:t>
            </a:r>
            <a:r>
              <a:rPr lang="pl-PL" sz="1600" dirty="0" smtClean="0"/>
              <a:t> 3 </a:t>
            </a:r>
            <a:r>
              <a:rPr lang="pl-PL" sz="1600" dirty="0" err="1" smtClean="0"/>
              <a:t>will</a:t>
            </a:r>
            <a:r>
              <a:rPr lang="pl-PL" sz="1600" dirty="0" smtClean="0"/>
              <a:t> be </a:t>
            </a:r>
            <a:r>
              <a:rPr lang="pl-PL" sz="1600" dirty="0" err="1" smtClean="0"/>
              <a:t>tested</a:t>
            </a:r>
            <a:r>
              <a:rPr lang="pl-PL" sz="1600" dirty="0" smtClean="0"/>
              <a:t> </a:t>
            </a:r>
            <a:r>
              <a:rPr lang="pl-PL" sz="1600" dirty="0" err="1" smtClean="0"/>
              <a:t>at</a:t>
            </a:r>
            <a:r>
              <a:rPr lang="pl-PL" sz="1600" dirty="0" smtClean="0"/>
              <a:t> GSI STF hall</a:t>
            </a:r>
            <a:r>
              <a:rPr lang="pl-PL" sz="1600" dirty="0"/>
              <a:t> </a:t>
            </a:r>
            <a:r>
              <a:rPr lang="pl-PL" sz="1600" dirty="0" smtClean="0"/>
              <a:t>with  Feed in Line Box and </a:t>
            </a:r>
            <a:r>
              <a:rPr lang="pl-PL" sz="1600" dirty="0" err="1"/>
              <a:t>C</a:t>
            </a:r>
            <a:r>
              <a:rPr lang="pl-PL" sz="1600" dirty="0" err="1" smtClean="0"/>
              <a:t>urrent</a:t>
            </a:r>
            <a:r>
              <a:rPr lang="pl-PL" sz="1600" dirty="0" smtClean="0"/>
              <a:t> </a:t>
            </a:r>
            <a:r>
              <a:rPr lang="pl-PL" sz="1600" dirty="0" err="1"/>
              <a:t>L</a:t>
            </a:r>
            <a:r>
              <a:rPr lang="pl-PL" sz="1600" dirty="0" err="1" smtClean="0"/>
              <a:t>ead</a:t>
            </a:r>
            <a:r>
              <a:rPr lang="pl-PL" sz="1600" dirty="0" smtClean="0"/>
              <a:t> </a:t>
            </a:r>
            <a:r>
              <a:rPr lang="pl-PL" sz="1600" dirty="0"/>
              <a:t>B</a:t>
            </a:r>
            <a:r>
              <a:rPr lang="pl-PL" sz="1600" dirty="0" smtClean="0"/>
              <a:t>ox. </a:t>
            </a:r>
          </a:p>
          <a:p>
            <a:endParaRPr lang="pl-PL" sz="1600" dirty="0" smtClean="0"/>
          </a:p>
          <a:p>
            <a:r>
              <a:rPr lang="pl-PL" sz="1600" dirty="0" err="1" smtClean="0"/>
              <a:t>Subjects</a:t>
            </a:r>
            <a:r>
              <a:rPr lang="pl-PL" sz="1600" dirty="0" smtClean="0"/>
              <a:t> of test:</a:t>
            </a:r>
          </a:p>
          <a:p>
            <a:pPr marL="285750" indent="-285750">
              <a:buFont typeface="Arial" panose="020B0604020202020204" pitchFamily="34" charset="0"/>
              <a:buChar char="•"/>
            </a:pPr>
            <a:r>
              <a:rPr lang="pl-PL" sz="1600" dirty="0" err="1"/>
              <a:t>o</a:t>
            </a:r>
            <a:r>
              <a:rPr lang="pl-PL" sz="1600" dirty="0" err="1" smtClean="0"/>
              <a:t>peration</a:t>
            </a:r>
            <a:r>
              <a:rPr lang="pl-PL" sz="1600" dirty="0" smtClean="0"/>
              <a:t> of </a:t>
            </a:r>
            <a:r>
              <a:rPr lang="pl-PL" sz="1600" dirty="0" err="1" smtClean="0"/>
              <a:t>valves</a:t>
            </a:r>
            <a:r>
              <a:rPr lang="pl-PL" sz="1600" dirty="0" smtClean="0"/>
              <a:t> and </a:t>
            </a:r>
            <a:r>
              <a:rPr lang="pl-PL" sz="1600" dirty="0" err="1" smtClean="0"/>
              <a:t>filters</a:t>
            </a:r>
            <a:endParaRPr lang="pl-PL" sz="1600" dirty="0" smtClean="0"/>
          </a:p>
          <a:p>
            <a:pPr marL="285750" indent="-285750">
              <a:buFont typeface="Arial" panose="020B0604020202020204" pitchFamily="34" charset="0"/>
              <a:buChar char="•"/>
            </a:pPr>
            <a:r>
              <a:rPr lang="pl-PL" sz="1600" dirty="0"/>
              <a:t>b</a:t>
            </a:r>
            <a:r>
              <a:rPr lang="en-US" sz="1600" dirty="0" smtClean="0"/>
              <a:t>us</a:t>
            </a:r>
            <a:r>
              <a:rPr lang="pl-PL" sz="1600" dirty="0"/>
              <a:t>b</a:t>
            </a:r>
            <a:r>
              <a:rPr lang="en-US" sz="1600" dirty="0" err="1" smtClean="0"/>
              <a:t>ars</a:t>
            </a:r>
            <a:r>
              <a:rPr lang="en-US" sz="1600" dirty="0" smtClean="0"/>
              <a:t> </a:t>
            </a:r>
            <a:r>
              <a:rPr lang="pl-PL" sz="1600" dirty="0" err="1" smtClean="0"/>
              <a:t>stability</a:t>
            </a:r>
            <a:endParaRPr lang="en-US" sz="1600" dirty="0" smtClean="0"/>
          </a:p>
          <a:p>
            <a:pPr marL="285750" indent="-285750">
              <a:buFont typeface="Arial" panose="020B0604020202020204" pitchFamily="34" charset="0"/>
              <a:buChar char="•"/>
            </a:pPr>
            <a:r>
              <a:rPr lang="pl-PL" sz="1600" dirty="0"/>
              <a:t>h</a:t>
            </a:r>
            <a:r>
              <a:rPr lang="en-US" sz="1600" dirty="0" smtClean="0"/>
              <a:t>eat In-leak</a:t>
            </a:r>
            <a:r>
              <a:rPr lang="pl-PL" sz="1600" dirty="0" smtClean="0"/>
              <a:t>s</a:t>
            </a:r>
          </a:p>
          <a:p>
            <a:pPr marL="285750" indent="-285750">
              <a:buFont typeface="Arial" panose="020B0604020202020204" pitchFamily="34" charset="0"/>
              <a:buChar char="•"/>
            </a:pPr>
            <a:r>
              <a:rPr lang="pl-PL" sz="1600" dirty="0"/>
              <a:t>h</a:t>
            </a:r>
            <a:r>
              <a:rPr lang="pl-PL" sz="1600" dirty="0" smtClean="0"/>
              <a:t>elium pump </a:t>
            </a:r>
            <a:r>
              <a:rPr lang="pl-PL" sz="1600" dirty="0" err="1" smtClean="0"/>
              <a:t>operation</a:t>
            </a:r>
            <a:endParaRPr lang="pl-PL" sz="1600" dirty="0" smtClean="0"/>
          </a:p>
          <a:p>
            <a:pPr marL="285750" indent="-285750">
              <a:buFont typeface="Arial" panose="020B0604020202020204" pitchFamily="34" charset="0"/>
              <a:buChar char="•"/>
            </a:pPr>
            <a:endParaRPr lang="pl-PL" sz="1600" dirty="0"/>
          </a:p>
          <a:p>
            <a:r>
              <a:rPr lang="pl-PL" sz="1600" dirty="0" smtClean="0"/>
              <a:t>Components to be </a:t>
            </a:r>
            <a:r>
              <a:rPr lang="pl-PL" sz="1600" dirty="0" err="1" smtClean="0"/>
              <a:t>tested</a:t>
            </a:r>
            <a:r>
              <a:rPr lang="pl-PL" sz="1600" dirty="0" smtClean="0"/>
              <a:t>:</a:t>
            </a:r>
          </a:p>
          <a:p>
            <a:pPr marL="285750" indent="-285750">
              <a:buFont typeface="Arial" panose="020B0604020202020204" pitchFamily="34" charset="0"/>
              <a:buChar char="•"/>
            </a:pPr>
            <a:r>
              <a:rPr lang="pl-PL" sz="1600" dirty="0" smtClean="0"/>
              <a:t>FB </a:t>
            </a:r>
            <a:r>
              <a:rPr lang="pl-PL" sz="1600" dirty="0" err="1" smtClean="0"/>
              <a:t>sector</a:t>
            </a:r>
            <a:r>
              <a:rPr lang="pl-PL" sz="1600" dirty="0" smtClean="0"/>
              <a:t> 3</a:t>
            </a:r>
          </a:p>
          <a:p>
            <a:pPr marL="285750" indent="-285750">
              <a:buFont typeface="Arial" panose="020B0604020202020204" pitchFamily="34" charset="0"/>
              <a:buChar char="•"/>
            </a:pPr>
            <a:r>
              <a:rPr lang="pl-PL" sz="1600" dirty="0" smtClean="0"/>
              <a:t>FiLB </a:t>
            </a:r>
            <a:r>
              <a:rPr lang="pl-PL" sz="1600" dirty="0" err="1" smtClean="0"/>
              <a:t>sector</a:t>
            </a:r>
            <a:r>
              <a:rPr lang="pl-PL" sz="1600" dirty="0" smtClean="0"/>
              <a:t> 3</a:t>
            </a:r>
          </a:p>
          <a:p>
            <a:pPr marL="285750" indent="-285750">
              <a:buFont typeface="Arial" panose="020B0604020202020204" pitchFamily="34" charset="0"/>
              <a:buChar char="•"/>
            </a:pPr>
            <a:r>
              <a:rPr lang="pl-PL" sz="1600" dirty="0" smtClean="0"/>
              <a:t>CLB </a:t>
            </a:r>
            <a:r>
              <a:rPr lang="pl-PL" sz="1600" dirty="0" err="1" smtClean="0"/>
              <a:t>sector</a:t>
            </a:r>
            <a:r>
              <a:rPr lang="pl-PL" sz="1600" dirty="0" smtClean="0"/>
              <a:t> 3</a:t>
            </a:r>
          </a:p>
          <a:p>
            <a:pPr marL="285750" indent="-285750">
              <a:buFont typeface="Arial" panose="020B0604020202020204" pitchFamily="34" charset="0"/>
              <a:buChar char="•"/>
            </a:pPr>
            <a:endParaRPr lang="en-US" sz="1600" dirty="0" smtClean="0"/>
          </a:p>
          <a:p>
            <a:endParaRPr lang="en-US" sz="1600" dirty="0" smtClean="0"/>
          </a:p>
          <a:p>
            <a:endParaRPr lang="pl-PL" sz="1600" dirty="0"/>
          </a:p>
        </p:txBody>
      </p:sp>
      <p:pic>
        <p:nvPicPr>
          <p:cNvPr id="4" name="Obraz 3"/>
          <p:cNvPicPr>
            <a:picLocks noChangeAspect="1"/>
          </p:cNvPicPr>
          <p:nvPr/>
        </p:nvPicPr>
        <p:blipFill rotWithShape="1">
          <a:blip r:embed="rId2"/>
          <a:srcRect l="28633" t="6972" r="25868" b="7039"/>
          <a:stretch/>
        </p:blipFill>
        <p:spPr>
          <a:xfrm>
            <a:off x="4499992" y="2371318"/>
            <a:ext cx="4536058" cy="4398600"/>
          </a:xfrm>
          <a:prstGeom prst="rect">
            <a:avLst/>
          </a:prstGeom>
        </p:spPr>
      </p:pic>
      <p:cxnSp>
        <p:nvCxnSpPr>
          <p:cNvPr id="5" name="Łącznik prosty ze strzałką 4"/>
          <p:cNvCxnSpPr/>
          <p:nvPr/>
        </p:nvCxnSpPr>
        <p:spPr>
          <a:xfrm flipV="1">
            <a:off x="5580112" y="5085184"/>
            <a:ext cx="576064" cy="288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pole tekstowe 5"/>
          <p:cNvSpPr txBox="1"/>
          <p:nvPr/>
        </p:nvSpPr>
        <p:spPr>
          <a:xfrm>
            <a:off x="4595675" y="5254195"/>
            <a:ext cx="1584176" cy="646331"/>
          </a:xfrm>
          <a:prstGeom prst="rect">
            <a:avLst/>
          </a:prstGeom>
          <a:noFill/>
        </p:spPr>
        <p:txBody>
          <a:bodyPr wrap="square" rtlCol="0">
            <a:spAutoFit/>
          </a:bodyPr>
          <a:lstStyle/>
          <a:p>
            <a:r>
              <a:rPr lang="pl-PL" dirty="0" err="1"/>
              <a:t>c</a:t>
            </a:r>
            <a:r>
              <a:rPr lang="pl-PL" dirty="0" err="1" smtClean="0"/>
              <a:t>onnection</a:t>
            </a:r>
            <a:r>
              <a:rPr lang="pl-PL" dirty="0" smtClean="0"/>
              <a:t> to STF FB</a:t>
            </a:r>
            <a:endParaRPr lang="pl-PL" dirty="0"/>
          </a:p>
        </p:txBody>
      </p:sp>
      <p:cxnSp>
        <p:nvCxnSpPr>
          <p:cNvPr id="10" name="Łącznik prosty ze strzałką 9"/>
          <p:cNvCxnSpPr/>
          <p:nvPr/>
        </p:nvCxnSpPr>
        <p:spPr>
          <a:xfrm flipH="1" flipV="1">
            <a:off x="7524328" y="5355991"/>
            <a:ext cx="360040" cy="5445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p:cNvSpPr txBox="1"/>
          <p:nvPr/>
        </p:nvSpPr>
        <p:spPr>
          <a:xfrm>
            <a:off x="7668344" y="5876799"/>
            <a:ext cx="1584176" cy="923330"/>
          </a:xfrm>
          <a:prstGeom prst="rect">
            <a:avLst/>
          </a:prstGeom>
          <a:noFill/>
        </p:spPr>
        <p:txBody>
          <a:bodyPr wrap="square" rtlCol="0">
            <a:spAutoFit/>
          </a:bodyPr>
          <a:lstStyle/>
          <a:p>
            <a:r>
              <a:rPr lang="pl-PL" dirty="0" err="1"/>
              <a:t>c</a:t>
            </a:r>
            <a:r>
              <a:rPr lang="pl-PL" dirty="0" err="1" smtClean="0"/>
              <a:t>onnections</a:t>
            </a:r>
            <a:r>
              <a:rPr lang="pl-PL" dirty="0" smtClean="0"/>
              <a:t> to </a:t>
            </a:r>
            <a:r>
              <a:rPr lang="pl-PL" dirty="0" err="1" smtClean="0"/>
              <a:t>power</a:t>
            </a:r>
            <a:r>
              <a:rPr lang="pl-PL" dirty="0" smtClean="0"/>
              <a:t> cables</a:t>
            </a:r>
            <a:endParaRPr lang="pl-PL" dirty="0"/>
          </a:p>
        </p:txBody>
      </p:sp>
    </p:spTree>
    <p:extLst>
      <p:ext uri="{BB962C8B-B14F-4D97-AF65-F5344CB8AC3E}">
        <p14:creationId xmlns:p14="http://schemas.microsoft.com/office/powerpoint/2010/main" val="1012747752"/>
      </p:ext>
    </p:extLst>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rotWithShape="1">
          <a:blip r:embed="rId2"/>
          <a:srcRect l="881" t="3908" r="6382" b="3747"/>
          <a:stretch/>
        </p:blipFill>
        <p:spPr>
          <a:xfrm>
            <a:off x="3491880" y="332656"/>
            <a:ext cx="5616625" cy="3888432"/>
          </a:xfrm>
          <a:prstGeom prst="rect">
            <a:avLst/>
          </a:prstGeom>
        </p:spPr>
      </p:pic>
      <p:sp>
        <p:nvSpPr>
          <p:cNvPr id="4" name="Symbol zastępczy tekstu 3"/>
          <p:cNvSpPr>
            <a:spLocks noGrp="1"/>
          </p:cNvSpPr>
          <p:nvPr>
            <p:ph type="body" idx="12"/>
          </p:nvPr>
        </p:nvSpPr>
        <p:spPr/>
        <p:txBody>
          <a:bodyPr/>
          <a:lstStyle/>
          <a:p>
            <a:r>
              <a:rPr lang="pl-PL" dirty="0" smtClean="0"/>
              <a:t>FB test stand</a:t>
            </a:r>
            <a:endParaRPr lang="pl-PL" dirty="0"/>
          </a:p>
        </p:txBody>
      </p:sp>
      <p:sp>
        <p:nvSpPr>
          <p:cNvPr id="6" name="Prostokąt 5"/>
          <p:cNvSpPr/>
          <p:nvPr/>
        </p:nvSpPr>
        <p:spPr>
          <a:xfrm>
            <a:off x="629625" y="908720"/>
            <a:ext cx="8388425" cy="6324808"/>
          </a:xfrm>
          <a:prstGeom prst="rect">
            <a:avLst/>
          </a:prstGeom>
        </p:spPr>
        <p:txBody>
          <a:bodyPr wrap="square">
            <a:spAutoFit/>
          </a:bodyPr>
          <a:lstStyle/>
          <a:p>
            <a:pPr algn="just">
              <a:lnSpc>
                <a:spcPct val="125000"/>
              </a:lnSpc>
              <a:spcAft>
                <a:spcPts val="600"/>
              </a:spcAft>
            </a:pPr>
            <a:r>
              <a:rPr lang="en-US" sz="1600" dirty="0" smtClean="0">
                <a:ea typeface="Times New Roman" panose="02020603050405020304" pitchFamily="18" charset="0"/>
              </a:rPr>
              <a:t>Tested </a:t>
            </a:r>
            <a:r>
              <a:rPr lang="en-US" sz="1600" dirty="0">
                <a:ea typeface="Times New Roman" panose="02020603050405020304" pitchFamily="18" charset="0"/>
              </a:rPr>
              <a:t>components:</a:t>
            </a:r>
            <a:endParaRPr lang="pl-PL" sz="1600" dirty="0">
              <a:ea typeface="Times New Roman" panose="02020603050405020304" pitchFamily="18" charset="0"/>
            </a:endParaRPr>
          </a:p>
          <a:p>
            <a:pPr marL="342900" lvl="0" indent="-342900" algn="just">
              <a:lnSpc>
                <a:spcPct val="125000"/>
              </a:lnSpc>
              <a:spcAft>
                <a:spcPts val="600"/>
              </a:spcAft>
              <a:buFont typeface="Symbol" panose="05050102010706020507" pitchFamily="18" charset="2"/>
              <a:buChar char=""/>
            </a:pPr>
            <a:r>
              <a:rPr lang="en-US" sz="1600" dirty="0">
                <a:ea typeface="Times New Roman" panose="02020603050405020304" pitchFamily="18" charset="0"/>
              </a:rPr>
              <a:t>SIS 100 FB for sector 3</a:t>
            </a:r>
            <a:endParaRPr lang="pl-PL" sz="1600" dirty="0">
              <a:ea typeface="Times New Roman" panose="02020603050405020304" pitchFamily="18" charset="0"/>
            </a:endParaRPr>
          </a:p>
          <a:p>
            <a:pPr marL="342900" lvl="0" indent="-342900" algn="just">
              <a:lnSpc>
                <a:spcPct val="125000"/>
              </a:lnSpc>
              <a:spcAft>
                <a:spcPts val="600"/>
              </a:spcAft>
              <a:buFont typeface="Symbol" panose="05050102010706020507" pitchFamily="18" charset="2"/>
              <a:buChar char=""/>
            </a:pPr>
            <a:r>
              <a:rPr lang="en-US" sz="1600" dirty="0">
                <a:ea typeface="Times New Roman" panose="02020603050405020304" pitchFamily="18" charset="0"/>
              </a:rPr>
              <a:t>SIS100 FiLB for sector 3</a:t>
            </a:r>
            <a:endParaRPr lang="pl-PL" sz="1600" dirty="0">
              <a:ea typeface="Times New Roman" panose="02020603050405020304" pitchFamily="18" charset="0"/>
            </a:endParaRPr>
          </a:p>
          <a:p>
            <a:pPr marL="342900" lvl="0" indent="-342900">
              <a:lnSpc>
                <a:spcPct val="125000"/>
              </a:lnSpc>
              <a:spcAft>
                <a:spcPts val="600"/>
              </a:spcAft>
              <a:buFont typeface="Symbol" panose="05050102010706020507" pitchFamily="18" charset="2"/>
              <a:buChar char=""/>
            </a:pPr>
            <a:r>
              <a:rPr lang="en-US" sz="1600" dirty="0">
                <a:ea typeface="Times New Roman" panose="02020603050405020304" pitchFamily="18" charset="0"/>
              </a:rPr>
              <a:t>Current Lead Box (CLB) </a:t>
            </a:r>
            <a:r>
              <a:rPr lang="pl-PL" sz="1600" dirty="0" smtClean="0">
                <a:ea typeface="Times New Roman" panose="02020603050405020304" pitchFamily="18" charset="0"/>
              </a:rPr>
              <a:t/>
            </a:r>
            <a:br>
              <a:rPr lang="pl-PL" sz="1600" dirty="0" smtClean="0">
                <a:ea typeface="Times New Roman" panose="02020603050405020304" pitchFamily="18" charset="0"/>
              </a:rPr>
            </a:br>
            <a:r>
              <a:rPr lang="en-US" sz="1600" dirty="0" smtClean="0">
                <a:ea typeface="Times New Roman" panose="02020603050405020304" pitchFamily="18" charset="0"/>
              </a:rPr>
              <a:t>for </a:t>
            </a:r>
            <a:r>
              <a:rPr lang="en-US" sz="1600" dirty="0">
                <a:ea typeface="Times New Roman" panose="02020603050405020304" pitchFamily="18" charset="0"/>
              </a:rPr>
              <a:t>sector 3</a:t>
            </a:r>
            <a:endParaRPr lang="pl-PL" sz="1600" dirty="0">
              <a:ea typeface="Times New Roman" panose="02020603050405020304" pitchFamily="18" charset="0"/>
            </a:endParaRPr>
          </a:p>
          <a:p>
            <a:pPr indent="215900" algn="just">
              <a:lnSpc>
                <a:spcPct val="125000"/>
              </a:lnSpc>
              <a:spcAft>
                <a:spcPts val="600"/>
              </a:spcAft>
            </a:pPr>
            <a:r>
              <a:rPr lang="en-US" sz="1600" dirty="0">
                <a:ea typeface="Times New Roman" panose="02020603050405020304" pitchFamily="18" charset="0"/>
              </a:rPr>
              <a:t> </a:t>
            </a:r>
            <a:endParaRPr lang="pl-PL" sz="1600" dirty="0" smtClean="0">
              <a:ea typeface="Times New Roman" panose="02020603050405020304" pitchFamily="18" charset="0"/>
            </a:endParaRPr>
          </a:p>
          <a:p>
            <a:pPr algn="just">
              <a:lnSpc>
                <a:spcPct val="125000"/>
              </a:lnSpc>
              <a:spcAft>
                <a:spcPts val="600"/>
              </a:spcAft>
            </a:pPr>
            <a:r>
              <a:rPr lang="en-US" sz="1600" dirty="0" smtClean="0">
                <a:ea typeface="Times New Roman" panose="02020603050405020304" pitchFamily="18" charset="0"/>
              </a:rPr>
              <a:t>Components </a:t>
            </a:r>
            <a:r>
              <a:rPr lang="en-US" sz="1600" dirty="0">
                <a:ea typeface="Times New Roman" panose="02020603050405020304" pitchFamily="18" charset="0"/>
              </a:rPr>
              <a:t>of test stand:</a:t>
            </a:r>
            <a:endParaRPr lang="pl-PL" sz="1600" dirty="0">
              <a:ea typeface="Times New Roman" panose="02020603050405020304" pitchFamily="18" charset="0"/>
            </a:endParaRPr>
          </a:p>
          <a:p>
            <a:pPr marL="342900" lvl="0" indent="-342900">
              <a:lnSpc>
                <a:spcPct val="125000"/>
              </a:lnSpc>
              <a:spcAft>
                <a:spcPts val="600"/>
              </a:spcAft>
              <a:buFont typeface="Symbol" panose="05050102010706020507" pitchFamily="18" charset="2"/>
              <a:buChar char=""/>
            </a:pPr>
            <a:r>
              <a:rPr lang="en-US" sz="1600" dirty="0">
                <a:ea typeface="Times New Roman" panose="02020603050405020304" pitchFamily="18" charset="0"/>
              </a:rPr>
              <a:t>Test external supports </a:t>
            </a:r>
            <a:r>
              <a:rPr lang="pl-PL" sz="1600" dirty="0" smtClean="0">
                <a:ea typeface="Times New Roman" panose="02020603050405020304" pitchFamily="18" charset="0"/>
              </a:rPr>
              <a:t/>
            </a:r>
            <a:br>
              <a:rPr lang="pl-PL" sz="1600" dirty="0" smtClean="0">
                <a:ea typeface="Times New Roman" panose="02020603050405020304" pitchFamily="18" charset="0"/>
              </a:rPr>
            </a:br>
            <a:r>
              <a:rPr lang="en-US" sz="1600" dirty="0" smtClean="0">
                <a:ea typeface="Times New Roman" panose="02020603050405020304" pitchFamily="18" charset="0"/>
              </a:rPr>
              <a:t>of </a:t>
            </a:r>
            <a:r>
              <a:rPr lang="en-US" sz="1600" dirty="0">
                <a:ea typeface="Times New Roman" panose="02020603050405020304" pitchFamily="18" charset="0"/>
              </a:rPr>
              <a:t>FiLB and CLB</a:t>
            </a:r>
            <a:endParaRPr lang="pl-PL" sz="1600" dirty="0">
              <a:ea typeface="Times New Roman" panose="02020603050405020304" pitchFamily="18" charset="0"/>
            </a:endParaRPr>
          </a:p>
          <a:p>
            <a:pPr marL="342900" lvl="0" indent="-342900" algn="just">
              <a:lnSpc>
                <a:spcPct val="125000"/>
              </a:lnSpc>
              <a:spcAft>
                <a:spcPts val="600"/>
              </a:spcAft>
              <a:buFont typeface="Symbol" panose="05050102010706020507" pitchFamily="18" charset="2"/>
              <a:buChar char=""/>
            </a:pPr>
            <a:r>
              <a:rPr lang="en-US" sz="1600" dirty="0">
                <a:ea typeface="Times New Roman" panose="02020603050405020304" pitchFamily="18" charset="0"/>
              </a:rPr>
              <a:t>Endcap on </a:t>
            </a:r>
            <a:r>
              <a:rPr lang="en-US" sz="1600" dirty="0" smtClean="0">
                <a:ea typeface="Times New Roman" panose="02020603050405020304" pitchFamily="18" charset="0"/>
              </a:rPr>
              <a:t>M</a:t>
            </a:r>
            <a:r>
              <a:rPr lang="pl-PL" sz="1600" dirty="0" smtClean="0">
                <a:ea typeface="Times New Roman" panose="02020603050405020304" pitchFamily="18" charset="0"/>
              </a:rPr>
              <a:t>P</a:t>
            </a:r>
            <a:r>
              <a:rPr lang="en-US" sz="1600" dirty="0" smtClean="0">
                <a:ea typeface="Times New Roman" panose="02020603050405020304" pitchFamily="18" charset="0"/>
              </a:rPr>
              <a:t>L </a:t>
            </a:r>
            <a:r>
              <a:rPr lang="en-US" sz="1600" dirty="0">
                <a:ea typeface="Times New Roman" panose="02020603050405020304" pitchFamily="18" charset="0"/>
              </a:rPr>
              <a:t>connection to SIS100 FB</a:t>
            </a:r>
            <a:endParaRPr lang="pl-PL" sz="1600" dirty="0">
              <a:ea typeface="Times New Roman" panose="02020603050405020304" pitchFamily="18" charset="0"/>
            </a:endParaRPr>
          </a:p>
          <a:p>
            <a:pPr marL="342900" lvl="0" indent="-342900" algn="just">
              <a:lnSpc>
                <a:spcPct val="125000"/>
              </a:lnSpc>
              <a:spcAft>
                <a:spcPts val="600"/>
              </a:spcAft>
              <a:buFont typeface="Symbol" panose="05050102010706020507" pitchFamily="18" charset="2"/>
              <a:buChar char=""/>
            </a:pPr>
            <a:r>
              <a:rPr lang="en-US" sz="1600" dirty="0">
                <a:ea typeface="Times New Roman" panose="02020603050405020304" pitchFamily="18" charset="0"/>
              </a:rPr>
              <a:t>Test Endcap on SIS100 FB transfer line connection, with interface to Z-shaped connection line</a:t>
            </a:r>
            <a:endParaRPr lang="pl-PL" sz="1600" dirty="0">
              <a:ea typeface="Times New Roman" panose="02020603050405020304" pitchFamily="18" charset="0"/>
            </a:endParaRPr>
          </a:p>
          <a:p>
            <a:pPr marL="342900" lvl="0" indent="-342900" algn="just">
              <a:lnSpc>
                <a:spcPct val="125000"/>
              </a:lnSpc>
              <a:spcAft>
                <a:spcPts val="600"/>
              </a:spcAft>
              <a:buFont typeface="Symbol" panose="05050102010706020507" pitchFamily="18" charset="2"/>
              <a:buChar char=""/>
            </a:pPr>
            <a:r>
              <a:rPr lang="en-US" sz="1600" dirty="0">
                <a:ea typeface="Times New Roman" panose="02020603050405020304" pitchFamily="18" charset="0"/>
              </a:rPr>
              <a:t>Test endcap on FB MPL connection</a:t>
            </a:r>
            <a:endParaRPr lang="pl-PL" sz="1600" dirty="0">
              <a:ea typeface="Times New Roman" panose="02020603050405020304" pitchFamily="18" charset="0"/>
            </a:endParaRPr>
          </a:p>
          <a:p>
            <a:pPr marL="342900" lvl="0" indent="-342900" algn="just">
              <a:lnSpc>
                <a:spcPct val="125000"/>
              </a:lnSpc>
              <a:spcAft>
                <a:spcPts val="600"/>
              </a:spcAft>
              <a:buFont typeface="Symbol" panose="05050102010706020507" pitchFamily="18" charset="2"/>
              <a:buChar char=""/>
            </a:pPr>
            <a:r>
              <a:rPr lang="en-US" sz="1600" dirty="0">
                <a:ea typeface="Times New Roman" panose="02020603050405020304" pitchFamily="18" charset="0"/>
              </a:rPr>
              <a:t>Z-shaped transfer line between FB and STF hall Feedbox</a:t>
            </a:r>
            <a:endParaRPr lang="pl-PL" sz="1600" dirty="0">
              <a:ea typeface="Times New Roman" panose="02020603050405020304" pitchFamily="18" charset="0"/>
            </a:endParaRPr>
          </a:p>
          <a:p>
            <a:pPr marL="342900" lvl="0" indent="-342900" algn="just">
              <a:lnSpc>
                <a:spcPct val="125000"/>
              </a:lnSpc>
              <a:spcAft>
                <a:spcPts val="600"/>
              </a:spcAft>
              <a:buFont typeface="Symbol" panose="05050102010706020507" pitchFamily="18" charset="2"/>
              <a:buChar char=""/>
            </a:pPr>
            <a:r>
              <a:rPr lang="en-US" sz="1600" dirty="0">
                <a:ea typeface="Times New Roman" panose="02020603050405020304" pitchFamily="18" charset="0"/>
              </a:rPr>
              <a:t>Flange of STF FB with interface to </a:t>
            </a:r>
            <a:r>
              <a:rPr lang="pl-PL" sz="1600" dirty="0" smtClean="0">
                <a:ea typeface="Times New Roman" panose="02020603050405020304" pitchFamily="18" charset="0"/>
              </a:rPr>
              <a:t>Z</a:t>
            </a:r>
            <a:r>
              <a:rPr lang="en-US" sz="1600" dirty="0" smtClean="0">
                <a:ea typeface="Times New Roman" panose="02020603050405020304" pitchFamily="18" charset="0"/>
              </a:rPr>
              <a:t>-shaped line</a:t>
            </a:r>
            <a:r>
              <a:rPr lang="pl-PL" sz="1600" dirty="0" smtClean="0">
                <a:ea typeface="Times New Roman" panose="02020603050405020304" pitchFamily="18" charset="0"/>
              </a:rPr>
              <a:t> (</a:t>
            </a:r>
            <a:r>
              <a:rPr lang="pl-PL" sz="1600" dirty="0" err="1">
                <a:ea typeface="Times New Roman" panose="02020603050405020304" pitchFamily="18" charset="0"/>
              </a:rPr>
              <a:t>u</a:t>
            </a:r>
            <a:r>
              <a:rPr lang="pl-PL" sz="1600" dirty="0" err="1" smtClean="0">
                <a:ea typeface="Times New Roman" panose="02020603050405020304" pitchFamily="18" charset="0"/>
              </a:rPr>
              <a:t>sed</a:t>
            </a:r>
            <a:r>
              <a:rPr lang="pl-PL" sz="1600" dirty="0" smtClean="0">
                <a:ea typeface="Times New Roman" panose="02020603050405020304" pitchFamily="18" charset="0"/>
              </a:rPr>
              <a:t> in </a:t>
            </a:r>
            <a:r>
              <a:rPr lang="pl-PL" sz="1600" dirty="0" err="1" smtClean="0">
                <a:ea typeface="Times New Roman" panose="02020603050405020304" pitchFamily="18" charset="0"/>
              </a:rPr>
              <a:t>FoS</a:t>
            </a:r>
            <a:r>
              <a:rPr lang="pl-PL" sz="1600" dirty="0" smtClean="0">
                <a:ea typeface="Times New Roman" panose="02020603050405020304" pitchFamily="18" charset="0"/>
              </a:rPr>
              <a:t> test of CLB)</a:t>
            </a:r>
            <a:endParaRPr lang="pl-PL" sz="1600" dirty="0">
              <a:ea typeface="Times New Roman" panose="02020603050405020304" pitchFamily="18" charset="0"/>
            </a:endParaRPr>
          </a:p>
          <a:p>
            <a:pPr marL="342900" lvl="0" indent="-342900" algn="just">
              <a:lnSpc>
                <a:spcPct val="125000"/>
              </a:lnSpc>
              <a:spcAft>
                <a:spcPts val="600"/>
              </a:spcAft>
              <a:buFont typeface="Symbol" panose="05050102010706020507" pitchFamily="18" charset="2"/>
              <a:buChar char=""/>
            </a:pPr>
            <a:r>
              <a:rPr lang="en-US" sz="1600" dirty="0">
                <a:ea typeface="Times New Roman" panose="02020603050405020304" pitchFamily="18" charset="0"/>
              </a:rPr>
              <a:t>Two test Endcaps of </a:t>
            </a:r>
            <a:r>
              <a:rPr lang="en-US" sz="1600" dirty="0" err="1">
                <a:ea typeface="Times New Roman" panose="02020603050405020304" pitchFamily="18" charset="0"/>
              </a:rPr>
              <a:t>FiLs</a:t>
            </a:r>
            <a:r>
              <a:rPr lang="en-US" sz="1600" dirty="0">
                <a:ea typeface="Times New Roman" panose="02020603050405020304" pitchFamily="18" charset="0"/>
              </a:rPr>
              <a:t> with sensor connections</a:t>
            </a:r>
            <a:endParaRPr lang="pl-PL" sz="1600" dirty="0">
              <a:ea typeface="Times New Roman" panose="02020603050405020304" pitchFamily="18" charset="0"/>
            </a:endParaRPr>
          </a:p>
          <a:p>
            <a:pPr algn="ctr">
              <a:lnSpc>
                <a:spcPct val="125000"/>
              </a:lnSpc>
              <a:spcAft>
                <a:spcPts val="600"/>
              </a:spcAft>
            </a:pPr>
            <a:r>
              <a:rPr lang="en-US" sz="1600" dirty="0">
                <a:latin typeface="Times New Roman" panose="02020603050405020304" pitchFamily="18" charset="0"/>
                <a:ea typeface="Times New Roman" panose="02020603050405020304" pitchFamily="18" charset="0"/>
              </a:rPr>
              <a:t> </a:t>
            </a:r>
            <a:endParaRPr lang="pl-PL"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7206227"/>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idx="12"/>
          </p:nvPr>
        </p:nvSpPr>
        <p:spPr/>
        <p:txBody>
          <a:bodyPr/>
          <a:lstStyle/>
          <a:p>
            <a:r>
              <a:rPr lang="pl-PL" dirty="0" smtClean="0"/>
              <a:t>Test stand – </a:t>
            </a:r>
            <a:r>
              <a:rPr lang="pl-PL" dirty="0" err="1" smtClean="0"/>
              <a:t>scope</a:t>
            </a:r>
            <a:r>
              <a:rPr lang="pl-PL" dirty="0" smtClean="0"/>
              <a:t> of </a:t>
            </a:r>
            <a:r>
              <a:rPr lang="pl-PL" dirty="0" err="1" smtClean="0"/>
              <a:t>work</a:t>
            </a:r>
            <a:endParaRPr lang="pl-PL" dirty="0"/>
          </a:p>
        </p:txBody>
      </p:sp>
      <p:sp>
        <p:nvSpPr>
          <p:cNvPr id="6" name="Prostokąt 5"/>
          <p:cNvSpPr/>
          <p:nvPr/>
        </p:nvSpPr>
        <p:spPr>
          <a:xfrm>
            <a:off x="656596" y="1124744"/>
            <a:ext cx="8460432" cy="5132174"/>
          </a:xfrm>
          <a:prstGeom prst="rect">
            <a:avLst/>
          </a:prstGeom>
        </p:spPr>
        <p:txBody>
          <a:bodyPr wrap="square">
            <a:spAutoFit/>
          </a:bodyPr>
          <a:lstStyle/>
          <a:p>
            <a:pPr algn="just">
              <a:lnSpc>
                <a:spcPct val="125000"/>
              </a:lnSpc>
              <a:spcAft>
                <a:spcPts val="600"/>
              </a:spcAft>
            </a:pPr>
            <a:r>
              <a:rPr lang="en-US" sz="1400" dirty="0">
                <a:ea typeface="Times New Roman" panose="02020603050405020304" pitchFamily="18" charset="0"/>
              </a:rPr>
              <a:t>The scope of work for SIS100 FB test stand is including:</a:t>
            </a:r>
            <a:endParaRPr lang="pl-PL" sz="1400" dirty="0">
              <a:ea typeface="Times New Roman" panose="02020603050405020304" pitchFamily="18" charset="0"/>
            </a:endParaRPr>
          </a:p>
          <a:p>
            <a:pPr marL="342900" lvl="0" indent="-342900" algn="just">
              <a:lnSpc>
                <a:spcPct val="125000"/>
              </a:lnSpc>
              <a:spcAft>
                <a:spcPts val="600"/>
              </a:spcAft>
              <a:buFont typeface="+mj-lt"/>
              <a:buAutoNum type="arabicPeriod"/>
            </a:pPr>
            <a:r>
              <a:rPr lang="en-US" sz="1400" dirty="0" smtClean="0">
                <a:ea typeface="Times New Roman" panose="02020603050405020304" pitchFamily="18" charset="0"/>
              </a:rPr>
              <a:t>Positioning </a:t>
            </a:r>
            <a:r>
              <a:rPr lang="en-US" sz="1400" dirty="0">
                <a:ea typeface="Times New Roman" panose="02020603050405020304" pitchFamily="18" charset="0"/>
              </a:rPr>
              <a:t>of FB, FiLB, CLB and test stand components at GSI STF </a:t>
            </a:r>
            <a:r>
              <a:rPr lang="en-US" sz="1400" dirty="0" smtClean="0">
                <a:ea typeface="Times New Roman" panose="02020603050405020304" pitchFamily="18" charset="0"/>
              </a:rPr>
              <a:t>Hall. </a:t>
            </a:r>
            <a:r>
              <a:rPr lang="en-US" sz="1400" dirty="0">
                <a:solidFill>
                  <a:srgbClr val="00B050"/>
                </a:solidFill>
                <a:ea typeface="Times New Roman" panose="02020603050405020304" pitchFamily="18" charset="0"/>
              </a:rPr>
              <a:t>The positioning by GSI include the removal of FB/FiLB and CLB from transport frame and moving it to the final position for integration. All the local transport including crane operation required and the operation of the FB erection from horizontal position to vertical position will be done by GSI transport </a:t>
            </a:r>
            <a:r>
              <a:rPr lang="en-US" sz="1400" dirty="0" smtClean="0">
                <a:solidFill>
                  <a:srgbClr val="00B050"/>
                </a:solidFill>
                <a:ea typeface="Times New Roman" panose="02020603050405020304" pitchFamily="18" charset="0"/>
              </a:rPr>
              <a:t>team. Markers</a:t>
            </a:r>
            <a:r>
              <a:rPr lang="pl-PL" sz="1400" dirty="0" smtClean="0">
                <a:solidFill>
                  <a:srgbClr val="00B050"/>
                </a:solidFill>
                <a:ea typeface="Times New Roman" panose="02020603050405020304" pitchFamily="18" charset="0"/>
              </a:rPr>
              <a:t>/</a:t>
            </a:r>
            <a:r>
              <a:rPr lang="pl-PL" sz="1400" dirty="0" err="1" smtClean="0">
                <a:solidFill>
                  <a:srgbClr val="00B050"/>
                </a:solidFill>
                <a:ea typeface="Times New Roman" panose="02020603050405020304" pitchFamily="18" charset="0"/>
              </a:rPr>
              <a:t>line</a:t>
            </a:r>
            <a:r>
              <a:rPr lang="en-US" sz="1400" dirty="0" smtClean="0">
                <a:solidFill>
                  <a:srgbClr val="00B050"/>
                </a:solidFill>
                <a:ea typeface="Times New Roman" panose="02020603050405020304" pitchFamily="18" charset="0"/>
              </a:rPr>
              <a:t> </a:t>
            </a:r>
            <a:r>
              <a:rPr lang="en-US" sz="1400" dirty="0">
                <a:solidFill>
                  <a:srgbClr val="00B050"/>
                </a:solidFill>
                <a:ea typeface="Times New Roman" panose="02020603050405020304" pitchFamily="18" charset="0"/>
              </a:rPr>
              <a:t>on the floor for positioning should be prepared by </a:t>
            </a:r>
            <a:r>
              <a:rPr lang="en-US" sz="1400" dirty="0" smtClean="0">
                <a:solidFill>
                  <a:srgbClr val="00B050"/>
                </a:solidFill>
                <a:ea typeface="Times New Roman" panose="02020603050405020304" pitchFamily="18" charset="0"/>
              </a:rPr>
              <a:t>GSI.</a:t>
            </a:r>
            <a:endParaRPr lang="pl-PL" sz="1400" dirty="0">
              <a:solidFill>
                <a:srgbClr val="00B050"/>
              </a:solidFill>
              <a:ea typeface="Times New Roman" panose="02020603050405020304" pitchFamily="18" charset="0"/>
            </a:endParaRPr>
          </a:p>
          <a:p>
            <a:pPr marL="342900" lvl="0" indent="-342900" algn="just">
              <a:lnSpc>
                <a:spcPct val="125000"/>
              </a:lnSpc>
              <a:spcAft>
                <a:spcPts val="600"/>
              </a:spcAft>
              <a:buFont typeface="+mj-lt"/>
              <a:buAutoNum type="arabicPeriod"/>
            </a:pPr>
            <a:r>
              <a:rPr lang="en-US" sz="1400" dirty="0">
                <a:ea typeface="Times New Roman" panose="02020603050405020304" pitchFamily="18" charset="0"/>
              </a:rPr>
              <a:t>Installation of valves, if were not installed during the transport, adjustment of the valves and its connection to the electrical </a:t>
            </a:r>
            <a:r>
              <a:rPr lang="en-US" sz="1400" dirty="0" smtClean="0">
                <a:ea typeface="Times New Roman" panose="02020603050405020304" pitchFamily="18" charset="0"/>
              </a:rPr>
              <a:t>cabinets</a:t>
            </a:r>
            <a:r>
              <a:rPr lang="pl-PL" sz="1400" dirty="0">
                <a:ea typeface="Times New Roman" panose="02020603050405020304" pitchFamily="18" charset="0"/>
              </a:rPr>
              <a:t> </a:t>
            </a:r>
            <a:r>
              <a:rPr lang="pl-PL" sz="1400" dirty="0" smtClean="0">
                <a:ea typeface="Times New Roman" panose="02020603050405020304" pitchFamily="18" charset="0"/>
              </a:rPr>
              <a:t>of FB/FiLB.</a:t>
            </a:r>
          </a:p>
          <a:p>
            <a:pPr marL="342900" lvl="0" indent="-342900" algn="just">
              <a:lnSpc>
                <a:spcPct val="125000"/>
              </a:lnSpc>
              <a:spcAft>
                <a:spcPts val="600"/>
              </a:spcAft>
              <a:buFont typeface="+mj-lt"/>
              <a:buAutoNum type="arabicPeriod"/>
            </a:pPr>
            <a:r>
              <a:rPr lang="en-US" sz="1400" dirty="0" smtClean="0">
                <a:ea typeface="Times New Roman" panose="02020603050405020304" pitchFamily="18" charset="0"/>
              </a:rPr>
              <a:t>Integration </a:t>
            </a:r>
            <a:r>
              <a:rPr lang="en-US" sz="1400" dirty="0">
                <a:ea typeface="Times New Roman" panose="02020603050405020304" pitchFamily="18" charset="0"/>
              </a:rPr>
              <a:t>of FB, FiLB, CLB and test stand components at STF Hall. Integration include hydraulic and electrical connection of all components for testing, closing the vacuum space and all necessary test required to confirm that integration is done correct. </a:t>
            </a:r>
            <a:endParaRPr lang="pl-PL" sz="1400" dirty="0">
              <a:ea typeface="Times New Roman" panose="02020603050405020304" pitchFamily="18" charset="0"/>
            </a:endParaRPr>
          </a:p>
          <a:p>
            <a:pPr marL="342900" indent="-342900" algn="just">
              <a:lnSpc>
                <a:spcPct val="125000"/>
              </a:lnSpc>
              <a:spcAft>
                <a:spcPts val="600"/>
              </a:spcAft>
              <a:buFont typeface="+mj-lt"/>
              <a:buAutoNum type="arabicPeriod"/>
            </a:pPr>
            <a:r>
              <a:rPr lang="pl-PL" sz="1400" dirty="0">
                <a:solidFill>
                  <a:srgbClr val="00B050"/>
                </a:solidFill>
                <a:ea typeface="Times New Roman" panose="02020603050405020304" pitchFamily="18" charset="0"/>
              </a:rPr>
              <a:t>Connection of </a:t>
            </a:r>
            <a:r>
              <a:rPr lang="pl-PL" sz="1400" dirty="0" err="1">
                <a:solidFill>
                  <a:srgbClr val="00B050"/>
                </a:solidFill>
                <a:ea typeface="Times New Roman" panose="02020603050405020304" pitchFamily="18" charset="0"/>
              </a:rPr>
              <a:t>instrumentation</a:t>
            </a:r>
            <a:r>
              <a:rPr lang="pl-PL" sz="1400" dirty="0">
                <a:solidFill>
                  <a:srgbClr val="00B050"/>
                </a:solidFill>
                <a:ea typeface="Times New Roman" panose="02020603050405020304" pitchFamily="18" charset="0"/>
              </a:rPr>
              <a:t> </a:t>
            </a:r>
            <a:r>
              <a:rPr lang="pl-PL" sz="1400" dirty="0" err="1">
                <a:solidFill>
                  <a:srgbClr val="00B050"/>
                </a:solidFill>
                <a:ea typeface="Times New Roman" panose="02020603050405020304" pitchFamily="18" charset="0"/>
              </a:rPr>
              <a:t>required</a:t>
            </a:r>
            <a:r>
              <a:rPr lang="pl-PL" sz="1400" dirty="0">
                <a:solidFill>
                  <a:srgbClr val="00B050"/>
                </a:solidFill>
                <a:ea typeface="Times New Roman" panose="02020603050405020304" pitchFamily="18" charset="0"/>
              </a:rPr>
              <a:t> for </a:t>
            </a:r>
            <a:r>
              <a:rPr lang="pl-PL" sz="1400" dirty="0" err="1">
                <a:solidFill>
                  <a:srgbClr val="00B050"/>
                </a:solidFill>
                <a:ea typeface="Times New Roman" panose="02020603050405020304" pitchFamily="18" charset="0"/>
              </a:rPr>
              <a:t>tests</a:t>
            </a:r>
            <a:r>
              <a:rPr lang="pl-PL" sz="1400" dirty="0">
                <a:solidFill>
                  <a:srgbClr val="00B050"/>
                </a:solidFill>
                <a:ea typeface="Times New Roman" panose="02020603050405020304" pitchFamily="18" charset="0"/>
              </a:rPr>
              <a:t> from FB/FiLB </a:t>
            </a:r>
            <a:r>
              <a:rPr lang="pl-PL" sz="1400" dirty="0" err="1">
                <a:solidFill>
                  <a:srgbClr val="00B050"/>
                </a:solidFill>
                <a:ea typeface="Times New Roman" panose="02020603050405020304" pitchFamily="18" charset="0"/>
              </a:rPr>
              <a:t>electrical</a:t>
            </a:r>
            <a:r>
              <a:rPr lang="pl-PL" sz="1400" dirty="0">
                <a:solidFill>
                  <a:srgbClr val="00B050"/>
                </a:solidFill>
                <a:ea typeface="Times New Roman" panose="02020603050405020304" pitchFamily="18" charset="0"/>
              </a:rPr>
              <a:t> </a:t>
            </a:r>
            <a:r>
              <a:rPr lang="pl-PL" sz="1400" dirty="0" err="1">
                <a:solidFill>
                  <a:srgbClr val="00B050"/>
                </a:solidFill>
                <a:ea typeface="Times New Roman" panose="02020603050405020304" pitchFamily="18" charset="0"/>
              </a:rPr>
              <a:t>cabinets</a:t>
            </a:r>
            <a:r>
              <a:rPr lang="pl-PL" sz="1400" dirty="0">
                <a:solidFill>
                  <a:srgbClr val="00B050"/>
                </a:solidFill>
                <a:ea typeface="Times New Roman" panose="02020603050405020304" pitchFamily="18" charset="0"/>
              </a:rPr>
              <a:t> to GSI </a:t>
            </a:r>
            <a:r>
              <a:rPr lang="pl-PL" sz="1400" dirty="0" err="1">
                <a:solidFill>
                  <a:srgbClr val="00B050"/>
                </a:solidFill>
                <a:ea typeface="Times New Roman" panose="02020603050405020304" pitchFamily="18" charset="0"/>
              </a:rPr>
              <a:t>racks</a:t>
            </a:r>
            <a:r>
              <a:rPr lang="pl-PL" sz="1400" dirty="0">
                <a:solidFill>
                  <a:srgbClr val="00B050"/>
                </a:solidFill>
                <a:ea typeface="Times New Roman" panose="02020603050405020304" pitchFamily="18" charset="0"/>
              </a:rPr>
              <a:t> (GSI)</a:t>
            </a:r>
          </a:p>
          <a:p>
            <a:pPr marL="342900" lvl="0" indent="-342900" algn="just">
              <a:lnSpc>
                <a:spcPct val="125000"/>
              </a:lnSpc>
              <a:spcAft>
                <a:spcPts val="600"/>
              </a:spcAft>
              <a:buFont typeface="+mj-lt"/>
              <a:buAutoNum type="arabicPeriod"/>
            </a:pPr>
            <a:r>
              <a:rPr lang="pl-PL" sz="1400" dirty="0" err="1">
                <a:solidFill>
                  <a:srgbClr val="00B050"/>
                </a:solidFill>
                <a:ea typeface="Times New Roman" panose="02020603050405020304" pitchFamily="18" charset="0"/>
              </a:rPr>
              <a:t>Cold</a:t>
            </a:r>
            <a:r>
              <a:rPr lang="pl-PL" sz="1400" dirty="0">
                <a:solidFill>
                  <a:srgbClr val="00B050"/>
                </a:solidFill>
                <a:ea typeface="Times New Roman" panose="02020603050405020304" pitchFamily="18" charset="0"/>
              </a:rPr>
              <a:t> </a:t>
            </a:r>
            <a:r>
              <a:rPr lang="pl-PL" sz="1400" dirty="0" err="1">
                <a:solidFill>
                  <a:srgbClr val="00B050"/>
                </a:solidFill>
                <a:ea typeface="Times New Roman" panose="02020603050405020304" pitchFamily="18" charset="0"/>
              </a:rPr>
              <a:t>tests</a:t>
            </a:r>
            <a:r>
              <a:rPr lang="pl-PL" sz="1400" dirty="0">
                <a:solidFill>
                  <a:srgbClr val="00B050"/>
                </a:solidFill>
                <a:ea typeface="Times New Roman" panose="02020603050405020304" pitchFamily="18" charset="0"/>
              </a:rPr>
              <a:t> of Feedbox system - </a:t>
            </a:r>
            <a:r>
              <a:rPr lang="en-US" sz="1400" dirty="0">
                <a:solidFill>
                  <a:srgbClr val="00B050"/>
                </a:solidFill>
                <a:ea typeface="Times New Roman" panose="02020603050405020304" pitchFamily="18" charset="0"/>
              </a:rPr>
              <a:t>operation of </a:t>
            </a:r>
            <a:r>
              <a:rPr lang="en-US" sz="1400" dirty="0" err="1">
                <a:solidFill>
                  <a:srgbClr val="00B050"/>
                </a:solidFill>
                <a:ea typeface="Times New Roman" panose="02020603050405020304" pitchFamily="18" charset="0"/>
              </a:rPr>
              <a:t>busbars</a:t>
            </a:r>
            <a:r>
              <a:rPr lang="en-US" sz="1400" dirty="0">
                <a:solidFill>
                  <a:srgbClr val="00B050"/>
                </a:solidFill>
                <a:ea typeface="Times New Roman" panose="02020603050405020304" pitchFamily="18" charset="0"/>
              </a:rPr>
              <a:t> at high current, helium pump operation  etc.</a:t>
            </a:r>
            <a:endParaRPr lang="pl-PL" sz="1400" dirty="0">
              <a:solidFill>
                <a:srgbClr val="00B050"/>
              </a:solidFill>
              <a:ea typeface="Times New Roman" panose="02020603050405020304" pitchFamily="18" charset="0"/>
            </a:endParaRPr>
          </a:p>
          <a:p>
            <a:pPr marL="342900" lvl="0" indent="-342900" algn="just">
              <a:lnSpc>
                <a:spcPct val="125000"/>
              </a:lnSpc>
              <a:spcAft>
                <a:spcPts val="600"/>
              </a:spcAft>
              <a:buFont typeface="+mj-lt"/>
              <a:buAutoNum type="arabicPeriod"/>
            </a:pPr>
            <a:r>
              <a:rPr lang="en-US" sz="1400" dirty="0" smtClean="0">
                <a:ea typeface="Times New Roman" panose="02020603050405020304" pitchFamily="18" charset="0"/>
              </a:rPr>
              <a:t>Disassembling </a:t>
            </a:r>
            <a:r>
              <a:rPr lang="en-US" sz="1400" dirty="0">
                <a:ea typeface="Times New Roman" panose="02020603050405020304" pitchFamily="18" charset="0"/>
              </a:rPr>
              <a:t>after SAT tests </a:t>
            </a:r>
            <a:r>
              <a:rPr lang="en-US" sz="1400" dirty="0" smtClean="0">
                <a:ea typeface="Times New Roman" panose="02020603050405020304" pitchFamily="18" charset="0"/>
              </a:rPr>
              <a:t>of </a:t>
            </a:r>
            <a:r>
              <a:rPr lang="en-US" sz="1400" dirty="0" err="1" smtClean="0">
                <a:ea typeface="Times New Roman" panose="02020603050405020304" pitchFamily="18" charset="0"/>
              </a:rPr>
              <a:t>Feebox</a:t>
            </a:r>
            <a:r>
              <a:rPr lang="en-US" sz="1400" dirty="0" smtClean="0">
                <a:ea typeface="Times New Roman" panose="02020603050405020304" pitchFamily="18" charset="0"/>
              </a:rPr>
              <a:t> </a:t>
            </a:r>
            <a:r>
              <a:rPr lang="en-US" sz="1400" dirty="0">
                <a:ea typeface="Times New Roman" panose="02020603050405020304" pitchFamily="18" charset="0"/>
              </a:rPr>
              <a:t>all of components (FB/FiLB/CLB</a:t>
            </a:r>
            <a:r>
              <a:rPr lang="en-US" sz="1400" dirty="0" smtClean="0">
                <a:ea typeface="Times New Roman" panose="02020603050405020304" pitchFamily="18" charset="0"/>
              </a:rPr>
              <a:t>)</a:t>
            </a:r>
            <a:r>
              <a:rPr lang="pl-PL" sz="1400" dirty="0" smtClean="0">
                <a:ea typeface="Times New Roman" panose="02020603050405020304" pitchFamily="18" charset="0"/>
              </a:rPr>
              <a:t> </a:t>
            </a:r>
            <a:r>
              <a:rPr lang="en-US" sz="1400" dirty="0" smtClean="0">
                <a:ea typeface="Times New Roman" panose="02020603050405020304" pitchFamily="18" charset="0"/>
              </a:rPr>
              <a:t>to </a:t>
            </a:r>
            <a:r>
              <a:rPr lang="en-US" sz="1400" dirty="0">
                <a:ea typeface="Times New Roman" panose="02020603050405020304" pitchFamily="18" charset="0"/>
              </a:rPr>
              <a:t>the state when all are in transport frames ready to transport to the tunnel. </a:t>
            </a:r>
            <a:r>
              <a:rPr lang="en-US" sz="1400" dirty="0">
                <a:solidFill>
                  <a:srgbClr val="00B050"/>
                </a:solidFill>
                <a:ea typeface="Times New Roman" panose="02020603050405020304" pitchFamily="18" charset="0"/>
              </a:rPr>
              <a:t>All the local transport including crane operation required and the operation of the FB </a:t>
            </a:r>
            <a:r>
              <a:rPr lang="pl-PL" sz="1400" dirty="0" err="1" smtClean="0">
                <a:solidFill>
                  <a:srgbClr val="00B050"/>
                </a:solidFill>
                <a:ea typeface="Times New Roman" panose="02020603050405020304" pitchFamily="18" charset="0"/>
              </a:rPr>
              <a:t>rotation</a:t>
            </a:r>
            <a:r>
              <a:rPr lang="en-US" sz="1400" dirty="0" smtClean="0">
                <a:solidFill>
                  <a:srgbClr val="00B050"/>
                </a:solidFill>
                <a:ea typeface="Times New Roman" panose="02020603050405020304" pitchFamily="18" charset="0"/>
              </a:rPr>
              <a:t> </a:t>
            </a:r>
            <a:r>
              <a:rPr lang="en-US" sz="1400" dirty="0">
                <a:solidFill>
                  <a:srgbClr val="00B050"/>
                </a:solidFill>
                <a:ea typeface="Times New Roman" panose="02020603050405020304" pitchFamily="18" charset="0"/>
              </a:rPr>
              <a:t>from vertical position to horizontal position will be done by GSI transport </a:t>
            </a:r>
            <a:r>
              <a:rPr lang="en-US" sz="1400" dirty="0" smtClean="0">
                <a:solidFill>
                  <a:srgbClr val="00B050"/>
                </a:solidFill>
                <a:ea typeface="Times New Roman" panose="02020603050405020304" pitchFamily="18" charset="0"/>
              </a:rPr>
              <a:t>team. </a:t>
            </a:r>
            <a:endParaRPr lang="pl-PL" sz="1400" dirty="0" smtClean="0">
              <a:solidFill>
                <a:srgbClr val="00B050"/>
              </a:solidFill>
              <a:ea typeface="Times New Roman" panose="02020603050405020304" pitchFamily="18" charset="0"/>
            </a:endParaRPr>
          </a:p>
        </p:txBody>
      </p:sp>
    </p:spTree>
    <p:extLst>
      <p:ext uri="{BB962C8B-B14F-4D97-AF65-F5344CB8AC3E}">
        <p14:creationId xmlns:p14="http://schemas.microsoft.com/office/powerpoint/2010/main" val="2380691088"/>
      </p:ext>
    </p:extLst>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idx="12"/>
          </p:nvPr>
        </p:nvSpPr>
        <p:spPr/>
        <p:txBody>
          <a:bodyPr/>
          <a:lstStyle/>
          <a:p>
            <a:r>
              <a:rPr lang="pl-PL" dirty="0" smtClean="0"/>
              <a:t>Test stand – </a:t>
            </a:r>
            <a:r>
              <a:rPr lang="pl-PL" dirty="0" err="1" smtClean="0"/>
              <a:t>prerequisites</a:t>
            </a:r>
            <a:endParaRPr lang="pl-PL" dirty="0"/>
          </a:p>
        </p:txBody>
      </p:sp>
      <p:sp>
        <p:nvSpPr>
          <p:cNvPr id="2" name="Prostokąt 1"/>
          <p:cNvSpPr/>
          <p:nvPr/>
        </p:nvSpPr>
        <p:spPr>
          <a:xfrm>
            <a:off x="827584" y="908720"/>
            <a:ext cx="6336704" cy="4478149"/>
          </a:xfrm>
          <a:prstGeom prst="rect">
            <a:avLst/>
          </a:prstGeom>
        </p:spPr>
        <p:txBody>
          <a:bodyPr wrap="square">
            <a:spAutoFit/>
          </a:bodyPr>
          <a:lstStyle/>
          <a:p>
            <a:pPr indent="215900" algn="just">
              <a:lnSpc>
                <a:spcPct val="125000"/>
              </a:lnSpc>
              <a:spcAft>
                <a:spcPts val="600"/>
              </a:spcAft>
            </a:pPr>
            <a:r>
              <a:rPr lang="en-US" sz="1600" dirty="0">
                <a:latin typeface="Times New Roman" panose="02020603050405020304" pitchFamily="18" charset="0"/>
                <a:ea typeface="Times New Roman" panose="02020603050405020304" pitchFamily="18" charset="0"/>
              </a:rPr>
              <a:t> </a:t>
            </a:r>
            <a:endParaRPr lang="pl-PL" sz="1600" dirty="0">
              <a:latin typeface="Times New Roman" panose="02020603050405020304" pitchFamily="18" charset="0"/>
              <a:ea typeface="Times New Roman" panose="02020603050405020304" pitchFamily="18" charset="0"/>
            </a:endParaRPr>
          </a:p>
          <a:p>
            <a:pPr marL="342900" lvl="0" indent="-342900" algn="just">
              <a:lnSpc>
                <a:spcPct val="125000"/>
              </a:lnSpc>
              <a:spcAft>
                <a:spcPts val="600"/>
              </a:spcAft>
              <a:buFont typeface="Symbol" panose="05050102010706020507" pitchFamily="18" charset="2"/>
              <a:buChar char=""/>
            </a:pPr>
            <a:r>
              <a:rPr lang="en-US" sz="1600" dirty="0">
                <a:ea typeface="Times New Roman" panose="02020603050405020304" pitchFamily="18" charset="0"/>
              </a:rPr>
              <a:t>Available space for FB, FiLB and CLB</a:t>
            </a:r>
            <a:endParaRPr lang="pl-PL" sz="1600" dirty="0">
              <a:ea typeface="Times New Roman" panose="02020603050405020304" pitchFamily="18" charset="0"/>
            </a:endParaRPr>
          </a:p>
          <a:p>
            <a:pPr marL="342900" lvl="0" indent="-342900" algn="just">
              <a:lnSpc>
                <a:spcPct val="125000"/>
              </a:lnSpc>
              <a:spcAft>
                <a:spcPts val="600"/>
              </a:spcAft>
              <a:buFont typeface="Symbol" panose="05050102010706020507" pitchFamily="18" charset="2"/>
              <a:buChar char=""/>
            </a:pPr>
            <a:r>
              <a:rPr lang="en-US" sz="1600" dirty="0">
                <a:ea typeface="Times New Roman" panose="02020603050405020304" pitchFamily="18" charset="0"/>
              </a:rPr>
              <a:t>Available electrical connection to CLB Main Current Leads</a:t>
            </a:r>
            <a:endParaRPr lang="pl-PL" sz="1600" dirty="0">
              <a:ea typeface="Times New Roman" panose="02020603050405020304" pitchFamily="18" charset="0"/>
            </a:endParaRPr>
          </a:p>
          <a:p>
            <a:pPr marL="342900" lvl="0" indent="-342900" algn="just">
              <a:lnSpc>
                <a:spcPct val="125000"/>
              </a:lnSpc>
              <a:spcAft>
                <a:spcPts val="600"/>
              </a:spcAft>
              <a:buFont typeface="Symbol" panose="05050102010706020507" pitchFamily="18" charset="2"/>
              <a:buChar char=""/>
            </a:pPr>
            <a:r>
              <a:rPr lang="en-US" sz="1600" dirty="0">
                <a:ea typeface="Times New Roman" panose="02020603050405020304" pitchFamily="18" charset="0"/>
              </a:rPr>
              <a:t>Available STB Feedbox without flange.</a:t>
            </a:r>
            <a:endParaRPr lang="pl-PL" sz="1600" dirty="0">
              <a:ea typeface="Times New Roman" panose="02020603050405020304" pitchFamily="18" charset="0"/>
            </a:endParaRPr>
          </a:p>
          <a:p>
            <a:pPr marL="342900" lvl="0" indent="-342900" algn="just">
              <a:lnSpc>
                <a:spcPct val="125000"/>
              </a:lnSpc>
              <a:spcAft>
                <a:spcPts val="600"/>
              </a:spcAft>
              <a:buFont typeface="Symbol" panose="05050102010706020507" pitchFamily="18" charset="2"/>
              <a:buChar char=""/>
            </a:pPr>
            <a:r>
              <a:rPr lang="en-US" sz="1600" dirty="0">
                <a:ea typeface="Times New Roman" panose="02020603050405020304" pitchFamily="18" charset="0"/>
              </a:rPr>
              <a:t>Floor </a:t>
            </a:r>
            <a:r>
              <a:rPr lang="en-US" sz="1600" dirty="0" smtClean="0">
                <a:ea typeface="Times New Roman" panose="02020603050405020304" pitchFamily="18" charset="0"/>
              </a:rPr>
              <a:t>markers</a:t>
            </a:r>
            <a:r>
              <a:rPr lang="pl-PL" sz="1600" dirty="0" smtClean="0">
                <a:ea typeface="Times New Roman" panose="02020603050405020304" pitchFamily="18" charset="0"/>
              </a:rPr>
              <a:t>/lines</a:t>
            </a:r>
            <a:r>
              <a:rPr lang="en-US" sz="1600" dirty="0" smtClean="0">
                <a:ea typeface="Times New Roman" panose="02020603050405020304" pitchFamily="18" charset="0"/>
              </a:rPr>
              <a:t> </a:t>
            </a:r>
            <a:r>
              <a:rPr lang="en-US" sz="1600" dirty="0">
                <a:ea typeface="Times New Roman" panose="02020603050405020304" pitchFamily="18" charset="0"/>
              </a:rPr>
              <a:t>for FiLB, FB and CLB</a:t>
            </a:r>
            <a:endParaRPr lang="pl-PL" sz="1600" dirty="0">
              <a:ea typeface="Times New Roman" panose="02020603050405020304" pitchFamily="18" charset="0"/>
            </a:endParaRPr>
          </a:p>
          <a:p>
            <a:pPr marL="342900" lvl="0" indent="-342900">
              <a:lnSpc>
                <a:spcPct val="125000"/>
              </a:lnSpc>
              <a:spcAft>
                <a:spcPts val="600"/>
              </a:spcAft>
              <a:buFont typeface="Symbol" panose="05050102010706020507" pitchFamily="18" charset="2"/>
              <a:buChar char=""/>
            </a:pPr>
            <a:r>
              <a:rPr lang="en-US" sz="1600" dirty="0">
                <a:ea typeface="Times New Roman" panose="02020603050405020304" pitchFamily="18" charset="0"/>
              </a:rPr>
              <a:t>FB, FiLB and CLB close the STF hall in transport </a:t>
            </a:r>
            <a:r>
              <a:rPr lang="pl-PL" sz="1600" dirty="0" smtClean="0">
                <a:ea typeface="Times New Roman" panose="02020603050405020304" pitchFamily="18" charset="0"/>
              </a:rPr>
              <a:t/>
            </a:r>
            <a:br>
              <a:rPr lang="pl-PL" sz="1600" dirty="0" smtClean="0">
                <a:ea typeface="Times New Roman" panose="02020603050405020304" pitchFamily="18" charset="0"/>
              </a:rPr>
            </a:br>
            <a:r>
              <a:rPr lang="en-US" sz="1600" dirty="0" smtClean="0">
                <a:ea typeface="Times New Roman" panose="02020603050405020304" pitchFamily="18" charset="0"/>
              </a:rPr>
              <a:t>frames</a:t>
            </a:r>
            <a:endParaRPr lang="pl-PL" sz="1600" dirty="0">
              <a:ea typeface="Times New Roman" panose="02020603050405020304" pitchFamily="18" charset="0"/>
            </a:endParaRPr>
          </a:p>
          <a:p>
            <a:pPr marL="342900" lvl="0" indent="-342900" algn="just">
              <a:lnSpc>
                <a:spcPct val="125000"/>
              </a:lnSpc>
              <a:spcAft>
                <a:spcPts val="600"/>
              </a:spcAft>
              <a:buFont typeface="Symbol" panose="05050102010706020507" pitchFamily="18" charset="2"/>
              <a:buChar char=""/>
            </a:pPr>
            <a:r>
              <a:rPr lang="en-US" sz="1600" dirty="0">
                <a:ea typeface="Times New Roman" panose="02020603050405020304" pitchFamily="18" charset="0"/>
              </a:rPr>
              <a:t>Available compressed air supply</a:t>
            </a:r>
            <a:endParaRPr lang="pl-PL" sz="1600" dirty="0">
              <a:ea typeface="Times New Roman" panose="02020603050405020304" pitchFamily="18" charset="0"/>
            </a:endParaRPr>
          </a:p>
          <a:p>
            <a:pPr marL="342900" lvl="0" indent="-342900">
              <a:lnSpc>
                <a:spcPct val="125000"/>
              </a:lnSpc>
              <a:spcAft>
                <a:spcPts val="600"/>
              </a:spcAft>
              <a:buFont typeface="Symbol" panose="05050102010706020507" pitchFamily="18" charset="2"/>
              <a:buChar char=""/>
            </a:pPr>
            <a:r>
              <a:rPr lang="en-US" sz="1600" dirty="0">
                <a:ea typeface="Times New Roman" panose="02020603050405020304" pitchFamily="18" charset="0"/>
              </a:rPr>
              <a:t>Available all racks for instrumentation </a:t>
            </a:r>
            <a:r>
              <a:rPr lang="pl-PL" sz="1600" dirty="0" smtClean="0">
                <a:ea typeface="Times New Roman" panose="02020603050405020304" pitchFamily="18" charset="0"/>
              </a:rPr>
              <a:t/>
            </a:r>
            <a:br>
              <a:rPr lang="pl-PL" sz="1600" dirty="0" smtClean="0">
                <a:ea typeface="Times New Roman" panose="02020603050405020304" pitchFamily="18" charset="0"/>
              </a:rPr>
            </a:br>
            <a:r>
              <a:rPr lang="en-US" sz="1600" dirty="0" smtClean="0">
                <a:ea typeface="Times New Roman" panose="02020603050405020304" pitchFamily="18" charset="0"/>
              </a:rPr>
              <a:t>connection</a:t>
            </a:r>
            <a:r>
              <a:rPr lang="pl-PL" sz="1600" dirty="0" smtClean="0">
                <a:ea typeface="Times New Roman" panose="02020603050405020304" pitchFamily="18" charset="0"/>
              </a:rPr>
              <a:t>s</a:t>
            </a:r>
            <a:r>
              <a:rPr lang="en-US" sz="1600" dirty="0" smtClean="0">
                <a:ea typeface="Times New Roman" panose="02020603050405020304" pitchFamily="18" charset="0"/>
              </a:rPr>
              <a:t> </a:t>
            </a:r>
            <a:r>
              <a:rPr lang="en-US" sz="1600" dirty="0">
                <a:ea typeface="Times New Roman" panose="02020603050405020304" pitchFamily="18" charset="0"/>
              </a:rPr>
              <a:t>to </a:t>
            </a:r>
            <a:r>
              <a:rPr lang="en-US" sz="1600" dirty="0" smtClean="0">
                <a:ea typeface="Times New Roman" panose="02020603050405020304" pitchFamily="18" charset="0"/>
              </a:rPr>
              <a:t>FB/FiLB/CLB</a:t>
            </a:r>
            <a:endParaRPr lang="pl-PL" sz="1600" dirty="0" smtClean="0">
              <a:ea typeface="Times New Roman" panose="02020603050405020304" pitchFamily="18" charset="0"/>
            </a:endParaRPr>
          </a:p>
          <a:p>
            <a:pPr marL="342900" lvl="0" indent="-342900" algn="just">
              <a:lnSpc>
                <a:spcPct val="125000"/>
              </a:lnSpc>
              <a:spcAft>
                <a:spcPts val="600"/>
              </a:spcAft>
              <a:buFont typeface="Symbol" panose="05050102010706020507" pitchFamily="18" charset="2"/>
              <a:buChar char=""/>
            </a:pPr>
            <a:r>
              <a:rPr lang="pl-PL" sz="1600" dirty="0" err="1" smtClean="0">
                <a:effectLst/>
                <a:ea typeface="Times New Roman" panose="02020603050405020304" pitchFamily="18" charset="0"/>
              </a:rPr>
              <a:t>Available</a:t>
            </a:r>
            <a:r>
              <a:rPr lang="pl-PL" sz="1600" dirty="0" smtClean="0">
                <a:effectLst/>
                <a:ea typeface="Times New Roman" panose="02020603050405020304" pitchFamily="18" charset="0"/>
              </a:rPr>
              <a:t> </a:t>
            </a:r>
            <a:r>
              <a:rPr lang="pl-PL" sz="1600" dirty="0" err="1" smtClean="0">
                <a:effectLst/>
                <a:ea typeface="Times New Roman" panose="02020603050405020304" pitchFamily="18" charset="0"/>
              </a:rPr>
              <a:t>power</a:t>
            </a:r>
            <a:r>
              <a:rPr lang="pl-PL" sz="1600" dirty="0" smtClean="0">
                <a:effectLst/>
                <a:ea typeface="Times New Roman" panose="02020603050405020304" pitchFamily="18" charset="0"/>
              </a:rPr>
              <a:t> cables for </a:t>
            </a:r>
            <a:r>
              <a:rPr lang="pl-PL" sz="1600" dirty="0" err="1" smtClean="0">
                <a:effectLst/>
                <a:ea typeface="Times New Roman" panose="02020603050405020304" pitchFamily="18" charset="0"/>
              </a:rPr>
              <a:t>connection</a:t>
            </a:r>
            <a:r>
              <a:rPr lang="pl-PL" sz="1600" dirty="0" smtClean="0">
                <a:effectLst/>
                <a:ea typeface="Times New Roman" panose="02020603050405020304" pitchFamily="18" charset="0"/>
              </a:rPr>
              <a:t> to the MCL</a:t>
            </a:r>
          </a:p>
          <a:p>
            <a:pPr marL="342900" lvl="0" indent="-342900" algn="just">
              <a:lnSpc>
                <a:spcPct val="125000"/>
              </a:lnSpc>
              <a:spcAft>
                <a:spcPts val="600"/>
              </a:spcAft>
              <a:buFont typeface="Symbol" panose="05050102010706020507" pitchFamily="18" charset="2"/>
              <a:buChar char=""/>
            </a:pPr>
            <a:r>
              <a:rPr lang="pl-PL" sz="1600" dirty="0" err="1" smtClean="0">
                <a:ea typeface="Times New Roman" panose="02020603050405020304" pitchFamily="18" charset="0"/>
              </a:rPr>
              <a:t>Marked</a:t>
            </a:r>
            <a:r>
              <a:rPr lang="pl-PL" sz="1600" dirty="0" smtClean="0">
                <a:ea typeface="Times New Roman" panose="02020603050405020304" pitchFamily="18" charset="0"/>
              </a:rPr>
              <a:t> </a:t>
            </a:r>
            <a:r>
              <a:rPr lang="pl-PL" sz="1600" dirty="0" err="1" smtClean="0">
                <a:ea typeface="Times New Roman" panose="02020603050405020304" pitchFamily="18" charset="0"/>
              </a:rPr>
              <a:t>baselines</a:t>
            </a:r>
            <a:r>
              <a:rPr lang="pl-PL" sz="1600" dirty="0" smtClean="0">
                <a:ea typeface="Times New Roman" panose="02020603050405020304" pitchFamily="18" charset="0"/>
              </a:rPr>
              <a:t> of the </a:t>
            </a:r>
            <a:r>
              <a:rPr lang="pl-PL" sz="1600" dirty="0" err="1" smtClean="0">
                <a:ea typeface="Times New Roman" panose="02020603050405020304" pitchFamily="18" charset="0"/>
              </a:rPr>
              <a:t>floor</a:t>
            </a:r>
            <a:r>
              <a:rPr lang="pl-PL" sz="1600" dirty="0" smtClean="0">
                <a:ea typeface="Times New Roman" panose="02020603050405020304" pitchFamily="18" charset="0"/>
              </a:rPr>
              <a:t>.</a:t>
            </a:r>
            <a:endParaRPr lang="pl-PL" sz="1600" dirty="0">
              <a:effectLst/>
              <a:ea typeface="Times New Roman" panose="02020603050405020304" pitchFamily="18" charset="0"/>
            </a:endParaRPr>
          </a:p>
        </p:txBody>
      </p:sp>
      <p:pic>
        <p:nvPicPr>
          <p:cNvPr id="3" name="Obraz 2"/>
          <p:cNvPicPr>
            <a:picLocks noChangeAspect="1"/>
          </p:cNvPicPr>
          <p:nvPr/>
        </p:nvPicPr>
        <p:blipFill>
          <a:blip r:embed="rId2"/>
          <a:stretch>
            <a:fillRect/>
          </a:stretch>
        </p:blipFill>
        <p:spPr>
          <a:xfrm>
            <a:off x="5508105" y="1993732"/>
            <a:ext cx="3635896" cy="48260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9" name="Prostokąt 8"/>
          <p:cNvSpPr/>
          <p:nvPr/>
        </p:nvSpPr>
        <p:spPr>
          <a:xfrm>
            <a:off x="1763688" y="5910960"/>
            <a:ext cx="4572000" cy="954107"/>
          </a:xfrm>
          <a:prstGeom prst="rect">
            <a:avLst/>
          </a:prstGeom>
        </p:spPr>
        <p:txBody>
          <a:bodyPr>
            <a:spAutoFit/>
          </a:bodyPr>
          <a:lstStyle/>
          <a:p>
            <a:pPr indent="215900" algn="just">
              <a:spcAft>
                <a:spcPts val="0"/>
              </a:spcAft>
            </a:pPr>
            <a:r>
              <a:rPr lang="en-US" sz="1400" dirty="0">
                <a:ea typeface="Times New Roman" panose="02020603050405020304" pitchFamily="18" charset="0"/>
              </a:rPr>
              <a:t>1 – axis of FiLB, parallel to the rails</a:t>
            </a:r>
            <a:endParaRPr lang="pl-PL" sz="1400" dirty="0">
              <a:ea typeface="Times New Roman" panose="02020603050405020304" pitchFamily="18" charset="0"/>
            </a:endParaRPr>
          </a:p>
          <a:p>
            <a:pPr indent="215900" algn="just">
              <a:spcAft>
                <a:spcPts val="0"/>
              </a:spcAft>
            </a:pPr>
            <a:r>
              <a:rPr lang="en-US" sz="1400" dirty="0">
                <a:ea typeface="Times New Roman" panose="02020603050405020304" pitchFamily="18" charset="0"/>
              </a:rPr>
              <a:t>2 – axis of CLB</a:t>
            </a:r>
            <a:endParaRPr lang="pl-PL" sz="1400" dirty="0">
              <a:ea typeface="Times New Roman" panose="02020603050405020304" pitchFamily="18" charset="0"/>
            </a:endParaRPr>
          </a:p>
          <a:p>
            <a:pPr indent="215900" algn="just">
              <a:spcAft>
                <a:spcPts val="0"/>
              </a:spcAft>
            </a:pPr>
            <a:r>
              <a:rPr lang="en-US" sz="1400" dirty="0">
                <a:ea typeface="Times New Roman" panose="02020603050405020304" pitchFamily="18" charset="0"/>
              </a:rPr>
              <a:t>3 - vertical plane of FB flange on FiLB side</a:t>
            </a:r>
            <a:endParaRPr lang="pl-PL" sz="1400" dirty="0">
              <a:ea typeface="Times New Roman" panose="02020603050405020304" pitchFamily="18" charset="0"/>
            </a:endParaRPr>
          </a:p>
          <a:p>
            <a:pPr indent="215900" algn="just">
              <a:spcAft>
                <a:spcPts val="0"/>
              </a:spcAft>
            </a:pPr>
            <a:r>
              <a:rPr lang="en-US" sz="1400" dirty="0">
                <a:ea typeface="Times New Roman" panose="02020603050405020304" pitchFamily="18" charset="0"/>
              </a:rPr>
              <a:t>4 - vertical plane of FB flange on CLB side</a:t>
            </a:r>
            <a:endParaRPr lang="pl-PL" sz="1400" dirty="0">
              <a:effectLst/>
              <a:ea typeface="Times New Roman" panose="02020603050405020304" pitchFamily="18" charset="0"/>
            </a:endParaRPr>
          </a:p>
        </p:txBody>
      </p:sp>
    </p:spTree>
    <p:extLst>
      <p:ext uri="{BB962C8B-B14F-4D97-AF65-F5344CB8AC3E}">
        <p14:creationId xmlns:p14="http://schemas.microsoft.com/office/powerpoint/2010/main" val="3945070729"/>
      </p:ext>
    </p:extLst>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idx="12"/>
          </p:nvPr>
        </p:nvSpPr>
        <p:spPr/>
        <p:txBody>
          <a:bodyPr/>
          <a:lstStyle/>
          <a:p>
            <a:r>
              <a:rPr lang="pl-PL" dirty="0" smtClean="0"/>
              <a:t>Test stand – </a:t>
            </a:r>
            <a:r>
              <a:rPr lang="pl-PL" dirty="0" err="1" smtClean="0"/>
              <a:t>installation</a:t>
            </a:r>
            <a:r>
              <a:rPr lang="pl-PL" dirty="0" smtClean="0"/>
              <a:t> </a:t>
            </a:r>
            <a:r>
              <a:rPr lang="pl-PL" dirty="0" err="1" smtClean="0"/>
              <a:t>sequence</a:t>
            </a:r>
            <a:endParaRPr lang="pl-PL" dirty="0"/>
          </a:p>
        </p:txBody>
      </p:sp>
      <p:sp>
        <p:nvSpPr>
          <p:cNvPr id="3" name="Prostokąt 2"/>
          <p:cNvSpPr/>
          <p:nvPr/>
        </p:nvSpPr>
        <p:spPr>
          <a:xfrm>
            <a:off x="654527" y="836712"/>
            <a:ext cx="8460432" cy="3093154"/>
          </a:xfrm>
          <a:prstGeom prst="rect">
            <a:avLst/>
          </a:prstGeom>
        </p:spPr>
        <p:txBody>
          <a:bodyPr wrap="square">
            <a:spAutoFit/>
          </a:bodyPr>
          <a:lstStyle/>
          <a:p>
            <a:pPr algn="just">
              <a:lnSpc>
                <a:spcPct val="125000"/>
              </a:lnSpc>
              <a:spcAft>
                <a:spcPts val="600"/>
              </a:spcAft>
            </a:pPr>
            <a:r>
              <a:rPr lang="en-US" sz="1600" dirty="0" smtClean="0">
                <a:ea typeface="Times New Roman" panose="02020603050405020304" pitchFamily="18" charset="0"/>
              </a:rPr>
              <a:t>Phase I - </a:t>
            </a:r>
            <a:r>
              <a:rPr lang="pl-PL" sz="1600" dirty="0" err="1" smtClean="0">
                <a:ea typeface="Times New Roman" panose="02020603050405020304" pitchFamily="18" charset="0"/>
              </a:rPr>
              <a:t>installation</a:t>
            </a:r>
            <a:endParaRPr lang="pl-PL" sz="1600" dirty="0" smtClean="0">
              <a:ea typeface="Times New Roman" panose="02020603050405020304" pitchFamily="18" charset="0"/>
            </a:endParaRPr>
          </a:p>
          <a:p>
            <a:pPr marL="342900" lvl="0" indent="-342900" algn="just">
              <a:lnSpc>
                <a:spcPct val="125000"/>
              </a:lnSpc>
              <a:spcAft>
                <a:spcPts val="600"/>
              </a:spcAft>
              <a:buFont typeface="+mj-lt"/>
              <a:buAutoNum type="arabicPeriod"/>
            </a:pPr>
            <a:r>
              <a:rPr lang="pl-PL" sz="1600" dirty="0" smtClean="0">
                <a:ea typeface="Times New Roman" panose="02020603050405020304" pitchFamily="18" charset="0"/>
              </a:rPr>
              <a:t>Installation of FB/FiLB/CLB </a:t>
            </a:r>
            <a:r>
              <a:rPr lang="pl-PL" sz="1600" dirty="0" err="1" smtClean="0">
                <a:ea typeface="Times New Roman" panose="02020603050405020304" pitchFamily="18" charset="0"/>
              </a:rPr>
              <a:t>supports</a:t>
            </a:r>
            <a:endParaRPr lang="pl-PL" sz="1600" dirty="0" smtClean="0">
              <a:ea typeface="Times New Roman" panose="02020603050405020304" pitchFamily="18" charset="0"/>
            </a:endParaRPr>
          </a:p>
          <a:p>
            <a:pPr marL="342900" lvl="0" indent="-342900" algn="just">
              <a:lnSpc>
                <a:spcPct val="125000"/>
              </a:lnSpc>
              <a:spcAft>
                <a:spcPts val="600"/>
              </a:spcAft>
              <a:buFont typeface="+mj-lt"/>
              <a:buAutoNum type="arabicPeriod"/>
            </a:pPr>
            <a:r>
              <a:rPr lang="en-US" sz="1600" b="1" dirty="0" smtClean="0">
                <a:solidFill>
                  <a:srgbClr val="00B050"/>
                </a:solidFill>
                <a:ea typeface="Times New Roman" panose="02020603050405020304" pitchFamily="18" charset="0"/>
              </a:rPr>
              <a:t>Erect FB in transport frame </a:t>
            </a:r>
            <a:r>
              <a:rPr lang="pl-PL" sz="1600" b="1" dirty="0" smtClean="0">
                <a:solidFill>
                  <a:srgbClr val="00B050"/>
                </a:solidFill>
                <a:ea typeface="Times New Roman" panose="02020603050405020304" pitchFamily="18" charset="0"/>
              </a:rPr>
              <a:t>from </a:t>
            </a:r>
            <a:r>
              <a:rPr lang="pl-PL" sz="1600" b="1" dirty="0" err="1" smtClean="0">
                <a:solidFill>
                  <a:srgbClr val="00B050"/>
                </a:solidFill>
                <a:ea typeface="Times New Roman" panose="02020603050405020304" pitchFamily="18" charset="0"/>
              </a:rPr>
              <a:t>hirizontal</a:t>
            </a:r>
            <a:r>
              <a:rPr lang="pl-PL" sz="1600" b="1" dirty="0" smtClean="0">
                <a:solidFill>
                  <a:srgbClr val="00B050"/>
                </a:solidFill>
                <a:ea typeface="Times New Roman" panose="02020603050405020304" pitchFamily="18" charset="0"/>
              </a:rPr>
              <a:t> </a:t>
            </a:r>
            <a:r>
              <a:rPr lang="en-US" sz="1600" b="1" dirty="0" smtClean="0">
                <a:solidFill>
                  <a:srgbClr val="00B050"/>
                </a:solidFill>
                <a:ea typeface="Times New Roman" panose="02020603050405020304" pitchFamily="18" charset="0"/>
              </a:rPr>
              <a:t>to vertical position</a:t>
            </a:r>
            <a:endParaRPr lang="pl-PL" sz="1600" b="1" dirty="0" smtClean="0">
              <a:solidFill>
                <a:srgbClr val="00B050"/>
              </a:solidFill>
              <a:ea typeface="Times New Roman" panose="02020603050405020304" pitchFamily="18" charset="0"/>
            </a:endParaRPr>
          </a:p>
          <a:p>
            <a:pPr marL="342900" indent="-342900" algn="just">
              <a:lnSpc>
                <a:spcPct val="125000"/>
              </a:lnSpc>
              <a:spcAft>
                <a:spcPts val="600"/>
              </a:spcAft>
              <a:buFont typeface="+mj-lt"/>
              <a:buAutoNum type="arabicPeriod"/>
            </a:pPr>
            <a:r>
              <a:rPr lang="en-US" sz="1600" dirty="0">
                <a:ea typeface="Times New Roman" panose="02020603050405020304" pitchFamily="18" charset="0"/>
              </a:rPr>
              <a:t>Remove transport endcaps from FB</a:t>
            </a:r>
            <a:r>
              <a:rPr lang="pl-PL" sz="1600" dirty="0">
                <a:ea typeface="Times New Roman" panose="02020603050405020304" pitchFamily="18" charset="0"/>
              </a:rPr>
              <a:t>/FiLB</a:t>
            </a:r>
          </a:p>
          <a:p>
            <a:pPr marL="342900" lvl="0" indent="-342900" algn="just">
              <a:lnSpc>
                <a:spcPct val="125000"/>
              </a:lnSpc>
              <a:spcAft>
                <a:spcPts val="600"/>
              </a:spcAft>
              <a:buFont typeface="+mj-lt"/>
              <a:buAutoNum type="arabicPeriod"/>
            </a:pPr>
            <a:r>
              <a:rPr lang="pl-PL" sz="1600" dirty="0" err="1" smtClean="0">
                <a:solidFill>
                  <a:srgbClr val="00B050"/>
                </a:solidFill>
                <a:ea typeface="Times New Roman" panose="02020603050405020304" pitchFamily="18" charset="0"/>
              </a:rPr>
              <a:t>Move</a:t>
            </a:r>
            <a:r>
              <a:rPr lang="pl-PL" sz="1600" dirty="0" smtClean="0">
                <a:solidFill>
                  <a:srgbClr val="00B050"/>
                </a:solidFill>
                <a:ea typeface="Times New Roman" panose="02020603050405020304" pitchFamily="18" charset="0"/>
              </a:rPr>
              <a:t> FB/FiLB/CLB </a:t>
            </a:r>
            <a:r>
              <a:rPr lang="pl-PL" sz="1600" dirty="0" err="1" smtClean="0">
                <a:solidFill>
                  <a:srgbClr val="00B050"/>
                </a:solidFill>
                <a:ea typeface="Times New Roman" panose="02020603050405020304" pitchFamily="18" charset="0"/>
              </a:rPr>
              <a:t>onto</a:t>
            </a:r>
            <a:r>
              <a:rPr lang="pl-PL" sz="1600" dirty="0" smtClean="0">
                <a:solidFill>
                  <a:srgbClr val="00B050"/>
                </a:solidFill>
                <a:ea typeface="Times New Roman" panose="02020603050405020304" pitchFamily="18" charset="0"/>
              </a:rPr>
              <a:t> </a:t>
            </a:r>
            <a:r>
              <a:rPr lang="pl-PL" sz="1600" dirty="0" err="1" smtClean="0">
                <a:solidFill>
                  <a:srgbClr val="00B050"/>
                </a:solidFill>
                <a:ea typeface="Times New Roman" panose="02020603050405020304" pitchFamily="18" charset="0"/>
              </a:rPr>
              <a:t>supports</a:t>
            </a:r>
            <a:r>
              <a:rPr lang="pl-PL" sz="1600" dirty="0" smtClean="0">
                <a:solidFill>
                  <a:srgbClr val="00B050"/>
                </a:solidFill>
                <a:ea typeface="Times New Roman" panose="02020603050405020304" pitchFamily="18" charset="0"/>
              </a:rPr>
              <a:t> </a:t>
            </a:r>
            <a:r>
              <a:rPr lang="pl-PL" sz="1600" dirty="0" smtClean="0">
                <a:ea typeface="Times New Roman" panose="02020603050405020304" pitchFamily="18" charset="0"/>
              </a:rPr>
              <a:t>and </a:t>
            </a:r>
            <a:r>
              <a:rPr lang="pl-PL" sz="1600" dirty="0" err="1" smtClean="0">
                <a:ea typeface="Times New Roman" panose="02020603050405020304" pitchFamily="18" charset="0"/>
              </a:rPr>
              <a:t>fix</a:t>
            </a:r>
            <a:r>
              <a:rPr lang="pl-PL" sz="1600" dirty="0" smtClean="0">
                <a:ea typeface="Times New Roman" panose="02020603050405020304" pitchFamily="18" charset="0"/>
              </a:rPr>
              <a:t> </a:t>
            </a:r>
            <a:r>
              <a:rPr lang="pl-PL" sz="1600" dirty="0" err="1" smtClean="0">
                <a:ea typeface="Times New Roman" panose="02020603050405020304" pitchFamily="18" charset="0"/>
              </a:rPr>
              <a:t>it</a:t>
            </a:r>
            <a:endParaRPr lang="pl-PL" sz="1600" dirty="0" smtClean="0">
              <a:ea typeface="Times New Roman" panose="02020603050405020304" pitchFamily="18" charset="0"/>
            </a:endParaRPr>
          </a:p>
          <a:p>
            <a:pPr marL="342900" indent="-342900" algn="just">
              <a:lnSpc>
                <a:spcPct val="125000"/>
              </a:lnSpc>
              <a:spcAft>
                <a:spcPts val="600"/>
              </a:spcAft>
              <a:buFont typeface="+mj-lt"/>
              <a:buAutoNum type="arabicPeriod"/>
            </a:pPr>
            <a:r>
              <a:rPr lang="en-US" sz="1600" dirty="0">
                <a:ea typeface="Times New Roman" panose="02020603050405020304" pitchFamily="18" charset="0"/>
              </a:rPr>
              <a:t>Install test endcaps </a:t>
            </a:r>
            <a:r>
              <a:rPr lang="pl-PL" sz="1600" dirty="0">
                <a:ea typeface="Times New Roman" panose="02020603050405020304" pitchFamily="18" charset="0"/>
              </a:rPr>
              <a:t>FB/FiLB</a:t>
            </a:r>
          </a:p>
          <a:p>
            <a:pPr marL="342900" lvl="0" indent="-342900" algn="just">
              <a:lnSpc>
                <a:spcPct val="125000"/>
              </a:lnSpc>
              <a:spcAft>
                <a:spcPts val="600"/>
              </a:spcAft>
              <a:buFont typeface="+mj-lt"/>
              <a:buAutoNum type="arabicPeriod"/>
            </a:pPr>
            <a:r>
              <a:rPr lang="en-US" sz="1600" dirty="0" smtClean="0">
                <a:ea typeface="Times New Roman" panose="02020603050405020304" pitchFamily="18" charset="0"/>
              </a:rPr>
              <a:t>Install flange to STF FB </a:t>
            </a:r>
            <a:endParaRPr lang="pl-PL" sz="1600" dirty="0" smtClean="0">
              <a:ea typeface="Times New Roman" panose="02020603050405020304" pitchFamily="18" charset="0"/>
            </a:endParaRPr>
          </a:p>
          <a:p>
            <a:pPr marL="342900" lvl="0" indent="-342900" algn="just">
              <a:lnSpc>
                <a:spcPct val="125000"/>
              </a:lnSpc>
              <a:spcAft>
                <a:spcPts val="600"/>
              </a:spcAft>
              <a:buFont typeface="+mj-lt"/>
              <a:buAutoNum type="arabicPeriod"/>
            </a:pPr>
            <a:r>
              <a:rPr lang="pl-PL" sz="1600" dirty="0" err="1" smtClean="0">
                <a:ea typeface="Times New Roman" panose="02020603050405020304" pitchFamily="18" charset="0"/>
              </a:rPr>
              <a:t>Install</a:t>
            </a:r>
            <a:r>
              <a:rPr lang="pl-PL" sz="1600" dirty="0" smtClean="0">
                <a:ea typeface="Times New Roman" panose="02020603050405020304" pitchFamily="18" charset="0"/>
              </a:rPr>
              <a:t> Z-shaped transfer </a:t>
            </a:r>
            <a:r>
              <a:rPr lang="pl-PL" sz="1600" dirty="0" err="1" smtClean="0">
                <a:ea typeface="Times New Roman" panose="02020603050405020304" pitchFamily="18" charset="0"/>
              </a:rPr>
              <a:t>line</a:t>
            </a:r>
            <a:endParaRPr lang="pl-PL" sz="1600" dirty="0" smtClean="0">
              <a:ea typeface="Times New Roman" panose="02020603050405020304" pitchFamily="18" charset="0"/>
            </a:endParaRPr>
          </a:p>
        </p:txBody>
      </p:sp>
      <p:pic>
        <p:nvPicPr>
          <p:cNvPr id="7" name="Obraz 6"/>
          <p:cNvPicPr>
            <a:picLocks noChangeAspect="1"/>
          </p:cNvPicPr>
          <p:nvPr/>
        </p:nvPicPr>
        <p:blipFill>
          <a:blip r:embed="rId2"/>
          <a:stretch>
            <a:fillRect/>
          </a:stretch>
        </p:blipFill>
        <p:spPr>
          <a:xfrm>
            <a:off x="5441459" y="3573453"/>
            <a:ext cx="3755449" cy="3284547"/>
          </a:xfrm>
          <a:prstGeom prst="rect">
            <a:avLst/>
          </a:prstGeom>
        </p:spPr>
      </p:pic>
      <p:pic>
        <p:nvPicPr>
          <p:cNvPr id="8" name="Obraz 7"/>
          <p:cNvPicPr>
            <a:picLocks noChangeAspect="1"/>
          </p:cNvPicPr>
          <p:nvPr/>
        </p:nvPicPr>
        <p:blipFill>
          <a:blip r:embed="rId3"/>
          <a:stretch>
            <a:fillRect/>
          </a:stretch>
        </p:blipFill>
        <p:spPr>
          <a:xfrm>
            <a:off x="1763688" y="4365103"/>
            <a:ext cx="2821259" cy="2441035"/>
          </a:xfrm>
          <a:prstGeom prst="rect">
            <a:avLst/>
          </a:prstGeom>
        </p:spPr>
      </p:pic>
      <p:sp>
        <p:nvSpPr>
          <p:cNvPr id="9" name="Łuk 8"/>
          <p:cNvSpPr/>
          <p:nvPr/>
        </p:nvSpPr>
        <p:spPr>
          <a:xfrm>
            <a:off x="4308679" y="3887521"/>
            <a:ext cx="1152128" cy="1021631"/>
          </a:xfrm>
          <a:prstGeom prst="arc">
            <a:avLst>
              <a:gd name="adj1" fmla="val 9857694"/>
              <a:gd name="adj2" fmla="val 20039342"/>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Tree>
    <p:extLst>
      <p:ext uri="{BB962C8B-B14F-4D97-AF65-F5344CB8AC3E}">
        <p14:creationId xmlns:p14="http://schemas.microsoft.com/office/powerpoint/2010/main" val="375110824"/>
      </p:ext>
    </p:extLst>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idx="12"/>
          </p:nvPr>
        </p:nvSpPr>
        <p:spPr/>
        <p:txBody>
          <a:bodyPr/>
          <a:lstStyle/>
          <a:p>
            <a:r>
              <a:rPr lang="pl-PL" dirty="0" smtClean="0"/>
              <a:t>Test stand – </a:t>
            </a:r>
            <a:r>
              <a:rPr lang="pl-PL" dirty="0" err="1" smtClean="0"/>
              <a:t>installation</a:t>
            </a:r>
            <a:r>
              <a:rPr lang="pl-PL" dirty="0" smtClean="0"/>
              <a:t> </a:t>
            </a:r>
            <a:r>
              <a:rPr lang="pl-PL" dirty="0" err="1" smtClean="0"/>
              <a:t>sequence</a:t>
            </a:r>
            <a:endParaRPr lang="pl-PL" dirty="0"/>
          </a:p>
        </p:txBody>
      </p:sp>
      <p:pic>
        <p:nvPicPr>
          <p:cNvPr id="10" name="Obraz 9"/>
          <p:cNvPicPr/>
          <p:nvPr>
            <p:extLst/>
          </p:nvPr>
        </p:nvPicPr>
        <p:blipFill>
          <a:blip r:embed="rId2"/>
          <a:stretch>
            <a:fillRect/>
          </a:stretch>
        </p:blipFill>
        <p:spPr>
          <a:xfrm>
            <a:off x="1007604" y="2022996"/>
            <a:ext cx="9390324" cy="5042408"/>
          </a:xfrm>
          <a:prstGeom prst="rect">
            <a:avLst/>
          </a:prstGeom>
        </p:spPr>
      </p:pic>
      <p:pic>
        <p:nvPicPr>
          <p:cNvPr id="11" name="Obraz 10"/>
          <p:cNvPicPr>
            <a:picLocks noChangeAspect="1"/>
          </p:cNvPicPr>
          <p:nvPr/>
        </p:nvPicPr>
        <p:blipFill>
          <a:blip r:embed="rId3"/>
          <a:stretch>
            <a:fillRect/>
          </a:stretch>
        </p:blipFill>
        <p:spPr>
          <a:xfrm>
            <a:off x="683279" y="2123886"/>
            <a:ext cx="3060630" cy="4734114"/>
          </a:xfrm>
          <a:prstGeom prst="rect">
            <a:avLst/>
          </a:prstGeom>
        </p:spPr>
      </p:pic>
      <p:sp>
        <p:nvSpPr>
          <p:cNvPr id="12" name="Prostokąt 11"/>
          <p:cNvSpPr/>
          <p:nvPr/>
        </p:nvSpPr>
        <p:spPr>
          <a:xfrm>
            <a:off x="498182" y="1744662"/>
            <a:ext cx="7563289" cy="338554"/>
          </a:xfrm>
          <a:prstGeom prst="rect">
            <a:avLst/>
          </a:prstGeom>
        </p:spPr>
        <p:txBody>
          <a:bodyPr wrap="none">
            <a:spAutoFit/>
          </a:bodyPr>
          <a:lstStyle/>
          <a:p>
            <a:r>
              <a:rPr lang="pl-PL" sz="1600" dirty="0" err="1" smtClean="0"/>
              <a:t>Removal</a:t>
            </a:r>
            <a:r>
              <a:rPr lang="pl-PL" sz="1600" dirty="0" smtClean="0"/>
              <a:t> of </a:t>
            </a:r>
            <a:r>
              <a:rPr lang="pl-PL" sz="1600" dirty="0" err="1" smtClean="0"/>
              <a:t>upper</a:t>
            </a:r>
            <a:r>
              <a:rPr lang="pl-PL" sz="1600" dirty="0" smtClean="0"/>
              <a:t> part of FB transport </a:t>
            </a:r>
            <a:r>
              <a:rPr lang="pl-PL" sz="1600" dirty="0" err="1" smtClean="0"/>
              <a:t>frame</a:t>
            </a:r>
            <a:r>
              <a:rPr lang="pl-PL" sz="1600" dirty="0" smtClean="0"/>
              <a:t>, FB </a:t>
            </a:r>
            <a:r>
              <a:rPr lang="pl-PL" sz="1600" dirty="0" err="1" smtClean="0"/>
              <a:t>fixed</a:t>
            </a:r>
            <a:r>
              <a:rPr lang="pl-PL" sz="1600" dirty="0" smtClean="0"/>
              <a:t> to </a:t>
            </a:r>
            <a:r>
              <a:rPr lang="pl-PL" sz="1600" dirty="0" err="1" smtClean="0"/>
              <a:t>bottom</a:t>
            </a:r>
            <a:r>
              <a:rPr lang="pl-PL" sz="1600" dirty="0" smtClean="0"/>
              <a:t> </a:t>
            </a:r>
            <a:r>
              <a:rPr lang="pl-PL" sz="1600" dirty="0" err="1" smtClean="0"/>
              <a:t>frame</a:t>
            </a:r>
            <a:r>
              <a:rPr lang="pl-PL" sz="1600" dirty="0" smtClean="0"/>
              <a:t> on </a:t>
            </a:r>
            <a:r>
              <a:rPr lang="pl-PL" sz="1600" dirty="0" err="1" smtClean="0"/>
              <a:t>its</a:t>
            </a:r>
            <a:r>
              <a:rPr lang="pl-PL" sz="1600" dirty="0" smtClean="0"/>
              <a:t> </a:t>
            </a:r>
            <a:r>
              <a:rPr lang="pl-PL" sz="1600" dirty="0" err="1" smtClean="0"/>
              <a:t>legs</a:t>
            </a:r>
            <a:r>
              <a:rPr lang="pl-PL" sz="1600" dirty="0" smtClean="0"/>
              <a:t>.</a:t>
            </a:r>
            <a:endParaRPr lang="pl-PL" sz="1600" dirty="0"/>
          </a:p>
        </p:txBody>
      </p:sp>
    </p:spTree>
    <p:extLst>
      <p:ext uri="{BB962C8B-B14F-4D97-AF65-F5344CB8AC3E}">
        <p14:creationId xmlns:p14="http://schemas.microsoft.com/office/powerpoint/2010/main" val="110642366"/>
      </p:ext>
    </p:extLst>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idx="12"/>
          </p:nvPr>
        </p:nvSpPr>
        <p:spPr/>
        <p:txBody>
          <a:bodyPr/>
          <a:lstStyle/>
          <a:p>
            <a:r>
              <a:rPr lang="pl-PL" dirty="0" smtClean="0"/>
              <a:t>Test stand – </a:t>
            </a:r>
            <a:r>
              <a:rPr lang="pl-PL" dirty="0" err="1" smtClean="0"/>
              <a:t>installation</a:t>
            </a:r>
            <a:r>
              <a:rPr lang="pl-PL" dirty="0" smtClean="0"/>
              <a:t> </a:t>
            </a:r>
            <a:r>
              <a:rPr lang="pl-PL" dirty="0" err="1" smtClean="0"/>
              <a:t>sequence</a:t>
            </a:r>
            <a:endParaRPr lang="pl-PL" dirty="0"/>
          </a:p>
        </p:txBody>
      </p:sp>
      <p:pic>
        <p:nvPicPr>
          <p:cNvPr id="3" name="Obraz 2"/>
          <p:cNvPicPr>
            <a:picLocks noChangeAspect="1"/>
          </p:cNvPicPr>
          <p:nvPr/>
        </p:nvPicPr>
        <p:blipFill>
          <a:blip r:embed="rId2"/>
          <a:stretch>
            <a:fillRect/>
          </a:stretch>
        </p:blipFill>
        <p:spPr>
          <a:xfrm>
            <a:off x="5472100" y="2006264"/>
            <a:ext cx="3168191" cy="4851736"/>
          </a:xfrm>
          <a:prstGeom prst="rect">
            <a:avLst/>
          </a:prstGeom>
        </p:spPr>
      </p:pic>
      <p:pic>
        <p:nvPicPr>
          <p:cNvPr id="5" name="Obraz 4"/>
          <p:cNvPicPr>
            <a:picLocks noChangeAspect="1"/>
          </p:cNvPicPr>
          <p:nvPr/>
        </p:nvPicPr>
        <p:blipFill>
          <a:blip r:embed="rId3"/>
          <a:stretch>
            <a:fillRect/>
          </a:stretch>
        </p:blipFill>
        <p:spPr>
          <a:xfrm>
            <a:off x="719572" y="2663982"/>
            <a:ext cx="3276364" cy="4194018"/>
          </a:xfrm>
          <a:prstGeom prst="rect">
            <a:avLst/>
          </a:prstGeom>
        </p:spPr>
      </p:pic>
      <p:sp>
        <p:nvSpPr>
          <p:cNvPr id="6" name="Prostokąt 5"/>
          <p:cNvSpPr/>
          <p:nvPr/>
        </p:nvSpPr>
        <p:spPr>
          <a:xfrm>
            <a:off x="4489884" y="5852147"/>
            <a:ext cx="1313180" cy="369332"/>
          </a:xfrm>
          <a:prstGeom prst="rect">
            <a:avLst/>
          </a:prstGeom>
        </p:spPr>
        <p:txBody>
          <a:bodyPr wrap="none">
            <a:spAutoFit/>
          </a:bodyPr>
          <a:lstStyle/>
          <a:p>
            <a:r>
              <a:rPr lang="pl-PL" dirty="0" smtClean="0"/>
              <a:t>FB </a:t>
            </a:r>
            <a:r>
              <a:rPr lang="pl-PL" dirty="0" err="1" smtClean="0"/>
              <a:t>support</a:t>
            </a:r>
            <a:endParaRPr lang="pl-PL" dirty="0" smtClean="0"/>
          </a:p>
        </p:txBody>
      </p:sp>
      <p:cxnSp>
        <p:nvCxnSpPr>
          <p:cNvPr id="7" name="Łącznik prosty ze strzałką 6"/>
          <p:cNvCxnSpPr/>
          <p:nvPr/>
        </p:nvCxnSpPr>
        <p:spPr>
          <a:xfrm flipV="1">
            <a:off x="5544108" y="5841268"/>
            <a:ext cx="720080" cy="7200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Prostokąt 7"/>
          <p:cNvSpPr/>
          <p:nvPr/>
        </p:nvSpPr>
        <p:spPr>
          <a:xfrm>
            <a:off x="691791" y="1142842"/>
            <a:ext cx="6829498" cy="584775"/>
          </a:xfrm>
          <a:prstGeom prst="rect">
            <a:avLst/>
          </a:prstGeom>
        </p:spPr>
        <p:txBody>
          <a:bodyPr wrap="none">
            <a:spAutoFit/>
          </a:bodyPr>
          <a:lstStyle/>
          <a:p>
            <a:r>
              <a:rPr lang="pl-PL" sz="1600" dirty="0" smtClean="0"/>
              <a:t>Transfer (by </a:t>
            </a:r>
            <a:r>
              <a:rPr lang="pl-PL" sz="1600" dirty="0" err="1" smtClean="0"/>
              <a:t>crane</a:t>
            </a:r>
            <a:r>
              <a:rPr lang="pl-PL" sz="1600" dirty="0" smtClean="0"/>
              <a:t>) of the FB from </a:t>
            </a:r>
            <a:r>
              <a:rPr lang="pl-PL" sz="1600" dirty="0" err="1" smtClean="0"/>
              <a:t>bottom</a:t>
            </a:r>
            <a:r>
              <a:rPr lang="pl-PL" sz="1600" dirty="0" smtClean="0"/>
              <a:t> part of transport </a:t>
            </a:r>
            <a:r>
              <a:rPr lang="pl-PL" sz="1600" dirty="0" err="1" smtClean="0"/>
              <a:t>frame</a:t>
            </a:r>
            <a:r>
              <a:rPr lang="pl-PL" sz="1600" dirty="0" smtClean="0"/>
              <a:t> </a:t>
            </a:r>
            <a:r>
              <a:rPr lang="pl-PL" sz="1600" dirty="0" err="1" smtClean="0"/>
              <a:t>directly</a:t>
            </a:r>
            <a:r>
              <a:rPr lang="pl-PL" sz="1600" dirty="0" smtClean="0"/>
              <a:t> </a:t>
            </a:r>
            <a:br>
              <a:rPr lang="pl-PL" sz="1600" dirty="0" smtClean="0"/>
            </a:br>
            <a:r>
              <a:rPr lang="pl-PL" sz="1600" dirty="0" err="1" smtClean="0"/>
              <a:t>onto</a:t>
            </a:r>
            <a:r>
              <a:rPr lang="pl-PL" sz="1600" dirty="0" smtClean="0"/>
              <a:t> FB </a:t>
            </a:r>
            <a:r>
              <a:rPr lang="pl-PL" sz="1600" dirty="0" err="1" smtClean="0"/>
              <a:t>support</a:t>
            </a:r>
            <a:r>
              <a:rPr lang="pl-PL" sz="1600" dirty="0" smtClean="0"/>
              <a:t>.</a:t>
            </a:r>
          </a:p>
        </p:txBody>
      </p:sp>
      <p:cxnSp>
        <p:nvCxnSpPr>
          <p:cNvPr id="9" name="Łącznik prosty ze strzałką 8"/>
          <p:cNvCxnSpPr/>
          <p:nvPr/>
        </p:nvCxnSpPr>
        <p:spPr>
          <a:xfrm>
            <a:off x="4291100" y="3634544"/>
            <a:ext cx="748952" cy="0"/>
          </a:xfrm>
          <a:prstGeom prst="straightConnector1">
            <a:avLst/>
          </a:prstGeom>
          <a:ln w="149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3751"/>
      </p:ext>
    </p:extLst>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idx="12"/>
          </p:nvPr>
        </p:nvSpPr>
        <p:spPr/>
        <p:txBody>
          <a:bodyPr/>
          <a:lstStyle/>
          <a:p>
            <a:r>
              <a:rPr lang="pl-PL" dirty="0" smtClean="0"/>
              <a:t>Test stand – </a:t>
            </a:r>
            <a:r>
              <a:rPr lang="pl-PL" dirty="0" err="1" smtClean="0"/>
              <a:t>installation</a:t>
            </a:r>
            <a:r>
              <a:rPr lang="pl-PL" dirty="0" smtClean="0"/>
              <a:t> </a:t>
            </a:r>
            <a:r>
              <a:rPr lang="pl-PL" dirty="0" err="1" smtClean="0"/>
              <a:t>sequence</a:t>
            </a:r>
            <a:endParaRPr lang="pl-PL" dirty="0"/>
          </a:p>
        </p:txBody>
      </p:sp>
      <p:pic>
        <p:nvPicPr>
          <p:cNvPr id="6" name="Obraz 5"/>
          <p:cNvPicPr>
            <a:picLocks noChangeAspect="1"/>
          </p:cNvPicPr>
          <p:nvPr/>
        </p:nvPicPr>
        <p:blipFill>
          <a:blip r:embed="rId2"/>
          <a:stretch>
            <a:fillRect/>
          </a:stretch>
        </p:blipFill>
        <p:spPr>
          <a:xfrm>
            <a:off x="1096866" y="939664"/>
            <a:ext cx="7577171" cy="5711102"/>
          </a:xfrm>
          <a:prstGeom prst="rect">
            <a:avLst/>
          </a:prstGeom>
        </p:spPr>
      </p:pic>
      <p:sp>
        <p:nvSpPr>
          <p:cNvPr id="5" name="Prostokąt 4"/>
          <p:cNvSpPr/>
          <p:nvPr/>
        </p:nvSpPr>
        <p:spPr>
          <a:xfrm>
            <a:off x="3418383" y="5452553"/>
            <a:ext cx="1467068" cy="369332"/>
          </a:xfrm>
          <a:prstGeom prst="rect">
            <a:avLst/>
          </a:prstGeom>
          <a:solidFill>
            <a:schemeClr val="bg1"/>
          </a:solidFill>
        </p:spPr>
        <p:txBody>
          <a:bodyPr wrap="none">
            <a:spAutoFit/>
          </a:bodyPr>
          <a:lstStyle/>
          <a:p>
            <a:r>
              <a:rPr lang="pl-PL" dirty="0" smtClean="0"/>
              <a:t>CLB </a:t>
            </a:r>
            <a:r>
              <a:rPr lang="pl-PL" dirty="0" err="1" smtClean="0"/>
              <a:t>support</a:t>
            </a:r>
            <a:endParaRPr lang="pl-PL" dirty="0" smtClean="0"/>
          </a:p>
        </p:txBody>
      </p:sp>
      <p:cxnSp>
        <p:nvCxnSpPr>
          <p:cNvPr id="7" name="Łącznik prosty ze strzałką 6"/>
          <p:cNvCxnSpPr/>
          <p:nvPr/>
        </p:nvCxnSpPr>
        <p:spPr>
          <a:xfrm flipV="1">
            <a:off x="4474096" y="5290329"/>
            <a:ext cx="720080" cy="7200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Prostokąt 7"/>
          <p:cNvSpPr/>
          <p:nvPr/>
        </p:nvSpPr>
        <p:spPr>
          <a:xfrm>
            <a:off x="7092280" y="3440975"/>
            <a:ext cx="1313180" cy="369332"/>
          </a:xfrm>
          <a:prstGeom prst="rect">
            <a:avLst/>
          </a:prstGeom>
          <a:solidFill>
            <a:schemeClr val="bg1"/>
          </a:solidFill>
        </p:spPr>
        <p:txBody>
          <a:bodyPr wrap="none">
            <a:spAutoFit/>
          </a:bodyPr>
          <a:lstStyle/>
          <a:p>
            <a:r>
              <a:rPr lang="pl-PL" dirty="0" smtClean="0"/>
              <a:t>FB </a:t>
            </a:r>
            <a:r>
              <a:rPr lang="pl-PL" dirty="0" err="1" smtClean="0"/>
              <a:t>support</a:t>
            </a:r>
            <a:endParaRPr lang="pl-PL" dirty="0" smtClean="0"/>
          </a:p>
        </p:txBody>
      </p:sp>
      <p:cxnSp>
        <p:nvCxnSpPr>
          <p:cNvPr id="9" name="Łącznik prosty ze strzałką 8"/>
          <p:cNvCxnSpPr/>
          <p:nvPr/>
        </p:nvCxnSpPr>
        <p:spPr>
          <a:xfrm flipH="1">
            <a:off x="6948264" y="3810307"/>
            <a:ext cx="535722" cy="36933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6353447" y="2108944"/>
            <a:ext cx="1505540" cy="369332"/>
          </a:xfrm>
          <a:prstGeom prst="rect">
            <a:avLst/>
          </a:prstGeom>
          <a:solidFill>
            <a:schemeClr val="bg1"/>
          </a:solidFill>
        </p:spPr>
        <p:txBody>
          <a:bodyPr wrap="none">
            <a:spAutoFit/>
          </a:bodyPr>
          <a:lstStyle/>
          <a:p>
            <a:r>
              <a:rPr lang="pl-PL" dirty="0" smtClean="0"/>
              <a:t>FILB </a:t>
            </a:r>
            <a:r>
              <a:rPr lang="pl-PL" dirty="0" err="1" smtClean="0"/>
              <a:t>support</a:t>
            </a:r>
            <a:endParaRPr lang="pl-PL" dirty="0" smtClean="0"/>
          </a:p>
        </p:txBody>
      </p:sp>
      <p:cxnSp>
        <p:nvCxnSpPr>
          <p:cNvPr id="11" name="Łącznik prosty ze strzałką 10"/>
          <p:cNvCxnSpPr/>
          <p:nvPr/>
        </p:nvCxnSpPr>
        <p:spPr>
          <a:xfrm flipH="1">
            <a:off x="6209431" y="2478276"/>
            <a:ext cx="535722" cy="36933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203634"/>
      </p:ext>
    </p:extLst>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idx="12"/>
          </p:nvPr>
        </p:nvSpPr>
        <p:spPr/>
        <p:txBody>
          <a:bodyPr/>
          <a:lstStyle/>
          <a:p>
            <a:r>
              <a:rPr lang="pl-PL" dirty="0" smtClean="0"/>
              <a:t>Test stand – </a:t>
            </a:r>
            <a:r>
              <a:rPr lang="pl-PL" dirty="0" err="1" smtClean="0"/>
              <a:t>installation</a:t>
            </a:r>
            <a:r>
              <a:rPr lang="pl-PL" dirty="0" smtClean="0"/>
              <a:t> </a:t>
            </a:r>
            <a:r>
              <a:rPr lang="pl-PL" dirty="0" err="1" smtClean="0"/>
              <a:t>sequence</a:t>
            </a:r>
            <a:endParaRPr lang="pl-PL" dirty="0"/>
          </a:p>
        </p:txBody>
      </p:sp>
      <p:pic>
        <p:nvPicPr>
          <p:cNvPr id="2" name="Obraz 1"/>
          <p:cNvPicPr>
            <a:picLocks noChangeAspect="1"/>
          </p:cNvPicPr>
          <p:nvPr/>
        </p:nvPicPr>
        <p:blipFill>
          <a:blip r:embed="rId2"/>
          <a:stretch>
            <a:fillRect/>
          </a:stretch>
        </p:blipFill>
        <p:spPr>
          <a:xfrm>
            <a:off x="1403648" y="1001341"/>
            <a:ext cx="6660232" cy="5675223"/>
          </a:xfrm>
          <a:prstGeom prst="rect">
            <a:avLst/>
          </a:prstGeom>
        </p:spPr>
      </p:pic>
    </p:spTree>
    <p:extLst>
      <p:ext uri="{BB962C8B-B14F-4D97-AF65-F5344CB8AC3E}">
        <p14:creationId xmlns:p14="http://schemas.microsoft.com/office/powerpoint/2010/main" val="1224876628"/>
      </p:ext>
    </p:extLst>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idx="12"/>
          </p:nvPr>
        </p:nvSpPr>
        <p:spPr/>
        <p:txBody>
          <a:bodyPr/>
          <a:lstStyle/>
          <a:p>
            <a:r>
              <a:rPr lang="pl-PL" dirty="0" smtClean="0"/>
              <a:t>Test stand – </a:t>
            </a:r>
            <a:r>
              <a:rPr lang="pl-PL" dirty="0" err="1" smtClean="0"/>
              <a:t>installation</a:t>
            </a:r>
            <a:r>
              <a:rPr lang="pl-PL" dirty="0" smtClean="0"/>
              <a:t> </a:t>
            </a:r>
            <a:r>
              <a:rPr lang="pl-PL" dirty="0" err="1" smtClean="0"/>
              <a:t>sequence</a:t>
            </a:r>
            <a:endParaRPr lang="pl-PL" dirty="0"/>
          </a:p>
        </p:txBody>
      </p:sp>
      <p:pic>
        <p:nvPicPr>
          <p:cNvPr id="5" name="Obraz 4"/>
          <p:cNvPicPr>
            <a:picLocks noChangeAspect="1"/>
          </p:cNvPicPr>
          <p:nvPr/>
        </p:nvPicPr>
        <p:blipFill>
          <a:blip r:embed="rId2"/>
          <a:stretch>
            <a:fillRect/>
          </a:stretch>
        </p:blipFill>
        <p:spPr>
          <a:xfrm>
            <a:off x="1403648" y="908720"/>
            <a:ext cx="7447354" cy="5664027"/>
          </a:xfrm>
          <a:prstGeom prst="rect">
            <a:avLst/>
          </a:prstGeom>
        </p:spPr>
      </p:pic>
    </p:spTree>
    <p:extLst>
      <p:ext uri="{BB962C8B-B14F-4D97-AF65-F5344CB8AC3E}">
        <p14:creationId xmlns:p14="http://schemas.microsoft.com/office/powerpoint/2010/main" val="3528514345"/>
      </p:ext>
    </p:extLst>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zawartości 1"/>
          <p:cNvSpPr>
            <a:spLocks noGrp="1"/>
          </p:cNvSpPr>
          <p:nvPr>
            <p:ph sz="half" idx="1"/>
          </p:nvPr>
        </p:nvSpPr>
        <p:spPr>
          <a:xfrm>
            <a:off x="755650" y="1557338"/>
            <a:ext cx="8262938" cy="5256212"/>
          </a:xfrm>
        </p:spPr>
        <p:txBody>
          <a:bodyPr/>
          <a:lstStyle/>
          <a:p>
            <a:pPr marL="0" indent="0">
              <a:buNone/>
            </a:pPr>
            <a:r>
              <a:rPr lang="pl-PL" dirty="0"/>
              <a:t>Content:</a:t>
            </a:r>
          </a:p>
          <a:p>
            <a:pPr>
              <a:buFont typeface="Arial" panose="020B0604020202020204" pitchFamily="34" charset="0"/>
              <a:buChar char="•"/>
            </a:pPr>
            <a:r>
              <a:rPr lang="pl-PL" dirty="0" err="1" smtClean="0"/>
              <a:t>Feedbox</a:t>
            </a:r>
            <a:r>
              <a:rPr lang="pl-PL" dirty="0" smtClean="0"/>
              <a:t> and </a:t>
            </a:r>
            <a:r>
              <a:rPr lang="pl-PL" dirty="0" err="1" smtClean="0"/>
              <a:t>Feed</a:t>
            </a:r>
            <a:r>
              <a:rPr lang="pl-PL" dirty="0" smtClean="0"/>
              <a:t> in Line Box</a:t>
            </a:r>
            <a:endParaRPr lang="pl-PL" dirty="0"/>
          </a:p>
          <a:p>
            <a:pPr>
              <a:buFont typeface="Arial" panose="020B0604020202020204" pitchFamily="34" charset="0"/>
              <a:buChar char="•"/>
            </a:pPr>
            <a:r>
              <a:rPr lang="pl-PL" dirty="0" err="1" smtClean="0"/>
              <a:t>Current</a:t>
            </a:r>
            <a:r>
              <a:rPr lang="pl-PL" dirty="0" smtClean="0"/>
              <a:t> </a:t>
            </a:r>
            <a:r>
              <a:rPr lang="pl-PL" dirty="0" err="1" smtClean="0"/>
              <a:t>Lead</a:t>
            </a:r>
            <a:r>
              <a:rPr lang="pl-PL" dirty="0" smtClean="0"/>
              <a:t> </a:t>
            </a:r>
            <a:r>
              <a:rPr lang="pl-PL" dirty="0" err="1" smtClean="0"/>
              <a:t>box</a:t>
            </a:r>
            <a:endParaRPr lang="pl-PL" dirty="0"/>
          </a:p>
          <a:p>
            <a:pPr>
              <a:buFont typeface="Arial" panose="020B0604020202020204" pitchFamily="34" charset="0"/>
              <a:buChar char="•"/>
            </a:pPr>
            <a:r>
              <a:rPr lang="pl-PL" dirty="0" smtClean="0"/>
              <a:t>Test stand</a:t>
            </a:r>
          </a:p>
          <a:p>
            <a:pPr>
              <a:buFont typeface="Arial" panose="020B0604020202020204" pitchFamily="34" charset="0"/>
              <a:buChar char="•"/>
            </a:pPr>
            <a:r>
              <a:rPr lang="pl-PL" dirty="0" err="1" smtClean="0"/>
              <a:t>Procurement</a:t>
            </a:r>
            <a:endParaRPr lang="pl-PL" dirty="0" smtClean="0"/>
          </a:p>
          <a:p>
            <a:pPr>
              <a:buFont typeface="Arial" panose="020B0604020202020204" pitchFamily="34" charset="0"/>
              <a:buChar char="•"/>
            </a:pPr>
            <a:endParaRPr lang="pl-PL" dirty="0"/>
          </a:p>
          <a:p>
            <a:endParaRPr lang="pl-PL" altLang="pl-PL" dirty="0" smtClean="0"/>
          </a:p>
        </p:txBody>
      </p:sp>
      <p:sp>
        <p:nvSpPr>
          <p:cNvPr id="14339" name="Symbol zastępczy tekstu 2"/>
          <p:cNvSpPr>
            <a:spLocks noGrp="1"/>
          </p:cNvSpPr>
          <p:nvPr>
            <p:ph type="body" idx="10"/>
          </p:nvPr>
        </p:nvSpPr>
        <p:spPr>
          <a:xfrm>
            <a:off x="755650" y="115888"/>
            <a:ext cx="8285163" cy="504825"/>
          </a:xfrm>
        </p:spPr>
        <p:txBody>
          <a:bodyPr/>
          <a:lstStyle/>
          <a:p>
            <a:endParaRPr lang="pl-PL" altLang="pl-PL" smtClean="0"/>
          </a:p>
        </p:txBody>
      </p:sp>
      <p:sp>
        <p:nvSpPr>
          <p:cNvPr id="14340" name="Symbol zastępczy tekstu 3"/>
          <p:cNvSpPr>
            <a:spLocks noGrp="1"/>
          </p:cNvSpPr>
          <p:nvPr>
            <p:ph type="body" idx="11"/>
          </p:nvPr>
        </p:nvSpPr>
        <p:spPr>
          <a:xfrm>
            <a:off x="755650" y="620713"/>
            <a:ext cx="8285163" cy="863600"/>
          </a:xfrm>
        </p:spPr>
        <p:txBody>
          <a:bodyPr/>
          <a:lstStyle/>
          <a:p>
            <a:r>
              <a:rPr lang="pl-PL" altLang="pl-PL" dirty="0"/>
              <a:t>SIS100 </a:t>
            </a:r>
            <a:r>
              <a:rPr lang="pl-PL" altLang="pl-PL" dirty="0" err="1"/>
              <a:t>Local</a:t>
            </a:r>
            <a:r>
              <a:rPr lang="pl-PL" altLang="pl-PL" dirty="0"/>
              <a:t> </a:t>
            </a:r>
            <a:r>
              <a:rPr lang="pl-PL" altLang="pl-PL" dirty="0" err="1" smtClean="0"/>
              <a:t>cryogenics</a:t>
            </a:r>
            <a:r>
              <a:rPr lang="pl-PL" altLang="pl-PL" dirty="0" smtClean="0"/>
              <a:t> </a:t>
            </a:r>
            <a:r>
              <a:rPr lang="pl-PL" altLang="pl-PL" dirty="0" err="1" smtClean="0"/>
              <a:t>installation</a:t>
            </a:r>
            <a:endParaRPr lang="pl-PL" altLang="pl-PL" dirty="0" smtClean="0"/>
          </a:p>
        </p:txBody>
      </p:sp>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p:nvPr>
            <p:extLst/>
          </p:nvPr>
        </p:nvPicPr>
        <p:blipFill>
          <a:blip r:embed="rId2"/>
          <a:stretch>
            <a:fillRect/>
          </a:stretch>
        </p:blipFill>
        <p:spPr>
          <a:xfrm>
            <a:off x="5652120" y="4438997"/>
            <a:ext cx="3491880" cy="1835470"/>
          </a:xfrm>
          <a:prstGeom prst="rect">
            <a:avLst/>
          </a:prstGeom>
        </p:spPr>
      </p:pic>
      <p:sp>
        <p:nvSpPr>
          <p:cNvPr id="4" name="Symbol zastępczy tekstu 3"/>
          <p:cNvSpPr>
            <a:spLocks noGrp="1"/>
          </p:cNvSpPr>
          <p:nvPr>
            <p:ph type="body" idx="12"/>
          </p:nvPr>
        </p:nvSpPr>
        <p:spPr/>
        <p:txBody>
          <a:bodyPr/>
          <a:lstStyle/>
          <a:p>
            <a:r>
              <a:rPr lang="pl-PL" dirty="0" smtClean="0"/>
              <a:t>Test stand – </a:t>
            </a:r>
            <a:r>
              <a:rPr lang="pl-PL" dirty="0" err="1" smtClean="0"/>
              <a:t>installation</a:t>
            </a:r>
            <a:r>
              <a:rPr lang="pl-PL" dirty="0" smtClean="0"/>
              <a:t> </a:t>
            </a:r>
            <a:r>
              <a:rPr lang="pl-PL" dirty="0" err="1" smtClean="0"/>
              <a:t>sequence</a:t>
            </a:r>
            <a:endParaRPr lang="pl-PL" dirty="0"/>
          </a:p>
        </p:txBody>
      </p:sp>
      <p:sp>
        <p:nvSpPr>
          <p:cNvPr id="6" name="Prostokąt 5"/>
          <p:cNvSpPr/>
          <p:nvPr/>
        </p:nvSpPr>
        <p:spPr>
          <a:xfrm>
            <a:off x="611560" y="836712"/>
            <a:ext cx="8489473" cy="3370666"/>
          </a:xfrm>
          <a:prstGeom prst="rect">
            <a:avLst/>
          </a:prstGeom>
        </p:spPr>
        <p:txBody>
          <a:bodyPr wrap="square">
            <a:spAutoFit/>
          </a:bodyPr>
          <a:lstStyle/>
          <a:p>
            <a:pPr algn="just">
              <a:lnSpc>
                <a:spcPct val="125000"/>
              </a:lnSpc>
              <a:spcAft>
                <a:spcPts val="600"/>
              </a:spcAft>
            </a:pPr>
            <a:r>
              <a:rPr lang="en-US" sz="1600" dirty="0">
                <a:ea typeface="Times New Roman" panose="02020603050405020304" pitchFamily="18" charset="0"/>
              </a:rPr>
              <a:t>Phase </a:t>
            </a:r>
            <a:r>
              <a:rPr lang="en-US" sz="1600" dirty="0" smtClean="0">
                <a:ea typeface="Times New Roman" panose="02020603050405020304" pitchFamily="18" charset="0"/>
              </a:rPr>
              <a:t>II </a:t>
            </a:r>
            <a:r>
              <a:rPr lang="en-US" sz="1600" dirty="0">
                <a:ea typeface="Times New Roman" panose="02020603050405020304" pitchFamily="18" charset="0"/>
              </a:rPr>
              <a:t>integration</a:t>
            </a:r>
            <a:endParaRPr lang="pl-PL" sz="1600" dirty="0">
              <a:ea typeface="Times New Roman" panose="02020603050405020304" pitchFamily="18" charset="0"/>
            </a:endParaRPr>
          </a:p>
          <a:p>
            <a:pPr marL="342900" lvl="0" indent="-342900" algn="just">
              <a:lnSpc>
                <a:spcPct val="125000"/>
              </a:lnSpc>
              <a:spcAft>
                <a:spcPts val="600"/>
              </a:spcAft>
              <a:buFont typeface="+mj-lt"/>
              <a:buAutoNum type="arabicPeriod"/>
            </a:pPr>
            <a:r>
              <a:rPr lang="en-US" sz="1600" dirty="0" smtClean="0">
                <a:ea typeface="Times New Roman" panose="02020603050405020304" pitchFamily="18" charset="0"/>
              </a:rPr>
              <a:t>Assembly FB/FiLB</a:t>
            </a:r>
            <a:r>
              <a:rPr lang="pl-PL" sz="1600" dirty="0" smtClean="0">
                <a:ea typeface="Times New Roman" panose="02020603050405020304" pitchFamily="18" charset="0"/>
              </a:rPr>
              <a:t>/CLB</a:t>
            </a:r>
            <a:r>
              <a:rPr lang="en-US" sz="1600" dirty="0" smtClean="0">
                <a:ea typeface="Times New Roman" panose="02020603050405020304" pitchFamily="18" charset="0"/>
              </a:rPr>
              <a:t> interconnection</a:t>
            </a:r>
            <a:r>
              <a:rPr lang="pl-PL" sz="1600" dirty="0" smtClean="0">
                <a:ea typeface="Times New Roman" panose="02020603050405020304" pitchFamily="18" charset="0"/>
              </a:rPr>
              <a:t>s</a:t>
            </a:r>
            <a:r>
              <a:rPr lang="en-US" sz="1600" dirty="0" smtClean="0">
                <a:ea typeface="Times New Roman" panose="02020603050405020304" pitchFamily="18" charset="0"/>
              </a:rPr>
              <a:t> </a:t>
            </a:r>
            <a:r>
              <a:rPr lang="en-US" sz="1600" dirty="0">
                <a:ea typeface="Times New Roman" panose="02020603050405020304" pitchFamily="18" charset="0"/>
              </a:rPr>
              <a:t>(process pipes, BB) close the interconnection</a:t>
            </a:r>
            <a:endParaRPr lang="pl-PL" sz="1600" dirty="0">
              <a:ea typeface="Times New Roman" panose="02020603050405020304" pitchFamily="18" charset="0"/>
            </a:endParaRPr>
          </a:p>
          <a:p>
            <a:pPr marL="342900" lvl="0" indent="-342900" algn="just">
              <a:lnSpc>
                <a:spcPct val="125000"/>
              </a:lnSpc>
              <a:spcAft>
                <a:spcPts val="600"/>
              </a:spcAft>
              <a:buFont typeface="+mj-lt"/>
              <a:buAutoNum type="arabicPeriod"/>
            </a:pPr>
            <a:r>
              <a:rPr lang="en-US" sz="1600" dirty="0" smtClean="0">
                <a:solidFill>
                  <a:srgbClr val="00B050"/>
                </a:solidFill>
                <a:ea typeface="Times New Roman" panose="02020603050405020304" pitchFamily="18" charset="0"/>
              </a:rPr>
              <a:t>Install </a:t>
            </a:r>
            <a:r>
              <a:rPr lang="en-US" sz="1600" dirty="0">
                <a:solidFill>
                  <a:srgbClr val="00B050"/>
                </a:solidFill>
                <a:ea typeface="Times New Roman" panose="02020603050405020304" pitchFamily="18" charset="0"/>
              </a:rPr>
              <a:t>MCLs in </a:t>
            </a:r>
            <a:r>
              <a:rPr lang="en-US" sz="1600" dirty="0" smtClean="0">
                <a:solidFill>
                  <a:srgbClr val="00B050"/>
                </a:solidFill>
                <a:ea typeface="Times New Roman" panose="02020603050405020304" pitchFamily="18" charset="0"/>
              </a:rPr>
              <a:t>CLB</a:t>
            </a:r>
            <a:r>
              <a:rPr lang="pl-PL" sz="1600" dirty="0" smtClean="0">
                <a:solidFill>
                  <a:srgbClr val="00B050"/>
                </a:solidFill>
                <a:ea typeface="Times New Roman" panose="02020603050405020304" pitchFamily="18" charset="0"/>
              </a:rPr>
              <a:t> and helium pump in FB</a:t>
            </a:r>
            <a:r>
              <a:rPr lang="en-US" sz="1600" dirty="0" smtClean="0">
                <a:solidFill>
                  <a:srgbClr val="00B050"/>
                </a:solidFill>
                <a:ea typeface="Times New Roman" panose="02020603050405020304" pitchFamily="18" charset="0"/>
              </a:rPr>
              <a:t> </a:t>
            </a:r>
            <a:r>
              <a:rPr lang="en-US" sz="1600" dirty="0">
                <a:solidFill>
                  <a:srgbClr val="00B050"/>
                </a:solidFill>
                <a:ea typeface="Times New Roman" panose="02020603050405020304" pitchFamily="18" charset="0"/>
              </a:rPr>
              <a:t>(GSI)</a:t>
            </a:r>
            <a:endParaRPr lang="pl-PL" sz="1600" dirty="0">
              <a:solidFill>
                <a:srgbClr val="00B050"/>
              </a:solidFill>
              <a:ea typeface="Times New Roman" panose="02020603050405020304" pitchFamily="18" charset="0"/>
            </a:endParaRPr>
          </a:p>
          <a:p>
            <a:pPr marL="342900" indent="-342900" algn="just">
              <a:lnSpc>
                <a:spcPct val="125000"/>
              </a:lnSpc>
              <a:spcAft>
                <a:spcPts val="600"/>
              </a:spcAft>
              <a:buFont typeface="+mj-lt"/>
              <a:buAutoNum type="arabicPeriod"/>
            </a:pPr>
            <a:r>
              <a:rPr lang="en-US" sz="1600" dirty="0">
                <a:solidFill>
                  <a:srgbClr val="00B050"/>
                </a:solidFill>
                <a:ea typeface="Times New Roman" panose="02020603050405020304" pitchFamily="18" charset="0"/>
              </a:rPr>
              <a:t>Connect warm cables to CLB </a:t>
            </a:r>
            <a:r>
              <a:rPr lang="en-US" sz="1600" dirty="0" smtClean="0">
                <a:solidFill>
                  <a:srgbClr val="00B050"/>
                </a:solidFill>
                <a:ea typeface="Times New Roman" panose="02020603050405020304" pitchFamily="18" charset="0"/>
              </a:rPr>
              <a:t>MCLs</a:t>
            </a:r>
            <a:r>
              <a:rPr lang="pl-PL" sz="1600" dirty="0" smtClean="0">
                <a:solidFill>
                  <a:srgbClr val="00B050"/>
                </a:solidFill>
                <a:ea typeface="Times New Roman" panose="02020603050405020304" pitchFamily="18" charset="0"/>
              </a:rPr>
              <a:t> (GSI)</a:t>
            </a:r>
            <a:endParaRPr lang="pl-PL" sz="1600" dirty="0">
              <a:solidFill>
                <a:srgbClr val="00B050"/>
              </a:solidFill>
              <a:ea typeface="Times New Roman" panose="02020603050405020304" pitchFamily="18" charset="0"/>
            </a:endParaRPr>
          </a:p>
          <a:p>
            <a:pPr marL="342900" lvl="0" indent="-342900" algn="just">
              <a:lnSpc>
                <a:spcPct val="125000"/>
              </a:lnSpc>
              <a:spcAft>
                <a:spcPts val="600"/>
              </a:spcAft>
              <a:buFont typeface="+mj-lt"/>
              <a:buAutoNum type="arabicPeriod"/>
            </a:pPr>
            <a:r>
              <a:rPr lang="en-US" sz="1600" dirty="0">
                <a:ea typeface="Times New Roman" panose="02020603050405020304" pitchFamily="18" charset="0"/>
              </a:rPr>
              <a:t>Install all valve drives if not installed</a:t>
            </a:r>
            <a:endParaRPr lang="pl-PL" sz="1600" dirty="0">
              <a:ea typeface="Times New Roman" panose="02020603050405020304" pitchFamily="18" charset="0"/>
            </a:endParaRPr>
          </a:p>
          <a:p>
            <a:pPr marL="342900" lvl="0" indent="-342900" algn="just">
              <a:lnSpc>
                <a:spcPct val="125000"/>
              </a:lnSpc>
              <a:spcAft>
                <a:spcPts val="600"/>
              </a:spcAft>
              <a:buFont typeface="+mj-lt"/>
              <a:buAutoNum type="arabicPeriod"/>
            </a:pPr>
            <a:r>
              <a:rPr lang="en-US" sz="1600" dirty="0">
                <a:ea typeface="Times New Roman" panose="02020603050405020304" pitchFamily="18" charset="0"/>
              </a:rPr>
              <a:t>Connect compressed air to valve drives</a:t>
            </a:r>
            <a:endParaRPr lang="pl-PL" sz="1600" dirty="0">
              <a:ea typeface="Times New Roman" panose="02020603050405020304" pitchFamily="18" charset="0"/>
            </a:endParaRPr>
          </a:p>
          <a:p>
            <a:pPr marL="342900" lvl="0" indent="-342900" algn="just">
              <a:lnSpc>
                <a:spcPct val="125000"/>
              </a:lnSpc>
              <a:spcAft>
                <a:spcPts val="600"/>
              </a:spcAft>
              <a:buFont typeface="+mj-lt"/>
              <a:buAutoNum type="arabicPeriod"/>
            </a:pPr>
            <a:r>
              <a:rPr lang="en-US" sz="1600" dirty="0">
                <a:solidFill>
                  <a:srgbClr val="00B050"/>
                </a:solidFill>
                <a:ea typeface="Times New Roman" panose="02020603050405020304" pitchFamily="18" charset="0"/>
              </a:rPr>
              <a:t>Connect all </a:t>
            </a:r>
            <a:r>
              <a:rPr lang="pl-PL" sz="1600" dirty="0" err="1" smtClean="0">
                <a:solidFill>
                  <a:srgbClr val="00B050"/>
                </a:solidFill>
                <a:ea typeface="Times New Roman" panose="02020603050405020304" pitchFamily="18" charset="0"/>
              </a:rPr>
              <a:t>required</a:t>
            </a:r>
            <a:r>
              <a:rPr lang="pl-PL" sz="1600" dirty="0" smtClean="0">
                <a:solidFill>
                  <a:srgbClr val="00B050"/>
                </a:solidFill>
                <a:ea typeface="Times New Roman" panose="02020603050405020304" pitchFamily="18" charset="0"/>
              </a:rPr>
              <a:t> </a:t>
            </a:r>
            <a:r>
              <a:rPr lang="en-US" sz="1600" dirty="0" smtClean="0">
                <a:solidFill>
                  <a:srgbClr val="00B050"/>
                </a:solidFill>
                <a:ea typeface="Times New Roman" panose="02020603050405020304" pitchFamily="18" charset="0"/>
              </a:rPr>
              <a:t>instrumentation </a:t>
            </a:r>
            <a:r>
              <a:rPr lang="en-US" sz="1600" dirty="0">
                <a:solidFill>
                  <a:srgbClr val="00B050"/>
                </a:solidFill>
                <a:ea typeface="Times New Roman" panose="02020603050405020304" pitchFamily="18" charset="0"/>
              </a:rPr>
              <a:t>from electrical cabinets of </a:t>
            </a:r>
            <a:r>
              <a:rPr lang="en-US" sz="1600" dirty="0" smtClean="0">
                <a:solidFill>
                  <a:srgbClr val="00B050"/>
                </a:solidFill>
                <a:ea typeface="Times New Roman" panose="02020603050405020304" pitchFamily="18" charset="0"/>
              </a:rPr>
              <a:t>FB/FiLB</a:t>
            </a:r>
            <a:r>
              <a:rPr lang="pl-PL" sz="1600" dirty="0" smtClean="0">
                <a:solidFill>
                  <a:srgbClr val="00B050"/>
                </a:solidFill>
                <a:ea typeface="Times New Roman" panose="02020603050405020304" pitchFamily="18" charset="0"/>
              </a:rPr>
              <a:t>/</a:t>
            </a:r>
            <a:r>
              <a:rPr lang="en-US" sz="1600" dirty="0" smtClean="0">
                <a:solidFill>
                  <a:srgbClr val="00B050"/>
                </a:solidFill>
                <a:ea typeface="Times New Roman" panose="02020603050405020304" pitchFamily="18" charset="0"/>
              </a:rPr>
              <a:t>CLB </a:t>
            </a:r>
            <a:r>
              <a:rPr lang="pl-PL" sz="1600" dirty="0" smtClean="0">
                <a:solidFill>
                  <a:srgbClr val="00B050"/>
                </a:solidFill>
                <a:ea typeface="Times New Roman" panose="02020603050405020304" pitchFamily="18" charset="0"/>
              </a:rPr>
              <a:t/>
            </a:r>
            <a:br>
              <a:rPr lang="pl-PL" sz="1600" dirty="0" smtClean="0">
                <a:solidFill>
                  <a:srgbClr val="00B050"/>
                </a:solidFill>
                <a:ea typeface="Times New Roman" panose="02020603050405020304" pitchFamily="18" charset="0"/>
              </a:rPr>
            </a:br>
            <a:r>
              <a:rPr lang="en-US" sz="1600" dirty="0" smtClean="0">
                <a:solidFill>
                  <a:srgbClr val="00B050"/>
                </a:solidFill>
                <a:ea typeface="Times New Roman" panose="02020603050405020304" pitchFamily="18" charset="0"/>
              </a:rPr>
              <a:t>to </a:t>
            </a:r>
            <a:r>
              <a:rPr lang="en-US" sz="1600" dirty="0">
                <a:solidFill>
                  <a:srgbClr val="00B050"/>
                </a:solidFill>
                <a:ea typeface="Times New Roman" panose="02020603050405020304" pitchFamily="18" charset="0"/>
              </a:rPr>
              <a:t>control </a:t>
            </a:r>
            <a:r>
              <a:rPr lang="en-US" sz="1600" dirty="0" smtClean="0">
                <a:solidFill>
                  <a:srgbClr val="00B050"/>
                </a:solidFill>
                <a:ea typeface="Times New Roman" panose="02020603050405020304" pitchFamily="18" charset="0"/>
              </a:rPr>
              <a:t>rack</a:t>
            </a:r>
            <a:r>
              <a:rPr lang="pl-PL" sz="1600" dirty="0" smtClean="0">
                <a:solidFill>
                  <a:srgbClr val="00B050"/>
                </a:solidFill>
                <a:ea typeface="Times New Roman" panose="02020603050405020304" pitchFamily="18" charset="0"/>
              </a:rPr>
              <a:t>s</a:t>
            </a:r>
            <a:r>
              <a:rPr lang="en-US" sz="1600" dirty="0" smtClean="0">
                <a:solidFill>
                  <a:srgbClr val="00B050"/>
                </a:solidFill>
                <a:ea typeface="Times New Roman" panose="02020603050405020304" pitchFamily="18" charset="0"/>
              </a:rPr>
              <a:t> </a:t>
            </a:r>
            <a:r>
              <a:rPr lang="en-US" sz="1600" dirty="0">
                <a:solidFill>
                  <a:srgbClr val="00B050"/>
                </a:solidFill>
                <a:ea typeface="Times New Roman" panose="02020603050405020304" pitchFamily="18" charset="0"/>
              </a:rPr>
              <a:t>(GSI)</a:t>
            </a:r>
            <a:endParaRPr lang="pl-PL" sz="1600" dirty="0">
              <a:solidFill>
                <a:srgbClr val="00B050"/>
              </a:solidFill>
              <a:ea typeface="Times New Roman" panose="02020603050405020304" pitchFamily="18" charset="0"/>
            </a:endParaRPr>
          </a:p>
          <a:p>
            <a:pPr indent="215900" algn="just">
              <a:lnSpc>
                <a:spcPct val="125000"/>
              </a:lnSpc>
              <a:spcAft>
                <a:spcPts val="600"/>
              </a:spcAft>
            </a:pPr>
            <a:r>
              <a:rPr lang="en-US" sz="1600" dirty="0">
                <a:ea typeface="Times New Roman" panose="02020603050405020304" pitchFamily="18" charset="0"/>
              </a:rPr>
              <a:t> </a:t>
            </a:r>
            <a:endParaRPr lang="pl-PL" sz="1600" dirty="0">
              <a:effectLst/>
              <a:ea typeface="Times New Roman" panose="02020603050405020304" pitchFamily="18" charset="0"/>
            </a:endParaRPr>
          </a:p>
        </p:txBody>
      </p:sp>
      <p:pic>
        <p:nvPicPr>
          <p:cNvPr id="5" name="Obraz 4"/>
          <p:cNvPicPr>
            <a:picLocks noChangeAspect="1"/>
          </p:cNvPicPr>
          <p:nvPr/>
        </p:nvPicPr>
        <p:blipFill>
          <a:blip r:embed="rId3"/>
          <a:stretch>
            <a:fillRect/>
          </a:stretch>
        </p:blipFill>
        <p:spPr>
          <a:xfrm>
            <a:off x="2843808" y="3929866"/>
            <a:ext cx="2917512" cy="2789492"/>
          </a:xfrm>
          <a:prstGeom prst="rect">
            <a:avLst/>
          </a:prstGeom>
        </p:spPr>
      </p:pic>
      <p:pic>
        <p:nvPicPr>
          <p:cNvPr id="7" name="Obraz 6"/>
          <p:cNvPicPr>
            <a:picLocks noChangeAspect="1"/>
          </p:cNvPicPr>
          <p:nvPr/>
        </p:nvPicPr>
        <p:blipFill>
          <a:blip r:embed="rId4"/>
          <a:stretch>
            <a:fillRect/>
          </a:stretch>
        </p:blipFill>
        <p:spPr>
          <a:xfrm>
            <a:off x="23268" y="3861048"/>
            <a:ext cx="2759646" cy="2768938"/>
          </a:xfrm>
          <a:prstGeom prst="rect">
            <a:avLst/>
          </a:prstGeom>
        </p:spPr>
      </p:pic>
      <p:cxnSp>
        <p:nvCxnSpPr>
          <p:cNvPr id="3" name="Łącznik prosty ze strzałką 2"/>
          <p:cNvCxnSpPr/>
          <p:nvPr/>
        </p:nvCxnSpPr>
        <p:spPr>
          <a:xfrm>
            <a:off x="7254044" y="5126586"/>
            <a:ext cx="288032" cy="295181"/>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flipH="1">
            <a:off x="8308222" y="5130268"/>
            <a:ext cx="261410" cy="327301"/>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Obraz 1"/>
          <p:cNvPicPr>
            <a:picLocks noChangeAspect="1"/>
          </p:cNvPicPr>
          <p:nvPr/>
        </p:nvPicPr>
        <p:blipFill>
          <a:blip r:embed="rId5"/>
          <a:stretch>
            <a:fillRect/>
          </a:stretch>
        </p:blipFill>
        <p:spPr>
          <a:xfrm>
            <a:off x="5652120" y="1645664"/>
            <a:ext cx="3339713" cy="1521963"/>
          </a:xfrm>
          <a:prstGeom prst="rect">
            <a:avLst/>
          </a:prstGeom>
        </p:spPr>
      </p:pic>
    </p:spTree>
    <p:extLst>
      <p:ext uri="{BB962C8B-B14F-4D97-AF65-F5344CB8AC3E}">
        <p14:creationId xmlns:p14="http://schemas.microsoft.com/office/powerpoint/2010/main" val="1047110075"/>
      </p:ext>
    </p:extLst>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idx="12"/>
          </p:nvPr>
        </p:nvSpPr>
        <p:spPr/>
        <p:txBody>
          <a:bodyPr/>
          <a:lstStyle/>
          <a:p>
            <a:r>
              <a:rPr lang="pl-PL" dirty="0" smtClean="0"/>
              <a:t>Test stand – </a:t>
            </a:r>
            <a:r>
              <a:rPr lang="pl-PL" dirty="0" err="1" smtClean="0"/>
              <a:t>installation</a:t>
            </a:r>
            <a:r>
              <a:rPr lang="pl-PL" dirty="0" smtClean="0"/>
              <a:t> </a:t>
            </a:r>
            <a:r>
              <a:rPr lang="pl-PL" dirty="0" err="1" smtClean="0"/>
              <a:t>sequence</a:t>
            </a:r>
            <a:endParaRPr lang="pl-PL" dirty="0"/>
          </a:p>
        </p:txBody>
      </p:sp>
      <p:sp>
        <p:nvSpPr>
          <p:cNvPr id="5" name="Prostokąt 4"/>
          <p:cNvSpPr/>
          <p:nvPr/>
        </p:nvSpPr>
        <p:spPr>
          <a:xfrm>
            <a:off x="668243" y="992863"/>
            <a:ext cx="8489473" cy="4447884"/>
          </a:xfrm>
          <a:prstGeom prst="rect">
            <a:avLst/>
          </a:prstGeom>
        </p:spPr>
        <p:txBody>
          <a:bodyPr wrap="square">
            <a:spAutoFit/>
          </a:bodyPr>
          <a:lstStyle/>
          <a:p>
            <a:pPr algn="just">
              <a:lnSpc>
                <a:spcPct val="125000"/>
              </a:lnSpc>
              <a:spcAft>
                <a:spcPts val="600"/>
              </a:spcAft>
            </a:pPr>
            <a:r>
              <a:rPr lang="en-US" sz="1600" dirty="0">
                <a:ea typeface="Times New Roman" panose="02020603050405020304" pitchFamily="18" charset="0"/>
              </a:rPr>
              <a:t>Phase </a:t>
            </a:r>
            <a:r>
              <a:rPr lang="en-US" sz="1600" dirty="0" smtClean="0">
                <a:ea typeface="Times New Roman" panose="02020603050405020304" pitchFamily="18" charset="0"/>
              </a:rPr>
              <a:t>II</a:t>
            </a:r>
            <a:r>
              <a:rPr lang="pl-PL" sz="1600" dirty="0" smtClean="0">
                <a:ea typeface="Times New Roman" panose="02020603050405020304" pitchFamily="18" charset="0"/>
              </a:rPr>
              <a:t>I</a:t>
            </a:r>
            <a:r>
              <a:rPr lang="en-US" sz="1600" dirty="0" smtClean="0">
                <a:ea typeface="Times New Roman" panose="02020603050405020304" pitchFamily="18" charset="0"/>
              </a:rPr>
              <a:t> </a:t>
            </a:r>
            <a:r>
              <a:rPr lang="pl-PL" sz="1600" dirty="0" err="1" smtClean="0">
                <a:ea typeface="Times New Roman" panose="02020603050405020304" pitchFamily="18" charset="0"/>
              </a:rPr>
              <a:t>disassembling</a:t>
            </a:r>
            <a:endParaRPr lang="pl-PL" sz="1600" dirty="0">
              <a:ea typeface="Times New Roman" panose="02020603050405020304" pitchFamily="18" charset="0"/>
            </a:endParaRPr>
          </a:p>
          <a:p>
            <a:pPr marL="342900" indent="-342900" algn="just">
              <a:lnSpc>
                <a:spcPct val="125000"/>
              </a:lnSpc>
              <a:spcAft>
                <a:spcPts val="600"/>
              </a:spcAft>
              <a:buFont typeface="+mj-lt"/>
              <a:buAutoNum type="arabicPeriod"/>
            </a:pPr>
            <a:r>
              <a:rPr lang="pl-PL" sz="1600" dirty="0" smtClean="0">
                <a:solidFill>
                  <a:srgbClr val="00B050"/>
                </a:solidFill>
                <a:ea typeface="Times New Roman" panose="02020603050405020304" pitchFamily="18" charset="0"/>
              </a:rPr>
              <a:t>Disc</a:t>
            </a:r>
            <a:r>
              <a:rPr lang="en-US" sz="1600" dirty="0" err="1" smtClean="0">
                <a:solidFill>
                  <a:srgbClr val="00B050"/>
                </a:solidFill>
                <a:ea typeface="Times New Roman" panose="02020603050405020304" pitchFamily="18" charset="0"/>
              </a:rPr>
              <a:t>onnect</a:t>
            </a:r>
            <a:r>
              <a:rPr lang="en-US" sz="1600" dirty="0" smtClean="0">
                <a:solidFill>
                  <a:srgbClr val="00B050"/>
                </a:solidFill>
                <a:ea typeface="Times New Roman" panose="02020603050405020304" pitchFamily="18" charset="0"/>
              </a:rPr>
              <a:t> </a:t>
            </a:r>
            <a:r>
              <a:rPr lang="en-US" sz="1600" dirty="0">
                <a:solidFill>
                  <a:srgbClr val="00B050"/>
                </a:solidFill>
                <a:ea typeface="Times New Roman" panose="02020603050405020304" pitchFamily="18" charset="0"/>
              </a:rPr>
              <a:t>all instrumentation from electrical cabinets of FB/FiLB and CLB valves to  control </a:t>
            </a:r>
            <a:r>
              <a:rPr lang="en-US" sz="1600" dirty="0" smtClean="0">
                <a:solidFill>
                  <a:srgbClr val="00B050"/>
                </a:solidFill>
                <a:ea typeface="Times New Roman" panose="02020603050405020304" pitchFamily="18" charset="0"/>
              </a:rPr>
              <a:t>rack</a:t>
            </a:r>
            <a:r>
              <a:rPr lang="pl-PL" sz="1600" dirty="0" smtClean="0">
                <a:solidFill>
                  <a:srgbClr val="00B050"/>
                </a:solidFill>
                <a:ea typeface="Times New Roman" panose="02020603050405020304" pitchFamily="18" charset="0"/>
              </a:rPr>
              <a:t>s</a:t>
            </a:r>
            <a:r>
              <a:rPr lang="en-US" sz="1600" dirty="0" smtClean="0">
                <a:solidFill>
                  <a:srgbClr val="00B050"/>
                </a:solidFill>
                <a:ea typeface="Times New Roman" panose="02020603050405020304" pitchFamily="18" charset="0"/>
              </a:rPr>
              <a:t> </a:t>
            </a:r>
            <a:r>
              <a:rPr lang="en-US" sz="1600" dirty="0">
                <a:solidFill>
                  <a:srgbClr val="00B050"/>
                </a:solidFill>
                <a:ea typeface="Times New Roman" panose="02020603050405020304" pitchFamily="18" charset="0"/>
              </a:rPr>
              <a:t>(GSI)</a:t>
            </a:r>
            <a:endParaRPr lang="pl-PL" sz="1600" dirty="0">
              <a:solidFill>
                <a:srgbClr val="00B050"/>
              </a:solidFill>
              <a:ea typeface="Times New Roman" panose="02020603050405020304" pitchFamily="18" charset="0"/>
            </a:endParaRPr>
          </a:p>
          <a:p>
            <a:pPr marL="342900" indent="-342900" algn="just">
              <a:lnSpc>
                <a:spcPct val="125000"/>
              </a:lnSpc>
              <a:spcAft>
                <a:spcPts val="600"/>
              </a:spcAft>
              <a:buFont typeface="+mj-lt"/>
              <a:buAutoNum type="arabicPeriod"/>
            </a:pPr>
            <a:r>
              <a:rPr lang="pl-PL" sz="1600" dirty="0" err="1" smtClean="0">
                <a:ea typeface="Times New Roman" panose="02020603050405020304" pitchFamily="18" charset="0"/>
              </a:rPr>
              <a:t>Disassembly</a:t>
            </a:r>
            <a:r>
              <a:rPr lang="pl-PL" sz="1600" dirty="0" smtClean="0">
                <a:ea typeface="Times New Roman" panose="02020603050405020304" pitchFamily="18" charset="0"/>
              </a:rPr>
              <a:t> </a:t>
            </a:r>
            <a:r>
              <a:rPr lang="en-US" sz="1600" dirty="0" smtClean="0">
                <a:ea typeface="Times New Roman" panose="02020603050405020304" pitchFamily="18" charset="0"/>
              </a:rPr>
              <a:t> </a:t>
            </a:r>
            <a:r>
              <a:rPr lang="en-US" sz="1600" dirty="0">
                <a:ea typeface="Times New Roman" panose="02020603050405020304" pitchFamily="18" charset="0"/>
              </a:rPr>
              <a:t>all valve drives if </a:t>
            </a:r>
            <a:r>
              <a:rPr lang="pl-PL" sz="1600" dirty="0" err="1" smtClean="0">
                <a:ea typeface="Times New Roman" panose="02020603050405020304" pitchFamily="18" charset="0"/>
              </a:rPr>
              <a:t>required</a:t>
            </a:r>
            <a:r>
              <a:rPr lang="pl-PL" sz="1600" dirty="0" smtClean="0">
                <a:ea typeface="Times New Roman" panose="02020603050405020304" pitchFamily="18" charset="0"/>
              </a:rPr>
              <a:t> for transport</a:t>
            </a:r>
          </a:p>
          <a:p>
            <a:pPr marL="342900" indent="-342900" algn="just">
              <a:lnSpc>
                <a:spcPct val="125000"/>
              </a:lnSpc>
              <a:spcAft>
                <a:spcPts val="600"/>
              </a:spcAft>
              <a:buFont typeface="+mj-lt"/>
              <a:buAutoNum type="arabicPeriod"/>
            </a:pPr>
            <a:r>
              <a:rPr lang="pl-PL" sz="1600" dirty="0">
                <a:solidFill>
                  <a:srgbClr val="00B050"/>
                </a:solidFill>
                <a:ea typeface="Times New Roman" panose="02020603050405020304" pitchFamily="18" charset="0"/>
              </a:rPr>
              <a:t>Disc</a:t>
            </a:r>
            <a:r>
              <a:rPr lang="en-US" sz="1600" dirty="0" err="1">
                <a:solidFill>
                  <a:srgbClr val="00B050"/>
                </a:solidFill>
                <a:ea typeface="Times New Roman" panose="02020603050405020304" pitchFamily="18" charset="0"/>
              </a:rPr>
              <a:t>onnect</a:t>
            </a:r>
            <a:r>
              <a:rPr lang="en-US" sz="1600" dirty="0">
                <a:solidFill>
                  <a:srgbClr val="00B050"/>
                </a:solidFill>
                <a:ea typeface="Times New Roman" panose="02020603050405020304" pitchFamily="18" charset="0"/>
              </a:rPr>
              <a:t> warm cables </a:t>
            </a:r>
            <a:r>
              <a:rPr lang="pl-PL" sz="1600" dirty="0">
                <a:solidFill>
                  <a:srgbClr val="00B050"/>
                </a:solidFill>
                <a:ea typeface="Times New Roman" panose="02020603050405020304" pitchFamily="18" charset="0"/>
              </a:rPr>
              <a:t>from</a:t>
            </a:r>
            <a:r>
              <a:rPr lang="en-US" sz="1600" dirty="0">
                <a:solidFill>
                  <a:srgbClr val="00B050"/>
                </a:solidFill>
                <a:ea typeface="Times New Roman" panose="02020603050405020304" pitchFamily="18" charset="0"/>
              </a:rPr>
              <a:t> CLB </a:t>
            </a:r>
            <a:r>
              <a:rPr lang="en-US" sz="1600" dirty="0" smtClean="0">
                <a:solidFill>
                  <a:srgbClr val="00B050"/>
                </a:solidFill>
                <a:ea typeface="Times New Roman" panose="02020603050405020304" pitchFamily="18" charset="0"/>
              </a:rPr>
              <a:t>MCLs</a:t>
            </a:r>
            <a:r>
              <a:rPr lang="pl-PL" sz="1600" dirty="0" smtClean="0">
                <a:solidFill>
                  <a:srgbClr val="00B050"/>
                </a:solidFill>
                <a:ea typeface="Times New Roman" panose="02020603050405020304" pitchFamily="18" charset="0"/>
              </a:rPr>
              <a:t> (GSI)</a:t>
            </a:r>
            <a:endParaRPr lang="pl-PL" sz="1600" dirty="0">
              <a:solidFill>
                <a:srgbClr val="00B050"/>
              </a:solidFill>
              <a:ea typeface="Times New Roman" panose="02020603050405020304" pitchFamily="18" charset="0"/>
            </a:endParaRPr>
          </a:p>
          <a:p>
            <a:pPr marL="342900" lvl="0" indent="-342900" algn="just">
              <a:lnSpc>
                <a:spcPct val="125000"/>
              </a:lnSpc>
              <a:spcAft>
                <a:spcPts val="600"/>
              </a:spcAft>
              <a:buFont typeface="+mj-lt"/>
              <a:buAutoNum type="arabicPeriod"/>
            </a:pPr>
            <a:r>
              <a:rPr lang="pl-PL" sz="1600" dirty="0" smtClean="0">
                <a:solidFill>
                  <a:srgbClr val="00B050"/>
                </a:solidFill>
                <a:ea typeface="Times New Roman" panose="02020603050405020304" pitchFamily="18" charset="0"/>
              </a:rPr>
              <a:t>Dei</a:t>
            </a:r>
            <a:r>
              <a:rPr lang="en-US" sz="1600" dirty="0" err="1" smtClean="0">
                <a:solidFill>
                  <a:srgbClr val="00B050"/>
                </a:solidFill>
                <a:ea typeface="Times New Roman" panose="02020603050405020304" pitchFamily="18" charset="0"/>
              </a:rPr>
              <a:t>nstall</a:t>
            </a:r>
            <a:r>
              <a:rPr lang="en-US" sz="1600" dirty="0" smtClean="0">
                <a:solidFill>
                  <a:srgbClr val="00B050"/>
                </a:solidFill>
                <a:ea typeface="Times New Roman" panose="02020603050405020304" pitchFamily="18" charset="0"/>
              </a:rPr>
              <a:t> </a:t>
            </a:r>
            <a:r>
              <a:rPr lang="en-US" sz="1600" dirty="0">
                <a:solidFill>
                  <a:srgbClr val="00B050"/>
                </a:solidFill>
                <a:ea typeface="Times New Roman" panose="02020603050405020304" pitchFamily="18" charset="0"/>
              </a:rPr>
              <a:t>MCLs </a:t>
            </a:r>
            <a:r>
              <a:rPr lang="pl-PL" sz="1600" dirty="0" smtClean="0">
                <a:solidFill>
                  <a:srgbClr val="00B050"/>
                </a:solidFill>
                <a:ea typeface="Times New Roman" panose="02020603050405020304" pitchFamily="18" charset="0"/>
              </a:rPr>
              <a:t>from</a:t>
            </a:r>
            <a:r>
              <a:rPr lang="en-US" sz="1600" dirty="0" smtClean="0">
                <a:solidFill>
                  <a:srgbClr val="00B050"/>
                </a:solidFill>
                <a:ea typeface="Times New Roman" panose="02020603050405020304" pitchFamily="18" charset="0"/>
              </a:rPr>
              <a:t> CLB</a:t>
            </a:r>
            <a:r>
              <a:rPr lang="pl-PL" sz="1600" dirty="0" smtClean="0">
                <a:solidFill>
                  <a:srgbClr val="00B050"/>
                </a:solidFill>
                <a:ea typeface="Times New Roman" panose="02020603050405020304" pitchFamily="18" charset="0"/>
              </a:rPr>
              <a:t> and </a:t>
            </a:r>
            <a:r>
              <a:rPr lang="pl-PL" sz="1600" dirty="0">
                <a:solidFill>
                  <a:srgbClr val="00B050"/>
                </a:solidFill>
                <a:ea typeface="Times New Roman" panose="02020603050405020304" pitchFamily="18" charset="0"/>
              </a:rPr>
              <a:t>h</a:t>
            </a:r>
            <a:r>
              <a:rPr lang="pl-PL" sz="1600" dirty="0" smtClean="0">
                <a:solidFill>
                  <a:srgbClr val="00B050"/>
                </a:solidFill>
                <a:ea typeface="Times New Roman" panose="02020603050405020304" pitchFamily="18" charset="0"/>
              </a:rPr>
              <a:t>elium pump</a:t>
            </a:r>
            <a:r>
              <a:rPr lang="en-US" sz="1600" dirty="0" smtClean="0">
                <a:solidFill>
                  <a:srgbClr val="00B050"/>
                </a:solidFill>
                <a:ea typeface="Times New Roman" panose="02020603050405020304" pitchFamily="18" charset="0"/>
              </a:rPr>
              <a:t> </a:t>
            </a:r>
            <a:r>
              <a:rPr lang="pl-PL" sz="1600" dirty="0" smtClean="0">
                <a:solidFill>
                  <a:srgbClr val="00B050"/>
                </a:solidFill>
                <a:ea typeface="Times New Roman" panose="02020603050405020304" pitchFamily="18" charset="0"/>
              </a:rPr>
              <a:t>from FB </a:t>
            </a:r>
            <a:r>
              <a:rPr lang="en-US" sz="1600" dirty="0" smtClean="0">
                <a:solidFill>
                  <a:srgbClr val="00B050"/>
                </a:solidFill>
                <a:ea typeface="Times New Roman" panose="02020603050405020304" pitchFamily="18" charset="0"/>
              </a:rPr>
              <a:t>(GSI</a:t>
            </a:r>
            <a:r>
              <a:rPr lang="en-US" sz="1600" dirty="0">
                <a:solidFill>
                  <a:srgbClr val="00B050"/>
                </a:solidFill>
                <a:ea typeface="Times New Roman" panose="02020603050405020304" pitchFamily="18" charset="0"/>
              </a:rPr>
              <a:t>)</a:t>
            </a:r>
            <a:endParaRPr lang="pl-PL" sz="1600" dirty="0">
              <a:solidFill>
                <a:srgbClr val="00B050"/>
              </a:solidFill>
              <a:ea typeface="Times New Roman" panose="02020603050405020304" pitchFamily="18" charset="0"/>
            </a:endParaRPr>
          </a:p>
          <a:p>
            <a:pPr marL="342900" lvl="0" indent="-342900" algn="just">
              <a:lnSpc>
                <a:spcPct val="125000"/>
              </a:lnSpc>
              <a:spcAft>
                <a:spcPts val="600"/>
              </a:spcAft>
              <a:buFont typeface="+mj-lt"/>
              <a:buAutoNum type="arabicPeriod"/>
            </a:pPr>
            <a:r>
              <a:rPr lang="pl-PL" sz="1600" dirty="0" err="1" smtClean="0">
                <a:ea typeface="Times New Roman" panose="02020603050405020304" pitchFamily="18" charset="0"/>
              </a:rPr>
              <a:t>Dis</a:t>
            </a:r>
            <a:r>
              <a:rPr lang="pl-PL" sz="1600" dirty="0" err="1">
                <a:ea typeface="Times New Roman" panose="02020603050405020304" pitchFamily="18" charset="0"/>
              </a:rPr>
              <a:t>a</a:t>
            </a:r>
            <a:r>
              <a:rPr lang="en-US" sz="1600" dirty="0" err="1" smtClean="0">
                <a:ea typeface="Times New Roman" panose="02020603050405020304" pitchFamily="18" charset="0"/>
              </a:rPr>
              <a:t>ssembly</a:t>
            </a:r>
            <a:r>
              <a:rPr lang="en-US" sz="1600" dirty="0" smtClean="0">
                <a:ea typeface="Times New Roman" panose="02020603050405020304" pitchFamily="18" charset="0"/>
              </a:rPr>
              <a:t> FB/FiLB</a:t>
            </a:r>
            <a:r>
              <a:rPr lang="pl-PL" sz="1600" dirty="0" smtClean="0">
                <a:ea typeface="Times New Roman" panose="02020603050405020304" pitchFamily="18" charset="0"/>
              </a:rPr>
              <a:t>/CLB</a:t>
            </a:r>
            <a:r>
              <a:rPr lang="en-US" sz="1600" dirty="0" smtClean="0">
                <a:ea typeface="Times New Roman" panose="02020603050405020304" pitchFamily="18" charset="0"/>
              </a:rPr>
              <a:t> interconnection</a:t>
            </a:r>
            <a:r>
              <a:rPr lang="pl-PL" sz="1600" dirty="0" smtClean="0">
                <a:ea typeface="Times New Roman" panose="02020603050405020304" pitchFamily="18" charset="0"/>
              </a:rPr>
              <a:t>s</a:t>
            </a:r>
            <a:r>
              <a:rPr lang="en-US" sz="1600" dirty="0" smtClean="0">
                <a:ea typeface="Times New Roman" panose="02020603050405020304" pitchFamily="18" charset="0"/>
              </a:rPr>
              <a:t> </a:t>
            </a:r>
            <a:r>
              <a:rPr lang="en-US" sz="1600" dirty="0">
                <a:ea typeface="Times New Roman" panose="02020603050405020304" pitchFamily="18" charset="0"/>
              </a:rPr>
              <a:t>(process pipes, BB</a:t>
            </a:r>
            <a:r>
              <a:rPr lang="en-US" sz="1600" dirty="0" smtClean="0">
                <a:ea typeface="Times New Roman" panose="02020603050405020304" pitchFamily="18" charset="0"/>
              </a:rPr>
              <a:t>)</a:t>
            </a:r>
            <a:endParaRPr lang="pl-PL" sz="1600" dirty="0" smtClean="0">
              <a:ea typeface="Times New Roman" panose="02020603050405020304" pitchFamily="18" charset="0"/>
            </a:endParaRPr>
          </a:p>
          <a:p>
            <a:pPr marL="342900" indent="-342900" algn="just">
              <a:lnSpc>
                <a:spcPct val="125000"/>
              </a:lnSpc>
              <a:spcAft>
                <a:spcPts val="600"/>
              </a:spcAft>
              <a:buFont typeface="+mj-lt"/>
              <a:buAutoNum type="arabicPeriod"/>
            </a:pPr>
            <a:r>
              <a:rPr lang="pl-PL" sz="1600" dirty="0" err="1" smtClean="0">
                <a:solidFill>
                  <a:srgbClr val="00B050"/>
                </a:solidFill>
                <a:ea typeface="Times New Roman" panose="02020603050405020304" pitchFamily="18" charset="0"/>
              </a:rPr>
              <a:t>Move</a:t>
            </a:r>
            <a:r>
              <a:rPr lang="pl-PL" sz="1600" dirty="0" smtClean="0">
                <a:solidFill>
                  <a:srgbClr val="00B050"/>
                </a:solidFill>
                <a:ea typeface="Times New Roman" panose="02020603050405020304" pitchFamily="18" charset="0"/>
              </a:rPr>
              <a:t> FB/FiLB/CBL </a:t>
            </a:r>
            <a:r>
              <a:rPr lang="pl-PL" sz="1600" dirty="0" err="1" smtClean="0">
                <a:solidFill>
                  <a:srgbClr val="00B050"/>
                </a:solidFill>
                <a:ea typeface="Times New Roman" panose="02020603050405020304" pitchFamily="18" charset="0"/>
              </a:rPr>
              <a:t>into</a:t>
            </a:r>
            <a:r>
              <a:rPr lang="pl-PL" sz="1600" dirty="0" smtClean="0">
                <a:solidFill>
                  <a:srgbClr val="00B050"/>
                </a:solidFill>
                <a:ea typeface="Times New Roman" panose="02020603050405020304" pitchFamily="18" charset="0"/>
              </a:rPr>
              <a:t> </a:t>
            </a:r>
            <a:r>
              <a:rPr lang="pl-PL" sz="1600" dirty="0" err="1" smtClean="0">
                <a:solidFill>
                  <a:srgbClr val="00B050"/>
                </a:solidFill>
                <a:ea typeface="Times New Roman" panose="02020603050405020304" pitchFamily="18" charset="0"/>
              </a:rPr>
              <a:t>tranport</a:t>
            </a:r>
            <a:r>
              <a:rPr lang="pl-PL" sz="1600" dirty="0" smtClean="0">
                <a:solidFill>
                  <a:srgbClr val="00B050"/>
                </a:solidFill>
                <a:ea typeface="Times New Roman" panose="02020603050405020304" pitchFamily="18" charset="0"/>
              </a:rPr>
              <a:t> </a:t>
            </a:r>
            <a:r>
              <a:rPr lang="pl-PL" sz="1600" dirty="0" err="1" smtClean="0">
                <a:solidFill>
                  <a:srgbClr val="00B050"/>
                </a:solidFill>
                <a:ea typeface="Times New Roman" panose="02020603050405020304" pitchFamily="18" charset="0"/>
              </a:rPr>
              <a:t>frames</a:t>
            </a:r>
            <a:r>
              <a:rPr lang="pl-PL" sz="1600" dirty="0" smtClean="0">
                <a:solidFill>
                  <a:srgbClr val="00B050"/>
                </a:solidFill>
                <a:ea typeface="Times New Roman" panose="02020603050405020304" pitchFamily="18" charset="0"/>
              </a:rPr>
              <a:t> (GSI)</a:t>
            </a:r>
            <a:r>
              <a:rPr lang="pl-PL" sz="1600" dirty="0" smtClean="0">
                <a:ea typeface="Times New Roman" panose="02020603050405020304" pitchFamily="18" charset="0"/>
              </a:rPr>
              <a:t>, </a:t>
            </a:r>
            <a:r>
              <a:rPr lang="pl-PL" sz="1600" dirty="0" err="1" smtClean="0">
                <a:ea typeface="Times New Roman" panose="02020603050405020304" pitchFamily="18" charset="0"/>
              </a:rPr>
              <a:t>install</a:t>
            </a:r>
            <a:r>
              <a:rPr lang="pl-PL" sz="1600" dirty="0" smtClean="0">
                <a:ea typeface="Times New Roman" panose="02020603050405020304" pitchFamily="18" charset="0"/>
              </a:rPr>
              <a:t> transport endcap and </a:t>
            </a:r>
            <a:r>
              <a:rPr lang="pl-PL" sz="1600" dirty="0" err="1" smtClean="0">
                <a:ea typeface="Times New Roman" panose="02020603050405020304" pitchFamily="18" charset="0"/>
              </a:rPr>
              <a:t>assembly</a:t>
            </a:r>
            <a:r>
              <a:rPr lang="pl-PL" sz="1600" dirty="0" smtClean="0">
                <a:ea typeface="Times New Roman" panose="02020603050405020304" pitchFamily="18" charset="0"/>
              </a:rPr>
              <a:t> in </a:t>
            </a:r>
            <a:r>
              <a:rPr lang="pl-PL" sz="1600" dirty="0" err="1" smtClean="0">
                <a:ea typeface="Times New Roman" panose="02020603050405020304" pitchFamily="18" charset="0"/>
              </a:rPr>
              <a:t>frames</a:t>
            </a:r>
            <a:endParaRPr lang="pl-PL" sz="1600" dirty="0" smtClean="0">
              <a:ea typeface="Times New Roman" panose="02020603050405020304" pitchFamily="18" charset="0"/>
            </a:endParaRPr>
          </a:p>
          <a:p>
            <a:pPr marL="342900" indent="-342900" algn="just">
              <a:lnSpc>
                <a:spcPct val="125000"/>
              </a:lnSpc>
              <a:spcAft>
                <a:spcPts val="600"/>
              </a:spcAft>
              <a:buFont typeface="+mj-lt"/>
              <a:buAutoNum type="arabicPeriod"/>
            </a:pPr>
            <a:r>
              <a:rPr lang="pl-PL" sz="1600" dirty="0" err="1" smtClean="0">
                <a:solidFill>
                  <a:srgbClr val="00B050"/>
                </a:solidFill>
                <a:ea typeface="Times New Roman" panose="02020603050405020304" pitchFamily="18" charset="0"/>
              </a:rPr>
              <a:t>Rotate</a:t>
            </a:r>
            <a:r>
              <a:rPr lang="pl-PL" sz="1600" dirty="0" smtClean="0">
                <a:solidFill>
                  <a:srgbClr val="00B050"/>
                </a:solidFill>
                <a:ea typeface="Times New Roman" panose="02020603050405020304" pitchFamily="18" charset="0"/>
              </a:rPr>
              <a:t> FB in transport </a:t>
            </a:r>
            <a:r>
              <a:rPr lang="pl-PL" sz="1600" dirty="0" err="1" smtClean="0">
                <a:solidFill>
                  <a:srgbClr val="00B050"/>
                </a:solidFill>
                <a:ea typeface="Times New Roman" panose="02020603050405020304" pitchFamily="18" charset="0"/>
              </a:rPr>
              <a:t>frame</a:t>
            </a:r>
            <a:r>
              <a:rPr lang="pl-PL" sz="1600" dirty="0" smtClean="0">
                <a:solidFill>
                  <a:srgbClr val="00B050"/>
                </a:solidFill>
                <a:ea typeface="Times New Roman" panose="02020603050405020304" pitchFamily="18" charset="0"/>
              </a:rPr>
              <a:t> from </a:t>
            </a:r>
            <a:r>
              <a:rPr lang="pl-PL" sz="1600" dirty="0" err="1" smtClean="0">
                <a:solidFill>
                  <a:srgbClr val="00B050"/>
                </a:solidFill>
                <a:ea typeface="Times New Roman" panose="02020603050405020304" pitchFamily="18" charset="0"/>
              </a:rPr>
              <a:t>vertical</a:t>
            </a:r>
            <a:r>
              <a:rPr lang="pl-PL" sz="1600" dirty="0" smtClean="0">
                <a:solidFill>
                  <a:srgbClr val="00B050"/>
                </a:solidFill>
                <a:ea typeface="Times New Roman" panose="02020603050405020304" pitchFamily="18" charset="0"/>
              </a:rPr>
              <a:t> to </a:t>
            </a:r>
            <a:r>
              <a:rPr lang="pl-PL" sz="1600" dirty="0" err="1" smtClean="0">
                <a:solidFill>
                  <a:srgbClr val="00B050"/>
                </a:solidFill>
                <a:ea typeface="Times New Roman" panose="02020603050405020304" pitchFamily="18" charset="0"/>
              </a:rPr>
              <a:t>horizontal</a:t>
            </a:r>
            <a:r>
              <a:rPr lang="pl-PL" sz="1600" dirty="0" smtClean="0">
                <a:solidFill>
                  <a:srgbClr val="00B050"/>
                </a:solidFill>
                <a:ea typeface="Times New Roman" panose="02020603050405020304" pitchFamily="18" charset="0"/>
              </a:rPr>
              <a:t> </a:t>
            </a:r>
            <a:r>
              <a:rPr lang="pl-PL" sz="1600" dirty="0" err="1" smtClean="0">
                <a:solidFill>
                  <a:srgbClr val="00B050"/>
                </a:solidFill>
                <a:ea typeface="Times New Roman" panose="02020603050405020304" pitchFamily="18" charset="0"/>
              </a:rPr>
              <a:t>position</a:t>
            </a:r>
            <a:r>
              <a:rPr lang="pl-PL" sz="1600" dirty="0" smtClean="0">
                <a:solidFill>
                  <a:srgbClr val="00B050"/>
                </a:solidFill>
                <a:ea typeface="Times New Roman" panose="02020603050405020304" pitchFamily="18" charset="0"/>
              </a:rPr>
              <a:t> (GSI)</a:t>
            </a:r>
            <a:endParaRPr lang="pl-PL" sz="1600" dirty="0">
              <a:solidFill>
                <a:srgbClr val="00B050"/>
              </a:solidFill>
              <a:ea typeface="Times New Roman" panose="02020603050405020304" pitchFamily="18" charset="0"/>
            </a:endParaRPr>
          </a:p>
          <a:p>
            <a:pPr marL="342900" lvl="0" indent="-342900" algn="just">
              <a:lnSpc>
                <a:spcPct val="125000"/>
              </a:lnSpc>
              <a:spcAft>
                <a:spcPts val="600"/>
              </a:spcAft>
              <a:buFont typeface="+mj-lt"/>
              <a:buAutoNum type="arabicPeriod"/>
            </a:pPr>
            <a:endParaRPr lang="pl-PL" sz="1600" dirty="0">
              <a:ea typeface="Times New Roman" panose="02020603050405020304" pitchFamily="18" charset="0"/>
            </a:endParaRPr>
          </a:p>
          <a:p>
            <a:pPr indent="215900" algn="just">
              <a:lnSpc>
                <a:spcPct val="125000"/>
              </a:lnSpc>
              <a:spcAft>
                <a:spcPts val="600"/>
              </a:spcAft>
            </a:pPr>
            <a:r>
              <a:rPr lang="en-US" sz="1600" dirty="0">
                <a:ea typeface="Times New Roman" panose="02020603050405020304" pitchFamily="18" charset="0"/>
              </a:rPr>
              <a:t> </a:t>
            </a:r>
            <a:endParaRPr lang="pl-PL" sz="1600" dirty="0">
              <a:effectLst/>
              <a:ea typeface="Times New Roman" panose="02020603050405020304" pitchFamily="18" charset="0"/>
            </a:endParaRPr>
          </a:p>
        </p:txBody>
      </p:sp>
      <p:pic>
        <p:nvPicPr>
          <p:cNvPr id="7" name="Obraz 6"/>
          <p:cNvPicPr>
            <a:picLocks noChangeAspect="1"/>
          </p:cNvPicPr>
          <p:nvPr/>
        </p:nvPicPr>
        <p:blipFill>
          <a:blip r:embed="rId2"/>
          <a:stretch>
            <a:fillRect/>
          </a:stretch>
        </p:blipFill>
        <p:spPr>
          <a:xfrm>
            <a:off x="2220447" y="4954166"/>
            <a:ext cx="2088232" cy="1826385"/>
          </a:xfrm>
          <a:prstGeom prst="rect">
            <a:avLst/>
          </a:prstGeom>
        </p:spPr>
      </p:pic>
      <p:pic>
        <p:nvPicPr>
          <p:cNvPr id="8" name="Obraz 7"/>
          <p:cNvPicPr>
            <a:picLocks noChangeAspect="1"/>
          </p:cNvPicPr>
          <p:nvPr/>
        </p:nvPicPr>
        <p:blipFill>
          <a:blip r:embed="rId3"/>
          <a:stretch>
            <a:fillRect/>
          </a:stretch>
        </p:blipFill>
        <p:spPr>
          <a:xfrm>
            <a:off x="5460807" y="5547956"/>
            <a:ext cx="1397429" cy="1209096"/>
          </a:xfrm>
          <a:prstGeom prst="rect">
            <a:avLst/>
          </a:prstGeom>
        </p:spPr>
      </p:pic>
      <p:sp>
        <p:nvSpPr>
          <p:cNvPr id="9" name="Łuk 8"/>
          <p:cNvSpPr/>
          <p:nvPr/>
        </p:nvSpPr>
        <p:spPr>
          <a:xfrm rot="2258481">
            <a:off x="4308678" y="5049275"/>
            <a:ext cx="1152128" cy="1021631"/>
          </a:xfrm>
          <a:prstGeom prst="arc">
            <a:avLst>
              <a:gd name="adj1" fmla="val 9857694"/>
              <a:gd name="adj2" fmla="val 20039342"/>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Tree>
    <p:extLst>
      <p:ext uri="{BB962C8B-B14F-4D97-AF65-F5344CB8AC3E}">
        <p14:creationId xmlns:p14="http://schemas.microsoft.com/office/powerpoint/2010/main" val="1302661741"/>
      </p:ext>
    </p:extLst>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ymbol zastępczy tekstu 3"/>
          <p:cNvSpPr>
            <a:spLocks noGrp="1"/>
          </p:cNvSpPr>
          <p:nvPr>
            <p:ph type="body" idx="12"/>
          </p:nvPr>
        </p:nvSpPr>
        <p:spPr>
          <a:xfrm>
            <a:off x="755650" y="115888"/>
            <a:ext cx="8262938" cy="865187"/>
          </a:xfrm>
        </p:spPr>
        <p:txBody>
          <a:bodyPr/>
          <a:lstStyle/>
          <a:p>
            <a:r>
              <a:rPr lang="pl-PL" altLang="pl-PL" dirty="0" smtClean="0"/>
              <a:t>SIS100 FB </a:t>
            </a:r>
            <a:r>
              <a:rPr lang="pl-PL" altLang="pl-PL" dirty="0" err="1" smtClean="0"/>
              <a:t>tests</a:t>
            </a:r>
            <a:r>
              <a:rPr lang="pl-PL" altLang="pl-PL" dirty="0" smtClean="0"/>
              <a:t> - </a:t>
            </a:r>
            <a:r>
              <a:rPr lang="pl-PL" altLang="pl-PL" dirty="0" err="1" smtClean="0"/>
              <a:t>procurement</a:t>
            </a:r>
            <a:endParaRPr lang="pl-PL" altLang="pl-PL" dirty="0" smtClean="0"/>
          </a:p>
        </p:txBody>
      </p:sp>
      <p:sp>
        <p:nvSpPr>
          <p:cNvPr id="8" name="Prostokąt 7"/>
          <p:cNvSpPr/>
          <p:nvPr/>
        </p:nvSpPr>
        <p:spPr>
          <a:xfrm>
            <a:off x="602866" y="548481"/>
            <a:ext cx="8568506" cy="11572399"/>
          </a:xfrm>
          <a:prstGeom prst="rect">
            <a:avLst/>
          </a:prstGeom>
        </p:spPr>
        <p:txBody>
          <a:bodyPr wrap="square">
            <a:spAutoFit/>
          </a:bodyPr>
          <a:lstStyle/>
          <a:p>
            <a:pPr>
              <a:spcBef>
                <a:spcPts val="600"/>
              </a:spcBef>
            </a:pPr>
            <a:endParaRPr lang="pl-PL" sz="1600" dirty="0" smtClean="0"/>
          </a:p>
          <a:p>
            <a:pPr>
              <a:spcBef>
                <a:spcPts val="600"/>
              </a:spcBef>
            </a:pPr>
            <a:r>
              <a:rPr lang="pl-PL" sz="1600" dirty="0" smtClean="0"/>
              <a:t>Delivery of test stand </a:t>
            </a:r>
            <a:r>
              <a:rPr lang="pl-PL" sz="1600" dirty="0" err="1" smtClean="0"/>
              <a:t>must</a:t>
            </a:r>
            <a:r>
              <a:rPr lang="pl-PL" sz="1600" dirty="0" smtClean="0"/>
              <a:t> be </a:t>
            </a:r>
            <a:r>
              <a:rPr lang="pl-PL" sz="1600" dirty="0" err="1" smtClean="0"/>
              <a:t>completed</a:t>
            </a:r>
            <a:r>
              <a:rPr lang="pl-PL" sz="1600" dirty="0" smtClean="0"/>
              <a:t> </a:t>
            </a:r>
            <a:r>
              <a:rPr lang="pl-PL" sz="1600" dirty="0" err="1" smtClean="0"/>
              <a:t>before</a:t>
            </a:r>
            <a:r>
              <a:rPr lang="pl-PL" sz="1600" dirty="0" smtClean="0"/>
              <a:t> </a:t>
            </a:r>
            <a:r>
              <a:rPr lang="pl-PL" sz="1600" dirty="0" err="1" smtClean="0"/>
              <a:t>delivering</a:t>
            </a:r>
            <a:r>
              <a:rPr lang="pl-PL" sz="1600" dirty="0" smtClean="0"/>
              <a:t> of FB3/FiLB3 and CLB3 – test stand </a:t>
            </a:r>
            <a:r>
              <a:rPr lang="pl-PL" sz="1600" dirty="0" err="1" smtClean="0"/>
              <a:t>itself</a:t>
            </a:r>
            <a:r>
              <a:rPr lang="pl-PL" sz="1600" dirty="0" smtClean="0"/>
              <a:t> </a:t>
            </a:r>
            <a:r>
              <a:rPr lang="pl-PL" sz="1600" dirty="0" err="1" smtClean="0"/>
              <a:t>is</a:t>
            </a:r>
            <a:r>
              <a:rPr lang="pl-PL" sz="1600" dirty="0" smtClean="0"/>
              <a:t> not a </a:t>
            </a:r>
            <a:r>
              <a:rPr lang="pl-PL" sz="1600" dirty="0" err="1" smtClean="0"/>
              <a:t>time</a:t>
            </a:r>
            <a:r>
              <a:rPr lang="pl-PL" sz="1600" dirty="0" smtClean="0"/>
              <a:t> </a:t>
            </a:r>
            <a:r>
              <a:rPr lang="pl-PL" sz="1600" dirty="0" err="1" smtClean="0"/>
              <a:t>critical</a:t>
            </a:r>
            <a:r>
              <a:rPr lang="pl-PL" sz="1600" dirty="0" smtClean="0"/>
              <a:t> component.</a:t>
            </a:r>
          </a:p>
          <a:p>
            <a:pPr>
              <a:spcBef>
                <a:spcPts val="600"/>
              </a:spcBef>
            </a:pPr>
            <a:endParaRPr lang="pl-PL" sz="1600" dirty="0"/>
          </a:p>
          <a:p>
            <a:pPr>
              <a:spcBef>
                <a:spcPts val="600"/>
              </a:spcBef>
            </a:pPr>
            <a:r>
              <a:rPr lang="pl-PL" sz="1600" dirty="0" smtClean="0"/>
              <a:t>Status of </a:t>
            </a:r>
            <a:r>
              <a:rPr lang="pl-PL" sz="1600" dirty="0" err="1"/>
              <a:t>p</a:t>
            </a:r>
            <a:r>
              <a:rPr lang="pl-PL" sz="1600" dirty="0" err="1" smtClean="0"/>
              <a:t>rocurement</a:t>
            </a:r>
            <a:r>
              <a:rPr lang="pl-PL" sz="1600" dirty="0" smtClean="0"/>
              <a:t> of </a:t>
            </a:r>
            <a:r>
              <a:rPr lang="pl-PL" sz="1600" dirty="0" err="1" smtClean="0"/>
              <a:t>tested</a:t>
            </a:r>
            <a:r>
              <a:rPr lang="pl-PL" sz="1600" dirty="0" smtClean="0"/>
              <a:t> </a:t>
            </a:r>
            <a:r>
              <a:rPr lang="pl-PL" sz="1600" dirty="0" err="1" smtClean="0"/>
              <a:t>components</a:t>
            </a:r>
            <a:r>
              <a:rPr lang="pl-PL" sz="1600" dirty="0" smtClean="0"/>
              <a:t>:</a:t>
            </a:r>
          </a:p>
          <a:p>
            <a:pPr marL="285750" indent="-285750">
              <a:spcBef>
                <a:spcPts val="600"/>
              </a:spcBef>
              <a:buFont typeface="Arial" panose="020B0604020202020204" pitchFamily="34" charset="0"/>
              <a:buChar char="•"/>
            </a:pPr>
            <a:r>
              <a:rPr lang="pl-PL" sz="1600" dirty="0" smtClean="0"/>
              <a:t>FB </a:t>
            </a:r>
            <a:r>
              <a:rPr lang="pl-PL" sz="1600" dirty="0" err="1" smtClean="0"/>
              <a:t>sector</a:t>
            </a:r>
            <a:r>
              <a:rPr lang="pl-PL" sz="1600" dirty="0" smtClean="0"/>
              <a:t> 3 – </a:t>
            </a:r>
            <a:r>
              <a:rPr lang="pl-PL" sz="1600" dirty="0" err="1" smtClean="0"/>
              <a:t>manufacturing</a:t>
            </a:r>
            <a:r>
              <a:rPr lang="pl-PL" sz="1600" dirty="0" smtClean="0"/>
              <a:t> start in </a:t>
            </a:r>
            <a:r>
              <a:rPr lang="pl-PL" sz="1600" dirty="0" err="1" smtClean="0"/>
              <a:t>September</a:t>
            </a:r>
            <a:r>
              <a:rPr lang="pl-PL" sz="1600" dirty="0" smtClean="0"/>
              <a:t> 2025</a:t>
            </a:r>
          </a:p>
          <a:p>
            <a:pPr lvl="4">
              <a:spcBef>
                <a:spcPts val="600"/>
              </a:spcBef>
            </a:pPr>
            <a:r>
              <a:rPr lang="pl-PL" sz="1600" dirty="0"/>
              <a:t> </a:t>
            </a:r>
            <a:r>
              <a:rPr lang="pl-PL" sz="1600" dirty="0" smtClean="0"/>
              <a:t>   </a:t>
            </a:r>
            <a:r>
              <a:rPr lang="pl-PL" sz="1600" dirty="0" err="1" smtClean="0"/>
              <a:t>expected</a:t>
            </a:r>
            <a:r>
              <a:rPr lang="pl-PL" sz="1600" dirty="0" smtClean="0"/>
              <a:t> FAT </a:t>
            </a:r>
            <a:r>
              <a:rPr lang="pl-PL" sz="1600" dirty="0" err="1" smtClean="0"/>
              <a:t>finished</a:t>
            </a:r>
            <a:r>
              <a:rPr lang="pl-PL" sz="1600" dirty="0" smtClean="0"/>
              <a:t> in </a:t>
            </a:r>
            <a:r>
              <a:rPr lang="pl-PL" sz="1600" dirty="0" err="1" smtClean="0"/>
              <a:t>Jun</a:t>
            </a:r>
            <a:r>
              <a:rPr lang="pl-PL" sz="1600" dirty="0" smtClean="0"/>
              <a:t> </a:t>
            </a:r>
            <a:r>
              <a:rPr lang="pl-PL" sz="1600" dirty="0" smtClean="0"/>
              <a:t>2026</a:t>
            </a:r>
          </a:p>
          <a:p>
            <a:pPr lvl="4">
              <a:spcBef>
                <a:spcPts val="600"/>
              </a:spcBef>
            </a:pPr>
            <a:r>
              <a:rPr lang="pl-PL" sz="1600" dirty="0" smtClean="0"/>
              <a:t>    </a:t>
            </a:r>
            <a:r>
              <a:rPr lang="pl-PL" sz="1600" dirty="0" err="1" smtClean="0">
                <a:solidFill>
                  <a:srgbClr val="00B050"/>
                </a:solidFill>
              </a:rPr>
              <a:t>at</a:t>
            </a:r>
            <a:r>
              <a:rPr lang="pl-PL" sz="1600" dirty="0" smtClean="0">
                <a:solidFill>
                  <a:srgbClr val="00B050"/>
                </a:solidFill>
              </a:rPr>
              <a:t> GSI in </a:t>
            </a:r>
            <a:r>
              <a:rPr lang="pl-PL" sz="1600" dirty="0" err="1" smtClean="0">
                <a:solidFill>
                  <a:srgbClr val="00B050"/>
                </a:solidFill>
              </a:rPr>
              <a:t>October</a:t>
            </a:r>
            <a:r>
              <a:rPr lang="pl-PL" sz="1600" dirty="0" smtClean="0">
                <a:solidFill>
                  <a:srgbClr val="00B050"/>
                </a:solidFill>
              </a:rPr>
              <a:t> </a:t>
            </a:r>
            <a:r>
              <a:rPr lang="pl-PL" sz="1600" dirty="0" smtClean="0">
                <a:solidFill>
                  <a:srgbClr val="00B050"/>
                </a:solidFill>
              </a:rPr>
              <a:t>2026</a:t>
            </a:r>
          </a:p>
          <a:p>
            <a:pPr marL="285750" indent="-285750">
              <a:spcBef>
                <a:spcPts val="600"/>
              </a:spcBef>
              <a:buFont typeface="Arial" panose="020B0604020202020204" pitchFamily="34" charset="0"/>
              <a:buChar char="•"/>
            </a:pPr>
            <a:r>
              <a:rPr lang="pl-PL" sz="1600" dirty="0" smtClean="0"/>
              <a:t>FiLB </a:t>
            </a:r>
            <a:r>
              <a:rPr lang="pl-PL" sz="1600" dirty="0" err="1"/>
              <a:t>sector</a:t>
            </a:r>
            <a:r>
              <a:rPr lang="pl-PL" sz="1600" dirty="0"/>
              <a:t> 3 – </a:t>
            </a:r>
            <a:r>
              <a:rPr lang="pl-PL" sz="1600" dirty="0" err="1"/>
              <a:t>manufacturing</a:t>
            </a:r>
            <a:r>
              <a:rPr lang="pl-PL" sz="1600" dirty="0"/>
              <a:t> </a:t>
            </a:r>
            <a:r>
              <a:rPr lang="pl-PL" sz="1600" dirty="0" smtClean="0"/>
              <a:t>start </a:t>
            </a:r>
            <a:r>
              <a:rPr lang="pl-PL" sz="1600" dirty="0"/>
              <a:t>in </a:t>
            </a:r>
            <a:r>
              <a:rPr lang="pl-PL" sz="1600" dirty="0" err="1"/>
              <a:t>September</a:t>
            </a:r>
            <a:r>
              <a:rPr lang="pl-PL" sz="1600" dirty="0"/>
              <a:t> 2025</a:t>
            </a:r>
          </a:p>
          <a:p>
            <a:pPr lvl="4">
              <a:spcBef>
                <a:spcPts val="600"/>
              </a:spcBef>
            </a:pPr>
            <a:r>
              <a:rPr lang="pl-PL" sz="1600" dirty="0"/>
              <a:t>    </a:t>
            </a:r>
            <a:r>
              <a:rPr lang="pl-PL" sz="1600" dirty="0" err="1"/>
              <a:t>expected</a:t>
            </a:r>
            <a:r>
              <a:rPr lang="pl-PL" sz="1600" dirty="0"/>
              <a:t> </a:t>
            </a:r>
            <a:r>
              <a:rPr lang="pl-PL" sz="1600" dirty="0" smtClean="0"/>
              <a:t>FAT </a:t>
            </a:r>
            <a:r>
              <a:rPr lang="pl-PL" sz="1600" dirty="0" err="1" smtClean="0"/>
              <a:t>finished</a:t>
            </a:r>
            <a:r>
              <a:rPr lang="pl-PL" sz="1600" dirty="0" smtClean="0"/>
              <a:t> in </a:t>
            </a:r>
            <a:r>
              <a:rPr lang="pl-PL" sz="1600" dirty="0"/>
              <a:t>May 2026</a:t>
            </a:r>
          </a:p>
          <a:p>
            <a:pPr lvl="4">
              <a:spcBef>
                <a:spcPts val="600"/>
              </a:spcBef>
            </a:pPr>
            <a:r>
              <a:rPr lang="pl-PL" sz="1600" dirty="0"/>
              <a:t>    </a:t>
            </a:r>
            <a:r>
              <a:rPr lang="pl-PL" sz="1600" dirty="0" err="1"/>
              <a:t>at</a:t>
            </a:r>
            <a:r>
              <a:rPr lang="pl-PL" sz="1600" dirty="0"/>
              <a:t> GSI in </a:t>
            </a:r>
            <a:r>
              <a:rPr lang="pl-PL" sz="1600" dirty="0" err="1" smtClean="0"/>
              <a:t>June</a:t>
            </a:r>
            <a:r>
              <a:rPr lang="pl-PL" sz="1600" dirty="0" smtClean="0"/>
              <a:t> </a:t>
            </a:r>
            <a:r>
              <a:rPr lang="pl-PL" sz="1600" dirty="0"/>
              <a:t>2026</a:t>
            </a:r>
          </a:p>
          <a:p>
            <a:pPr marL="285750" indent="-285750">
              <a:spcBef>
                <a:spcPts val="600"/>
              </a:spcBef>
              <a:buFont typeface="Arial" panose="020B0604020202020204" pitchFamily="34" charset="0"/>
              <a:buChar char="•"/>
            </a:pPr>
            <a:endParaRPr lang="pl-PL" sz="1600" dirty="0" smtClean="0"/>
          </a:p>
          <a:p>
            <a:pPr marL="285750" indent="-285750">
              <a:spcBef>
                <a:spcPts val="600"/>
              </a:spcBef>
              <a:buFont typeface="Arial" panose="020B0604020202020204" pitchFamily="34" charset="0"/>
              <a:buChar char="•"/>
            </a:pPr>
            <a:r>
              <a:rPr lang="pl-PL" sz="1600" dirty="0" smtClean="0"/>
              <a:t>CLB </a:t>
            </a:r>
            <a:r>
              <a:rPr lang="pl-PL" sz="1600" dirty="0" err="1" smtClean="0"/>
              <a:t>sector</a:t>
            </a:r>
            <a:r>
              <a:rPr lang="pl-PL" sz="1600" dirty="0" smtClean="0"/>
              <a:t> 3 – </a:t>
            </a:r>
            <a:r>
              <a:rPr lang="pl-PL" sz="1600" dirty="0" err="1" smtClean="0"/>
              <a:t>manufacturing</a:t>
            </a:r>
            <a:r>
              <a:rPr lang="pl-PL" sz="1600" dirty="0" smtClean="0"/>
              <a:t> </a:t>
            </a:r>
            <a:r>
              <a:rPr lang="pl-PL" sz="1600" dirty="0" err="1" smtClean="0"/>
              <a:t>is</a:t>
            </a:r>
            <a:r>
              <a:rPr lang="pl-PL" sz="1600" dirty="0" smtClean="0"/>
              <a:t> </a:t>
            </a:r>
            <a:r>
              <a:rPr lang="pl-PL" sz="1600" dirty="0" err="1" smtClean="0"/>
              <a:t>planed</a:t>
            </a:r>
            <a:r>
              <a:rPr lang="pl-PL" sz="1600" dirty="0" smtClean="0"/>
              <a:t> to start in January 2026</a:t>
            </a:r>
          </a:p>
          <a:p>
            <a:pPr>
              <a:spcBef>
                <a:spcPts val="600"/>
              </a:spcBef>
            </a:pPr>
            <a:r>
              <a:rPr lang="pl-PL" sz="1600" dirty="0"/>
              <a:t>	 </a:t>
            </a:r>
            <a:r>
              <a:rPr lang="pl-PL" sz="1600" dirty="0" smtClean="0"/>
              <a:t>             </a:t>
            </a:r>
            <a:r>
              <a:rPr lang="pl-PL" sz="1600" dirty="0" err="1" smtClean="0"/>
              <a:t>expected</a:t>
            </a:r>
            <a:r>
              <a:rPr lang="pl-PL" sz="1600" dirty="0" smtClean="0"/>
              <a:t> end in </a:t>
            </a:r>
            <a:r>
              <a:rPr lang="pl-PL" sz="1600" dirty="0" err="1" smtClean="0"/>
              <a:t>April</a:t>
            </a:r>
            <a:r>
              <a:rPr lang="pl-PL" sz="1600" dirty="0" smtClean="0"/>
              <a:t> 2026</a:t>
            </a:r>
          </a:p>
          <a:p>
            <a:pPr>
              <a:spcBef>
                <a:spcPts val="600"/>
              </a:spcBef>
            </a:pPr>
            <a:r>
              <a:rPr lang="pl-PL" sz="1600" dirty="0"/>
              <a:t>	 </a:t>
            </a:r>
            <a:r>
              <a:rPr lang="pl-PL" sz="1600" dirty="0" smtClean="0"/>
              <a:t>             </a:t>
            </a:r>
            <a:r>
              <a:rPr lang="pl-PL" sz="1600" dirty="0" err="1" smtClean="0"/>
              <a:t>at</a:t>
            </a:r>
            <a:r>
              <a:rPr lang="pl-PL" sz="1600" dirty="0" smtClean="0"/>
              <a:t> GSI in </a:t>
            </a:r>
            <a:r>
              <a:rPr lang="pl-PL" sz="1600" dirty="0" err="1" smtClean="0"/>
              <a:t>June</a:t>
            </a:r>
            <a:r>
              <a:rPr lang="pl-PL" sz="1600" dirty="0" smtClean="0"/>
              <a:t> 2026</a:t>
            </a:r>
            <a:endParaRPr lang="pl-PL" sz="1600" dirty="0" smtClean="0"/>
          </a:p>
          <a:p>
            <a:pPr marL="285750" indent="-285750">
              <a:spcBef>
                <a:spcPts val="600"/>
              </a:spcBef>
              <a:buFont typeface="Arial" panose="020B0604020202020204" pitchFamily="34" charset="0"/>
              <a:buChar char="•"/>
            </a:pPr>
            <a:endParaRPr lang="pl-PL" sz="1600" dirty="0"/>
          </a:p>
          <a:p>
            <a:pPr marL="285750" indent="-285750">
              <a:spcBef>
                <a:spcPts val="600"/>
              </a:spcBef>
              <a:buFont typeface="Arial" panose="020B0604020202020204" pitchFamily="34" charset="0"/>
              <a:buChar char="•"/>
            </a:pPr>
            <a:r>
              <a:rPr lang="pl-PL" sz="1600" dirty="0" smtClean="0"/>
              <a:t>Feedbox Test Stand – </a:t>
            </a:r>
            <a:r>
              <a:rPr lang="pl-PL" sz="1600" dirty="0" err="1" smtClean="0"/>
              <a:t>tendering</a:t>
            </a:r>
            <a:r>
              <a:rPr lang="pl-PL" sz="1600" dirty="0" smtClean="0"/>
              <a:t> start in </a:t>
            </a:r>
            <a:r>
              <a:rPr lang="pl-PL" sz="1600" dirty="0" err="1" smtClean="0"/>
              <a:t>September</a:t>
            </a:r>
            <a:r>
              <a:rPr lang="pl-PL" sz="1600" dirty="0" smtClean="0"/>
              <a:t> 2025</a:t>
            </a:r>
          </a:p>
          <a:p>
            <a:pPr lvl="4">
              <a:spcBef>
                <a:spcPts val="600"/>
              </a:spcBef>
            </a:pPr>
            <a:r>
              <a:rPr lang="pl-PL" sz="1600" dirty="0" smtClean="0"/>
              <a:t>       </a:t>
            </a:r>
            <a:r>
              <a:rPr lang="pl-PL" sz="1600" dirty="0" err="1" smtClean="0"/>
              <a:t>manufacturing</a:t>
            </a:r>
            <a:r>
              <a:rPr lang="pl-PL" sz="1600" dirty="0" smtClean="0"/>
              <a:t> </a:t>
            </a:r>
            <a:r>
              <a:rPr lang="pl-PL" sz="1600" dirty="0" err="1" smtClean="0"/>
              <a:t>is</a:t>
            </a:r>
            <a:r>
              <a:rPr lang="pl-PL" sz="1600" dirty="0" smtClean="0"/>
              <a:t> </a:t>
            </a:r>
            <a:r>
              <a:rPr lang="pl-PL" sz="1600" dirty="0" err="1" smtClean="0"/>
              <a:t>planned</a:t>
            </a:r>
            <a:r>
              <a:rPr lang="pl-PL" sz="1600" dirty="0" smtClean="0"/>
              <a:t> to start in January 2026</a:t>
            </a:r>
          </a:p>
          <a:p>
            <a:pPr lvl="4">
              <a:spcBef>
                <a:spcPts val="600"/>
              </a:spcBef>
            </a:pPr>
            <a:r>
              <a:rPr lang="pl-PL" sz="1600" dirty="0" smtClean="0"/>
              <a:t>       </a:t>
            </a:r>
            <a:r>
              <a:rPr lang="pl-PL" sz="1600" dirty="0" err="1" smtClean="0"/>
              <a:t>expected</a:t>
            </a:r>
            <a:r>
              <a:rPr lang="pl-PL" sz="1600" dirty="0" smtClean="0"/>
              <a:t> end in </a:t>
            </a:r>
            <a:r>
              <a:rPr lang="pl-PL" sz="1600" dirty="0" err="1" smtClean="0"/>
              <a:t>Aprill</a:t>
            </a:r>
            <a:r>
              <a:rPr lang="pl-PL" sz="1600" dirty="0" smtClean="0"/>
              <a:t> 2026</a:t>
            </a:r>
          </a:p>
          <a:p>
            <a:pPr lvl="4">
              <a:spcBef>
                <a:spcPts val="600"/>
              </a:spcBef>
            </a:pPr>
            <a:r>
              <a:rPr lang="pl-PL" sz="1600" dirty="0"/>
              <a:t> </a:t>
            </a:r>
            <a:r>
              <a:rPr lang="pl-PL" sz="1600" dirty="0" smtClean="0"/>
              <a:t>      </a:t>
            </a:r>
            <a:r>
              <a:rPr lang="pl-PL" sz="1600" dirty="0" err="1" smtClean="0"/>
              <a:t>at</a:t>
            </a:r>
            <a:r>
              <a:rPr lang="pl-PL" sz="1600" dirty="0" smtClean="0"/>
              <a:t> GSI in May 2026</a:t>
            </a:r>
          </a:p>
          <a:p>
            <a:pPr marL="285750" indent="-285750">
              <a:spcBef>
                <a:spcPts val="600"/>
              </a:spcBef>
              <a:buFont typeface="Arial" panose="020B0604020202020204" pitchFamily="34" charset="0"/>
              <a:buChar char="•"/>
            </a:pPr>
            <a:endParaRPr lang="pl-PL" sz="1600" dirty="0"/>
          </a:p>
          <a:p>
            <a:pPr marL="285750" indent="-285750">
              <a:spcBef>
                <a:spcPts val="600"/>
              </a:spcBef>
              <a:buFont typeface="Arial" panose="020B0604020202020204" pitchFamily="34" charset="0"/>
              <a:buChar char="•"/>
            </a:pPr>
            <a:endParaRPr lang="pl-PL" sz="1600" dirty="0" smtClean="0"/>
          </a:p>
          <a:p>
            <a:pPr>
              <a:spcBef>
                <a:spcPts val="600"/>
              </a:spcBef>
            </a:pPr>
            <a:endParaRPr lang="pl-PL" sz="1600" dirty="0"/>
          </a:p>
          <a:p>
            <a:pPr>
              <a:spcBef>
                <a:spcPts val="600"/>
              </a:spcBef>
            </a:pPr>
            <a:endParaRPr lang="pl-PL" sz="1600" dirty="0" smtClean="0"/>
          </a:p>
          <a:p>
            <a:pPr>
              <a:spcBef>
                <a:spcPts val="600"/>
              </a:spcBef>
            </a:pPr>
            <a:endParaRPr lang="pl-PL" sz="1600" dirty="0" smtClean="0"/>
          </a:p>
          <a:p>
            <a:pPr>
              <a:spcBef>
                <a:spcPts val="600"/>
              </a:spcBef>
            </a:pPr>
            <a:endParaRPr lang="pl-PL" sz="1600" dirty="0"/>
          </a:p>
          <a:p>
            <a:pPr>
              <a:spcBef>
                <a:spcPts val="600"/>
              </a:spcBef>
            </a:pPr>
            <a:endParaRPr lang="pl-PL" sz="1600" dirty="0" smtClean="0"/>
          </a:p>
          <a:p>
            <a:pPr marL="285750" indent="-285750">
              <a:spcBef>
                <a:spcPts val="600"/>
              </a:spcBef>
              <a:buFont typeface="Arial" panose="020B0604020202020204" pitchFamily="34" charset="0"/>
              <a:buChar char="•"/>
            </a:pPr>
            <a:endParaRPr lang="pl-PL" sz="1600" dirty="0" smtClean="0"/>
          </a:p>
          <a:p>
            <a:pPr marL="342900" indent="-342900">
              <a:spcBef>
                <a:spcPts val="600"/>
              </a:spcBef>
              <a:buFont typeface="Arial" panose="020B0604020202020204" pitchFamily="34" charset="0"/>
              <a:buChar char="•"/>
            </a:pPr>
            <a:endParaRPr lang="en-US" sz="1600" dirty="0" smtClean="0"/>
          </a:p>
          <a:p>
            <a:pPr marL="457200" indent="-457200">
              <a:spcBef>
                <a:spcPts val="600"/>
              </a:spcBef>
              <a:buFont typeface="+mj-lt"/>
              <a:buAutoNum type="arabicPeriod"/>
            </a:pPr>
            <a:endParaRPr lang="pl-PL" sz="1600" dirty="0" smtClean="0"/>
          </a:p>
          <a:p>
            <a:pPr marL="457200" indent="-457200">
              <a:spcBef>
                <a:spcPts val="600"/>
              </a:spcBef>
              <a:buFont typeface="+mj-lt"/>
              <a:buAutoNum type="arabicPeriod"/>
            </a:pPr>
            <a:endParaRPr lang="pl-PL" sz="1600" dirty="0" smtClean="0"/>
          </a:p>
          <a:p>
            <a:pPr marL="457200" indent="-457200">
              <a:spcBef>
                <a:spcPts val="600"/>
              </a:spcBef>
              <a:buFont typeface="+mj-lt"/>
              <a:buAutoNum type="arabicPeriod"/>
            </a:pPr>
            <a:endParaRPr lang="pl-PL" sz="1600" dirty="0" smtClean="0"/>
          </a:p>
          <a:p>
            <a:pPr marL="457200" indent="-457200">
              <a:spcBef>
                <a:spcPts val="600"/>
              </a:spcBef>
              <a:buFont typeface="+mj-lt"/>
              <a:buAutoNum type="arabicPeriod"/>
            </a:pPr>
            <a:endParaRPr lang="pl-PL" sz="1600" dirty="0" smtClean="0"/>
          </a:p>
          <a:p>
            <a:pPr>
              <a:spcBef>
                <a:spcPts val="600"/>
              </a:spcBef>
            </a:pPr>
            <a:endParaRPr lang="pl-PL" sz="1600" dirty="0" smtClean="0"/>
          </a:p>
          <a:p>
            <a:pPr marL="228600" indent="-228600">
              <a:spcBef>
                <a:spcPts val="600"/>
              </a:spcBef>
              <a:buAutoNum type="arabicPeriod"/>
            </a:pPr>
            <a:endParaRPr lang="pl-PL" sz="1600" dirty="0"/>
          </a:p>
          <a:p>
            <a:pPr marL="228600" indent="-228600">
              <a:spcBef>
                <a:spcPts val="600"/>
              </a:spcBef>
              <a:buAutoNum type="arabicPeriod"/>
            </a:pPr>
            <a:endParaRPr lang="pl-PL" sz="1600" dirty="0"/>
          </a:p>
        </p:txBody>
      </p:sp>
    </p:spTree>
    <p:extLst>
      <p:ext uri="{BB962C8B-B14F-4D97-AF65-F5344CB8AC3E}">
        <p14:creationId xmlns:p14="http://schemas.microsoft.com/office/powerpoint/2010/main" val="2828631354"/>
      </p:ext>
    </p:extLst>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ymbol zastępczy tekstu 3"/>
          <p:cNvSpPr>
            <a:spLocks noGrp="1"/>
          </p:cNvSpPr>
          <p:nvPr>
            <p:ph type="body" idx="12"/>
          </p:nvPr>
        </p:nvSpPr>
        <p:spPr>
          <a:xfrm>
            <a:off x="755650" y="115888"/>
            <a:ext cx="8262938" cy="865187"/>
          </a:xfrm>
        </p:spPr>
        <p:txBody>
          <a:bodyPr/>
          <a:lstStyle/>
          <a:p>
            <a:r>
              <a:rPr lang="pl-PL" altLang="pl-PL" dirty="0" smtClean="0"/>
              <a:t>SIS100 FB test - </a:t>
            </a:r>
            <a:r>
              <a:rPr lang="pl-PL" altLang="pl-PL" dirty="0" err="1" smtClean="0"/>
              <a:t>timeline</a:t>
            </a:r>
            <a:endParaRPr lang="pl-PL" altLang="pl-PL" dirty="0" smtClean="0"/>
          </a:p>
        </p:txBody>
      </p:sp>
      <p:sp>
        <p:nvSpPr>
          <p:cNvPr id="8" name="Prostokąt 7"/>
          <p:cNvSpPr/>
          <p:nvPr/>
        </p:nvSpPr>
        <p:spPr>
          <a:xfrm>
            <a:off x="611597" y="1628775"/>
            <a:ext cx="8568506" cy="10849124"/>
          </a:xfrm>
          <a:prstGeom prst="rect">
            <a:avLst/>
          </a:prstGeom>
        </p:spPr>
        <p:txBody>
          <a:bodyPr wrap="square">
            <a:spAutoFit/>
          </a:bodyPr>
          <a:lstStyle/>
          <a:p>
            <a:pPr>
              <a:spcBef>
                <a:spcPts val="600"/>
              </a:spcBef>
            </a:pPr>
            <a:endParaRPr lang="pl-PL" sz="1600" dirty="0" smtClean="0"/>
          </a:p>
          <a:p>
            <a:pPr>
              <a:spcBef>
                <a:spcPts val="600"/>
              </a:spcBef>
            </a:pPr>
            <a:r>
              <a:rPr lang="pl-PL" sz="1600" dirty="0" err="1" smtClean="0"/>
              <a:t>Predicted</a:t>
            </a:r>
            <a:r>
              <a:rPr lang="pl-PL" sz="1600" dirty="0" smtClean="0"/>
              <a:t> </a:t>
            </a:r>
            <a:r>
              <a:rPr lang="pl-PL" sz="1600" dirty="0" err="1" smtClean="0"/>
              <a:t>duration</a:t>
            </a:r>
            <a:r>
              <a:rPr lang="pl-PL" sz="1600" dirty="0" smtClean="0"/>
              <a:t> of FB </a:t>
            </a:r>
            <a:r>
              <a:rPr lang="pl-PL" sz="1600" dirty="0" err="1" smtClean="0"/>
              <a:t>tests</a:t>
            </a:r>
            <a:r>
              <a:rPr lang="pl-PL" sz="1600" dirty="0"/>
              <a:t> </a:t>
            </a:r>
            <a:r>
              <a:rPr lang="pl-PL" sz="1600" dirty="0" err="1" smtClean="0"/>
              <a:t>activities</a:t>
            </a:r>
            <a:r>
              <a:rPr lang="pl-PL" sz="1600" dirty="0" smtClean="0"/>
              <a:t> </a:t>
            </a:r>
            <a:r>
              <a:rPr lang="pl-PL" sz="1600" dirty="0" err="1" smtClean="0"/>
              <a:t>at</a:t>
            </a:r>
            <a:r>
              <a:rPr lang="pl-PL" sz="1600" dirty="0" smtClean="0"/>
              <a:t> GSI:</a:t>
            </a:r>
          </a:p>
          <a:p>
            <a:pPr marL="285750" indent="-285750">
              <a:spcBef>
                <a:spcPts val="600"/>
              </a:spcBef>
              <a:buFont typeface="Arial" panose="020B0604020202020204" pitchFamily="34" charset="0"/>
              <a:buChar char="•"/>
            </a:pPr>
            <a:r>
              <a:rPr lang="pl-PL" sz="1600" dirty="0" smtClean="0"/>
              <a:t>0 </a:t>
            </a:r>
            <a:r>
              <a:rPr lang="pl-PL" sz="1600" dirty="0" err="1" smtClean="0"/>
              <a:t>months</a:t>
            </a:r>
            <a:r>
              <a:rPr lang="pl-PL" sz="1600" dirty="0" smtClean="0"/>
              <a:t> – FB3/FiLB3/CLB3 SAT Aa </a:t>
            </a:r>
            <a:r>
              <a:rPr lang="pl-PL" sz="1600" dirty="0" err="1" smtClean="0"/>
              <a:t>tests</a:t>
            </a:r>
            <a:r>
              <a:rPr lang="pl-PL" sz="1600" dirty="0" smtClean="0"/>
              <a:t> </a:t>
            </a:r>
            <a:r>
              <a:rPr lang="pl-PL" sz="1600" dirty="0" err="1" smtClean="0"/>
              <a:t>accepted</a:t>
            </a:r>
            <a:endParaRPr lang="pl-PL" sz="1600" dirty="0" smtClean="0"/>
          </a:p>
          <a:p>
            <a:pPr marL="285750" indent="-285750">
              <a:spcBef>
                <a:spcPts val="600"/>
              </a:spcBef>
              <a:buFont typeface="Arial" panose="020B0604020202020204" pitchFamily="34" charset="0"/>
              <a:buChar char="•"/>
            </a:pPr>
            <a:r>
              <a:rPr lang="pl-PL" sz="1600" dirty="0" smtClean="0"/>
              <a:t>+4 </a:t>
            </a:r>
            <a:r>
              <a:rPr lang="pl-PL" sz="1600" dirty="0" err="1" smtClean="0"/>
              <a:t>months</a:t>
            </a:r>
            <a:r>
              <a:rPr lang="pl-PL" sz="1600" dirty="0" smtClean="0"/>
              <a:t> – end of </a:t>
            </a:r>
            <a:r>
              <a:rPr lang="pl-PL" sz="1600" dirty="0" err="1" smtClean="0"/>
              <a:t>integration</a:t>
            </a:r>
            <a:r>
              <a:rPr lang="pl-PL" sz="1600" dirty="0" smtClean="0"/>
              <a:t> of FB test stand with FB/</a:t>
            </a:r>
            <a:r>
              <a:rPr lang="pl-PL" sz="1600" dirty="0" err="1" smtClean="0"/>
              <a:t>FiLB</a:t>
            </a:r>
            <a:r>
              <a:rPr lang="pl-PL" sz="1600" dirty="0" smtClean="0"/>
              <a:t>/CLB (</a:t>
            </a:r>
            <a:r>
              <a:rPr lang="pl-PL" sz="1600" dirty="0" err="1" smtClean="0"/>
              <a:t>optimistic</a:t>
            </a:r>
            <a:r>
              <a:rPr lang="pl-PL" sz="1600" dirty="0" smtClean="0"/>
              <a:t>)</a:t>
            </a:r>
          </a:p>
          <a:p>
            <a:pPr marL="285750" indent="-285750">
              <a:spcBef>
                <a:spcPts val="600"/>
              </a:spcBef>
              <a:buFont typeface="Arial" panose="020B0604020202020204" pitchFamily="34" charset="0"/>
              <a:buChar char="•"/>
            </a:pPr>
            <a:r>
              <a:rPr lang="pl-PL" sz="1600" dirty="0" smtClean="0"/>
              <a:t>+7 </a:t>
            </a:r>
            <a:r>
              <a:rPr lang="pl-PL" sz="1600" dirty="0" err="1" smtClean="0"/>
              <a:t>months</a:t>
            </a:r>
            <a:r>
              <a:rPr lang="pl-PL" sz="1600" dirty="0" smtClean="0"/>
              <a:t> – end of </a:t>
            </a:r>
            <a:r>
              <a:rPr lang="pl-PL" sz="1600" dirty="0" err="1" smtClean="0"/>
              <a:t>tests</a:t>
            </a:r>
            <a:r>
              <a:rPr lang="pl-PL" sz="1600" dirty="0" smtClean="0"/>
              <a:t>, SAT Ab </a:t>
            </a:r>
            <a:r>
              <a:rPr lang="pl-PL" sz="1600" dirty="0" err="1" smtClean="0"/>
              <a:t>accepted</a:t>
            </a:r>
            <a:endParaRPr lang="pl-PL" sz="1600" dirty="0" smtClean="0"/>
          </a:p>
          <a:p>
            <a:pPr marL="285750" indent="-285750">
              <a:spcBef>
                <a:spcPts val="600"/>
              </a:spcBef>
              <a:buFont typeface="Arial" panose="020B0604020202020204" pitchFamily="34" charset="0"/>
              <a:buChar char="•"/>
            </a:pPr>
            <a:r>
              <a:rPr lang="pl-PL" sz="1600" dirty="0" smtClean="0"/>
              <a:t>+8 </a:t>
            </a:r>
            <a:r>
              <a:rPr lang="pl-PL" sz="1600" dirty="0" err="1" smtClean="0"/>
              <a:t>months</a:t>
            </a:r>
            <a:r>
              <a:rPr lang="pl-PL" sz="1600" dirty="0" smtClean="0"/>
              <a:t> – test stand </a:t>
            </a:r>
            <a:r>
              <a:rPr lang="pl-PL" sz="1600" dirty="0" err="1" smtClean="0"/>
              <a:t>disassembled</a:t>
            </a:r>
            <a:r>
              <a:rPr lang="pl-PL" sz="1600" dirty="0" smtClean="0"/>
              <a:t> – </a:t>
            </a:r>
            <a:r>
              <a:rPr lang="pl-PL" sz="1600" dirty="0" err="1" smtClean="0"/>
              <a:t>components</a:t>
            </a:r>
            <a:r>
              <a:rPr lang="pl-PL" sz="1600" dirty="0" smtClean="0"/>
              <a:t> </a:t>
            </a:r>
            <a:r>
              <a:rPr lang="pl-PL" sz="1600" dirty="0" err="1" smtClean="0"/>
              <a:t>ready</a:t>
            </a:r>
            <a:r>
              <a:rPr lang="pl-PL" sz="1600" dirty="0" smtClean="0"/>
              <a:t> to transport to the tunel</a:t>
            </a:r>
          </a:p>
          <a:p>
            <a:pPr marL="285750" indent="-285750">
              <a:spcBef>
                <a:spcPts val="600"/>
              </a:spcBef>
              <a:buFont typeface="Arial" panose="020B0604020202020204" pitchFamily="34" charset="0"/>
              <a:buChar char="•"/>
            </a:pPr>
            <a:endParaRPr lang="pl-PL" sz="1600" dirty="0" smtClean="0"/>
          </a:p>
          <a:p>
            <a:pPr marL="285750" indent="-285750">
              <a:spcBef>
                <a:spcPts val="600"/>
              </a:spcBef>
              <a:buFont typeface="Arial" panose="020B0604020202020204" pitchFamily="34" charset="0"/>
              <a:buChar char="•"/>
            </a:pPr>
            <a:endParaRPr lang="pl-PL" sz="1600" dirty="0"/>
          </a:p>
          <a:p>
            <a:pPr>
              <a:spcBef>
                <a:spcPts val="600"/>
              </a:spcBef>
            </a:pPr>
            <a:r>
              <a:rPr lang="pl-PL" sz="1600" dirty="0" smtClean="0"/>
              <a:t>Under </a:t>
            </a:r>
            <a:r>
              <a:rPr lang="pl-PL" sz="1600" dirty="0" err="1" smtClean="0"/>
              <a:t>assumption</a:t>
            </a:r>
            <a:r>
              <a:rPr lang="pl-PL" sz="1600" dirty="0" smtClean="0"/>
              <a:t> </a:t>
            </a:r>
            <a:r>
              <a:rPr lang="pl-PL" sz="1600" dirty="0" err="1" smtClean="0"/>
              <a:t>that</a:t>
            </a:r>
            <a:r>
              <a:rPr lang="pl-PL" sz="1600" dirty="0" smtClean="0"/>
              <a:t> the </a:t>
            </a:r>
            <a:r>
              <a:rPr lang="pl-PL" sz="1600" dirty="0" err="1" smtClean="0"/>
              <a:t>last</a:t>
            </a:r>
            <a:r>
              <a:rPr lang="pl-PL" sz="1600" dirty="0" smtClean="0"/>
              <a:t> component (FB3) </a:t>
            </a:r>
            <a:r>
              <a:rPr lang="pl-PL" sz="1600" dirty="0" err="1" smtClean="0"/>
              <a:t>will</a:t>
            </a:r>
            <a:r>
              <a:rPr lang="pl-PL" sz="1600" dirty="0" smtClean="0"/>
              <a:t> be </a:t>
            </a:r>
            <a:r>
              <a:rPr lang="pl-PL" sz="1600" dirty="0" err="1" smtClean="0"/>
              <a:t>available</a:t>
            </a:r>
            <a:r>
              <a:rPr lang="pl-PL" sz="1600" dirty="0" smtClean="0"/>
              <a:t> </a:t>
            </a:r>
            <a:r>
              <a:rPr lang="pl-PL" sz="1600" dirty="0" err="1" smtClean="0"/>
              <a:t>at</a:t>
            </a:r>
            <a:r>
              <a:rPr lang="pl-PL" sz="1600" dirty="0" smtClean="0"/>
              <a:t> </a:t>
            </a:r>
            <a:r>
              <a:rPr lang="pl-PL" sz="1600" dirty="0" err="1" smtClean="0"/>
              <a:t>October</a:t>
            </a:r>
            <a:r>
              <a:rPr lang="pl-PL" sz="1600" dirty="0" smtClean="0"/>
              <a:t> </a:t>
            </a:r>
            <a:r>
              <a:rPr lang="pl-PL" sz="1600" dirty="0" smtClean="0"/>
              <a:t>2026, the FB/FiLB and CLB </a:t>
            </a:r>
            <a:r>
              <a:rPr lang="pl-PL" sz="1600" dirty="0" err="1" smtClean="0"/>
              <a:t>will</a:t>
            </a:r>
            <a:r>
              <a:rPr lang="pl-PL" sz="1600" dirty="0" smtClean="0"/>
              <a:t> be </a:t>
            </a:r>
            <a:r>
              <a:rPr lang="pl-PL" sz="1600" dirty="0" err="1" smtClean="0"/>
              <a:t>ready</a:t>
            </a:r>
            <a:r>
              <a:rPr lang="pl-PL" sz="1600" dirty="0" smtClean="0"/>
              <a:t> to transport </a:t>
            </a:r>
            <a:r>
              <a:rPr lang="pl-PL" sz="1600" dirty="0" err="1" smtClean="0"/>
              <a:t>into</a:t>
            </a:r>
            <a:r>
              <a:rPr lang="pl-PL" sz="1600" dirty="0" smtClean="0"/>
              <a:t> the tunel in </a:t>
            </a:r>
            <a:r>
              <a:rPr lang="pl-PL" sz="1600" b="1" dirty="0" smtClean="0"/>
              <a:t>May </a:t>
            </a:r>
            <a:r>
              <a:rPr lang="pl-PL" sz="1600" b="1" dirty="0" smtClean="0"/>
              <a:t>2027</a:t>
            </a:r>
            <a:r>
              <a:rPr lang="pl-PL" sz="1600" dirty="0" smtClean="0"/>
              <a:t>.</a:t>
            </a:r>
          </a:p>
          <a:p>
            <a:pPr>
              <a:spcBef>
                <a:spcPts val="600"/>
              </a:spcBef>
            </a:pPr>
            <a:endParaRPr lang="pl-PL" sz="1600" dirty="0"/>
          </a:p>
          <a:p>
            <a:pPr>
              <a:spcBef>
                <a:spcPts val="600"/>
              </a:spcBef>
            </a:pPr>
            <a:r>
              <a:rPr lang="pl-PL" sz="1600" dirty="0" smtClean="0"/>
              <a:t>In the </a:t>
            </a:r>
            <a:r>
              <a:rPr lang="pl-PL" sz="1600" dirty="0" err="1" smtClean="0"/>
              <a:t>meantime</a:t>
            </a:r>
            <a:r>
              <a:rPr lang="pl-PL" sz="1600" dirty="0" smtClean="0"/>
              <a:t> the </a:t>
            </a:r>
            <a:r>
              <a:rPr lang="pl-PL" sz="1600" dirty="0" err="1" smtClean="0"/>
              <a:t>Feedboxes</a:t>
            </a:r>
            <a:r>
              <a:rPr lang="pl-PL" sz="1600" dirty="0" smtClean="0"/>
              <a:t> FB1/FiLB1 and FB5/FiLB5 </a:t>
            </a:r>
            <a:r>
              <a:rPr lang="pl-PL" sz="1600" dirty="0" err="1" smtClean="0"/>
              <a:t>should</a:t>
            </a:r>
            <a:r>
              <a:rPr lang="pl-PL" sz="1600" dirty="0" smtClean="0"/>
              <a:t> be </a:t>
            </a:r>
            <a:r>
              <a:rPr lang="pl-PL" sz="1600" dirty="0" err="1" smtClean="0"/>
              <a:t>ordered</a:t>
            </a:r>
            <a:r>
              <a:rPr lang="pl-PL" sz="1600" dirty="0" smtClean="0"/>
              <a:t> and </a:t>
            </a:r>
            <a:r>
              <a:rPr lang="pl-PL" sz="1600" dirty="0" err="1" smtClean="0"/>
              <a:t>manufactured</a:t>
            </a:r>
            <a:r>
              <a:rPr lang="pl-PL" sz="1600" dirty="0" smtClean="0"/>
              <a:t>. </a:t>
            </a:r>
          </a:p>
          <a:p>
            <a:pPr marL="285750" indent="-285750">
              <a:spcBef>
                <a:spcPts val="600"/>
              </a:spcBef>
              <a:buFont typeface="Arial" panose="020B0604020202020204" pitchFamily="34" charset="0"/>
              <a:buChar char="•"/>
            </a:pPr>
            <a:endParaRPr lang="pl-PL" sz="1600" dirty="0" smtClean="0"/>
          </a:p>
          <a:p>
            <a:pPr marL="285750" indent="-285750">
              <a:spcBef>
                <a:spcPts val="600"/>
              </a:spcBef>
              <a:buFont typeface="Arial" panose="020B0604020202020204" pitchFamily="34" charset="0"/>
              <a:buChar char="•"/>
            </a:pPr>
            <a:endParaRPr lang="pl-PL" sz="1600" dirty="0"/>
          </a:p>
          <a:p>
            <a:pPr marL="285750" indent="-285750">
              <a:spcBef>
                <a:spcPts val="600"/>
              </a:spcBef>
              <a:buFont typeface="Arial" panose="020B0604020202020204" pitchFamily="34" charset="0"/>
              <a:buChar char="•"/>
            </a:pPr>
            <a:endParaRPr lang="pl-PL" sz="1600" dirty="0"/>
          </a:p>
          <a:p>
            <a:pPr marL="285750" indent="-285750">
              <a:spcBef>
                <a:spcPts val="600"/>
              </a:spcBef>
              <a:buFont typeface="Arial" panose="020B0604020202020204" pitchFamily="34" charset="0"/>
              <a:buChar char="•"/>
            </a:pPr>
            <a:endParaRPr lang="pl-PL" sz="1600" dirty="0" smtClean="0"/>
          </a:p>
          <a:p>
            <a:pPr>
              <a:spcBef>
                <a:spcPts val="600"/>
              </a:spcBef>
            </a:pPr>
            <a:endParaRPr lang="pl-PL" sz="1600" dirty="0"/>
          </a:p>
          <a:p>
            <a:pPr marL="285750" indent="-285750">
              <a:spcBef>
                <a:spcPts val="600"/>
              </a:spcBef>
              <a:buFont typeface="Arial" panose="020B0604020202020204" pitchFamily="34" charset="0"/>
              <a:buChar char="•"/>
            </a:pPr>
            <a:endParaRPr lang="pl-PL" sz="1600" dirty="0" smtClean="0"/>
          </a:p>
          <a:p>
            <a:pPr>
              <a:spcBef>
                <a:spcPts val="600"/>
              </a:spcBef>
            </a:pPr>
            <a:endParaRPr lang="pl-PL" sz="1600" dirty="0"/>
          </a:p>
          <a:p>
            <a:pPr>
              <a:spcBef>
                <a:spcPts val="600"/>
              </a:spcBef>
            </a:pPr>
            <a:endParaRPr lang="pl-PL" sz="1600" dirty="0" smtClean="0"/>
          </a:p>
          <a:p>
            <a:pPr>
              <a:spcBef>
                <a:spcPts val="600"/>
              </a:spcBef>
            </a:pPr>
            <a:endParaRPr lang="pl-PL" sz="1600" dirty="0" smtClean="0"/>
          </a:p>
          <a:p>
            <a:pPr>
              <a:spcBef>
                <a:spcPts val="600"/>
              </a:spcBef>
            </a:pPr>
            <a:endParaRPr lang="pl-PL" sz="1600" dirty="0"/>
          </a:p>
          <a:p>
            <a:pPr>
              <a:spcBef>
                <a:spcPts val="600"/>
              </a:spcBef>
            </a:pPr>
            <a:endParaRPr lang="pl-PL" sz="1600" dirty="0" smtClean="0"/>
          </a:p>
          <a:p>
            <a:pPr marL="285750" indent="-285750">
              <a:spcBef>
                <a:spcPts val="600"/>
              </a:spcBef>
              <a:buFont typeface="Arial" panose="020B0604020202020204" pitchFamily="34" charset="0"/>
              <a:buChar char="•"/>
            </a:pPr>
            <a:endParaRPr lang="pl-PL" sz="1600" dirty="0" smtClean="0"/>
          </a:p>
          <a:p>
            <a:pPr marL="342900" indent="-342900">
              <a:spcBef>
                <a:spcPts val="600"/>
              </a:spcBef>
              <a:buFont typeface="Arial" panose="020B0604020202020204" pitchFamily="34" charset="0"/>
              <a:buChar char="•"/>
            </a:pPr>
            <a:endParaRPr lang="en-US" sz="1600" dirty="0" smtClean="0"/>
          </a:p>
          <a:p>
            <a:pPr marL="457200" indent="-457200">
              <a:spcBef>
                <a:spcPts val="600"/>
              </a:spcBef>
              <a:buFont typeface="+mj-lt"/>
              <a:buAutoNum type="arabicPeriod"/>
            </a:pPr>
            <a:endParaRPr lang="pl-PL" sz="1600" dirty="0" smtClean="0"/>
          </a:p>
          <a:p>
            <a:pPr marL="457200" indent="-457200">
              <a:spcBef>
                <a:spcPts val="600"/>
              </a:spcBef>
              <a:buFont typeface="+mj-lt"/>
              <a:buAutoNum type="arabicPeriod"/>
            </a:pPr>
            <a:endParaRPr lang="pl-PL" sz="1600" dirty="0" smtClean="0"/>
          </a:p>
          <a:p>
            <a:pPr marL="457200" indent="-457200">
              <a:spcBef>
                <a:spcPts val="600"/>
              </a:spcBef>
              <a:buFont typeface="+mj-lt"/>
              <a:buAutoNum type="arabicPeriod"/>
            </a:pPr>
            <a:endParaRPr lang="pl-PL" sz="1600" dirty="0" smtClean="0"/>
          </a:p>
          <a:p>
            <a:pPr marL="457200" indent="-457200">
              <a:spcBef>
                <a:spcPts val="600"/>
              </a:spcBef>
              <a:buFont typeface="+mj-lt"/>
              <a:buAutoNum type="arabicPeriod"/>
            </a:pPr>
            <a:endParaRPr lang="pl-PL" sz="1600" dirty="0" smtClean="0"/>
          </a:p>
          <a:p>
            <a:pPr>
              <a:spcBef>
                <a:spcPts val="600"/>
              </a:spcBef>
            </a:pPr>
            <a:endParaRPr lang="pl-PL" sz="1600" dirty="0" smtClean="0"/>
          </a:p>
          <a:p>
            <a:pPr marL="228600" indent="-228600">
              <a:spcBef>
                <a:spcPts val="600"/>
              </a:spcBef>
              <a:buAutoNum type="arabicPeriod"/>
            </a:pPr>
            <a:endParaRPr lang="pl-PL" sz="1600" dirty="0"/>
          </a:p>
          <a:p>
            <a:pPr marL="228600" indent="-228600">
              <a:spcBef>
                <a:spcPts val="600"/>
              </a:spcBef>
              <a:buAutoNum type="arabicPeriod"/>
            </a:pPr>
            <a:endParaRPr lang="pl-PL" sz="1600" dirty="0"/>
          </a:p>
        </p:txBody>
      </p:sp>
    </p:spTree>
    <p:extLst>
      <p:ext uri="{BB962C8B-B14F-4D97-AF65-F5344CB8AC3E}">
        <p14:creationId xmlns:p14="http://schemas.microsoft.com/office/powerpoint/2010/main" val="3014913218"/>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ymbol zastępczy zawartości 2"/>
          <p:cNvSpPr>
            <a:spLocks noGrp="1"/>
          </p:cNvSpPr>
          <p:nvPr>
            <p:ph idx="11"/>
          </p:nvPr>
        </p:nvSpPr>
        <p:spPr>
          <a:xfrm>
            <a:off x="4572000" y="1844675"/>
            <a:ext cx="4464050" cy="4968875"/>
          </a:xfrm>
        </p:spPr>
        <p:txBody>
          <a:bodyPr/>
          <a:lstStyle/>
          <a:p>
            <a:endParaRPr lang="pl-PL" altLang="pl-PL" smtClean="0"/>
          </a:p>
        </p:txBody>
      </p:sp>
      <p:sp>
        <p:nvSpPr>
          <p:cNvPr id="15364" name="Symbol zastępczy tekstu 3"/>
          <p:cNvSpPr>
            <a:spLocks noGrp="1"/>
          </p:cNvSpPr>
          <p:nvPr>
            <p:ph type="body" idx="12"/>
          </p:nvPr>
        </p:nvSpPr>
        <p:spPr>
          <a:xfrm>
            <a:off x="755650" y="115888"/>
            <a:ext cx="8262938" cy="865187"/>
          </a:xfrm>
        </p:spPr>
        <p:txBody>
          <a:bodyPr/>
          <a:lstStyle/>
          <a:p>
            <a:r>
              <a:rPr lang="pl-PL" altLang="pl-PL" dirty="0" smtClean="0"/>
              <a:t>SIS100 </a:t>
            </a:r>
            <a:r>
              <a:rPr lang="pl-PL" altLang="pl-PL" dirty="0" err="1" smtClean="0"/>
              <a:t>Local</a:t>
            </a:r>
            <a:r>
              <a:rPr lang="pl-PL" altLang="pl-PL" dirty="0" smtClean="0"/>
              <a:t> </a:t>
            </a:r>
            <a:r>
              <a:rPr lang="pl-PL" altLang="pl-PL" dirty="0" err="1" smtClean="0"/>
              <a:t>cryogenics</a:t>
            </a:r>
            <a:endParaRPr lang="pl-PL" altLang="pl-PL" dirty="0" smtClean="0"/>
          </a:p>
        </p:txBody>
      </p:sp>
      <p:sp>
        <p:nvSpPr>
          <p:cNvPr id="15365" name="Symbol zastępczy tekstu 4"/>
          <p:cNvSpPr>
            <a:spLocks noGrp="1"/>
          </p:cNvSpPr>
          <p:nvPr>
            <p:ph type="body" idx="10"/>
          </p:nvPr>
        </p:nvSpPr>
        <p:spPr>
          <a:xfrm>
            <a:off x="755650" y="1120775"/>
            <a:ext cx="8280400" cy="508000"/>
          </a:xfrm>
        </p:spPr>
        <p:txBody>
          <a:bodyPr/>
          <a:lstStyle/>
          <a:p>
            <a:r>
              <a:rPr lang="pl-PL" altLang="pl-PL" dirty="0" err="1" smtClean="0"/>
              <a:t>Local</a:t>
            </a:r>
            <a:r>
              <a:rPr lang="pl-PL" altLang="pl-PL" dirty="0" smtClean="0"/>
              <a:t> </a:t>
            </a:r>
            <a:r>
              <a:rPr lang="pl-PL" altLang="pl-PL" dirty="0" err="1" smtClean="0"/>
              <a:t>cryo</a:t>
            </a:r>
            <a:endParaRPr lang="pl-PL" altLang="pl-PL" dirty="0" smtClean="0"/>
          </a:p>
        </p:txBody>
      </p:sp>
      <p:pic>
        <p:nvPicPr>
          <p:cNvPr id="6" name="Obraz 5"/>
          <p:cNvPicPr>
            <a:picLocks noChangeAspect="1"/>
          </p:cNvPicPr>
          <p:nvPr/>
        </p:nvPicPr>
        <p:blipFill>
          <a:blip r:embed="rId2"/>
          <a:stretch>
            <a:fillRect/>
          </a:stretch>
        </p:blipFill>
        <p:spPr>
          <a:xfrm>
            <a:off x="4355976" y="1900402"/>
            <a:ext cx="4788024" cy="4957598"/>
          </a:xfrm>
          <a:prstGeom prst="rect">
            <a:avLst/>
          </a:prstGeom>
        </p:spPr>
      </p:pic>
      <p:sp>
        <p:nvSpPr>
          <p:cNvPr id="2" name="Prostokąt 1"/>
          <p:cNvSpPr/>
          <p:nvPr/>
        </p:nvSpPr>
        <p:spPr>
          <a:xfrm>
            <a:off x="683568" y="1748714"/>
            <a:ext cx="3672408" cy="4031873"/>
          </a:xfrm>
          <a:prstGeom prst="rect">
            <a:avLst/>
          </a:prstGeom>
        </p:spPr>
        <p:txBody>
          <a:bodyPr wrap="square">
            <a:spAutoFit/>
          </a:bodyPr>
          <a:lstStyle/>
          <a:p>
            <a:r>
              <a:rPr lang="pl-PL" sz="1600" dirty="0" smtClean="0"/>
              <a:t>SIS100 </a:t>
            </a:r>
            <a:r>
              <a:rPr lang="pl-PL" sz="1600" dirty="0" err="1" smtClean="0"/>
              <a:t>local</a:t>
            </a:r>
            <a:r>
              <a:rPr lang="pl-PL" sz="1600" dirty="0" smtClean="0"/>
              <a:t> </a:t>
            </a:r>
            <a:r>
              <a:rPr lang="pl-PL" sz="1600" dirty="0" err="1" smtClean="0"/>
              <a:t>cryogenics</a:t>
            </a:r>
            <a:r>
              <a:rPr lang="pl-PL" sz="1600" dirty="0" smtClean="0"/>
              <a:t> </a:t>
            </a:r>
            <a:r>
              <a:rPr lang="pl-PL" sz="1600" dirty="0" err="1" smtClean="0"/>
              <a:t>is</a:t>
            </a:r>
            <a:r>
              <a:rPr lang="pl-PL" sz="1600" dirty="0" smtClean="0"/>
              <a:t> not </a:t>
            </a:r>
            <a:r>
              <a:rPr lang="pl-PL" sz="1600" dirty="0" err="1" smtClean="0"/>
              <a:t>typical</a:t>
            </a:r>
            <a:r>
              <a:rPr lang="pl-PL" sz="1600" dirty="0" smtClean="0"/>
              <a:t> one, </a:t>
            </a:r>
            <a:r>
              <a:rPr lang="pl-PL" sz="1600" dirty="0" err="1" smtClean="0"/>
              <a:t>because</a:t>
            </a:r>
            <a:r>
              <a:rPr lang="pl-PL" sz="1600" dirty="0" smtClean="0"/>
              <a:t> </a:t>
            </a:r>
            <a:r>
              <a:rPr lang="pl-PL" sz="1600" dirty="0" err="1" smtClean="0"/>
              <a:t>it</a:t>
            </a:r>
            <a:r>
              <a:rPr lang="pl-PL" sz="1600" dirty="0" smtClean="0"/>
              <a:t> </a:t>
            </a:r>
            <a:r>
              <a:rPr lang="pl-PL" sz="1600" dirty="0" err="1" smtClean="0"/>
              <a:t>is</a:t>
            </a:r>
            <a:r>
              <a:rPr lang="pl-PL" sz="1600" dirty="0" smtClean="0"/>
              <a:t> </a:t>
            </a:r>
            <a:r>
              <a:rPr lang="pl-PL" sz="1600" dirty="0" err="1" smtClean="0"/>
              <a:t>providing</a:t>
            </a:r>
            <a:r>
              <a:rPr lang="pl-PL" sz="1600" dirty="0" smtClean="0"/>
              <a:t> not </a:t>
            </a:r>
            <a:r>
              <a:rPr lang="pl-PL" sz="1600" dirty="0" err="1" smtClean="0"/>
              <a:t>only</a:t>
            </a:r>
            <a:r>
              <a:rPr lang="pl-PL" sz="1600" dirty="0" smtClean="0"/>
              <a:t> </a:t>
            </a:r>
            <a:r>
              <a:rPr lang="pl-PL" sz="1600" dirty="0" err="1" smtClean="0"/>
              <a:t>cooling</a:t>
            </a:r>
            <a:r>
              <a:rPr lang="pl-PL" sz="1600" dirty="0" smtClean="0"/>
              <a:t> helium to SIS100 </a:t>
            </a:r>
            <a:r>
              <a:rPr lang="pl-PL" sz="1600" dirty="0" err="1" smtClean="0"/>
              <a:t>superconducting</a:t>
            </a:r>
            <a:r>
              <a:rPr lang="pl-PL" sz="1600" dirty="0" smtClean="0"/>
              <a:t> </a:t>
            </a:r>
            <a:r>
              <a:rPr lang="pl-PL" sz="1600" dirty="0" err="1" smtClean="0"/>
              <a:t>magnets</a:t>
            </a:r>
            <a:r>
              <a:rPr lang="pl-PL" sz="1600" dirty="0" smtClean="0"/>
              <a:t>, but as </a:t>
            </a:r>
            <a:r>
              <a:rPr lang="pl-PL" sz="1600" dirty="0" err="1" smtClean="0"/>
              <a:t>well</a:t>
            </a:r>
            <a:r>
              <a:rPr lang="pl-PL" sz="1600" dirty="0" smtClean="0"/>
              <a:t> the </a:t>
            </a:r>
            <a:r>
              <a:rPr lang="pl-PL" sz="1600" dirty="0" err="1" smtClean="0"/>
              <a:t>electrical</a:t>
            </a:r>
            <a:r>
              <a:rPr lang="pl-PL" sz="1600" dirty="0" smtClean="0"/>
              <a:t> </a:t>
            </a:r>
            <a:r>
              <a:rPr lang="pl-PL" sz="1600" dirty="0" err="1" smtClean="0"/>
              <a:t>power</a:t>
            </a:r>
            <a:r>
              <a:rPr lang="pl-PL" sz="1600" dirty="0" smtClean="0"/>
              <a:t> to the SIS100 fast </a:t>
            </a:r>
            <a:r>
              <a:rPr lang="pl-PL" sz="1600" dirty="0" err="1" smtClean="0"/>
              <a:t>ramping</a:t>
            </a:r>
            <a:r>
              <a:rPr lang="pl-PL" sz="1600" dirty="0" smtClean="0"/>
              <a:t> </a:t>
            </a:r>
            <a:r>
              <a:rPr lang="pl-PL" sz="1600" dirty="0" err="1" smtClean="0"/>
              <a:t>magnets</a:t>
            </a:r>
            <a:r>
              <a:rPr lang="pl-PL" sz="1600" dirty="0" smtClean="0"/>
              <a:t>.</a:t>
            </a:r>
          </a:p>
          <a:p>
            <a:endParaRPr lang="pl-PL" sz="1600" dirty="0" smtClean="0"/>
          </a:p>
          <a:p>
            <a:r>
              <a:rPr lang="pl-PL" sz="1600" dirty="0" smtClean="0"/>
              <a:t>Components of the </a:t>
            </a:r>
            <a:r>
              <a:rPr lang="pl-PL" sz="1600" dirty="0" err="1" smtClean="0"/>
              <a:t>local</a:t>
            </a:r>
            <a:r>
              <a:rPr lang="pl-PL" sz="1600" dirty="0" smtClean="0"/>
              <a:t> </a:t>
            </a:r>
            <a:r>
              <a:rPr lang="pl-PL" sz="1600" dirty="0" err="1" smtClean="0"/>
              <a:t>cryo</a:t>
            </a:r>
            <a:r>
              <a:rPr lang="pl-PL" sz="1600" dirty="0"/>
              <a:t> </a:t>
            </a:r>
            <a:r>
              <a:rPr lang="pl-PL" sz="1600" dirty="0" err="1" smtClean="0"/>
              <a:t>prowided</a:t>
            </a:r>
            <a:r>
              <a:rPr lang="pl-PL" sz="1600" dirty="0" smtClean="0"/>
              <a:t> by Wrocław University of Science and Technology as a </a:t>
            </a:r>
            <a:r>
              <a:rPr lang="pl-PL" sz="1600" dirty="0" err="1" smtClean="0"/>
              <a:t>polish</a:t>
            </a:r>
            <a:r>
              <a:rPr lang="pl-PL" sz="1600" dirty="0" smtClean="0"/>
              <a:t> in-</a:t>
            </a:r>
            <a:r>
              <a:rPr lang="pl-PL" sz="1600" dirty="0" err="1" smtClean="0"/>
              <a:t>kind</a:t>
            </a:r>
            <a:r>
              <a:rPr lang="pl-PL" sz="1600" dirty="0" smtClean="0"/>
              <a:t> to the FAIR </a:t>
            </a:r>
            <a:r>
              <a:rPr lang="pl-PL" sz="1600" dirty="0" err="1" smtClean="0"/>
              <a:t>project</a:t>
            </a:r>
            <a:r>
              <a:rPr lang="pl-PL" sz="1600" dirty="0" smtClean="0"/>
              <a:t>:</a:t>
            </a:r>
          </a:p>
          <a:p>
            <a:pPr marL="285750" indent="-285750">
              <a:buFont typeface="Arial" panose="020B0604020202020204" pitchFamily="34" charset="0"/>
              <a:buChar char="•"/>
            </a:pPr>
            <a:r>
              <a:rPr lang="en-US" sz="1600" dirty="0" smtClean="0"/>
              <a:t>Bypass Line</a:t>
            </a:r>
          </a:p>
          <a:p>
            <a:pPr marL="285750" indent="-285750">
              <a:buFont typeface="Arial" panose="020B0604020202020204" pitchFamily="34" charset="0"/>
              <a:buChar char="•"/>
            </a:pPr>
            <a:r>
              <a:rPr lang="en-US" sz="1600" dirty="0" smtClean="0"/>
              <a:t>Current Lead Box</a:t>
            </a:r>
            <a:endParaRPr lang="pl-PL" sz="1600" dirty="0" smtClean="0"/>
          </a:p>
          <a:p>
            <a:pPr marL="285750" indent="-285750">
              <a:buFont typeface="Arial" panose="020B0604020202020204" pitchFamily="34" charset="0"/>
              <a:buChar char="•"/>
            </a:pPr>
            <a:r>
              <a:rPr lang="pl-PL" sz="1600" dirty="0" err="1" smtClean="0"/>
              <a:t>Current</a:t>
            </a:r>
            <a:r>
              <a:rPr lang="pl-PL" sz="1600" dirty="0" smtClean="0"/>
              <a:t> </a:t>
            </a:r>
            <a:r>
              <a:rPr lang="pl-PL" sz="1600" dirty="0" err="1" smtClean="0"/>
              <a:t>Lead</a:t>
            </a:r>
            <a:r>
              <a:rPr lang="pl-PL" sz="1600" dirty="0" smtClean="0"/>
              <a:t> </a:t>
            </a:r>
            <a:r>
              <a:rPr lang="pl-PL" sz="1600" dirty="0"/>
              <a:t>B</a:t>
            </a:r>
            <a:r>
              <a:rPr lang="pl-PL" sz="1600" dirty="0" smtClean="0"/>
              <a:t>ox Link</a:t>
            </a:r>
            <a:endParaRPr lang="en-US" sz="1600" dirty="0" smtClean="0"/>
          </a:p>
          <a:p>
            <a:pPr marL="285750" indent="-285750">
              <a:buFont typeface="Arial" panose="020B0604020202020204" pitchFamily="34" charset="0"/>
              <a:buChar char="•"/>
            </a:pPr>
            <a:r>
              <a:rPr lang="en-US" sz="1600" dirty="0" smtClean="0"/>
              <a:t>Feedbox</a:t>
            </a:r>
            <a:r>
              <a:rPr lang="pl-PL" sz="1600" dirty="0" smtClean="0"/>
              <a:t> system</a:t>
            </a:r>
            <a:endParaRPr lang="en-US" sz="1600" dirty="0" smtClean="0"/>
          </a:p>
          <a:p>
            <a:endParaRPr lang="pl-PL" sz="1600" dirty="0"/>
          </a:p>
        </p:txBody>
      </p:sp>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ymbol zastępczy tekstu 3"/>
          <p:cNvSpPr>
            <a:spLocks noGrp="1"/>
          </p:cNvSpPr>
          <p:nvPr>
            <p:ph type="body" idx="12"/>
          </p:nvPr>
        </p:nvSpPr>
        <p:spPr>
          <a:xfrm>
            <a:off x="755650" y="115888"/>
            <a:ext cx="8262938" cy="865187"/>
          </a:xfrm>
        </p:spPr>
        <p:txBody>
          <a:bodyPr/>
          <a:lstStyle/>
          <a:p>
            <a:r>
              <a:rPr lang="pl-PL" altLang="pl-PL" dirty="0" smtClean="0"/>
              <a:t>SIS100 Feedbox/</a:t>
            </a:r>
            <a:r>
              <a:rPr lang="pl-PL" altLang="pl-PL" dirty="0" err="1" smtClean="0"/>
              <a:t>Feed</a:t>
            </a:r>
            <a:r>
              <a:rPr lang="pl-PL" altLang="pl-PL" dirty="0" smtClean="0"/>
              <a:t> in Line Box</a:t>
            </a:r>
          </a:p>
        </p:txBody>
      </p:sp>
      <p:pic>
        <p:nvPicPr>
          <p:cNvPr id="6" name="Obraz 5"/>
          <p:cNvPicPr>
            <a:picLocks noChangeAspect="1"/>
          </p:cNvPicPr>
          <p:nvPr/>
        </p:nvPicPr>
        <p:blipFill>
          <a:blip r:embed="rId2"/>
          <a:stretch>
            <a:fillRect/>
          </a:stretch>
        </p:blipFill>
        <p:spPr>
          <a:xfrm>
            <a:off x="4095854" y="1628775"/>
            <a:ext cx="5037430" cy="5215837"/>
          </a:xfrm>
          <a:prstGeom prst="rect">
            <a:avLst/>
          </a:prstGeom>
        </p:spPr>
      </p:pic>
      <p:sp>
        <p:nvSpPr>
          <p:cNvPr id="2" name="Prostokąt 1"/>
          <p:cNvSpPr/>
          <p:nvPr/>
        </p:nvSpPr>
        <p:spPr>
          <a:xfrm>
            <a:off x="683568" y="1748714"/>
            <a:ext cx="3412286" cy="3785652"/>
          </a:xfrm>
          <a:prstGeom prst="rect">
            <a:avLst/>
          </a:prstGeom>
        </p:spPr>
        <p:txBody>
          <a:bodyPr wrap="square">
            <a:spAutoFit/>
          </a:bodyPr>
          <a:lstStyle/>
          <a:p>
            <a:r>
              <a:rPr lang="pl-PL" sz="1600" dirty="0" smtClean="0"/>
              <a:t>Three Feedbox </a:t>
            </a:r>
            <a:r>
              <a:rPr lang="pl-PL" sz="1600" dirty="0" err="1" smtClean="0"/>
              <a:t>systems</a:t>
            </a:r>
            <a:r>
              <a:rPr lang="pl-PL" sz="1600" dirty="0" smtClean="0"/>
              <a:t> </a:t>
            </a:r>
            <a:r>
              <a:rPr lang="pl-PL" sz="1600" dirty="0" err="1" smtClean="0"/>
              <a:t>located</a:t>
            </a:r>
            <a:r>
              <a:rPr lang="pl-PL" sz="1600" dirty="0" smtClean="0"/>
              <a:t> in </a:t>
            </a:r>
            <a:r>
              <a:rPr lang="pl-PL" sz="1600" dirty="0" err="1" smtClean="0"/>
              <a:t>sectors</a:t>
            </a:r>
            <a:r>
              <a:rPr lang="pl-PL" sz="1600" dirty="0" smtClean="0"/>
              <a:t> 1, 3 and 5 </a:t>
            </a:r>
            <a:r>
              <a:rPr lang="pl-PL" sz="1600" dirty="0" err="1" smtClean="0"/>
              <a:t>are</a:t>
            </a:r>
            <a:r>
              <a:rPr lang="pl-PL" sz="1600" dirty="0" smtClean="0"/>
              <a:t> </a:t>
            </a:r>
            <a:r>
              <a:rPr lang="pl-PL" sz="1600" dirty="0" err="1" smtClean="0"/>
              <a:t>main</a:t>
            </a:r>
            <a:r>
              <a:rPr lang="pl-PL" sz="1600" dirty="0" smtClean="0"/>
              <a:t> </a:t>
            </a:r>
            <a:r>
              <a:rPr lang="pl-PL" sz="1600" dirty="0" err="1" smtClean="0"/>
              <a:t>points</a:t>
            </a:r>
            <a:r>
              <a:rPr lang="pl-PL" sz="1600" dirty="0" smtClean="0"/>
              <a:t> of </a:t>
            </a:r>
            <a:r>
              <a:rPr lang="pl-PL" sz="1600" dirty="0" err="1" smtClean="0"/>
              <a:t>cooling</a:t>
            </a:r>
            <a:r>
              <a:rPr lang="pl-PL" sz="1600" dirty="0" smtClean="0"/>
              <a:t> He and </a:t>
            </a:r>
            <a:r>
              <a:rPr lang="pl-PL" sz="1600" dirty="0" err="1" smtClean="0"/>
              <a:t>power</a:t>
            </a:r>
            <a:r>
              <a:rPr lang="pl-PL" sz="1600" dirty="0" smtClean="0"/>
              <a:t> </a:t>
            </a:r>
            <a:r>
              <a:rPr lang="pl-PL" sz="1600" dirty="0" err="1" smtClean="0"/>
              <a:t>distribution</a:t>
            </a:r>
            <a:r>
              <a:rPr lang="pl-PL" sz="1600" dirty="0" smtClean="0"/>
              <a:t> for SIS100. </a:t>
            </a:r>
            <a:r>
              <a:rPr lang="pl-PL" sz="1600" dirty="0" err="1" smtClean="0"/>
              <a:t>Each</a:t>
            </a:r>
            <a:r>
              <a:rPr lang="pl-PL" sz="1600" dirty="0" smtClean="0"/>
              <a:t> Feedbox system </a:t>
            </a:r>
            <a:r>
              <a:rPr lang="pl-PL" sz="1600" dirty="0" err="1" smtClean="0"/>
              <a:t>serves</a:t>
            </a:r>
            <a:r>
              <a:rPr lang="pl-PL" sz="1600" dirty="0" smtClean="0"/>
              <a:t> </a:t>
            </a:r>
            <a:r>
              <a:rPr lang="pl-PL" sz="1600" dirty="0" err="1" smtClean="0"/>
              <a:t>two</a:t>
            </a:r>
            <a:r>
              <a:rPr lang="pl-PL" sz="1600" dirty="0" smtClean="0"/>
              <a:t> </a:t>
            </a:r>
            <a:r>
              <a:rPr lang="pl-PL" sz="1600" dirty="0" err="1" smtClean="0"/>
              <a:t>adjacent</a:t>
            </a:r>
            <a:r>
              <a:rPr lang="pl-PL" sz="1600" dirty="0" smtClean="0"/>
              <a:t> </a:t>
            </a:r>
            <a:r>
              <a:rPr lang="pl-PL" sz="1600" dirty="0" err="1" smtClean="0"/>
              <a:t>sectors</a:t>
            </a:r>
            <a:r>
              <a:rPr lang="pl-PL" sz="1600" dirty="0" smtClean="0"/>
              <a:t>.</a:t>
            </a:r>
          </a:p>
          <a:p>
            <a:endParaRPr lang="pl-PL" sz="1600" dirty="0"/>
          </a:p>
          <a:p>
            <a:r>
              <a:rPr lang="pl-PL" sz="1600" dirty="0" smtClean="0"/>
              <a:t>Feedbox for </a:t>
            </a:r>
            <a:r>
              <a:rPr lang="pl-PL" sz="1600" dirty="0" err="1" smtClean="0"/>
              <a:t>sector</a:t>
            </a:r>
            <a:r>
              <a:rPr lang="pl-PL" sz="1600" dirty="0" smtClean="0"/>
              <a:t> 5 </a:t>
            </a:r>
            <a:r>
              <a:rPr lang="pl-PL" sz="1600" dirty="0" err="1" smtClean="0"/>
              <a:t>is</a:t>
            </a:r>
            <a:r>
              <a:rPr lang="pl-PL" sz="1600" dirty="0" smtClean="0"/>
              <a:t> </a:t>
            </a:r>
            <a:r>
              <a:rPr lang="pl-PL" sz="1600" dirty="0" err="1" smtClean="0"/>
              <a:t>more</a:t>
            </a:r>
            <a:r>
              <a:rPr lang="pl-PL" sz="1600" dirty="0" smtClean="0"/>
              <a:t> </a:t>
            </a:r>
            <a:r>
              <a:rPr lang="pl-PL" sz="1600" dirty="0" err="1" smtClean="0"/>
              <a:t>complicated</a:t>
            </a:r>
            <a:r>
              <a:rPr lang="pl-PL" sz="1600" dirty="0" smtClean="0"/>
              <a:t>, </a:t>
            </a:r>
            <a:r>
              <a:rPr lang="pl-PL" sz="1600" dirty="0" err="1" smtClean="0"/>
              <a:t>because</a:t>
            </a:r>
            <a:r>
              <a:rPr lang="pl-PL" sz="1600" dirty="0" smtClean="0"/>
              <a:t> </a:t>
            </a:r>
            <a:r>
              <a:rPr lang="pl-PL" sz="1600" dirty="0" err="1" smtClean="0"/>
              <a:t>it</a:t>
            </a:r>
            <a:r>
              <a:rPr lang="pl-PL" sz="1600" dirty="0" smtClean="0"/>
              <a:t> </a:t>
            </a:r>
            <a:r>
              <a:rPr lang="pl-PL" sz="1600" dirty="0" err="1" smtClean="0"/>
              <a:t>distrubute</a:t>
            </a:r>
            <a:r>
              <a:rPr lang="pl-PL" sz="1600" dirty="0" smtClean="0"/>
              <a:t> </a:t>
            </a:r>
            <a:r>
              <a:rPr lang="pl-PL" sz="1600" dirty="0" err="1" smtClean="0"/>
              <a:t>power</a:t>
            </a:r>
            <a:r>
              <a:rPr lang="pl-PL" sz="1600" dirty="0" smtClean="0"/>
              <a:t> by 16 busbars, </a:t>
            </a:r>
            <a:r>
              <a:rPr lang="pl-PL" sz="1600" dirty="0" err="1" smtClean="0"/>
              <a:t>while</a:t>
            </a:r>
            <a:r>
              <a:rPr lang="pl-PL" sz="1600" dirty="0" smtClean="0"/>
              <a:t> </a:t>
            </a:r>
            <a:r>
              <a:rPr lang="pl-PL" sz="1600" dirty="0" err="1" smtClean="0"/>
              <a:t>Feedboxes</a:t>
            </a:r>
            <a:r>
              <a:rPr lang="pl-PL" sz="1600" dirty="0" smtClean="0"/>
              <a:t> in </a:t>
            </a:r>
            <a:r>
              <a:rPr lang="pl-PL" sz="1600" dirty="0" err="1" smtClean="0"/>
              <a:t>sectors</a:t>
            </a:r>
            <a:r>
              <a:rPr lang="pl-PL" sz="1600" dirty="0" smtClean="0"/>
              <a:t> 1 and 3 </a:t>
            </a:r>
            <a:r>
              <a:rPr lang="pl-PL" sz="1600" dirty="0" err="1" smtClean="0"/>
              <a:t>distribute</a:t>
            </a:r>
            <a:r>
              <a:rPr lang="pl-PL" sz="1600" dirty="0" smtClean="0"/>
              <a:t> </a:t>
            </a:r>
            <a:r>
              <a:rPr lang="pl-PL" sz="1600" dirty="0" err="1" smtClean="0"/>
              <a:t>power</a:t>
            </a:r>
            <a:r>
              <a:rPr lang="pl-PL" sz="1600" dirty="0" smtClean="0"/>
              <a:t> by 4 </a:t>
            </a:r>
            <a:r>
              <a:rPr lang="pl-PL" sz="1600" dirty="0"/>
              <a:t>busbars </a:t>
            </a:r>
            <a:r>
              <a:rPr lang="pl-PL" sz="1600" dirty="0" err="1"/>
              <a:t>only</a:t>
            </a:r>
            <a:r>
              <a:rPr lang="pl-PL" sz="1600" dirty="0"/>
              <a:t>.</a:t>
            </a:r>
            <a:endParaRPr lang="pl-PL" sz="1600" dirty="0" smtClean="0"/>
          </a:p>
          <a:p>
            <a:endParaRPr lang="pl-PL" sz="1600" dirty="0"/>
          </a:p>
          <a:p>
            <a:endParaRPr lang="pl-PL" sz="1600" dirty="0" smtClean="0"/>
          </a:p>
          <a:p>
            <a:endParaRPr lang="en-US" sz="1600" dirty="0" smtClean="0"/>
          </a:p>
          <a:p>
            <a:endParaRPr lang="pl-PL" sz="1600" dirty="0"/>
          </a:p>
        </p:txBody>
      </p:sp>
      <p:sp>
        <p:nvSpPr>
          <p:cNvPr id="7" name="Owal 6"/>
          <p:cNvSpPr/>
          <p:nvPr/>
        </p:nvSpPr>
        <p:spPr>
          <a:xfrm rot="19885796">
            <a:off x="5541764" y="2179556"/>
            <a:ext cx="408798" cy="545996"/>
          </a:xfrm>
          <a:prstGeom prst="ellipse">
            <a:avLst/>
          </a:prstGeom>
          <a:noFill/>
          <a:ln w="508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Owal 12"/>
          <p:cNvSpPr/>
          <p:nvPr/>
        </p:nvSpPr>
        <p:spPr>
          <a:xfrm rot="5685931">
            <a:off x="8494951" y="4582405"/>
            <a:ext cx="424656" cy="525607"/>
          </a:xfrm>
          <a:prstGeom prst="ellipse">
            <a:avLst/>
          </a:prstGeom>
          <a:noFill/>
          <a:ln w="508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Owal 13"/>
          <p:cNvSpPr/>
          <p:nvPr/>
        </p:nvSpPr>
        <p:spPr>
          <a:xfrm rot="2176680">
            <a:off x="4905386" y="5873289"/>
            <a:ext cx="408798" cy="545996"/>
          </a:xfrm>
          <a:prstGeom prst="ellipse">
            <a:avLst/>
          </a:prstGeom>
          <a:noFill/>
          <a:ln w="508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p:cNvPicPr>
            <a:picLocks noChangeAspect="1"/>
          </p:cNvPicPr>
          <p:nvPr/>
        </p:nvPicPr>
        <p:blipFill>
          <a:blip r:embed="rId3"/>
          <a:stretch>
            <a:fillRect/>
          </a:stretch>
        </p:blipFill>
        <p:spPr>
          <a:xfrm>
            <a:off x="0" y="5119464"/>
            <a:ext cx="4333875" cy="1371600"/>
          </a:xfrm>
          <a:prstGeom prst="rect">
            <a:avLst/>
          </a:prstGeom>
        </p:spPr>
      </p:pic>
    </p:spTree>
    <p:extLst>
      <p:ext uri="{BB962C8B-B14F-4D97-AF65-F5344CB8AC3E}">
        <p14:creationId xmlns:p14="http://schemas.microsoft.com/office/powerpoint/2010/main" val="642487226"/>
      </p:ext>
    </p:extLst>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83568" y="1748714"/>
            <a:ext cx="8335020" cy="2554545"/>
          </a:xfrm>
          <a:prstGeom prst="rect">
            <a:avLst/>
          </a:prstGeom>
        </p:spPr>
        <p:txBody>
          <a:bodyPr wrap="square">
            <a:spAutoFit/>
          </a:bodyPr>
          <a:lstStyle/>
          <a:p>
            <a:r>
              <a:rPr lang="pl-PL" sz="1600" dirty="0" err="1" smtClean="0"/>
              <a:t>Each</a:t>
            </a:r>
            <a:r>
              <a:rPr lang="pl-PL" sz="1600" dirty="0" smtClean="0"/>
              <a:t> Feedbox system </a:t>
            </a:r>
            <a:r>
              <a:rPr lang="pl-PL" sz="1600" dirty="0" err="1" smtClean="0"/>
              <a:t>contains</a:t>
            </a:r>
            <a:r>
              <a:rPr lang="pl-PL" sz="1600" dirty="0" smtClean="0"/>
              <a:t> </a:t>
            </a:r>
            <a:r>
              <a:rPr lang="pl-PL" sz="1600" dirty="0" err="1" smtClean="0"/>
              <a:t>two</a:t>
            </a:r>
            <a:r>
              <a:rPr lang="pl-PL" sz="1600" dirty="0" smtClean="0"/>
              <a:t> </a:t>
            </a:r>
            <a:r>
              <a:rPr lang="pl-PL" sz="1600" dirty="0" err="1" smtClean="0"/>
              <a:t>parts</a:t>
            </a:r>
            <a:r>
              <a:rPr lang="pl-PL" sz="1600" dirty="0" smtClean="0"/>
              <a:t> </a:t>
            </a:r>
            <a:r>
              <a:rPr lang="pl-PL" sz="1600" dirty="0" err="1" smtClean="0"/>
              <a:t>transported</a:t>
            </a:r>
            <a:r>
              <a:rPr lang="pl-PL" sz="1600" dirty="0" smtClean="0"/>
              <a:t> </a:t>
            </a:r>
            <a:r>
              <a:rPr lang="pl-PL" sz="1600" dirty="0" err="1" smtClean="0"/>
              <a:t>separately</a:t>
            </a:r>
            <a:r>
              <a:rPr lang="pl-PL" sz="1600" dirty="0" smtClean="0"/>
              <a:t>:</a:t>
            </a:r>
          </a:p>
          <a:p>
            <a:pPr marL="285750" indent="-285750">
              <a:buFont typeface="Arial" panose="020B0604020202020204" pitchFamily="34" charset="0"/>
              <a:buChar char="•"/>
            </a:pPr>
            <a:r>
              <a:rPr lang="pl-PL" sz="1600" b="1" dirty="0" smtClean="0"/>
              <a:t>Feedbox (FB) </a:t>
            </a:r>
            <a:r>
              <a:rPr lang="pl-PL" sz="1600" dirty="0" smtClean="0"/>
              <a:t>– part with </a:t>
            </a:r>
            <a:r>
              <a:rPr lang="pl-PL" sz="1600" dirty="0" err="1" smtClean="0"/>
              <a:t>components</a:t>
            </a:r>
            <a:r>
              <a:rPr lang="pl-PL" sz="1600" dirty="0" smtClean="0"/>
              <a:t> </a:t>
            </a:r>
            <a:r>
              <a:rPr lang="pl-PL" sz="1600" dirty="0" err="1" smtClean="0"/>
              <a:t>common</a:t>
            </a:r>
            <a:r>
              <a:rPr lang="pl-PL" sz="1600" dirty="0" smtClean="0"/>
              <a:t> for </a:t>
            </a:r>
            <a:r>
              <a:rPr lang="pl-PL" sz="1600" dirty="0" err="1" smtClean="0"/>
              <a:t>both</a:t>
            </a:r>
            <a:r>
              <a:rPr lang="pl-PL" sz="1600" dirty="0" smtClean="0"/>
              <a:t> </a:t>
            </a:r>
            <a:r>
              <a:rPr lang="pl-PL" sz="1600" dirty="0" err="1" smtClean="0"/>
              <a:t>adjacent</a:t>
            </a:r>
            <a:r>
              <a:rPr lang="pl-PL" sz="1600" dirty="0" smtClean="0"/>
              <a:t> </a:t>
            </a:r>
            <a:r>
              <a:rPr lang="pl-PL" sz="1600" dirty="0" err="1" smtClean="0"/>
              <a:t>sectors</a:t>
            </a:r>
            <a:r>
              <a:rPr lang="pl-PL" sz="1600" dirty="0" smtClean="0"/>
              <a:t>. FB </a:t>
            </a:r>
            <a:r>
              <a:rPr lang="pl-PL" sz="1600" dirty="0" err="1" smtClean="0"/>
              <a:t>is</a:t>
            </a:r>
            <a:r>
              <a:rPr lang="pl-PL" sz="1600" dirty="0" smtClean="0"/>
              <a:t> </a:t>
            </a:r>
            <a:r>
              <a:rPr lang="pl-PL" sz="1600" dirty="0" err="1" smtClean="0"/>
              <a:t>connected</a:t>
            </a:r>
            <a:r>
              <a:rPr lang="pl-PL" sz="1600" dirty="0" smtClean="0"/>
              <a:t> to </a:t>
            </a:r>
            <a:r>
              <a:rPr lang="pl-PL" sz="1600" dirty="0" err="1" smtClean="0"/>
              <a:t>external</a:t>
            </a:r>
            <a:r>
              <a:rPr lang="pl-PL" sz="1600" dirty="0" smtClean="0"/>
              <a:t> </a:t>
            </a:r>
            <a:r>
              <a:rPr lang="pl-PL" sz="1600" dirty="0" err="1" smtClean="0"/>
              <a:t>cooling</a:t>
            </a:r>
            <a:r>
              <a:rPr lang="pl-PL" sz="1600" dirty="0" smtClean="0"/>
              <a:t> helium transfer lines and to </a:t>
            </a:r>
            <a:r>
              <a:rPr lang="pl-PL" sz="1600" dirty="0" err="1" smtClean="0"/>
              <a:t>Current</a:t>
            </a:r>
            <a:r>
              <a:rPr lang="pl-PL" sz="1600" dirty="0" smtClean="0"/>
              <a:t> Link </a:t>
            </a:r>
            <a:r>
              <a:rPr lang="pl-PL" sz="1600" dirty="0" err="1" smtClean="0"/>
              <a:t>Boxes</a:t>
            </a:r>
            <a:r>
              <a:rPr lang="pl-PL" sz="1600" dirty="0" smtClean="0"/>
              <a:t> (CLB/CLBL) </a:t>
            </a:r>
            <a:r>
              <a:rPr lang="pl-PL" sz="1600" dirty="0" err="1" smtClean="0"/>
              <a:t>providing</a:t>
            </a:r>
            <a:r>
              <a:rPr lang="pl-PL" sz="1600" dirty="0" smtClean="0"/>
              <a:t> </a:t>
            </a:r>
            <a:r>
              <a:rPr lang="pl-PL" sz="1600" dirty="0" err="1" smtClean="0"/>
              <a:t>electrical</a:t>
            </a:r>
            <a:r>
              <a:rPr lang="pl-PL" sz="1600" dirty="0" smtClean="0"/>
              <a:t> </a:t>
            </a:r>
            <a:r>
              <a:rPr lang="pl-PL" sz="1600" dirty="0" err="1" smtClean="0"/>
              <a:t>power</a:t>
            </a:r>
            <a:r>
              <a:rPr lang="pl-PL" sz="1600" dirty="0" smtClean="0"/>
              <a:t>.</a:t>
            </a:r>
            <a:endParaRPr lang="pl-PL" sz="1600" dirty="0"/>
          </a:p>
          <a:p>
            <a:pPr marL="285750" indent="-285750">
              <a:buFont typeface="Arial" panose="020B0604020202020204" pitchFamily="34" charset="0"/>
              <a:buChar char="•"/>
            </a:pPr>
            <a:endParaRPr lang="pl-PL" sz="1600" dirty="0" smtClean="0"/>
          </a:p>
          <a:p>
            <a:pPr marL="285750" indent="-285750">
              <a:buFont typeface="Arial" panose="020B0604020202020204" pitchFamily="34" charset="0"/>
              <a:buChar char="•"/>
            </a:pPr>
            <a:r>
              <a:rPr lang="pl-PL" sz="1600" b="1" dirty="0" smtClean="0"/>
              <a:t>Feed in Line </a:t>
            </a:r>
            <a:r>
              <a:rPr lang="pl-PL" sz="1600" b="1" dirty="0"/>
              <a:t>B</a:t>
            </a:r>
            <a:r>
              <a:rPr lang="pl-PL" sz="1600" b="1" dirty="0" smtClean="0"/>
              <a:t>ox (FiLB)  </a:t>
            </a:r>
            <a:r>
              <a:rPr lang="pl-PL" sz="1600" dirty="0" smtClean="0"/>
              <a:t>part with </a:t>
            </a:r>
            <a:r>
              <a:rPr lang="pl-PL" sz="1600" dirty="0" err="1" smtClean="0"/>
              <a:t>two</a:t>
            </a:r>
            <a:r>
              <a:rPr lang="pl-PL" sz="1600" dirty="0" smtClean="0"/>
              <a:t> </a:t>
            </a:r>
            <a:r>
              <a:rPr lang="pl-PL" sz="1600" dirty="0" err="1" smtClean="0"/>
              <a:t>sets</a:t>
            </a:r>
            <a:r>
              <a:rPr lang="pl-PL" sz="1600" dirty="0" smtClean="0"/>
              <a:t> of </a:t>
            </a:r>
            <a:r>
              <a:rPr lang="pl-PL" sz="1600" dirty="0" err="1" smtClean="0"/>
              <a:t>valves</a:t>
            </a:r>
            <a:r>
              <a:rPr lang="pl-PL" sz="1600" dirty="0" smtClean="0"/>
              <a:t> controlling helium </a:t>
            </a:r>
            <a:r>
              <a:rPr lang="pl-PL" sz="1600" dirty="0" err="1" smtClean="0"/>
              <a:t>flow</a:t>
            </a:r>
            <a:r>
              <a:rPr lang="pl-PL" sz="1600" dirty="0" smtClean="0"/>
              <a:t> for </a:t>
            </a:r>
            <a:r>
              <a:rPr lang="pl-PL" sz="1600" dirty="0" err="1" smtClean="0"/>
              <a:t>two</a:t>
            </a:r>
            <a:r>
              <a:rPr lang="pl-PL" sz="1600" dirty="0" smtClean="0"/>
              <a:t> </a:t>
            </a:r>
            <a:r>
              <a:rPr lang="pl-PL" sz="1600" dirty="0" err="1" smtClean="0"/>
              <a:t>adjacent</a:t>
            </a:r>
            <a:r>
              <a:rPr lang="pl-PL" sz="1600" dirty="0" smtClean="0"/>
              <a:t> </a:t>
            </a:r>
            <a:r>
              <a:rPr lang="pl-PL" sz="1600" dirty="0" err="1" smtClean="0"/>
              <a:t>sectors</a:t>
            </a:r>
            <a:endParaRPr lang="pl-PL" sz="1600" dirty="0" smtClean="0"/>
          </a:p>
          <a:p>
            <a:endParaRPr lang="pl-PL" sz="1600" dirty="0" smtClean="0"/>
          </a:p>
          <a:p>
            <a:endParaRPr lang="en-US" sz="1600" dirty="0" smtClean="0"/>
          </a:p>
          <a:p>
            <a:endParaRPr lang="pl-PL" sz="1600" dirty="0"/>
          </a:p>
        </p:txBody>
      </p:sp>
      <p:pic>
        <p:nvPicPr>
          <p:cNvPr id="3" name="Obraz 2"/>
          <p:cNvPicPr>
            <a:picLocks noChangeAspect="1"/>
          </p:cNvPicPr>
          <p:nvPr/>
        </p:nvPicPr>
        <p:blipFill>
          <a:blip r:embed="rId2"/>
          <a:stretch>
            <a:fillRect/>
          </a:stretch>
        </p:blipFill>
        <p:spPr>
          <a:xfrm>
            <a:off x="3113534" y="3462331"/>
            <a:ext cx="6012929" cy="3395669"/>
          </a:xfrm>
          <a:prstGeom prst="rect">
            <a:avLst/>
          </a:prstGeom>
        </p:spPr>
      </p:pic>
      <p:sp>
        <p:nvSpPr>
          <p:cNvPr id="8" name="Symbol zastępczy tekstu 3"/>
          <p:cNvSpPr>
            <a:spLocks noGrp="1"/>
          </p:cNvSpPr>
          <p:nvPr>
            <p:ph type="body" idx="12"/>
          </p:nvPr>
        </p:nvSpPr>
        <p:spPr>
          <a:xfrm>
            <a:off x="755650" y="115888"/>
            <a:ext cx="8262938" cy="865187"/>
          </a:xfrm>
        </p:spPr>
        <p:txBody>
          <a:bodyPr/>
          <a:lstStyle/>
          <a:p>
            <a:r>
              <a:rPr lang="pl-PL" altLang="pl-PL" dirty="0" smtClean="0"/>
              <a:t>SIS100 Feedbox/</a:t>
            </a:r>
            <a:r>
              <a:rPr lang="pl-PL" altLang="pl-PL" dirty="0" err="1" smtClean="0"/>
              <a:t>Feed</a:t>
            </a:r>
            <a:r>
              <a:rPr lang="pl-PL" altLang="pl-PL" dirty="0" smtClean="0"/>
              <a:t> in Line Box</a:t>
            </a:r>
          </a:p>
        </p:txBody>
      </p:sp>
    </p:spTree>
    <p:extLst>
      <p:ext uri="{BB962C8B-B14F-4D97-AF65-F5344CB8AC3E}">
        <p14:creationId xmlns:p14="http://schemas.microsoft.com/office/powerpoint/2010/main" val="667743980"/>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ymbol zastępczy tekstu 3"/>
          <p:cNvSpPr>
            <a:spLocks noGrp="1"/>
          </p:cNvSpPr>
          <p:nvPr>
            <p:ph type="body" idx="12"/>
          </p:nvPr>
        </p:nvSpPr>
        <p:spPr>
          <a:xfrm>
            <a:off x="755650" y="115888"/>
            <a:ext cx="8262938" cy="865187"/>
          </a:xfrm>
        </p:spPr>
        <p:txBody>
          <a:bodyPr/>
          <a:lstStyle/>
          <a:p>
            <a:r>
              <a:rPr lang="pl-PL" altLang="pl-PL" dirty="0" smtClean="0"/>
              <a:t>SIS100 Feedbox</a:t>
            </a:r>
          </a:p>
        </p:txBody>
      </p:sp>
      <p:sp>
        <p:nvSpPr>
          <p:cNvPr id="15365" name="Symbol zastępczy tekstu 4"/>
          <p:cNvSpPr>
            <a:spLocks noGrp="1"/>
          </p:cNvSpPr>
          <p:nvPr>
            <p:ph type="body" idx="10"/>
          </p:nvPr>
        </p:nvSpPr>
        <p:spPr>
          <a:xfrm>
            <a:off x="755650" y="1120775"/>
            <a:ext cx="8280400" cy="508000"/>
          </a:xfrm>
        </p:spPr>
        <p:txBody>
          <a:bodyPr/>
          <a:lstStyle/>
          <a:p>
            <a:r>
              <a:rPr lang="pl-PL" altLang="pl-PL" dirty="0" smtClean="0"/>
              <a:t>SIS100 Feedbox transport</a:t>
            </a:r>
          </a:p>
        </p:txBody>
      </p:sp>
      <p:sp>
        <p:nvSpPr>
          <p:cNvPr id="2" name="Prostokąt 1"/>
          <p:cNvSpPr/>
          <p:nvPr/>
        </p:nvSpPr>
        <p:spPr>
          <a:xfrm>
            <a:off x="683568" y="1748714"/>
            <a:ext cx="8335020" cy="1323439"/>
          </a:xfrm>
          <a:prstGeom prst="rect">
            <a:avLst/>
          </a:prstGeom>
        </p:spPr>
        <p:txBody>
          <a:bodyPr wrap="square">
            <a:spAutoFit/>
          </a:bodyPr>
          <a:lstStyle/>
          <a:p>
            <a:r>
              <a:rPr lang="pl-PL" sz="1600" dirty="0" smtClean="0"/>
              <a:t>To transport Feedbox, </a:t>
            </a:r>
            <a:r>
              <a:rPr lang="pl-PL" sz="1600" dirty="0" err="1" smtClean="0"/>
              <a:t>special</a:t>
            </a:r>
            <a:r>
              <a:rPr lang="pl-PL" sz="1600" dirty="0" smtClean="0"/>
              <a:t> </a:t>
            </a:r>
            <a:r>
              <a:rPr lang="pl-PL" sz="1600" dirty="0" err="1" smtClean="0"/>
              <a:t>frame</a:t>
            </a:r>
            <a:r>
              <a:rPr lang="pl-PL" sz="1600" dirty="0" smtClean="0"/>
              <a:t> was </a:t>
            </a:r>
            <a:r>
              <a:rPr lang="pl-PL" sz="1600" dirty="0" err="1" smtClean="0"/>
              <a:t>designed</a:t>
            </a:r>
            <a:r>
              <a:rPr lang="pl-PL" sz="1600" dirty="0" smtClean="0"/>
              <a:t> to </a:t>
            </a:r>
            <a:r>
              <a:rPr lang="pl-PL" sz="1600" dirty="0" err="1" smtClean="0"/>
              <a:t>fit</a:t>
            </a:r>
            <a:r>
              <a:rPr lang="pl-PL" sz="1600" dirty="0"/>
              <a:t> </a:t>
            </a:r>
            <a:r>
              <a:rPr lang="pl-PL" sz="1600" dirty="0" err="1" smtClean="0"/>
              <a:t>into</a:t>
            </a:r>
            <a:r>
              <a:rPr lang="pl-PL" sz="1600" dirty="0" smtClean="0"/>
              <a:t> tunel </a:t>
            </a:r>
            <a:r>
              <a:rPr lang="pl-PL" sz="1600" dirty="0" err="1" smtClean="0"/>
              <a:t>space</a:t>
            </a:r>
            <a:r>
              <a:rPr lang="pl-PL" sz="1600" dirty="0" smtClean="0"/>
              <a:t> </a:t>
            </a:r>
            <a:r>
              <a:rPr lang="pl-PL" sz="1600" dirty="0" err="1" smtClean="0"/>
              <a:t>during</a:t>
            </a:r>
            <a:r>
              <a:rPr lang="pl-PL" sz="1600" dirty="0" smtClean="0"/>
              <a:t> in-tunel transport. The </a:t>
            </a:r>
            <a:r>
              <a:rPr lang="pl-PL" sz="1600" dirty="0" err="1" smtClean="0"/>
              <a:t>frame</a:t>
            </a:r>
            <a:r>
              <a:rPr lang="pl-PL" sz="1600" dirty="0" smtClean="0"/>
              <a:t> </a:t>
            </a:r>
            <a:r>
              <a:rPr lang="pl-PL" sz="1600" dirty="0" err="1" smtClean="0"/>
              <a:t>allows</a:t>
            </a:r>
            <a:r>
              <a:rPr lang="pl-PL" sz="1600" dirty="0" smtClean="0"/>
              <a:t> transport in </a:t>
            </a:r>
            <a:r>
              <a:rPr lang="pl-PL" sz="1600" dirty="0" err="1" smtClean="0"/>
              <a:t>horizontal</a:t>
            </a:r>
            <a:r>
              <a:rPr lang="pl-PL" sz="1600" dirty="0" smtClean="0"/>
              <a:t> </a:t>
            </a:r>
            <a:r>
              <a:rPr lang="pl-PL" sz="1600" dirty="0" err="1" smtClean="0"/>
              <a:t>position</a:t>
            </a:r>
            <a:r>
              <a:rPr lang="pl-PL" sz="1600" dirty="0" smtClean="0"/>
              <a:t> and </a:t>
            </a:r>
            <a:r>
              <a:rPr lang="pl-PL" sz="1600" dirty="0" err="1" smtClean="0"/>
              <a:t>erecting</a:t>
            </a:r>
            <a:r>
              <a:rPr lang="pl-PL" sz="1600" dirty="0" smtClean="0"/>
              <a:t> to vertical </a:t>
            </a:r>
            <a:r>
              <a:rPr lang="pl-PL" sz="1600" dirty="0" err="1" smtClean="0"/>
              <a:t>position</a:t>
            </a:r>
            <a:r>
              <a:rPr lang="pl-PL" sz="1600" dirty="0" smtClean="0"/>
              <a:t>.</a:t>
            </a:r>
          </a:p>
          <a:p>
            <a:endParaRPr lang="pl-PL" sz="1600" dirty="0" smtClean="0"/>
          </a:p>
          <a:p>
            <a:endParaRPr lang="en-US" sz="1600" dirty="0" smtClean="0"/>
          </a:p>
          <a:p>
            <a:endParaRPr lang="pl-PL" sz="1600" dirty="0"/>
          </a:p>
        </p:txBody>
      </p:sp>
      <p:pic>
        <p:nvPicPr>
          <p:cNvPr id="4" name="Obraz 3"/>
          <p:cNvPicPr>
            <a:picLocks noChangeAspect="1"/>
          </p:cNvPicPr>
          <p:nvPr/>
        </p:nvPicPr>
        <p:blipFill>
          <a:blip r:embed="rId2"/>
          <a:stretch>
            <a:fillRect/>
          </a:stretch>
        </p:blipFill>
        <p:spPr>
          <a:xfrm>
            <a:off x="4584947" y="2406311"/>
            <a:ext cx="4350307" cy="3804814"/>
          </a:xfrm>
          <a:prstGeom prst="rect">
            <a:avLst/>
          </a:prstGeom>
        </p:spPr>
      </p:pic>
      <p:pic>
        <p:nvPicPr>
          <p:cNvPr id="6" name="Obraz 5"/>
          <p:cNvPicPr>
            <a:picLocks noChangeAspect="1"/>
          </p:cNvPicPr>
          <p:nvPr/>
        </p:nvPicPr>
        <p:blipFill>
          <a:blip r:embed="rId3"/>
          <a:stretch>
            <a:fillRect/>
          </a:stretch>
        </p:blipFill>
        <p:spPr>
          <a:xfrm>
            <a:off x="1051172" y="2406311"/>
            <a:ext cx="3533775" cy="3057525"/>
          </a:xfrm>
          <a:prstGeom prst="rect">
            <a:avLst/>
          </a:prstGeom>
        </p:spPr>
      </p:pic>
      <p:pic>
        <p:nvPicPr>
          <p:cNvPr id="9" name="Obraz 8"/>
          <p:cNvPicPr/>
          <p:nvPr/>
        </p:nvPicPr>
        <p:blipFill>
          <a:blip r:embed="rId4"/>
          <a:stretch>
            <a:fillRect/>
          </a:stretch>
        </p:blipFill>
        <p:spPr>
          <a:xfrm>
            <a:off x="1691680" y="5674475"/>
            <a:ext cx="2342046" cy="1073300"/>
          </a:xfrm>
          <a:prstGeom prst="rect">
            <a:avLst/>
          </a:prstGeom>
        </p:spPr>
      </p:pic>
    </p:spTree>
    <p:extLst>
      <p:ext uri="{BB962C8B-B14F-4D97-AF65-F5344CB8AC3E}">
        <p14:creationId xmlns:p14="http://schemas.microsoft.com/office/powerpoint/2010/main" val="1200791064"/>
      </p:ext>
    </p:extLst>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ymbol zastępczy tekstu 3"/>
          <p:cNvSpPr>
            <a:spLocks noGrp="1"/>
          </p:cNvSpPr>
          <p:nvPr>
            <p:ph type="body" idx="12"/>
          </p:nvPr>
        </p:nvSpPr>
        <p:spPr>
          <a:xfrm>
            <a:off x="755650" y="115888"/>
            <a:ext cx="8262938" cy="865187"/>
          </a:xfrm>
        </p:spPr>
        <p:txBody>
          <a:bodyPr/>
          <a:lstStyle/>
          <a:p>
            <a:r>
              <a:rPr lang="pl-PL" altLang="pl-PL" dirty="0" smtClean="0"/>
              <a:t>SIS100 </a:t>
            </a:r>
            <a:r>
              <a:rPr lang="pl-PL" altLang="pl-PL" dirty="0" err="1" smtClean="0"/>
              <a:t>Feed</a:t>
            </a:r>
            <a:r>
              <a:rPr lang="pl-PL" altLang="pl-PL" dirty="0" smtClean="0"/>
              <a:t> in Line Box</a:t>
            </a:r>
          </a:p>
        </p:txBody>
      </p:sp>
      <p:sp>
        <p:nvSpPr>
          <p:cNvPr id="15365" name="Symbol zastępczy tekstu 4"/>
          <p:cNvSpPr>
            <a:spLocks noGrp="1"/>
          </p:cNvSpPr>
          <p:nvPr>
            <p:ph type="body" idx="10"/>
          </p:nvPr>
        </p:nvSpPr>
        <p:spPr>
          <a:xfrm>
            <a:off x="755650" y="1120775"/>
            <a:ext cx="8280400" cy="508000"/>
          </a:xfrm>
        </p:spPr>
        <p:txBody>
          <a:bodyPr/>
          <a:lstStyle/>
          <a:p>
            <a:r>
              <a:rPr lang="pl-PL" altLang="pl-PL" dirty="0" smtClean="0"/>
              <a:t>SIS100 Feed in Line </a:t>
            </a:r>
            <a:r>
              <a:rPr lang="pl-PL" altLang="pl-PL" dirty="0"/>
              <a:t>B</a:t>
            </a:r>
            <a:r>
              <a:rPr lang="pl-PL" altLang="pl-PL" dirty="0" smtClean="0"/>
              <a:t>ox transport</a:t>
            </a:r>
          </a:p>
        </p:txBody>
      </p:sp>
      <p:sp>
        <p:nvSpPr>
          <p:cNvPr id="2" name="Prostokąt 1"/>
          <p:cNvSpPr/>
          <p:nvPr/>
        </p:nvSpPr>
        <p:spPr>
          <a:xfrm>
            <a:off x="683568" y="1748714"/>
            <a:ext cx="8335020" cy="1077218"/>
          </a:xfrm>
          <a:prstGeom prst="rect">
            <a:avLst/>
          </a:prstGeom>
        </p:spPr>
        <p:txBody>
          <a:bodyPr wrap="square">
            <a:spAutoFit/>
          </a:bodyPr>
          <a:lstStyle/>
          <a:p>
            <a:r>
              <a:rPr lang="pl-PL" sz="1600" dirty="0" smtClean="0"/>
              <a:t>To transport Feed in Line Box, transport was </a:t>
            </a:r>
            <a:r>
              <a:rPr lang="pl-PL" sz="1600" dirty="0" err="1" smtClean="0"/>
              <a:t>also</a:t>
            </a:r>
            <a:r>
              <a:rPr lang="pl-PL" sz="1600" dirty="0" smtClean="0"/>
              <a:t> </a:t>
            </a:r>
            <a:r>
              <a:rPr lang="pl-PL" sz="1600" dirty="0" err="1" smtClean="0"/>
              <a:t>designed</a:t>
            </a:r>
            <a:r>
              <a:rPr lang="pl-PL" sz="1600" dirty="0" smtClean="0"/>
              <a:t>. Transport of FiLB </a:t>
            </a:r>
            <a:r>
              <a:rPr lang="pl-PL" sz="1600" dirty="0" err="1" smtClean="0"/>
              <a:t>is</a:t>
            </a:r>
            <a:r>
              <a:rPr lang="pl-PL" sz="1600" dirty="0" smtClean="0"/>
              <a:t> </a:t>
            </a:r>
            <a:r>
              <a:rPr lang="pl-PL" sz="1600" dirty="0" err="1" smtClean="0"/>
              <a:t>easier</a:t>
            </a:r>
            <a:r>
              <a:rPr lang="pl-PL" sz="1600" dirty="0" smtClean="0"/>
              <a:t>, </a:t>
            </a:r>
            <a:r>
              <a:rPr lang="pl-PL" sz="1600" dirty="0" err="1" smtClean="0"/>
              <a:t>can</a:t>
            </a:r>
            <a:r>
              <a:rPr lang="pl-PL" sz="1600" dirty="0" smtClean="0"/>
              <a:t> be </a:t>
            </a:r>
            <a:r>
              <a:rPr lang="pl-PL" sz="1600" dirty="0" err="1" smtClean="0"/>
              <a:t>done</a:t>
            </a:r>
            <a:r>
              <a:rPr lang="pl-PL" sz="1600" dirty="0" smtClean="0"/>
              <a:t> with </a:t>
            </a:r>
            <a:r>
              <a:rPr lang="pl-PL" sz="1600" dirty="0" err="1" smtClean="0"/>
              <a:t>crane</a:t>
            </a:r>
            <a:r>
              <a:rPr lang="pl-PL" sz="1600" dirty="0" smtClean="0"/>
              <a:t> and in </a:t>
            </a:r>
            <a:r>
              <a:rPr lang="pl-PL" sz="1600" dirty="0" err="1" smtClean="0"/>
              <a:t>horizontal</a:t>
            </a:r>
            <a:r>
              <a:rPr lang="pl-PL" sz="1600" dirty="0" smtClean="0"/>
              <a:t> </a:t>
            </a:r>
            <a:r>
              <a:rPr lang="pl-PL" sz="1600" dirty="0" err="1" smtClean="0"/>
              <a:t>position</a:t>
            </a:r>
            <a:r>
              <a:rPr lang="pl-PL" sz="1600" dirty="0" smtClean="0"/>
              <a:t> on </a:t>
            </a:r>
            <a:r>
              <a:rPr lang="pl-PL" sz="1600" dirty="0" err="1" smtClean="0"/>
              <a:t>buggies</a:t>
            </a:r>
            <a:r>
              <a:rPr lang="pl-PL" sz="1600" dirty="0" smtClean="0"/>
              <a:t> in the </a:t>
            </a:r>
            <a:r>
              <a:rPr lang="pl-PL" sz="1600" dirty="0" err="1" smtClean="0"/>
              <a:t>tunnel</a:t>
            </a:r>
            <a:endParaRPr lang="pl-PL" sz="1600" dirty="0" smtClean="0"/>
          </a:p>
          <a:p>
            <a:endParaRPr lang="en-US" sz="1600" dirty="0" smtClean="0"/>
          </a:p>
          <a:p>
            <a:endParaRPr lang="pl-PL" sz="1600" dirty="0"/>
          </a:p>
        </p:txBody>
      </p:sp>
      <p:pic>
        <p:nvPicPr>
          <p:cNvPr id="9" name="Obraz 8"/>
          <p:cNvPicPr/>
          <p:nvPr/>
        </p:nvPicPr>
        <p:blipFill>
          <a:blip r:embed="rId2"/>
          <a:stretch>
            <a:fillRect/>
          </a:stretch>
        </p:blipFill>
        <p:spPr>
          <a:xfrm>
            <a:off x="1475656" y="5991149"/>
            <a:ext cx="1584176" cy="726487"/>
          </a:xfrm>
          <a:prstGeom prst="rect">
            <a:avLst/>
          </a:prstGeom>
        </p:spPr>
      </p:pic>
      <p:pic>
        <p:nvPicPr>
          <p:cNvPr id="3" name="Obraz 2"/>
          <p:cNvPicPr>
            <a:picLocks noChangeAspect="1"/>
          </p:cNvPicPr>
          <p:nvPr/>
        </p:nvPicPr>
        <p:blipFill>
          <a:blip r:embed="rId3"/>
          <a:stretch>
            <a:fillRect/>
          </a:stretch>
        </p:blipFill>
        <p:spPr>
          <a:xfrm>
            <a:off x="4407832" y="2825932"/>
            <a:ext cx="4735877" cy="2990201"/>
          </a:xfrm>
          <a:prstGeom prst="rect">
            <a:avLst/>
          </a:prstGeom>
        </p:spPr>
      </p:pic>
      <p:pic>
        <p:nvPicPr>
          <p:cNvPr id="5" name="Obraz 4"/>
          <p:cNvPicPr>
            <a:picLocks noChangeAspect="1"/>
          </p:cNvPicPr>
          <p:nvPr/>
        </p:nvPicPr>
        <p:blipFill>
          <a:blip r:embed="rId4"/>
          <a:stretch>
            <a:fillRect/>
          </a:stretch>
        </p:blipFill>
        <p:spPr>
          <a:xfrm>
            <a:off x="-25722" y="2799394"/>
            <a:ext cx="4309690" cy="2988164"/>
          </a:xfrm>
          <a:prstGeom prst="rect">
            <a:avLst/>
          </a:prstGeom>
        </p:spPr>
      </p:pic>
    </p:spTree>
    <p:extLst>
      <p:ext uri="{BB962C8B-B14F-4D97-AF65-F5344CB8AC3E}">
        <p14:creationId xmlns:p14="http://schemas.microsoft.com/office/powerpoint/2010/main" val="1947135038"/>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ymbol zastępczy tekstu 3"/>
          <p:cNvSpPr>
            <a:spLocks noGrp="1"/>
          </p:cNvSpPr>
          <p:nvPr>
            <p:ph type="body" idx="12"/>
          </p:nvPr>
        </p:nvSpPr>
        <p:spPr>
          <a:xfrm>
            <a:off x="755650" y="115888"/>
            <a:ext cx="8262938" cy="865187"/>
          </a:xfrm>
        </p:spPr>
        <p:txBody>
          <a:bodyPr/>
          <a:lstStyle/>
          <a:p>
            <a:r>
              <a:rPr lang="pl-PL" altLang="pl-PL" dirty="0" smtClean="0"/>
              <a:t>SIS100 </a:t>
            </a:r>
            <a:r>
              <a:rPr lang="pl-PL" altLang="pl-PL" dirty="0" err="1" smtClean="0"/>
              <a:t>Feed</a:t>
            </a:r>
            <a:r>
              <a:rPr lang="pl-PL" altLang="pl-PL" dirty="0" smtClean="0"/>
              <a:t> in Line Box</a:t>
            </a:r>
          </a:p>
        </p:txBody>
      </p:sp>
      <p:sp>
        <p:nvSpPr>
          <p:cNvPr id="15365" name="Symbol zastępczy tekstu 4"/>
          <p:cNvSpPr>
            <a:spLocks noGrp="1"/>
          </p:cNvSpPr>
          <p:nvPr>
            <p:ph type="body" idx="10"/>
          </p:nvPr>
        </p:nvSpPr>
        <p:spPr>
          <a:xfrm>
            <a:off x="755650" y="1120775"/>
            <a:ext cx="8280400" cy="508000"/>
          </a:xfrm>
        </p:spPr>
        <p:txBody>
          <a:bodyPr/>
          <a:lstStyle/>
          <a:p>
            <a:r>
              <a:rPr lang="pl-PL" altLang="pl-PL" dirty="0" smtClean="0"/>
              <a:t>SIS100 Feed in Line </a:t>
            </a:r>
            <a:r>
              <a:rPr lang="pl-PL" altLang="pl-PL" dirty="0"/>
              <a:t>B</a:t>
            </a:r>
            <a:r>
              <a:rPr lang="pl-PL" altLang="pl-PL" dirty="0" smtClean="0"/>
              <a:t>ox transport</a:t>
            </a:r>
          </a:p>
        </p:txBody>
      </p:sp>
      <p:sp>
        <p:nvSpPr>
          <p:cNvPr id="2" name="Prostokąt 1"/>
          <p:cNvSpPr/>
          <p:nvPr/>
        </p:nvSpPr>
        <p:spPr>
          <a:xfrm>
            <a:off x="683568" y="1748714"/>
            <a:ext cx="8335020" cy="1323439"/>
          </a:xfrm>
          <a:prstGeom prst="rect">
            <a:avLst/>
          </a:prstGeom>
        </p:spPr>
        <p:txBody>
          <a:bodyPr wrap="square">
            <a:spAutoFit/>
          </a:bodyPr>
          <a:lstStyle/>
          <a:p>
            <a:r>
              <a:rPr lang="pl-PL" sz="1600" dirty="0" smtClean="0"/>
              <a:t>The FiLB test </a:t>
            </a:r>
            <a:r>
              <a:rPr lang="pl-PL" sz="1600" dirty="0" err="1" smtClean="0"/>
              <a:t>support</a:t>
            </a:r>
            <a:r>
              <a:rPr lang="pl-PL" sz="1600" dirty="0" smtClean="0"/>
              <a:t> </a:t>
            </a:r>
            <a:r>
              <a:rPr lang="pl-PL" sz="1600" dirty="0" err="1" smtClean="0"/>
              <a:t>frame</a:t>
            </a:r>
            <a:r>
              <a:rPr lang="pl-PL" sz="1600" dirty="0" smtClean="0"/>
              <a:t> </a:t>
            </a:r>
            <a:r>
              <a:rPr lang="pl-PL" sz="1600" dirty="0" err="1" smtClean="0"/>
              <a:t>is</a:t>
            </a:r>
            <a:r>
              <a:rPr lang="pl-PL" sz="1600" dirty="0" smtClean="0"/>
              <a:t> </a:t>
            </a:r>
            <a:r>
              <a:rPr lang="pl-PL" sz="1600" dirty="0" err="1" smtClean="0"/>
              <a:t>installed</a:t>
            </a:r>
            <a:r>
              <a:rPr lang="pl-PL" sz="1600" dirty="0" smtClean="0"/>
              <a:t> as </a:t>
            </a:r>
            <a:r>
              <a:rPr lang="pl-PL" sz="1600" dirty="0" err="1" smtClean="0"/>
              <a:t>an</a:t>
            </a:r>
            <a:r>
              <a:rPr lang="pl-PL" sz="1600" dirty="0" smtClean="0"/>
              <a:t> </a:t>
            </a:r>
            <a:r>
              <a:rPr lang="pl-PL" sz="1600" dirty="0" err="1" smtClean="0"/>
              <a:t>elongating</a:t>
            </a:r>
            <a:r>
              <a:rPr lang="pl-PL" sz="1600" dirty="0" smtClean="0"/>
              <a:t> part </a:t>
            </a:r>
            <a:r>
              <a:rPr lang="pl-PL" sz="1600" dirty="0" err="1" smtClean="0"/>
              <a:t>into</a:t>
            </a:r>
            <a:r>
              <a:rPr lang="pl-PL" sz="1600" dirty="0" smtClean="0"/>
              <a:t> FiLB leg </a:t>
            </a:r>
            <a:r>
              <a:rPr lang="pl-PL" sz="1600" dirty="0" err="1" smtClean="0"/>
              <a:t>parts</a:t>
            </a:r>
            <a:r>
              <a:rPr lang="pl-PL" sz="1600" dirty="0" smtClean="0"/>
              <a:t>. It </a:t>
            </a:r>
            <a:r>
              <a:rPr lang="pl-PL" sz="1600" dirty="0" err="1" smtClean="0"/>
              <a:t>is</a:t>
            </a:r>
            <a:r>
              <a:rPr lang="pl-PL" sz="1600" dirty="0" smtClean="0"/>
              <a:t> </a:t>
            </a:r>
            <a:r>
              <a:rPr lang="pl-PL" sz="1600" dirty="0" err="1" smtClean="0"/>
              <a:t>required</a:t>
            </a:r>
            <a:r>
              <a:rPr lang="pl-PL" sz="1600" dirty="0" smtClean="0"/>
              <a:t> to </a:t>
            </a:r>
            <a:r>
              <a:rPr lang="pl-PL" sz="1600" dirty="0" err="1" smtClean="0"/>
              <a:t>cover</a:t>
            </a:r>
            <a:r>
              <a:rPr lang="pl-PL" sz="1600" dirty="0" smtClean="0"/>
              <a:t> the 1m </a:t>
            </a:r>
            <a:r>
              <a:rPr lang="pl-PL" sz="1600" dirty="0" err="1" smtClean="0"/>
              <a:t>depression</a:t>
            </a:r>
            <a:r>
              <a:rPr lang="pl-PL" sz="1600" dirty="0" smtClean="0"/>
              <a:t> </a:t>
            </a:r>
            <a:r>
              <a:rPr lang="pl-PL" sz="1600" dirty="0" err="1" smtClean="0"/>
              <a:t>depth</a:t>
            </a:r>
            <a:r>
              <a:rPr lang="pl-PL" sz="1600" dirty="0" smtClean="0"/>
              <a:t> in the </a:t>
            </a:r>
            <a:r>
              <a:rPr lang="pl-PL" sz="1600" dirty="0" err="1" smtClean="0"/>
              <a:t>niche</a:t>
            </a:r>
            <a:r>
              <a:rPr lang="pl-PL" sz="1600" dirty="0" smtClean="0"/>
              <a:t> </a:t>
            </a:r>
          </a:p>
          <a:p>
            <a:r>
              <a:rPr lang="pl-PL" sz="1600" dirty="0" err="1" smtClean="0"/>
              <a:t>Inserted</a:t>
            </a:r>
            <a:r>
              <a:rPr lang="pl-PL" sz="1600" dirty="0" smtClean="0"/>
              <a:t> part of test </a:t>
            </a:r>
            <a:r>
              <a:rPr lang="pl-PL" sz="1600" dirty="0" err="1" smtClean="0"/>
              <a:t>frame</a:t>
            </a:r>
            <a:r>
              <a:rPr lang="pl-PL" sz="1600" dirty="0" smtClean="0"/>
              <a:t> </a:t>
            </a:r>
            <a:r>
              <a:rPr lang="pl-PL" sz="1600" dirty="0" err="1" smtClean="0"/>
              <a:t>is</a:t>
            </a:r>
            <a:r>
              <a:rPr lang="pl-PL" sz="1600" dirty="0" smtClean="0"/>
              <a:t> </a:t>
            </a:r>
            <a:r>
              <a:rPr lang="pl-PL" sz="1600" dirty="0" err="1" smtClean="0"/>
              <a:t>shown</a:t>
            </a:r>
            <a:r>
              <a:rPr lang="pl-PL" sz="1600" dirty="0" smtClean="0"/>
              <a:t> in red </a:t>
            </a:r>
            <a:r>
              <a:rPr lang="pl-PL" sz="1600" dirty="0" err="1" smtClean="0"/>
              <a:t>box</a:t>
            </a:r>
            <a:r>
              <a:rPr lang="pl-PL" sz="1600" dirty="0" smtClean="0"/>
              <a:t>.</a:t>
            </a:r>
          </a:p>
          <a:p>
            <a:endParaRPr lang="en-US" sz="1600" dirty="0" smtClean="0"/>
          </a:p>
          <a:p>
            <a:endParaRPr lang="pl-PL" sz="1600" dirty="0"/>
          </a:p>
        </p:txBody>
      </p:sp>
      <p:pic>
        <p:nvPicPr>
          <p:cNvPr id="4" name="Obraz 3"/>
          <p:cNvPicPr>
            <a:picLocks noChangeAspect="1"/>
          </p:cNvPicPr>
          <p:nvPr/>
        </p:nvPicPr>
        <p:blipFill>
          <a:blip r:embed="rId2"/>
          <a:stretch>
            <a:fillRect/>
          </a:stretch>
        </p:blipFill>
        <p:spPr>
          <a:xfrm>
            <a:off x="1403648" y="2681766"/>
            <a:ext cx="6120680" cy="4084722"/>
          </a:xfrm>
          <a:prstGeom prst="rect">
            <a:avLst/>
          </a:prstGeom>
        </p:spPr>
      </p:pic>
      <p:sp>
        <p:nvSpPr>
          <p:cNvPr id="6" name="Prostokąt 5"/>
          <p:cNvSpPr/>
          <p:nvPr/>
        </p:nvSpPr>
        <p:spPr>
          <a:xfrm>
            <a:off x="3779912" y="4797152"/>
            <a:ext cx="3672408"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43672052"/>
      </p:ext>
    </p:extLst>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ymbol zastępczy tekstu 3"/>
          <p:cNvSpPr>
            <a:spLocks noGrp="1"/>
          </p:cNvSpPr>
          <p:nvPr>
            <p:ph type="body" idx="12"/>
          </p:nvPr>
        </p:nvSpPr>
        <p:spPr>
          <a:xfrm>
            <a:off x="755650" y="115888"/>
            <a:ext cx="8262938" cy="865187"/>
          </a:xfrm>
        </p:spPr>
        <p:txBody>
          <a:bodyPr/>
          <a:lstStyle/>
          <a:p>
            <a:r>
              <a:rPr lang="pl-PL" altLang="pl-PL" dirty="0" smtClean="0"/>
              <a:t>SIS100 </a:t>
            </a:r>
            <a:r>
              <a:rPr lang="pl-PL" altLang="pl-PL" dirty="0" err="1" smtClean="0"/>
              <a:t>Current</a:t>
            </a:r>
            <a:r>
              <a:rPr lang="pl-PL" altLang="pl-PL" dirty="0" smtClean="0"/>
              <a:t> </a:t>
            </a:r>
            <a:r>
              <a:rPr lang="pl-PL" altLang="pl-PL" dirty="0" err="1" smtClean="0"/>
              <a:t>Lead</a:t>
            </a:r>
            <a:r>
              <a:rPr lang="pl-PL" altLang="pl-PL" dirty="0" smtClean="0"/>
              <a:t> Box</a:t>
            </a:r>
          </a:p>
        </p:txBody>
      </p:sp>
      <p:pic>
        <p:nvPicPr>
          <p:cNvPr id="6" name="Obraz 5"/>
          <p:cNvPicPr>
            <a:picLocks noChangeAspect="1"/>
          </p:cNvPicPr>
          <p:nvPr/>
        </p:nvPicPr>
        <p:blipFill>
          <a:blip r:embed="rId2"/>
          <a:stretch>
            <a:fillRect/>
          </a:stretch>
        </p:blipFill>
        <p:spPr>
          <a:xfrm>
            <a:off x="4095854" y="1628775"/>
            <a:ext cx="5037430" cy="5215837"/>
          </a:xfrm>
          <a:prstGeom prst="rect">
            <a:avLst/>
          </a:prstGeom>
        </p:spPr>
      </p:pic>
      <p:sp>
        <p:nvSpPr>
          <p:cNvPr id="2" name="Prostokąt 1"/>
          <p:cNvSpPr/>
          <p:nvPr/>
        </p:nvSpPr>
        <p:spPr>
          <a:xfrm>
            <a:off x="712524" y="936586"/>
            <a:ext cx="3412286" cy="4770537"/>
          </a:xfrm>
          <a:prstGeom prst="rect">
            <a:avLst/>
          </a:prstGeom>
        </p:spPr>
        <p:txBody>
          <a:bodyPr wrap="square">
            <a:spAutoFit/>
          </a:bodyPr>
          <a:lstStyle/>
          <a:p>
            <a:r>
              <a:rPr lang="pl-PL" sz="1600" dirty="0" smtClean="0"/>
              <a:t>The </a:t>
            </a:r>
            <a:r>
              <a:rPr lang="pl-PL" sz="1600" dirty="0" err="1" smtClean="0"/>
              <a:t>Current</a:t>
            </a:r>
            <a:r>
              <a:rPr lang="pl-PL" sz="1600" dirty="0" smtClean="0"/>
              <a:t> </a:t>
            </a:r>
            <a:r>
              <a:rPr lang="pl-PL" sz="1600" dirty="0" err="1" smtClean="0"/>
              <a:t>Lead</a:t>
            </a:r>
            <a:r>
              <a:rPr lang="pl-PL" sz="1600" dirty="0" smtClean="0"/>
              <a:t> </a:t>
            </a:r>
            <a:r>
              <a:rPr lang="pl-PL" sz="1600" dirty="0" err="1" smtClean="0"/>
              <a:t>Boxes</a:t>
            </a:r>
            <a:r>
              <a:rPr lang="pl-PL" sz="1600" dirty="0" smtClean="0"/>
              <a:t> (CLB) </a:t>
            </a:r>
            <a:r>
              <a:rPr lang="pl-PL" sz="1600" dirty="0" err="1" smtClean="0"/>
              <a:t>are</a:t>
            </a:r>
            <a:r>
              <a:rPr lang="pl-PL" sz="1600" dirty="0" smtClean="0"/>
              <a:t> </a:t>
            </a:r>
            <a:r>
              <a:rPr lang="pl-PL" sz="1600" dirty="0" err="1" smtClean="0"/>
              <a:t>located</a:t>
            </a:r>
            <a:r>
              <a:rPr lang="pl-PL" sz="1600" dirty="0" smtClean="0"/>
              <a:t> </a:t>
            </a:r>
            <a:r>
              <a:rPr lang="pl-PL" sz="1600" dirty="0" err="1" smtClean="0"/>
              <a:t>at</a:t>
            </a:r>
            <a:r>
              <a:rPr lang="pl-PL" sz="1600" dirty="0" smtClean="0"/>
              <a:t> </a:t>
            </a:r>
            <a:r>
              <a:rPr lang="pl-PL" sz="1600" dirty="0" err="1" smtClean="0"/>
              <a:t>Feedboxes</a:t>
            </a:r>
            <a:r>
              <a:rPr lang="pl-PL" sz="1600" dirty="0" smtClean="0"/>
              <a:t> and </a:t>
            </a:r>
            <a:r>
              <a:rPr lang="pl-PL" sz="1600" dirty="0" err="1" smtClean="0"/>
              <a:t>provide</a:t>
            </a:r>
            <a:r>
              <a:rPr lang="pl-PL" sz="1600" dirty="0" smtClean="0"/>
              <a:t> </a:t>
            </a:r>
            <a:r>
              <a:rPr lang="pl-PL" sz="1600" dirty="0" err="1" smtClean="0"/>
              <a:t>electrical</a:t>
            </a:r>
            <a:r>
              <a:rPr lang="pl-PL" sz="1600" dirty="0" smtClean="0"/>
              <a:t> </a:t>
            </a:r>
            <a:r>
              <a:rPr lang="pl-PL" sz="1600" dirty="0" err="1" smtClean="0"/>
              <a:t>power</a:t>
            </a:r>
            <a:r>
              <a:rPr lang="pl-PL" sz="1600" dirty="0" smtClean="0"/>
              <a:t> for SIS100. The </a:t>
            </a:r>
            <a:r>
              <a:rPr lang="pl-PL" sz="1600" dirty="0" err="1" smtClean="0"/>
              <a:t>input</a:t>
            </a:r>
            <a:r>
              <a:rPr lang="pl-PL" sz="1600" dirty="0" smtClean="0"/>
              <a:t> </a:t>
            </a:r>
            <a:r>
              <a:rPr lang="pl-PL" sz="1600" dirty="0" err="1" smtClean="0"/>
              <a:t>comes</a:t>
            </a:r>
            <a:r>
              <a:rPr lang="pl-PL" sz="1600" dirty="0" smtClean="0"/>
              <a:t> from </a:t>
            </a:r>
            <a:r>
              <a:rPr lang="pl-PL" sz="1600" dirty="0" err="1" smtClean="0"/>
              <a:t>warm</a:t>
            </a:r>
            <a:r>
              <a:rPr lang="pl-PL" sz="1600" dirty="0" smtClean="0"/>
              <a:t> Cu cables.</a:t>
            </a:r>
          </a:p>
          <a:p>
            <a:r>
              <a:rPr lang="pl-PL" sz="1600" dirty="0" err="1" smtClean="0"/>
              <a:t>CLBs</a:t>
            </a:r>
            <a:r>
              <a:rPr lang="pl-PL" sz="1600" dirty="0" smtClean="0"/>
              <a:t> </a:t>
            </a:r>
            <a:r>
              <a:rPr lang="pl-PL" sz="1600" dirty="0" err="1" smtClean="0"/>
              <a:t>are</a:t>
            </a:r>
            <a:r>
              <a:rPr lang="pl-PL" sz="1600" dirty="0" smtClean="0"/>
              <a:t> </a:t>
            </a:r>
            <a:r>
              <a:rPr lang="pl-PL" sz="1600" dirty="0" err="1" smtClean="0"/>
              <a:t>actively</a:t>
            </a:r>
            <a:r>
              <a:rPr lang="pl-PL" sz="1600" dirty="0" smtClean="0"/>
              <a:t> </a:t>
            </a:r>
            <a:r>
              <a:rPr lang="pl-PL" sz="1600" dirty="0" err="1" smtClean="0"/>
              <a:t>cooled</a:t>
            </a:r>
            <a:r>
              <a:rPr lang="pl-PL" sz="1600" dirty="0" smtClean="0"/>
              <a:t> by </a:t>
            </a:r>
            <a:r>
              <a:rPr lang="pl-PL" sz="1600" dirty="0" err="1" smtClean="0"/>
              <a:t>Feedboxes</a:t>
            </a:r>
            <a:r>
              <a:rPr lang="pl-PL" sz="1600" dirty="0" smtClean="0"/>
              <a:t>.</a:t>
            </a:r>
          </a:p>
          <a:p>
            <a:endParaRPr lang="pl-PL" sz="1600" dirty="0"/>
          </a:p>
          <a:p>
            <a:r>
              <a:rPr lang="pl-PL" sz="1600" dirty="0" smtClean="0"/>
              <a:t>In  </a:t>
            </a:r>
            <a:r>
              <a:rPr lang="pl-PL" sz="1600" dirty="0" err="1" smtClean="0"/>
              <a:t>sectors</a:t>
            </a:r>
            <a:r>
              <a:rPr lang="pl-PL" sz="1600" dirty="0" smtClean="0"/>
              <a:t> 1 and 3 </a:t>
            </a:r>
            <a:r>
              <a:rPr lang="pl-PL" sz="1600" dirty="0" err="1" smtClean="0"/>
              <a:t>there</a:t>
            </a:r>
            <a:r>
              <a:rPr lang="pl-PL" sz="1600" dirty="0" smtClean="0"/>
              <a:t> </a:t>
            </a:r>
            <a:r>
              <a:rPr lang="pl-PL" sz="1600" dirty="0" err="1" smtClean="0"/>
              <a:t>is</a:t>
            </a:r>
            <a:r>
              <a:rPr lang="pl-PL" sz="1600" dirty="0" smtClean="0"/>
              <a:t> </a:t>
            </a:r>
            <a:r>
              <a:rPr lang="pl-PL" sz="1600" dirty="0" err="1" smtClean="0"/>
              <a:t>only</a:t>
            </a:r>
            <a:r>
              <a:rPr lang="pl-PL" sz="1600" dirty="0" smtClean="0"/>
              <a:t> single CLB (4 busbars). In </a:t>
            </a:r>
            <a:r>
              <a:rPr lang="pl-PL" sz="1600" dirty="0" err="1" smtClean="0"/>
              <a:t>sector</a:t>
            </a:r>
            <a:r>
              <a:rPr lang="pl-PL" sz="1600" dirty="0" smtClean="0"/>
              <a:t> 5 </a:t>
            </a:r>
            <a:r>
              <a:rPr lang="pl-PL" sz="1600" dirty="0" err="1" smtClean="0"/>
              <a:t>there</a:t>
            </a:r>
            <a:r>
              <a:rPr lang="pl-PL" sz="1600" dirty="0" smtClean="0"/>
              <a:t> </a:t>
            </a:r>
            <a:r>
              <a:rPr lang="pl-PL" sz="1600" dirty="0" err="1" smtClean="0"/>
              <a:t>are</a:t>
            </a:r>
            <a:r>
              <a:rPr lang="pl-PL" sz="1600" dirty="0" smtClean="0"/>
              <a:t> 4 CLB </a:t>
            </a:r>
            <a:r>
              <a:rPr lang="pl-PL" sz="1600" dirty="0" err="1" smtClean="0"/>
              <a:t>connected</a:t>
            </a:r>
            <a:r>
              <a:rPr lang="pl-PL" sz="1600" dirty="0" smtClean="0"/>
              <a:t> to FB by </a:t>
            </a:r>
            <a:r>
              <a:rPr lang="pl-PL" sz="1600" dirty="0" err="1" smtClean="0"/>
              <a:t>Current</a:t>
            </a:r>
            <a:r>
              <a:rPr lang="pl-PL" sz="1600" dirty="0" smtClean="0"/>
              <a:t> </a:t>
            </a:r>
            <a:r>
              <a:rPr lang="pl-PL" sz="1600" dirty="0" err="1" smtClean="0"/>
              <a:t>Lead</a:t>
            </a:r>
            <a:r>
              <a:rPr lang="pl-PL" sz="1600" dirty="0" smtClean="0"/>
              <a:t> Box Link.</a:t>
            </a:r>
          </a:p>
          <a:p>
            <a:endParaRPr lang="pl-PL" sz="1600" dirty="0"/>
          </a:p>
          <a:p>
            <a:r>
              <a:rPr lang="pl-PL" sz="1600" dirty="0" smtClean="0"/>
              <a:t>In FB </a:t>
            </a:r>
            <a:r>
              <a:rPr lang="pl-PL" sz="1600" dirty="0" err="1" smtClean="0"/>
              <a:t>cold</a:t>
            </a:r>
            <a:r>
              <a:rPr lang="pl-PL" sz="1600" dirty="0" smtClean="0"/>
              <a:t> </a:t>
            </a:r>
            <a:r>
              <a:rPr lang="pl-PL" sz="1600" dirty="0" err="1" smtClean="0"/>
              <a:t>tests</a:t>
            </a:r>
            <a:r>
              <a:rPr lang="pl-PL" sz="1600" dirty="0" smtClean="0"/>
              <a:t> the CLB from </a:t>
            </a:r>
            <a:r>
              <a:rPr lang="pl-PL" sz="1600" dirty="0" err="1" smtClean="0"/>
              <a:t>sector</a:t>
            </a:r>
            <a:r>
              <a:rPr lang="pl-PL" sz="1600" dirty="0" smtClean="0"/>
              <a:t> 3 </a:t>
            </a:r>
            <a:r>
              <a:rPr lang="pl-PL" sz="1600" dirty="0" err="1" smtClean="0"/>
              <a:t>is</a:t>
            </a:r>
            <a:r>
              <a:rPr lang="pl-PL" sz="1600" dirty="0" smtClean="0"/>
              <a:t> </a:t>
            </a:r>
            <a:r>
              <a:rPr lang="pl-PL" sz="1600" dirty="0" err="1" smtClean="0"/>
              <a:t>used</a:t>
            </a:r>
            <a:r>
              <a:rPr lang="pl-PL" sz="1600" dirty="0" smtClean="0"/>
              <a:t>.</a:t>
            </a:r>
          </a:p>
          <a:p>
            <a:endParaRPr lang="pl-PL" sz="1600" dirty="0" smtClean="0"/>
          </a:p>
          <a:p>
            <a:endParaRPr lang="pl-PL" sz="1600" dirty="0" smtClean="0"/>
          </a:p>
          <a:p>
            <a:endParaRPr lang="pl-PL" sz="1600" dirty="0" smtClean="0"/>
          </a:p>
          <a:p>
            <a:endParaRPr lang="en-US" sz="1600" dirty="0" smtClean="0"/>
          </a:p>
          <a:p>
            <a:endParaRPr lang="pl-PL" sz="1600" dirty="0"/>
          </a:p>
        </p:txBody>
      </p:sp>
      <p:sp>
        <p:nvSpPr>
          <p:cNvPr id="7" name="Owal 6"/>
          <p:cNvSpPr/>
          <p:nvPr/>
        </p:nvSpPr>
        <p:spPr>
          <a:xfrm rot="19885796">
            <a:off x="5711683" y="1947150"/>
            <a:ext cx="764596" cy="545996"/>
          </a:xfrm>
          <a:prstGeom prst="ellipse">
            <a:avLst/>
          </a:prstGeom>
          <a:noFill/>
          <a:ln w="508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Owal 12"/>
          <p:cNvSpPr/>
          <p:nvPr/>
        </p:nvSpPr>
        <p:spPr>
          <a:xfrm rot="5685931">
            <a:off x="8587069" y="4871853"/>
            <a:ext cx="424656" cy="427197"/>
          </a:xfrm>
          <a:prstGeom prst="ellipse">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Owal 13"/>
          <p:cNvSpPr/>
          <p:nvPr/>
        </p:nvSpPr>
        <p:spPr>
          <a:xfrm rot="2176680">
            <a:off x="4685958" y="5923356"/>
            <a:ext cx="408798" cy="422524"/>
          </a:xfrm>
          <a:prstGeom prst="ellipse">
            <a:avLst/>
          </a:prstGeom>
          <a:noFill/>
          <a:ln w="508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p:cNvPicPr>
            <a:picLocks noChangeAspect="1"/>
          </p:cNvPicPr>
          <p:nvPr/>
        </p:nvPicPr>
        <p:blipFill>
          <a:blip r:embed="rId3"/>
          <a:stretch>
            <a:fillRect/>
          </a:stretch>
        </p:blipFill>
        <p:spPr>
          <a:xfrm>
            <a:off x="11088" y="4968459"/>
            <a:ext cx="4171950" cy="1600200"/>
          </a:xfrm>
          <a:prstGeom prst="rect">
            <a:avLst/>
          </a:prstGeom>
        </p:spPr>
      </p:pic>
    </p:spTree>
    <p:extLst>
      <p:ext uri="{BB962C8B-B14F-4D97-AF65-F5344CB8AC3E}">
        <p14:creationId xmlns:p14="http://schemas.microsoft.com/office/powerpoint/2010/main" val="690071460"/>
      </p:ext>
    </p:extLst>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szablon1-PL">
  <a:themeElements>
    <a:clrScheme name="Odcienie szarośc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1_Projekt domyślny">
      <a:majorFont>
        <a:latin typeface="Trebuchet MS"/>
        <a:ea typeface=""/>
        <a:cs typeface=""/>
      </a:majorFont>
      <a:minorFont>
        <a:latin typeface="Trebuchet MS"/>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ojekt domyślny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3093</TotalTime>
  <Words>1328</Words>
  <Application>Microsoft Office PowerPoint</Application>
  <PresentationFormat>Pokaz na ekranie (4:3)</PresentationFormat>
  <Paragraphs>210</Paragraphs>
  <Slides>23</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23</vt:i4>
      </vt:variant>
    </vt:vector>
  </HeadingPairs>
  <TitlesOfParts>
    <vt:vector size="29" baseType="lpstr">
      <vt:lpstr>Arial</vt:lpstr>
      <vt:lpstr>Calibri</vt:lpstr>
      <vt:lpstr>Symbol</vt:lpstr>
      <vt:lpstr>Times New Roman</vt:lpstr>
      <vt:lpstr>Trebuchet MS</vt:lpstr>
      <vt:lpstr>szablon1-PL</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artur.iluk@pwr.edu.pl</dc:creator>
  <cp:lastModifiedBy>Artur Iluk</cp:lastModifiedBy>
  <cp:revision>49</cp:revision>
  <dcterms:created xsi:type="dcterms:W3CDTF">2023-06-09T09:55:37Z</dcterms:created>
  <dcterms:modified xsi:type="dcterms:W3CDTF">2025-09-23T07:38:55Z</dcterms:modified>
</cp:coreProperties>
</file>