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73" r:id="rId3"/>
    <p:sldId id="284" r:id="rId4"/>
    <p:sldId id="274" r:id="rId5"/>
    <p:sldId id="278" r:id="rId6"/>
    <p:sldId id="280" r:id="rId7"/>
    <p:sldId id="277" r:id="rId8"/>
    <p:sldId id="283" r:id="rId9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937" autoAdjust="0"/>
    <p:restoredTop sz="94655" autoAdjust="0"/>
  </p:normalViewPr>
  <p:slideViewPr>
    <p:cSldViewPr snapToGrid="0" snapToObjects="1">
      <p:cViewPr varScale="1">
        <p:scale>
          <a:sx n="94" d="100"/>
          <a:sy n="94" d="100"/>
        </p:scale>
        <p:origin x="460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2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22.09.2025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22.09.2025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23.09.2025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/>
              <a:t>Niels Pyka, 4th SIS100 Workshop Procurement and Installation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23.09.2025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/>
              <a:t>Niels Pyka, 4th SIS100 Workshop Procurement and Installation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23.09.2025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/>
              <a:t>Niels Pyka, 4th SIS100 Workshop Procurement and Installation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/>
              <a:t>23.09.2025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/>
              <a:t>Niels Pyka, 4th SIS100 Workshop Procurement and Installation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92362" y="3499199"/>
            <a:ext cx="6872529" cy="1817867"/>
          </a:xfrm>
        </p:spPr>
        <p:txBody>
          <a:bodyPr/>
          <a:lstStyle/>
          <a:p>
            <a:r>
              <a:rPr lang="de-DE" sz="2800" dirty="0"/>
              <a:t>Status </a:t>
            </a:r>
            <a:r>
              <a:rPr lang="de-DE" sz="2800" dirty="0" err="1"/>
              <a:t>of</a:t>
            </a:r>
            <a:r>
              <a:rPr lang="de-DE" sz="2800" dirty="0"/>
              <a:t> SIS100 </a:t>
            </a:r>
            <a:r>
              <a:rPr lang="de-DE" sz="2800" dirty="0" err="1"/>
              <a:t>installation</a:t>
            </a:r>
            <a:r>
              <a:rPr lang="de-DE" sz="2800" dirty="0"/>
              <a:t> – Progress and </a:t>
            </a:r>
            <a:r>
              <a:rPr lang="de-DE" sz="2800" dirty="0" err="1"/>
              <a:t>issues</a:t>
            </a:r>
            <a:r>
              <a:rPr lang="de-DE" sz="2800" dirty="0"/>
              <a:t> </a:t>
            </a:r>
            <a:r>
              <a:rPr lang="de-DE" sz="2800" dirty="0" err="1"/>
              <a:t>from</a:t>
            </a:r>
            <a:r>
              <a:rPr lang="de-DE" sz="2800" dirty="0"/>
              <a:t> </a:t>
            </a:r>
            <a:r>
              <a:rPr lang="de-DE" sz="2800" dirty="0" err="1"/>
              <a:t>machine</a:t>
            </a:r>
            <a:r>
              <a:rPr lang="de-DE" sz="2800" dirty="0"/>
              <a:t> </a:t>
            </a:r>
            <a:r>
              <a:rPr lang="de-DE" sz="2800" dirty="0" err="1"/>
              <a:t>perspective</a:t>
            </a:r>
            <a:br>
              <a:rPr lang="de-DE" sz="2800" dirty="0"/>
            </a:br>
            <a:br>
              <a:rPr lang="de-DE" sz="2800" dirty="0"/>
            </a:br>
            <a:r>
              <a:rPr lang="de-DE" sz="1800" dirty="0"/>
              <a:t>Niels Pyka</a:t>
            </a:r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6A08CF-B2C6-4B4D-9505-888691800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5" y="271335"/>
            <a:ext cx="6019056" cy="787557"/>
          </a:xfrm>
        </p:spPr>
        <p:txBody>
          <a:bodyPr>
            <a:normAutofit/>
          </a:bodyPr>
          <a:lstStyle/>
          <a:p>
            <a:r>
              <a:rPr lang="de-DE" dirty="0"/>
              <a:t>Status </a:t>
            </a:r>
            <a:r>
              <a:rPr lang="de-DE" dirty="0" err="1"/>
              <a:t>of</a:t>
            </a:r>
            <a:r>
              <a:rPr lang="de-DE" dirty="0"/>
              <a:t> SIS100 </a:t>
            </a:r>
            <a:r>
              <a:rPr lang="de-DE" dirty="0" err="1"/>
              <a:t>installation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B679191-DEC5-41D3-B183-19FCF56B7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565" y="1450685"/>
            <a:ext cx="8530604" cy="49035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0070C0"/>
                </a:solidFill>
              </a:rPr>
              <a:t>U10_U20_cryo-niches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tx1"/>
                </a:solidFill>
              </a:rPr>
              <a:t>GE </a:t>
            </a:r>
            <a:r>
              <a:rPr lang="en-US" sz="1800" b="1" dirty="0" err="1">
                <a:solidFill>
                  <a:schemeClr val="tx1"/>
                </a:solidFill>
              </a:rPr>
              <a:t>Vernova</a:t>
            </a:r>
            <a:r>
              <a:rPr lang="en-US" sz="1800" b="1" dirty="0">
                <a:solidFill>
                  <a:schemeClr val="tx1"/>
                </a:solidFill>
              </a:rPr>
              <a:t> Main Power Supply installations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tx1"/>
                </a:solidFill>
              </a:rPr>
              <a:t>Delayed start but on good track now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tx1"/>
                </a:solidFill>
              </a:rPr>
              <a:t>End of installation 1/2026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tx1"/>
                </a:solidFill>
              </a:rPr>
              <a:t>Commissioning planned Q1/2026 (with dummy load)</a:t>
            </a:r>
          </a:p>
          <a:p>
            <a:pPr marL="400050" lvl="1" indent="0">
              <a:buNone/>
            </a:pPr>
            <a:endParaRPr lang="en-US" sz="18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chemeClr val="tx1"/>
                </a:solidFill>
              </a:rPr>
              <a:t>For details see </a:t>
            </a:r>
            <a:r>
              <a:rPr lang="en-US" sz="2200" dirty="0">
                <a:solidFill>
                  <a:srgbClr val="00B050"/>
                </a:solidFill>
              </a:rPr>
              <a:t>talk of V. Plyusnin</a:t>
            </a:r>
          </a:p>
          <a:p>
            <a:pPr marL="0" indent="0">
              <a:buNone/>
            </a:pPr>
            <a:endParaRPr lang="en-US" sz="22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2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rgbClr val="0070C0"/>
                </a:solidFill>
              </a:rPr>
              <a:t>U30 cryo-niches: local </a:t>
            </a:r>
            <a:r>
              <a:rPr lang="en-US" sz="2200" b="1" dirty="0" err="1">
                <a:solidFill>
                  <a:srgbClr val="0070C0"/>
                </a:solidFill>
              </a:rPr>
              <a:t>cryo</a:t>
            </a:r>
            <a:r>
              <a:rPr lang="en-US" sz="2200" b="1" dirty="0">
                <a:solidFill>
                  <a:srgbClr val="0070C0"/>
                </a:solidFill>
              </a:rPr>
              <a:t> installations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</a:rPr>
              <a:t>No installation yet, but first CLB delivered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200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chemeClr val="tx1"/>
                </a:solidFill>
              </a:rPr>
              <a:t>For details see </a:t>
            </a:r>
            <a:r>
              <a:rPr lang="en-US" sz="2200" dirty="0">
                <a:solidFill>
                  <a:srgbClr val="00B050"/>
                </a:solidFill>
              </a:rPr>
              <a:t>talk of M. Kauschke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C9CDB3E-B8E4-4509-8CB3-B41715AAB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2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C3AA6C9-6E85-47B4-AAC4-07E314D36AC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23.09.2025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6ECEA76-2B9F-4983-BFF1-DD92C5ABF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Niels Pyka, 4th SIS100 Workshop Procurement and Installation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0850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F680FF-87E4-4A1A-A805-4D3B1C697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U30 accelerator tunnel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Length</a:t>
            </a:r>
            <a:r>
              <a:rPr lang="en-US" sz="2400" dirty="0"/>
              <a:t> of the ion target track: 1084 m, thereof 82% are cold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Installation  started 3/2024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At present </a:t>
            </a:r>
            <a:r>
              <a:rPr lang="en-US" sz="2400" b="1" dirty="0"/>
              <a:t>29%</a:t>
            </a:r>
            <a:r>
              <a:rPr lang="en-US" sz="2400" dirty="0"/>
              <a:t> of the total length is attached to the ground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Estimated completion</a:t>
            </a:r>
            <a:r>
              <a:rPr lang="en-US" sz="2400" dirty="0"/>
              <a:t>: 3a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For details see </a:t>
            </a:r>
            <a:r>
              <a:rPr lang="en-US" sz="2400" dirty="0">
                <a:solidFill>
                  <a:srgbClr val="00B050"/>
                </a:solidFill>
              </a:rPr>
              <a:t>talk of H.J. </a:t>
            </a:r>
            <a:r>
              <a:rPr lang="en-US" sz="2400" dirty="0" err="1">
                <a:solidFill>
                  <a:srgbClr val="00B050"/>
                </a:solidFill>
              </a:rPr>
              <a:t>Löcker</a:t>
            </a:r>
            <a:endParaRPr lang="en-US" sz="2400" dirty="0">
              <a:solidFill>
                <a:srgbClr val="00B050"/>
              </a:solidFill>
            </a:endParaRP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226A822-C065-4EFC-B35B-01180408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3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4C7508C-CF29-4D6E-9967-0B06FAB3EB2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23.09.2025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AB9ECD5-1C13-4425-8CDE-4D9C3249AC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Niels Pyka, 4th SIS100 Workshop Procurement and Installation</a:t>
            </a:r>
            <a:endParaRPr lang="de-D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47C9762-78C6-48C8-BA7A-16422ABC0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275" y="271463"/>
            <a:ext cx="5584825" cy="787400"/>
          </a:xfrm>
        </p:spPr>
        <p:txBody>
          <a:bodyPr>
            <a:normAutofit/>
          </a:bodyPr>
          <a:lstStyle/>
          <a:p>
            <a:r>
              <a:rPr lang="de-DE" dirty="0"/>
              <a:t>Status </a:t>
            </a:r>
            <a:r>
              <a:rPr lang="de-DE" dirty="0" err="1"/>
              <a:t>of</a:t>
            </a:r>
            <a:r>
              <a:rPr lang="de-DE" dirty="0"/>
              <a:t> SIS100 </a:t>
            </a:r>
            <a:r>
              <a:rPr lang="de-DE" dirty="0" err="1"/>
              <a:t>installation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5711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2DF474-9619-4187-A5E1-7A8A9A551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Status </a:t>
            </a:r>
            <a:r>
              <a:rPr lang="de-DE" dirty="0" err="1"/>
              <a:t>of</a:t>
            </a:r>
            <a:r>
              <a:rPr lang="de-DE" dirty="0"/>
              <a:t> SIS100 </a:t>
            </a:r>
            <a:r>
              <a:rPr lang="de-DE" dirty="0" err="1"/>
              <a:t>installation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2EF393-D819-4DA5-9377-52AE46ED4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U30 supply tunnel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 variety of racks, power supplies, power converter to be installed (additional racks from ACO etc. are not counted below)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 total 737 pc, 51% installed, some are still empty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Estimated completion: 2/2027 (basis: last 10 months)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For details see </a:t>
            </a:r>
            <a:r>
              <a:rPr lang="en-US" dirty="0">
                <a:solidFill>
                  <a:srgbClr val="00B050"/>
                </a:solidFill>
              </a:rPr>
              <a:t>talk of M. Draisbach</a:t>
            </a:r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85DC502-5965-4BBA-91DD-A4C39DF39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4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BA1901C-7F0C-46B5-BAAD-216E0BA78C6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23.09.2025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EB76E5C-968A-40FA-81FA-495A55D6A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Niels Pyka, 4th SIS100 Workshop Procurement and Installation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1541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Status </a:t>
            </a:r>
            <a:r>
              <a:rPr lang="de-DE" dirty="0" err="1"/>
              <a:t>of</a:t>
            </a:r>
            <a:r>
              <a:rPr lang="de-DE" dirty="0"/>
              <a:t> SIS100 </a:t>
            </a:r>
            <a:r>
              <a:rPr lang="de-DE" dirty="0" err="1"/>
              <a:t>installation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U30 cable installation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Preconditions for cable laying: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Cable routing, GSI check, correction, cable pull cards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Start in Q4/2023: laying of 128 cables (mostly </a:t>
            </a:r>
            <a:r>
              <a:rPr lang="en-US" dirty="0" err="1"/>
              <a:t>koax</a:t>
            </a:r>
            <a:r>
              <a:rPr lang="en-US" dirty="0"/>
              <a:t> pc)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Total number of cables to be </a:t>
            </a:r>
            <a:r>
              <a:rPr lang="en-US" dirty="0" err="1"/>
              <a:t>layed</a:t>
            </a:r>
            <a:r>
              <a:rPr lang="en-US" dirty="0"/>
              <a:t>: 20k pieces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Achieved until week 33 / 2025: </a:t>
            </a:r>
            <a:r>
              <a:rPr lang="en-US" b="1" dirty="0"/>
              <a:t>53%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Estimated completion: Q3/2026 (basis: last 9 months)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Disabilities may lead to Q4/2026: different prioritization, issues with subcontractors, holidays etc.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For details see </a:t>
            </a:r>
            <a:r>
              <a:rPr lang="en-US" dirty="0">
                <a:solidFill>
                  <a:srgbClr val="00B050"/>
                </a:solidFill>
              </a:rPr>
              <a:t>talk of H. Welker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5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23.09.2025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Niels Pyka, 4th SIS100 Workshop Procurement and Installation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1764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TBI installation to be continued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U30 Supply tunnel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Ground marking, fire protection walls, pump sumps, rework (existing list) etc.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U30 Accelerator tunnel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Ground marking, fire protection walls, exchange of </a:t>
            </a:r>
            <a:r>
              <a:rPr lang="de-DE" dirty="0" err="1"/>
              <a:t>fire</a:t>
            </a:r>
            <a:r>
              <a:rPr lang="de-DE" dirty="0"/>
              <a:t> </a:t>
            </a:r>
            <a:r>
              <a:rPr lang="de-DE" dirty="0" err="1"/>
              <a:t>extinguishing</a:t>
            </a:r>
            <a:r>
              <a:rPr lang="de-DE" dirty="0"/>
              <a:t> </a:t>
            </a:r>
            <a:r>
              <a:rPr lang="de-DE" dirty="0" err="1"/>
              <a:t>line</a:t>
            </a:r>
            <a:r>
              <a:rPr lang="de-DE" dirty="0"/>
              <a:t>,</a:t>
            </a:r>
            <a:r>
              <a:rPr lang="en-US" dirty="0"/>
              <a:t> rework (existing list) etc.</a:t>
            </a:r>
          </a:p>
          <a:p>
            <a:pPr marL="0" indent="0">
              <a:buNone/>
            </a:pPr>
            <a:endParaRPr lang="de-DE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00B050"/>
                </a:solidFill>
              </a:rPr>
              <a:t>Close coordination with TBI necessary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b="1" dirty="0">
              <a:solidFill>
                <a:srgbClr val="00B050"/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00B050"/>
                </a:solidFill>
              </a:rPr>
              <a:t>Planning of parallel work in same areas necessary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6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23.09.2025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Niels Pyka, 4th SIS100 Workshop Procurement and Installation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1669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0F00CA-67CD-471E-9DA7-4EEE461E6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5" y="271335"/>
            <a:ext cx="6043549" cy="787557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Requirements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assure</a:t>
            </a:r>
            <a:r>
              <a:rPr lang="de-DE" dirty="0"/>
              <a:t> SIS100 </a:t>
            </a:r>
            <a:r>
              <a:rPr lang="de-DE" dirty="0" err="1"/>
              <a:t>installation</a:t>
            </a:r>
            <a:r>
              <a:rPr lang="de-DE" dirty="0"/>
              <a:t> in time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88A908-172D-4955-973A-6BBA121DB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highlight>
                  <a:srgbClr val="FFFF00"/>
                </a:highlight>
              </a:rPr>
              <a:t>REMINDER</a:t>
            </a:r>
            <a:r>
              <a:rPr lang="en-US" dirty="0"/>
              <a:t>	</a:t>
            </a:r>
          </a:p>
          <a:p>
            <a:pPr marL="0" indent="0" algn="ctr">
              <a:buNone/>
            </a:pPr>
            <a:r>
              <a:rPr lang="en-US" dirty="0">
                <a:highlight>
                  <a:srgbClr val="FFFF00"/>
                </a:highlight>
              </a:rPr>
              <a:t>Follow-up work is much more time consuming than floor installation of ACC assemblies only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Cancel outdated paradigms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Cable laying must not determine the ACC installation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Install all available ACC assemblies as fast as possible: complete cells should be no precondition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Keeping comfortable free moving space in the ACC tunnel must not be an argument to not install ACC assemblies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Start to equip electronic racks or PSUs in the supply tunnel even under not perfect room conditions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D654537-6253-48F3-98AC-41BBAC12C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7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BCF0D61-3B13-475D-B394-71DC94A7D59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23.09.2025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7993857-7C09-4803-ABC2-6DD916162A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Niels Pyka, 4th SIS100 Workshop Procurement and Installation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8376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E7AAF3-0EA8-4B73-9FD9-6D64E120D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5" y="271335"/>
            <a:ext cx="5971462" cy="787557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Requirements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assure</a:t>
            </a:r>
            <a:r>
              <a:rPr lang="de-DE" dirty="0"/>
              <a:t> SIS100 </a:t>
            </a:r>
            <a:r>
              <a:rPr lang="de-DE" dirty="0" err="1"/>
              <a:t>installation</a:t>
            </a:r>
            <a:r>
              <a:rPr lang="de-DE" dirty="0"/>
              <a:t> in time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commissioning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F2E17D-0461-4061-BF56-F08AC7E89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Immediate commissioning of a </a:t>
            </a:r>
            <a:r>
              <a:rPr lang="en-US" dirty="0">
                <a:solidFill>
                  <a:srgbClr val="00B050"/>
                </a:solidFill>
              </a:rPr>
              <a:t>second, external welding team </a:t>
            </a:r>
            <a:r>
              <a:rPr lang="en-US" dirty="0">
                <a:solidFill>
                  <a:schemeClr val="tx1"/>
                </a:solidFill>
              </a:rPr>
              <a:t>(frame contract) to keep the time schedule and as backup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B050"/>
                </a:solidFill>
              </a:rPr>
              <a:t>Reinforcement of the SIS100 TRI team </a:t>
            </a:r>
            <a:r>
              <a:rPr lang="en-US" dirty="0">
                <a:solidFill>
                  <a:schemeClr val="tx1"/>
                </a:solidFill>
              </a:rPr>
              <a:t>(6+1) for installation and immediate support of IFJ PAN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B050"/>
                </a:solidFill>
              </a:rPr>
              <a:t>Dedicated bridges for cable pulling </a:t>
            </a:r>
            <a:r>
              <a:rPr lang="en-US" dirty="0"/>
              <a:t>between all fire protection walls to reduce </a:t>
            </a:r>
            <a:r>
              <a:rPr lang="en-US" dirty="0" err="1"/>
              <a:t>risc</a:t>
            </a:r>
            <a:r>
              <a:rPr lang="en-US" dirty="0"/>
              <a:t> of damage for ACC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Resumption of the </a:t>
            </a:r>
            <a:r>
              <a:rPr lang="en-US" dirty="0">
                <a:solidFill>
                  <a:srgbClr val="00B050"/>
                </a:solidFill>
              </a:rPr>
              <a:t>preparation of cable trays </a:t>
            </a:r>
            <a:r>
              <a:rPr lang="en-US" dirty="0"/>
              <a:t>close to the ACC: without  - no plugs; supply tunnel accordingly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LCM planning: allow for </a:t>
            </a:r>
            <a:r>
              <a:rPr lang="en-US" dirty="0">
                <a:solidFill>
                  <a:srgbClr val="00B050"/>
                </a:solidFill>
              </a:rPr>
              <a:t>much more parallel work </a:t>
            </a:r>
            <a:r>
              <a:rPr lang="en-US" dirty="0"/>
              <a:t>(ACC &amp; TBI)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Straights are 50m, arcs 130 m long! Definition of work by axis sections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DD82CC3-FCDD-4663-8261-546AA00F9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8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E145038-9BC4-44E7-9F7E-935B338063E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23.09.2025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186EA83-70F2-4AED-AD64-32ACC87CF4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Niels Pyka, 4th SIS100 Workshop Procurement and Installation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3299232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6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fair-gsi-folienmaster_2019_4zu3</Template>
  <TotalTime>0</TotalTime>
  <Words>622</Words>
  <Application>Microsoft Office PowerPoint</Application>
  <PresentationFormat>Bildschirmpräsentation (4:3)</PresentationFormat>
  <Paragraphs>94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fair-gsi-folienmaster_2016_onering</vt:lpstr>
      <vt:lpstr>Status of SIS100 installation – Progress and issues from machine perspective  Niels Pyka</vt:lpstr>
      <vt:lpstr>Status of SIS100 installation</vt:lpstr>
      <vt:lpstr>Status of SIS100 installation</vt:lpstr>
      <vt:lpstr>Status of SIS100 installation</vt:lpstr>
      <vt:lpstr>Status of SIS100 installation</vt:lpstr>
      <vt:lpstr>TBI installation to be continued</vt:lpstr>
      <vt:lpstr>Requirements to assure SIS100 installation in time</vt:lpstr>
      <vt:lpstr>Requirements to assure SIS100 installation in time for commissioning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SIS100 Installation Workshop</dc:title>
  <dc:creator>Pyka, Niels Dr.</dc:creator>
  <cp:lastModifiedBy>Pyka, Niels Dr.</cp:lastModifiedBy>
  <cp:revision>156</cp:revision>
  <dcterms:created xsi:type="dcterms:W3CDTF">2023-03-15T09:09:18Z</dcterms:created>
  <dcterms:modified xsi:type="dcterms:W3CDTF">2025-09-22T08:36:45Z</dcterms:modified>
</cp:coreProperties>
</file>