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410" r:id="rId2"/>
    <p:sldId id="256" r:id="rId3"/>
    <p:sldId id="393" r:id="rId4"/>
    <p:sldId id="395" r:id="rId5"/>
    <p:sldId id="402" r:id="rId6"/>
    <p:sldId id="397" r:id="rId7"/>
    <p:sldId id="389" r:id="rId8"/>
    <p:sldId id="390" r:id="rId9"/>
    <p:sldId id="398" r:id="rId10"/>
    <p:sldId id="404" r:id="rId11"/>
    <p:sldId id="383" r:id="rId12"/>
    <p:sldId id="408" r:id="rId13"/>
    <p:sldId id="411" r:id="rId14"/>
  </p:sldIdLst>
  <p:sldSz cx="9144000" cy="6858000" type="screen4x3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82"/>
    <a:srgbClr val="FFFF66"/>
    <a:srgbClr val="9C9C9C"/>
    <a:srgbClr val="C4DF63"/>
    <a:srgbClr val="515151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97" autoAdjust="0"/>
    <p:restoredTop sz="97317" autoAdjust="0"/>
  </p:normalViewPr>
  <p:slideViewPr>
    <p:cSldViewPr>
      <p:cViewPr>
        <p:scale>
          <a:sx n="77" d="100"/>
          <a:sy n="77" d="100"/>
        </p:scale>
        <p:origin x="-1332" y="-294"/>
      </p:cViewPr>
      <p:guideLst>
        <p:guide orient="horz" pos="143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8BD61-3547-424D-8836-725BF677DED4}" type="datetimeFigureOut">
              <a:rPr lang="de-DE" smtClean="0"/>
              <a:t>24.06.2013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97C32-0F4A-40F6-B67C-728988A86F3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201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23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6082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6776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3967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1390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251520" y="2286000"/>
            <a:ext cx="8892480" cy="4572000"/>
          </a:xfrm>
          <a:prstGeom prst="rect">
            <a:avLst/>
          </a:prstGeom>
          <a:solidFill>
            <a:srgbClr val="005B82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Jun-25, 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Peter Wintz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7308304" y="2142"/>
            <a:ext cx="1835696" cy="97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Picture 60" descr="logo_699c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25" y="249053"/>
            <a:ext cx="2517775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27584" y="2708275"/>
            <a:ext cx="7254875" cy="792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err="1" smtClean="0"/>
              <a:t>Unsere</a:t>
            </a:r>
            <a:r>
              <a:rPr lang="en-US" noProof="0" dirty="0" smtClean="0"/>
              <a:t> </a:t>
            </a:r>
            <a:r>
              <a:rPr lang="en-US" noProof="0" dirty="0" err="1" smtClean="0"/>
              <a:t>Ziele</a:t>
            </a:r>
            <a:endParaRPr lang="en-US" noProof="0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27584" y="3501008"/>
            <a:ext cx="7254875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Das </a:t>
            </a:r>
            <a:r>
              <a:rPr lang="en-US" noProof="0" dirty="0" err="1" smtClean="0"/>
              <a:t>Forschungszentrum</a:t>
            </a:r>
            <a:r>
              <a:rPr lang="de-DE" dirty="0" smtClean="0"/>
              <a:t> im Fokus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4" y="4868863"/>
            <a:ext cx="6481763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10. Mai 2011 | Theo Mustermann</a:t>
            </a:r>
            <a:endParaRPr lang="de-DE" dirty="0"/>
          </a:p>
        </p:txBody>
      </p:sp>
      <p:pic>
        <p:nvPicPr>
          <p:cNvPr id="11" name="Grafik 3" descr="Panda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9552" y="249053"/>
            <a:ext cx="3096344" cy="67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360000" indent="-360000">
              <a:spcBef>
                <a:spcPts val="600"/>
              </a:spcBef>
              <a:buClr>
                <a:srgbClr val="005B82"/>
              </a:buClr>
              <a:buSzPct val="80000"/>
              <a:buFontTx/>
              <a:buNone/>
              <a:defRPr sz="18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Jun-25, 2013</a:t>
            </a:r>
            <a:endParaRPr lang="de-DE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Peter Wintz</a:t>
            </a:r>
            <a:endParaRPr lang="de-D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101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Jun-25, 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Peter Wintz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p. </a:t>
            </a:r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908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18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Überschrift zu einem Thema mit Bildern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4"/>
          </p:nvPr>
        </p:nvSpPr>
        <p:spPr>
          <a:xfrm>
            <a:off x="720000" y="2638800"/>
            <a:ext cx="360040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endParaRPr lang="de-DE" dirty="0" smtClean="0"/>
          </a:p>
        </p:txBody>
      </p:sp>
      <p:sp>
        <p:nvSpPr>
          <p:cNvPr id="12" name="Inhaltsplatzhalter 2"/>
          <p:cNvSpPr>
            <a:spLocks noGrp="1"/>
          </p:cNvSpPr>
          <p:nvPr>
            <p:ph idx="16"/>
          </p:nvPr>
        </p:nvSpPr>
        <p:spPr>
          <a:xfrm>
            <a:off x="4572000" y="2638800"/>
            <a:ext cx="432048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endParaRPr lang="de-DE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Falls Sie Bilder zeigen möchten …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8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Blindtext für eine Bildunterschrift</a:t>
            </a:r>
            <a:endParaRPr lang="de-DE" dirty="0"/>
          </a:p>
        </p:txBody>
      </p:sp>
      <p:sp>
        <p:nvSpPr>
          <p:cNvPr id="15" name="Inhaltsplatzhalter 13"/>
          <p:cNvSpPr>
            <a:spLocks noGrp="1"/>
          </p:cNvSpPr>
          <p:nvPr>
            <p:ph idx="19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Blindtext für eine 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8597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Jun-25, 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Peter Wintz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588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0" y="2286000"/>
            <a:ext cx="126000" cy="2286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5B82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26000" y="2286000"/>
            <a:ext cx="126000" cy="2286000"/>
          </a:xfrm>
          <a:prstGeom prst="rect">
            <a:avLst/>
          </a:pr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C9C9C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0"/>
            <a:ext cx="126000" cy="2286000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5B82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26000" y="0"/>
            <a:ext cx="126000" cy="2286000"/>
          </a:xfrm>
          <a:prstGeom prst="rect">
            <a:avLst/>
          </a:prstGeom>
          <a:solidFill>
            <a:srgbClr val="9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C9C9C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4572000"/>
            <a:ext cx="1260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5B82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26000" y="4572000"/>
            <a:ext cx="126000" cy="2286000"/>
          </a:xfrm>
          <a:prstGeom prst="rect">
            <a:avLst/>
          </a:prstGeom>
          <a:solidFill>
            <a:srgbClr val="9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C9C9C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00" y="151200"/>
            <a:ext cx="1440000" cy="46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hteck 12"/>
          <p:cNvSpPr/>
          <p:nvPr userDrawn="1"/>
        </p:nvSpPr>
        <p:spPr>
          <a:xfrm rot="-5400000">
            <a:off x="-1076400" y="5665703"/>
            <a:ext cx="2276872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700" dirty="0" smtClean="0">
                <a:solidFill>
                  <a:srgbClr val="515151"/>
                </a:solidFill>
                <a:latin typeface="Arial" pitchFamily="34" charset="0"/>
                <a:cs typeface="Arial" pitchFamily="34" charset="0"/>
              </a:rPr>
              <a:t>Mitglied der Helmholtz-Gemeinschaft</a:t>
            </a:r>
            <a:endParaRPr lang="de-DE" sz="700" dirty="0">
              <a:solidFill>
                <a:srgbClr val="51515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Grafik 12" descr="PandaLogo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94023" y="266891"/>
            <a:ext cx="1438656" cy="34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2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Jun-25, 2013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Peter Wintz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395" r="6658" b="6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54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0000" y="1988840"/>
            <a:ext cx="8172480" cy="410445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de-D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oncepts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drift</a:t>
            </a:r>
            <a:r>
              <a:rPr lang="de-DE" dirty="0"/>
              <a:t> </a:t>
            </a:r>
            <a:r>
              <a:rPr lang="de-DE" dirty="0" smtClean="0"/>
              <a:t>time +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 smtClean="0"/>
              <a:t>amplitude</a:t>
            </a:r>
            <a:r>
              <a:rPr lang="de-DE" dirty="0" smtClean="0"/>
              <a:t> (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</a:t>
            </a:r>
            <a:r>
              <a:rPr lang="de-DE" dirty="0" smtClean="0"/>
              <a:t>/dx)</a:t>
            </a:r>
            <a:r>
              <a:rPr lang="de-DE" sz="1600" dirty="0" smtClean="0">
                <a:sym typeface="Symbol"/>
              </a:rPr>
              <a:t> </a:t>
            </a:r>
          </a:p>
          <a:p>
            <a:pPr marL="0">
              <a:spcBef>
                <a:spcPts val="1200"/>
              </a:spcBef>
            </a:pPr>
            <a:r>
              <a:rPr lang="de-DE" dirty="0"/>
              <a:t>TDR </a:t>
            </a:r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approved</a:t>
            </a:r>
            <a:r>
              <a:rPr lang="de-DE" dirty="0" smtClean="0"/>
              <a:t>, </a:t>
            </a:r>
            <a:r>
              <a:rPr lang="de-DE" dirty="0"/>
              <a:t>ECE </a:t>
            </a:r>
            <a:r>
              <a:rPr lang="de-DE" dirty="0" err="1"/>
              <a:t>evaluation</a:t>
            </a:r>
            <a:r>
              <a:rPr lang="de-DE" dirty="0"/>
              <a:t> &amp; </a:t>
            </a:r>
            <a:r>
              <a:rPr lang="de-DE" dirty="0" err="1"/>
              <a:t>recommendation</a:t>
            </a:r>
            <a:r>
              <a:rPr lang="de-DE" dirty="0"/>
              <a:t>: </a:t>
            </a:r>
            <a:r>
              <a:rPr lang="de-DE" i="1" dirty="0" smtClean="0"/>
              <a:t>“.. </a:t>
            </a:r>
            <a:r>
              <a:rPr lang="de-DE" i="1" dirty="0" err="1"/>
              <a:t>following</a:t>
            </a:r>
            <a:r>
              <a:rPr lang="de-DE" i="1" dirty="0"/>
              <a:t> </a:t>
            </a:r>
            <a:r>
              <a:rPr lang="de-DE" i="1" dirty="0" err="1"/>
              <a:t>both</a:t>
            </a:r>
            <a:r>
              <a:rPr lang="de-DE" i="1" dirty="0"/>
              <a:t> </a:t>
            </a:r>
            <a:r>
              <a:rPr lang="de-DE" i="1" dirty="0" err="1"/>
              <a:t>electronics</a:t>
            </a:r>
            <a:r>
              <a:rPr lang="de-DE" i="1" dirty="0"/>
              <a:t> </a:t>
            </a:r>
            <a:r>
              <a:rPr lang="de-DE" i="1" dirty="0" err="1"/>
              <a:t>options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a </a:t>
            </a:r>
            <a:r>
              <a:rPr lang="de-DE" i="1" dirty="0" err="1"/>
              <a:t>wise</a:t>
            </a:r>
            <a:r>
              <a:rPr lang="de-DE" i="1" dirty="0"/>
              <a:t> </a:t>
            </a:r>
            <a:r>
              <a:rPr lang="de-DE" i="1" dirty="0" err="1"/>
              <a:t>approach</a:t>
            </a:r>
            <a:r>
              <a:rPr lang="de-DE" i="1" dirty="0"/>
              <a:t> ..“</a:t>
            </a:r>
            <a:endParaRPr lang="en-US" i="1" dirty="0"/>
          </a:p>
          <a:p>
            <a:pPr marL="284400" lvl="1" indent="-28440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Amplitude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sampling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:  </a:t>
            </a:r>
            <a:r>
              <a:rPr lang="de-DE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LE-Time + 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Q</a:t>
            </a:r>
          </a:p>
          <a:p>
            <a:pPr marL="741600" lvl="3" indent="-284400">
              <a:spcBef>
                <a:spcPts val="600"/>
              </a:spcBef>
            </a:pPr>
            <a:r>
              <a:rPr lang="de-DE" sz="1800" dirty="0" smtClean="0">
                <a:sym typeface="Symbol"/>
              </a:rPr>
              <a:t>Frontend </a:t>
            </a:r>
            <a:r>
              <a:rPr lang="de-DE" sz="1800" dirty="0" err="1" smtClean="0">
                <a:sym typeface="Symbol"/>
              </a:rPr>
              <a:t>amplifier</a:t>
            </a:r>
            <a:r>
              <a:rPr lang="de-DE" sz="1800" dirty="0" smtClean="0">
                <a:sym typeface="Symbol"/>
              </a:rPr>
              <a:t> + FADC (240MHz)</a:t>
            </a:r>
          </a:p>
          <a:p>
            <a:pPr marL="741600" lvl="3" indent="-284400">
              <a:spcBef>
                <a:spcPts val="600"/>
              </a:spcBef>
            </a:pPr>
            <a:r>
              <a:rPr lang="de-DE" sz="1800" dirty="0" smtClean="0">
                <a:sym typeface="Symbol"/>
              </a:rPr>
              <a:t>Status: </a:t>
            </a:r>
            <a:r>
              <a:rPr lang="en-US" sz="1800" dirty="0" err="1">
                <a:latin typeface="Symbol" pitchFamily="18" charset="2"/>
                <a:cs typeface="Arial"/>
              </a:rPr>
              <a:t>s</a:t>
            </a:r>
            <a:r>
              <a:rPr lang="en-US" sz="1800" baseline="-25000" dirty="0" err="1">
                <a:cs typeface="Arial"/>
              </a:rPr>
              <a:t>r</a:t>
            </a:r>
            <a:r>
              <a:rPr lang="el-GR" sz="1800" baseline="-25000" dirty="0">
                <a:cs typeface="Arial"/>
                <a:sym typeface="Symbol"/>
              </a:rPr>
              <a:t></a:t>
            </a:r>
            <a:r>
              <a:rPr lang="de-DE" sz="1800" baseline="-25000" dirty="0">
                <a:cs typeface="Arial"/>
              </a:rPr>
              <a:t> </a:t>
            </a:r>
            <a:r>
              <a:rPr lang="en-US" sz="1800" dirty="0">
                <a:cs typeface="Arial"/>
              </a:rPr>
              <a:t>~ 150 µm, </a:t>
            </a:r>
            <a:r>
              <a:rPr lang="en-US" sz="1800" dirty="0" smtClean="0">
                <a:cs typeface="Arial"/>
                <a:sym typeface="Symbol"/>
              </a:rPr>
              <a:t>(</a:t>
            </a:r>
            <a:r>
              <a:rPr lang="en-US" sz="1800" dirty="0" err="1">
                <a:cs typeface="Arial"/>
                <a:sym typeface="Symbol"/>
              </a:rPr>
              <a:t>dE</a:t>
            </a:r>
            <a:r>
              <a:rPr lang="en-US" sz="1800" dirty="0">
                <a:cs typeface="Arial"/>
                <a:sym typeface="Symbol"/>
              </a:rPr>
              <a:t>/dx) &lt; 10% </a:t>
            </a:r>
            <a:r>
              <a:rPr lang="en-US" sz="1800" dirty="0" smtClean="0">
                <a:cs typeface="Arial"/>
                <a:sym typeface="Symbol"/>
              </a:rPr>
              <a:t>measured, ~</a:t>
            </a:r>
            <a:r>
              <a:rPr lang="en-US" sz="1800" dirty="0">
                <a:cs typeface="Arial"/>
                <a:sym typeface="Symbol"/>
              </a:rPr>
              <a:t>7% feasible at PANDA</a:t>
            </a:r>
          </a:p>
          <a:p>
            <a:pPr marL="741600" lvl="3" indent="-284400">
              <a:spcBef>
                <a:spcPts val="600"/>
              </a:spcBef>
            </a:pPr>
            <a:r>
              <a:rPr lang="de-DE" sz="1800" dirty="0" err="1" smtClean="0">
                <a:cs typeface="Arial"/>
                <a:sym typeface="Symbol"/>
              </a:rPr>
              <a:t>Pending</a:t>
            </a:r>
            <a:r>
              <a:rPr lang="de-DE" sz="1800" dirty="0" smtClean="0">
                <a:cs typeface="Arial"/>
                <a:sym typeface="Symbol"/>
              </a:rPr>
              <a:t>: High-rate FPGA pulse </a:t>
            </a:r>
            <a:r>
              <a:rPr lang="de-DE" sz="1800" dirty="0" err="1" smtClean="0">
                <a:cs typeface="Arial"/>
                <a:sym typeface="Symbol"/>
              </a:rPr>
              <a:t>analysis</a:t>
            </a:r>
            <a:r>
              <a:rPr lang="de-DE" sz="1800" dirty="0" smtClean="0">
                <a:cs typeface="Arial"/>
                <a:sym typeface="Symbol"/>
              </a:rPr>
              <a:t> </a:t>
            </a:r>
            <a:r>
              <a:rPr lang="de-DE" sz="1800" dirty="0" err="1" smtClean="0">
                <a:cs typeface="Arial"/>
                <a:sym typeface="Symbol"/>
              </a:rPr>
              <a:t>and</a:t>
            </a:r>
            <a:r>
              <a:rPr lang="de-DE" sz="1800" dirty="0" smtClean="0">
                <a:cs typeface="Arial"/>
                <a:sym typeface="Symbol"/>
              </a:rPr>
              <a:t> </a:t>
            </a:r>
            <a:r>
              <a:rPr lang="de-DE" sz="1800" dirty="0" err="1" smtClean="0">
                <a:cs typeface="Arial"/>
                <a:sym typeface="Symbol"/>
              </a:rPr>
              <a:t>readout</a:t>
            </a:r>
            <a:r>
              <a:rPr lang="de-DE" sz="1800" dirty="0" smtClean="0">
                <a:cs typeface="Arial"/>
                <a:sym typeface="Symbol"/>
              </a:rPr>
              <a:t>, final </a:t>
            </a:r>
            <a:r>
              <a:rPr lang="de-DE" sz="1800" dirty="0" err="1" smtClean="0">
                <a:cs typeface="Arial"/>
                <a:sym typeface="Symbol"/>
              </a:rPr>
              <a:t>amplifiers</a:t>
            </a:r>
            <a:endParaRPr lang="de-DE" sz="1800" dirty="0" smtClean="0">
              <a:sym typeface="Symbol"/>
            </a:endParaRPr>
          </a:p>
          <a:p>
            <a:pPr marL="284400" lvl="1" indent="-28440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Amplitude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by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time-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over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threshold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*: LE-Time </a:t>
            </a:r>
            <a:r>
              <a:rPr lang="de-DE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+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ToT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(Q)</a:t>
            </a:r>
          </a:p>
          <a:p>
            <a:pPr marL="741600" lvl="3" indent="-284400">
              <a:spcBef>
                <a:spcPts val="600"/>
              </a:spcBef>
            </a:pPr>
            <a:r>
              <a:rPr lang="de-DE" sz="1800" dirty="0" smtClean="0">
                <a:sym typeface="Symbol"/>
              </a:rPr>
              <a:t>Frontend ASIC </a:t>
            </a:r>
            <a:r>
              <a:rPr lang="de-DE" sz="1800" dirty="0" err="1" smtClean="0">
                <a:sym typeface="Symbol"/>
              </a:rPr>
              <a:t>chip</a:t>
            </a:r>
            <a:r>
              <a:rPr lang="de-DE" sz="1800" dirty="0" smtClean="0">
                <a:sym typeface="Symbol"/>
              </a:rPr>
              <a:t> + </a:t>
            </a:r>
            <a:r>
              <a:rPr lang="de-DE" sz="1800" u="sng" dirty="0" smtClean="0">
                <a:sym typeface="Symbol"/>
              </a:rPr>
              <a:t>T</a:t>
            </a:r>
            <a:r>
              <a:rPr lang="de-DE" sz="1800" dirty="0" smtClean="0">
                <a:sym typeface="Symbol"/>
              </a:rPr>
              <a:t>ime-</a:t>
            </a:r>
            <a:r>
              <a:rPr lang="de-DE" sz="1800" u="sng" dirty="0" err="1" smtClean="0">
                <a:sym typeface="Symbol"/>
              </a:rPr>
              <a:t>R</a:t>
            </a:r>
            <a:r>
              <a:rPr lang="de-DE" sz="1800" dirty="0" err="1" smtClean="0">
                <a:sym typeface="Symbol"/>
              </a:rPr>
              <a:t>eadout</a:t>
            </a:r>
            <a:r>
              <a:rPr lang="de-DE" sz="1800" dirty="0" smtClean="0">
                <a:sym typeface="Symbol"/>
              </a:rPr>
              <a:t>-</a:t>
            </a:r>
            <a:r>
              <a:rPr lang="de-DE" sz="1800" u="sng" dirty="0" smtClean="0">
                <a:sym typeface="Symbol"/>
              </a:rPr>
              <a:t>B</a:t>
            </a:r>
            <a:r>
              <a:rPr lang="de-DE" sz="1800" dirty="0" smtClean="0">
                <a:sym typeface="Symbol"/>
              </a:rPr>
              <a:t>oards</a:t>
            </a:r>
          </a:p>
          <a:p>
            <a:pPr marL="741600" lvl="3" indent="-284400">
              <a:spcBef>
                <a:spcPts val="600"/>
              </a:spcBef>
            </a:pPr>
            <a:r>
              <a:rPr lang="de-DE" sz="1800" dirty="0" smtClean="0">
                <a:sym typeface="Symbol"/>
              </a:rPr>
              <a:t>Status: </a:t>
            </a:r>
            <a:r>
              <a:rPr lang="de-DE" sz="1800" dirty="0" err="1" smtClean="0">
                <a:sym typeface="Symbol"/>
              </a:rPr>
              <a:t>first</a:t>
            </a:r>
            <a:r>
              <a:rPr lang="de-DE" sz="1800" dirty="0" smtClean="0">
                <a:sym typeface="Symbol"/>
              </a:rPr>
              <a:t> in-beam </a:t>
            </a:r>
            <a:r>
              <a:rPr lang="de-DE" sz="1800" dirty="0" err="1" smtClean="0">
                <a:sym typeface="Symbol"/>
              </a:rPr>
              <a:t>tests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sucessfull</a:t>
            </a:r>
            <a:r>
              <a:rPr lang="de-DE" sz="1800" dirty="0" smtClean="0">
                <a:sym typeface="Symbol"/>
              </a:rPr>
              <a:t>, </a:t>
            </a:r>
            <a:r>
              <a:rPr lang="de-DE" sz="1800" dirty="0" err="1" smtClean="0">
                <a:sym typeface="Symbol"/>
              </a:rPr>
              <a:t>analysis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ongoing</a:t>
            </a:r>
            <a:endParaRPr lang="de-DE" sz="1800" dirty="0" smtClean="0">
              <a:sym typeface="Symbol"/>
            </a:endParaRPr>
          </a:p>
          <a:p>
            <a:pPr marL="741600" lvl="3" indent="-284400">
              <a:spcBef>
                <a:spcPts val="600"/>
              </a:spcBef>
            </a:pPr>
            <a:r>
              <a:rPr lang="de-DE" sz="1800" dirty="0" err="1" smtClean="0">
                <a:sym typeface="Symbol"/>
              </a:rPr>
              <a:t>Pending</a:t>
            </a:r>
            <a:r>
              <a:rPr lang="de-DE" sz="1800" dirty="0" smtClean="0">
                <a:sym typeface="Symbol"/>
              </a:rPr>
              <a:t>: </a:t>
            </a:r>
            <a:r>
              <a:rPr lang="de-DE" sz="1800" dirty="0" err="1" smtClean="0">
                <a:sym typeface="Symbol"/>
              </a:rPr>
              <a:t>full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ToT</a:t>
            </a:r>
            <a:r>
              <a:rPr lang="de-DE" sz="1800" dirty="0" smtClean="0">
                <a:sym typeface="Symbol"/>
              </a:rPr>
              <a:t>  </a:t>
            </a:r>
            <a:r>
              <a:rPr lang="de-DE" sz="1800" dirty="0" err="1" smtClean="0">
                <a:sym typeface="Symbol"/>
              </a:rPr>
              <a:t>dE</a:t>
            </a:r>
            <a:r>
              <a:rPr lang="de-DE" sz="1800" dirty="0" smtClean="0">
                <a:sym typeface="Symbol"/>
              </a:rPr>
              <a:t>/dx </a:t>
            </a:r>
            <a:r>
              <a:rPr lang="de-DE" sz="1800" dirty="0" err="1" smtClean="0">
                <a:sym typeface="Symbol"/>
              </a:rPr>
              <a:t>calibration</a:t>
            </a:r>
            <a:r>
              <a:rPr lang="de-DE" sz="1800" dirty="0" smtClean="0">
                <a:sym typeface="Symbol"/>
              </a:rPr>
              <a:t>, </a:t>
            </a:r>
            <a:r>
              <a:rPr lang="de-DE" sz="1800" dirty="0" err="1" smtClean="0">
                <a:sym typeface="Symbol"/>
              </a:rPr>
              <a:t>analysis</a:t>
            </a:r>
            <a:r>
              <a:rPr lang="de-DE" sz="1800" dirty="0" smtClean="0">
                <a:sym typeface="Symbol"/>
              </a:rPr>
              <a:t>, &gt;4 beam </a:t>
            </a:r>
            <a:r>
              <a:rPr lang="de-DE" sz="1800" dirty="0" err="1" smtClean="0">
                <a:sym typeface="Symbol"/>
              </a:rPr>
              <a:t>momenta</a:t>
            </a:r>
            <a:r>
              <a:rPr lang="de-DE" sz="1800" dirty="0" smtClean="0">
                <a:sym typeface="Symbol"/>
              </a:rPr>
              <a:t>, larger </a:t>
            </a:r>
            <a:r>
              <a:rPr lang="de-DE" sz="1800" dirty="0" err="1" smtClean="0">
                <a:sym typeface="Symbol"/>
              </a:rPr>
              <a:t>straw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setups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equipped</a:t>
            </a:r>
            <a:r>
              <a:rPr lang="de-DE" sz="1800" dirty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with</a:t>
            </a:r>
            <a:r>
              <a:rPr lang="de-DE" sz="1800" dirty="0" smtClean="0">
                <a:sym typeface="Symbol"/>
              </a:rPr>
              <a:t> RO (</a:t>
            </a:r>
            <a:r>
              <a:rPr lang="de-DE" sz="1800" dirty="0" err="1" smtClean="0">
                <a:sym typeface="Symbol"/>
              </a:rPr>
              <a:t>few</a:t>
            </a:r>
            <a:r>
              <a:rPr lang="de-DE" sz="1800" dirty="0" smtClean="0">
                <a:sym typeface="Symbol"/>
              </a:rPr>
              <a:t> 100 </a:t>
            </a:r>
            <a:r>
              <a:rPr lang="de-DE" sz="1800" dirty="0" err="1" smtClean="0">
                <a:sym typeface="Symbol"/>
              </a:rPr>
              <a:t>straws</a:t>
            </a:r>
            <a:r>
              <a:rPr lang="de-DE" sz="1800" dirty="0" smtClean="0">
                <a:sym typeface="Symbol"/>
              </a:rPr>
              <a:t>, </a:t>
            </a:r>
            <a:r>
              <a:rPr lang="de-DE" sz="1800" dirty="0" err="1" smtClean="0">
                <a:sym typeface="Symbol"/>
              </a:rPr>
              <a:t>inclined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to</a:t>
            </a:r>
            <a:r>
              <a:rPr lang="de-DE" sz="1800" dirty="0" smtClean="0">
                <a:sym typeface="Symbol"/>
              </a:rPr>
              <a:t> beam)</a:t>
            </a:r>
            <a:endParaRPr lang="de-DE" dirty="0" smtClean="0">
              <a:sym typeface="Symbo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</a:t>
            </a:r>
            <a:r>
              <a:rPr lang="de-DE" dirty="0" err="1" smtClean="0"/>
              <a:t>Readout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Jun-25, 2013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Peter Wintz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p. </a:t>
            </a:r>
            <a:fld id="{7EB9AEA1-3281-46F0-9EDB-48FF2E5FF26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876256" y="4633972"/>
            <a:ext cx="2195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*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ToT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 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used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 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for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 PID 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at</a:t>
            </a:r>
            <a:r>
              <a:rPr lang="de-DE" sz="1400" i="1" dirty="0">
                <a:solidFill>
                  <a:schemeClr val="bg1">
                    <a:lumMod val="50000"/>
                  </a:schemeClr>
                </a:solidFill>
                <a:sym typeface="Symbol"/>
              </a:rPr>
              <a:t> 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ATLAS-    TRT </a:t>
            </a:r>
            <a:r>
              <a:rPr lang="de-DE" sz="1400" i="1" dirty="0">
                <a:solidFill>
                  <a:schemeClr val="bg1">
                    <a:lumMod val="50000"/>
                  </a:schemeClr>
                </a:solidFill>
                <a:sym typeface="Symbol"/>
              </a:rPr>
              <a:t>&amp; HADES-MDC</a:t>
            </a:r>
            <a:endParaRPr lang="de-DE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6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3113718" y="3664771"/>
            <a:ext cx="2682419" cy="2664294"/>
            <a:chOff x="3125817" y="4250465"/>
            <a:chExt cx="2322442" cy="23067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9" t="22285" r="6860" b="18216"/>
            <a:stretch/>
          </p:blipFill>
          <p:spPr>
            <a:xfrm>
              <a:off x="3125817" y="4340547"/>
              <a:ext cx="2322442" cy="221666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776889" y="4753369"/>
              <a:ext cx="95731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800" b="1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50mV </a:t>
              </a:r>
              <a:r>
                <a:rPr lang="de-DE" sz="800" b="1" dirty="0" err="1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threshold</a:t>
              </a:r>
              <a:endParaRPr lang="de-DE" sz="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428600" y="5809079"/>
              <a:ext cx="95731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25mV </a:t>
              </a:r>
              <a:r>
                <a:rPr lang="de-DE" sz="8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threshold</a:t>
              </a:r>
              <a:endParaRPr lang="de-DE" sz="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90886" y="4250465"/>
              <a:ext cx="1817015" cy="266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i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dQ</a:t>
              </a:r>
              <a:r>
                <a:rPr lang="de-DE" sz="1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/Q </a:t>
              </a:r>
              <a:r>
                <a:rPr lang="de-DE" sz="1400" b="1" i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resolution</a:t>
              </a:r>
              <a:r>
                <a:rPr lang="de-DE" sz="1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~ 10%</a:t>
              </a:r>
            </a:p>
          </p:txBody>
        </p:sp>
        <p:sp>
          <p:nvSpPr>
            <p:cNvPr id="40" name="Inhaltsplatzhalter 11"/>
            <p:cNvSpPr txBox="1">
              <a:spLocks/>
            </p:cNvSpPr>
            <p:nvPr/>
          </p:nvSpPr>
          <p:spPr>
            <a:xfrm>
              <a:off x="3390886" y="6247463"/>
              <a:ext cx="1893717" cy="247407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de-DE" sz="1400" b="1" i="1" dirty="0" smtClean="0"/>
                <a:t>Charge (</a:t>
              </a:r>
              <a:r>
                <a:rPr lang="de-DE" sz="1400" b="1" i="1" dirty="0" err="1" smtClean="0"/>
                <a:t>pC</a:t>
              </a:r>
              <a:r>
                <a:rPr lang="de-DE" sz="1400" b="1" i="1" dirty="0" smtClean="0"/>
                <a:t>) </a:t>
              </a:r>
              <a:r>
                <a:rPr lang="de-DE" sz="1400" b="1" i="1" dirty="0" err="1" smtClean="0"/>
                <a:t>vs</a:t>
              </a:r>
              <a:r>
                <a:rPr lang="de-DE" sz="1400" b="1" i="1" dirty="0" smtClean="0"/>
                <a:t> </a:t>
              </a:r>
              <a:r>
                <a:rPr lang="de-DE" sz="1400" b="1" i="1" dirty="0" err="1" smtClean="0"/>
                <a:t>ToT</a:t>
              </a:r>
              <a:r>
                <a:rPr lang="de-DE" sz="1400" b="1" i="1" dirty="0" smtClean="0"/>
                <a:t> (</a:t>
              </a:r>
              <a:r>
                <a:rPr lang="de-DE" sz="1400" b="1" i="1" dirty="0" err="1" smtClean="0"/>
                <a:t>ns</a:t>
              </a:r>
              <a:r>
                <a:rPr lang="de-DE" sz="1400" b="1" i="1" dirty="0" smtClean="0"/>
                <a:t>)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Jun-25, 2013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892777" y="4050111"/>
            <a:ext cx="3071711" cy="2259209"/>
            <a:chOff x="395537" y="4316169"/>
            <a:chExt cx="3071711" cy="225920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6979" r="9503" b="-1"/>
            <a:stretch/>
          </p:blipFill>
          <p:spPr bwMode="auto">
            <a:xfrm>
              <a:off x="467544" y="4316169"/>
              <a:ext cx="2999704" cy="2091022"/>
            </a:xfrm>
            <a:prstGeom prst="rect">
              <a:avLst/>
            </a:prstGeom>
            <a:noFill/>
            <a:ln w="0">
              <a:noFill/>
              <a:prstDash val="solid"/>
              <a:round/>
              <a:headEnd/>
              <a:tailEnd/>
            </a:ln>
          </p:spPr>
        </p:pic>
        <p:sp>
          <p:nvSpPr>
            <p:cNvPr id="20" name="Inhaltsplatzhalter 11"/>
            <p:cNvSpPr txBox="1">
              <a:spLocks/>
            </p:cNvSpPr>
            <p:nvPr/>
          </p:nvSpPr>
          <p:spPr>
            <a:xfrm>
              <a:off x="1583670" y="6327971"/>
              <a:ext cx="1080124" cy="247407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de-DE" sz="1200" b="1" i="1" dirty="0" smtClean="0"/>
                <a:t>Time (</a:t>
              </a:r>
              <a:r>
                <a:rPr lang="de-DE" sz="1200" b="1" i="1" dirty="0" err="1" smtClean="0"/>
                <a:t>ns</a:t>
              </a:r>
              <a:r>
                <a:rPr lang="de-DE" sz="1200" b="1" i="1" dirty="0" smtClean="0"/>
                <a:t>)</a:t>
              </a:r>
              <a:r>
                <a:rPr lang="de-DE" sz="1200" b="1" i="1" dirty="0" smtClean="0">
                  <a:sym typeface="Symbol"/>
                </a:rPr>
                <a:t></a:t>
              </a:r>
              <a:endParaRPr lang="de-DE" sz="1200" b="1" i="1" dirty="0" smtClean="0"/>
            </a:p>
          </p:txBody>
        </p:sp>
        <p:sp>
          <p:nvSpPr>
            <p:cNvPr id="21" name="Inhaltsplatzhalter 11"/>
            <p:cNvSpPr txBox="1">
              <a:spLocks/>
            </p:cNvSpPr>
            <p:nvPr/>
          </p:nvSpPr>
          <p:spPr>
            <a:xfrm rot="16200000">
              <a:off x="-509627" y="5221333"/>
              <a:ext cx="2057735" cy="247408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ot"/>
            </a:ln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de-DE" sz="1200" b="1" i="1" dirty="0" smtClean="0"/>
                <a:t>Time </a:t>
              </a:r>
              <a:r>
                <a:rPr lang="de-DE" sz="1200" b="1" i="1" dirty="0" err="1" smtClean="0"/>
                <a:t>over</a:t>
              </a:r>
              <a:r>
                <a:rPr lang="de-DE" sz="1200" b="1" i="1" dirty="0" smtClean="0"/>
                <a:t> </a:t>
              </a:r>
              <a:r>
                <a:rPr lang="de-DE" sz="1200" b="1" i="1" dirty="0" err="1" smtClean="0"/>
                <a:t>Threshold</a:t>
              </a:r>
              <a:r>
                <a:rPr lang="de-DE" sz="1200" b="1" i="1" dirty="0" smtClean="0"/>
                <a:t> (</a:t>
              </a:r>
              <a:r>
                <a:rPr lang="de-DE" sz="1200" b="1" i="1" dirty="0" err="1" smtClean="0"/>
                <a:t>ns</a:t>
              </a:r>
              <a:r>
                <a:rPr lang="de-DE" sz="1200" b="1" i="1" dirty="0" smtClean="0"/>
                <a:t>) </a:t>
              </a:r>
              <a:r>
                <a:rPr lang="de-DE" sz="1200" b="1" i="1" dirty="0" smtClean="0">
                  <a:sym typeface="Symbol"/>
                </a:rPr>
                <a:t></a:t>
              </a:r>
              <a:endParaRPr lang="de-DE" sz="1200" b="1" i="1" dirty="0" smtClean="0"/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0000" y="1988840"/>
            <a:ext cx="8244488" cy="4104455"/>
          </a:xfrm>
          <a:ln>
            <a:noFill/>
          </a:ln>
        </p:spPr>
        <p:txBody>
          <a:bodyPr/>
          <a:lstStyle/>
          <a:p>
            <a:pPr marL="284400" indent="-28440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ASIC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testversion</a:t>
            </a:r>
            <a:r>
              <a:rPr 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analog out,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in-beam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2012</a:t>
            </a:r>
            <a:r>
              <a:rPr lang="de-DE" dirty="0"/>
              <a:t> </a:t>
            </a:r>
            <a:r>
              <a:rPr lang="de-DE" dirty="0" smtClean="0"/>
              <a:t>	(</a:t>
            </a:r>
            <a:r>
              <a:rPr lang="de-DE" dirty="0" smtClean="0">
                <a:sym typeface="Symbol"/>
              </a:rPr>
              <a:t> Jacek)</a:t>
            </a:r>
            <a:endParaRPr lang="de-DE" dirty="0">
              <a:solidFill>
                <a:prstClr val="black"/>
              </a:solidFill>
              <a:sym typeface="Symbol"/>
            </a:endParaRPr>
          </a:p>
          <a:p>
            <a:pPr marL="284400" indent="-28440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ASIC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version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de-DE" dirty="0" smtClean="0"/>
              <a:t> 100 </a:t>
            </a:r>
            <a:r>
              <a:rPr lang="de-DE" dirty="0" err="1" smtClean="0"/>
              <a:t>chips</a:t>
            </a:r>
            <a:r>
              <a:rPr lang="de-DE" dirty="0" smtClean="0">
                <a:sym typeface="Symbol"/>
              </a:rPr>
              <a:t></a:t>
            </a:r>
            <a:r>
              <a:rPr lang="de-DE" dirty="0" smtClean="0"/>
              <a:t> 8 </a:t>
            </a:r>
            <a:r>
              <a:rPr lang="de-DE" dirty="0" err="1" smtClean="0"/>
              <a:t>ch</a:t>
            </a:r>
            <a:r>
              <a:rPr lang="de-DE" dirty="0" smtClean="0"/>
              <a:t>, </a:t>
            </a:r>
            <a:r>
              <a:rPr lang="de-DE" dirty="0" err="1" smtClean="0"/>
              <a:t>few</a:t>
            </a:r>
            <a:r>
              <a:rPr lang="de-DE" dirty="0" smtClean="0"/>
              <a:t> </a:t>
            </a:r>
            <a:r>
              <a:rPr lang="de-DE" dirty="0" err="1" smtClean="0"/>
              <a:t>param</a:t>
            </a:r>
            <a:r>
              <a:rPr lang="de-DE" dirty="0" smtClean="0"/>
              <a:t>. </a:t>
            </a:r>
            <a:r>
              <a:rPr lang="de-DE" dirty="0" err="1" smtClean="0"/>
              <a:t>optimisations</a:t>
            </a:r>
            <a:r>
              <a:rPr lang="de-DE" dirty="0" smtClean="0"/>
              <a:t> </a:t>
            </a:r>
          </a:p>
          <a:p>
            <a:pPr marL="284400" indent="-28440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Calibration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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dE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/dx </a:t>
            </a:r>
            <a:r>
              <a:rPr lang="de-DE" dirty="0" err="1" smtClean="0">
                <a:sym typeface="Symbol"/>
              </a:rPr>
              <a:t>with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de-DE" baseline="30000" dirty="0" smtClean="0">
                <a:sym typeface="Symbol"/>
              </a:rPr>
              <a:t>55</a:t>
            </a:r>
            <a:r>
              <a:rPr lang="de-DE" dirty="0" smtClean="0">
                <a:sym typeface="Symbol"/>
              </a:rPr>
              <a:t>Fe-source </a:t>
            </a:r>
            <a:r>
              <a:rPr lang="de-DE" dirty="0" err="1" smtClean="0">
                <a:sym typeface="Symbol"/>
              </a:rPr>
              <a:t>and</a:t>
            </a:r>
            <a:r>
              <a:rPr lang="de-DE" dirty="0" smtClean="0">
                <a:sym typeface="Symbol"/>
              </a:rPr>
              <a:t> beam </a:t>
            </a:r>
            <a:r>
              <a:rPr lang="de-DE" dirty="0" err="1" smtClean="0">
                <a:sym typeface="Symbol"/>
              </a:rPr>
              <a:t>protons</a:t>
            </a:r>
            <a:endParaRPr lang="de-DE" dirty="0" smtClean="0">
              <a:sym typeface="Symbol"/>
            </a:endParaRPr>
          </a:p>
          <a:p>
            <a:pPr marL="970200" lvl="2" indent="-284400">
              <a:spcBef>
                <a:spcPts val="600"/>
              </a:spcBef>
            </a:pPr>
            <a:r>
              <a:rPr lang="de-DE" sz="1600" dirty="0" err="1" smtClean="0">
                <a:sym typeface="Symbol"/>
              </a:rPr>
              <a:t>need</a:t>
            </a:r>
            <a:r>
              <a:rPr lang="de-DE" sz="1600" dirty="0" smtClean="0">
                <a:sym typeface="Symbol"/>
              </a:rPr>
              <a:t> &gt;4 different beam </a:t>
            </a:r>
            <a:r>
              <a:rPr lang="de-DE" sz="1600" dirty="0" err="1" smtClean="0">
                <a:sym typeface="Symbol"/>
              </a:rPr>
              <a:t>momenta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ym typeface="Symbol"/>
              </a:rPr>
              <a:t>to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ym typeface="Symbol"/>
              </a:rPr>
              <a:t>get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ym typeface="Symbol"/>
              </a:rPr>
              <a:t>ToT</a:t>
            </a:r>
            <a:r>
              <a:rPr lang="de-DE" sz="1600" dirty="0" smtClean="0">
                <a:sym typeface="Symbol"/>
              </a:rPr>
              <a:t>  </a:t>
            </a:r>
            <a:r>
              <a:rPr lang="de-DE" sz="1600" dirty="0" err="1" smtClean="0">
                <a:sym typeface="Symbol"/>
              </a:rPr>
              <a:t>dE</a:t>
            </a:r>
            <a:r>
              <a:rPr lang="de-DE" sz="1600" dirty="0" smtClean="0">
                <a:sym typeface="Symbol"/>
              </a:rPr>
              <a:t>/dx </a:t>
            </a:r>
            <a:r>
              <a:rPr lang="de-DE" sz="1600" dirty="0" err="1" smtClean="0">
                <a:sym typeface="Symbol"/>
              </a:rPr>
              <a:t>relation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ym typeface="Symbol"/>
              </a:rPr>
              <a:t>and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ym typeface="Symbol"/>
              </a:rPr>
              <a:t>resolution</a:t>
            </a:r>
            <a:endParaRPr lang="de-DE" sz="1600" dirty="0" smtClean="0">
              <a:sym typeface="Symbol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Time-Over-</a:t>
            </a:r>
            <a:r>
              <a:rPr lang="de-DE" dirty="0" err="1" smtClean="0"/>
              <a:t>Threshold</a:t>
            </a:r>
            <a:r>
              <a:rPr lang="de-DE" dirty="0" smtClean="0"/>
              <a:t> </a:t>
            </a:r>
            <a:r>
              <a:rPr lang="de-DE" dirty="0" err="1" smtClean="0"/>
              <a:t>Method</a:t>
            </a:r>
            <a:r>
              <a:rPr lang="de-DE" dirty="0" smtClean="0"/>
              <a:t>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Peter </a:t>
            </a:r>
            <a:r>
              <a:rPr lang="de-DE" dirty="0" err="1" smtClean="0">
                <a:solidFill>
                  <a:prstClr val="black">
                    <a:tint val="75000"/>
                  </a:prstClr>
                </a:solidFill>
              </a:rPr>
              <a:t>Wintz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p. </a:t>
            </a:r>
            <a:fld id="{7EB9AEA1-3281-46F0-9EDB-48FF2E5FF26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611560" y="4519791"/>
            <a:ext cx="2633272" cy="1285473"/>
            <a:chOff x="3499624" y="1366314"/>
            <a:chExt cx="3250950" cy="1587003"/>
          </a:xfrm>
        </p:grpSpPr>
        <p:pic>
          <p:nvPicPr>
            <p:cNvPr id="23" name="Picture 2" descr="C:\Users\Wintz\Documents\MyMeasurements\ASIC_Mar2013\Fe55\Scopepics\172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81" t="20457" r="8512" b="64649"/>
            <a:stretch/>
          </p:blipFill>
          <p:spPr bwMode="auto">
            <a:xfrm>
              <a:off x="3499624" y="1455213"/>
              <a:ext cx="3233854" cy="1498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790065" y="1737134"/>
              <a:ext cx="718145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Pulse</a:t>
              </a:r>
              <a:r>
                <a:rPr lang="de-DE" sz="1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/>
              <a:r>
                <a:rPr lang="de-DE" sz="10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integral</a:t>
              </a:r>
              <a:endParaRPr lang="en-US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71412" y="1475524"/>
              <a:ext cx="678961" cy="44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err="1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ToT</a:t>
              </a:r>
              <a:r>
                <a:rPr lang="de-DE" sz="1000" b="1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/>
              <a:r>
                <a:rPr lang="de-DE" sz="1000" b="1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(25mV)</a:t>
              </a:r>
              <a:endParaRPr lang="en-US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71613" y="1366314"/>
              <a:ext cx="678961" cy="44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err="1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ToT</a:t>
              </a:r>
              <a:r>
                <a:rPr lang="de-DE" sz="10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/>
              <a:r>
                <a:rPr lang="de-DE" sz="10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(50mV)</a:t>
              </a:r>
              <a:endParaRPr lang="en-US" sz="1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Inhaltsplatzhalter 11"/>
          <p:cNvSpPr txBox="1">
            <a:spLocks/>
          </p:cNvSpPr>
          <p:nvPr/>
        </p:nvSpPr>
        <p:spPr>
          <a:xfrm>
            <a:off x="6208845" y="3765766"/>
            <a:ext cx="2755643" cy="38331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de-DE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eam on </a:t>
            </a:r>
            <a:r>
              <a:rPr lang="de-DE" sz="1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straws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, TRB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readout</a:t>
            </a:r>
            <a:endParaRPr lang="de-DE" sz="1600" i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 flipH="1" flipV="1">
            <a:off x="7540489" y="4293096"/>
            <a:ext cx="775927" cy="1787991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947375" y="4689140"/>
            <a:ext cx="773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 smtClean="0"/>
              <a:t>backgrd</a:t>
            </a:r>
            <a:endParaRPr lang="en-US" sz="1400" b="1" dirty="0"/>
          </a:p>
        </p:txBody>
      </p:sp>
      <p:sp>
        <p:nvSpPr>
          <p:cNvPr id="8" name="Abgerundetes Rechteck 7"/>
          <p:cNvSpPr/>
          <p:nvPr/>
        </p:nvSpPr>
        <p:spPr>
          <a:xfrm>
            <a:off x="509403" y="3645024"/>
            <a:ext cx="5325752" cy="261203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nhaltsplatzhalter 11"/>
          <p:cNvSpPr txBox="1">
            <a:spLocks/>
          </p:cNvSpPr>
          <p:nvPr/>
        </p:nvSpPr>
        <p:spPr>
          <a:xfrm>
            <a:off x="787145" y="3717032"/>
            <a:ext cx="2344695" cy="7900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1400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55</a:t>
            </a:r>
            <a:r>
              <a:rPr lang="de-DE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Fe-signals</a:t>
            </a:r>
            <a:r>
              <a:rPr lang="de-DE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220(110)e</a:t>
            </a:r>
            <a:r>
              <a:rPr lang="de-DE" sz="1400" i="1" baseline="30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/200µm, pulse </a:t>
            </a:r>
          </a:p>
          <a:p>
            <a:pPr marL="0" indent="0">
              <a:buFont typeface="Arial" pitchFamily="34" charset="0"/>
              <a:buNone/>
            </a:pP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integral + 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ToT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measuremt</a:t>
            </a:r>
            <a:endParaRPr lang="de-DE" sz="1400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32040" y="5013176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smtClean="0">
                <a:latin typeface="Arial" pitchFamily="34" charset="0"/>
                <a:cs typeface="Arial" pitchFamily="34" charset="0"/>
              </a:rPr>
              <a:t>15mV </a:t>
            </a:r>
            <a:r>
              <a:rPr lang="de-DE" sz="800" b="1" dirty="0" err="1" smtClean="0">
                <a:latin typeface="Arial" pitchFamily="34" charset="0"/>
                <a:cs typeface="Arial" pitchFamily="34" charset="0"/>
              </a:rPr>
              <a:t>thresh</a:t>
            </a:r>
            <a:r>
              <a:rPr lang="de-DE" sz="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de-DE" sz="800" b="1" dirty="0" err="1" smtClean="0">
                <a:latin typeface="Arial" pitchFamily="34" charset="0"/>
                <a:cs typeface="Arial" pitchFamily="34" charset="0"/>
              </a:rPr>
              <a:t>diff</a:t>
            </a:r>
            <a:r>
              <a:rPr lang="de-DE" sz="800" b="1" dirty="0" smtClean="0">
                <a:latin typeface="Arial" pitchFamily="34" charset="0"/>
                <a:cs typeface="Arial" pitchFamily="34" charset="0"/>
              </a:rPr>
              <a:t> z-</a:t>
            </a:r>
            <a:r>
              <a:rPr lang="de-DE" sz="800" b="1" dirty="0" err="1" smtClean="0">
                <a:latin typeface="Arial" pitchFamily="34" charset="0"/>
                <a:cs typeface="Arial" pitchFamily="34" charset="0"/>
              </a:rPr>
              <a:t>positions</a:t>
            </a:r>
            <a:endParaRPr lang="de-DE" sz="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 rot="1536618">
            <a:off x="7164288" y="5092578"/>
            <a:ext cx="288032" cy="78213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1536618">
            <a:off x="7953621" y="5236594"/>
            <a:ext cx="288032" cy="78213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1536618">
            <a:off x="8169645" y="5308602"/>
            <a:ext cx="288032" cy="78213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536618">
            <a:off x="7671099" y="5164586"/>
            <a:ext cx="288032" cy="78213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1536618">
            <a:off x="8391179" y="5380610"/>
            <a:ext cx="288032" cy="78213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7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0000" y="1988840"/>
            <a:ext cx="8244488" cy="4104455"/>
          </a:xfrm>
        </p:spPr>
        <p:txBody>
          <a:bodyPr/>
          <a:lstStyle/>
          <a:p>
            <a:pPr marL="342900" indent="-342900" fontAlgn="base">
              <a:spcAft>
                <a:spcPct val="0"/>
              </a:spcAft>
              <a:buClr>
                <a:srgbClr val="3A6F8A"/>
              </a:buClr>
              <a:buSzTx/>
              <a:buFont typeface="Wingdings" pitchFamily="2" charset="2"/>
              <a:buChar char="§"/>
            </a:pPr>
            <a:r>
              <a:rPr lang="en-US" kern="0" dirty="0" smtClean="0">
                <a:solidFill>
                  <a:srgbClr val="000000"/>
                </a:solidFill>
                <a:latin typeface="Arial"/>
                <a:cs typeface="Arial"/>
              </a:rPr>
              <a:t>Accessible </a:t>
            </a:r>
            <a:r>
              <a:rPr lang="en-US" kern="0" dirty="0" err="1" smtClean="0">
                <a:solidFill>
                  <a:srgbClr val="000000"/>
                </a:solidFill>
                <a:latin typeface="Arial"/>
                <a:cs typeface="Arial"/>
              </a:rPr>
              <a:t>dE</a:t>
            </a:r>
            <a:r>
              <a:rPr lang="en-US" kern="0" dirty="0" smtClean="0">
                <a:solidFill>
                  <a:srgbClr val="000000"/>
                </a:solidFill>
                <a:latin typeface="Arial"/>
                <a:cs typeface="Arial"/>
              </a:rPr>
              <a:t>/dx-range: ~10</a:t>
            </a:r>
            <a:r>
              <a:rPr lang="en-US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mips with proton/deuteron beams ~ 0.6-3 </a:t>
            </a:r>
            <a:r>
              <a:rPr lang="en-US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GeV</a:t>
            </a:r>
            <a:r>
              <a:rPr lang="en-US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/c</a:t>
            </a:r>
          </a:p>
          <a:p>
            <a:pPr marL="342900" indent="-342900" fontAlgn="base">
              <a:spcAft>
                <a:spcPct val="0"/>
              </a:spcAft>
              <a:buClr>
                <a:srgbClr val="3A6F8A"/>
              </a:buClr>
              <a:buSzTx/>
              <a:buFont typeface="Wingdings" pitchFamily="2" charset="2"/>
              <a:buChar char="§"/>
            </a:pPr>
            <a:r>
              <a:rPr lang="de-DE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Straw</a:t>
            </a:r>
            <a:r>
              <a:rPr lang="de-DE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prototype </a:t>
            </a:r>
            <a:r>
              <a:rPr lang="de-DE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setups</a:t>
            </a:r>
            <a:r>
              <a:rPr lang="de-DE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</a:t>
            </a:r>
            <a:r>
              <a:rPr lang="de-DE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for</a:t>
            </a:r>
            <a:r>
              <a:rPr lang="de-DE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</a:t>
            </a:r>
            <a:r>
              <a:rPr lang="de-DE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readout</a:t>
            </a:r>
            <a:r>
              <a:rPr lang="de-DE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</a:t>
            </a:r>
            <a:r>
              <a:rPr lang="de-DE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tests</a:t>
            </a:r>
            <a:r>
              <a:rPr lang="de-DE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in COSY beam </a:t>
            </a:r>
            <a:r>
              <a:rPr lang="de-DE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area</a:t>
            </a:r>
            <a:r>
              <a:rPr lang="de-DE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(Big Karl)</a:t>
            </a:r>
          </a:p>
          <a:p>
            <a:pPr marL="342900" indent="-342900" fontAlgn="base">
              <a:spcAft>
                <a:spcPct val="0"/>
              </a:spcAft>
              <a:buClr>
                <a:srgbClr val="3A6F8A"/>
              </a:buClr>
              <a:buSzTx/>
              <a:buFont typeface="Wingdings" pitchFamily="2" charset="2"/>
              <a:buChar char="§"/>
            </a:pPr>
            <a:r>
              <a:rPr lang="de-DE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Pileups</a:t>
            </a:r>
            <a:r>
              <a:rPr lang="de-DE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(</a:t>
            </a:r>
            <a:r>
              <a:rPr lang="de-DE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trigger</a:t>
            </a:r>
            <a:r>
              <a:rPr lang="de-DE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+ </a:t>
            </a:r>
            <a:r>
              <a:rPr lang="de-DE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straws</a:t>
            </a:r>
            <a:r>
              <a:rPr lang="de-DE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) </a:t>
            </a:r>
            <a:r>
              <a:rPr lang="de-DE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during</a:t>
            </a:r>
            <a:r>
              <a:rPr lang="de-DE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last beam </a:t>
            </a:r>
            <a:r>
              <a:rPr lang="de-DE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test</a:t>
            </a:r>
            <a:r>
              <a:rPr lang="de-DE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(Dec-12)</a:t>
            </a:r>
          </a:p>
          <a:p>
            <a:pPr marL="576000" lvl="2" indent="-284400" fontAlgn="base">
              <a:spcBef>
                <a:spcPts val="600"/>
              </a:spcBef>
              <a:spcAft>
                <a:spcPct val="0"/>
              </a:spcAft>
              <a:buClr>
                <a:srgbClr val="3A6F8A"/>
              </a:buClr>
              <a:buSzTx/>
            </a:pP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multiple beam/</a:t>
            </a:r>
            <a:r>
              <a:rPr lang="de-DE" sz="1600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triggers</a:t>
            </a: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</a:t>
            </a:r>
            <a:r>
              <a:rPr lang="de-DE" sz="1600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within</a:t>
            </a: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300ns, </a:t>
            </a:r>
            <a:r>
              <a:rPr lang="de-DE" sz="1600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delayed</a:t>
            </a: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</a:t>
            </a:r>
            <a:r>
              <a:rPr lang="de-DE" sz="1600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straw</a:t>
            </a: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</a:t>
            </a:r>
            <a:r>
              <a:rPr lang="de-DE" sz="1600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hit</a:t>
            </a: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</a:t>
            </a:r>
            <a:r>
              <a:rPr lang="de-DE" sz="1600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times</a:t>
            </a: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</a:t>
            </a:r>
            <a:r>
              <a:rPr lang="de-DE" sz="1600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possible</a:t>
            </a:r>
            <a:endParaRPr lang="de-DE" sz="1600" kern="0" dirty="0" smtClean="0">
              <a:solidFill>
                <a:srgbClr val="000000"/>
              </a:solidFill>
              <a:latin typeface="Arial"/>
              <a:cs typeface="Arial"/>
              <a:sym typeface="Symbol"/>
            </a:endParaRPr>
          </a:p>
          <a:p>
            <a:pPr marL="576000" lvl="2" indent="-284400" fontAlgn="base">
              <a:spcBef>
                <a:spcPts val="600"/>
              </a:spcBef>
              <a:spcAft>
                <a:spcPct val="0"/>
              </a:spcAft>
              <a:buClr>
                <a:srgbClr val="3A6F8A"/>
              </a:buClr>
              <a:buSzTx/>
            </a:pPr>
            <a:r>
              <a:rPr lang="de-DE" sz="1600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next</a:t>
            </a: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time: cleaner </a:t>
            </a:r>
            <a:r>
              <a:rPr lang="de-DE" sz="1600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setup</a:t>
            </a: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(</a:t>
            </a:r>
            <a:r>
              <a:rPr lang="de-DE" sz="1600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multiplicity</a:t>
            </a: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</a:t>
            </a:r>
            <a:r>
              <a:rPr lang="de-DE" sz="1600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veto</a:t>
            </a: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, </a:t>
            </a:r>
            <a:r>
              <a:rPr lang="de-DE" sz="1600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lower</a:t>
            </a: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</a:t>
            </a:r>
            <a:r>
              <a:rPr lang="de-DE" sz="1600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intensities</a:t>
            </a: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</a:t>
            </a:r>
            <a:r>
              <a:rPr lang="de-DE" sz="1600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for</a:t>
            </a: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 </a:t>
            </a:r>
            <a:r>
              <a:rPr lang="de-DE" sz="1600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checks</a:t>
            </a: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, ..)</a:t>
            </a:r>
            <a:r>
              <a:rPr lang="de-DE" sz="1600" kern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COSY Beam Tests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Jun-25, 2013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Peter Wintz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2" name="Picture 2" descr="C:\Users\Wintz\Documents\PANDA_STT_Pics\Proto_Dec2011\DSCF19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85" t="22879" r="3613"/>
          <a:stretch/>
        </p:blipFill>
        <p:spPr bwMode="auto">
          <a:xfrm>
            <a:off x="755576" y="3785195"/>
            <a:ext cx="3085337" cy="20920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Inhaltsplatzhalter 11"/>
          <p:cNvSpPr txBox="1">
            <a:spLocks/>
          </p:cNvSpPr>
          <p:nvPr/>
        </p:nvSpPr>
        <p:spPr>
          <a:xfrm>
            <a:off x="755576" y="5793584"/>
            <a:ext cx="3168352" cy="6597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de-DE" sz="1600" i="1" dirty="0" err="1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traw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setups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, beam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coming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 back (Big Karl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area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4" name="Picture 2" descr="C:\Users\Wintz\Documents\MyTalksDocs\Panda\13Feb_Krakau\ASIC_defset_trigg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0" r="17724"/>
          <a:stretch/>
        </p:blipFill>
        <p:spPr bwMode="auto">
          <a:xfrm>
            <a:off x="6037002" y="4204364"/>
            <a:ext cx="2507773" cy="2176964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427984" y="4293096"/>
            <a:ext cx="142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de-DE" i="1" dirty="0" err="1" smtClean="0">
                <a:solidFill>
                  <a:schemeClr val="bg1">
                    <a:lumMod val="50000"/>
                  </a:schemeClr>
                </a:solidFill>
              </a:rPr>
              <a:t>cint</a:t>
            </a:r>
            <a:r>
              <a:rPr lang="de-DE" i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i="1" dirty="0" err="1" smtClean="0">
                <a:solidFill>
                  <a:schemeClr val="bg1">
                    <a:lumMod val="50000"/>
                  </a:schemeClr>
                </a:solidFill>
              </a:rPr>
              <a:t>trigger</a:t>
            </a:r>
            <a:r>
              <a:rPr lang="de-DE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7239" y="5138608"/>
            <a:ext cx="15154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de-DE" i="1" dirty="0" err="1" smtClean="0">
                <a:solidFill>
                  <a:schemeClr val="bg1">
                    <a:lumMod val="50000"/>
                  </a:schemeClr>
                </a:solidFill>
              </a:rPr>
              <a:t>traw</a:t>
            </a:r>
            <a:r>
              <a:rPr lang="de-DE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 smtClean="0">
                <a:solidFill>
                  <a:schemeClr val="bg1">
                    <a:lumMod val="50000"/>
                  </a:schemeClr>
                </a:solidFill>
              </a:rPr>
              <a:t>signals</a:t>
            </a:r>
            <a:endParaRPr lang="de-DE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200" i="1" dirty="0" smtClean="0">
                <a:solidFill>
                  <a:schemeClr val="bg1">
                    <a:lumMod val="50000"/>
                  </a:schemeClr>
                </a:solidFill>
              </a:rPr>
              <a:t>(ASIC analog out,  </a:t>
            </a:r>
            <a:r>
              <a:rPr lang="de-DE" sz="1200" i="1" dirty="0" err="1" smtClean="0">
                <a:solidFill>
                  <a:schemeClr val="bg1">
                    <a:lumMod val="50000"/>
                  </a:schemeClr>
                </a:solidFill>
              </a:rPr>
              <a:t>yellow</a:t>
            </a:r>
            <a:r>
              <a:rPr lang="de-DE" sz="1200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1200" i="1" dirty="0" err="1" smtClean="0">
                <a:solidFill>
                  <a:schemeClr val="bg1">
                    <a:lumMod val="50000"/>
                  </a:schemeClr>
                </a:solidFill>
              </a:rPr>
              <a:t>blue</a:t>
            </a:r>
            <a:r>
              <a:rPr lang="de-DE" sz="1200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1200" i="1" dirty="0" err="1" smtClean="0">
                <a:solidFill>
                  <a:schemeClr val="bg1">
                    <a:lumMod val="50000"/>
                  </a:schemeClr>
                </a:solidFill>
              </a:rPr>
              <a:t>purple</a:t>
            </a:r>
            <a:r>
              <a:rPr lang="de-DE" sz="1200" i="1" dirty="0" smtClean="0">
                <a:solidFill>
                  <a:schemeClr val="bg1">
                    <a:lumMod val="50000"/>
                  </a:schemeClr>
                </a:solidFill>
              </a:rPr>
              <a:t>)  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384535" y="4001219"/>
            <a:ext cx="0" cy="11559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732240" y="4001219"/>
            <a:ext cx="0" cy="11559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596000" y="4001219"/>
            <a:ext cx="0" cy="115597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64702" y="3697287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300ns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32240" y="3913311"/>
            <a:ext cx="901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ym typeface="Symbol"/>
              </a:rPr>
              <a:t>1000 </a:t>
            </a:r>
            <a:r>
              <a:rPr lang="de-DE" sz="1400" dirty="0" err="1" smtClean="0">
                <a:sym typeface="Symbol"/>
              </a:rPr>
              <a:t>ns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6372200" y="4005064"/>
            <a:ext cx="360040" cy="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381410" y="4151501"/>
            <a:ext cx="1214590" cy="2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>
            <a:off x="5808643" y="4468755"/>
            <a:ext cx="168858" cy="7200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5820978" y="5229200"/>
            <a:ext cx="168858" cy="7200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5820978" y="5733256"/>
            <a:ext cx="168858" cy="7200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1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20000" y="1988840"/>
            <a:ext cx="8262490" cy="4104455"/>
          </a:xfrm>
        </p:spPr>
        <p:txBody>
          <a:bodyPr/>
          <a:lstStyle/>
          <a:p>
            <a:pPr>
              <a:lnSpc>
                <a:spcPct val="250000"/>
              </a:lnSpc>
              <a:spcBef>
                <a:spcPts val="1800"/>
              </a:spcBef>
              <a:buFont typeface="Wingdings" pitchFamily="2" charset="2"/>
              <a:buChar char="§"/>
            </a:pPr>
            <a:r>
              <a:rPr lang="de-DE" sz="2000" dirty="0" err="1" smtClean="0"/>
              <a:t>Well</a:t>
            </a:r>
            <a:r>
              <a:rPr lang="de-DE" sz="2000" dirty="0" smtClean="0"/>
              <a:t> </a:t>
            </a:r>
            <a:r>
              <a:rPr lang="de-DE" sz="2000" dirty="0" err="1" smtClean="0"/>
              <a:t>prepared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start</a:t>
            </a:r>
            <a:r>
              <a:rPr lang="de-DE" sz="2000" dirty="0" smtClean="0"/>
              <a:t> </a:t>
            </a:r>
            <a:r>
              <a:rPr lang="de-DE" sz="2000" dirty="0" err="1" smtClean="0"/>
              <a:t>straw</a:t>
            </a:r>
            <a:r>
              <a:rPr lang="de-DE" sz="2000" dirty="0" smtClean="0"/>
              <a:t> </a:t>
            </a:r>
            <a:r>
              <a:rPr lang="de-DE" sz="2000" dirty="0" err="1" smtClean="0"/>
              <a:t>production</a:t>
            </a:r>
            <a:r>
              <a:rPr lang="de-DE" sz="2000" dirty="0" smtClean="0"/>
              <a:t> in Sep. </a:t>
            </a:r>
            <a:r>
              <a:rPr lang="de-DE" sz="2000" dirty="0" err="1" smtClean="0"/>
              <a:t>this</a:t>
            </a:r>
            <a:r>
              <a:rPr lang="de-DE" sz="2000" dirty="0" smtClean="0"/>
              <a:t> </a:t>
            </a:r>
            <a:r>
              <a:rPr lang="de-DE" sz="2000" dirty="0" err="1" smtClean="0"/>
              <a:t>year</a:t>
            </a:r>
            <a:endParaRPr lang="de-DE" sz="2000" dirty="0" smtClean="0"/>
          </a:p>
          <a:p>
            <a:pPr>
              <a:lnSpc>
                <a:spcPct val="250000"/>
              </a:lnSpc>
              <a:spcBef>
                <a:spcPts val="1800"/>
              </a:spcBef>
              <a:buFont typeface="Wingdings" pitchFamily="2" charset="2"/>
              <a:buChar char="§"/>
            </a:pPr>
            <a:r>
              <a:rPr lang="de-DE" sz="2000" dirty="0" smtClean="0"/>
              <a:t>Beam </a:t>
            </a:r>
            <a:r>
              <a:rPr lang="de-DE" sz="2000" dirty="0" err="1" smtClean="0"/>
              <a:t>straw</a:t>
            </a:r>
            <a:r>
              <a:rPr lang="de-DE" sz="2000" dirty="0" smtClean="0"/>
              <a:t> </a:t>
            </a:r>
            <a:r>
              <a:rPr lang="de-DE" sz="2000" dirty="0" err="1" smtClean="0"/>
              <a:t>tests</a:t>
            </a:r>
            <a:r>
              <a:rPr lang="de-DE" sz="2000" dirty="0" smtClean="0"/>
              <a:t> </a:t>
            </a:r>
            <a:r>
              <a:rPr lang="de-DE" sz="2000" dirty="0" err="1" smtClean="0"/>
              <a:t>at</a:t>
            </a:r>
            <a:r>
              <a:rPr lang="de-DE" sz="2000" dirty="0" smtClean="0"/>
              <a:t> COSY </a:t>
            </a:r>
            <a:r>
              <a:rPr lang="de-DE" sz="2000" dirty="0" err="1" smtClean="0"/>
              <a:t>ongoing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high-rate </a:t>
            </a:r>
            <a:r>
              <a:rPr lang="de-DE" sz="2000" dirty="0" err="1" smtClean="0"/>
              <a:t>measurements</a:t>
            </a:r>
            <a:endParaRPr lang="de-DE" sz="2000" dirty="0" smtClean="0"/>
          </a:p>
          <a:p>
            <a:pPr>
              <a:lnSpc>
                <a:spcPct val="250000"/>
              </a:lnSpc>
              <a:spcBef>
                <a:spcPts val="1800"/>
              </a:spcBef>
              <a:buFont typeface="Wingdings" pitchFamily="2" charset="2"/>
              <a:buChar char="§"/>
            </a:pPr>
            <a:r>
              <a:rPr lang="de-DE" sz="2000" dirty="0"/>
              <a:t>H</a:t>
            </a:r>
            <a:r>
              <a:rPr lang="de-DE" sz="2000" dirty="0" smtClean="0"/>
              <a:t>exagon </a:t>
            </a:r>
            <a:r>
              <a:rPr lang="de-DE" sz="2000" dirty="0" err="1" smtClean="0"/>
              <a:t>sector</a:t>
            </a:r>
            <a:r>
              <a:rPr lang="de-DE" sz="2000" dirty="0" smtClean="0"/>
              <a:t> </a:t>
            </a:r>
            <a:r>
              <a:rPr lang="de-DE" sz="2000" dirty="0" err="1" smtClean="0"/>
              <a:t>setup</a:t>
            </a:r>
            <a:r>
              <a:rPr lang="de-DE" sz="2000" dirty="0"/>
              <a:t> </a:t>
            </a:r>
            <a:r>
              <a:rPr lang="de-DE" sz="2000" dirty="0" smtClean="0"/>
              <a:t>ideal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pre-commissioning</a:t>
            </a:r>
            <a:r>
              <a:rPr lang="de-DE" sz="2000" dirty="0" smtClean="0"/>
              <a:t> (</a:t>
            </a:r>
            <a:r>
              <a:rPr lang="de-DE" sz="2000" dirty="0" err="1" smtClean="0"/>
              <a:t>mechanics</a:t>
            </a:r>
            <a:r>
              <a:rPr lang="de-DE" sz="2000" dirty="0" smtClean="0"/>
              <a:t>/</a:t>
            </a:r>
            <a:r>
              <a:rPr lang="de-DE" sz="2000" dirty="0" err="1" smtClean="0"/>
              <a:t>electr</a:t>
            </a:r>
            <a:r>
              <a:rPr lang="de-DE" sz="2000" dirty="0" smtClean="0"/>
              <a:t>.)</a:t>
            </a:r>
          </a:p>
          <a:p>
            <a:pPr>
              <a:lnSpc>
                <a:spcPct val="250000"/>
              </a:lnSpc>
              <a:spcBef>
                <a:spcPts val="1800"/>
              </a:spcBef>
              <a:buFont typeface="Wingdings" pitchFamily="2" charset="2"/>
              <a:buChar char="§"/>
            </a:pPr>
            <a:r>
              <a:rPr lang="de-DE" sz="2000" dirty="0" err="1" smtClean="0"/>
              <a:t>Followed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dedicated</a:t>
            </a:r>
            <a:r>
              <a:rPr lang="de-DE" sz="2000" dirty="0" smtClean="0"/>
              <a:t> beam </a:t>
            </a:r>
            <a:r>
              <a:rPr lang="de-DE" sz="2000" dirty="0" err="1" smtClean="0"/>
              <a:t>tests</a:t>
            </a:r>
            <a:r>
              <a:rPr lang="de-DE" sz="2000" dirty="0" smtClean="0"/>
              <a:t> </a:t>
            </a:r>
            <a:r>
              <a:rPr lang="de-DE" sz="2000" dirty="0" err="1" smtClean="0"/>
              <a:t>at</a:t>
            </a:r>
            <a:r>
              <a:rPr lang="de-DE" sz="2000" dirty="0" smtClean="0"/>
              <a:t> COSY in 2015</a:t>
            </a:r>
          </a:p>
          <a:p>
            <a:pPr>
              <a:lnSpc>
                <a:spcPct val="150000"/>
              </a:lnSpc>
              <a:spcBef>
                <a:spcPts val="1800"/>
              </a:spcBef>
              <a:buFont typeface="Wingdings" pitchFamily="2" charset="2"/>
              <a:buChar char="§"/>
            </a:pPr>
            <a:endParaRPr lang="de-DE" dirty="0"/>
          </a:p>
          <a:p>
            <a:pPr>
              <a:lnSpc>
                <a:spcPct val="150000"/>
              </a:lnSpc>
              <a:spcBef>
                <a:spcPts val="1800"/>
              </a:spcBef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Jun-25, 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Peter Wintz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91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827584" y="2708275"/>
            <a:ext cx="8136904" cy="1440805"/>
          </a:xfrm>
        </p:spPr>
        <p:txBody>
          <a:bodyPr/>
          <a:lstStyle/>
          <a:p>
            <a:r>
              <a:rPr lang="en-US" sz="4400" dirty="0"/>
              <a:t>Status </a:t>
            </a:r>
            <a:r>
              <a:rPr lang="en-US" sz="4400" dirty="0" smtClean="0"/>
              <a:t>Report About Activities In </a:t>
            </a:r>
            <a:r>
              <a:rPr lang="en-US" sz="4400" dirty="0" err="1" smtClean="0"/>
              <a:t>Juelich</a:t>
            </a:r>
            <a:endParaRPr lang="de-DE" sz="4400" b="1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27584" y="4868863"/>
            <a:ext cx="8064896" cy="576262"/>
          </a:xfrm>
        </p:spPr>
        <p:txBody>
          <a:bodyPr/>
          <a:lstStyle/>
          <a:p>
            <a:r>
              <a:rPr lang="de-DE" sz="1800" b="1" dirty="0" smtClean="0"/>
              <a:t>Peter Wintz (IKP - FZ Jülich)</a:t>
            </a:r>
            <a:endParaRPr lang="de-DE" sz="1800" b="1" dirty="0"/>
          </a:p>
          <a:p>
            <a:endParaRPr lang="de-DE" sz="1800" b="1" dirty="0"/>
          </a:p>
        </p:txBody>
      </p:sp>
      <p:sp>
        <p:nvSpPr>
          <p:cNvPr id="5" name="Rectangle 4"/>
          <p:cNvSpPr/>
          <p:nvPr/>
        </p:nvSpPr>
        <p:spPr>
          <a:xfrm>
            <a:off x="828078" y="6444335"/>
            <a:ext cx="8064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XLV – PANDA Collaboration Meeting, </a:t>
            </a:r>
            <a:r>
              <a:rPr lang="de-DE" b="1" dirty="0" smtClean="0">
                <a:solidFill>
                  <a:srgbClr val="FFFF00"/>
                </a:solidFill>
              </a:rPr>
              <a:t>June-25, 2013</a:t>
            </a:r>
            <a:endParaRPr lang="de-DE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2200" dirty="0" smtClean="0"/>
              <a:t>STT </a:t>
            </a:r>
            <a:r>
              <a:rPr lang="de-DE" sz="2200" dirty="0" err="1" smtClean="0"/>
              <a:t>layout</a:t>
            </a:r>
            <a:endParaRPr lang="de-DE" sz="2200" dirty="0" smtClean="0"/>
          </a:p>
          <a:p>
            <a:pPr marL="742950" lvl="1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1800" dirty="0" err="1" smtClean="0"/>
              <a:t>Geometry</a:t>
            </a:r>
            <a:r>
              <a:rPr lang="de-DE" sz="1800" dirty="0" smtClean="0"/>
              <a:t> update / gas </a:t>
            </a:r>
            <a:r>
              <a:rPr lang="de-DE" sz="1800" dirty="0" err="1" smtClean="0"/>
              <a:t>distribution</a:t>
            </a:r>
            <a:r>
              <a:rPr lang="de-DE" dirty="0" smtClean="0"/>
              <a:t>		</a:t>
            </a:r>
            <a:endParaRPr lang="de-DE" sz="1400" dirty="0"/>
          </a:p>
          <a:p>
            <a:pPr marL="285750" lvl="1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2200" dirty="0" smtClean="0"/>
              <a:t>Online </a:t>
            </a:r>
            <a:r>
              <a:rPr lang="de-DE" sz="2200" dirty="0" err="1" smtClean="0"/>
              <a:t>tracking</a:t>
            </a:r>
            <a:r>
              <a:rPr lang="de-DE" sz="2200" dirty="0" smtClean="0"/>
              <a:t>				</a:t>
            </a:r>
            <a:r>
              <a:rPr lang="de-DE" sz="1800" dirty="0" smtClean="0"/>
              <a:t>(</a:t>
            </a:r>
            <a:r>
              <a:rPr lang="de-DE" sz="1800" dirty="0">
                <a:sym typeface="Symbol"/>
              </a:rPr>
              <a:t> </a:t>
            </a:r>
            <a:r>
              <a:rPr lang="de-DE" sz="1800" dirty="0" smtClean="0">
                <a:sym typeface="Symbol"/>
              </a:rPr>
              <a:t>Marius)</a:t>
            </a:r>
            <a:r>
              <a:rPr lang="de-DE" sz="1800" dirty="0" smtClean="0"/>
              <a:t>	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2200" dirty="0" smtClean="0"/>
              <a:t>STT </a:t>
            </a:r>
            <a:r>
              <a:rPr lang="de-DE" sz="2200" dirty="0" err="1"/>
              <a:t>c</a:t>
            </a:r>
            <a:r>
              <a:rPr lang="de-DE" sz="2200" dirty="0" err="1" smtClean="0"/>
              <a:t>onstruction</a:t>
            </a:r>
            <a:r>
              <a:rPr lang="de-DE" sz="2200" dirty="0" smtClean="0"/>
              <a:t> (WPs)</a:t>
            </a:r>
          </a:p>
          <a:p>
            <a:pPr marL="742950" lvl="1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1800" dirty="0" err="1" smtClean="0"/>
              <a:t>Straw</a:t>
            </a:r>
            <a:r>
              <a:rPr lang="de-DE" sz="1800" dirty="0" smtClean="0"/>
              <a:t> </a:t>
            </a:r>
            <a:r>
              <a:rPr lang="de-DE" sz="1800" dirty="0" err="1" smtClean="0"/>
              <a:t>mass</a:t>
            </a:r>
            <a:r>
              <a:rPr lang="de-DE" sz="1800" dirty="0" smtClean="0"/>
              <a:t> </a:t>
            </a:r>
            <a:r>
              <a:rPr lang="de-DE" sz="1800" dirty="0" err="1" smtClean="0"/>
              <a:t>production</a:t>
            </a:r>
            <a:endParaRPr lang="de-DE" sz="1800" dirty="0" smtClean="0"/>
          </a:p>
          <a:p>
            <a:pPr marL="742950" lvl="1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1800" dirty="0"/>
              <a:t>Hexagon </a:t>
            </a:r>
            <a:r>
              <a:rPr lang="de-DE" sz="1800" dirty="0" err="1"/>
              <a:t>sector</a:t>
            </a:r>
            <a:r>
              <a:rPr lang="de-DE" sz="1800" dirty="0"/>
              <a:t> </a:t>
            </a:r>
            <a:r>
              <a:rPr lang="de-DE" sz="1800" dirty="0" err="1" smtClean="0"/>
              <a:t>setup</a:t>
            </a:r>
            <a:endParaRPr lang="de-DE" sz="1800" dirty="0"/>
          </a:p>
          <a:p>
            <a:pPr marL="742950" lvl="1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1800" dirty="0" err="1" smtClean="0"/>
              <a:t>Readout</a:t>
            </a:r>
            <a:r>
              <a:rPr lang="de-DE" sz="1800" dirty="0" smtClean="0"/>
              <a:t> </a:t>
            </a:r>
            <a:r>
              <a:rPr lang="de-DE" sz="1800" dirty="0" err="1" smtClean="0"/>
              <a:t>electronics</a:t>
            </a:r>
            <a:r>
              <a:rPr lang="de-DE" dirty="0" smtClean="0"/>
              <a:t>			</a:t>
            </a:r>
            <a:r>
              <a:rPr lang="de-DE" sz="1800" dirty="0" smtClean="0"/>
              <a:t>(</a:t>
            </a:r>
            <a:r>
              <a:rPr lang="de-DE" sz="1800" dirty="0" smtClean="0">
                <a:sym typeface="Symbol"/>
              </a:rPr>
              <a:t> Jacek/Greg)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2200" dirty="0" smtClean="0"/>
              <a:t>COSY-beam </a:t>
            </a:r>
            <a:r>
              <a:rPr lang="de-DE" sz="2200" dirty="0" err="1" smtClean="0"/>
              <a:t>tests</a:t>
            </a:r>
            <a:endParaRPr lang="de-DE" sz="2200" dirty="0" smtClean="0"/>
          </a:p>
          <a:p>
            <a:pPr marL="0" indent="0"/>
            <a:endParaRPr lang="de-DE" sz="2200" dirty="0"/>
          </a:p>
          <a:p>
            <a:pPr marL="0" indent="0" algn="ctr"/>
            <a:r>
              <a:rPr lang="de-DE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de-DE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DE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</a:t>
            </a:r>
            <a:r>
              <a:rPr lang="de-DE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Artur </a:t>
            </a:r>
            <a:r>
              <a:rPr lang="de-DE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Cebulla</a:t>
            </a:r>
            <a:r>
              <a:rPr lang="de-DE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a.cebulla@fz-juelich.de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Outline </a:t>
            </a:r>
            <a:r>
              <a:rPr lang="de-DE" dirty="0" err="1" smtClean="0"/>
              <a:t>Juelich</a:t>
            </a:r>
            <a:r>
              <a:rPr lang="de-DE" dirty="0" smtClean="0"/>
              <a:t> </a:t>
            </a:r>
            <a:r>
              <a:rPr lang="de-DE" dirty="0" err="1" smtClean="0"/>
              <a:t>Activities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Jun-25, 2013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Peter Wintz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093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388902" y="4169833"/>
            <a:ext cx="2575586" cy="2571535"/>
            <a:chOff x="5888141" y="4292441"/>
            <a:chExt cx="2575586" cy="2571535"/>
          </a:xfrm>
        </p:grpSpPr>
        <p:pic>
          <p:nvPicPr>
            <p:cNvPr id="7" name="Inhaltsplatzhalter 6" descr="STT_Maerz_2011.jpg"/>
            <p:cNvPicPr>
              <a:picLocks noChangeAspect="1"/>
            </p:cNvPicPr>
            <p:nvPr/>
          </p:nvPicPr>
          <p:blipFill>
            <a:blip r:embed="rId2" cstate="print"/>
            <a:srcRect l="21951" t="19033" r="23093" b="1612"/>
            <a:stretch>
              <a:fillRect/>
            </a:stretch>
          </p:blipFill>
          <p:spPr>
            <a:xfrm>
              <a:off x="6104166" y="4508722"/>
              <a:ext cx="2117427" cy="2161034"/>
            </a:xfrm>
            <a:prstGeom prst="rect">
              <a:avLst/>
            </a:prstGeom>
            <a:effectLst/>
          </p:spPr>
        </p:pic>
        <p:grpSp>
          <p:nvGrpSpPr>
            <p:cNvPr id="20" name="Group 19"/>
            <p:cNvGrpSpPr/>
            <p:nvPr/>
          </p:nvGrpSpPr>
          <p:grpSpPr>
            <a:xfrm>
              <a:off x="5914252" y="5444569"/>
              <a:ext cx="2549475" cy="249541"/>
              <a:chOff x="5914252" y="5444569"/>
              <a:chExt cx="2549475" cy="249541"/>
            </a:xfrm>
          </p:grpSpPr>
          <p:sp>
            <p:nvSpPr>
              <p:cNvPr id="18" name="Right Arrow 17"/>
              <p:cNvSpPr/>
              <p:nvPr/>
            </p:nvSpPr>
            <p:spPr>
              <a:xfrm>
                <a:off x="8247703" y="5444569"/>
                <a:ext cx="216024" cy="209741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flipH="1">
                <a:off x="5914252" y="5484369"/>
                <a:ext cx="216024" cy="209741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 rot="16200000">
              <a:off x="5888141" y="5462308"/>
              <a:ext cx="2549475" cy="209741"/>
              <a:chOff x="5914252" y="5484369"/>
              <a:chExt cx="2549475" cy="209741"/>
            </a:xfrm>
          </p:grpSpPr>
          <p:sp>
            <p:nvSpPr>
              <p:cNvPr id="22" name="Right Arrow 21"/>
              <p:cNvSpPr/>
              <p:nvPr/>
            </p:nvSpPr>
            <p:spPr>
              <a:xfrm>
                <a:off x="8247703" y="5484369"/>
                <a:ext cx="216024" cy="209741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Arrow 22"/>
              <p:cNvSpPr/>
              <p:nvPr/>
            </p:nvSpPr>
            <p:spPr>
              <a:xfrm flipH="1">
                <a:off x="5914252" y="5484369"/>
                <a:ext cx="216024" cy="209741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rot="2700000">
              <a:off x="5888141" y="5484368"/>
              <a:ext cx="2549475" cy="209741"/>
              <a:chOff x="5914252" y="5484369"/>
              <a:chExt cx="2549475" cy="209741"/>
            </a:xfrm>
          </p:grpSpPr>
          <p:sp>
            <p:nvSpPr>
              <p:cNvPr id="25" name="Right Arrow 24"/>
              <p:cNvSpPr/>
              <p:nvPr/>
            </p:nvSpPr>
            <p:spPr>
              <a:xfrm>
                <a:off x="8247703" y="5484369"/>
                <a:ext cx="216024" cy="209741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ight Arrow 25"/>
              <p:cNvSpPr/>
              <p:nvPr/>
            </p:nvSpPr>
            <p:spPr>
              <a:xfrm flipH="1">
                <a:off x="5914252" y="5484369"/>
                <a:ext cx="216024" cy="209741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-2700000">
              <a:off x="5888141" y="5458587"/>
              <a:ext cx="2549475" cy="209741"/>
              <a:chOff x="5914252" y="5484369"/>
              <a:chExt cx="2549475" cy="209741"/>
            </a:xfrm>
          </p:grpSpPr>
          <p:sp>
            <p:nvSpPr>
              <p:cNvPr id="28" name="Right Arrow 27"/>
              <p:cNvSpPr/>
              <p:nvPr/>
            </p:nvSpPr>
            <p:spPr>
              <a:xfrm>
                <a:off x="8247703" y="5484369"/>
                <a:ext cx="216024" cy="209741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Arrow 28"/>
              <p:cNvSpPr/>
              <p:nvPr/>
            </p:nvSpPr>
            <p:spPr>
              <a:xfrm flipH="1">
                <a:off x="5914252" y="5484369"/>
                <a:ext cx="216024" cy="209741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0000" y="1988840"/>
            <a:ext cx="8244488" cy="4104455"/>
          </a:xfrm>
        </p:spPr>
        <p:txBody>
          <a:bodyPr/>
          <a:lstStyle/>
          <a:p>
            <a:pPr marL="180000" indent="-285750">
              <a:spcBef>
                <a:spcPts val="800"/>
              </a:spcBef>
              <a:buFont typeface="Wingdings" pitchFamily="2" charset="2"/>
              <a:buChar char="§"/>
            </a:pP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Reminder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straws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close-packed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~20µm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gaps</a:t>
            </a:r>
            <a:endParaRPr lang="de-D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000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Pressurized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straw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diameter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defines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layout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dimensions</a:t>
            </a:r>
            <a:r>
              <a:rPr lang="de-DE" dirty="0" smtClean="0"/>
              <a:t> </a:t>
            </a:r>
            <a:endParaRPr lang="de-DE" sz="1400" dirty="0" smtClean="0"/>
          </a:p>
          <a:p>
            <a:pPr marL="72000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600" dirty="0" err="1" smtClean="0"/>
              <a:t>Depends</a:t>
            </a:r>
            <a:r>
              <a:rPr lang="de-DE" sz="1600" dirty="0" smtClean="0"/>
              <a:t> on </a:t>
            </a:r>
            <a:r>
              <a:rPr lang="de-DE" sz="1600" dirty="0" err="1" smtClean="0"/>
              <a:t>strip</a:t>
            </a:r>
            <a:r>
              <a:rPr lang="de-DE" sz="1600" dirty="0" smtClean="0"/>
              <a:t> </a:t>
            </a:r>
            <a:r>
              <a:rPr lang="de-DE" sz="1600" dirty="0" err="1" smtClean="0"/>
              <a:t>winding</a:t>
            </a:r>
            <a:r>
              <a:rPr lang="de-DE" sz="1600" dirty="0" smtClean="0"/>
              <a:t> / </a:t>
            </a:r>
            <a:r>
              <a:rPr lang="de-DE" sz="1600" dirty="0" err="1" smtClean="0"/>
              <a:t>glue</a:t>
            </a:r>
            <a:r>
              <a:rPr lang="de-DE" sz="1600" dirty="0" smtClean="0"/>
              <a:t> </a:t>
            </a:r>
            <a:r>
              <a:rPr lang="de-DE" sz="1600" dirty="0" err="1" smtClean="0"/>
              <a:t>layer</a:t>
            </a:r>
            <a:r>
              <a:rPr lang="de-DE" sz="1600" dirty="0" smtClean="0"/>
              <a:t>, </a:t>
            </a:r>
            <a:r>
              <a:rPr lang="de-DE" sz="1600" dirty="0" err="1" smtClean="0"/>
              <a:t>s</a:t>
            </a:r>
            <a:r>
              <a:rPr lang="de-DE" sz="1600" dirty="0" err="1" smtClean="0">
                <a:sym typeface="Symbol"/>
              </a:rPr>
              <a:t>light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ym typeface="Symbol"/>
              </a:rPr>
              <a:t>differences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ym typeface="Symbol"/>
              </a:rPr>
              <a:t>each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ym typeface="Symbol"/>
              </a:rPr>
              <a:t>delivery</a:t>
            </a:r>
            <a:r>
              <a:rPr lang="de-DE" sz="1600" dirty="0" smtClean="0">
                <a:sym typeface="Symbol"/>
              </a:rPr>
              <a:t> (LAMINA)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Precise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diameter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measurement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neccess</a:t>
            </a:r>
            <a:r>
              <a:rPr lang="de-DE" dirty="0" smtClean="0">
                <a:sym typeface="Symbol"/>
              </a:rPr>
              <a:t>.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for</a:t>
            </a:r>
            <a:r>
              <a:rPr lang="de-DE" dirty="0" smtClean="0">
                <a:sym typeface="Symbol"/>
              </a:rPr>
              <a:t> final </a:t>
            </a:r>
            <a:r>
              <a:rPr lang="de-DE" dirty="0" err="1" smtClean="0">
                <a:sym typeface="Symbol"/>
              </a:rPr>
              <a:t>new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tubes</a:t>
            </a:r>
            <a:r>
              <a:rPr lang="de-DE" dirty="0" smtClean="0">
                <a:sym typeface="Symbol"/>
              </a:rPr>
              <a:t>, </a:t>
            </a:r>
            <a:r>
              <a:rPr lang="de-DE" dirty="0" err="1" smtClean="0">
                <a:sym typeface="Symbol"/>
              </a:rPr>
              <a:t>results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this</a:t>
            </a:r>
            <a:r>
              <a:rPr lang="de-DE" dirty="0" smtClean="0">
                <a:sym typeface="Symbol"/>
              </a:rPr>
              <a:t> Sep.</a:t>
            </a:r>
          </a:p>
          <a:p>
            <a:pPr marL="72000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600" dirty="0" err="1" smtClean="0">
                <a:sym typeface="Symbol"/>
              </a:rPr>
              <a:t>Method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ym typeface="Symbol"/>
              </a:rPr>
              <a:t>approved</a:t>
            </a:r>
            <a:r>
              <a:rPr lang="de-DE" sz="1600" dirty="0" smtClean="0">
                <a:sym typeface="Symbol"/>
              </a:rPr>
              <a:t>, </a:t>
            </a:r>
            <a:r>
              <a:rPr lang="de-DE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~1-2µm </a:t>
            </a:r>
            <a:r>
              <a:rPr lang="de-DE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precision</a:t>
            </a:r>
            <a:r>
              <a:rPr lang="de-DE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de-DE" sz="1600" dirty="0" smtClean="0">
                <a:sym typeface="Symbol"/>
              </a:rPr>
              <a:t>(</a:t>
            </a:r>
            <a:r>
              <a:rPr lang="de-DE" sz="1600" dirty="0" err="1" smtClean="0">
                <a:sym typeface="Symbol"/>
              </a:rPr>
              <a:t>by</a:t>
            </a:r>
            <a:r>
              <a:rPr lang="de-DE" sz="1600" dirty="0" smtClean="0">
                <a:sym typeface="Symbol"/>
              </a:rPr>
              <a:t> Artur </a:t>
            </a:r>
            <a:r>
              <a:rPr lang="de-DE" sz="1600" dirty="0" err="1" smtClean="0">
                <a:sym typeface="Symbol"/>
              </a:rPr>
              <a:t>Cebulla</a:t>
            </a:r>
            <a:r>
              <a:rPr lang="de-DE" sz="1600" dirty="0" smtClean="0">
                <a:sym typeface="Symbol"/>
              </a:rPr>
              <a:t>)</a:t>
            </a:r>
          </a:p>
          <a:p>
            <a:pPr marL="72000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600" dirty="0" err="1" smtClean="0">
                <a:sym typeface="Symbol"/>
              </a:rPr>
              <a:t>Measure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ym typeface="Symbol"/>
              </a:rPr>
              <a:t>diam</a:t>
            </a:r>
            <a:r>
              <a:rPr lang="de-DE" sz="1600" dirty="0" smtClean="0">
                <a:sym typeface="Symbol"/>
              </a:rPr>
              <a:t>. </a:t>
            </a:r>
            <a:r>
              <a:rPr lang="de-DE" sz="1600" dirty="0" err="1" smtClean="0">
                <a:sym typeface="Symbol"/>
              </a:rPr>
              <a:t>vs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overpressure</a:t>
            </a:r>
            <a:r>
              <a:rPr lang="de-DE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&amp; </a:t>
            </a:r>
            <a:r>
              <a:rPr lang="de-DE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long</a:t>
            </a:r>
            <a:r>
              <a:rPr lang="de-DE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-term </a:t>
            </a:r>
            <a:r>
              <a:rPr lang="de-DE" sz="1600" dirty="0" smtClean="0">
                <a:sym typeface="Symbol"/>
              </a:rPr>
              <a:t>(</a:t>
            </a:r>
            <a:r>
              <a:rPr lang="de-DE" sz="1600" dirty="0" err="1" smtClean="0">
                <a:sym typeface="Symbol"/>
              </a:rPr>
              <a:t>setting</a:t>
            </a:r>
            <a:r>
              <a:rPr lang="de-DE" sz="1600" dirty="0" smtClean="0">
                <a:sym typeface="Symbol"/>
              </a:rPr>
              <a:t> time)</a:t>
            </a:r>
          </a:p>
          <a:p>
            <a:pPr marL="72000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600" dirty="0">
                <a:sym typeface="Symbol"/>
              </a:rPr>
              <a:t>C</a:t>
            </a:r>
            <a:r>
              <a:rPr lang="de-DE" sz="1600" dirty="0" smtClean="0">
                <a:sym typeface="Symbol"/>
              </a:rPr>
              <a:t>hange (</a:t>
            </a:r>
            <a:r>
              <a:rPr lang="de-DE" sz="1600" dirty="0" err="1" smtClean="0">
                <a:sym typeface="Symbol"/>
              </a:rPr>
              <a:t>prelim</a:t>
            </a:r>
            <a:r>
              <a:rPr lang="de-DE" sz="1600" dirty="0" smtClean="0">
                <a:sym typeface="Symbol"/>
              </a:rPr>
              <a:t>.): 10.10  10.14(5) mm (incl. 20µm </a:t>
            </a:r>
            <a:r>
              <a:rPr lang="de-DE" sz="1600" dirty="0" err="1" smtClean="0">
                <a:sym typeface="Symbol"/>
              </a:rPr>
              <a:t>gap</a:t>
            </a:r>
            <a:r>
              <a:rPr lang="de-DE" sz="1600" dirty="0" smtClean="0">
                <a:sym typeface="Symbol"/>
              </a:rPr>
              <a:t>)</a:t>
            </a:r>
            <a:endParaRPr lang="de-DE" sz="1600" dirty="0">
              <a:sym typeface="Symbol"/>
            </a:endParaRPr>
          </a:p>
          <a:p>
            <a:pPr marL="285750" lvl="1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Small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change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in radial STT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dimension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de-DE" sz="1800" dirty="0" smtClean="0">
                <a:sym typeface="Symbol"/>
              </a:rPr>
              <a:t>(~1.3mm)</a:t>
            </a:r>
          </a:p>
          <a:p>
            <a:pPr marL="720000" lvl="2" indent="-285750">
              <a:spcBef>
                <a:spcPts val="600"/>
              </a:spcBef>
            </a:pPr>
            <a:r>
              <a:rPr lang="de-DE" sz="1600" dirty="0" err="1">
                <a:sym typeface="Symbol"/>
              </a:rPr>
              <a:t>F</a:t>
            </a:r>
            <a:r>
              <a:rPr lang="de-DE" sz="1600" dirty="0" err="1" smtClean="0">
                <a:sym typeface="Symbol"/>
              </a:rPr>
              <a:t>ew</a:t>
            </a:r>
            <a:r>
              <a:rPr lang="de-DE" sz="1600" dirty="0" smtClean="0">
                <a:sym typeface="Symbol"/>
              </a:rPr>
              <a:t> mm </a:t>
            </a:r>
            <a:r>
              <a:rPr lang="de-DE" sz="1600" dirty="0" err="1" smtClean="0">
                <a:sym typeface="Symbol"/>
              </a:rPr>
              <a:t>safety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ym typeface="Symbol"/>
              </a:rPr>
              <a:t>margin</a:t>
            </a:r>
            <a:r>
              <a:rPr lang="de-DE" sz="1600" dirty="0" smtClean="0">
                <a:sym typeface="Symbol"/>
              </a:rPr>
              <a:t> in </a:t>
            </a:r>
            <a:r>
              <a:rPr lang="de-DE" sz="1600" dirty="0" err="1" smtClean="0">
                <a:sym typeface="Symbol"/>
              </a:rPr>
              <a:t>layout</a:t>
            </a:r>
            <a:r>
              <a:rPr lang="de-DE" sz="1600" dirty="0" smtClean="0">
                <a:sym typeface="Symbol"/>
              </a:rPr>
              <a:t> still </a:t>
            </a:r>
            <a:r>
              <a:rPr lang="de-DE" sz="1600" dirty="0" err="1" smtClean="0">
                <a:sym typeface="Symbol"/>
              </a:rPr>
              <a:t>left</a:t>
            </a:r>
            <a:endParaRPr lang="de-DE" sz="1600" dirty="0" smtClean="0">
              <a:sym typeface="Symbol"/>
            </a:endParaRPr>
          </a:p>
          <a:p>
            <a:pPr marL="285750" lvl="1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Re-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calculation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of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all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straw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positions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(in Sep./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Oct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.)</a:t>
            </a:r>
          </a:p>
          <a:p>
            <a:pPr marL="720000" lvl="2" indent="-285750">
              <a:spcBef>
                <a:spcPts val="600"/>
              </a:spcBef>
            </a:pPr>
            <a:r>
              <a:rPr lang="de-DE" sz="1600" dirty="0" smtClean="0">
                <a:sym typeface="Symbol"/>
              </a:rPr>
              <a:t>CAD &amp; </a:t>
            </a:r>
            <a:r>
              <a:rPr lang="de-DE" sz="1600" dirty="0" err="1" smtClean="0">
                <a:sym typeface="Symbol"/>
              </a:rPr>
              <a:t>text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ym typeface="Symbol"/>
              </a:rPr>
              <a:t>file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ym typeface="Symbol"/>
              </a:rPr>
              <a:t>for</a:t>
            </a:r>
            <a:r>
              <a:rPr lang="de-DE" sz="1600" dirty="0" smtClean="0">
                <a:sym typeface="Symbol"/>
              </a:rPr>
              <a:t> MC </a:t>
            </a:r>
            <a:r>
              <a:rPr lang="de-DE" sz="1600" dirty="0" err="1" smtClean="0">
                <a:sym typeface="Symbol"/>
              </a:rPr>
              <a:t>input</a:t>
            </a:r>
            <a:r>
              <a:rPr lang="de-DE" sz="1600" dirty="0" smtClean="0">
                <a:sym typeface="Symbol"/>
              </a:rPr>
              <a:t> (Artur/Peter)</a:t>
            </a:r>
          </a:p>
          <a:p>
            <a:pPr marL="720000" lvl="2" indent="-285750">
              <a:spcBef>
                <a:spcPts val="600"/>
              </a:spcBef>
            </a:pPr>
            <a:r>
              <a:rPr lang="de-DE" sz="1600" dirty="0" err="1">
                <a:sym typeface="Symbol"/>
              </a:rPr>
              <a:t>M</a:t>
            </a:r>
            <a:r>
              <a:rPr lang="de-DE" sz="1600" dirty="0" err="1" smtClean="0">
                <a:sym typeface="Symbol"/>
              </a:rPr>
              <a:t>echanical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ym typeface="Symbol"/>
              </a:rPr>
              <a:t>frame</a:t>
            </a:r>
            <a:r>
              <a:rPr lang="de-DE" sz="1600" dirty="0" smtClean="0">
                <a:sym typeface="Symbol"/>
              </a:rPr>
              <a:t> </a:t>
            </a:r>
            <a:r>
              <a:rPr lang="de-DE" sz="1600" dirty="0" err="1" smtClean="0">
                <a:sym typeface="Symbol"/>
              </a:rPr>
              <a:t>adaption</a:t>
            </a:r>
            <a:endParaRPr lang="de-DE" sz="1600" dirty="0">
              <a:sym typeface="Symbol"/>
            </a:endParaRP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</a:t>
            </a:r>
            <a:r>
              <a:rPr lang="de-DE" dirty="0" err="1" smtClean="0"/>
              <a:t>Geometry</a:t>
            </a:r>
            <a:r>
              <a:rPr lang="de-DE" dirty="0" smtClean="0"/>
              <a:t> Update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Jun-25, 2013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Peter Wintz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dirty="0" smtClean="0"/>
              <a:t>p. </a:t>
            </a:r>
            <a:fld id="{7EB9AEA1-3281-46F0-9EDB-48FF2E5FF267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31" name="TextBox 30"/>
          <p:cNvSpPr txBox="1"/>
          <p:nvPr/>
        </p:nvSpPr>
        <p:spPr>
          <a:xfrm rot="17521443">
            <a:off x="5719702" y="4894687"/>
            <a:ext cx="130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ym typeface="Symbol"/>
              </a:rPr>
              <a:t>R  1.3 mm </a:t>
            </a:r>
          </a:p>
        </p:txBody>
      </p:sp>
      <p:sp>
        <p:nvSpPr>
          <p:cNvPr id="32" name="Inhaltsplatzhalter 11"/>
          <p:cNvSpPr txBox="1">
            <a:spLocks/>
          </p:cNvSpPr>
          <p:nvPr/>
        </p:nvSpPr>
        <p:spPr>
          <a:xfrm>
            <a:off x="6737618" y="3654025"/>
            <a:ext cx="2406381" cy="6629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</a:rPr>
              <a:t>STT x-y 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</a:rPr>
              <a:t>view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</a:rPr>
              <a:t>change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</a:rPr>
              <a:t> radial 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</a:rPr>
              <a:t>dimensions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</a:rPr>
              <a:t> larger 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</a:rPr>
              <a:t>straw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</a:rPr>
              <a:t>diameter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6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4977045" y="3564015"/>
            <a:ext cx="4056434" cy="2896372"/>
            <a:chOff x="4752020" y="2878681"/>
            <a:chExt cx="4375874" cy="3124458"/>
          </a:xfrm>
        </p:grpSpPr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4752020" y="2878681"/>
              <a:ext cx="4375874" cy="3124458"/>
              <a:chOff x="6740873" y="2708921"/>
              <a:chExt cx="2187937" cy="1562229"/>
            </a:xfrm>
          </p:grpSpPr>
          <p:pic>
            <p:nvPicPr>
              <p:cNvPr id="8" name="Inhaltsplatzhalter 6" descr="STT_Maerz_2011.jpg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9429" t="19032" r="23093" b="46548"/>
              <a:stretch/>
            </p:blipFill>
            <p:spPr>
              <a:xfrm>
                <a:off x="7164288" y="2708921"/>
                <a:ext cx="1764522" cy="1562229"/>
              </a:xfrm>
              <a:prstGeom prst="rect">
                <a:avLst/>
              </a:prstGeom>
              <a:effectLst/>
            </p:spPr>
          </p:pic>
          <p:sp>
            <p:nvSpPr>
              <p:cNvPr id="47" name="Rectangle 46"/>
              <p:cNvSpPr/>
              <p:nvPr/>
            </p:nvSpPr>
            <p:spPr>
              <a:xfrm rot="1800000">
                <a:off x="7262793" y="3824202"/>
                <a:ext cx="673659" cy="116970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1800000">
                <a:off x="7244059" y="3420398"/>
                <a:ext cx="1188969" cy="139472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1800000">
                <a:off x="7181059" y="3266773"/>
                <a:ext cx="1406858" cy="139472"/>
              </a:xfrm>
              <a:prstGeom prst="rect">
                <a:avLst/>
              </a:prstGeom>
              <a:solidFill>
                <a:schemeClr val="tx2">
                  <a:alpha val="39000"/>
                </a:schemeClr>
              </a:solidFill>
              <a:ln w="6350">
                <a:solidFill>
                  <a:srgbClr val="005B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 rot="1800000">
                <a:off x="7263513" y="3024786"/>
                <a:ext cx="1406858" cy="249213"/>
              </a:xfrm>
              <a:prstGeom prst="rect">
                <a:avLst/>
              </a:prstGeom>
              <a:solidFill>
                <a:srgbClr val="FFFF66">
                  <a:alpha val="39000"/>
                </a:srgbClr>
              </a:solidFill>
              <a:ln w="6350">
                <a:solidFill>
                  <a:srgbClr val="005B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1800000">
                <a:off x="7229309" y="3683252"/>
                <a:ext cx="874357" cy="139472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1800000">
                <a:off x="7219246" y="3549181"/>
                <a:ext cx="1074875" cy="139472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Curved Down Arrow 65"/>
              <p:cNvSpPr/>
              <p:nvPr/>
            </p:nvSpPr>
            <p:spPr>
              <a:xfrm rot="17176274">
                <a:off x="6676396" y="3048562"/>
                <a:ext cx="647566" cy="518611"/>
              </a:xfrm>
              <a:prstGeom prst="curvedDownArrow">
                <a:avLst>
                  <a:gd name="adj1" fmla="val 9211"/>
                  <a:gd name="adj2" fmla="val 50000"/>
                  <a:gd name="adj3" fmla="val 24839"/>
                </a:avLst>
              </a:prstGeom>
              <a:solidFill>
                <a:srgbClr val="005B8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Curved Down Arrow 66"/>
              <p:cNvSpPr/>
              <p:nvPr/>
            </p:nvSpPr>
            <p:spPr>
              <a:xfrm rot="17193533">
                <a:off x="7031181" y="3287147"/>
                <a:ext cx="233493" cy="206254"/>
              </a:xfrm>
              <a:prstGeom prst="curvedDownArrow">
                <a:avLst/>
              </a:prstGeom>
              <a:solidFill>
                <a:srgbClr val="005B8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0" name="Heptagon 69"/>
            <p:cNvSpPr/>
            <p:nvPr/>
          </p:nvSpPr>
          <p:spPr>
            <a:xfrm>
              <a:off x="6733360" y="3503283"/>
              <a:ext cx="315035" cy="211475"/>
            </a:xfrm>
            <a:prstGeom prst="heptagon">
              <a:avLst/>
            </a:prstGeom>
            <a:solidFill>
              <a:srgbClr val="FFFF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 smtClean="0">
                  <a:solidFill>
                    <a:schemeClr val="tx1"/>
                  </a:solidFill>
                </a:rPr>
                <a:t>1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71" name="Heptagon 70"/>
            <p:cNvSpPr/>
            <p:nvPr/>
          </p:nvSpPr>
          <p:spPr>
            <a:xfrm>
              <a:off x="6734965" y="3916665"/>
              <a:ext cx="315035" cy="211475"/>
            </a:xfrm>
            <a:prstGeom prst="heptagon">
              <a:avLst/>
            </a:prstGeom>
            <a:solidFill>
              <a:srgbClr val="FFFF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 smtClean="0">
                  <a:solidFill>
                    <a:schemeClr val="tx1"/>
                  </a:solidFill>
                </a:rPr>
                <a:t>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72" name="Heptagon 71"/>
            <p:cNvSpPr/>
            <p:nvPr/>
          </p:nvSpPr>
          <p:spPr>
            <a:xfrm>
              <a:off x="6192180" y="4014065"/>
              <a:ext cx="461803" cy="211475"/>
            </a:xfrm>
            <a:prstGeom prst="heptagon">
              <a:avLst/>
            </a:prstGeom>
            <a:solidFill>
              <a:srgbClr val="FFFF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 smtClean="0">
                  <a:solidFill>
                    <a:schemeClr val="tx1"/>
                  </a:solidFill>
                </a:rPr>
                <a:t>3a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73" name="Heptagon 72"/>
            <p:cNvSpPr/>
            <p:nvPr/>
          </p:nvSpPr>
          <p:spPr>
            <a:xfrm>
              <a:off x="5949909" y="4935669"/>
              <a:ext cx="461803" cy="211475"/>
            </a:xfrm>
            <a:prstGeom prst="heptagon">
              <a:avLst/>
            </a:prstGeom>
            <a:solidFill>
              <a:srgbClr val="FFFF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 smtClean="0">
                  <a:solidFill>
                    <a:schemeClr val="tx1"/>
                  </a:solidFill>
                </a:rPr>
                <a:t>3b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74" name="Heptagon 73"/>
            <p:cNvSpPr/>
            <p:nvPr/>
          </p:nvSpPr>
          <p:spPr>
            <a:xfrm>
              <a:off x="6585472" y="4612680"/>
              <a:ext cx="461803" cy="211475"/>
            </a:xfrm>
            <a:prstGeom prst="heptagon">
              <a:avLst/>
            </a:prstGeom>
            <a:solidFill>
              <a:srgbClr val="FFFF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 smtClean="0">
                  <a:solidFill>
                    <a:schemeClr val="tx1"/>
                  </a:solidFill>
                </a:rPr>
                <a:t>4a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75" name="Heptagon 74"/>
            <p:cNvSpPr/>
            <p:nvPr/>
          </p:nvSpPr>
          <p:spPr>
            <a:xfrm>
              <a:off x="6540467" y="4927715"/>
              <a:ext cx="461803" cy="211475"/>
            </a:xfrm>
            <a:prstGeom prst="heptagon">
              <a:avLst/>
            </a:prstGeom>
            <a:solidFill>
              <a:srgbClr val="FFFF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 smtClean="0">
                  <a:solidFill>
                    <a:schemeClr val="tx1"/>
                  </a:solidFill>
                </a:rPr>
                <a:t>4</a:t>
              </a:r>
              <a:r>
                <a:rPr lang="de-DE" sz="1200" b="1" dirty="0">
                  <a:solidFill>
                    <a:schemeClr val="tx1"/>
                  </a:solidFill>
                </a:rPr>
                <a:t>b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4400" indent="-28440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/>
              <a:t>Per semi-barrel: </a:t>
            </a:r>
            <a:r>
              <a:rPr lang="de-DE" dirty="0" smtClean="0"/>
              <a:t>12</a:t>
            </a:r>
            <a:r>
              <a:rPr lang="de-DE" dirty="0" smtClean="0">
                <a:sym typeface="Symbol"/>
              </a:rPr>
              <a:t></a:t>
            </a:r>
            <a:r>
              <a:rPr lang="de-DE" dirty="0" smtClean="0"/>
              <a:t> gas </a:t>
            </a:r>
            <a:r>
              <a:rPr lang="de-DE" dirty="0" err="1" smtClean="0"/>
              <a:t>supply</a:t>
            </a:r>
            <a:r>
              <a:rPr lang="de-DE" dirty="0" smtClean="0"/>
              <a:t> </a:t>
            </a:r>
            <a:r>
              <a:rPr lang="de-DE" dirty="0" err="1" smtClean="0"/>
              <a:t>lines</a:t>
            </a:r>
            <a:r>
              <a:rPr lang="de-DE" dirty="0" smtClean="0"/>
              <a:t>, </a:t>
            </a:r>
            <a:r>
              <a:rPr lang="de-DE" dirty="0"/>
              <a:t>2</a:t>
            </a:r>
            <a:r>
              <a:rPr lang="de-DE" dirty="0">
                <a:sym typeface="Symbol"/>
              </a:rPr>
              <a:t></a:t>
            </a:r>
            <a:r>
              <a:rPr lang="de-DE" dirty="0"/>
              <a:t>12 gas </a:t>
            </a:r>
            <a:r>
              <a:rPr lang="de-DE" dirty="0" err="1"/>
              <a:t>pipes</a:t>
            </a:r>
            <a:r>
              <a:rPr lang="de-DE" dirty="0"/>
              <a:t> (in-/</a:t>
            </a:r>
            <a:r>
              <a:rPr lang="de-DE" dirty="0" err="1"/>
              <a:t>outlet</a:t>
            </a:r>
            <a:r>
              <a:rPr lang="de-DE" dirty="0"/>
              <a:t>)</a:t>
            </a:r>
          </a:p>
          <a:p>
            <a:pPr marL="284400" indent="-28440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err="1" smtClean="0"/>
              <a:t>Optimisation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gas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  <a:r>
              <a:rPr lang="de-DE" dirty="0" err="1" smtClean="0"/>
              <a:t>scheme</a:t>
            </a:r>
            <a:r>
              <a:rPr lang="de-DE" dirty="0" smtClean="0"/>
              <a:t>, parallel </a:t>
            </a:r>
            <a:r>
              <a:rPr lang="de-DE" dirty="0" err="1" smtClean="0"/>
              <a:t>lines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r>
              <a:rPr lang="de-DE" dirty="0" smtClean="0"/>
              <a:t>. </a:t>
            </a:r>
            <a:r>
              <a:rPr lang="de-DE" dirty="0" err="1" smtClean="0"/>
              <a:t>from</a:t>
            </a:r>
            <a:r>
              <a:rPr lang="de-DE" dirty="0" smtClean="0"/>
              <a:t> outside</a:t>
            </a:r>
            <a:endParaRPr lang="en-US" dirty="0" smtClean="0"/>
          </a:p>
          <a:p>
            <a:pPr marL="284400" indent="-28440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smtClean="0"/>
              <a:t>Arrangement </a:t>
            </a:r>
            <a:r>
              <a:rPr lang="de-DE" dirty="0" err="1" smtClean="0"/>
              <a:t>of</a:t>
            </a:r>
            <a:r>
              <a:rPr lang="de-DE" dirty="0" smtClean="0"/>
              <a:t> 4 parallel gas </a:t>
            </a:r>
            <a:r>
              <a:rPr lang="de-DE" dirty="0" err="1" smtClean="0"/>
              <a:t>lines</a:t>
            </a:r>
            <a:r>
              <a:rPr lang="de-DE" dirty="0" smtClean="0"/>
              <a:t> per </a:t>
            </a:r>
            <a:r>
              <a:rPr lang="de-DE" dirty="0" err="1" smtClean="0"/>
              <a:t>hexagon</a:t>
            </a:r>
            <a:r>
              <a:rPr lang="de-DE" dirty="0" smtClean="0"/>
              <a:t> </a:t>
            </a:r>
            <a:r>
              <a:rPr lang="de-DE" dirty="0" err="1" smtClean="0"/>
              <a:t>sector</a:t>
            </a:r>
            <a:r>
              <a:rPr lang="de-DE" dirty="0" smtClean="0"/>
              <a:t>,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failures</a:t>
            </a:r>
            <a:r>
              <a:rPr lang="de-DE" dirty="0" smtClean="0"/>
              <a:t> </a:t>
            </a:r>
          </a:p>
          <a:p>
            <a:pPr marL="720000" lvl="1" indent="-28800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/>
              <a:t>still 3d </a:t>
            </a:r>
            <a:r>
              <a:rPr lang="de-DE" sz="1800" dirty="0" err="1"/>
              <a:t>tracking</a:t>
            </a:r>
            <a:r>
              <a:rPr lang="de-DE" sz="1800" dirty="0"/>
              <a:t> </a:t>
            </a:r>
            <a:r>
              <a:rPr lang="de-DE" sz="1800" dirty="0" err="1"/>
              <a:t>possible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momentum</a:t>
            </a:r>
            <a:r>
              <a:rPr lang="de-DE" sz="1800" dirty="0"/>
              <a:t> </a:t>
            </a:r>
            <a:r>
              <a:rPr lang="de-DE" sz="1800" dirty="0" err="1"/>
              <a:t>reso</a:t>
            </a:r>
            <a:r>
              <a:rPr lang="de-DE" sz="1800" dirty="0"/>
              <a:t>. </a:t>
            </a:r>
            <a:r>
              <a:rPr lang="de-DE" sz="1800" dirty="0" smtClean="0"/>
              <a:t>in </a:t>
            </a:r>
            <a:r>
              <a:rPr lang="de-DE" sz="1800" dirty="0" err="1" smtClean="0"/>
              <a:t>each</a:t>
            </a:r>
            <a:r>
              <a:rPr lang="de-DE" sz="1800" dirty="0" smtClean="0"/>
              <a:t> </a:t>
            </a:r>
            <a:r>
              <a:rPr lang="de-DE" sz="1800" dirty="0" err="1"/>
              <a:t>sector</a:t>
            </a:r>
            <a:endParaRPr lang="de-DE" sz="1800" dirty="0"/>
          </a:p>
          <a:p>
            <a:pPr marL="720000" lvl="1" indent="-28800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 smtClean="0"/>
              <a:t>still </a:t>
            </a:r>
            <a:r>
              <a:rPr lang="de-DE" sz="1800" dirty="0"/>
              <a:t>3d-online </a:t>
            </a:r>
            <a:r>
              <a:rPr lang="de-DE" sz="1800" dirty="0" err="1"/>
              <a:t>track</a:t>
            </a:r>
            <a:r>
              <a:rPr lang="de-DE" sz="1800" dirty="0"/>
              <a:t> </a:t>
            </a:r>
            <a:r>
              <a:rPr lang="de-DE" sz="1800" dirty="0" err="1"/>
              <a:t>recognition</a:t>
            </a:r>
            <a:r>
              <a:rPr lang="de-DE" sz="1800" dirty="0"/>
              <a:t> </a:t>
            </a:r>
            <a:r>
              <a:rPr lang="de-DE" sz="1800" dirty="0" err="1"/>
              <a:t>possible</a:t>
            </a:r>
            <a:endParaRPr lang="de-DE" sz="1800" dirty="0"/>
          </a:p>
          <a:p>
            <a:pPr marL="720000" lvl="1" indent="-28800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 err="1" smtClean="0"/>
              <a:t>similar</a:t>
            </a:r>
            <a:r>
              <a:rPr lang="de-DE" sz="1800" dirty="0" smtClean="0"/>
              <a:t> </a:t>
            </a:r>
            <a:r>
              <a:rPr lang="de-DE" sz="1800" dirty="0" err="1" smtClean="0"/>
              <a:t>number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straws</a:t>
            </a:r>
            <a:r>
              <a:rPr lang="de-DE" sz="1800" dirty="0" smtClean="0"/>
              <a:t> per gas </a:t>
            </a:r>
            <a:r>
              <a:rPr lang="de-DE" sz="1800" dirty="0" err="1" smtClean="0"/>
              <a:t>line</a:t>
            </a:r>
            <a:r>
              <a:rPr lang="de-DE" sz="1800" dirty="0"/>
              <a:t>,</a:t>
            </a:r>
            <a:endParaRPr lang="de-DE" sz="1800" dirty="0" smtClean="0"/>
          </a:p>
          <a:p>
            <a:pPr marL="720000" lvl="1" indent="-288000">
              <a:spcBef>
                <a:spcPts val="600"/>
              </a:spcBef>
            </a:pPr>
            <a:r>
              <a:rPr lang="de-DE" sz="1800" dirty="0" smtClean="0"/>
              <a:t>	#205, 196, 190, 142</a:t>
            </a:r>
          </a:p>
          <a:p>
            <a:pPr marL="720000" lvl="1" indent="-28800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 smtClean="0"/>
              <a:t>different gas </a:t>
            </a:r>
            <a:r>
              <a:rPr lang="de-DE" sz="1800" dirty="0" err="1" smtClean="0"/>
              <a:t>flows</a:t>
            </a:r>
            <a:r>
              <a:rPr lang="de-DE" sz="1800" dirty="0" smtClean="0"/>
              <a:t> </a:t>
            </a:r>
            <a:r>
              <a:rPr lang="de-DE" sz="1800" dirty="0" err="1" smtClean="0"/>
              <a:t>possible</a:t>
            </a:r>
            <a:endParaRPr lang="de-DE" sz="1800" dirty="0" smtClean="0"/>
          </a:p>
          <a:p>
            <a:pPr marL="284400" indent="-28440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hints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serious</a:t>
            </a:r>
            <a:r>
              <a:rPr lang="de-DE" dirty="0" smtClean="0"/>
              <a:t> gas </a:t>
            </a:r>
            <a:r>
              <a:rPr lang="de-DE" dirty="0" err="1" smtClean="0"/>
              <a:t>failures</a:t>
            </a:r>
            <a:r>
              <a:rPr lang="de-DE" dirty="0" smtClean="0"/>
              <a:t> </a:t>
            </a:r>
          </a:p>
          <a:p>
            <a:pPr marL="0" indent="0"/>
            <a:r>
              <a:rPr lang="de-DE" dirty="0" smtClean="0"/>
              <a:t>     (</a:t>
            </a:r>
            <a:r>
              <a:rPr lang="de-DE" dirty="0" err="1" smtClean="0"/>
              <a:t>leakage</a:t>
            </a:r>
            <a:r>
              <a:rPr lang="de-DE" dirty="0" smtClean="0"/>
              <a:t>) </a:t>
            </a:r>
            <a:r>
              <a:rPr lang="de-DE" dirty="0" err="1" smtClean="0"/>
              <a:t>from</a:t>
            </a:r>
            <a:r>
              <a:rPr lang="de-DE" dirty="0" smtClean="0"/>
              <a:t> COSY-STT (4yrs in </a:t>
            </a:r>
            <a:r>
              <a:rPr lang="de-DE" dirty="0" err="1" smtClean="0"/>
              <a:t>vacuum</a:t>
            </a:r>
            <a:r>
              <a:rPr lang="de-DE" dirty="0" smtClean="0"/>
              <a:t>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dirty="0" err="1" smtClean="0"/>
              <a:t>Proposal</a:t>
            </a:r>
            <a:r>
              <a:rPr lang="de-DE" dirty="0" smtClean="0"/>
              <a:t>! open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discussions</a:t>
            </a:r>
            <a:endParaRPr lang="de-DE" dirty="0" smtClean="0"/>
          </a:p>
          <a:p>
            <a:pPr marL="622800" indent="-288000">
              <a:buFont typeface="Wingdings" pitchFamily="2" charset="2"/>
              <a:buChar char="§"/>
            </a:pPr>
            <a:endParaRPr lang="de-DE" sz="14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Gas Distribution Lines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Jun-25, 2013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 smtClean="0"/>
              <a:t>Peter </a:t>
            </a:r>
            <a:r>
              <a:rPr lang="de-DE" dirty="0" err="1" smtClean="0"/>
              <a:t>Wintz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dirty="0" smtClean="0"/>
              <a:t>p. </a:t>
            </a:r>
            <a:fld id="{7EB9AEA1-3281-46F0-9EDB-48FF2E5FF267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4" name="Inhaltsplatzhalter 11"/>
          <p:cNvSpPr txBox="1">
            <a:spLocks/>
          </p:cNvSpPr>
          <p:nvPr/>
        </p:nvSpPr>
        <p:spPr>
          <a:xfrm>
            <a:off x="7407315" y="3519010"/>
            <a:ext cx="1684014" cy="78089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</a:rPr>
              <a:t>Hexagon 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</a:rPr>
              <a:t>sector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</a:rPr>
              <a:t> 4 parallel gas 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</a:rPr>
              <a:t>lines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</a:rPr>
              <a:t>: 1, 2, 3(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</a:rPr>
              <a:t>a+b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</a:rPr>
              <a:t>), 4(</a:t>
            </a:r>
            <a:r>
              <a:rPr lang="de-DE" sz="1400" i="1" dirty="0" err="1" smtClean="0">
                <a:solidFill>
                  <a:schemeClr val="bg1">
                    <a:lumMod val="50000"/>
                  </a:schemeClr>
                </a:solidFill>
              </a:rPr>
              <a:t>a+b</a:t>
            </a:r>
            <a:r>
              <a:rPr lang="de-DE" sz="1400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7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Mertens\daten\praesentationen\2013-05 Tripletfinder JLU Seminar Giessen\material\plots_leap\hitdisplay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69060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STT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layout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must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fullfill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smtClean="0"/>
              <a:t>PANDA 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requirements</a:t>
            </a:r>
            <a:endParaRPr lang="de-DE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1800" dirty="0" smtClean="0"/>
              <a:t>offline: </a:t>
            </a:r>
            <a:r>
              <a:rPr lang="de-DE" sz="1800" dirty="0" err="1" smtClean="0"/>
              <a:t>full</a:t>
            </a:r>
            <a:r>
              <a:rPr lang="de-DE" sz="1800" dirty="0" smtClean="0"/>
              <a:t> </a:t>
            </a:r>
            <a:r>
              <a:rPr lang="de-DE" sz="1800" dirty="0" err="1" smtClean="0"/>
              <a:t>simulation</a:t>
            </a:r>
            <a:r>
              <a:rPr lang="de-DE" sz="1800" dirty="0" smtClean="0"/>
              <a:t> &amp; </a:t>
            </a:r>
            <a:r>
              <a:rPr lang="de-DE" sz="1800" dirty="0" err="1" smtClean="0"/>
              <a:t>analysis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benchmark</a:t>
            </a:r>
            <a:r>
              <a:rPr lang="de-DE" sz="1800" dirty="0" smtClean="0"/>
              <a:t> </a:t>
            </a:r>
            <a:r>
              <a:rPr lang="de-DE" sz="1800" dirty="0" err="1" smtClean="0"/>
              <a:t>channels</a:t>
            </a:r>
            <a:r>
              <a:rPr lang="de-DE" sz="1800" dirty="0" smtClean="0"/>
              <a:t> </a:t>
            </a:r>
            <a:r>
              <a:rPr lang="de-DE" sz="1800" dirty="0" err="1" smtClean="0"/>
              <a:t>done</a:t>
            </a:r>
            <a:r>
              <a:rPr lang="de-DE" sz="1800" dirty="0" smtClean="0"/>
              <a:t> </a:t>
            </a:r>
          </a:p>
          <a:p>
            <a:pPr marL="742950" lvl="1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1800" dirty="0" smtClean="0"/>
              <a:t>online: </a:t>
            </a:r>
            <a:r>
              <a:rPr lang="de-DE" sz="1800" dirty="0" err="1" smtClean="0"/>
              <a:t>track</a:t>
            </a:r>
            <a:r>
              <a:rPr lang="de-DE" sz="1800" dirty="0" smtClean="0"/>
              <a:t> &amp; </a:t>
            </a:r>
            <a:r>
              <a:rPr lang="de-DE" sz="1800" dirty="0" err="1" smtClean="0"/>
              <a:t>event</a:t>
            </a:r>
            <a:r>
              <a:rPr lang="de-DE" sz="1800" dirty="0" smtClean="0"/>
              <a:t> </a:t>
            </a:r>
            <a:r>
              <a:rPr lang="de-DE" sz="1800" dirty="0" err="1" smtClean="0"/>
              <a:t>reconstruction</a:t>
            </a:r>
            <a:r>
              <a:rPr lang="de-DE" sz="1800" dirty="0" smtClean="0"/>
              <a:t> in </a:t>
            </a:r>
            <a:r>
              <a:rPr lang="de-DE" sz="1800" dirty="0" err="1" smtClean="0"/>
              <a:t>continuous</a:t>
            </a:r>
            <a:r>
              <a:rPr lang="de-DE" sz="1800" dirty="0" smtClean="0"/>
              <a:t> </a:t>
            </a:r>
            <a:r>
              <a:rPr lang="de-DE" sz="1800" dirty="0" err="1" smtClean="0"/>
              <a:t>data</a:t>
            </a:r>
            <a:r>
              <a:rPr lang="de-DE" sz="1800" dirty="0" smtClean="0"/>
              <a:t> </a:t>
            </a:r>
            <a:r>
              <a:rPr lang="de-DE" sz="1800" dirty="0" err="1" smtClean="0"/>
              <a:t>stream</a:t>
            </a:r>
            <a:endParaRPr lang="de-DE" sz="1800" dirty="0" smtClean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</a:t>
            </a:r>
            <a:r>
              <a:rPr lang="de-DE" dirty="0" smtClean="0"/>
              <a:t>: </a:t>
            </a:r>
            <a:r>
              <a:rPr lang="de-DE" dirty="0" err="1" smtClean="0"/>
              <a:t>proof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time-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distributed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r>
              <a:rPr lang="de-DE" dirty="0" smtClean="0"/>
              <a:t> (DPM)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 smtClean="0"/>
              <a:t>STT stand-</a:t>
            </a:r>
            <a:r>
              <a:rPr lang="de-DE" sz="1800" dirty="0" err="1" smtClean="0"/>
              <a:t>alone</a:t>
            </a:r>
            <a:r>
              <a:rPr lang="de-DE" sz="1800" dirty="0" smtClean="0"/>
              <a:t> </a:t>
            </a:r>
            <a:r>
              <a:rPr lang="de-DE" sz="1800" dirty="0" err="1" smtClean="0"/>
              <a:t>tracking</a:t>
            </a:r>
            <a:r>
              <a:rPr lang="de-DE" sz="1800" dirty="0" smtClean="0"/>
              <a:t>, </a:t>
            </a:r>
            <a:r>
              <a:rPr lang="de-DE" sz="1800" dirty="0" err="1" smtClean="0"/>
              <a:t>based</a:t>
            </a:r>
            <a:r>
              <a:rPr lang="de-DE" sz="1800" dirty="0" smtClean="0"/>
              <a:t> on axial </a:t>
            </a:r>
            <a:r>
              <a:rPr lang="de-DE" sz="1800" dirty="0" err="1" smtClean="0"/>
              <a:t>zones</a:t>
            </a:r>
            <a:endParaRPr lang="de-DE" sz="1800" dirty="0" smtClean="0"/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 smtClean="0"/>
              <a:t>STT </a:t>
            </a:r>
            <a:r>
              <a:rPr lang="de-DE" sz="1800" dirty="0" err="1" smtClean="0"/>
              <a:t>hits</a:t>
            </a:r>
            <a:r>
              <a:rPr lang="de-DE" sz="1800" dirty="0" smtClean="0"/>
              <a:t> w/o </a:t>
            </a:r>
            <a:r>
              <a:rPr lang="de-DE" sz="1800" dirty="0" err="1" smtClean="0"/>
              <a:t>external</a:t>
            </a:r>
            <a:r>
              <a:rPr lang="de-DE" sz="1800" dirty="0" smtClean="0"/>
              <a:t> </a:t>
            </a:r>
            <a:r>
              <a:rPr lang="de-DE" sz="1800" dirty="0" err="1" smtClean="0"/>
              <a:t>timing</a:t>
            </a:r>
            <a:r>
              <a:rPr lang="de-DE" sz="1800" dirty="0" smtClean="0"/>
              <a:t> (t</a:t>
            </a:r>
            <a:r>
              <a:rPr lang="de-DE" sz="1800" baseline="-25000" dirty="0" smtClean="0"/>
              <a:t>0</a:t>
            </a:r>
            <a:r>
              <a:rPr lang="de-DE" sz="1800" dirty="0" smtClean="0"/>
              <a:t>)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 err="1" smtClean="0">
                <a:sym typeface="Symbol"/>
              </a:rPr>
              <a:t>hit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/>
              <a:t>triplets</a:t>
            </a:r>
            <a:r>
              <a:rPr lang="de-DE" sz="1800" dirty="0" smtClean="0"/>
              <a:t> </a:t>
            </a:r>
            <a:r>
              <a:rPr lang="de-DE" sz="1800" dirty="0" err="1" smtClean="0"/>
              <a:t>method</a:t>
            </a:r>
            <a:r>
              <a:rPr lang="de-DE" sz="1800" dirty="0" smtClean="0"/>
              <a:t> </a:t>
            </a:r>
            <a:r>
              <a:rPr lang="de-DE" sz="1800" dirty="0" err="1" smtClean="0"/>
              <a:t>seems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work</a:t>
            </a:r>
            <a:endParaRPr lang="de-DE" sz="1800" dirty="0" smtClean="0"/>
          </a:p>
          <a:p>
            <a:pPr marL="1428750" lvl="2" indent="-285750">
              <a:spcBef>
                <a:spcPts val="600"/>
              </a:spcBef>
            </a:pP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hit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triplet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~1mm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smtClean="0"/>
              <a:t>(</a:t>
            </a:r>
            <a:r>
              <a:rPr lang="de-DE" sz="1800" dirty="0" err="1" smtClean="0"/>
              <a:t>cms-x,y</a:t>
            </a:r>
            <a:r>
              <a:rPr lang="de-DE" sz="1800" dirty="0" smtClean="0"/>
              <a:t>)</a:t>
            </a:r>
            <a:endParaRPr lang="de-DE" sz="1800" dirty="0"/>
          </a:p>
          <a:p>
            <a:pPr marL="1428750" lvl="2" indent="-285750">
              <a:spcBef>
                <a:spcPts val="600"/>
              </a:spcBef>
            </a:pPr>
            <a:r>
              <a:rPr lang="de-DE" sz="1800" dirty="0" err="1" smtClean="0"/>
              <a:t>single</a:t>
            </a:r>
            <a:r>
              <a:rPr lang="de-DE" sz="1800" dirty="0" smtClean="0"/>
              <a:t> </a:t>
            </a:r>
            <a:r>
              <a:rPr lang="de-DE" sz="1800" dirty="0" err="1" smtClean="0"/>
              <a:t>straw</a:t>
            </a:r>
            <a:r>
              <a:rPr lang="de-DE" sz="1800" dirty="0"/>
              <a:t>:</a:t>
            </a:r>
            <a:r>
              <a:rPr lang="de-DE" sz="1800" dirty="0" smtClean="0"/>
              <a:t> ~3mm</a:t>
            </a:r>
          </a:p>
          <a:p>
            <a:pPr marL="1428750" lvl="2" indent="-285750">
              <a:spcBef>
                <a:spcPts val="600"/>
              </a:spcBef>
            </a:pP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isochrone: ~ 150µm,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r>
              <a:rPr lang="de-DE" sz="18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de-DE" baseline="-25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Online </a:t>
            </a:r>
            <a:r>
              <a:rPr lang="de-DE" dirty="0" err="1" smtClean="0"/>
              <a:t>Reconstruction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Jun-25, 2013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Peter Wintz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8" name="Rectangle 7"/>
          <p:cNvSpPr/>
          <p:nvPr/>
        </p:nvSpPr>
        <p:spPr>
          <a:xfrm>
            <a:off x="4635126" y="5879013"/>
            <a:ext cx="2025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 Marius‘ </a:t>
            </a:r>
            <a:r>
              <a:rPr lang="de-DE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talk</a:t>
            </a:r>
            <a:endParaRPr lang="de-DE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miley Face 8"/>
          <p:cNvSpPr>
            <a:spLocks noChangeAspect="1"/>
          </p:cNvSpPr>
          <p:nvPr/>
        </p:nvSpPr>
        <p:spPr>
          <a:xfrm>
            <a:off x="1043672" y="2420920"/>
            <a:ext cx="287968" cy="288000"/>
          </a:xfrm>
          <a:prstGeom prst="smileyFace">
            <a:avLst/>
          </a:prstGeom>
          <a:solidFill>
            <a:srgbClr val="00B050"/>
          </a:solidFill>
          <a:ln w="12700">
            <a:solidFill>
              <a:srgbClr val="515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>
            <a:spLocks noChangeAspect="1"/>
          </p:cNvSpPr>
          <p:nvPr/>
        </p:nvSpPr>
        <p:spPr>
          <a:xfrm>
            <a:off x="1043608" y="2852968"/>
            <a:ext cx="288000" cy="288000"/>
          </a:xfrm>
          <a:prstGeom prst="smileyFace">
            <a:avLst>
              <a:gd name="adj" fmla="val 2327"/>
            </a:avLst>
          </a:prstGeom>
          <a:solidFill>
            <a:srgbClr val="C4DF63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nhaltsplatzhalter 11"/>
          <p:cNvSpPr txBox="1">
            <a:spLocks/>
          </p:cNvSpPr>
          <p:nvPr/>
        </p:nvSpPr>
        <p:spPr>
          <a:xfrm>
            <a:off x="6588224" y="3501008"/>
            <a:ext cx="2664296" cy="6629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Time-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distributed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event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simulation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 (DPM)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track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reco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based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hit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triplets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60673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2000" dirty="0" err="1" smtClean="0"/>
              <a:t>Straw</a:t>
            </a:r>
            <a:r>
              <a:rPr lang="de-DE" sz="2000" dirty="0" smtClean="0"/>
              <a:t> </a:t>
            </a:r>
            <a:r>
              <a:rPr lang="de-DE" sz="2000" dirty="0" err="1" smtClean="0"/>
              <a:t>mass</a:t>
            </a:r>
            <a:r>
              <a:rPr lang="de-DE" sz="2000" dirty="0" smtClean="0"/>
              <a:t> </a:t>
            </a:r>
            <a:r>
              <a:rPr lang="de-DE" sz="2000" dirty="0" err="1" smtClean="0"/>
              <a:t>production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layer</a:t>
            </a:r>
            <a:r>
              <a:rPr lang="de-DE" sz="2000" dirty="0" smtClean="0"/>
              <a:t> </a:t>
            </a:r>
            <a:r>
              <a:rPr lang="de-DE" sz="2000" dirty="0" err="1" smtClean="0"/>
              <a:t>modules</a:t>
            </a:r>
            <a:endParaRPr lang="de-DE" sz="2000" dirty="0" smtClean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2000" dirty="0" smtClean="0"/>
              <a:t>Electronic </a:t>
            </a:r>
            <a:r>
              <a:rPr lang="de-DE" sz="2000" dirty="0" err="1" smtClean="0"/>
              <a:t>readout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endParaRPr lang="de-DE" sz="2000" dirty="0" smtClean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2000" dirty="0" err="1" smtClean="0"/>
              <a:t>Mechanical</a:t>
            </a:r>
            <a:r>
              <a:rPr lang="de-DE" sz="2000" dirty="0" smtClean="0"/>
              <a:t> </a:t>
            </a:r>
            <a:r>
              <a:rPr lang="de-DE" sz="2000" dirty="0" err="1" smtClean="0"/>
              <a:t>frame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r>
              <a:rPr lang="de-DE" sz="2000" dirty="0" smtClean="0"/>
              <a:t>: STT (+ </a:t>
            </a:r>
            <a:r>
              <a:rPr lang="de-DE" sz="2000" dirty="0" err="1" smtClean="0"/>
              <a:t>central</a:t>
            </a:r>
            <a:r>
              <a:rPr lang="de-DE" sz="2000" dirty="0" smtClean="0"/>
              <a:t> </a:t>
            </a:r>
            <a:r>
              <a:rPr lang="de-DE" sz="2000" dirty="0" err="1" smtClean="0"/>
              <a:t>support</a:t>
            </a:r>
            <a:r>
              <a:rPr lang="de-DE" sz="2000" dirty="0" smtClean="0"/>
              <a:t> </a:t>
            </a:r>
            <a:r>
              <a:rPr lang="de-DE" sz="2000" dirty="0" err="1" smtClean="0"/>
              <a:t>frame</a:t>
            </a:r>
            <a:r>
              <a:rPr lang="de-DE" sz="2000" dirty="0" smtClean="0"/>
              <a:t>)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2000" dirty="0" smtClean="0"/>
              <a:t>Hexagon </a:t>
            </a:r>
            <a:r>
              <a:rPr lang="de-DE" sz="2000" dirty="0" err="1" smtClean="0"/>
              <a:t>sector</a:t>
            </a:r>
            <a:r>
              <a:rPr lang="de-DE" sz="2000" dirty="0" smtClean="0"/>
              <a:t> </a:t>
            </a:r>
            <a:r>
              <a:rPr lang="de-DE" sz="2000" dirty="0" err="1" smtClean="0"/>
              <a:t>setup</a:t>
            </a:r>
            <a:r>
              <a:rPr lang="de-DE" sz="2000" dirty="0" smtClean="0"/>
              <a:t> (</a:t>
            </a:r>
            <a:r>
              <a:rPr lang="de-DE" sz="2000" dirty="0" err="1" smtClean="0"/>
              <a:t>pre-comissioning</a:t>
            </a:r>
            <a:r>
              <a:rPr lang="de-DE" sz="2000" dirty="0" smtClean="0"/>
              <a:t>)</a:t>
            </a:r>
          </a:p>
          <a:p>
            <a:pPr marL="285750" indent="-285750">
              <a:spcBef>
                <a:spcPts val="2400"/>
              </a:spcBef>
              <a:buFont typeface="Wingdings" pitchFamily="2" charset="2"/>
              <a:buChar char="§"/>
            </a:pPr>
            <a:r>
              <a:rPr lang="de-DE" sz="2000" dirty="0" smtClean="0"/>
              <a:t>Gas </a:t>
            </a:r>
            <a:r>
              <a:rPr lang="de-DE" sz="2000" dirty="0" err="1" smtClean="0"/>
              <a:t>system</a:t>
            </a:r>
            <a:endParaRPr lang="de-DE" sz="2000" dirty="0" smtClean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2000" dirty="0" smtClean="0"/>
              <a:t>HV </a:t>
            </a:r>
            <a:r>
              <a:rPr lang="de-DE" sz="2000" dirty="0" err="1" smtClean="0"/>
              <a:t>system</a:t>
            </a:r>
            <a:endParaRPr lang="de-DE" sz="2000" dirty="0" smtClean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2000" dirty="0" smtClean="0"/>
              <a:t>Slow </a:t>
            </a:r>
            <a:r>
              <a:rPr lang="de-DE" sz="2000" dirty="0" err="1" smtClean="0"/>
              <a:t>control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r>
              <a:rPr lang="de-DE" sz="2000" dirty="0" smtClean="0"/>
              <a:t> (DCS)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sz="2000" dirty="0"/>
              <a:t>STT </a:t>
            </a:r>
            <a:r>
              <a:rPr lang="de-DE" sz="2000" dirty="0" smtClean="0"/>
              <a:t>final </a:t>
            </a:r>
            <a:r>
              <a:rPr lang="de-DE" sz="2000" dirty="0" err="1" smtClean="0"/>
              <a:t>setup</a:t>
            </a:r>
            <a:r>
              <a:rPr lang="de-DE" sz="2000" dirty="0" smtClean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 smtClean="0"/>
              <a:t>comissioning</a:t>
            </a:r>
            <a:endParaRPr lang="de-DE" sz="2000" dirty="0" smtClean="0"/>
          </a:p>
          <a:p>
            <a:pPr marL="285750" indent="-285750">
              <a:spcBef>
                <a:spcPts val="2400"/>
              </a:spcBef>
              <a:buFont typeface="Wingdings" pitchFamily="2" charset="2"/>
              <a:buChar char="§"/>
            </a:pPr>
            <a:r>
              <a:rPr lang="de-DE" sz="2000" dirty="0"/>
              <a:t>Partners in </a:t>
            </a:r>
            <a:r>
              <a:rPr 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Germany, </a:t>
            </a:r>
            <a:r>
              <a:rPr lang="de-DE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r>
              <a:rPr 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Poland</a:t>
            </a:r>
            <a:r>
              <a:rPr 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Romania</a:t>
            </a:r>
            <a:r>
              <a:rPr lang="de-DE" sz="2000" dirty="0"/>
              <a:t>, ..</a:t>
            </a:r>
            <a:endParaRPr lang="en-US" sz="2000" dirty="0"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de-DE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</a:t>
            </a:r>
            <a:r>
              <a:rPr lang="de-DE" dirty="0" err="1" smtClean="0"/>
              <a:t>Construction</a:t>
            </a:r>
            <a:r>
              <a:rPr lang="de-DE" dirty="0" smtClean="0"/>
              <a:t> WPs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Jun-25, 2013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 smtClean="0"/>
              <a:t>Peter </a:t>
            </a:r>
            <a:r>
              <a:rPr lang="de-DE" dirty="0" err="1" smtClean="0"/>
              <a:t>Wintz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dirty="0" smtClean="0"/>
              <a:t>p. </a:t>
            </a:r>
            <a:fld id="{7EB9AEA1-3281-46F0-9EDB-48FF2E5FF267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113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0000" y="1988840"/>
            <a:ext cx="8172480" cy="4104455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productions</a:t>
            </a:r>
            <a:r>
              <a:rPr lang="de-DE" dirty="0" smtClean="0"/>
              <a:t> in </a:t>
            </a:r>
            <a:r>
              <a:rPr lang="de-DE" dirty="0" err="1" smtClean="0"/>
              <a:t>Juelich</a:t>
            </a:r>
            <a:r>
              <a:rPr lang="de-DE" dirty="0"/>
              <a:t> </a:t>
            </a:r>
            <a:r>
              <a:rPr lang="de-DE" dirty="0" smtClean="0"/>
              <a:t>(100% WP)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done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/>
              <a:t>at</a:t>
            </a:r>
            <a:r>
              <a:rPr lang="de-DE" dirty="0" smtClean="0"/>
              <a:t> end 2012/13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 err="1"/>
              <a:t>U</a:t>
            </a:r>
            <a:r>
              <a:rPr lang="de-DE" sz="1800" dirty="0" err="1" smtClean="0"/>
              <a:t>nexpected</a:t>
            </a:r>
            <a:r>
              <a:rPr lang="de-DE" sz="1800" dirty="0" smtClean="0"/>
              <a:t> </a:t>
            </a:r>
            <a:r>
              <a:rPr lang="de-DE" sz="1800" dirty="0" err="1" smtClean="0"/>
              <a:t>leakage</a:t>
            </a:r>
            <a:r>
              <a:rPr lang="de-DE" sz="1800" dirty="0"/>
              <a:t> </a:t>
            </a:r>
            <a:r>
              <a:rPr lang="de-DE" sz="1800" dirty="0" smtClean="0">
                <a:sym typeface="Symbol"/>
              </a:rPr>
              <a:t> </a:t>
            </a:r>
            <a:r>
              <a:rPr lang="de-DE" sz="1800" dirty="0" err="1" smtClean="0">
                <a:sym typeface="Symbol"/>
              </a:rPr>
              <a:t>tests</a:t>
            </a:r>
            <a:r>
              <a:rPr lang="de-DE" sz="1800" dirty="0" smtClean="0">
                <a:sym typeface="Symbol"/>
              </a:rPr>
              <a:t>, </a:t>
            </a:r>
            <a:r>
              <a:rPr lang="de-DE" sz="1800" dirty="0" err="1" smtClean="0">
                <a:sym typeface="Symbol"/>
              </a:rPr>
              <a:t>new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specific</a:t>
            </a:r>
            <a:r>
              <a:rPr lang="de-DE" sz="1800" dirty="0" smtClean="0">
                <a:sym typeface="Symbol"/>
              </a:rPr>
              <a:t>. </a:t>
            </a:r>
            <a:r>
              <a:rPr lang="de-DE" sz="1800" dirty="0" err="1" smtClean="0">
                <a:sym typeface="Symbol"/>
              </a:rPr>
              <a:t>of</a:t>
            </a:r>
            <a:r>
              <a:rPr lang="de-DE" sz="1800" dirty="0" smtClean="0">
                <a:sym typeface="Symbol"/>
              </a:rPr>
              <a:t> film </a:t>
            </a:r>
            <a:r>
              <a:rPr lang="de-DE" sz="1800" dirty="0" err="1" smtClean="0">
                <a:sym typeface="Symbol"/>
              </a:rPr>
              <a:t>tubes</a:t>
            </a:r>
            <a:r>
              <a:rPr lang="de-DE" sz="1800" dirty="0" smtClean="0">
                <a:sym typeface="Symbol"/>
              </a:rPr>
              <a:t> (</a:t>
            </a:r>
            <a:r>
              <a:rPr lang="de-DE" sz="1800" dirty="0" err="1" smtClean="0">
                <a:sym typeface="Symbol"/>
              </a:rPr>
              <a:t>winding</a:t>
            </a:r>
            <a:r>
              <a:rPr lang="de-DE" sz="1800" dirty="0" smtClean="0">
                <a:sym typeface="Symbol"/>
              </a:rPr>
              <a:t>/</a:t>
            </a:r>
            <a:r>
              <a:rPr lang="de-DE" sz="1800" dirty="0" err="1" smtClean="0">
                <a:sym typeface="Symbol"/>
              </a:rPr>
              <a:t>glue</a:t>
            </a:r>
            <a:r>
              <a:rPr lang="de-DE" sz="1800" dirty="0" smtClean="0">
                <a:sym typeface="Symbol"/>
              </a:rPr>
              <a:t>)</a:t>
            </a:r>
            <a:endParaRPr lang="de-DE" sz="1800" dirty="0" smtClean="0"/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 err="1" smtClean="0"/>
              <a:t>Replacement</a:t>
            </a:r>
            <a:r>
              <a:rPr lang="de-DE" sz="1800" dirty="0" smtClean="0"/>
              <a:t> </a:t>
            </a:r>
            <a:r>
              <a:rPr lang="de-DE" sz="1800" dirty="0" err="1" smtClean="0"/>
              <a:t>order</a:t>
            </a:r>
            <a:r>
              <a:rPr lang="de-DE" sz="1800" dirty="0" smtClean="0"/>
              <a:t> </a:t>
            </a:r>
            <a:r>
              <a:rPr lang="de-DE" sz="1800" dirty="0"/>
              <a:t>(</a:t>
            </a:r>
            <a:r>
              <a:rPr lang="de-DE" sz="1800" dirty="0" smtClean="0"/>
              <a:t>LAMINA), </a:t>
            </a:r>
            <a:r>
              <a:rPr lang="de-DE" sz="1800" dirty="0" err="1" smtClean="0"/>
              <a:t>first</a:t>
            </a:r>
            <a:r>
              <a:rPr lang="de-DE" sz="1800" dirty="0" smtClean="0"/>
              <a:t> 5000 </a:t>
            </a:r>
            <a:r>
              <a:rPr lang="de-DE" sz="1800" dirty="0" err="1" smtClean="0"/>
              <a:t>straws</a:t>
            </a:r>
            <a:r>
              <a:rPr lang="de-DE" sz="1800" dirty="0" smtClean="0"/>
              <a:t> </a:t>
            </a:r>
            <a:r>
              <a:rPr lang="de-DE" sz="1800" dirty="0" err="1" smtClean="0"/>
              <a:t>delivered</a:t>
            </a:r>
            <a:r>
              <a:rPr lang="de-DE" sz="1800" dirty="0" smtClean="0"/>
              <a:t> </a:t>
            </a:r>
            <a:r>
              <a:rPr lang="de-DE" sz="1800" dirty="0" err="1" smtClean="0"/>
              <a:t>this</a:t>
            </a:r>
            <a:r>
              <a:rPr lang="de-DE" sz="1800" dirty="0" smtClean="0"/>
              <a:t> June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 smtClean="0"/>
              <a:t>Re-definition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production</a:t>
            </a:r>
            <a:r>
              <a:rPr lang="de-DE" sz="1800" dirty="0" smtClean="0"/>
              <a:t> </a:t>
            </a:r>
            <a:r>
              <a:rPr lang="de-DE" sz="1800" dirty="0" err="1" smtClean="0"/>
              <a:t>quality</a:t>
            </a:r>
            <a:r>
              <a:rPr lang="de-DE" sz="1800" dirty="0" smtClean="0"/>
              <a:t> </a:t>
            </a:r>
            <a:r>
              <a:rPr lang="de-DE" sz="1800" dirty="0" err="1" smtClean="0"/>
              <a:t>criteria</a:t>
            </a:r>
            <a:r>
              <a:rPr lang="de-DE" sz="1800" dirty="0" smtClean="0"/>
              <a:t>, </a:t>
            </a:r>
            <a:r>
              <a:rPr lang="de-DE" sz="1800" dirty="0" err="1" smtClean="0"/>
              <a:t>assurance</a:t>
            </a:r>
            <a:r>
              <a:rPr lang="de-DE" sz="1800" dirty="0" smtClean="0"/>
              <a:t> </a:t>
            </a:r>
            <a:r>
              <a:rPr lang="de-DE" sz="1800" dirty="0" err="1" smtClean="0"/>
              <a:t>tests</a:t>
            </a:r>
            <a:r>
              <a:rPr lang="de-DE" sz="1800" dirty="0" smtClean="0"/>
              <a:t>, ..</a:t>
            </a:r>
            <a:endParaRPr lang="de-DE" sz="1800" dirty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straw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starts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Sep.</a:t>
            </a:r>
            <a:endParaRPr lang="de-DE" dirty="0" smtClean="0"/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Preps</a:t>
            </a:r>
            <a:r>
              <a:rPr lang="de-DE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de-DE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done</a:t>
            </a:r>
            <a:r>
              <a:rPr lang="de-DE" sz="1800" dirty="0">
                <a:sym typeface="Symbol"/>
              </a:rPr>
              <a:t>: all </a:t>
            </a:r>
            <a:r>
              <a:rPr lang="de-DE" sz="1800" dirty="0" err="1" smtClean="0">
                <a:sym typeface="Symbol"/>
              </a:rPr>
              <a:t>materials</a:t>
            </a:r>
            <a:r>
              <a:rPr lang="de-DE" sz="1800" dirty="0" smtClean="0">
                <a:sym typeface="Symbol"/>
              </a:rPr>
              <a:t>, </a:t>
            </a:r>
            <a:r>
              <a:rPr lang="de-DE" sz="1800" dirty="0" err="1">
                <a:sym typeface="Symbol"/>
              </a:rPr>
              <a:t>mounting</a:t>
            </a:r>
            <a:r>
              <a:rPr lang="de-DE" sz="1800" dirty="0">
                <a:sym typeface="Symbol"/>
              </a:rPr>
              <a:t> </a:t>
            </a:r>
            <a:r>
              <a:rPr lang="de-DE" sz="1800" dirty="0" err="1">
                <a:sym typeface="Symbol"/>
              </a:rPr>
              <a:t>tools</a:t>
            </a:r>
            <a:r>
              <a:rPr lang="de-DE" sz="1800" dirty="0">
                <a:sym typeface="Symbol"/>
              </a:rPr>
              <a:t> &amp; </a:t>
            </a:r>
            <a:r>
              <a:rPr lang="de-DE" sz="1800" dirty="0" err="1">
                <a:sym typeface="Symbol"/>
              </a:rPr>
              <a:t>techniques</a:t>
            </a:r>
            <a:endParaRPr lang="de-DE" sz="1800" dirty="0">
              <a:sym typeface="Symbol"/>
            </a:endParaRP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 3-4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r>
              <a:rPr lang="de-DE" sz="1800" dirty="0" smtClean="0"/>
              <a:t>, </a:t>
            </a:r>
            <a:r>
              <a:rPr lang="de-DE" sz="1800" dirty="0" err="1" smtClean="0"/>
              <a:t>including</a:t>
            </a:r>
            <a:r>
              <a:rPr lang="de-DE" sz="1800" dirty="0" smtClean="0"/>
              <a:t> &gt;&gt; 50% spare </a:t>
            </a:r>
            <a:r>
              <a:rPr lang="de-DE" sz="1800" dirty="0" err="1" smtClean="0"/>
              <a:t>straws</a:t>
            </a:r>
            <a:endParaRPr lang="de-DE" sz="1800" dirty="0" smtClean="0"/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task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precise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pressurized</a:t>
            </a:r>
            <a:r>
              <a:rPr lang="de-DE" sz="1800" dirty="0" smtClean="0"/>
              <a:t> (p=2 bar)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straw</a:t>
            </a:r>
            <a:r>
              <a:rPr lang="de-D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diameter</a:t>
            </a:r>
            <a:endParaRPr lang="de-DE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428750" lvl="2" indent="-285750">
              <a:spcBef>
                <a:spcPts val="600"/>
              </a:spcBef>
            </a:pPr>
            <a:r>
              <a:rPr lang="de-DE" sz="1800" dirty="0" err="1" smtClean="0">
                <a:sym typeface="Symbol"/>
              </a:rPr>
              <a:t>No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change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of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inner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tube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diameter</a:t>
            </a:r>
            <a:r>
              <a:rPr lang="de-DE" sz="1800" dirty="0" smtClean="0">
                <a:sym typeface="Symbol"/>
              </a:rPr>
              <a:t>, same end </a:t>
            </a:r>
            <a:r>
              <a:rPr lang="de-DE" sz="1800" dirty="0" err="1" smtClean="0">
                <a:sym typeface="Symbol"/>
              </a:rPr>
              <a:t>plugs</a:t>
            </a:r>
            <a:r>
              <a:rPr lang="de-DE" sz="1800" dirty="0" smtClean="0">
                <a:sym typeface="Symbol"/>
              </a:rPr>
              <a:t> </a:t>
            </a:r>
          </a:p>
          <a:p>
            <a:pPr marL="1428750" lvl="2" indent="-285750">
              <a:spcBef>
                <a:spcPts val="600"/>
              </a:spcBef>
            </a:pPr>
            <a:r>
              <a:rPr lang="de-DE" sz="1800" dirty="0">
                <a:sym typeface="Symbol"/>
              </a:rPr>
              <a:t>New CAD </a:t>
            </a:r>
            <a:r>
              <a:rPr lang="de-DE" sz="1800" dirty="0" err="1">
                <a:sym typeface="Symbol"/>
              </a:rPr>
              <a:t>drawings</a:t>
            </a:r>
            <a:r>
              <a:rPr lang="de-DE" sz="1800" dirty="0">
                <a:sym typeface="Symbol"/>
              </a:rPr>
              <a:t> </a:t>
            </a:r>
            <a:r>
              <a:rPr lang="de-DE" sz="1800" dirty="0" err="1">
                <a:sym typeface="Symbol"/>
              </a:rPr>
              <a:t>for</a:t>
            </a:r>
            <a:r>
              <a:rPr lang="de-DE" sz="1800" dirty="0">
                <a:sym typeface="Symbol"/>
              </a:rPr>
              <a:t> </a:t>
            </a:r>
            <a:r>
              <a:rPr lang="de-DE" sz="1800" dirty="0" err="1">
                <a:sym typeface="Symbol"/>
              </a:rPr>
              <a:t>straw</a:t>
            </a:r>
            <a:r>
              <a:rPr lang="de-DE" sz="1800" dirty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modules</a:t>
            </a:r>
            <a:r>
              <a:rPr lang="de-DE" sz="1800" dirty="0" smtClean="0">
                <a:sym typeface="Symbol"/>
              </a:rPr>
              <a:t> (</a:t>
            </a:r>
            <a:r>
              <a:rPr lang="de-DE" sz="1800" dirty="0" err="1" smtClean="0">
                <a:sym typeface="Symbol"/>
              </a:rPr>
              <a:t>skew</a:t>
            </a:r>
            <a:r>
              <a:rPr lang="de-DE" sz="1800" dirty="0" smtClean="0">
                <a:sym typeface="Symbol"/>
              </a:rPr>
              <a:t> angle, </a:t>
            </a:r>
            <a:r>
              <a:rPr lang="de-DE" sz="1800" dirty="0" err="1" smtClean="0">
                <a:sym typeface="Symbol"/>
              </a:rPr>
              <a:t>side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>
                <a:sym typeface="Symbol"/>
              </a:rPr>
              <a:t>bands</a:t>
            </a:r>
            <a:r>
              <a:rPr lang="de-DE" sz="1800" dirty="0" smtClean="0">
                <a:sym typeface="Symbol"/>
              </a:rPr>
              <a:t>, ..)</a:t>
            </a:r>
            <a:endParaRPr lang="de-DE" sz="1800" dirty="0">
              <a:sym typeface="Symbol"/>
            </a:endParaRPr>
          </a:p>
          <a:p>
            <a:pPr marL="1428750" lvl="2" indent="-285750">
              <a:spcBef>
                <a:spcPts val="600"/>
              </a:spcBef>
            </a:pPr>
            <a:r>
              <a:rPr lang="de-DE" sz="1800" dirty="0" err="1" smtClean="0">
                <a:sym typeface="Symbol"/>
              </a:rPr>
              <a:t>Pending</a:t>
            </a:r>
            <a:r>
              <a:rPr lang="de-DE" sz="1800" dirty="0" smtClean="0">
                <a:sym typeface="Symbol"/>
              </a:rPr>
              <a:t>: </a:t>
            </a:r>
            <a:r>
              <a:rPr lang="de-DE" sz="1800" dirty="0" err="1" smtClean="0">
                <a:sym typeface="Symbol"/>
              </a:rPr>
              <a:t>new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reference</a:t>
            </a:r>
            <a:r>
              <a:rPr lang="de-DE" sz="1800" dirty="0" smtClean="0">
                <a:sym typeface="Symbol"/>
              </a:rPr>
              <a:t> (groove) </a:t>
            </a:r>
            <a:r>
              <a:rPr lang="de-DE" sz="1800" dirty="0" err="1" smtClean="0">
                <a:sym typeface="Symbol"/>
              </a:rPr>
              <a:t>plate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for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straw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layer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gluing</a:t>
            </a:r>
            <a:endParaRPr lang="de-DE" sz="1800" dirty="0" smtClean="0">
              <a:sym typeface="Symbo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Status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Jun-25, 2013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Peter Wintz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796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 </a:t>
            </a:r>
            <a:r>
              <a:rPr lang="de-D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pre-commissioning</a:t>
            </a:r>
            <a:r>
              <a:rPr 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</a:t>
            </a:r>
            <a:r>
              <a:rPr 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STT 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(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mechanics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electronics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/>
              <a:t>issues</a:t>
            </a:r>
            <a:endParaRPr lang="de-DE" dirty="0" smtClean="0"/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 smtClean="0"/>
              <a:t>Precision </a:t>
            </a:r>
            <a:r>
              <a:rPr lang="de-DE" sz="1800" dirty="0" err="1" smtClean="0"/>
              <a:t>measurement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straw</a:t>
            </a:r>
            <a:r>
              <a:rPr lang="de-DE" sz="1800" dirty="0" smtClean="0"/>
              <a:t> </a:t>
            </a:r>
            <a:r>
              <a:rPr lang="de-DE" sz="1800" dirty="0" err="1" smtClean="0"/>
              <a:t>positions</a:t>
            </a:r>
            <a:r>
              <a:rPr lang="de-DE" sz="1800" dirty="0" smtClean="0"/>
              <a:t> (3d-gauge)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 err="1" smtClean="0"/>
              <a:t>Alignment</a:t>
            </a:r>
            <a:r>
              <a:rPr lang="de-DE" sz="1800" dirty="0" smtClean="0"/>
              <a:t> </a:t>
            </a:r>
            <a:r>
              <a:rPr lang="de-DE" sz="1800" dirty="0" err="1" smtClean="0"/>
              <a:t>structures</a:t>
            </a:r>
            <a:r>
              <a:rPr lang="de-DE" sz="1800" dirty="0" smtClean="0"/>
              <a:t> (</a:t>
            </a:r>
            <a:r>
              <a:rPr lang="de-DE" sz="1800" dirty="0" err="1" smtClean="0"/>
              <a:t>connecting</a:t>
            </a:r>
            <a:r>
              <a:rPr lang="de-DE" sz="1800" dirty="0" smtClean="0"/>
              <a:t> </a:t>
            </a:r>
            <a:r>
              <a:rPr lang="de-DE" sz="1800" dirty="0" err="1" smtClean="0"/>
              <a:t>tubes</a:t>
            </a:r>
            <a:r>
              <a:rPr lang="de-DE" sz="1800" dirty="0" smtClean="0"/>
              <a:t>, frame-</a:t>
            </a:r>
            <a:r>
              <a:rPr lang="de-DE" sz="1800" dirty="0" err="1" smtClean="0"/>
              <a:t>straw</a:t>
            </a:r>
            <a:r>
              <a:rPr lang="de-DE" sz="1800" dirty="0" smtClean="0"/>
              <a:t> </a:t>
            </a:r>
            <a:r>
              <a:rPr lang="de-DE" sz="1800" dirty="0" err="1" smtClean="0"/>
              <a:t>module</a:t>
            </a:r>
            <a:r>
              <a:rPr lang="de-DE" sz="1800" dirty="0" smtClean="0"/>
              <a:t> </a:t>
            </a:r>
            <a:r>
              <a:rPr lang="de-DE" sz="1800" dirty="0" err="1" smtClean="0"/>
              <a:t>connect</a:t>
            </a:r>
            <a:r>
              <a:rPr lang="de-DE" sz="1800" dirty="0" smtClean="0"/>
              <a:t>.)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800" dirty="0" err="1" smtClean="0"/>
              <a:t>Mechanical</a:t>
            </a:r>
            <a:r>
              <a:rPr lang="de-DE" sz="1800" dirty="0" smtClean="0"/>
              <a:t> </a:t>
            </a:r>
            <a:r>
              <a:rPr lang="de-DE" sz="1800" dirty="0" err="1" smtClean="0"/>
              <a:t>frame</a:t>
            </a:r>
            <a:r>
              <a:rPr lang="de-DE" sz="1800" dirty="0" smtClean="0"/>
              <a:t> </a:t>
            </a:r>
            <a:r>
              <a:rPr lang="de-DE" sz="1800" dirty="0" err="1" smtClean="0"/>
              <a:t>adaption</a:t>
            </a:r>
            <a:r>
              <a:rPr lang="de-DE" sz="1800" dirty="0" smtClean="0"/>
              <a:t>, final </a:t>
            </a:r>
            <a:r>
              <a:rPr lang="de-DE" sz="1800" dirty="0" err="1" smtClean="0"/>
              <a:t>mounting</a:t>
            </a:r>
            <a:r>
              <a:rPr lang="de-DE" sz="1800" dirty="0" smtClean="0"/>
              <a:t> </a:t>
            </a:r>
            <a:r>
              <a:rPr lang="de-DE" sz="1800" dirty="0" err="1" smtClean="0"/>
              <a:t>scheme</a:t>
            </a:r>
            <a:endParaRPr lang="de-DE" sz="1800" dirty="0" smtClean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readout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/>
              <a:t>system</a:t>
            </a:r>
            <a:endParaRPr lang="de-DE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de-DE" sz="1800" dirty="0" smtClean="0"/>
              <a:t>800 </a:t>
            </a:r>
            <a:r>
              <a:rPr lang="de-DE" sz="1800" dirty="0" err="1" smtClean="0"/>
              <a:t>straw</a:t>
            </a:r>
            <a:r>
              <a:rPr lang="de-DE" sz="1800" dirty="0" smtClean="0"/>
              <a:t> </a:t>
            </a:r>
            <a:r>
              <a:rPr lang="de-DE" sz="1800" dirty="0" err="1" smtClean="0"/>
              <a:t>channels</a:t>
            </a:r>
            <a:endParaRPr lang="de-DE" sz="1800" dirty="0" smtClean="0"/>
          </a:p>
          <a:p>
            <a:pPr marL="742950" lvl="1" indent="-285750">
              <a:buFont typeface="Wingdings" pitchFamily="2" charset="2"/>
              <a:buChar char="§"/>
            </a:pPr>
            <a:r>
              <a:rPr lang="de-DE" sz="1800" dirty="0"/>
              <a:t>F</a:t>
            </a:r>
            <a:r>
              <a:rPr lang="de-DE" sz="1800" dirty="0" smtClean="0"/>
              <a:t>inal </a:t>
            </a:r>
            <a:r>
              <a:rPr lang="de-DE" sz="1800" dirty="0" err="1" smtClean="0"/>
              <a:t>mounting</a:t>
            </a:r>
            <a:r>
              <a:rPr lang="de-DE" sz="1800" dirty="0" smtClean="0"/>
              <a:t> </a:t>
            </a:r>
            <a:r>
              <a:rPr lang="de-DE" sz="1800" dirty="0" err="1" smtClean="0"/>
              <a:t>scheme</a:t>
            </a:r>
            <a:r>
              <a:rPr lang="de-DE" sz="1800" dirty="0" smtClean="0"/>
              <a:t>, </a:t>
            </a:r>
            <a:r>
              <a:rPr lang="de-DE" sz="1800" dirty="0" err="1" smtClean="0"/>
              <a:t>cooling</a:t>
            </a:r>
            <a:endParaRPr lang="de-DE" sz="1800" dirty="0" smtClean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Ready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2014/ 2015</a:t>
            </a:r>
            <a:r>
              <a:rPr lang="de-DE" dirty="0" smtClean="0"/>
              <a:t>, beam </a:t>
            </a:r>
            <a:r>
              <a:rPr lang="de-DE" dirty="0" err="1" smtClean="0"/>
              <a:t>tests</a:t>
            </a:r>
            <a:r>
              <a:rPr lang="de-DE" dirty="0" smtClean="0"/>
              <a:t> in 2015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de-DE" dirty="0" smtClean="0"/>
              <a:t>In </a:t>
            </a:r>
            <a:r>
              <a:rPr lang="de-DE" dirty="0" err="1" smtClean="0"/>
              <a:t>addition</a:t>
            </a:r>
            <a:r>
              <a:rPr lang="de-DE" dirty="0" smtClean="0"/>
              <a:t>: </a:t>
            </a:r>
            <a:r>
              <a:rPr lang="de-DE" dirty="0" err="1" smtClean="0"/>
              <a:t>existing</a:t>
            </a:r>
            <a:r>
              <a:rPr lang="de-DE" dirty="0" smtClean="0"/>
              <a:t> </a:t>
            </a:r>
            <a:r>
              <a:rPr lang="de-DE" dirty="0" err="1" smtClean="0"/>
              <a:t>straw</a:t>
            </a:r>
            <a:r>
              <a:rPr lang="de-DE" dirty="0" smtClean="0"/>
              <a:t> prototype </a:t>
            </a:r>
            <a:r>
              <a:rPr lang="de-DE" dirty="0" err="1" smtClean="0"/>
              <a:t>detector</a:t>
            </a:r>
            <a:endParaRPr lang="de-DE" dirty="0" smtClean="0"/>
          </a:p>
          <a:p>
            <a:pPr marL="0" indent="0"/>
            <a:r>
              <a:rPr lang="de-DE" dirty="0" smtClean="0"/>
              <a:t>	</a:t>
            </a:r>
            <a:r>
              <a:rPr lang="de-DE" dirty="0" err="1" smtClean="0"/>
              <a:t>setups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r>
              <a:rPr lang="de-DE" dirty="0" smtClean="0"/>
              <a:t> beam </a:t>
            </a:r>
            <a:r>
              <a:rPr lang="de-DE" dirty="0" err="1" smtClean="0"/>
              <a:t>tests</a:t>
            </a:r>
            <a:endParaRPr lang="de-DE" sz="1800" dirty="0" smtClean="0"/>
          </a:p>
          <a:p>
            <a:pPr marL="742950" lvl="1" indent="-285750"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Hexagon </a:t>
            </a:r>
            <a:r>
              <a:rPr lang="de-DE" dirty="0" err="1" smtClean="0"/>
              <a:t>Sector</a:t>
            </a:r>
            <a:r>
              <a:rPr lang="de-DE" dirty="0" smtClean="0"/>
              <a:t> Setup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Jun-25, 2013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Peter Wintz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49" y="4445973"/>
            <a:ext cx="2813858" cy="1683327"/>
          </a:xfrm>
          <a:prstGeom prst="rect">
            <a:avLst/>
          </a:prstGeom>
        </p:spPr>
      </p:pic>
      <p:sp>
        <p:nvSpPr>
          <p:cNvPr id="8" name="Inhaltsplatzhalter 11"/>
          <p:cNvSpPr txBox="1">
            <a:spLocks/>
          </p:cNvSpPr>
          <p:nvPr/>
        </p:nvSpPr>
        <p:spPr>
          <a:xfrm>
            <a:off x="5988114" y="4149545"/>
            <a:ext cx="3120390" cy="2704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STT h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</a:rPr>
              <a:t>exagon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sector</a:t>
            </a: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, 1.5m </a:t>
            </a:r>
            <a:r>
              <a:rPr lang="de-DE" sz="1600" i="1" dirty="0" err="1" smtClean="0">
                <a:solidFill>
                  <a:schemeClr val="bg1">
                    <a:lumMod val="50000"/>
                  </a:schemeClr>
                </a:solidFill>
              </a:rPr>
              <a:t>length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93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1094</Words>
  <Application>Microsoft Office PowerPoint</Application>
  <PresentationFormat>Bildschirmpräsentation (4:3)</PresentationFormat>
  <Paragraphs>191</Paragraphs>
  <Slides>13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Wintz</dc:creator>
  <cp:lastModifiedBy>Peter Wintz</cp:lastModifiedBy>
  <cp:revision>639</cp:revision>
  <cp:lastPrinted>2013-06-07T11:51:20Z</cp:lastPrinted>
  <dcterms:created xsi:type="dcterms:W3CDTF">2011-04-21T10:53:40Z</dcterms:created>
  <dcterms:modified xsi:type="dcterms:W3CDTF">2013-06-24T10:31:28Z</dcterms:modified>
</cp:coreProperties>
</file>