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815" r:id="rId2"/>
    <p:sldId id="1161" r:id="rId3"/>
    <p:sldId id="1095" r:id="rId4"/>
    <p:sldId id="1108" r:id="rId5"/>
    <p:sldId id="1148" r:id="rId6"/>
    <p:sldId id="945" r:id="rId7"/>
    <p:sldId id="946" r:id="rId8"/>
    <p:sldId id="1167" r:id="rId9"/>
    <p:sldId id="1110" r:id="rId10"/>
    <p:sldId id="1149" r:id="rId11"/>
    <p:sldId id="1155" r:id="rId12"/>
    <p:sldId id="1111" r:id="rId13"/>
    <p:sldId id="1156" r:id="rId14"/>
    <p:sldId id="1157" r:id="rId15"/>
    <p:sldId id="1158" r:id="rId16"/>
    <p:sldId id="1159" r:id="rId17"/>
    <p:sldId id="1168" r:id="rId18"/>
    <p:sldId id="1160" r:id="rId19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00"/>
    <a:srgbClr val="009900"/>
    <a:srgbClr val="FF99FF"/>
    <a:srgbClr val="1243DE"/>
    <a:srgbClr val="FED8FB"/>
    <a:srgbClr val="FEE5D8"/>
    <a:srgbClr val="E4F3E3"/>
    <a:srgbClr val="CCEC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8" autoAdjust="0"/>
    <p:restoredTop sz="91221" autoAdjust="0"/>
  </p:normalViewPr>
  <p:slideViewPr>
    <p:cSldViewPr snapToGrid="0">
      <p:cViewPr varScale="1">
        <p:scale>
          <a:sx n="42" d="100"/>
          <a:sy n="42" d="100"/>
        </p:scale>
        <p:origin x="42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977302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2577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" Type="http://schemas.openxmlformats.org/officeDocument/2006/relationships/image" Target="../media/image5.png"/><Relationship Id="rId21" Type="http://schemas.openxmlformats.org/officeDocument/2006/relationships/image" Target="../media/image23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11" Type="http://schemas.openxmlformats.org/officeDocument/2006/relationships/image" Target="../media/image25.emf"/><Relationship Id="rId5" Type="http://schemas.openxmlformats.org/officeDocument/2006/relationships/image" Target="../media/image28.emf"/><Relationship Id="rId10" Type="http://schemas.openxmlformats.org/officeDocument/2006/relationships/image" Target="../media/image24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3.png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17" Type="http://schemas.openxmlformats.org/officeDocument/2006/relationships/image" Target="../media/image59.png"/><Relationship Id="rId2" Type="http://schemas.openxmlformats.org/officeDocument/2006/relationships/tags" Target="../tags/tag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tags" Target="../tags/tag1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24" Type="http://schemas.openxmlformats.org/officeDocument/2006/relationships/image" Target="../media/image48.emf"/><Relationship Id="rId5" Type="http://schemas.openxmlformats.org/officeDocument/2006/relationships/image" Target="../media/image35.emf"/><Relationship Id="rId15" Type="http://schemas.openxmlformats.org/officeDocument/2006/relationships/image" Target="../media/image45.png"/><Relationship Id="rId23" Type="http://schemas.openxmlformats.org/officeDocument/2006/relationships/image" Target="../media/image47.emf"/><Relationship Id="rId10" Type="http://schemas.openxmlformats.org/officeDocument/2006/relationships/image" Target="../media/image40.emf"/><Relationship Id="rId19" Type="http://schemas.openxmlformats.org/officeDocument/2006/relationships/image" Target="../media/image61.png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image" Target="../media/image4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36.emf"/><Relationship Id="rId18" Type="http://schemas.openxmlformats.org/officeDocument/2006/relationships/image" Target="../media/image40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3.emf"/><Relationship Id="rId7" Type="http://schemas.openxmlformats.org/officeDocument/2006/relationships/image" Target="../media/image68.png"/><Relationship Id="rId12" Type="http://schemas.openxmlformats.org/officeDocument/2006/relationships/image" Target="../media/image34.emf"/><Relationship Id="rId17" Type="http://schemas.openxmlformats.org/officeDocument/2006/relationships/image" Target="../media/image39.emf"/><Relationship Id="rId2" Type="http://schemas.openxmlformats.org/officeDocument/2006/relationships/tags" Target="../tags/tag4.xml"/><Relationship Id="rId16" Type="http://schemas.openxmlformats.org/officeDocument/2006/relationships/image" Target="../media/image38.emf"/><Relationship Id="rId20" Type="http://schemas.openxmlformats.org/officeDocument/2006/relationships/image" Target="../media/image42.emf"/><Relationship Id="rId1" Type="http://schemas.openxmlformats.org/officeDocument/2006/relationships/tags" Target="../tags/tag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48.emf"/><Relationship Id="rId5" Type="http://schemas.openxmlformats.org/officeDocument/2006/relationships/image" Target="../media/image45.png"/><Relationship Id="rId15" Type="http://schemas.openxmlformats.org/officeDocument/2006/relationships/image" Target="../media/image37.emf"/><Relationship Id="rId23" Type="http://schemas.openxmlformats.org/officeDocument/2006/relationships/image" Target="../media/image47.emf"/><Relationship Id="rId10" Type="http://schemas.openxmlformats.org/officeDocument/2006/relationships/image" Target="../media/image71.png"/><Relationship Id="rId19" Type="http://schemas.openxmlformats.org/officeDocument/2006/relationships/image" Target="../media/image41.emf"/><Relationship Id="rId4" Type="http://schemas.openxmlformats.org/officeDocument/2006/relationships/image" Target="../media/image44.png"/><Relationship Id="rId9" Type="http://schemas.openxmlformats.org/officeDocument/2006/relationships/image" Target="../media/image70.png"/><Relationship Id="rId14" Type="http://schemas.openxmlformats.org/officeDocument/2006/relationships/image" Target="../media/image35.emf"/><Relationship Id="rId22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275E360-FDA2-47EF-BE5C-5EA4F67E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63" y="1779793"/>
            <a:ext cx="10710322" cy="5047727"/>
          </a:xfrm>
          <a:prstGeom prst="rect">
            <a:avLst/>
          </a:prstGeom>
        </p:spPr>
      </p:pic>
      <p:sp>
        <p:nvSpPr>
          <p:cNvPr id="71" name="Shape 71"/>
          <p:cNvSpPr/>
          <p:nvPr/>
        </p:nvSpPr>
        <p:spPr>
          <a:xfrm flipV="1">
            <a:off x="633277" y="1212207"/>
            <a:ext cx="11738247" cy="1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73"/>
          <p:cNvSpPr/>
          <p:nvPr/>
        </p:nvSpPr>
        <p:spPr>
          <a:xfrm flipV="1">
            <a:off x="159264" y="8493866"/>
            <a:ext cx="8322128" cy="43795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47205" y="8780583"/>
            <a:ext cx="6556818" cy="80021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Thomas </a:t>
            </a:r>
            <a:r>
              <a:rPr lang="fr-FR"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DUGUET</a:t>
            </a:r>
          </a:p>
          <a:p>
            <a:pPr lvl="0">
              <a:defRPr sz="1800"/>
            </a:pPr>
            <a:r>
              <a:rPr lang="fr-FR" sz="2400" b="1" dirty="0" err="1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DPhN</a:t>
            </a:r>
            <a:r>
              <a:rPr lang="fr-FR" sz="24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, CEA-Saclay, France</a:t>
            </a:r>
          </a:p>
        </p:txBody>
      </p:sp>
      <p:sp>
        <p:nvSpPr>
          <p:cNvPr id="27" name="[Figure: B. Bally]"/>
          <p:cNvSpPr txBox="1"/>
          <p:nvPr/>
        </p:nvSpPr>
        <p:spPr>
          <a:xfrm>
            <a:off x="5837141" y="5736558"/>
            <a:ext cx="190963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sz="1800" b="1" i="1" dirty="0"/>
              <a:t>Figure</a:t>
            </a:r>
            <a:r>
              <a:rPr sz="1800" b="1" dirty="0"/>
              <a:t>: B. Bally</a:t>
            </a:r>
          </a:p>
        </p:txBody>
      </p:sp>
      <p:pic>
        <p:nvPicPr>
          <p:cNvPr id="28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260" y="2723610"/>
            <a:ext cx="1876492" cy="1876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1" y="8637225"/>
            <a:ext cx="1086936" cy="1086936"/>
          </a:xfrm>
          <a:prstGeom prst="rect">
            <a:avLst/>
          </a:prstGeom>
        </p:spPr>
      </p:pic>
      <p:sp>
        <p:nvSpPr>
          <p:cNvPr id="18" name="Shape 68"/>
          <p:cNvSpPr/>
          <p:nvPr/>
        </p:nvSpPr>
        <p:spPr>
          <a:xfrm>
            <a:off x="96082" y="7981007"/>
            <a:ext cx="12050198" cy="413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en-US" sz="2500" b="1" dirty="0" err="1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Hirschegg</a:t>
            </a:r>
            <a:r>
              <a:rPr lang="en-US" sz="25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 2026 - Challenges in effective field theory descriptions of nuclei</a:t>
            </a:r>
            <a:endParaRPr lang="fr-FR" sz="2500" b="1" dirty="0">
              <a:solidFill>
                <a:srgbClr val="5F5F5F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67"/>
          <p:cNvSpPr/>
          <p:nvPr/>
        </p:nvSpPr>
        <p:spPr>
          <a:xfrm>
            <a:off x="-122456" y="285204"/>
            <a:ext cx="13243560" cy="65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defTabSz="457200">
              <a:defRPr sz="4000">
                <a:solidFill>
                  <a:srgbClr val="063C9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27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Charge radii in exotic tin isotopes from ab initio </a:t>
            </a:r>
            <a:r>
              <a:rPr lang="en-US" sz="2700" b="1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Bogoliubov</a:t>
            </a:r>
            <a:r>
              <a:rPr lang="en-US" sz="27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coupled cluster theory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29">
            <a:extLst>
              <a:ext uri="{FF2B5EF4-FFF2-40B4-BE49-F238E27FC236}">
                <a16:creationId xmlns:a16="http://schemas.microsoft.com/office/drawing/2014/main" id="{C7C38029-A0F6-4F03-B06C-3810D60545F4}"/>
              </a:ext>
            </a:extLst>
          </p:cNvPr>
          <p:cNvSpPr/>
          <p:nvPr/>
        </p:nvSpPr>
        <p:spPr>
          <a:xfrm>
            <a:off x="2730775" y="4506147"/>
            <a:ext cx="4061184" cy="187913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048C47-E790-4DE1-A162-093BE936F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593" y="1888683"/>
            <a:ext cx="2552713" cy="2137638"/>
          </a:xfrm>
          <a:prstGeom prst="rect">
            <a:avLst/>
          </a:prstGeom>
        </p:spPr>
      </p:pic>
      <p:sp>
        <p:nvSpPr>
          <p:cNvPr id="17" name="Shape 68">
            <a:extLst>
              <a:ext uri="{FF2B5EF4-FFF2-40B4-BE49-F238E27FC236}">
                <a16:creationId xmlns:a16="http://schemas.microsoft.com/office/drawing/2014/main" id="{786E363F-8BD8-4CDB-9420-90F12BF46310}"/>
              </a:ext>
            </a:extLst>
          </p:cNvPr>
          <p:cNvSpPr/>
          <p:nvPr/>
        </p:nvSpPr>
        <p:spPr>
          <a:xfrm>
            <a:off x="1790395" y="4292648"/>
            <a:ext cx="844807" cy="413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en-US" sz="3200" b="1" baseline="30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Sn</a:t>
            </a:r>
            <a:endParaRPr lang="fr-FR" sz="32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68">
            <a:extLst>
              <a:ext uri="{FF2B5EF4-FFF2-40B4-BE49-F238E27FC236}">
                <a16:creationId xmlns:a16="http://schemas.microsoft.com/office/drawing/2014/main" id="{9A965311-F897-47E6-8AD4-B0F7F4B4DB0F}"/>
              </a:ext>
            </a:extLst>
          </p:cNvPr>
          <p:cNvSpPr/>
          <p:nvPr/>
        </p:nvSpPr>
        <p:spPr>
          <a:xfrm>
            <a:off x="1792529" y="7239602"/>
            <a:ext cx="8263731" cy="413296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lang="en-US" sz="24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P. Demol, U. Vernik, T. Duguet, A. Tichai, in preparation</a:t>
            </a:r>
            <a:endParaRPr lang="fr-FR" sz="24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5FD2A8B-33E0-4CB7-BFD1-BC50582CC255}"/>
              </a:ext>
            </a:extLst>
          </p:cNvPr>
          <p:cNvCxnSpPr/>
          <p:nvPr/>
        </p:nvCxnSpPr>
        <p:spPr>
          <a:xfrm flipV="1">
            <a:off x="10994506" y="3154680"/>
            <a:ext cx="664094" cy="503681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Shape 68">
            <a:extLst>
              <a:ext uri="{FF2B5EF4-FFF2-40B4-BE49-F238E27FC236}">
                <a16:creationId xmlns:a16="http://schemas.microsoft.com/office/drawing/2014/main" id="{BEABF0C7-F674-4BAC-B5A9-56B759D804DF}"/>
              </a:ext>
            </a:extLst>
          </p:cNvPr>
          <p:cNvSpPr/>
          <p:nvPr/>
        </p:nvSpPr>
        <p:spPr>
          <a:xfrm>
            <a:off x="11723876" y="2781334"/>
            <a:ext cx="844807" cy="413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en-US" sz="32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R</a:t>
            </a:r>
            <a:r>
              <a:rPr lang="en-US" sz="3200" b="1" baseline="-25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ch</a:t>
            </a:r>
            <a:endParaRPr lang="fr-FR" sz="3200" b="1" baseline="-25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3364453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52F5-BF67-91BC-6E7B-9C854D3E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96FBA1F-B589-471E-BBAD-D89E4EF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631" y="5202336"/>
            <a:ext cx="6153902" cy="20948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6A26A7-21EB-4EF8-A92F-09EE6107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83" y="2304936"/>
            <a:ext cx="6153902" cy="224252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F8D78ED-63D5-4AD2-A348-781320817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55" y="1450446"/>
            <a:ext cx="5566682" cy="6117281"/>
          </a:xfrm>
          <a:prstGeom prst="rect">
            <a:avLst/>
          </a:prstGeom>
        </p:spPr>
      </p:pic>
      <p:sp>
        <p:nvSpPr>
          <p:cNvPr id="40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" name="Rectangle: Rounded Corners 13">
            <a:extLst>
              <a:ext uri="{FF2B5EF4-FFF2-40B4-BE49-F238E27FC236}">
                <a16:creationId xmlns:a16="http://schemas.microsoft.com/office/drawing/2014/main" id="{8817BE92-D2CD-42E2-8A66-F5F23466E3A3}"/>
              </a:ext>
            </a:extLst>
          </p:cNvPr>
          <p:cNvSpPr/>
          <p:nvPr/>
        </p:nvSpPr>
        <p:spPr>
          <a:xfrm>
            <a:off x="167940" y="7631710"/>
            <a:ext cx="5997326" cy="1993396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28">
            <a:extLst>
              <a:ext uri="{FF2B5EF4-FFF2-40B4-BE49-F238E27FC236}">
                <a16:creationId xmlns:a16="http://schemas.microsoft.com/office/drawing/2014/main" id="{02DB6745-05C8-4043-8697-B89D13E6ECAA}"/>
              </a:ext>
            </a:extLst>
          </p:cNvPr>
          <p:cNvGrpSpPr/>
          <p:nvPr/>
        </p:nvGrpSpPr>
        <p:grpSpPr>
          <a:xfrm>
            <a:off x="4970768" y="6265574"/>
            <a:ext cx="788275" cy="736045"/>
            <a:chOff x="10224135" y="4744166"/>
            <a:chExt cx="742476" cy="73604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00B4B1F-90CD-4DED-AE6F-676109E35362}"/>
                </a:ext>
              </a:extLst>
            </p:cNvPr>
            <p:cNvSpPr/>
            <p:nvPr/>
          </p:nvSpPr>
          <p:spPr>
            <a:xfrm>
              <a:off x="10224135" y="4744166"/>
              <a:ext cx="736761" cy="736045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22">
              <a:extLst>
                <a:ext uri="{FF2B5EF4-FFF2-40B4-BE49-F238E27FC236}">
                  <a16:creationId xmlns:a16="http://schemas.microsoft.com/office/drawing/2014/main" id="{6E7EF1C1-ADA5-4200-9DAC-D3FDAB6ECE61}"/>
                </a:ext>
              </a:extLst>
            </p:cNvPr>
            <p:cNvCxnSpPr>
              <a:cxnSpLocks/>
            </p:cNvCxnSpPr>
            <p:nvPr/>
          </p:nvCxnSpPr>
          <p:spPr>
            <a:xfrm>
              <a:off x="10224135" y="4744166"/>
              <a:ext cx="0" cy="717944"/>
            </a:xfrm>
            <a:prstGeom prst="line">
              <a:avLst/>
            </a:prstGeom>
            <a:ln w="28575" cmpd="sng">
              <a:solidFill>
                <a:srgbClr val="C00000"/>
              </a:solidFill>
              <a:prstDash val="solid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">
              <a:extLst>
                <a:ext uri="{FF2B5EF4-FFF2-40B4-BE49-F238E27FC236}">
                  <a16:creationId xmlns:a16="http://schemas.microsoft.com/office/drawing/2014/main" id="{877B664E-520B-4411-B47F-404EBBDD72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4706" y="4745596"/>
              <a:ext cx="1905" cy="717944"/>
            </a:xfrm>
            <a:prstGeom prst="line">
              <a:avLst/>
            </a:prstGeom>
            <a:ln w="28575" cmpd="sng">
              <a:solidFill>
                <a:srgbClr val="C00000"/>
              </a:solidFill>
              <a:prstDash val="solid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27">
              <a:extLst>
                <a:ext uri="{FF2B5EF4-FFF2-40B4-BE49-F238E27FC236}">
                  <a16:creationId xmlns:a16="http://schemas.microsoft.com/office/drawing/2014/main" id="{4058EB20-45AB-4625-A776-F6F9541FC95B}"/>
                </a:ext>
              </a:extLst>
            </p:cNvPr>
            <p:cNvSpPr txBox="1"/>
            <p:nvPr/>
          </p:nvSpPr>
          <p:spPr>
            <a:xfrm>
              <a:off x="10409682" y="4850809"/>
              <a:ext cx="391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  <p:sp>
        <p:nvSpPr>
          <p:cNvPr id="56" name="Shape 1909">
            <a:extLst>
              <a:ext uri="{FF2B5EF4-FFF2-40B4-BE49-F238E27FC236}">
                <a16:creationId xmlns:a16="http://schemas.microsoft.com/office/drawing/2014/main" id="{D6E1DB71-2684-4BDA-833E-89EC3406E2B2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Binding </a:t>
            </a:r>
            <a:r>
              <a:rPr lang="fr-FR" sz="3600" dirty="0" err="1">
                <a:solidFill>
                  <a:srgbClr val="0033CC"/>
                </a:solidFill>
              </a:rPr>
              <a:t>energy</a:t>
            </a:r>
            <a:r>
              <a:rPr lang="fr-FR" sz="3600" dirty="0">
                <a:solidFill>
                  <a:srgbClr val="0033CC"/>
                </a:solidFill>
              </a:rPr>
              <a:t> and </a:t>
            </a: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-neutron </a:t>
            </a:r>
            <a:r>
              <a:rPr lang="fr-FR" sz="3600" dirty="0" err="1">
                <a:solidFill>
                  <a:srgbClr val="0033CC"/>
                </a:solidFill>
              </a:rPr>
              <a:t>separation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energy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4CBB42E-F20D-44E5-9276-59487C25E61E}"/>
              </a:ext>
            </a:extLst>
          </p:cNvPr>
          <p:cNvSpPr/>
          <p:nvPr/>
        </p:nvSpPr>
        <p:spPr>
          <a:xfrm rot="20952332">
            <a:off x="3945195" y="6057107"/>
            <a:ext cx="616519" cy="975314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9E8B27FF-5289-42F6-942E-CF0FDF2484EA}"/>
              </a:ext>
            </a:extLst>
          </p:cNvPr>
          <p:cNvSpPr/>
          <p:nvPr/>
        </p:nvSpPr>
        <p:spPr>
          <a:xfrm>
            <a:off x="6298278" y="7445038"/>
            <a:ext cx="6663039" cy="1343296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BF251BEE-AF5C-4D33-91D3-977A7B8A1E6A}"/>
              </a:ext>
            </a:extLst>
          </p:cNvPr>
          <p:cNvSpPr txBox="1"/>
          <p:nvPr/>
        </p:nvSpPr>
        <p:spPr>
          <a:xfrm>
            <a:off x="241300" y="7621162"/>
            <a:ext cx="6003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Exaggerated N=82 S</a:t>
            </a:r>
            <a:r>
              <a:rPr lang="en-US" sz="2000" b="1" baseline="-25000" dirty="0">
                <a:cs typeface="Times New Roman" panose="02020603050405020304" pitchFamily="18" charset="0"/>
              </a:rPr>
              <a:t>2n</a:t>
            </a:r>
            <a:r>
              <a:rPr lang="en-US" sz="2000" b="1" dirty="0">
                <a:cs typeface="Times New Roman" panose="02020603050405020304" pitchFamily="18" charset="0"/>
              </a:rPr>
              <a:t> step (~9MeV vs 6.5 exp)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→[T] lowers by 2MeV for EM(1.8/2.0) and 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000" dirty="0"/>
              <a:t>N</a:t>
            </a:r>
            <a:r>
              <a:rPr lang="en-US" sz="2000" baseline="30000" dirty="0"/>
              <a:t>2</a:t>
            </a:r>
            <a:r>
              <a:rPr lang="en-US" sz="2000" dirty="0"/>
              <a:t>LO</a:t>
            </a:r>
            <a:r>
              <a:rPr lang="en-US" sz="2000" baseline="-25000" dirty="0"/>
              <a:t>GO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→Leftover outside many-body uncertainty estimate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→Test 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interactions in new regime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Predicted drip-line [</a:t>
            </a:r>
            <a:r>
              <a:rPr lang="en-US" sz="2000" baseline="30000" dirty="0">
                <a:cs typeface="Times New Roman" panose="02020603050405020304" pitchFamily="18" charset="0"/>
              </a:rPr>
              <a:t>140</a:t>
            </a:r>
            <a:r>
              <a:rPr lang="en-US" sz="2000" dirty="0">
                <a:cs typeface="Times New Roman" panose="02020603050405020304" pitchFamily="18" charset="0"/>
              </a:rPr>
              <a:t>Sn,</a:t>
            </a:r>
            <a:r>
              <a:rPr lang="en-US" sz="2000" baseline="30000" dirty="0">
                <a:cs typeface="Times New Roman" panose="02020603050405020304" pitchFamily="18" charset="0"/>
              </a:rPr>
              <a:t>162</a:t>
            </a:r>
            <a:r>
              <a:rPr lang="en-US" sz="2000" dirty="0">
                <a:cs typeface="Times New Roman" panose="02020603050405020304" pitchFamily="18" charset="0"/>
              </a:rPr>
              <a:t>Sn] </a:t>
            </a:r>
            <a:r>
              <a:rPr lang="en-US" sz="2000" b="1" dirty="0">
                <a:cs typeface="Times New Roman" panose="02020603050405020304" pitchFamily="18" charset="0"/>
              </a:rPr>
              <a:t>fine tuned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→Subject to all sources of uncertainties </a:t>
            </a:r>
          </a:p>
        </p:txBody>
      </p:sp>
      <p:sp>
        <p:nvSpPr>
          <p:cNvPr id="62" name="Rectangle à coins arrondis 19">
            <a:extLst>
              <a:ext uri="{FF2B5EF4-FFF2-40B4-BE49-F238E27FC236}">
                <a16:creationId xmlns:a16="http://schemas.microsoft.com/office/drawing/2014/main" id="{AB478BEC-35B2-41A0-A14B-5ADFA9CE06D1}"/>
              </a:ext>
            </a:extLst>
          </p:cNvPr>
          <p:cNvSpPr/>
          <p:nvPr/>
        </p:nvSpPr>
        <p:spPr>
          <a:xfrm>
            <a:off x="6563747" y="6170279"/>
            <a:ext cx="5959064" cy="326223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22A6FF3D-1B13-4F03-812D-CBEA047CD992}"/>
              </a:ext>
            </a:extLst>
          </p:cNvPr>
          <p:cNvSpPr/>
          <p:nvPr/>
        </p:nvSpPr>
        <p:spPr>
          <a:xfrm>
            <a:off x="9677400" y="1904139"/>
            <a:ext cx="1539240" cy="348813"/>
          </a:xfrm>
          <a:prstGeom prst="curved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41BBBEF9-AA2B-49D2-A899-321030E518E4}"/>
              </a:ext>
            </a:extLst>
          </p:cNvPr>
          <p:cNvSpPr txBox="1"/>
          <p:nvPr/>
        </p:nvSpPr>
        <p:spPr>
          <a:xfrm>
            <a:off x="8826105" y="1475667"/>
            <a:ext cx="4240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~10% of                 ~[20,40]MeV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FD37B2B-340C-4136-A437-F2D9F00BC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2758" y="1471481"/>
            <a:ext cx="988173" cy="387519"/>
          </a:xfrm>
          <a:prstGeom prst="rect">
            <a:avLst/>
          </a:prstGeom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8EF2E0FD-8B0B-4414-A2AB-63E7C27BA473}"/>
              </a:ext>
            </a:extLst>
          </p:cNvPr>
          <p:cNvSpPr/>
          <p:nvPr/>
        </p:nvSpPr>
        <p:spPr>
          <a:xfrm>
            <a:off x="10956171" y="3283580"/>
            <a:ext cx="664335" cy="296419"/>
          </a:xfrm>
          <a:prstGeom prst="roundRect">
            <a:avLst/>
          </a:prstGeom>
          <a:noFill/>
          <a:ln w="5715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E2F572EB-5F7D-4FD3-999F-642B19BC3272}"/>
              </a:ext>
            </a:extLst>
          </p:cNvPr>
          <p:cNvSpPr/>
          <p:nvPr/>
        </p:nvSpPr>
        <p:spPr>
          <a:xfrm>
            <a:off x="10956171" y="3692943"/>
            <a:ext cx="660009" cy="296419"/>
          </a:xfrm>
          <a:prstGeom prst="roundRect">
            <a:avLst/>
          </a:prstGeom>
          <a:noFill/>
          <a:ln w="57150" cap="flat">
            <a:solidFill>
              <a:srgbClr val="00B0F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9" name="TextBox 16">
            <a:extLst>
              <a:ext uri="{FF2B5EF4-FFF2-40B4-BE49-F238E27FC236}">
                <a16:creationId xmlns:a16="http://schemas.microsoft.com/office/drawing/2014/main" id="{D2FE33EB-29C8-424C-9F5D-E6BA5114D26D}"/>
              </a:ext>
            </a:extLst>
          </p:cNvPr>
          <p:cNvSpPr txBox="1"/>
          <p:nvPr/>
        </p:nvSpPr>
        <p:spPr>
          <a:xfrm>
            <a:off x="6318599" y="7421287"/>
            <a:ext cx="66630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NO2B approximation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→Dominating source of many-body uncertainty?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→Problematic for heavy (A&gt;130) doubly open-shell nuclei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en-US" sz="2000" b="1" dirty="0">
                <a:cs typeface="Times New Roman" panose="02020603050405020304" pitchFamily="18" charset="0"/>
              </a:rPr>
              <a:t>→Time for the community to revisit it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EB85CC9-48CA-4DFF-9274-A67395AA59E9}"/>
              </a:ext>
            </a:extLst>
          </p:cNvPr>
          <p:cNvSpPr/>
          <p:nvPr/>
        </p:nvSpPr>
        <p:spPr>
          <a:xfrm rot="620506">
            <a:off x="3655997" y="4216506"/>
            <a:ext cx="1517555" cy="341645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C1869E7-44BF-440B-A2C6-A3C0F66A8CBA}"/>
              </a:ext>
            </a:extLst>
          </p:cNvPr>
          <p:cNvSpPr/>
          <p:nvPr/>
        </p:nvSpPr>
        <p:spPr>
          <a:xfrm rot="2444074">
            <a:off x="1009668" y="2273135"/>
            <a:ext cx="826140" cy="300168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4134D593-47BD-442B-B06D-1E802FB0E399}"/>
              </a:ext>
            </a:extLst>
          </p:cNvPr>
          <p:cNvSpPr/>
          <p:nvPr/>
        </p:nvSpPr>
        <p:spPr>
          <a:xfrm>
            <a:off x="1381886" y="5350276"/>
            <a:ext cx="511837" cy="76655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4" name="TextBox 16">
            <a:extLst>
              <a:ext uri="{FF2B5EF4-FFF2-40B4-BE49-F238E27FC236}">
                <a16:creationId xmlns:a16="http://schemas.microsoft.com/office/drawing/2014/main" id="{22C1EC6A-CEC2-4748-8D27-8B102388FAB5}"/>
              </a:ext>
            </a:extLst>
          </p:cNvPr>
          <p:cNvSpPr txBox="1"/>
          <p:nvPr/>
        </p:nvSpPr>
        <p:spPr>
          <a:xfrm>
            <a:off x="1481496" y="4936421"/>
            <a:ext cx="3489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Consistent with NLEFT @N=102</a:t>
            </a:r>
          </a:p>
        </p:txBody>
      </p:sp>
      <p:sp>
        <p:nvSpPr>
          <p:cNvPr id="65" name="TextBox 16">
            <a:extLst>
              <a:ext uri="{FF2B5EF4-FFF2-40B4-BE49-F238E27FC236}">
                <a16:creationId xmlns:a16="http://schemas.microsoft.com/office/drawing/2014/main" id="{B68B960D-A697-40BE-BBD5-15A67AD67913}"/>
              </a:ext>
            </a:extLst>
          </p:cNvPr>
          <p:cNvSpPr txBox="1"/>
          <p:nvPr/>
        </p:nvSpPr>
        <p:spPr>
          <a:xfrm>
            <a:off x="2454046" y="2362061"/>
            <a:ext cx="3443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cs typeface="Times New Roman" panose="02020603050405020304" pitchFamily="18" charset="0"/>
              </a:rPr>
              <a:t>@BCCSD[T]</a:t>
            </a: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cs typeface="Times New Roman" panose="02020603050405020304" pitchFamily="18" charset="0"/>
              </a:rPr>
              <a:t>“Hardness” resolved</a:t>
            </a: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581EB440-6D90-4F0F-9193-A51801BD6C48}"/>
              </a:ext>
            </a:extLst>
          </p:cNvPr>
          <p:cNvSpPr/>
          <p:nvPr/>
        </p:nvSpPr>
        <p:spPr>
          <a:xfrm>
            <a:off x="8805574" y="3278007"/>
            <a:ext cx="664335" cy="312169"/>
          </a:xfrm>
          <a:prstGeom prst="roundRect">
            <a:avLst/>
          </a:prstGeom>
          <a:noFill/>
          <a:ln w="5715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B3A38B6F-DCD9-4BFA-BDEC-21CF1EB38719}"/>
              </a:ext>
            </a:extLst>
          </p:cNvPr>
          <p:cNvSpPr/>
          <p:nvPr/>
        </p:nvSpPr>
        <p:spPr>
          <a:xfrm>
            <a:off x="8820814" y="3693778"/>
            <a:ext cx="664335" cy="312169"/>
          </a:xfrm>
          <a:prstGeom prst="roundRect">
            <a:avLst/>
          </a:prstGeom>
          <a:noFill/>
          <a:ln w="57150" cap="flat">
            <a:solidFill>
              <a:srgbClr val="00B0F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TextBox 16">
            <a:extLst>
              <a:ext uri="{FF2B5EF4-FFF2-40B4-BE49-F238E27FC236}">
                <a16:creationId xmlns:a16="http://schemas.microsoft.com/office/drawing/2014/main" id="{242392E7-A4AE-408A-AEDB-B44D30230C89}"/>
              </a:ext>
            </a:extLst>
          </p:cNvPr>
          <p:cNvSpPr txBox="1"/>
          <p:nvPr/>
        </p:nvSpPr>
        <p:spPr>
          <a:xfrm>
            <a:off x="1322367" y="1535779"/>
            <a:ext cx="3443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cs typeface="Times New Roman" panose="02020603050405020304" pitchFamily="18" charset="0"/>
              </a:rPr>
              <a:t>@BCCSD</a:t>
            </a:r>
          </a:p>
          <a:p>
            <a:pPr algn="l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cs typeface="Times New Roman" panose="02020603050405020304" pitchFamily="18" charset="0"/>
              </a:rPr>
              <a:t>“Hardness” still not resolved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62C4EFC-6270-4B9B-AC97-33A91AC9C64A}"/>
              </a:ext>
            </a:extLst>
          </p:cNvPr>
          <p:cNvSpPr txBox="1"/>
          <p:nvPr/>
        </p:nvSpPr>
        <p:spPr>
          <a:xfrm>
            <a:off x="7280991" y="4676299"/>
            <a:ext cx="5241820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Sub</a:t>
            </a:r>
            <a:r>
              <a:rPr lang="fr-FR" sz="2000" b="1" dirty="0">
                <a:solidFill>
                  <a:srgbClr val="C00000"/>
                </a:solidFill>
              </a:rPr>
              <a:t>-percent </a:t>
            </a:r>
            <a:r>
              <a:rPr lang="fr-FR" sz="2000" b="1" dirty="0" err="1">
                <a:solidFill>
                  <a:srgbClr val="C00000"/>
                </a:solidFill>
              </a:rPr>
              <a:t>many</a:t>
            </a:r>
            <a:r>
              <a:rPr lang="fr-FR" sz="2000" b="1" dirty="0">
                <a:solidFill>
                  <a:srgbClr val="C00000"/>
                </a:solidFill>
              </a:rPr>
              <a:t>-body </a:t>
            </a:r>
            <a:r>
              <a:rPr lang="fr-FR" sz="2000" b="1" dirty="0" err="1">
                <a:solidFill>
                  <a:srgbClr val="C00000"/>
                </a:solidFill>
              </a:rPr>
              <a:t>truncation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uncertainty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253B681-1198-41B7-962E-97904D293DBB}"/>
              </a:ext>
            </a:extLst>
          </p:cNvPr>
          <p:cNvCxnSpPr>
            <a:cxnSpLocks/>
          </p:cNvCxnSpPr>
          <p:nvPr/>
        </p:nvCxnSpPr>
        <p:spPr>
          <a:xfrm flipH="1">
            <a:off x="5789742" y="3996219"/>
            <a:ext cx="634433" cy="9728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13A520CA-9470-40A9-A982-8F71EEAF3CDF}"/>
              </a:ext>
            </a:extLst>
          </p:cNvPr>
          <p:cNvCxnSpPr>
            <a:cxnSpLocks/>
          </p:cNvCxnSpPr>
          <p:nvPr/>
        </p:nvCxnSpPr>
        <p:spPr>
          <a:xfrm flipH="1">
            <a:off x="5792523" y="4067013"/>
            <a:ext cx="634433" cy="9728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DADD7DC-D71E-4608-A410-3630C960A532}"/>
              </a:ext>
            </a:extLst>
          </p:cNvPr>
          <p:cNvCxnSpPr>
            <a:cxnSpLocks/>
          </p:cNvCxnSpPr>
          <p:nvPr/>
        </p:nvCxnSpPr>
        <p:spPr>
          <a:xfrm flipH="1">
            <a:off x="5792523" y="4329065"/>
            <a:ext cx="634433" cy="9728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4D6FEBD4-1F53-48FB-B5A9-9777448B0A43}"/>
              </a:ext>
            </a:extLst>
          </p:cNvPr>
          <p:cNvCxnSpPr>
            <a:cxnSpLocks/>
          </p:cNvCxnSpPr>
          <p:nvPr/>
        </p:nvCxnSpPr>
        <p:spPr>
          <a:xfrm flipH="1">
            <a:off x="5794092" y="4553355"/>
            <a:ext cx="634433" cy="9728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ysDot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B0BF601-E9E3-450E-926B-7D838B3D3B25}"/>
              </a:ext>
            </a:extLst>
          </p:cNvPr>
          <p:cNvCxnSpPr>
            <a:cxnSpLocks/>
          </p:cNvCxnSpPr>
          <p:nvPr/>
        </p:nvCxnSpPr>
        <p:spPr>
          <a:xfrm flipH="1">
            <a:off x="5778332" y="4446998"/>
            <a:ext cx="634433" cy="9728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ysDot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6B9D44F-A9FE-4588-8F76-E3466143AF9B}"/>
              </a:ext>
            </a:extLst>
          </p:cNvPr>
          <p:cNvCxnSpPr>
            <a:cxnSpLocks/>
          </p:cNvCxnSpPr>
          <p:nvPr/>
        </p:nvCxnSpPr>
        <p:spPr>
          <a:xfrm flipH="1">
            <a:off x="5792523" y="4495056"/>
            <a:ext cx="634433" cy="9728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ysDot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Rectangle à coins arrondis 19">
            <a:extLst>
              <a:ext uri="{FF2B5EF4-FFF2-40B4-BE49-F238E27FC236}">
                <a16:creationId xmlns:a16="http://schemas.microsoft.com/office/drawing/2014/main" id="{75BE4282-159D-462D-93FA-C5618F59A779}"/>
              </a:ext>
            </a:extLst>
          </p:cNvPr>
          <p:cNvSpPr/>
          <p:nvPr/>
        </p:nvSpPr>
        <p:spPr>
          <a:xfrm>
            <a:off x="6563747" y="6476199"/>
            <a:ext cx="5959064" cy="410358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9021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4" grpId="0" animBg="1"/>
      <p:bldP spid="37" grpId="0" animBg="1"/>
      <p:bldP spid="62" grpId="0" animBg="1"/>
      <p:bldP spid="9" grpId="0" animBg="1"/>
      <p:bldP spid="30" grpId="0"/>
      <p:bldP spid="34" grpId="0" animBg="1"/>
      <p:bldP spid="41" grpId="0" animBg="1"/>
      <p:bldP spid="59" grpId="0"/>
      <p:bldP spid="20" grpId="0" animBg="1"/>
      <p:bldP spid="61" grpId="0" animBg="1"/>
      <p:bldP spid="63" grpId="0" animBg="1"/>
      <p:bldP spid="64" grpId="0"/>
      <p:bldP spid="65" grpId="0"/>
      <p:bldP spid="66" grpId="0" animBg="1"/>
      <p:bldP spid="66" grpId="1" animBg="1"/>
      <p:bldP spid="67" grpId="0" animBg="1"/>
      <p:bldP spid="67" grpId="1" animBg="1"/>
      <p:bldP spid="45" grpId="0"/>
      <p:bldP spid="45" grpId="1"/>
      <p:bldP spid="46" grpId="0" animBg="1"/>
      <p:bldP spid="74" grpId="0" animBg="1"/>
      <p:bldP spid="7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857E94C-9B39-47E8-8F79-F991EF68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315" y="1462531"/>
            <a:ext cx="5438908" cy="29196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37C633D-5267-453C-BB44-925390C1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0" y="1719572"/>
            <a:ext cx="5756285" cy="4881972"/>
          </a:xfrm>
          <a:prstGeom prst="rect">
            <a:avLst/>
          </a:prstGeom>
        </p:spPr>
      </p:pic>
      <p:sp>
        <p:nvSpPr>
          <p:cNvPr id="72" name="Rectangle: Rounded Corners 7">
            <a:extLst>
              <a:ext uri="{FF2B5EF4-FFF2-40B4-BE49-F238E27FC236}">
                <a16:creationId xmlns:a16="http://schemas.microsoft.com/office/drawing/2014/main" id="{C0A80D5C-06E3-4ED7-86A6-124CEE9B0A13}"/>
              </a:ext>
            </a:extLst>
          </p:cNvPr>
          <p:cNvSpPr/>
          <p:nvPr/>
        </p:nvSpPr>
        <p:spPr>
          <a:xfrm>
            <a:off x="6210616" y="4531816"/>
            <a:ext cx="6717983" cy="1343296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1909">
            <a:extLst>
              <a:ext uri="{FF2B5EF4-FFF2-40B4-BE49-F238E27FC236}">
                <a16:creationId xmlns:a16="http://schemas.microsoft.com/office/drawing/2014/main" id="{B24269DD-4081-4CBE-BDFD-DBCB956B214F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Absolute</a:t>
            </a:r>
            <a:r>
              <a:rPr lang="fr-FR" sz="3600" dirty="0">
                <a:solidFill>
                  <a:srgbClr val="0033CC"/>
                </a:solidFill>
              </a:rPr>
              <a:t> charge </a:t>
            </a:r>
            <a:r>
              <a:rPr lang="fr-FR" sz="3600" dirty="0" err="1">
                <a:solidFill>
                  <a:srgbClr val="0033CC"/>
                </a:solidFill>
              </a:rPr>
              <a:t>radii</a:t>
            </a:r>
            <a:r>
              <a:rPr lang="fr-FR" sz="3600" dirty="0">
                <a:solidFill>
                  <a:srgbClr val="0033CC"/>
                </a:solidFill>
              </a:rPr>
              <a:t> of </a:t>
            </a:r>
            <a:r>
              <a:rPr lang="fr-FR" sz="3600" dirty="0" err="1">
                <a:solidFill>
                  <a:srgbClr val="0033CC"/>
                </a:solidFill>
              </a:rPr>
              <a:t>even-even</a:t>
            </a:r>
            <a:r>
              <a:rPr lang="fr-FR" sz="3600" dirty="0">
                <a:solidFill>
                  <a:srgbClr val="0033CC"/>
                </a:solidFill>
              </a:rPr>
              <a:t> Sn isotopes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2" name="Rectangle: Rounded Corners 13">
            <a:extLst>
              <a:ext uri="{FF2B5EF4-FFF2-40B4-BE49-F238E27FC236}">
                <a16:creationId xmlns:a16="http://schemas.microsoft.com/office/drawing/2014/main" id="{3769D934-C519-421C-A282-6D273B311CD6}"/>
              </a:ext>
            </a:extLst>
          </p:cNvPr>
          <p:cNvSpPr/>
          <p:nvPr/>
        </p:nvSpPr>
        <p:spPr>
          <a:xfrm>
            <a:off x="6789855" y="6862308"/>
            <a:ext cx="6084117" cy="2648563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6A434340-EFDB-4A7C-B2D3-A57E72EB3BC6}"/>
              </a:ext>
            </a:extLst>
          </p:cNvPr>
          <p:cNvSpPr txBox="1"/>
          <p:nvPr/>
        </p:nvSpPr>
        <p:spPr>
          <a:xfrm>
            <a:off x="6863215" y="6851758"/>
            <a:ext cx="6513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BCCSD correlations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→Small (~1%) but non-negligible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→Increase with N for EM(1.8/2.0)&amp;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baseline="30000" dirty="0">
                <a:cs typeface="Times New Roman" panose="02020603050405020304" pitchFamily="18" charset="0"/>
              </a:rPr>
              <a:t>2</a:t>
            </a:r>
            <a:r>
              <a:rPr lang="en-US" sz="2000" dirty="0">
                <a:cs typeface="Times New Roman" panose="02020603050405020304" pitchFamily="18" charset="0"/>
              </a:rPr>
              <a:t>LO</a:t>
            </a:r>
            <a:r>
              <a:rPr lang="en-US" sz="2000" baseline="-25000" dirty="0">
                <a:cs typeface="Times New Roman" panose="02020603050405020304" pitchFamily="18" charset="0"/>
              </a:rPr>
              <a:t>GO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en-US" sz="2000" b="1" dirty="0">
                <a:cs typeface="Times New Roman" panose="02020603050405020304" pitchFamily="18" charset="0"/>
              </a:rPr>
              <a:t>→Always in the right direction! Effect of (C</a:t>
            </a:r>
            <a:r>
              <a:rPr lang="en-US" sz="2000" b="1" baseline="-25000" dirty="0">
                <a:cs typeface="Times New Roman" panose="02020603050405020304" pitchFamily="18" charset="0"/>
              </a:rPr>
              <a:t>D</a:t>
            </a:r>
            <a:r>
              <a:rPr lang="en-US" sz="2000" b="1" dirty="0">
                <a:cs typeface="Times New Roman" panose="02020603050405020304" pitchFamily="18" charset="0"/>
              </a:rPr>
              <a:t>,C</a:t>
            </a:r>
            <a:r>
              <a:rPr lang="en-US" sz="2000" b="1" baseline="-25000" dirty="0">
                <a:cs typeface="Times New Roman" panose="02020603050405020304" pitchFamily="18" charset="0"/>
              </a:rPr>
              <a:t>E</a:t>
            </a:r>
            <a:r>
              <a:rPr lang="en-US" sz="2000" b="1" dirty="0">
                <a:cs typeface="Times New Roman" panose="02020603050405020304" pitchFamily="18" charset="0"/>
              </a:rPr>
              <a:t>)?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</a:t>
            </a:r>
            <a:r>
              <a:rPr lang="en-US" sz="2000" dirty="0">
                <a:cs typeface="Times New Roman" panose="02020603050405020304" pitchFamily="18" charset="0"/>
              </a:rPr>
              <a:t>→BCCSD - VS-IMSRG(2)~0.1% for EM(1.8/2.0)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→Uncertainty estimate for EM(1.8/2.0)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cs typeface="Times New Roman" panose="02020603050405020304" pitchFamily="18" charset="0"/>
              </a:rPr>
              <a:t>ch</a:t>
            </a:r>
            <a:r>
              <a:rPr lang="en-US" sz="2000" baseline="30000" dirty="0">
                <a:cs typeface="Times New Roman" panose="02020603050405020304" pitchFamily="18" charset="0"/>
              </a:rPr>
              <a:t>CCSDT-1</a:t>
            </a: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baseline="30000" dirty="0">
                <a:cs typeface="Times New Roman" panose="02020603050405020304" pitchFamily="18" charset="0"/>
              </a:rPr>
              <a:t>48</a:t>
            </a:r>
            <a:r>
              <a:rPr lang="en-US" sz="2000" dirty="0">
                <a:cs typeface="Times New Roman" panose="02020603050405020304" pitchFamily="18" charset="0"/>
              </a:rPr>
              <a:t>Ca)~0.7%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 err="1">
                <a:cs typeface="Times New Roman" panose="02020603050405020304" pitchFamily="18" charset="0"/>
              </a:rPr>
              <a:t>r</a:t>
            </a:r>
            <a:r>
              <a:rPr lang="en-US" sz="2000" baseline="-25000" dirty="0" err="1">
                <a:cs typeface="Times New Roman" panose="02020603050405020304" pitchFamily="18" charset="0"/>
              </a:rPr>
              <a:t>ch</a:t>
            </a:r>
            <a:r>
              <a:rPr lang="en-US" sz="2000" baseline="30000" dirty="0" err="1">
                <a:cs typeface="Times New Roman" panose="02020603050405020304" pitchFamily="18" charset="0"/>
              </a:rPr>
              <a:t>IMSRG</a:t>
            </a:r>
            <a:r>
              <a:rPr lang="en-US" sz="2000" baseline="30000" dirty="0">
                <a:cs typeface="Times New Roman" panose="02020603050405020304" pitchFamily="18" charset="0"/>
              </a:rPr>
              <a:t>(3)</a:t>
            </a: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baseline="30000" dirty="0">
                <a:cs typeface="Times New Roman" panose="02020603050405020304" pitchFamily="18" charset="0"/>
              </a:rPr>
              <a:t>48</a:t>
            </a:r>
            <a:r>
              <a:rPr lang="en-US" sz="2000" dirty="0">
                <a:cs typeface="Times New Roman" panose="02020603050405020304" pitchFamily="18" charset="0"/>
              </a:rPr>
              <a:t>ca)~1.1% </a:t>
            </a:r>
          </a:p>
        </p:txBody>
      </p:sp>
      <p:sp>
        <p:nvSpPr>
          <p:cNvPr id="5" name="Flèche : courbe vers la gauche 4">
            <a:extLst>
              <a:ext uri="{FF2B5EF4-FFF2-40B4-BE49-F238E27FC236}">
                <a16:creationId xmlns:a16="http://schemas.microsoft.com/office/drawing/2014/main" id="{EA186F13-DD48-456D-8A99-A430DD1DF18D}"/>
              </a:ext>
            </a:extLst>
          </p:cNvPr>
          <p:cNvSpPr/>
          <p:nvPr/>
        </p:nvSpPr>
        <p:spPr>
          <a:xfrm>
            <a:off x="6107873" y="1903870"/>
            <a:ext cx="394527" cy="327796"/>
          </a:xfrm>
          <a:prstGeom prst="curvedLeftArrow">
            <a:avLst/>
          </a:prstGeom>
          <a:solidFill>
            <a:srgbClr val="009900"/>
          </a:solidFill>
          <a:ln w="127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" name="Flèche : courbe vers la gauche 7">
            <a:extLst>
              <a:ext uri="{FF2B5EF4-FFF2-40B4-BE49-F238E27FC236}">
                <a16:creationId xmlns:a16="http://schemas.microsoft.com/office/drawing/2014/main" id="{1BA78134-F5B3-4EEB-B0D8-3C113FE3C806}"/>
              </a:ext>
            </a:extLst>
          </p:cNvPr>
          <p:cNvSpPr/>
          <p:nvPr/>
        </p:nvSpPr>
        <p:spPr>
          <a:xfrm flipV="1">
            <a:off x="6107874" y="2415963"/>
            <a:ext cx="388482" cy="349776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2" name="Flèche : courbe vers la gauche 61">
            <a:extLst>
              <a:ext uri="{FF2B5EF4-FFF2-40B4-BE49-F238E27FC236}">
                <a16:creationId xmlns:a16="http://schemas.microsoft.com/office/drawing/2014/main" id="{B7E89202-B079-4894-9BAC-FF0ED02D0319}"/>
              </a:ext>
            </a:extLst>
          </p:cNvPr>
          <p:cNvSpPr/>
          <p:nvPr/>
        </p:nvSpPr>
        <p:spPr>
          <a:xfrm flipV="1">
            <a:off x="6101828" y="3632350"/>
            <a:ext cx="394527" cy="416965"/>
          </a:xfrm>
          <a:prstGeom prst="curvedLeftArrow">
            <a:avLst/>
          </a:prstGeom>
          <a:solidFill>
            <a:srgbClr val="FF9900"/>
          </a:solidFill>
          <a:ln w="127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5" name="TextBox 16">
            <a:extLst>
              <a:ext uri="{FF2B5EF4-FFF2-40B4-BE49-F238E27FC236}">
                <a16:creationId xmlns:a16="http://schemas.microsoft.com/office/drawing/2014/main" id="{C1CBE5A7-A0F5-495E-8478-546F433D0A3E}"/>
              </a:ext>
            </a:extLst>
          </p:cNvPr>
          <p:cNvSpPr txBox="1"/>
          <p:nvPr/>
        </p:nvSpPr>
        <p:spPr>
          <a:xfrm>
            <a:off x="6283976" y="4522168"/>
            <a:ext cx="6717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Absolute values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→EM(1.8/2.0) strongly underpredicts data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baseline="30000" dirty="0">
                <a:cs typeface="Times New Roman" panose="02020603050405020304" pitchFamily="18" charset="0"/>
              </a:rPr>
              <a:t>2</a:t>
            </a:r>
            <a:r>
              <a:rPr lang="en-US" sz="2000" dirty="0">
                <a:cs typeface="Times New Roman" panose="02020603050405020304" pitchFamily="18" charset="0"/>
              </a:rPr>
              <a:t>LO</a:t>
            </a:r>
            <a:r>
              <a:rPr lang="en-US" sz="2000" baseline="-25000" dirty="0">
                <a:cs typeface="Times New Roman" panose="02020603050405020304" pitchFamily="18" charset="0"/>
              </a:rPr>
              <a:t>GO </a:t>
            </a:r>
            <a:r>
              <a:rPr lang="en-US" sz="2000" dirty="0">
                <a:cs typeface="Times New Roman" panose="02020603050405020304" pitchFamily="18" charset="0"/>
              </a:rPr>
              <a:t>largely improves but still underestimates data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→EM(7.5) further improves via slight overestimation</a:t>
            </a:r>
            <a:endParaRPr lang="en-US" sz="2000" b="1" baseline="-25000" dirty="0">
              <a:cs typeface="Times New Roman" panose="02020603050405020304" pitchFamily="18" charset="0"/>
            </a:endParaRPr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6BC27402-FC56-4CBB-A4B9-ABE7E7221094}"/>
              </a:ext>
            </a:extLst>
          </p:cNvPr>
          <p:cNvSpPr/>
          <p:nvPr/>
        </p:nvSpPr>
        <p:spPr>
          <a:xfrm>
            <a:off x="9956800" y="2740538"/>
            <a:ext cx="759499" cy="362091"/>
          </a:xfrm>
          <a:prstGeom prst="roundRect">
            <a:avLst/>
          </a:prstGeom>
          <a:noFill/>
          <a:ln w="5715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486A4CDE-B90C-453E-9D8A-525A5CCB4A0A}"/>
              </a:ext>
            </a:extLst>
          </p:cNvPr>
          <p:cNvSpPr/>
          <p:nvPr/>
        </p:nvSpPr>
        <p:spPr>
          <a:xfrm>
            <a:off x="9956800" y="3234891"/>
            <a:ext cx="759499" cy="362091"/>
          </a:xfrm>
          <a:prstGeom prst="roundRect">
            <a:avLst/>
          </a:prstGeom>
          <a:noFill/>
          <a:ln w="57150" cap="flat">
            <a:solidFill>
              <a:srgbClr val="00B0F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50F90C94-5C27-4C19-83D6-FB68B8B1B5F2}"/>
              </a:ext>
            </a:extLst>
          </p:cNvPr>
          <p:cNvSpPr/>
          <p:nvPr/>
        </p:nvSpPr>
        <p:spPr>
          <a:xfrm>
            <a:off x="11411099" y="2736278"/>
            <a:ext cx="608257" cy="358963"/>
          </a:xfrm>
          <a:prstGeom prst="roundRect">
            <a:avLst/>
          </a:prstGeom>
          <a:noFill/>
          <a:ln w="5715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BA491C87-E476-44C2-87BB-D73268E6F072}"/>
              </a:ext>
            </a:extLst>
          </p:cNvPr>
          <p:cNvSpPr/>
          <p:nvPr/>
        </p:nvSpPr>
        <p:spPr>
          <a:xfrm>
            <a:off x="11411098" y="3230631"/>
            <a:ext cx="610759" cy="406071"/>
          </a:xfrm>
          <a:prstGeom prst="roundRect">
            <a:avLst/>
          </a:prstGeom>
          <a:noFill/>
          <a:ln w="57150" cap="flat">
            <a:solidFill>
              <a:srgbClr val="00B0F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AD00DAA2-2408-46F9-855E-7D8A02765CE4}"/>
              </a:ext>
            </a:extLst>
          </p:cNvPr>
          <p:cNvSpPr/>
          <p:nvPr/>
        </p:nvSpPr>
        <p:spPr>
          <a:xfrm>
            <a:off x="11411097" y="3746517"/>
            <a:ext cx="621879" cy="415937"/>
          </a:xfrm>
          <a:prstGeom prst="roundRect">
            <a:avLst/>
          </a:prstGeom>
          <a:noFill/>
          <a:ln w="5715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global mass predictions of ~700 nuclei…">
            <a:extLst>
              <a:ext uri="{FF2B5EF4-FFF2-40B4-BE49-F238E27FC236}">
                <a16:creationId xmlns:a16="http://schemas.microsoft.com/office/drawing/2014/main" id="{F29A99AC-ABEC-4819-A602-B89C79691050}"/>
              </a:ext>
            </a:extLst>
          </p:cNvPr>
          <p:cNvSpPr txBox="1"/>
          <p:nvPr/>
        </p:nvSpPr>
        <p:spPr>
          <a:xfrm>
            <a:off x="6258215" y="6334710"/>
            <a:ext cx="272350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arXiv:2401.06675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F1FCC429-2A43-4971-AB57-BD4EB7925B79}"/>
              </a:ext>
            </a:extLst>
          </p:cNvPr>
          <p:cNvSpPr txBox="1"/>
          <p:nvPr/>
        </p:nvSpPr>
        <p:spPr>
          <a:xfrm>
            <a:off x="6258215" y="5924341"/>
            <a:ext cx="3262111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Consistent </a:t>
            </a:r>
            <a:r>
              <a:rPr lang="fr-FR" sz="2000" b="1" dirty="0" err="1">
                <a:solidFill>
                  <a:srgbClr val="C00000"/>
                </a:solidFill>
              </a:rPr>
              <a:t>with</a:t>
            </a:r>
            <a:r>
              <a:rPr lang="fr-FR" sz="2000" b="1" dirty="0">
                <a:solidFill>
                  <a:srgbClr val="C00000"/>
                </a:solidFill>
              </a:rPr>
              <a:t> expectations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F5AF53-5B8F-41DE-84F8-3C13BF2219E8}"/>
              </a:ext>
            </a:extLst>
          </p:cNvPr>
          <p:cNvCxnSpPr/>
          <p:nvPr/>
        </p:nvCxnSpPr>
        <p:spPr>
          <a:xfrm flipV="1">
            <a:off x="3078480" y="3461001"/>
            <a:ext cx="0" cy="1176628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0358017-2213-417F-936A-22CE5DE3937F}"/>
              </a:ext>
            </a:extLst>
          </p:cNvPr>
          <p:cNvCxnSpPr/>
          <p:nvPr/>
        </p:nvCxnSpPr>
        <p:spPr>
          <a:xfrm flipV="1">
            <a:off x="3581400" y="3276600"/>
            <a:ext cx="0" cy="35575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D421D90-A330-4C0F-BFAD-BF06D5A9E9C2}"/>
              </a:ext>
            </a:extLst>
          </p:cNvPr>
          <p:cNvCxnSpPr/>
          <p:nvPr/>
        </p:nvCxnSpPr>
        <p:spPr>
          <a:xfrm>
            <a:off x="3779520" y="3127175"/>
            <a:ext cx="0" cy="164665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CE1926E3-B342-46E8-9FDC-005D7B56D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" y="6717159"/>
            <a:ext cx="4891497" cy="4472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B5CBF0-75E5-4830-803E-7CC752DDC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" y="7467492"/>
            <a:ext cx="2994540" cy="7960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D2A2DD-8F63-44C0-9E75-B6EF97DC1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" y="8618268"/>
            <a:ext cx="5186747" cy="805909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E85B100-1E7A-49E2-AACA-983C1B20F8A5}"/>
              </a:ext>
            </a:extLst>
          </p:cNvPr>
          <p:cNvCxnSpPr/>
          <p:nvPr/>
        </p:nvCxnSpPr>
        <p:spPr>
          <a:xfrm>
            <a:off x="4038600" y="9196354"/>
            <a:ext cx="1005840" cy="0"/>
          </a:xfrm>
          <a:prstGeom prst="line">
            <a:avLst/>
          </a:prstGeom>
          <a:noFill/>
          <a:ln w="5715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785E131B-AFCA-475E-AD69-E71C26205B49}"/>
              </a:ext>
            </a:extLst>
          </p:cNvPr>
          <p:cNvSpPr txBox="1"/>
          <p:nvPr/>
        </p:nvSpPr>
        <p:spPr>
          <a:xfrm>
            <a:off x="1829841" y="9343231"/>
            <a:ext cx="365484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rgbClr val="C00000"/>
                </a:solidFill>
              </a:rPr>
              <a:t>Natural occupations and </a:t>
            </a:r>
            <a:r>
              <a:rPr lang="fr-FR" sz="2000" dirty="0" err="1">
                <a:solidFill>
                  <a:srgbClr val="C00000"/>
                </a:solidFill>
              </a:rPr>
              <a:t>orbitals</a:t>
            </a:r>
            <a:endParaRPr kumimoji="0" lang="fr-FR" sz="2000" i="0" u="none" strike="noStrike" cap="none" spc="0" normalizeH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E338AA9-EE45-43B6-9854-D2E381CEB45D}"/>
              </a:ext>
            </a:extLst>
          </p:cNvPr>
          <p:cNvSpPr txBox="1"/>
          <p:nvPr/>
        </p:nvSpPr>
        <p:spPr>
          <a:xfrm>
            <a:off x="3074049" y="7219160"/>
            <a:ext cx="365484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 err="1">
                <a:solidFill>
                  <a:srgbClr val="009900"/>
                </a:solidFill>
              </a:rPr>
              <a:t>Competition</a:t>
            </a:r>
            <a:r>
              <a:rPr lang="fr-FR" sz="2000" dirty="0">
                <a:solidFill>
                  <a:srgbClr val="009900"/>
                </a:solidFill>
              </a:rPr>
              <a:t> </a:t>
            </a:r>
            <a:r>
              <a:rPr lang="fr-FR" sz="2000" dirty="0" err="1">
                <a:solidFill>
                  <a:srgbClr val="009900"/>
                </a:solidFill>
              </a:rPr>
              <a:t>particle</a:t>
            </a:r>
            <a:r>
              <a:rPr lang="fr-FR" sz="2000" dirty="0">
                <a:solidFill>
                  <a:srgbClr val="009900"/>
                </a:solidFill>
              </a:rPr>
              <a:t>-like </a:t>
            </a:r>
            <a:r>
              <a:rPr lang="fr-FR" sz="2000" dirty="0" err="1">
                <a:solidFill>
                  <a:srgbClr val="009900"/>
                </a:solidFill>
              </a:rPr>
              <a:t>shell</a:t>
            </a:r>
            <a:r>
              <a:rPr lang="fr-FR" sz="2000" dirty="0">
                <a:solidFill>
                  <a:srgbClr val="009900"/>
                </a:solidFill>
              </a:rPr>
              <a:t>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rgbClr val="009900"/>
                </a:solidFill>
              </a:rPr>
              <a:t>1) </a:t>
            </a:r>
            <a:r>
              <a:rPr lang="fr-FR" sz="2000" dirty="0" err="1">
                <a:solidFill>
                  <a:srgbClr val="009900"/>
                </a:solidFill>
              </a:rPr>
              <a:t>Increased</a:t>
            </a:r>
            <a:r>
              <a:rPr lang="fr-FR" sz="2000" dirty="0">
                <a:solidFill>
                  <a:srgbClr val="009900"/>
                </a:solidFill>
              </a:rPr>
              <a:t> occupation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rgbClr val="009900"/>
                </a:solidFill>
              </a:rPr>
              <a:t>2) </a:t>
            </a:r>
            <a:r>
              <a:rPr lang="fr-FR" sz="2000" dirty="0" err="1">
                <a:solidFill>
                  <a:srgbClr val="009900"/>
                </a:solidFill>
              </a:rPr>
              <a:t>Shrinked</a:t>
            </a:r>
            <a:r>
              <a:rPr lang="fr-FR" sz="2000" dirty="0">
                <a:solidFill>
                  <a:srgbClr val="009900"/>
                </a:solidFill>
              </a:rPr>
              <a:t> orbital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dirty="0">
                <a:solidFill>
                  <a:srgbClr val="009900"/>
                </a:solidFill>
              </a:rPr>
              <a:t>by </a:t>
            </a:r>
            <a:r>
              <a:rPr lang="fr-FR" sz="2000" dirty="0" err="1">
                <a:solidFill>
                  <a:srgbClr val="009900"/>
                </a:solidFill>
              </a:rPr>
              <a:t>many</a:t>
            </a:r>
            <a:r>
              <a:rPr lang="fr-FR" sz="2000" dirty="0">
                <a:solidFill>
                  <a:srgbClr val="009900"/>
                </a:solidFill>
              </a:rPr>
              <a:t>-body </a:t>
            </a:r>
            <a:r>
              <a:rPr lang="fr-FR" sz="2000" dirty="0" err="1">
                <a:solidFill>
                  <a:srgbClr val="009900"/>
                </a:solidFill>
              </a:rPr>
              <a:t>correlations</a:t>
            </a:r>
            <a:r>
              <a:rPr lang="fr-FR" sz="2000" dirty="0">
                <a:solidFill>
                  <a:srgbClr val="009900"/>
                </a:solidFill>
              </a:rPr>
              <a:t> </a:t>
            </a:r>
            <a:endParaRPr kumimoji="0" lang="fr-FR" sz="2000" i="0" u="none" strike="noStrike" cap="none" spc="0" normalizeH="0" dirty="0">
              <a:ln>
                <a:noFill/>
              </a:ln>
              <a:solidFill>
                <a:srgbClr val="0099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32" name="global mass predictions of ~700 nuclei…">
            <a:extLst>
              <a:ext uri="{FF2B5EF4-FFF2-40B4-BE49-F238E27FC236}">
                <a16:creationId xmlns:a16="http://schemas.microsoft.com/office/drawing/2014/main" id="{E8EE7960-28A5-4228-A383-37E27AACD391}"/>
              </a:ext>
            </a:extLst>
          </p:cNvPr>
          <p:cNvSpPr txBox="1"/>
          <p:nvPr/>
        </p:nvSpPr>
        <p:spPr>
          <a:xfrm>
            <a:off x="10252658" y="8729018"/>
            <a:ext cx="2009244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Bonaiti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3" name="global mass predictions of ~700 nuclei…">
            <a:extLst>
              <a:ext uri="{FF2B5EF4-FFF2-40B4-BE49-F238E27FC236}">
                <a16:creationId xmlns:a16="http://schemas.microsoft.com/office/drawing/2014/main" id="{F999069C-4E08-41F2-B09D-8B64A80993C8}"/>
              </a:ext>
            </a:extLst>
          </p:cNvPr>
          <p:cNvSpPr txBox="1"/>
          <p:nvPr/>
        </p:nvSpPr>
        <p:spPr>
          <a:xfrm>
            <a:off x="10264646" y="9088381"/>
            <a:ext cx="1714107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Heinz,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BCA35395-AED2-4AD2-B25A-229E108FA2C9}"/>
              </a:ext>
            </a:extLst>
          </p:cNvPr>
          <p:cNvSpPr txBox="1"/>
          <p:nvPr/>
        </p:nvSpPr>
        <p:spPr>
          <a:xfrm>
            <a:off x="4959565" y="5372180"/>
            <a:ext cx="822960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300" b="1" dirty="0">
                <a:solidFill>
                  <a:schemeClr val="tx1"/>
                </a:solidFill>
                <a:cs typeface="Times New Roman" panose="02020603050405020304" pitchFamily="18" charset="0"/>
              </a:rPr>
              <a:t>BCCSD</a:t>
            </a:r>
            <a:endParaRPr lang="en-US" sz="1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38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52" grpId="0" animBg="1"/>
      <p:bldP spid="5" grpId="0" animBg="1"/>
      <p:bldP spid="8" grpId="0" animBg="1"/>
      <p:bldP spid="62" grpId="0" animBg="1"/>
      <p:bldP spid="73" grpId="0" animBg="1"/>
      <p:bldP spid="74" grpId="0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80" grpId="0" animBg="1"/>
      <p:bldP spid="36" grpId="0"/>
      <p:bldP spid="37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663629FB-A80F-47FF-A694-6A6D9580F04F}"/>
              </a:ext>
            </a:extLst>
          </p:cNvPr>
          <p:cNvSpPr/>
          <p:nvPr/>
        </p:nvSpPr>
        <p:spPr>
          <a:xfrm>
            <a:off x="6392734" y="7676403"/>
            <a:ext cx="5844986" cy="1626946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63FD6C-99FD-4C5E-9746-B1EFFCA71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4" y="1744843"/>
            <a:ext cx="5971583" cy="4905907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Shape 1909">
            <a:extLst>
              <a:ext uri="{FF2B5EF4-FFF2-40B4-BE49-F238E27FC236}">
                <a16:creationId xmlns:a16="http://schemas.microsoft.com/office/drawing/2014/main" id="{2785F089-AE33-4F71-A4EB-DD25BC958609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Even-</a:t>
            </a:r>
            <a:r>
              <a:rPr lang="fr-FR" sz="3600" dirty="0" err="1">
                <a:solidFill>
                  <a:srgbClr val="0033CC"/>
                </a:solidFill>
              </a:rPr>
              <a:t>even</a:t>
            </a:r>
            <a:r>
              <a:rPr lang="fr-FR" sz="3600" dirty="0">
                <a:solidFill>
                  <a:srgbClr val="0033CC"/>
                </a:solidFill>
              </a:rPr>
              <a:t> Sn </a:t>
            </a:r>
            <a:r>
              <a:rPr lang="fr-FR" sz="3600" dirty="0" err="1">
                <a:solidFill>
                  <a:srgbClr val="0033CC"/>
                </a:solidFill>
              </a:rPr>
              <a:t>isotopic</a:t>
            </a:r>
            <a:r>
              <a:rPr lang="fr-FR" sz="3600" dirty="0">
                <a:solidFill>
                  <a:srgbClr val="0033CC"/>
                </a:solidFill>
              </a:rPr>
              <a:t> shifts </a:t>
            </a:r>
            <a:r>
              <a:rPr lang="fr-FR" sz="3600" dirty="0" err="1">
                <a:solidFill>
                  <a:srgbClr val="0033CC"/>
                </a:solidFill>
              </a:rPr>
              <a:t>with</a:t>
            </a:r>
            <a:r>
              <a:rPr lang="fr-FR" sz="3600" dirty="0">
                <a:solidFill>
                  <a:srgbClr val="0033CC"/>
                </a:solidFill>
              </a:rPr>
              <a:t> respect to </a:t>
            </a:r>
            <a:r>
              <a:rPr lang="fr-FR" sz="3600" baseline="30000" dirty="0">
                <a:solidFill>
                  <a:srgbClr val="0033CC"/>
                </a:solidFill>
              </a:rPr>
              <a:t>132</a:t>
            </a:r>
            <a:r>
              <a:rPr lang="fr-FR" sz="3600" dirty="0">
                <a:solidFill>
                  <a:srgbClr val="0033CC"/>
                </a:solidFill>
              </a:rPr>
              <a:t>Sn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2" name="TextBox 16">
            <a:extLst>
              <a:ext uri="{FF2B5EF4-FFF2-40B4-BE49-F238E27FC236}">
                <a16:creationId xmlns:a16="http://schemas.microsoft.com/office/drawing/2014/main" id="{CC1D06CB-258D-4A01-B317-083B7687D804}"/>
              </a:ext>
            </a:extLst>
          </p:cNvPr>
          <p:cNvSpPr txBox="1"/>
          <p:nvPr/>
        </p:nvSpPr>
        <p:spPr>
          <a:xfrm>
            <a:off x="388376" y="7844098"/>
            <a:ext cx="56137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134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Sn at COLLAPS@ISOLDE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90BF17CA-5148-4157-8646-825572A4305E}"/>
              </a:ext>
            </a:extLst>
          </p:cNvPr>
          <p:cNvSpPr txBox="1"/>
          <p:nvPr/>
        </p:nvSpPr>
        <p:spPr>
          <a:xfrm>
            <a:off x="388376" y="7094547"/>
            <a:ext cx="53500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104-107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Sn at CRIS@ISOLDE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89" name="global mass predictions of ~700 nuclei…">
            <a:extLst>
              <a:ext uri="{FF2B5EF4-FFF2-40B4-BE49-F238E27FC236}">
                <a16:creationId xmlns:a16="http://schemas.microsoft.com/office/drawing/2014/main" id="{F0BAD29D-16CA-45CC-92E5-6635EC5A6C01}"/>
              </a:ext>
            </a:extLst>
          </p:cNvPr>
          <p:cNvSpPr txBox="1"/>
          <p:nvPr/>
        </p:nvSpPr>
        <p:spPr>
          <a:xfrm>
            <a:off x="466130" y="8175520"/>
            <a:ext cx="2162451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Gorges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2019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91" name="global mass predictions of ~700 nuclei…">
            <a:extLst>
              <a:ext uri="{FF2B5EF4-FFF2-40B4-BE49-F238E27FC236}">
                <a16:creationId xmlns:a16="http://schemas.microsoft.com/office/drawing/2014/main" id="{14162285-4719-4B47-8065-8B63C8FF3EA3}"/>
              </a:ext>
            </a:extLst>
          </p:cNvPr>
          <p:cNvSpPr txBox="1"/>
          <p:nvPr/>
        </p:nvSpPr>
        <p:spPr>
          <a:xfrm>
            <a:off x="481647" y="7444137"/>
            <a:ext cx="2481450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Gustafsson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PRL (2025)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CFD2DE-3FEC-4C47-9981-49DF991D22BE}"/>
              </a:ext>
            </a:extLst>
          </p:cNvPr>
          <p:cNvSpPr/>
          <p:nvPr/>
        </p:nvSpPr>
        <p:spPr>
          <a:xfrm rot="19657339">
            <a:off x="954025" y="4418075"/>
            <a:ext cx="3684138" cy="622414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6" name="Rectangle : coins arrondis 105">
            <a:extLst>
              <a:ext uri="{FF2B5EF4-FFF2-40B4-BE49-F238E27FC236}">
                <a16:creationId xmlns:a16="http://schemas.microsoft.com/office/drawing/2014/main" id="{7D075A82-28A0-4B63-AA5F-F07F468B6552}"/>
              </a:ext>
            </a:extLst>
          </p:cNvPr>
          <p:cNvSpPr/>
          <p:nvPr/>
        </p:nvSpPr>
        <p:spPr>
          <a:xfrm rot="19280302">
            <a:off x="4147251" y="2726548"/>
            <a:ext cx="2244381" cy="79085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" name="Rectangle : coins arrondis 106">
            <a:extLst>
              <a:ext uri="{FF2B5EF4-FFF2-40B4-BE49-F238E27FC236}">
                <a16:creationId xmlns:a16="http://schemas.microsoft.com/office/drawing/2014/main" id="{F843F805-83AB-42EB-9543-C9AA0DAC1347}"/>
              </a:ext>
            </a:extLst>
          </p:cNvPr>
          <p:cNvSpPr/>
          <p:nvPr/>
        </p:nvSpPr>
        <p:spPr>
          <a:xfrm>
            <a:off x="4169516" y="3547197"/>
            <a:ext cx="529196" cy="522183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8" name="Rectangle: Rounded Corners 13">
            <a:extLst>
              <a:ext uri="{FF2B5EF4-FFF2-40B4-BE49-F238E27FC236}">
                <a16:creationId xmlns:a16="http://schemas.microsoft.com/office/drawing/2014/main" id="{2125F0D2-602F-4166-A896-68D4A0F1496A}"/>
              </a:ext>
            </a:extLst>
          </p:cNvPr>
          <p:cNvSpPr/>
          <p:nvPr/>
        </p:nvSpPr>
        <p:spPr>
          <a:xfrm>
            <a:off x="6429040" y="5638455"/>
            <a:ext cx="5971583" cy="1631216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85C4D4D3-5DA9-4F42-B3BB-22E875F14A78}"/>
              </a:ext>
            </a:extLst>
          </p:cNvPr>
          <p:cNvSpPr txBox="1"/>
          <p:nvPr/>
        </p:nvSpPr>
        <p:spPr>
          <a:xfrm>
            <a:off x="6502400" y="5627906"/>
            <a:ext cx="60464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Overall performance against experimental data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→EM(1.8/2.0) and EM(7.5) similar  (~20% error)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→</a:t>
            </a:r>
            <a:r>
              <a:rPr lang="en-US" sz="2000" b="1" dirty="0">
                <a:latin typeface="Symbol" panose="05050102010706020507" pitchFamily="18" charset="2"/>
                <a:cs typeface="Times New Roman" panose="02020603050405020304" pitchFamily="18" charset="0"/>
              </a:rPr>
              <a:t> D</a:t>
            </a:r>
            <a:r>
              <a:rPr lang="en-US" sz="2000" b="1" dirty="0">
                <a:cs typeface="Times New Roman" panose="02020603050405020304" pitchFamily="18" charset="0"/>
              </a:rPr>
              <a:t>N</a:t>
            </a:r>
            <a:r>
              <a:rPr lang="en-US" sz="2000" b="1" baseline="30000" dirty="0">
                <a:cs typeface="Times New Roman" panose="02020603050405020304" pitchFamily="18" charset="0"/>
              </a:rPr>
              <a:t>2</a:t>
            </a:r>
            <a:r>
              <a:rPr lang="en-US" sz="2000" b="1" dirty="0">
                <a:cs typeface="Times New Roman" panose="02020603050405020304" pitchFamily="18" charset="0"/>
              </a:rPr>
              <a:t>LO</a:t>
            </a:r>
            <a:r>
              <a:rPr lang="en-US" sz="2000" b="1" baseline="-25000" dirty="0">
                <a:cs typeface="Times New Roman" panose="02020603050405020304" pitchFamily="18" charset="0"/>
              </a:rPr>
              <a:t>GO </a:t>
            </a:r>
            <a:r>
              <a:rPr lang="en-US" sz="2000" b="1" dirty="0">
                <a:cs typeface="Times New Roman" panose="02020603050405020304" pitchFamily="18" charset="0"/>
              </a:rPr>
              <a:t>superior: rms error twice as small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Difference to VS-IMSRG(2)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</a:t>
            </a:r>
            <a:r>
              <a:rPr lang="en-US" sz="2000" dirty="0">
                <a:cs typeface="Times New Roman" panose="02020603050405020304" pitchFamily="18" charset="0"/>
              </a:rPr>
              <a:t>→Below 10% ; best for 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baseline="30000" dirty="0">
                <a:cs typeface="Times New Roman" panose="02020603050405020304" pitchFamily="18" charset="0"/>
              </a:rPr>
              <a:t>2</a:t>
            </a:r>
            <a:r>
              <a:rPr lang="en-US" sz="2000" dirty="0">
                <a:cs typeface="Times New Roman" panose="02020603050405020304" pitchFamily="18" charset="0"/>
              </a:rPr>
              <a:t>LO</a:t>
            </a:r>
            <a:r>
              <a:rPr lang="en-US" sz="2000" baseline="-25000" dirty="0">
                <a:cs typeface="Times New Roman" panose="02020603050405020304" pitchFamily="18" charset="0"/>
              </a:rPr>
              <a:t>GO</a:t>
            </a:r>
            <a:r>
              <a:rPr lang="en-US" sz="2000" dirty="0">
                <a:cs typeface="Times New Roman" panose="02020603050405020304" pitchFamily="18" charset="0"/>
              </a:rPr>
              <a:t> (2%)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3AD3E6-0FAA-4DDD-B523-215771224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852" y="2112151"/>
            <a:ext cx="5697611" cy="2956389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7142C8EF-CD08-4150-B4F6-8DBC6D85D9DF}"/>
              </a:ext>
            </a:extLst>
          </p:cNvPr>
          <p:cNvSpPr txBox="1"/>
          <p:nvPr/>
        </p:nvSpPr>
        <p:spPr>
          <a:xfrm>
            <a:off x="6466095" y="7653925"/>
            <a:ext cx="57716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Sensitivity to employed Hamiltonian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→Significant but “constrained” over </a:t>
            </a:r>
            <a:r>
              <a:rPr lang="en-US" sz="2000" baseline="30000" dirty="0">
                <a:cs typeface="Times New Roman" panose="02020603050405020304" pitchFamily="18" charset="0"/>
              </a:rPr>
              <a:t>100-132</a:t>
            </a:r>
            <a:r>
              <a:rPr lang="en-US" sz="2000" dirty="0">
                <a:cs typeface="Times New Roman" panose="02020603050405020304" pitchFamily="18" charset="0"/>
              </a:rPr>
              <a:t>Sn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→Diverges over </a:t>
            </a:r>
            <a:r>
              <a:rPr lang="en-US" sz="2000" baseline="30000" dirty="0">
                <a:cs typeface="Times New Roman" panose="02020603050405020304" pitchFamily="18" charset="0"/>
              </a:rPr>
              <a:t>134-154</a:t>
            </a:r>
            <a:r>
              <a:rPr lang="en-US" sz="2000" dirty="0">
                <a:cs typeface="Times New Roman" panose="02020603050405020304" pitchFamily="18" charset="0"/>
              </a:rPr>
              <a:t>Sn 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→Interaction spread magnified beyond </a:t>
            </a:r>
            <a:r>
              <a:rPr lang="en-US" sz="2000" b="1" baseline="30000" dirty="0">
                <a:cs typeface="Times New Roman" panose="02020603050405020304" pitchFamily="18" charset="0"/>
              </a:rPr>
              <a:t>132</a:t>
            </a:r>
            <a:r>
              <a:rPr lang="en-US" sz="2000" b="1" dirty="0">
                <a:cs typeface="Times New Roman" panose="02020603050405020304" pitchFamily="18" charset="0"/>
              </a:rPr>
              <a:t>Sn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→Jumpstarted through kink at N=82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B38E8D-BA3A-4EBE-89BB-60A01236808E}"/>
              </a:ext>
            </a:extLst>
          </p:cNvPr>
          <p:cNvSpPr/>
          <p:nvPr/>
        </p:nvSpPr>
        <p:spPr>
          <a:xfrm>
            <a:off x="1676652" y="5060003"/>
            <a:ext cx="529196" cy="522183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E309CFA-C384-4D3C-97B1-B122510FB93D}"/>
              </a:ext>
            </a:extLst>
          </p:cNvPr>
          <p:cNvSpPr/>
          <p:nvPr/>
        </p:nvSpPr>
        <p:spPr>
          <a:xfrm>
            <a:off x="4374362" y="3547197"/>
            <a:ext cx="347717" cy="335712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57D6FE0-EC63-4660-B8A5-4287E7DC6B7C}"/>
              </a:ext>
            </a:extLst>
          </p:cNvPr>
          <p:cNvSpPr/>
          <p:nvPr/>
        </p:nvSpPr>
        <p:spPr>
          <a:xfrm>
            <a:off x="11628372" y="3360726"/>
            <a:ext cx="609348" cy="491703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A514C60-452D-4691-835C-365ECA05C4D2}"/>
              </a:ext>
            </a:extLst>
          </p:cNvPr>
          <p:cNvSpPr/>
          <p:nvPr/>
        </p:nvSpPr>
        <p:spPr>
          <a:xfrm>
            <a:off x="11628372" y="3885945"/>
            <a:ext cx="609348" cy="491703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C20DE260-DD06-4607-81A5-5E80D3662B6D}"/>
              </a:ext>
            </a:extLst>
          </p:cNvPr>
          <p:cNvSpPr/>
          <p:nvPr/>
        </p:nvSpPr>
        <p:spPr>
          <a:xfrm>
            <a:off x="11628372" y="4411164"/>
            <a:ext cx="609348" cy="491703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6A485D70-BDAB-4EBC-BE55-FB83EE034CD1}"/>
              </a:ext>
            </a:extLst>
          </p:cNvPr>
          <p:cNvSpPr txBox="1"/>
          <p:nvPr/>
        </p:nvSpPr>
        <p:spPr>
          <a:xfrm>
            <a:off x="2453408" y="2803593"/>
            <a:ext cx="121998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BCCSD</a:t>
            </a:r>
            <a:endParaRPr lang="en-US" sz="1900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6097B49-F891-42D6-8E9C-57A236AA7461}"/>
              </a:ext>
            </a:extLst>
          </p:cNvPr>
          <p:cNvCxnSpPr/>
          <p:nvPr/>
        </p:nvCxnSpPr>
        <p:spPr>
          <a:xfrm>
            <a:off x="2483888" y="2681673"/>
            <a:ext cx="0" cy="74360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DF6DCD2-13D7-49D0-9DAF-3E31CD9ED6FD}"/>
              </a:ext>
            </a:extLst>
          </p:cNvPr>
          <p:cNvSpPr/>
          <p:nvPr/>
        </p:nvSpPr>
        <p:spPr>
          <a:xfrm>
            <a:off x="10299858" y="3377708"/>
            <a:ext cx="493261" cy="99994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57035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2" grpId="0"/>
      <p:bldP spid="83" grpId="0"/>
      <p:bldP spid="89" grpId="0" animBg="1"/>
      <p:bldP spid="91" grpId="0" animBg="1"/>
      <p:bldP spid="18" grpId="0" animBg="1"/>
      <p:bldP spid="18" grpId="1" animBg="1"/>
      <p:bldP spid="106" grpId="0" animBg="1"/>
      <p:bldP spid="106" grpId="1" animBg="1"/>
      <p:bldP spid="107" grpId="0" animBg="1"/>
      <p:bldP spid="108" grpId="0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id="{8187D50B-6CEA-40E1-B72B-436FF8998297}"/>
              </a:ext>
            </a:extLst>
          </p:cNvPr>
          <p:cNvSpPr/>
          <p:nvPr/>
        </p:nvSpPr>
        <p:spPr>
          <a:xfrm>
            <a:off x="6121532" y="2661245"/>
            <a:ext cx="6637935" cy="2279546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BC05D1-563C-4976-BF85-91CBD6732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443"/>
            <a:ext cx="5934102" cy="5229111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Shape 1909">
            <a:extLst>
              <a:ext uri="{FF2B5EF4-FFF2-40B4-BE49-F238E27FC236}">
                <a16:creationId xmlns:a16="http://schemas.microsoft.com/office/drawing/2014/main" id="{2785F089-AE33-4F71-A4EB-DD25BC958609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Isotopic</a:t>
            </a:r>
            <a:r>
              <a:rPr lang="fr-FR" sz="3600" dirty="0">
                <a:solidFill>
                  <a:srgbClr val="0033CC"/>
                </a:solidFill>
              </a:rPr>
              <a:t> shift </a:t>
            </a:r>
            <a:r>
              <a:rPr lang="fr-FR" sz="3600" dirty="0" err="1">
                <a:solidFill>
                  <a:srgbClr val="0033CC"/>
                </a:solidFill>
              </a:rPr>
              <a:t>kink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through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baseline="30000" dirty="0">
                <a:solidFill>
                  <a:srgbClr val="0033CC"/>
                </a:solidFill>
              </a:rPr>
              <a:t>132</a:t>
            </a:r>
            <a:r>
              <a:rPr lang="fr-FR" sz="3600" dirty="0">
                <a:solidFill>
                  <a:srgbClr val="0033CC"/>
                </a:solidFill>
              </a:rPr>
              <a:t>Sn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03" name="TextBox 16">
            <a:extLst>
              <a:ext uri="{FF2B5EF4-FFF2-40B4-BE49-F238E27FC236}">
                <a16:creationId xmlns:a16="http://schemas.microsoft.com/office/drawing/2014/main" id="{64B257E9-742E-4C55-A449-3DB6A4FA7AD5}"/>
              </a:ext>
            </a:extLst>
          </p:cNvPr>
          <p:cNvSpPr txBox="1"/>
          <p:nvPr/>
        </p:nvSpPr>
        <p:spPr>
          <a:xfrm>
            <a:off x="6121532" y="2694022"/>
            <a:ext cx="68523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Steep increase </a:t>
            </a:r>
            <a:r>
              <a:rPr lang="en-US" sz="2000" b="1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b="1" dirty="0">
                <a:cs typeface="Times New Roman" panose="02020603050405020304" pitchFamily="18" charset="0"/>
              </a:rPr>
              <a:t>&lt;r</a:t>
            </a:r>
            <a:r>
              <a:rPr lang="en-US" sz="2000" b="1" baseline="-25000" dirty="0">
                <a:cs typeface="Times New Roman" panose="02020603050405020304" pitchFamily="18" charset="0"/>
              </a:rPr>
              <a:t>ch</a:t>
            </a:r>
            <a:r>
              <a:rPr lang="en-US" sz="2000" b="1" baseline="30000" dirty="0">
                <a:cs typeface="Times New Roman" panose="02020603050405020304" pitchFamily="18" charset="0"/>
              </a:rPr>
              <a:t>2</a:t>
            </a:r>
            <a:r>
              <a:rPr lang="en-US" sz="2000" b="1" dirty="0">
                <a:cs typeface="Times New Roman" panose="02020603050405020304" pitchFamily="18" charset="0"/>
              </a:rPr>
              <a:t>&gt;</a:t>
            </a:r>
            <a:r>
              <a:rPr lang="en-US" sz="2000" b="1" baseline="30000" dirty="0">
                <a:cs typeface="Times New Roman" panose="02020603050405020304" pitchFamily="18" charset="0"/>
              </a:rPr>
              <a:t>134-132</a:t>
            </a:r>
            <a:r>
              <a:rPr lang="en-US" sz="2000" baseline="30000" dirty="0">
                <a:cs typeface="Times New Roman" panose="02020603050405020304" pitchFamily="18" charset="0"/>
              </a:rPr>
              <a:t> </a:t>
            </a:r>
            <a:r>
              <a:rPr lang="en-US" sz="2000" b="1" dirty="0"/>
              <a:t>- Exp = 0.22 fm</a:t>
            </a:r>
            <a:r>
              <a:rPr lang="en-US" sz="2000" b="1" baseline="30000" dirty="0"/>
              <a:t>2 </a:t>
            </a:r>
            <a:r>
              <a:rPr lang="en-US" sz="2000" b="1" dirty="0"/>
              <a:t> (~</a:t>
            </a:r>
            <a:r>
              <a:rPr lang="en-US" sz="2000" b="1" baseline="30000" dirty="0"/>
              <a:t>50-48</a:t>
            </a:r>
            <a:r>
              <a:rPr lang="en-US" sz="2000" b="1" dirty="0"/>
              <a:t>Ca)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</a:t>
            </a:r>
            <a:r>
              <a:rPr lang="pt-BR" sz="2000" dirty="0"/>
              <a:t>EM(1.8/2.0):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dirty="0"/>
              <a:t>0.11 fm</a:t>
            </a:r>
            <a:r>
              <a:rPr lang="pt-BR" sz="2000" baseline="30000" dirty="0"/>
              <a:t>2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</a:t>
            </a:r>
            <a:r>
              <a:rPr lang="pt-BR" sz="2000" dirty="0">
                <a:latin typeface="Symbol" panose="05050102010706020507" pitchFamily="18" charset="2"/>
              </a:rPr>
              <a:t>D</a:t>
            </a:r>
            <a:r>
              <a:rPr lang="pt-BR" sz="2000" dirty="0"/>
              <a:t>N</a:t>
            </a:r>
            <a:r>
              <a:rPr lang="pt-BR" sz="2000" baseline="30000" dirty="0"/>
              <a:t>2</a:t>
            </a:r>
            <a:r>
              <a:rPr lang="pt-BR" sz="2000" dirty="0"/>
              <a:t>LO</a:t>
            </a:r>
            <a:r>
              <a:rPr lang="pt-BR" sz="2000" baseline="-25000" dirty="0"/>
              <a:t>GO</a:t>
            </a:r>
            <a:r>
              <a:rPr lang="pt-BR" sz="2000" dirty="0"/>
              <a:t>: 0.14 fm</a:t>
            </a:r>
            <a:r>
              <a:rPr lang="pt-BR" sz="2000" baseline="30000" dirty="0"/>
              <a:t>2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en-US" sz="2000" b="1" dirty="0">
                <a:cs typeface="Times New Roman" panose="02020603050405020304" pitchFamily="18" charset="0"/>
              </a:rPr>
              <a:t>→</a:t>
            </a:r>
            <a:r>
              <a:rPr lang="pt-BR" sz="2000" b="1" dirty="0"/>
              <a:t>EM(7.5): 0.23 fm</a:t>
            </a:r>
            <a:r>
              <a:rPr lang="pt-BR" sz="2000" b="1" baseline="30000" dirty="0"/>
              <a:t>2</a:t>
            </a:r>
            <a:r>
              <a:rPr lang="pt-BR" sz="2000" b="1" dirty="0"/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pt-BR" sz="2000" b="1" dirty="0">
                <a:cs typeface="Arial" panose="020B0604020202020204" pitchFamily="34" charset="0"/>
              </a:rPr>
              <a:t>Much improved</a:t>
            </a:r>
            <a:endParaRPr lang="pt-BR" sz="2000" b="1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→More difference than through </a:t>
            </a:r>
            <a:r>
              <a:rPr lang="en-US" sz="2000" baseline="30000" dirty="0">
                <a:cs typeface="Times New Roman" panose="02020603050405020304" pitchFamily="18" charset="0"/>
              </a:rPr>
              <a:t>48</a:t>
            </a:r>
            <a:r>
              <a:rPr lang="en-US" sz="2000" dirty="0">
                <a:cs typeface="Times New Roman" panose="02020603050405020304" pitchFamily="18" charset="0"/>
              </a:rPr>
              <a:t>Ca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Dd</a:t>
            </a:r>
            <a:r>
              <a:rPr lang="en-US" sz="2000" dirty="0">
                <a:cs typeface="Times New Roman" panose="02020603050405020304" pitchFamily="18" charset="0"/>
              </a:rPr>
              <a:t>&lt;r</a:t>
            </a:r>
            <a:r>
              <a:rPr lang="en-US" sz="2000" baseline="-25000" dirty="0">
                <a:cs typeface="Times New Roman" panose="02020603050405020304" pitchFamily="18" charset="0"/>
              </a:rPr>
              <a:t>ch</a:t>
            </a:r>
            <a:r>
              <a:rPr lang="en-US" sz="2000" baseline="30000" dirty="0">
                <a:cs typeface="Times New Roman" panose="02020603050405020304" pitchFamily="18" charset="0"/>
              </a:rPr>
              <a:t>2</a:t>
            </a:r>
            <a:r>
              <a:rPr lang="en-US" sz="2000" dirty="0">
                <a:cs typeface="Times New Roman" panose="02020603050405020304" pitchFamily="18" charset="0"/>
              </a:rPr>
              <a:t>&gt;</a:t>
            </a:r>
            <a:r>
              <a:rPr lang="en-US" sz="2000" baseline="30000" dirty="0">
                <a:cs typeface="Times New Roman" panose="02020603050405020304" pitchFamily="18" charset="0"/>
              </a:rPr>
              <a:t>IMSRG(3)</a:t>
            </a: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baseline="30000" dirty="0">
                <a:cs typeface="Times New Roman" panose="02020603050405020304" pitchFamily="18" charset="0"/>
              </a:rPr>
              <a:t>52-48</a:t>
            </a:r>
            <a:r>
              <a:rPr lang="en-US" sz="2000" dirty="0">
                <a:cs typeface="Times New Roman" panose="02020603050405020304" pitchFamily="18" charset="0"/>
              </a:rPr>
              <a:t>Ca)~6%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	Significantly smaller than present interaction sensitivity</a:t>
            </a:r>
          </a:p>
        </p:txBody>
      </p:sp>
      <p:sp>
        <p:nvSpPr>
          <p:cNvPr id="18" name="global mass predictions of ~700 nuclei…">
            <a:extLst>
              <a:ext uri="{FF2B5EF4-FFF2-40B4-BE49-F238E27FC236}">
                <a16:creationId xmlns:a16="http://schemas.microsoft.com/office/drawing/2014/main" id="{751AE9AC-1D4C-49EE-95AA-E2E05F9F74E6}"/>
              </a:ext>
            </a:extLst>
          </p:cNvPr>
          <p:cNvSpPr txBox="1"/>
          <p:nvPr/>
        </p:nvSpPr>
        <p:spPr>
          <a:xfrm>
            <a:off x="10484805" y="3935327"/>
            <a:ext cx="2274662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 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989CEB6-A1AF-4E3F-8C26-ED3AB65A3E1D}"/>
              </a:ext>
            </a:extLst>
          </p:cNvPr>
          <p:cNvSpPr/>
          <p:nvPr/>
        </p:nvSpPr>
        <p:spPr>
          <a:xfrm>
            <a:off x="1813560" y="4693920"/>
            <a:ext cx="946969" cy="1132894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692CE9F-978E-4CC8-A434-BF01C5F00922}"/>
              </a:ext>
            </a:extLst>
          </p:cNvPr>
          <p:cNvSpPr/>
          <p:nvPr/>
        </p:nvSpPr>
        <p:spPr>
          <a:xfrm rot="16200000">
            <a:off x="2902767" y="2872287"/>
            <a:ext cx="3062057" cy="946968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65D4B8-4F1D-4ECC-9825-AFF3A7CCF7E6}"/>
              </a:ext>
            </a:extLst>
          </p:cNvPr>
          <p:cNvSpPr txBox="1"/>
          <p:nvPr/>
        </p:nvSpPr>
        <p:spPr>
          <a:xfrm>
            <a:off x="6117990" y="5212699"/>
            <a:ext cx="7046801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EM(7.5) </a:t>
            </a:r>
            <a:r>
              <a:rPr lang="fr-FR" sz="2000" b="1" dirty="0" err="1">
                <a:solidFill>
                  <a:srgbClr val="C00000"/>
                </a:solidFill>
              </a:rPr>
              <a:t>seems</a:t>
            </a:r>
            <a:r>
              <a:rPr lang="fr-FR" sz="2000" b="1" dirty="0">
                <a:solidFill>
                  <a:srgbClr val="C00000"/>
                </a:solidFill>
              </a:rPr>
              <a:t> to </a:t>
            </a:r>
            <a:r>
              <a:rPr lang="fr-FR" sz="2000" b="1" dirty="0" err="1">
                <a:solidFill>
                  <a:srgbClr val="C00000"/>
                </a:solidFill>
              </a:rPr>
              <a:t>be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also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superior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regarding</a:t>
            </a:r>
            <a:r>
              <a:rPr lang="fr-FR" sz="2000" b="1" dirty="0">
                <a:solidFill>
                  <a:srgbClr val="C00000"/>
                </a:solidFill>
              </a:rPr>
              <a:t> the </a:t>
            </a:r>
            <a:r>
              <a:rPr lang="fr-FR" sz="2000" b="1" dirty="0" err="1">
                <a:solidFill>
                  <a:srgbClr val="C00000"/>
                </a:solidFill>
              </a:rPr>
              <a:t>kink</a:t>
            </a:r>
            <a:r>
              <a:rPr lang="fr-FR" sz="2000" b="1" dirty="0">
                <a:solidFill>
                  <a:srgbClr val="C00000"/>
                </a:solidFill>
              </a:rPr>
              <a:t> at </a:t>
            </a:r>
            <a:r>
              <a:rPr lang="fr-FR" sz="2000" b="1" baseline="30000" dirty="0">
                <a:solidFill>
                  <a:srgbClr val="C00000"/>
                </a:solidFill>
              </a:rPr>
              <a:t>132</a:t>
            </a:r>
            <a:r>
              <a:rPr lang="fr-FR" sz="2000" b="1" dirty="0">
                <a:solidFill>
                  <a:srgbClr val="C00000"/>
                </a:solidFill>
              </a:rPr>
              <a:t>Sn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D9DEC672-C231-4431-BB22-DF7A94DBB8EB}"/>
              </a:ext>
            </a:extLst>
          </p:cNvPr>
          <p:cNvSpPr/>
          <p:nvPr/>
        </p:nvSpPr>
        <p:spPr>
          <a:xfrm>
            <a:off x="6118536" y="6059418"/>
            <a:ext cx="5372021" cy="1048972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CABEBE54-55D9-4495-BAAA-6B21CA164B4F}"/>
              </a:ext>
            </a:extLst>
          </p:cNvPr>
          <p:cNvSpPr txBox="1"/>
          <p:nvPr/>
        </p:nvSpPr>
        <p:spPr>
          <a:xfrm>
            <a:off x="6106838" y="6062246"/>
            <a:ext cx="66379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Inverted kink predicted at </a:t>
            </a:r>
            <a:r>
              <a:rPr lang="en-US" sz="20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142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Sn for EM(7.5) only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→Is there a correlation with the kink at </a:t>
            </a:r>
            <a:r>
              <a:rPr lang="en-US" sz="2000" baseline="30000" dirty="0">
                <a:cs typeface="Times New Roman" panose="02020603050405020304" pitchFamily="18" charset="0"/>
              </a:rPr>
              <a:t>132</a:t>
            </a:r>
            <a:r>
              <a:rPr lang="en-US" sz="2000" dirty="0">
                <a:cs typeface="Times New Roman" panose="02020603050405020304" pitchFamily="18" charset="0"/>
              </a:rPr>
              <a:t>Sn?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 </a:t>
            </a:r>
            <a:r>
              <a:rPr lang="en-US" sz="2000" dirty="0">
                <a:cs typeface="Times New Roman" panose="02020603050405020304" pitchFamily="18" charset="0"/>
              </a:rPr>
              <a:t>→Interesting prediction or else?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global mass predictions of ~700 nuclei…">
            <a:extLst>
              <a:ext uri="{FF2B5EF4-FFF2-40B4-BE49-F238E27FC236}">
                <a16:creationId xmlns:a16="http://schemas.microsoft.com/office/drawing/2014/main" id="{E186ADBF-FE5B-403D-8DC0-BAD61422EF66}"/>
              </a:ext>
            </a:extLst>
          </p:cNvPr>
          <p:cNvSpPr txBox="1"/>
          <p:nvPr/>
        </p:nvSpPr>
        <p:spPr>
          <a:xfrm>
            <a:off x="9810609" y="4246752"/>
            <a:ext cx="1679948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Heinz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AE33365E-79BE-43DF-AE72-E5BCE1BA5D82}"/>
              </a:ext>
            </a:extLst>
          </p:cNvPr>
          <p:cNvSpPr txBox="1"/>
          <p:nvPr/>
        </p:nvSpPr>
        <p:spPr>
          <a:xfrm>
            <a:off x="388376" y="7844098"/>
            <a:ext cx="56137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134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Sn at COLLAPS@ISOLDE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34" name="global mass predictions of ~700 nuclei…">
            <a:extLst>
              <a:ext uri="{FF2B5EF4-FFF2-40B4-BE49-F238E27FC236}">
                <a16:creationId xmlns:a16="http://schemas.microsoft.com/office/drawing/2014/main" id="{2AD61D4F-F551-4240-B20E-84CB96D4153C}"/>
              </a:ext>
            </a:extLst>
          </p:cNvPr>
          <p:cNvSpPr txBox="1"/>
          <p:nvPr/>
        </p:nvSpPr>
        <p:spPr>
          <a:xfrm>
            <a:off x="466130" y="8175520"/>
            <a:ext cx="2162451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Gorges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2019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4" name="Flèche : courbe vers le haut 3">
            <a:extLst>
              <a:ext uri="{FF2B5EF4-FFF2-40B4-BE49-F238E27FC236}">
                <a16:creationId xmlns:a16="http://schemas.microsoft.com/office/drawing/2014/main" id="{BD4B6ADA-0EEC-4649-A577-A592EDFDB3B2}"/>
              </a:ext>
            </a:extLst>
          </p:cNvPr>
          <p:cNvSpPr/>
          <p:nvPr/>
        </p:nvSpPr>
        <p:spPr>
          <a:xfrm rot="19900876">
            <a:off x="2802095" y="5326627"/>
            <a:ext cx="1798320" cy="579612"/>
          </a:xfrm>
          <a:prstGeom prst="curvedUp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736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6" grpId="0" animBg="1"/>
      <p:bldP spid="27" grpId="0" animBg="1"/>
      <p:bldP spid="3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>
            <a:extLst>
              <a:ext uri="{FF2B5EF4-FFF2-40B4-BE49-F238E27FC236}">
                <a16:creationId xmlns:a16="http://schemas.microsoft.com/office/drawing/2014/main" id="{0752C5F8-8B8F-4133-9E3B-90806C7AB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92" y="2163083"/>
            <a:ext cx="8459435" cy="4781724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Shape 1909">
            <a:extLst>
              <a:ext uri="{FF2B5EF4-FFF2-40B4-BE49-F238E27FC236}">
                <a16:creationId xmlns:a16="http://schemas.microsoft.com/office/drawing/2014/main" id="{2785F089-AE33-4F71-A4EB-DD25BC958609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Zoom on the </a:t>
            </a:r>
            <a:r>
              <a:rPr lang="fr-FR" sz="3600" dirty="0" err="1">
                <a:solidFill>
                  <a:srgbClr val="0033CC"/>
                </a:solidFill>
              </a:rPr>
              <a:t>kinks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through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baseline="30000" dirty="0">
                <a:solidFill>
                  <a:srgbClr val="0033CC"/>
                </a:solidFill>
              </a:rPr>
              <a:t>100,132,142</a:t>
            </a:r>
            <a:r>
              <a:rPr lang="fr-FR" sz="3600" dirty="0">
                <a:solidFill>
                  <a:srgbClr val="0033CC"/>
                </a:solidFill>
              </a:rPr>
              <a:t>Sn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489A5-10F0-4018-A2C7-296A03E03A99}"/>
              </a:ext>
            </a:extLst>
          </p:cNvPr>
          <p:cNvSpPr/>
          <p:nvPr/>
        </p:nvSpPr>
        <p:spPr>
          <a:xfrm>
            <a:off x="3789316" y="2745974"/>
            <a:ext cx="991304" cy="138116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8C49FBA-F2EF-40BD-8765-1D7443EA85FD}"/>
              </a:ext>
            </a:extLst>
          </p:cNvPr>
          <p:cNvSpPr/>
          <p:nvPr/>
        </p:nvSpPr>
        <p:spPr>
          <a:xfrm>
            <a:off x="3733800" y="4576789"/>
            <a:ext cx="1129948" cy="81697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73CA76A-898A-417B-8EE6-548BA29F12EB}"/>
              </a:ext>
            </a:extLst>
          </p:cNvPr>
          <p:cNvSpPr/>
          <p:nvPr/>
        </p:nvSpPr>
        <p:spPr>
          <a:xfrm>
            <a:off x="5948321" y="2696279"/>
            <a:ext cx="1125417" cy="101254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74AED58-3756-48FF-B625-D7646973E98F}"/>
              </a:ext>
            </a:extLst>
          </p:cNvPr>
          <p:cNvSpPr/>
          <p:nvPr/>
        </p:nvSpPr>
        <p:spPr>
          <a:xfrm>
            <a:off x="6577474" y="5591879"/>
            <a:ext cx="541985" cy="51816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B1AA42D-E1A6-4536-967B-A1F8FFB837FF}"/>
              </a:ext>
            </a:extLst>
          </p:cNvPr>
          <p:cNvCxnSpPr>
            <a:cxnSpLocks/>
          </p:cNvCxnSpPr>
          <p:nvPr/>
        </p:nvCxnSpPr>
        <p:spPr>
          <a:xfrm flipV="1">
            <a:off x="8019709" y="2909835"/>
            <a:ext cx="1356360" cy="12192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2C54F20-721A-4396-95A8-2B6ED8918EDD}"/>
              </a:ext>
            </a:extLst>
          </p:cNvPr>
          <p:cNvCxnSpPr>
            <a:cxnSpLocks/>
          </p:cNvCxnSpPr>
          <p:nvPr/>
        </p:nvCxnSpPr>
        <p:spPr>
          <a:xfrm flipV="1">
            <a:off x="8026795" y="3162639"/>
            <a:ext cx="1369668" cy="157987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CC4EF9C-2665-49F4-9FBC-F02A81C08E48}"/>
              </a:ext>
            </a:extLst>
          </p:cNvPr>
          <p:cNvCxnSpPr/>
          <p:nvPr/>
        </p:nvCxnSpPr>
        <p:spPr>
          <a:xfrm>
            <a:off x="8741143" y="2710909"/>
            <a:ext cx="655320" cy="685800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0D3AACD-C58F-4FC2-95A4-6A112686210E}"/>
              </a:ext>
            </a:extLst>
          </p:cNvPr>
          <p:cNvCxnSpPr>
            <a:cxnSpLocks/>
          </p:cNvCxnSpPr>
          <p:nvPr/>
        </p:nvCxnSpPr>
        <p:spPr>
          <a:xfrm flipV="1">
            <a:off x="7996849" y="2667203"/>
            <a:ext cx="701040" cy="121920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ED3886A-4397-4281-820E-063A0F697F8C}"/>
              </a:ext>
            </a:extLst>
          </p:cNvPr>
          <p:cNvCxnSpPr>
            <a:cxnSpLocks/>
          </p:cNvCxnSpPr>
          <p:nvPr/>
        </p:nvCxnSpPr>
        <p:spPr>
          <a:xfrm>
            <a:off x="7918629" y="5562301"/>
            <a:ext cx="1390632" cy="194474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FCBFCA5-1610-424A-96FE-3BFB445F6064}"/>
              </a:ext>
            </a:extLst>
          </p:cNvPr>
          <p:cNvCxnSpPr>
            <a:cxnSpLocks/>
          </p:cNvCxnSpPr>
          <p:nvPr/>
        </p:nvCxnSpPr>
        <p:spPr>
          <a:xfrm>
            <a:off x="7974993" y="5633559"/>
            <a:ext cx="701040" cy="323686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07F2FDA1-4833-4AE8-B559-D7D1E5E4BCE2}"/>
              </a:ext>
            </a:extLst>
          </p:cNvPr>
          <p:cNvCxnSpPr>
            <a:cxnSpLocks/>
          </p:cNvCxnSpPr>
          <p:nvPr/>
        </p:nvCxnSpPr>
        <p:spPr>
          <a:xfrm>
            <a:off x="7935566" y="5059168"/>
            <a:ext cx="1390632" cy="471239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FBD4A7A0-36CA-47F1-9652-AFBFA9F5D0CD}"/>
              </a:ext>
            </a:extLst>
          </p:cNvPr>
          <p:cNvSpPr/>
          <p:nvPr/>
        </p:nvSpPr>
        <p:spPr>
          <a:xfrm>
            <a:off x="85109" y="7541523"/>
            <a:ext cx="4151611" cy="2055216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9C2D572E-821B-400F-BF01-2B454C32918F}"/>
              </a:ext>
            </a:extLst>
          </p:cNvPr>
          <p:cNvSpPr txBox="1"/>
          <p:nvPr/>
        </p:nvSpPr>
        <p:spPr>
          <a:xfrm>
            <a:off x="119131" y="7590072"/>
            <a:ext cx="44985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&lt;r</a:t>
            </a:r>
            <a:r>
              <a:rPr lang="en-US" sz="2000" b="1" baseline="-25000" dirty="0"/>
              <a:t>ch</a:t>
            </a:r>
            <a:r>
              <a:rPr lang="en-US" sz="2000" b="1" baseline="30000" dirty="0"/>
              <a:t>2</a:t>
            </a:r>
            <a:r>
              <a:rPr lang="en-US" sz="2000" b="1" dirty="0"/>
              <a:t>&gt; kink predicted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/>
              <a:t>Consistent for </a:t>
            </a:r>
            <a:r>
              <a:rPr lang="fr-FR" sz="2000" dirty="0" err="1"/>
              <a:t>three</a:t>
            </a:r>
            <a:r>
              <a:rPr lang="fr-FR" sz="2000" dirty="0"/>
              <a:t> H (~0.2 fm</a:t>
            </a:r>
            <a:r>
              <a:rPr lang="fr-FR" sz="2000" baseline="30000" dirty="0"/>
              <a:t>2</a:t>
            </a:r>
            <a:r>
              <a:rPr lang="fr-FR" sz="2000" dirty="0"/>
              <a:t>)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 err="1"/>
              <a:t>Slope</a:t>
            </a:r>
            <a:r>
              <a:rPr lang="fr-FR" sz="2000" dirty="0"/>
              <a:t> change </a:t>
            </a:r>
            <a:r>
              <a:rPr lang="fr-FR" sz="2000" dirty="0" err="1"/>
              <a:t>sign</a:t>
            </a:r>
            <a:r>
              <a:rPr lang="fr-FR" sz="2000" dirty="0"/>
              <a:t> (not EM(7.5))</a:t>
            </a:r>
            <a:endParaRPr lang="pt-BR" sz="2000" dirty="0"/>
          </a:p>
          <a:p>
            <a:pPr algn="l"/>
            <a:r>
              <a:rPr lang="fr-FR" sz="2000" b="1" dirty="0"/>
              <a:t>S</a:t>
            </a:r>
            <a:r>
              <a:rPr lang="fr-FR" sz="2000" b="1" baseline="-25000" dirty="0"/>
              <a:t>2n</a:t>
            </a:r>
            <a:r>
              <a:rPr lang="fr-FR" sz="2000" b="1" dirty="0"/>
              <a:t> </a:t>
            </a:r>
          </a:p>
          <a:p>
            <a:pPr algn="l"/>
            <a:r>
              <a:rPr lang="fr-FR" sz="2000" dirty="0"/>
              <a:t> </a:t>
            </a:r>
            <a:r>
              <a:rPr lang="en-US" sz="2000" dirty="0"/>
              <a:t>→Consistent large </a:t>
            </a:r>
            <a:r>
              <a:rPr lang="fr-FR" sz="2000" dirty="0"/>
              <a:t>drop for </a:t>
            </a:r>
            <a:r>
              <a:rPr lang="fr-FR" sz="2000" dirty="0" err="1"/>
              <a:t>three</a:t>
            </a:r>
            <a:r>
              <a:rPr lang="fr-FR" sz="2000" dirty="0"/>
              <a:t> H</a:t>
            </a:r>
          </a:p>
          <a:p>
            <a:pPr algn="l"/>
            <a:r>
              <a:rPr lang="fr-FR" sz="2000" b="1" dirty="0"/>
              <a:t> </a:t>
            </a:r>
            <a:r>
              <a:rPr lang="en-US" sz="2000" dirty="0"/>
              <a:t>→BCCSD[T]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sz="2000" dirty="0"/>
              <a:t>data/NLEFT at </a:t>
            </a:r>
            <a:r>
              <a:rPr lang="en-US" sz="2000" baseline="30000" dirty="0"/>
              <a:t>102</a:t>
            </a:r>
            <a:r>
              <a:rPr lang="en-US" sz="2000" dirty="0"/>
              <a:t>Sn</a:t>
            </a:r>
          </a:p>
        </p:txBody>
      </p:sp>
      <p:sp>
        <p:nvSpPr>
          <p:cNvPr id="52" name="TextBox 16">
            <a:extLst>
              <a:ext uri="{FF2B5EF4-FFF2-40B4-BE49-F238E27FC236}">
                <a16:creationId xmlns:a16="http://schemas.microsoft.com/office/drawing/2014/main" id="{B93C892F-1F27-46DA-9D8F-896B214C3353}"/>
              </a:ext>
            </a:extLst>
          </p:cNvPr>
          <p:cNvSpPr txBox="1"/>
          <p:nvPr/>
        </p:nvSpPr>
        <p:spPr>
          <a:xfrm>
            <a:off x="180090" y="7010459"/>
            <a:ext cx="1572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baseline="30000" dirty="0"/>
              <a:t>100</a:t>
            </a:r>
            <a:r>
              <a:rPr lang="en-US" sz="2800" b="1" dirty="0"/>
              <a:t>Sn</a:t>
            </a:r>
          </a:p>
        </p:txBody>
      </p:sp>
      <p:sp>
        <p:nvSpPr>
          <p:cNvPr id="60" name="Rectangle: Rounded Corners 7">
            <a:extLst>
              <a:ext uri="{FF2B5EF4-FFF2-40B4-BE49-F238E27FC236}">
                <a16:creationId xmlns:a16="http://schemas.microsoft.com/office/drawing/2014/main" id="{96640F59-B08C-4782-B7D8-AF309A9059A6}"/>
              </a:ext>
            </a:extLst>
          </p:cNvPr>
          <p:cNvSpPr/>
          <p:nvPr/>
        </p:nvSpPr>
        <p:spPr>
          <a:xfrm>
            <a:off x="4362182" y="7519942"/>
            <a:ext cx="4151611" cy="2055216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9BD478D6-1D21-466E-869A-01E4E5008827}"/>
              </a:ext>
            </a:extLst>
          </p:cNvPr>
          <p:cNvSpPr txBox="1"/>
          <p:nvPr/>
        </p:nvSpPr>
        <p:spPr>
          <a:xfrm>
            <a:off x="4380963" y="7568491"/>
            <a:ext cx="42430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&lt;r</a:t>
            </a:r>
            <a:r>
              <a:rPr lang="en-US" sz="2000" b="1" baseline="-25000" dirty="0"/>
              <a:t>ch</a:t>
            </a:r>
            <a:r>
              <a:rPr lang="en-US" sz="2000" b="1" baseline="30000" dirty="0"/>
              <a:t>2</a:t>
            </a:r>
            <a:r>
              <a:rPr lang="en-US" sz="2000" b="1" dirty="0"/>
              <a:t>&gt; kink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 err="1">
                <a:cs typeface="Times New Roman" panose="02020603050405020304" pitchFamily="18" charset="0"/>
              </a:rPr>
              <a:t>Exp</a:t>
            </a:r>
            <a:r>
              <a:rPr lang="fr-FR" sz="2000" dirty="0">
                <a:cs typeface="Times New Roman" panose="02020603050405020304" pitchFamily="18" charset="0"/>
              </a:rPr>
              <a:t>. </a:t>
            </a:r>
            <a:r>
              <a:rPr lang="fr-FR" sz="2000" dirty="0" err="1">
                <a:cs typeface="Times New Roman" panose="02020603050405020304" pitchFamily="18" charset="0"/>
              </a:rPr>
              <a:t>known</a:t>
            </a:r>
            <a:r>
              <a:rPr lang="fr-FR" sz="2000" dirty="0">
                <a:cs typeface="Times New Roman" panose="02020603050405020304" pitchFamily="18" charset="0"/>
              </a:rPr>
              <a:t> (0.22fm</a:t>
            </a:r>
            <a:r>
              <a:rPr lang="fr-FR" sz="2000" baseline="30000" dirty="0">
                <a:cs typeface="Times New Roman" panose="02020603050405020304" pitchFamily="18" charset="0"/>
              </a:rPr>
              <a:t>2</a:t>
            </a:r>
            <a:r>
              <a:rPr lang="fr-FR" sz="2000" dirty="0">
                <a:cs typeface="Times New Roman" panose="02020603050405020304" pitchFamily="18" charset="0"/>
              </a:rPr>
              <a:t> ~ </a:t>
            </a:r>
            <a:r>
              <a:rPr lang="fr-FR" sz="2000" baseline="30000" dirty="0">
                <a:cs typeface="Times New Roman" panose="02020603050405020304" pitchFamily="18" charset="0"/>
              </a:rPr>
              <a:t>50-48</a:t>
            </a:r>
            <a:r>
              <a:rPr lang="fr-FR" sz="2000" dirty="0">
                <a:cs typeface="Times New Roman" panose="02020603050405020304" pitchFamily="18" charset="0"/>
              </a:rPr>
              <a:t>Ca)</a:t>
            </a:r>
            <a:endParaRPr lang="pt-BR" sz="2000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→</a:t>
            </a:r>
            <a:r>
              <a:rPr lang="fr-FR" sz="2000" b="1" dirty="0"/>
              <a:t>Best/</a:t>
            </a:r>
            <a:r>
              <a:rPr lang="fr-FR" sz="2000" b="1" dirty="0" err="1"/>
              <a:t>well</a:t>
            </a:r>
            <a:r>
              <a:rPr lang="fr-FR" sz="2000" b="1" dirty="0"/>
              <a:t> </a:t>
            </a:r>
            <a:r>
              <a:rPr lang="fr-FR" sz="2000" b="1" dirty="0" err="1"/>
              <a:t>reproduced</a:t>
            </a:r>
            <a:r>
              <a:rPr lang="fr-FR" sz="2000" b="1" dirty="0"/>
              <a:t> by EM(7.5)</a:t>
            </a:r>
            <a:endParaRPr lang="pt-BR" sz="2000" b="1" dirty="0"/>
          </a:p>
          <a:p>
            <a:pPr algn="l"/>
            <a:r>
              <a:rPr lang="fr-FR" sz="2000" b="1" dirty="0"/>
              <a:t>S</a:t>
            </a:r>
            <a:r>
              <a:rPr lang="fr-FR" sz="2000" b="1" baseline="-25000" dirty="0"/>
              <a:t>2n</a:t>
            </a:r>
            <a:r>
              <a:rPr lang="fr-FR" sz="2000" b="1" dirty="0"/>
              <a:t> </a:t>
            </a:r>
          </a:p>
          <a:p>
            <a:pPr algn="l"/>
            <a:r>
              <a:rPr lang="fr-FR" sz="2000" dirty="0"/>
              <a:t> </a:t>
            </a:r>
            <a:r>
              <a:rPr lang="en-US" sz="2000" dirty="0"/>
              <a:t>→</a:t>
            </a:r>
            <a:r>
              <a:rPr lang="fr-FR" sz="2000" dirty="0"/>
              <a:t>Drop consistent for </a:t>
            </a:r>
            <a:r>
              <a:rPr lang="fr-FR" sz="2000" dirty="0" err="1"/>
              <a:t>three</a:t>
            </a:r>
            <a:r>
              <a:rPr lang="fr-FR" sz="2000" dirty="0"/>
              <a:t> H</a:t>
            </a:r>
          </a:p>
          <a:p>
            <a:pPr algn="l"/>
            <a:r>
              <a:rPr lang="fr-FR" sz="2000" b="1" dirty="0"/>
              <a:t> </a:t>
            </a:r>
            <a:r>
              <a:rPr lang="en-US" sz="2000" b="1" dirty="0"/>
              <a:t>Origin of difference in </a:t>
            </a:r>
            <a:r>
              <a:rPr lang="en-US" sz="2000" b="1" dirty="0">
                <a:latin typeface="Symbol" panose="05050102010706020507" pitchFamily="18" charset="2"/>
              </a:rPr>
              <a:t>d</a:t>
            </a:r>
            <a:r>
              <a:rPr lang="en-US" sz="2000" b="1" dirty="0"/>
              <a:t>&lt;r</a:t>
            </a:r>
            <a:r>
              <a:rPr lang="en-US" sz="2000" b="1" baseline="-25000" dirty="0"/>
              <a:t>ch</a:t>
            </a:r>
            <a:r>
              <a:rPr lang="en-US" sz="2000" b="1" baseline="30000" dirty="0"/>
              <a:t>2</a:t>
            </a:r>
            <a:r>
              <a:rPr lang="en-US" sz="2000" b="1" dirty="0"/>
              <a:t>&gt;</a:t>
            </a:r>
            <a:r>
              <a:rPr lang="en-US" sz="2000" b="1" baseline="30000" dirty="0"/>
              <a:t>134-132</a:t>
            </a:r>
            <a:r>
              <a:rPr lang="en-US" sz="2000" b="1" dirty="0"/>
              <a:t>?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C96C3468-86AF-45C3-9BF8-8A289B1E33D0}"/>
              </a:ext>
            </a:extLst>
          </p:cNvPr>
          <p:cNvSpPr txBox="1"/>
          <p:nvPr/>
        </p:nvSpPr>
        <p:spPr>
          <a:xfrm>
            <a:off x="4457163" y="6988878"/>
            <a:ext cx="1572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baseline="30000" dirty="0"/>
              <a:t>132</a:t>
            </a:r>
            <a:r>
              <a:rPr lang="en-US" sz="2800" b="1" dirty="0"/>
              <a:t>Sn</a:t>
            </a:r>
          </a:p>
        </p:txBody>
      </p:sp>
      <p:sp>
        <p:nvSpPr>
          <p:cNvPr id="63" name="Rectangle: Rounded Corners 7">
            <a:extLst>
              <a:ext uri="{FF2B5EF4-FFF2-40B4-BE49-F238E27FC236}">
                <a16:creationId xmlns:a16="http://schemas.microsoft.com/office/drawing/2014/main" id="{C89BB2CD-B679-4C4A-B1E6-2BD30B2C55F9}"/>
              </a:ext>
            </a:extLst>
          </p:cNvPr>
          <p:cNvSpPr/>
          <p:nvPr/>
        </p:nvSpPr>
        <p:spPr>
          <a:xfrm>
            <a:off x="8646162" y="7514121"/>
            <a:ext cx="4263656" cy="2055216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16">
            <a:extLst>
              <a:ext uri="{FF2B5EF4-FFF2-40B4-BE49-F238E27FC236}">
                <a16:creationId xmlns:a16="http://schemas.microsoft.com/office/drawing/2014/main" id="{51AFC738-7C49-4890-BD84-4EE324373181}"/>
              </a:ext>
            </a:extLst>
          </p:cNvPr>
          <p:cNvSpPr txBox="1"/>
          <p:nvPr/>
        </p:nvSpPr>
        <p:spPr>
          <a:xfrm>
            <a:off x="8680184" y="7562670"/>
            <a:ext cx="42636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&lt;r</a:t>
            </a:r>
            <a:r>
              <a:rPr lang="en-US" sz="2000" b="1" baseline="-25000" dirty="0"/>
              <a:t>ch</a:t>
            </a:r>
            <a:r>
              <a:rPr lang="en-US" sz="2000" b="1" baseline="30000" dirty="0"/>
              <a:t>2</a:t>
            </a:r>
            <a:r>
              <a:rPr lang="en-US" sz="2000" b="1" dirty="0"/>
              <a:t>&gt; kink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→</a:t>
            </a:r>
            <a:r>
              <a:rPr lang="fr-FR" sz="2000" b="1" dirty="0" err="1">
                <a:cs typeface="Times New Roman" panose="02020603050405020304" pitchFamily="18" charset="0"/>
              </a:rPr>
              <a:t>Inverted</a:t>
            </a:r>
            <a:r>
              <a:rPr lang="fr-FR" sz="2000" b="1" dirty="0"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cs typeface="Times New Roman" panose="02020603050405020304" pitchFamily="18" charset="0"/>
              </a:rPr>
              <a:t>kink</a:t>
            </a:r>
            <a:r>
              <a:rPr lang="fr-FR" sz="2000" b="1" dirty="0">
                <a:cs typeface="Times New Roman" panose="02020603050405020304" pitchFamily="18" charset="0"/>
              </a:rPr>
              <a:t> for EM(7.5)</a:t>
            </a:r>
            <a:endParaRPr lang="pt-BR" sz="2000" b="1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/>
              <a:t>No </a:t>
            </a:r>
            <a:r>
              <a:rPr lang="fr-FR" sz="2000" dirty="0" err="1"/>
              <a:t>kink</a:t>
            </a:r>
            <a:r>
              <a:rPr lang="fr-FR" sz="2000" dirty="0"/>
              <a:t> for the </a:t>
            </a:r>
            <a:r>
              <a:rPr lang="fr-FR" sz="2000" dirty="0" err="1"/>
              <a:t>other</a:t>
            </a:r>
            <a:r>
              <a:rPr lang="fr-FR" sz="2000" dirty="0"/>
              <a:t> </a:t>
            </a:r>
            <a:r>
              <a:rPr lang="fr-FR" sz="2000" dirty="0" err="1"/>
              <a:t>two</a:t>
            </a:r>
            <a:r>
              <a:rPr lang="fr-FR" sz="2000" dirty="0"/>
              <a:t> H</a:t>
            </a:r>
            <a:endParaRPr lang="pt-BR" sz="2000" dirty="0"/>
          </a:p>
          <a:p>
            <a:pPr algn="l"/>
            <a:r>
              <a:rPr lang="fr-FR" sz="2000" b="1" dirty="0"/>
              <a:t>S</a:t>
            </a:r>
            <a:r>
              <a:rPr lang="fr-FR" sz="2000" b="1" baseline="-25000" dirty="0"/>
              <a:t>2n</a:t>
            </a:r>
            <a:r>
              <a:rPr lang="fr-FR" sz="2000" b="1" dirty="0"/>
              <a:t> </a:t>
            </a:r>
          </a:p>
          <a:p>
            <a:pPr algn="l"/>
            <a:r>
              <a:rPr lang="en-US" sz="2000" dirty="0"/>
              <a:t>→Dubious large jump up for EM(7.5)</a:t>
            </a:r>
          </a:p>
          <a:p>
            <a:pPr algn="l"/>
            <a:r>
              <a:rPr lang="en-US" sz="2000" b="1" dirty="0"/>
              <a:t>Is it correlated to good kink in </a:t>
            </a:r>
            <a:r>
              <a:rPr lang="en-US" sz="2000" b="1" baseline="30000" dirty="0"/>
              <a:t>132</a:t>
            </a:r>
            <a:r>
              <a:rPr lang="en-US" sz="2000" b="1" dirty="0"/>
              <a:t>Sn!?</a:t>
            </a:r>
          </a:p>
        </p:txBody>
      </p:sp>
      <p:sp>
        <p:nvSpPr>
          <p:cNvPr id="65" name="TextBox 16">
            <a:extLst>
              <a:ext uri="{FF2B5EF4-FFF2-40B4-BE49-F238E27FC236}">
                <a16:creationId xmlns:a16="http://schemas.microsoft.com/office/drawing/2014/main" id="{300FA51A-7E7A-4159-ABEB-8464E5C92DDC}"/>
              </a:ext>
            </a:extLst>
          </p:cNvPr>
          <p:cNvSpPr txBox="1"/>
          <p:nvPr/>
        </p:nvSpPr>
        <p:spPr>
          <a:xfrm>
            <a:off x="8741143" y="6983057"/>
            <a:ext cx="1572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baseline="30000" dirty="0"/>
              <a:t>142</a:t>
            </a:r>
            <a:r>
              <a:rPr lang="en-US" sz="2800" b="1" dirty="0"/>
              <a:t>Sn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E06BE2D0-C9ED-4637-8621-13CB4AAC1C53}"/>
              </a:ext>
            </a:extLst>
          </p:cNvPr>
          <p:cNvCxnSpPr>
            <a:cxnSpLocks/>
          </p:cNvCxnSpPr>
          <p:nvPr/>
        </p:nvCxnSpPr>
        <p:spPr>
          <a:xfrm>
            <a:off x="8027329" y="5888650"/>
            <a:ext cx="701040" cy="323686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ysDot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6" name="Image 75">
            <a:extLst>
              <a:ext uri="{FF2B5EF4-FFF2-40B4-BE49-F238E27FC236}">
                <a16:creationId xmlns:a16="http://schemas.microsoft.com/office/drawing/2014/main" id="{4FD755B5-3DD8-404B-BE8F-4A07D4698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204" y="1544508"/>
            <a:ext cx="4803354" cy="534318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79C0575-22DE-4CFA-923D-AA32E1BEE74B}"/>
              </a:ext>
            </a:extLst>
          </p:cNvPr>
          <p:cNvCxnSpPr>
            <a:cxnSpLocks/>
          </p:cNvCxnSpPr>
          <p:nvPr/>
        </p:nvCxnSpPr>
        <p:spPr>
          <a:xfrm flipV="1">
            <a:off x="8694679" y="4748539"/>
            <a:ext cx="647843" cy="1087180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D5C940B5-A73A-4EEF-9B7E-5AEF35D6FF06}"/>
              </a:ext>
            </a:extLst>
          </p:cNvPr>
          <p:cNvCxnSpPr>
            <a:cxnSpLocks/>
          </p:cNvCxnSpPr>
          <p:nvPr/>
        </p:nvCxnSpPr>
        <p:spPr>
          <a:xfrm flipV="1">
            <a:off x="8744693" y="4770120"/>
            <a:ext cx="748904" cy="1432130"/>
          </a:xfrm>
          <a:prstGeom prst="straightConnector1">
            <a:avLst/>
          </a:prstGeom>
          <a:noFill/>
          <a:ln w="57150" cap="flat">
            <a:solidFill>
              <a:srgbClr val="009900"/>
            </a:solidFill>
            <a:prstDash val="sysDot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94490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47" grpId="0" animBg="1"/>
      <p:bldP spid="52" grpId="0"/>
      <p:bldP spid="60" grpId="0" animBg="1"/>
      <p:bldP spid="62" grpId="0"/>
      <p:bldP spid="63" grpId="0" animBg="1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Shape 1909">
            <a:extLst>
              <a:ext uri="{FF2B5EF4-FFF2-40B4-BE49-F238E27FC236}">
                <a16:creationId xmlns:a16="http://schemas.microsoft.com/office/drawing/2014/main" id="{2785F089-AE33-4F71-A4EB-DD25BC958609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Neutron 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ordering</a:t>
            </a:r>
            <a:r>
              <a:rPr lang="fr-FR" sz="3600" dirty="0">
                <a:solidFill>
                  <a:srgbClr val="0033CC"/>
                </a:solidFill>
              </a:rPr>
              <a:t> at the </a:t>
            </a:r>
            <a:r>
              <a:rPr lang="fr-FR" sz="3600" dirty="0" err="1">
                <a:solidFill>
                  <a:srgbClr val="0033CC"/>
                </a:solidFill>
              </a:rPr>
              <a:t>mean-field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level</a:t>
            </a:r>
            <a:endParaRPr sz="2000" baseline="-25000" dirty="0">
              <a:solidFill>
                <a:srgbClr val="0033C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98AF81-BC0D-486E-817A-335F53AD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490133"/>
            <a:ext cx="10469880" cy="5140935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2E40D971-CFB6-4ED8-A4F5-5330EFFDA71A}"/>
              </a:ext>
            </a:extLst>
          </p:cNvPr>
          <p:cNvSpPr/>
          <p:nvPr/>
        </p:nvSpPr>
        <p:spPr>
          <a:xfrm>
            <a:off x="4718956" y="2212574"/>
            <a:ext cx="1895204" cy="51538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AFE6075F-FE15-4932-924F-A7405128847C}"/>
              </a:ext>
            </a:extLst>
          </p:cNvPr>
          <p:cNvSpPr/>
          <p:nvPr/>
        </p:nvSpPr>
        <p:spPr>
          <a:xfrm>
            <a:off x="5877195" y="2212574"/>
            <a:ext cx="640153" cy="296902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B2FCB-EB84-425D-B978-FF030656DCEF}"/>
              </a:ext>
            </a:extLst>
          </p:cNvPr>
          <p:cNvSpPr/>
          <p:nvPr/>
        </p:nvSpPr>
        <p:spPr>
          <a:xfrm>
            <a:off x="1569720" y="2072640"/>
            <a:ext cx="4902200" cy="3840480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7A8B9B-F3D5-41B6-A5F2-5352DD6F6FCA}"/>
              </a:ext>
            </a:extLst>
          </p:cNvPr>
          <p:cNvSpPr/>
          <p:nvPr/>
        </p:nvSpPr>
        <p:spPr>
          <a:xfrm>
            <a:off x="6476035" y="2072640"/>
            <a:ext cx="4902200" cy="3840480"/>
          </a:xfrm>
          <a:prstGeom prst="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B48CB44B-921D-451D-8852-5846DC47EEBE}"/>
              </a:ext>
            </a:extLst>
          </p:cNvPr>
          <p:cNvSpPr/>
          <p:nvPr/>
        </p:nvSpPr>
        <p:spPr>
          <a:xfrm>
            <a:off x="2095136" y="3547988"/>
            <a:ext cx="526144" cy="1039252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57B429-27D9-4062-8951-637EF4BD46E6}"/>
              </a:ext>
            </a:extLst>
          </p:cNvPr>
          <p:cNvSpPr/>
          <p:nvPr/>
        </p:nvSpPr>
        <p:spPr>
          <a:xfrm>
            <a:off x="4003650" y="4710828"/>
            <a:ext cx="730546" cy="1202292"/>
          </a:xfrm>
          <a:prstGeom prst="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786B1391-D235-46C9-BFF0-E160DB8D36D6}"/>
              </a:ext>
            </a:extLst>
          </p:cNvPr>
          <p:cNvSpPr/>
          <p:nvPr/>
        </p:nvSpPr>
        <p:spPr>
          <a:xfrm>
            <a:off x="2987040" y="4177122"/>
            <a:ext cx="785224" cy="410118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02B1DFAC-6184-4D07-A276-2FECC81D466D}"/>
              </a:ext>
            </a:extLst>
          </p:cNvPr>
          <p:cNvSpPr/>
          <p:nvPr/>
        </p:nvSpPr>
        <p:spPr>
          <a:xfrm>
            <a:off x="6565789" y="2876067"/>
            <a:ext cx="2682324" cy="1039252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64290714-1B18-46F8-A122-A5908E63C121}"/>
              </a:ext>
            </a:extLst>
          </p:cNvPr>
          <p:cNvSpPr/>
          <p:nvPr/>
        </p:nvSpPr>
        <p:spPr>
          <a:xfrm>
            <a:off x="1559560" y="2924254"/>
            <a:ext cx="754033" cy="103925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C57950B8-9823-435C-9949-42A0F14AF5C3}"/>
              </a:ext>
            </a:extLst>
          </p:cNvPr>
          <p:cNvSpPr/>
          <p:nvPr/>
        </p:nvSpPr>
        <p:spPr>
          <a:xfrm>
            <a:off x="6351931" y="2188904"/>
            <a:ext cx="653964" cy="197254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4430A801-C105-4A98-9150-464993454805}"/>
              </a:ext>
            </a:extLst>
          </p:cNvPr>
          <p:cNvSpPr/>
          <p:nvPr/>
        </p:nvSpPr>
        <p:spPr>
          <a:xfrm>
            <a:off x="7825873" y="2902253"/>
            <a:ext cx="526144" cy="101306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id="{275353B1-4107-4375-8722-4C9F99CFF757}"/>
              </a:ext>
            </a:extLst>
          </p:cNvPr>
          <p:cNvSpPr/>
          <p:nvPr/>
        </p:nvSpPr>
        <p:spPr>
          <a:xfrm rot="2109333">
            <a:off x="6897692" y="1741518"/>
            <a:ext cx="1657217" cy="779390"/>
          </a:xfrm>
          <a:prstGeom prst="curvedDown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Rectangle: Rounded Corners 7">
            <a:extLst>
              <a:ext uri="{FF2B5EF4-FFF2-40B4-BE49-F238E27FC236}">
                <a16:creationId xmlns:a16="http://schemas.microsoft.com/office/drawing/2014/main" id="{31A9694B-C9D6-46FF-ADE2-EA26858FBBCA}"/>
              </a:ext>
            </a:extLst>
          </p:cNvPr>
          <p:cNvSpPr/>
          <p:nvPr/>
        </p:nvSpPr>
        <p:spPr>
          <a:xfrm>
            <a:off x="117111" y="6682422"/>
            <a:ext cx="4243051" cy="1396761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47DD0691-1968-437F-A1AC-F80D0EBC8202}"/>
              </a:ext>
            </a:extLst>
          </p:cNvPr>
          <p:cNvSpPr txBox="1"/>
          <p:nvPr/>
        </p:nvSpPr>
        <p:spPr>
          <a:xfrm>
            <a:off x="203507" y="6702668"/>
            <a:ext cx="41443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J from VS-IMSRG(2)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→</a:t>
            </a:r>
            <a:r>
              <a:rPr lang="en-US" sz="2000" b="1" dirty="0"/>
              <a:t>Keep strong memory of </a:t>
            </a:r>
            <a:r>
              <a:rPr lang="en-US" sz="2000" b="1" dirty="0" err="1"/>
              <a:t>sp</a:t>
            </a:r>
            <a:r>
              <a:rPr lang="en-US" sz="2000" b="1" dirty="0"/>
              <a:t> shells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/>
              <a:t>But </a:t>
            </a:r>
            <a:r>
              <a:rPr lang="fr-FR" sz="2000" dirty="0" err="1"/>
              <a:t>rarely</a:t>
            </a:r>
            <a:r>
              <a:rPr lang="fr-FR" sz="2000" dirty="0"/>
              <a:t> the case in </a:t>
            </a:r>
            <a:r>
              <a:rPr lang="fr-FR" sz="2000" dirty="0" err="1"/>
              <a:t>fact</a:t>
            </a:r>
            <a:endParaRPr lang="fr-FR" sz="2000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/>
              <a:t>Couple of </a:t>
            </a:r>
            <a:r>
              <a:rPr lang="fr-FR" sz="2000" dirty="0" err="1"/>
              <a:t>counter</a:t>
            </a:r>
            <a:r>
              <a:rPr lang="fr-FR" sz="2000" dirty="0"/>
              <a:t> </a:t>
            </a:r>
            <a:r>
              <a:rPr lang="fr-FR" sz="2000" dirty="0" err="1"/>
              <a:t>examples</a:t>
            </a:r>
            <a:endParaRPr lang="pt-BR" sz="2000" dirty="0"/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5CD5619A-B0D3-433D-9E53-A2C804B42850}"/>
              </a:ext>
            </a:extLst>
          </p:cNvPr>
          <p:cNvSpPr/>
          <p:nvPr/>
        </p:nvSpPr>
        <p:spPr>
          <a:xfrm>
            <a:off x="4673163" y="2212574"/>
            <a:ext cx="320610" cy="296902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19A53C1F-7629-465E-95C8-87A772466242}"/>
              </a:ext>
            </a:extLst>
          </p:cNvPr>
          <p:cNvSpPr/>
          <p:nvPr/>
        </p:nvSpPr>
        <p:spPr>
          <a:xfrm>
            <a:off x="1729377" y="3547988"/>
            <a:ext cx="356764" cy="103925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9DD4228B-390F-47B1-BC2D-FC62DF46107B}"/>
              </a:ext>
            </a:extLst>
          </p:cNvPr>
          <p:cNvSpPr/>
          <p:nvPr/>
        </p:nvSpPr>
        <p:spPr>
          <a:xfrm>
            <a:off x="3209838" y="3540974"/>
            <a:ext cx="356764" cy="103925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C32483EC-D420-4A28-B5A6-2D5EF53953E0}"/>
              </a:ext>
            </a:extLst>
          </p:cNvPr>
          <p:cNvSpPr/>
          <p:nvPr/>
        </p:nvSpPr>
        <p:spPr>
          <a:xfrm>
            <a:off x="3561715" y="4191202"/>
            <a:ext cx="227685" cy="1569518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6A97F711-B07A-48B5-997C-884FC08C2D43}"/>
              </a:ext>
            </a:extLst>
          </p:cNvPr>
          <p:cNvSpPr/>
          <p:nvPr/>
        </p:nvSpPr>
        <p:spPr>
          <a:xfrm>
            <a:off x="4175057" y="4769555"/>
            <a:ext cx="482866" cy="103439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A0E9EE8F-8AC1-4F3A-9FD4-392AF00F3FB0}"/>
              </a:ext>
            </a:extLst>
          </p:cNvPr>
          <p:cNvSpPr/>
          <p:nvPr/>
        </p:nvSpPr>
        <p:spPr>
          <a:xfrm>
            <a:off x="2613361" y="3547988"/>
            <a:ext cx="356764" cy="103925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834751DF-2B55-4593-A4E5-4603D4AE618A}"/>
              </a:ext>
            </a:extLst>
          </p:cNvPr>
          <p:cNvSpPr/>
          <p:nvPr/>
        </p:nvSpPr>
        <p:spPr>
          <a:xfrm>
            <a:off x="4159057" y="4850762"/>
            <a:ext cx="559899" cy="398513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Rectangle: Rounded Corners 13">
            <a:extLst>
              <a:ext uri="{FF2B5EF4-FFF2-40B4-BE49-F238E27FC236}">
                <a16:creationId xmlns:a16="http://schemas.microsoft.com/office/drawing/2014/main" id="{39D5BA44-9AF4-45F4-9B5F-AE8B17C19AC5}"/>
              </a:ext>
            </a:extLst>
          </p:cNvPr>
          <p:cNvSpPr/>
          <p:nvPr/>
        </p:nvSpPr>
        <p:spPr>
          <a:xfrm>
            <a:off x="42573" y="8235779"/>
            <a:ext cx="7988907" cy="1396761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16">
            <a:extLst>
              <a:ext uri="{FF2B5EF4-FFF2-40B4-BE49-F238E27FC236}">
                <a16:creationId xmlns:a16="http://schemas.microsoft.com/office/drawing/2014/main" id="{B1B8DDB5-FB96-40EF-B71F-FEE0D8B104D5}"/>
              </a:ext>
            </a:extLst>
          </p:cNvPr>
          <p:cNvSpPr txBox="1"/>
          <p:nvPr/>
        </p:nvSpPr>
        <p:spPr>
          <a:xfrm>
            <a:off x="41817" y="8258375"/>
            <a:ext cx="79896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Sensitivity of shell ordering to 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Hamiltonian employed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→Highly robust for N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ϵ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[50,82]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→One exception: inversion of 3s</a:t>
            </a:r>
            <a:r>
              <a:rPr lang="en-US" sz="2000" baseline="-25000" dirty="0">
                <a:cs typeface="Times New Roman" panose="02020603050405020304" pitchFamily="18" charset="0"/>
              </a:rPr>
              <a:t>1/2</a:t>
            </a:r>
            <a:r>
              <a:rPr lang="en-US" sz="2000" dirty="0">
                <a:cs typeface="Times New Roman" panose="02020603050405020304" pitchFamily="18" charset="0"/>
              </a:rPr>
              <a:t> and 2d</a:t>
            </a:r>
            <a:r>
              <a:rPr lang="en-US" sz="2000" baseline="-25000" dirty="0">
                <a:cs typeface="Times New Roman" panose="02020603050405020304" pitchFamily="18" charset="0"/>
              </a:rPr>
              <a:t>3/2</a:t>
            </a:r>
            <a:r>
              <a:rPr lang="en-US" sz="2000" dirty="0">
                <a:cs typeface="Times New Roman" panose="02020603050405020304" pitchFamily="18" charset="0"/>
              </a:rPr>
              <a:t> for EM(7.5)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en-US" sz="2000" b="1" dirty="0">
                <a:cs typeface="Times New Roman" panose="02020603050405020304" pitchFamily="18" charset="0"/>
              </a:rPr>
              <a:t>→Much more versatile for N &gt; 82: stringent test of 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Hamiltonians</a:t>
            </a:r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BE3AAB78-8DAE-4525-9639-3E4DB7B77222}"/>
              </a:ext>
            </a:extLst>
          </p:cNvPr>
          <p:cNvSpPr/>
          <p:nvPr/>
        </p:nvSpPr>
        <p:spPr>
          <a:xfrm>
            <a:off x="1711058" y="3552956"/>
            <a:ext cx="1238212" cy="220060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5" name="Rectangle: Rounded Corners 7">
            <a:extLst>
              <a:ext uri="{FF2B5EF4-FFF2-40B4-BE49-F238E27FC236}">
                <a16:creationId xmlns:a16="http://schemas.microsoft.com/office/drawing/2014/main" id="{28E7CAC6-EEAF-4E82-869A-97CFE8193B4F}"/>
              </a:ext>
            </a:extLst>
          </p:cNvPr>
          <p:cNvSpPr/>
          <p:nvPr/>
        </p:nvSpPr>
        <p:spPr>
          <a:xfrm>
            <a:off x="4541118" y="6676883"/>
            <a:ext cx="7452762" cy="1396761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16">
            <a:extLst>
              <a:ext uri="{FF2B5EF4-FFF2-40B4-BE49-F238E27FC236}">
                <a16:creationId xmlns:a16="http://schemas.microsoft.com/office/drawing/2014/main" id="{44EEF899-2607-4224-8F2A-6D11223155B3}"/>
              </a:ext>
            </a:extLst>
          </p:cNvPr>
          <p:cNvSpPr txBox="1"/>
          <p:nvPr/>
        </p:nvSpPr>
        <p:spPr>
          <a:xfrm>
            <a:off x="4627514" y="6697129"/>
            <a:ext cx="72596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Impact of shell ordering on </a:t>
            </a:r>
            <a:r>
              <a:rPr lang="en-US" sz="2000" b="1" dirty="0" err="1"/>
              <a:t>r</a:t>
            </a:r>
            <a:r>
              <a:rPr lang="en-US" sz="2000" b="1" baseline="-25000" dirty="0" err="1"/>
              <a:t>ch</a:t>
            </a:r>
            <a:r>
              <a:rPr lang="en-US" sz="2000" b="1" dirty="0"/>
              <a:t> kinks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en-US" sz="2000" dirty="0"/>
              <a:t>Very consistent in </a:t>
            </a:r>
            <a:r>
              <a:rPr lang="en-US" sz="2000" baseline="30000" dirty="0"/>
              <a:t>100</a:t>
            </a:r>
            <a:r>
              <a:rPr lang="en-US" sz="2000" dirty="0"/>
              <a:t>Sn due to robust shell sequence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/>
              <a:t>1h</a:t>
            </a:r>
            <a:r>
              <a:rPr lang="fr-FR" sz="2000" baseline="-25000" dirty="0"/>
              <a:t>9/2</a:t>
            </a:r>
            <a:r>
              <a:rPr lang="fr-FR" sz="2000" dirty="0"/>
              <a:t> for EM(7.5) vs 2f</a:t>
            </a:r>
            <a:r>
              <a:rPr lang="fr-FR" sz="2000" baseline="-25000" dirty="0"/>
              <a:t>7/2</a:t>
            </a:r>
            <a:r>
              <a:rPr lang="fr-FR" sz="2000" dirty="0"/>
              <a:t> </a:t>
            </a:r>
            <a:r>
              <a:rPr lang="fr-FR" sz="2000" dirty="0" err="1"/>
              <a:t>after</a:t>
            </a:r>
            <a:r>
              <a:rPr lang="fr-FR" sz="2000" dirty="0"/>
              <a:t> N=82 </a:t>
            </a:r>
            <a:r>
              <a:rPr lang="fr-FR" sz="2000" b="1" dirty="0">
                <a:cs typeface="Times New Roman" panose="02020603050405020304" pitchFamily="18" charset="0"/>
              </a:rPr>
              <a:t>→ </a:t>
            </a:r>
            <a:r>
              <a:rPr lang="fr-FR" sz="2000" b="1" dirty="0" err="1">
                <a:cs typeface="Times New Roman" panose="02020603050405020304" pitchFamily="18" charset="0"/>
              </a:rPr>
              <a:t>Larger</a:t>
            </a:r>
            <a:r>
              <a:rPr lang="fr-FR" sz="2000" b="1" dirty="0"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cs typeface="Times New Roman" panose="02020603050405020304" pitchFamily="18" charset="0"/>
              </a:rPr>
              <a:t>kink</a:t>
            </a:r>
            <a:r>
              <a:rPr lang="fr-FR" sz="2000" b="1" dirty="0">
                <a:cs typeface="Times New Roman" panose="02020603050405020304" pitchFamily="18" charset="0"/>
              </a:rPr>
              <a:t> in </a:t>
            </a:r>
            <a:r>
              <a:rPr lang="fr-FR" sz="2000" b="1" baseline="30000" dirty="0">
                <a:cs typeface="Times New Roman" panose="02020603050405020304" pitchFamily="18" charset="0"/>
              </a:rPr>
              <a:t>132</a:t>
            </a:r>
            <a:r>
              <a:rPr lang="fr-FR" sz="2000" b="1" dirty="0">
                <a:cs typeface="Times New Roman" panose="02020603050405020304" pitchFamily="18" charset="0"/>
              </a:rPr>
              <a:t>Sn </a:t>
            </a:r>
            <a:endParaRPr lang="fr-FR" sz="2000" b="1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/>
              <a:t>Jump back to 2f</a:t>
            </a:r>
            <a:r>
              <a:rPr lang="fr-FR" sz="2000" baseline="-25000" dirty="0"/>
              <a:t>7/2</a:t>
            </a:r>
            <a:r>
              <a:rPr lang="fr-FR" sz="2000" dirty="0"/>
              <a:t> at </a:t>
            </a:r>
            <a:r>
              <a:rPr lang="fr-FR" sz="2000" baseline="30000" dirty="0"/>
              <a:t>144</a:t>
            </a:r>
            <a:r>
              <a:rPr lang="fr-FR" sz="2000" dirty="0"/>
              <a:t>Sn </a:t>
            </a:r>
            <a:r>
              <a:rPr lang="fr-FR" sz="2000" b="1" dirty="0">
                <a:cs typeface="Times New Roman" panose="02020603050405020304" pitchFamily="18" charset="0"/>
              </a:rPr>
              <a:t>→ </a:t>
            </a:r>
            <a:r>
              <a:rPr lang="fr-FR" sz="2000" b="1" dirty="0" err="1">
                <a:cs typeface="Times New Roman" panose="02020603050405020304" pitchFamily="18" charset="0"/>
              </a:rPr>
              <a:t>Inverted</a:t>
            </a:r>
            <a:r>
              <a:rPr lang="fr-FR" sz="2000" b="1" dirty="0"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cs typeface="Times New Roman" panose="02020603050405020304" pitchFamily="18" charset="0"/>
              </a:rPr>
              <a:t>kink</a:t>
            </a:r>
            <a:r>
              <a:rPr lang="fr-FR" sz="2000" b="1" dirty="0">
                <a:cs typeface="Times New Roman" panose="02020603050405020304" pitchFamily="18" charset="0"/>
              </a:rPr>
              <a:t> and </a:t>
            </a:r>
            <a:r>
              <a:rPr lang="fr-FR" sz="2000" b="1" dirty="0" err="1">
                <a:cs typeface="Times New Roman" panose="02020603050405020304" pitchFamily="18" charset="0"/>
              </a:rPr>
              <a:t>dubious</a:t>
            </a:r>
            <a:r>
              <a:rPr lang="fr-FR" sz="2000" b="1" dirty="0">
                <a:cs typeface="Times New Roman" panose="02020603050405020304" pitchFamily="18" charset="0"/>
              </a:rPr>
              <a:t> S</a:t>
            </a:r>
            <a:r>
              <a:rPr lang="fr-FR" sz="2000" b="1" baseline="-25000" dirty="0">
                <a:cs typeface="Times New Roman" panose="02020603050405020304" pitchFamily="18" charset="0"/>
              </a:rPr>
              <a:t>2n</a:t>
            </a:r>
            <a:endParaRPr lang="pt-BR" sz="2000" b="1" baseline="-25000" dirty="0"/>
          </a:p>
        </p:txBody>
      </p:sp>
      <p:sp>
        <p:nvSpPr>
          <p:cNvPr id="78" name="TextBox 16">
            <a:extLst>
              <a:ext uri="{FF2B5EF4-FFF2-40B4-BE49-F238E27FC236}">
                <a16:creationId xmlns:a16="http://schemas.microsoft.com/office/drawing/2014/main" id="{73BE7089-7735-4496-9532-F07931043E59}"/>
              </a:ext>
            </a:extLst>
          </p:cNvPr>
          <p:cNvSpPr txBox="1"/>
          <p:nvPr/>
        </p:nvSpPr>
        <p:spPr>
          <a:xfrm>
            <a:off x="3446136" y="1794287"/>
            <a:ext cx="4501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dirty="0"/>
              <a:t>Good </a:t>
            </a:r>
            <a:r>
              <a:rPr lang="fr-FR" sz="2000" dirty="0" err="1"/>
              <a:t>when</a:t>
            </a:r>
            <a:r>
              <a:rPr lang="fr-FR" sz="2000" dirty="0"/>
              <a:t> </a:t>
            </a:r>
            <a:r>
              <a:rPr lang="fr-FR" sz="2000" dirty="0" err="1"/>
              <a:t>fits</a:t>
            </a:r>
            <a:r>
              <a:rPr lang="fr-FR" sz="2000" dirty="0"/>
              <a:t> </a:t>
            </a:r>
            <a:r>
              <a:rPr lang="fr-FR" sz="2000" dirty="0" err="1"/>
              <a:t>exp</a:t>
            </a:r>
            <a:r>
              <a:rPr lang="fr-FR" sz="2000" dirty="0"/>
              <a:t> data!</a:t>
            </a:r>
            <a:endParaRPr lang="pt-BR" sz="2000" dirty="0"/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91730BA7-31FD-48F3-95CA-13B79BCA7011}"/>
              </a:ext>
            </a:extLst>
          </p:cNvPr>
          <p:cNvSpPr/>
          <p:nvPr/>
        </p:nvSpPr>
        <p:spPr>
          <a:xfrm>
            <a:off x="5009013" y="2212280"/>
            <a:ext cx="885659" cy="51538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B014F700-E34F-42D5-9742-31C0A0557DF7}"/>
              </a:ext>
            </a:extLst>
          </p:cNvPr>
          <p:cNvSpPr/>
          <p:nvPr/>
        </p:nvSpPr>
        <p:spPr>
          <a:xfrm>
            <a:off x="2980285" y="4176690"/>
            <a:ext cx="232585" cy="40353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2" name="☀️">
            <a:extLst>
              <a:ext uri="{FF2B5EF4-FFF2-40B4-BE49-F238E27FC236}">
                <a16:creationId xmlns:a16="http://schemas.microsoft.com/office/drawing/2014/main" id="{5D0BCCB0-42D2-4668-B611-0FF42EF78E41}"/>
              </a:ext>
            </a:extLst>
          </p:cNvPr>
          <p:cNvSpPr txBox="1"/>
          <p:nvPr/>
        </p:nvSpPr>
        <p:spPr>
          <a:xfrm>
            <a:off x="11352068" y="7313128"/>
            <a:ext cx="59074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30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rPr sz="2000" dirty="0">
                <a:latin typeface="Apple Color Emoji"/>
                <a:ea typeface="Apple Color Emoji"/>
                <a:cs typeface="Apple Color Emoji"/>
                <a:sym typeface="Apple Color Emoji"/>
              </a:rPr>
              <a:t>☀️</a:t>
            </a:r>
          </a:p>
        </p:txBody>
      </p:sp>
      <p:sp>
        <p:nvSpPr>
          <p:cNvPr id="83" name="🌦">
            <a:extLst>
              <a:ext uri="{FF2B5EF4-FFF2-40B4-BE49-F238E27FC236}">
                <a16:creationId xmlns:a16="http://schemas.microsoft.com/office/drawing/2014/main" id="{3D4904F1-A8A1-4FC1-B78F-F9CD011E22C9}"/>
              </a:ext>
            </a:extLst>
          </p:cNvPr>
          <p:cNvSpPr txBox="1"/>
          <p:nvPr/>
        </p:nvSpPr>
        <p:spPr>
          <a:xfrm>
            <a:off x="11419335" y="7610199"/>
            <a:ext cx="72113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3000">
                <a:solidFill>
                  <a:srgbClr val="008001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rPr sz="2000" dirty="0">
                <a:latin typeface="Apple Color Emoji"/>
                <a:ea typeface="Apple Color Emoji"/>
                <a:cs typeface="Apple Color Emoji"/>
                <a:sym typeface="Apple Color Emoji"/>
              </a:rPr>
              <a:t>🌦</a:t>
            </a:r>
          </a:p>
        </p:txBody>
      </p:sp>
      <p:sp>
        <p:nvSpPr>
          <p:cNvPr id="6" name="Flèche : courbe vers le bas 5">
            <a:extLst>
              <a:ext uri="{FF2B5EF4-FFF2-40B4-BE49-F238E27FC236}">
                <a16:creationId xmlns:a16="http://schemas.microsoft.com/office/drawing/2014/main" id="{A46BB620-A8E4-4311-9AC5-82469C11B310}"/>
              </a:ext>
            </a:extLst>
          </p:cNvPr>
          <p:cNvSpPr/>
          <p:nvPr/>
        </p:nvSpPr>
        <p:spPr>
          <a:xfrm rot="5138407">
            <a:off x="11916250" y="7822933"/>
            <a:ext cx="1153795" cy="618730"/>
          </a:xfrm>
          <a:prstGeom prst="curvedDown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1C7557F2-CC06-435E-A11E-13CE1633028E}"/>
              </a:ext>
            </a:extLst>
          </p:cNvPr>
          <p:cNvSpPr txBox="1"/>
          <p:nvPr/>
        </p:nvSpPr>
        <p:spPr>
          <a:xfrm>
            <a:off x="8152644" y="8757988"/>
            <a:ext cx="4804200" cy="6565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dirty="0" err="1">
                <a:solidFill>
                  <a:srgbClr val="C00000"/>
                </a:solidFill>
              </a:rPr>
              <a:t>Both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features</a:t>
            </a:r>
            <a:r>
              <a:rPr lang="fr-FR" sz="1800" dirty="0">
                <a:solidFill>
                  <a:srgbClr val="C00000"/>
                </a:solidFill>
              </a:rPr>
              <a:t> are </a:t>
            </a:r>
            <a:r>
              <a:rPr lang="fr-FR" sz="1800" dirty="0" err="1">
                <a:solidFill>
                  <a:srgbClr val="C00000"/>
                </a:solidFill>
              </a:rPr>
              <a:t>correlated</a:t>
            </a:r>
            <a:r>
              <a:rPr lang="fr-FR" sz="1800" dirty="0">
                <a:solidFill>
                  <a:srgbClr val="C00000"/>
                </a:solidFill>
              </a:rPr>
              <a:t> via </a:t>
            </a:r>
            <a:r>
              <a:rPr lang="fr-FR" sz="1800" dirty="0" err="1">
                <a:solidFill>
                  <a:srgbClr val="C00000"/>
                </a:solidFill>
              </a:rPr>
              <a:t>shell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ordering</a:t>
            </a:r>
            <a:r>
              <a:rPr lang="fr-FR" sz="1800" dirty="0">
                <a:solidFill>
                  <a:srgbClr val="C00000"/>
                </a:solidFill>
              </a:rPr>
              <a:t>!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 Light"/>
              </a:rPr>
              <a:t>→</a:t>
            </a:r>
            <a:r>
              <a:rPr kumimoji="0" lang="fr-FR" sz="18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Put in </a:t>
            </a:r>
            <a:r>
              <a:rPr kumimoji="0" lang="fr-FR" sz="1800" b="1" i="0" u="none" strike="noStrike" cap="none" spc="0" normalizeH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doubt</a:t>
            </a:r>
            <a:r>
              <a:rPr kumimoji="0" lang="fr-FR" sz="18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fr-FR" sz="1800" b="1" i="0" u="none" strike="noStrike" cap="none" spc="0" normalizeH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merit</a:t>
            </a:r>
            <a:r>
              <a:rPr kumimoji="0" lang="fr-FR" sz="18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 of EM(7.5) for </a:t>
            </a:r>
            <a:r>
              <a:rPr kumimoji="0" lang="fr-FR" sz="1800" b="1" i="0" u="none" strike="noStrike" cap="none" spc="0" normalizeH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kink</a:t>
            </a:r>
            <a:r>
              <a:rPr kumimoji="0" lang="fr-FR" sz="18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 at </a:t>
            </a:r>
            <a:r>
              <a:rPr kumimoji="0" lang="fr-FR" sz="1800" b="1" i="0" u="none" strike="noStrike" cap="none" spc="0" normalizeH="0" baseline="3000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132</a:t>
            </a:r>
            <a:r>
              <a:rPr kumimoji="0" lang="fr-FR" sz="18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 Light"/>
              </a:rPr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3769556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4" grpId="0" animBg="1"/>
      <p:bldP spid="4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9" grpId="0" animBg="1"/>
      <p:bldP spid="5" grpId="0" animBg="1"/>
      <p:bldP spid="50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6" grpId="0" animBg="1"/>
      <p:bldP spid="66" grpId="1" animBg="1"/>
      <p:bldP spid="67" grpId="0" animBg="1"/>
      <p:bldP spid="70" grpId="0" animBg="1"/>
      <p:bldP spid="70" grpId="1" animBg="1"/>
      <p:bldP spid="75" grpId="0" animBg="1"/>
      <p:bldP spid="78" grpId="0" build="allAtOnce"/>
      <p:bldP spid="79" grpId="0" animBg="1"/>
      <p:bldP spid="79" grpId="1" animBg="1"/>
      <p:bldP spid="80" grpId="0" animBg="1"/>
      <p:bldP spid="80" grpId="1" animBg="1"/>
      <p:bldP spid="82" grpId="0" animBg="1"/>
      <p:bldP spid="83" grpId="0" animBg="1"/>
      <p:bldP spid="6" grpId="0" animBg="1"/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C2AC6894-8856-44E3-9BC3-80002C6A9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727" y="2161043"/>
            <a:ext cx="2958950" cy="537595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076F831-7AD4-468E-8319-81249A6DA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4" y="2029306"/>
            <a:ext cx="6145033" cy="4613260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Shape 1909">
            <a:extLst>
              <a:ext uri="{FF2B5EF4-FFF2-40B4-BE49-F238E27FC236}">
                <a16:creationId xmlns:a16="http://schemas.microsoft.com/office/drawing/2014/main" id="{2785F089-AE33-4F71-A4EB-DD25BC958609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Detailed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behavior</a:t>
            </a:r>
            <a:r>
              <a:rPr lang="fr-FR" sz="3600" dirty="0">
                <a:solidFill>
                  <a:srgbClr val="0033CC"/>
                </a:solidFill>
              </a:rPr>
              <a:t> in </a:t>
            </a:r>
            <a:r>
              <a:rPr lang="fr-FR" sz="3600" dirty="0" err="1">
                <a:solidFill>
                  <a:srgbClr val="0033CC"/>
                </a:solidFill>
              </a:rPr>
              <a:t>between</a:t>
            </a:r>
            <a:r>
              <a:rPr lang="fr-FR" sz="3600" dirty="0">
                <a:solidFill>
                  <a:srgbClr val="0033CC"/>
                </a:solidFill>
              </a:rPr>
              <a:t> major 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closures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48" name="Shape 111">
            <a:extLst>
              <a:ext uri="{FF2B5EF4-FFF2-40B4-BE49-F238E27FC236}">
                <a16:creationId xmlns:a16="http://schemas.microsoft.com/office/drawing/2014/main" id="{9EF7E811-7551-4FA0-A6F6-3B1138161B98}"/>
              </a:ext>
            </a:extLst>
          </p:cNvPr>
          <p:cNvSpPr/>
          <p:nvPr/>
        </p:nvSpPr>
        <p:spPr>
          <a:xfrm>
            <a:off x="1775284" y="1554859"/>
            <a:ext cx="32962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400" b="1" dirty="0" err="1">
                <a:solidFill>
                  <a:schemeClr val="tx1"/>
                </a:solidFill>
              </a:rPr>
              <a:t>Parabolic</a:t>
            </a:r>
            <a:r>
              <a:rPr lang="fr-FR" sz="2400" b="1" dirty="0">
                <a:solidFill>
                  <a:schemeClr val="tx1"/>
                </a:solidFill>
              </a:rPr>
              <a:t> part of </a:t>
            </a:r>
            <a:r>
              <a:rPr lang="fr-FR" sz="2400" b="1" dirty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2400" b="1" dirty="0">
                <a:solidFill>
                  <a:schemeClr val="tx1"/>
                </a:solidFill>
              </a:rPr>
              <a:t>&lt;r</a:t>
            </a:r>
            <a:r>
              <a:rPr lang="fr-FR" sz="2400" b="1" baseline="-25000" dirty="0">
                <a:solidFill>
                  <a:schemeClr val="tx1"/>
                </a:solidFill>
              </a:rPr>
              <a:t>ch</a:t>
            </a:r>
            <a:r>
              <a:rPr lang="fr-FR" sz="2400" b="1" baseline="30000" dirty="0">
                <a:solidFill>
                  <a:schemeClr val="tx1"/>
                </a:solidFill>
              </a:rPr>
              <a:t>2</a:t>
            </a:r>
            <a:r>
              <a:rPr lang="fr-FR" sz="2400" b="1" dirty="0">
                <a:solidFill>
                  <a:schemeClr val="tx1"/>
                </a:solidFill>
              </a:rPr>
              <a:t>&gt;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65" name="Rectangle: Rounded Corners 7">
            <a:extLst>
              <a:ext uri="{FF2B5EF4-FFF2-40B4-BE49-F238E27FC236}">
                <a16:creationId xmlns:a16="http://schemas.microsoft.com/office/drawing/2014/main" id="{9EA44A9D-8A33-4AEC-8404-002CBA23579D}"/>
              </a:ext>
            </a:extLst>
          </p:cNvPr>
          <p:cNvSpPr/>
          <p:nvPr/>
        </p:nvSpPr>
        <p:spPr>
          <a:xfrm>
            <a:off x="207390" y="7991554"/>
            <a:ext cx="11999850" cy="1627633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16">
            <a:extLst>
              <a:ext uri="{FF2B5EF4-FFF2-40B4-BE49-F238E27FC236}">
                <a16:creationId xmlns:a16="http://schemas.microsoft.com/office/drawing/2014/main" id="{361474B4-D407-466A-97E8-5B508A7E7B26}"/>
              </a:ext>
            </a:extLst>
          </p:cNvPr>
          <p:cNvSpPr txBox="1"/>
          <p:nvPr/>
        </p:nvSpPr>
        <p:spPr>
          <a:xfrm>
            <a:off x="293786" y="8011800"/>
            <a:ext cx="11999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Parabolic trend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→</a:t>
            </a:r>
            <a:r>
              <a:rPr lang="en-US" sz="2000" dirty="0"/>
              <a:t>EM(1.8/2.0)&amp;</a:t>
            </a:r>
            <a:r>
              <a:rPr lang="pt-BR" sz="2000" dirty="0">
                <a:latin typeface="Symbol" panose="05050102010706020507" pitchFamily="18" charset="2"/>
              </a:rPr>
              <a:t>D</a:t>
            </a:r>
            <a:r>
              <a:rPr lang="pt-BR" sz="2000" dirty="0"/>
              <a:t>N</a:t>
            </a:r>
            <a:r>
              <a:rPr lang="pt-BR" sz="2000" baseline="30000" dirty="0"/>
              <a:t>2</a:t>
            </a:r>
            <a:r>
              <a:rPr lang="pt-BR" sz="2000" dirty="0"/>
              <a:t>LO</a:t>
            </a:r>
            <a:r>
              <a:rPr lang="pt-BR" sz="2000" baseline="-25000" dirty="0"/>
              <a:t>GO </a:t>
            </a:r>
            <a:r>
              <a:rPr lang="pt-BR" sz="2000" dirty="0"/>
              <a:t>in good overall agreement with data whereas EM(7.5) significantly underestimates </a:t>
            </a:r>
            <a:endParaRPr lang="en-US" sz="2000" dirty="0"/>
          </a:p>
          <a:p>
            <a:pPr algn="l"/>
            <a:r>
              <a:rPr lang="fr-FR" sz="2000" dirty="0"/>
              <a:t> </a:t>
            </a:r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fr-FR" sz="2000" dirty="0" err="1"/>
              <a:t>Fingerprints</a:t>
            </a:r>
            <a:r>
              <a:rPr lang="fr-FR" sz="2000" dirty="0"/>
              <a:t> of </a:t>
            </a:r>
            <a:r>
              <a:rPr lang="fr-FR" sz="2000" dirty="0" err="1"/>
              <a:t>underlying</a:t>
            </a:r>
            <a:r>
              <a:rPr lang="fr-FR" sz="2000" dirty="0"/>
              <a:t> </a:t>
            </a:r>
            <a:r>
              <a:rPr lang="fr-FR" sz="2000" dirty="0" err="1"/>
              <a:t>subshells</a:t>
            </a:r>
            <a:r>
              <a:rPr lang="fr-FR" sz="2000" dirty="0"/>
              <a:t> </a:t>
            </a:r>
          </a:p>
          <a:p>
            <a:pPr algn="l"/>
            <a:r>
              <a:rPr lang="fr-FR" sz="2000" dirty="0"/>
              <a:t>		Much </a:t>
            </a:r>
            <a:r>
              <a:rPr lang="fr-FR" sz="2000" dirty="0" err="1"/>
              <a:t>too</a:t>
            </a:r>
            <a:r>
              <a:rPr lang="fr-FR" sz="2000" dirty="0"/>
              <a:t> </a:t>
            </a:r>
            <a:r>
              <a:rPr lang="fr-FR" sz="2000" dirty="0" err="1"/>
              <a:t>pronounced</a:t>
            </a:r>
            <a:r>
              <a:rPr lang="fr-FR" sz="2000" dirty="0"/>
              <a:t> in CSSD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		Smoothed out in VS-IMSRG(2) but </a:t>
            </a:r>
            <a:r>
              <a:rPr lang="fr-FR" sz="2000" dirty="0" err="1"/>
              <a:t>still</a:t>
            </a:r>
            <a:r>
              <a:rPr lang="fr-FR" sz="2000" dirty="0"/>
              <a:t> </a:t>
            </a:r>
            <a:r>
              <a:rPr lang="fr-FR" sz="2000" dirty="0" err="1"/>
              <a:t>correlations</a:t>
            </a:r>
            <a:r>
              <a:rPr lang="fr-FR" sz="2000" dirty="0"/>
              <a:t> are </a:t>
            </a:r>
            <a:r>
              <a:rPr lang="fr-FR" sz="2000" dirty="0" err="1"/>
              <a:t>missing</a:t>
            </a:r>
            <a:endParaRPr lang="pt-BR" sz="2000" dirty="0"/>
          </a:p>
        </p:txBody>
      </p:sp>
      <p:sp>
        <p:nvSpPr>
          <p:cNvPr id="71" name="Rectangle: Rounded Corners 7">
            <a:extLst>
              <a:ext uri="{FF2B5EF4-FFF2-40B4-BE49-F238E27FC236}">
                <a16:creationId xmlns:a16="http://schemas.microsoft.com/office/drawing/2014/main" id="{A7AD3677-2DD1-4E12-A156-1E395EC95EC8}"/>
              </a:ext>
            </a:extLst>
          </p:cNvPr>
          <p:cNvSpPr/>
          <p:nvPr/>
        </p:nvSpPr>
        <p:spPr>
          <a:xfrm>
            <a:off x="4571851" y="6569835"/>
            <a:ext cx="4541670" cy="1199889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16">
            <a:extLst>
              <a:ext uri="{FF2B5EF4-FFF2-40B4-BE49-F238E27FC236}">
                <a16:creationId xmlns:a16="http://schemas.microsoft.com/office/drawing/2014/main" id="{67BB5CB5-F6E4-425B-9E33-C08CCCAC3F0D}"/>
              </a:ext>
            </a:extLst>
          </p:cNvPr>
          <p:cNvSpPr txBox="1"/>
          <p:nvPr/>
        </p:nvSpPr>
        <p:spPr>
          <a:xfrm>
            <a:off x="4592294" y="6655732"/>
            <a:ext cx="45212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Linear trend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→Slope quite off for </a:t>
            </a:r>
            <a:r>
              <a:rPr lang="en-US" sz="2000" b="1" dirty="0"/>
              <a:t>EM(1.8/2.0)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→</a:t>
            </a:r>
            <a:r>
              <a:rPr lang="fr-FR" sz="2000" dirty="0"/>
              <a:t>CCSD and VS-IMSRG(2) consistent</a:t>
            </a:r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BB8E5720-539C-4EC9-A259-CEFFE775464D}"/>
              </a:ext>
            </a:extLst>
          </p:cNvPr>
          <p:cNvSpPr/>
          <p:nvPr/>
        </p:nvSpPr>
        <p:spPr>
          <a:xfrm rot="16200000">
            <a:off x="11854483" y="2631162"/>
            <a:ext cx="411480" cy="877295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6AFEEA3B-FE84-4CE8-9532-9A92FC437376}"/>
              </a:ext>
            </a:extLst>
          </p:cNvPr>
          <p:cNvSpPr/>
          <p:nvPr/>
        </p:nvSpPr>
        <p:spPr>
          <a:xfrm rot="16200000">
            <a:off x="11854482" y="3653488"/>
            <a:ext cx="411480" cy="877295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A8ED2CD4-80D5-4188-B707-3C25EB67E7D0}"/>
              </a:ext>
            </a:extLst>
          </p:cNvPr>
          <p:cNvSpPr/>
          <p:nvPr/>
        </p:nvSpPr>
        <p:spPr>
          <a:xfrm rot="16200000">
            <a:off x="11854482" y="5186975"/>
            <a:ext cx="411480" cy="877295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03AC8A71-20F2-43CE-A69F-8390859A7470}"/>
              </a:ext>
            </a:extLst>
          </p:cNvPr>
          <p:cNvSpPr/>
          <p:nvPr/>
        </p:nvSpPr>
        <p:spPr>
          <a:xfrm rot="16200000">
            <a:off x="11854481" y="6674741"/>
            <a:ext cx="411480" cy="877295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id="{28D5FA14-6F4D-43BF-A75D-E9C399B4D22B}"/>
              </a:ext>
            </a:extLst>
          </p:cNvPr>
          <p:cNvSpPr/>
          <p:nvPr/>
        </p:nvSpPr>
        <p:spPr>
          <a:xfrm rot="16200000">
            <a:off x="11850012" y="4128344"/>
            <a:ext cx="411480" cy="877295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E03E86A9-5A02-4E2C-95B6-A1DB69645B2E}"/>
              </a:ext>
            </a:extLst>
          </p:cNvPr>
          <p:cNvSpPr/>
          <p:nvPr/>
        </p:nvSpPr>
        <p:spPr>
          <a:xfrm rot="16200000">
            <a:off x="11850013" y="5625525"/>
            <a:ext cx="411480" cy="877295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519F0E4-6B42-40C7-9D82-9E721C73E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479" y="1533836"/>
            <a:ext cx="2557751" cy="406531"/>
          </a:xfrm>
          <a:prstGeom prst="rect">
            <a:avLst/>
          </a:prstGeom>
        </p:spPr>
      </p:pic>
      <p:sp>
        <p:nvSpPr>
          <p:cNvPr id="88" name="Shape 111">
            <a:extLst>
              <a:ext uri="{FF2B5EF4-FFF2-40B4-BE49-F238E27FC236}">
                <a16:creationId xmlns:a16="http://schemas.microsoft.com/office/drawing/2014/main" id="{54C9B65E-B1B0-4AAD-A276-7F8D418B1C8F}"/>
              </a:ext>
            </a:extLst>
          </p:cNvPr>
          <p:cNvSpPr/>
          <p:nvPr/>
        </p:nvSpPr>
        <p:spPr>
          <a:xfrm>
            <a:off x="6446446" y="1597202"/>
            <a:ext cx="329628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fr-FR" b="1" dirty="0" err="1">
                <a:solidFill>
                  <a:schemeClr val="tx1"/>
                </a:solidFill>
              </a:rPr>
              <a:t>ubtract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linear</a:t>
            </a:r>
            <a:r>
              <a:rPr lang="fr-FR" b="1" dirty="0">
                <a:solidFill>
                  <a:schemeClr val="tx1"/>
                </a:solidFill>
              </a:rPr>
              <a:t> part</a:t>
            </a:r>
            <a:endParaRPr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7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 animBg="1"/>
      <p:bldP spid="73" grpId="0" animBg="1"/>
      <p:bldP spid="73" grpId="1" animBg="1"/>
      <p:bldP spid="74" grpId="0" animBg="1"/>
      <p:bldP spid="76" grpId="0" animBg="1"/>
      <p:bldP spid="85" grpId="0" animBg="1"/>
      <p:bldP spid="85" grpId="1" animBg="1"/>
      <p:bldP spid="86" grpId="0" animBg="1"/>
      <p:bldP spid="87" grpId="0" animBg="1"/>
      <p:bldP spid="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329236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Charge radii in exotic tin isotopes</a:t>
            </a:r>
          </a:p>
        </p:txBody>
      </p:sp>
      <p:sp>
        <p:nvSpPr>
          <p:cNvPr id="13" name="Shape 81"/>
          <p:cNvSpPr/>
          <p:nvPr/>
        </p:nvSpPr>
        <p:spPr>
          <a:xfrm>
            <a:off x="1202239" y="23410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1202239" y="432627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925089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Shape 1909">
            <a:extLst>
              <a:ext uri="{FF2B5EF4-FFF2-40B4-BE49-F238E27FC236}">
                <a16:creationId xmlns:a16="http://schemas.microsoft.com/office/drawing/2014/main" id="{2785F089-AE33-4F71-A4EB-DD25BC958609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Conclusions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B1054B9-04AF-4751-ABA8-60FDD2356088}"/>
              </a:ext>
            </a:extLst>
          </p:cNvPr>
          <p:cNvSpPr txBox="1"/>
          <p:nvPr/>
        </p:nvSpPr>
        <p:spPr>
          <a:xfrm>
            <a:off x="110872" y="2057601"/>
            <a:ext cx="13193648" cy="22419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Charge radius along Sn isotopic chain offers stringent tests for </a:t>
            </a:r>
            <a:r>
              <a:rPr lang="en-US" sz="2400" b="1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en-US" sz="2400" b="1" dirty="0" err="1">
                <a:solidFill>
                  <a:schemeClr val="tx1"/>
                </a:solidFill>
                <a:latin typeface="Ink Free" panose="03080402000500000000" pitchFamily="66" charset="0"/>
              </a:rPr>
              <a:t>EFT</a:t>
            </a:r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 interactions</a:t>
            </a:r>
          </a:p>
          <a:p>
            <a:pPr lvl="0" algn="l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→Parabolic behavior in between N=50 and N=82 magic numbers</a:t>
            </a:r>
          </a:p>
          <a:p>
            <a:pPr lvl="0" algn="l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→Kinks at N=50 (predicted) and N=82 (recently measured)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→Beyond N=82 where interaction uncertainty/sensitivity is strongly enhanced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979AD90-5716-47B2-AD1A-EC37FA7EC2F1}"/>
              </a:ext>
            </a:extLst>
          </p:cNvPr>
          <p:cNvSpPr txBox="1"/>
          <p:nvPr/>
        </p:nvSpPr>
        <p:spPr>
          <a:xfrm>
            <a:off x="110872" y="4583174"/>
            <a:ext cx="12727372" cy="33499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Further work is needed</a:t>
            </a:r>
          </a:p>
          <a:p>
            <a:pPr lvl="0" algn="l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Ink Free" panose="03080402000500000000" pitchFamily="66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→Extend measurement towards </a:t>
            </a:r>
            <a:r>
              <a:rPr lang="en-US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and beyond </a:t>
            </a:r>
            <a:r>
              <a:rPr lang="en-US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  <a:p>
            <a:pPr lvl="0" algn="l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→Sensitivity analysis beyond </a:t>
            </a:r>
            <a:r>
              <a:rPr lang="en-US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Sn, see e.g. 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→Eventually go to high-accuracy calculations of &lt;r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⸙ Add triples correction: need BCCSD{T} (no counterpart in standard CC)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⸙ Add two-body charge density correction (~0.04fm in p-shell nuclei)</a:t>
            </a:r>
          </a:p>
        </p:txBody>
      </p:sp>
      <p:sp>
        <p:nvSpPr>
          <p:cNvPr id="28" name="global mass predictions of ~700 nuclei…">
            <a:extLst>
              <a:ext uri="{FF2B5EF4-FFF2-40B4-BE49-F238E27FC236}">
                <a16:creationId xmlns:a16="http://schemas.microsoft.com/office/drawing/2014/main" id="{080891CF-6981-4B4E-A241-131FC0BAC0EC}"/>
              </a:ext>
            </a:extLst>
          </p:cNvPr>
          <p:cNvSpPr txBox="1"/>
          <p:nvPr/>
        </p:nvSpPr>
        <p:spPr>
          <a:xfrm>
            <a:off x="6261137" y="5894099"/>
            <a:ext cx="3701334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Companys-Franzke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arXiv:2510.08362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9" name="global mass predictions of ~700 nuclei…">
            <a:extLst>
              <a:ext uri="{FF2B5EF4-FFF2-40B4-BE49-F238E27FC236}">
                <a16:creationId xmlns:a16="http://schemas.microsoft.com/office/drawing/2014/main" id="{636A15BB-C60C-4295-844C-A7B44F50B8CF}"/>
              </a:ext>
            </a:extLst>
          </p:cNvPr>
          <p:cNvSpPr txBox="1"/>
          <p:nvPr/>
        </p:nvSpPr>
        <p:spPr>
          <a:xfrm>
            <a:off x="10573044" y="7552072"/>
            <a:ext cx="243175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  <a:sym typeface="Gill Sans"/>
              </a:rPr>
              <a:t>Sun</a:t>
            </a:r>
            <a:r>
              <a:rPr lang="fr-FR" i="1" dirty="0">
                <a:solidFill>
                  <a:srgbClr val="0033CC"/>
                </a:solidFill>
                <a:sym typeface="Gill Sans"/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arXiv:2601.09614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0" name="global mass predictions of ~700 nuclei…">
            <a:extLst>
              <a:ext uri="{FF2B5EF4-FFF2-40B4-BE49-F238E27FC236}">
                <a16:creationId xmlns:a16="http://schemas.microsoft.com/office/drawing/2014/main" id="{6A2BCA00-F8A1-4E3E-8147-20B767C51C23}"/>
              </a:ext>
            </a:extLst>
          </p:cNvPr>
          <p:cNvSpPr txBox="1"/>
          <p:nvPr/>
        </p:nvSpPr>
        <p:spPr>
          <a:xfrm>
            <a:off x="110872" y="1552951"/>
            <a:ext cx="3863238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Demol, Vernik, Duguet, Tichai, in </a:t>
            </a:r>
            <a:r>
              <a:rPr lang="fr-FR" dirty="0" err="1">
                <a:solidFill>
                  <a:srgbClr val="0033CC"/>
                </a:solidFill>
              </a:rPr>
              <a:t>preparation</a:t>
            </a:r>
            <a:endParaRPr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19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329236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Charge radii in exotic tin isotopes</a:t>
            </a:r>
          </a:p>
        </p:txBody>
      </p:sp>
      <p:sp>
        <p:nvSpPr>
          <p:cNvPr id="13" name="Shape 81"/>
          <p:cNvSpPr/>
          <p:nvPr/>
        </p:nvSpPr>
        <p:spPr>
          <a:xfrm>
            <a:off x="1202239" y="23410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1202239" y="432627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558004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2023">
            <a:extLst>
              <a:ext uri="{FF2B5EF4-FFF2-40B4-BE49-F238E27FC236}">
                <a16:creationId xmlns:a16="http://schemas.microsoft.com/office/drawing/2014/main" id="{191AEE65-A42C-47EE-B159-86392C7A6BFC}"/>
              </a:ext>
            </a:extLst>
          </p:cNvPr>
          <p:cNvSpPr txBox="1"/>
          <p:nvPr/>
        </p:nvSpPr>
        <p:spPr>
          <a:xfrm>
            <a:off x="6533504" y="8029885"/>
            <a:ext cx="13245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000" dirty="0"/>
              <a:t>20</a:t>
            </a:r>
            <a:r>
              <a:rPr lang="fr-FR" sz="4000" dirty="0"/>
              <a:t>25</a:t>
            </a:r>
            <a:endParaRPr sz="4000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E65C0BE-8F8E-427C-8864-6079E59D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1932474"/>
            <a:ext cx="12907096" cy="6083057"/>
          </a:xfrm>
          <a:prstGeom prst="rect">
            <a:avLst/>
          </a:prstGeom>
        </p:spPr>
      </p:pic>
      <p:sp>
        <p:nvSpPr>
          <p:cNvPr id="63" name="Line">
            <a:extLst>
              <a:ext uri="{FF2B5EF4-FFF2-40B4-BE49-F238E27FC236}">
                <a16:creationId xmlns:a16="http://schemas.microsoft.com/office/drawing/2014/main" id="{BDF07A23-2FA5-47C8-8F91-466D388DCDB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Shape 1495">
            <a:extLst>
              <a:ext uri="{FF2B5EF4-FFF2-40B4-BE49-F238E27FC236}">
                <a16:creationId xmlns:a16="http://schemas.microsoft.com/office/drawing/2014/main" id="{087AD009-4A1F-42EC-A117-9C1DBB2B2D69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reach</a:t>
            </a:r>
            <a:endParaRPr sz="3600" dirty="0">
              <a:solidFill>
                <a:srgbClr val="0033CC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464418-A0A8-4AD9-B9A9-19674C09DAE4}"/>
              </a:ext>
            </a:extLst>
          </p:cNvPr>
          <p:cNvGrpSpPr/>
          <p:nvPr/>
        </p:nvGrpSpPr>
        <p:grpSpPr>
          <a:xfrm>
            <a:off x="2161776" y="7509909"/>
            <a:ext cx="1708801" cy="1793442"/>
            <a:chOff x="1731526" y="6848744"/>
            <a:chExt cx="1708801" cy="1793442"/>
          </a:xfrm>
          <a:solidFill>
            <a:schemeClr val="bg1"/>
          </a:solidFill>
        </p:grpSpPr>
        <p:pic>
          <p:nvPicPr>
            <p:cNvPr id="45" name="Group" descr="Group">
              <a:extLst>
                <a:ext uri="{FF2B5EF4-FFF2-40B4-BE49-F238E27FC236}">
                  <a16:creationId xmlns:a16="http://schemas.microsoft.com/office/drawing/2014/main" id="{0633B66A-C348-41E6-919D-6F40458A8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57599" y="7037005"/>
              <a:ext cx="1256656" cy="125636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47" name="global mass predictions of ~700 nuclei…">
              <a:extLst>
                <a:ext uri="{FF2B5EF4-FFF2-40B4-BE49-F238E27FC236}">
                  <a16:creationId xmlns:a16="http://schemas.microsoft.com/office/drawing/2014/main" id="{D833E1EA-366A-4B52-B27C-0315B79DCF8D}"/>
                </a:ext>
              </a:extLst>
            </p:cNvPr>
            <p:cNvSpPr txBox="1"/>
            <p:nvPr/>
          </p:nvSpPr>
          <p:spPr>
            <a:xfrm>
              <a:off x="1731526" y="8293373"/>
              <a:ext cx="1708801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Kondo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3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48" name="global mass predictions of ~700 nuclei…">
              <a:extLst>
                <a:ext uri="{FF2B5EF4-FFF2-40B4-BE49-F238E27FC236}">
                  <a16:creationId xmlns:a16="http://schemas.microsoft.com/office/drawing/2014/main" id="{26A62F3C-D83B-4383-8B37-E8AF55DC359D}"/>
                </a:ext>
              </a:extLst>
            </p:cNvPr>
            <p:cNvSpPr txBox="1"/>
            <p:nvPr/>
          </p:nvSpPr>
          <p:spPr>
            <a:xfrm>
              <a:off x="1923035" y="6848744"/>
              <a:ext cx="1372172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Stability</a:t>
              </a:r>
              <a:r>
                <a:rPr lang="fr-FR" sz="1600" b="1" dirty="0"/>
                <a:t> of </a:t>
              </a:r>
              <a:r>
                <a:rPr lang="fr-FR" sz="1600" b="1" baseline="30000" dirty="0"/>
                <a:t>28</a:t>
              </a:r>
              <a:r>
                <a:rPr lang="fr-FR" sz="1600" b="1" dirty="0"/>
                <a:t>O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9602C39-A447-4C9C-832D-4B78A8D1B115}"/>
              </a:ext>
            </a:extLst>
          </p:cNvPr>
          <p:cNvGrpSpPr/>
          <p:nvPr/>
        </p:nvGrpSpPr>
        <p:grpSpPr>
          <a:xfrm>
            <a:off x="-32041" y="4314698"/>
            <a:ext cx="1853185" cy="1811641"/>
            <a:chOff x="7283603" y="7687175"/>
            <a:chExt cx="1853185" cy="1811641"/>
          </a:xfrm>
          <a:solidFill>
            <a:schemeClr val="bg1"/>
          </a:solidFill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364A25-465F-4D0E-956E-7E71D60B9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2562" y="8048611"/>
              <a:ext cx="1407202" cy="1177083"/>
            </a:xfrm>
            <a:prstGeom prst="rect">
              <a:avLst/>
            </a:prstGeom>
            <a:grpFill/>
          </p:spPr>
        </p:pic>
        <p:sp>
          <p:nvSpPr>
            <p:cNvPr id="49" name="global mass predictions of ~700 nuclei…">
              <a:extLst>
                <a:ext uri="{FF2B5EF4-FFF2-40B4-BE49-F238E27FC236}">
                  <a16:creationId xmlns:a16="http://schemas.microsoft.com/office/drawing/2014/main" id="{EDB0ED47-4032-448C-A6DC-A4F10D730AC3}"/>
                </a:ext>
              </a:extLst>
            </p:cNvPr>
            <p:cNvSpPr txBox="1"/>
            <p:nvPr/>
          </p:nvSpPr>
          <p:spPr>
            <a:xfrm>
              <a:off x="7283603" y="7687175"/>
              <a:ext cx="1817805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baseline="30000" dirty="0"/>
                <a:t>34</a:t>
              </a:r>
              <a:r>
                <a:rPr lang="fr-FR" sz="1600" b="1" dirty="0"/>
                <a:t>Si </a:t>
              </a:r>
              <a:r>
                <a:rPr lang="fr-FR" sz="1600" b="1" dirty="0" err="1"/>
                <a:t>bubble</a:t>
              </a:r>
              <a:r>
                <a:rPr lang="fr-FR" sz="1600" b="1" dirty="0"/>
                <a:t> nucleus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50" name="global mass predictions of ~700 nuclei…">
              <a:extLst>
                <a:ext uri="{FF2B5EF4-FFF2-40B4-BE49-F238E27FC236}">
                  <a16:creationId xmlns:a16="http://schemas.microsoft.com/office/drawing/2014/main" id="{402E4A5B-72F0-42C3-B690-3B846A48EC77}"/>
                </a:ext>
              </a:extLst>
            </p:cNvPr>
            <p:cNvSpPr txBox="1"/>
            <p:nvPr/>
          </p:nvSpPr>
          <p:spPr>
            <a:xfrm>
              <a:off x="7359057" y="9150003"/>
              <a:ext cx="1777731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Duguet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</a:t>
              </a:r>
              <a:r>
                <a:rPr lang="fr-FR" dirty="0">
                  <a:solidFill>
                    <a:srgbClr val="0033CC"/>
                  </a:solidFill>
                </a:rPr>
                <a:t>17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F81622C-4F14-4752-896D-0A9D0C04C231}"/>
              </a:ext>
            </a:extLst>
          </p:cNvPr>
          <p:cNvGrpSpPr/>
          <p:nvPr/>
        </p:nvGrpSpPr>
        <p:grpSpPr>
          <a:xfrm>
            <a:off x="2627566" y="1598168"/>
            <a:ext cx="2080079" cy="1925994"/>
            <a:chOff x="3788353" y="5610776"/>
            <a:chExt cx="2080079" cy="1925994"/>
          </a:xfrm>
        </p:grpSpPr>
        <p:pic>
          <p:nvPicPr>
            <p:cNvPr id="51" name="pasted-movie.png" descr="pasted-movie.png">
              <a:extLst>
                <a:ext uri="{FF2B5EF4-FFF2-40B4-BE49-F238E27FC236}">
                  <a16:creationId xmlns:a16="http://schemas.microsoft.com/office/drawing/2014/main" id="{B0CF84D8-C206-46FA-A21F-EF7D4C51C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8353" y="5949618"/>
              <a:ext cx="2065660" cy="12554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global mass predictions of ~700 nuclei…">
              <a:extLst>
                <a:ext uri="{FF2B5EF4-FFF2-40B4-BE49-F238E27FC236}">
                  <a16:creationId xmlns:a16="http://schemas.microsoft.com/office/drawing/2014/main" id="{ACAB549B-6462-4BAF-BFD3-9F79C2FDA538}"/>
                </a:ext>
              </a:extLst>
            </p:cNvPr>
            <p:cNvSpPr txBox="1"/>
            <p:nvPr/>
          </p:nvSpPr>
          <p:spPr>
            <a:xfrm>
              <a:off x="3883725" y="5610776"/>
              <a:ext cx="1984707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UQ for 0</a:t>
              </a:r>
              <a:r>
                <a:rPr lang="fr-FR" sz="1600" b="1" dirty="0">
                  <a:latin typeface="Symbol" panose="05050102010706020507" pitchFamily="18" charset="2"/>
                </a:rPr>
                <a:t>nbb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76</a:t>
              </a:r>
              <a:r>
                <a:rPr lang="fr-FR" sz="1600" b="1" dirty="0"/>
                <a:t>Ge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53" name="global mass predictions of ~700 nuclei…">
              <a:extLst>
                <a:ext uri="{FF2B5EF4-FFF2-40B4-BE49-F238E27FC236}">
                  <a16:creationId xmlns:a16="http://schemas.microsoft.com/office/drawing/2014/main" id="{E4E2DE63-AE77-40F0-A977-100033CFB025}"/>
                </a:ext>
              </a:extLst>
            </p:cNvPr>
            <p:cNvSpPr txBox="1"/>
            <p:nvPr/>
          </p:nvSpPr>
          <p:spPr>
            <a:xfrm>
              <a:off x="4053807" y="7187957"/>
              <a:ext cx="167193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Belley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B4A2193-098A-47E0-84DE-B18523D8896D}"/>
              </a:ext>
            </a:extLst>
          </p:cNvPr>
          <p:cNvGrpSpPr/>
          <p:nvPr/>
        </p:nvGrpSpPr>
        <p:grpSpPr>
          <a:xfrm>
            <a:off x="5096096" y="1676204"/>
            <a:ext cx="2703294" cy="1632624"/>
            <a:chOff x="3441766" y="2156619"/>
            <a:chExt cx="2965912" cy="1916620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74C39CC-615B-4664-AB9F-0FB7929C1FC5}"/>
                </a:ext>
              </a:extLst>
            </p:cNvPr>
            <p:cNvGrpSpPr/>
            <p:nvPr/>
          </p:nvGrpSpPr>
          <p:grpSpPr>
            <a:xfrm>
              <a:off x="3983927" y="2631168"/>
              <a:ext cx="2423751" cy="1159684"/>
              <a:chOff x="2887389" y="10266951"/>
              <a:chExt cx="9455321" cy="3505635"/>
            </a:xfrm>
          </p:grpSpPr>
          <p:pic>
            <p:nvPicPr>
              <p:cNvPr id="20" name="Image" descr="Image">
                <a:extLst>
                  <a:ext uri="{FF2B5EF4-FFF2-40B4-BE49-F238E27FC236}">
                    <a16:creationId xmlns:a16="http://schemas.microsoft.com/office/drawing/2014/main" id="{EC9D5FBF-8E4B-4CFA-82B5-990E68147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80466"/>
              <a:stretch>
                <a:fillRect/>
              </a:stretch>
            </p:blipFill>
            <p:spPr>
              <a:xfrm>
                <a:off x="2887389" y="10266951"/>
                <a:ext cx="9455321" cy="35056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1" name="Group">
                <a:extLst>
                  <a:ext uri="{FF2B5EF4-FFF2-40B4-BE49-F238E27FC236}">
                    <a16:creationId xmlns:a16="http://schemas.microsoft.com/office/drawing/2014/main" id="{D12E2778-D890-4833-AF74-99A5BEAF38DD}"/>
                  </a:ext>
                </a:extLst>
              </p:cNvPr>
              <p:cNvGrpSpPr/>
              <p:nvPr/>
            </p:nvGrpSpPr>
            <p:grpSpPr>
              <a:xfrm>
                <a:off x="7095235" y="11536620"/>
                <a:ext cx="2080324" cy="253267"/>
                <a:chOff x="0" y="0"/>
                <a:chExt cx="2080323" cy="253266"/>
              </a:xfrm>
            </p:grpSpPr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7BB5B8B9-0CB3-4C70-AAAB-BB6D145C02F1}"/>
                    </a:ext>
                  </a:extLst>
                </p:cNvPr>
                <p:cNvSpPr/>
                <p:nvPr/>
              </p:nvSpPr>
              <p:spPr>
                <a:xfrm>
                  <a:off x="951112" y="129568"/>
                  <a:ext cx="1129212" cy="1"/>
                </a:xfrm>
                <a:prstGeom prst="line">
                  <a:avLst/>
                </a:prstGeom>
                <a:noFill/>
                <a:ln w="889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6360BAC0-937C-49DA-B9B7-E7725A89E84B}"/>
                    </a:ext>
                  </a:extLst>
                </p:cNvPr>
                <p:cNvSpPr/>
                <p:nvPr/>
              </p:nvSpPr>
              <p:spPr>
                <a:xfrm>
                  <a:off x="0" y="129568"/>
                  <a:ext cx="959169" cy="1"/>
                </a:xfrm>
                <a:prstGeom prst="line">
                  <a:avLst/>
                </a:prstGeom>
                <a:noFill/>
                <a:ln w="889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" name="Square">
                  <a:extLst>
                    <a:ext uri="{FF2B5EF4-FFF2-40B4-BE49-F238E27FC236}">
                      <a16:creationId xmlns:a16="http://schemas.microsoft.com/office/drawing/2014/main" id="{11F96826-D729-4F57-92EB-FB37BC96B05A}"/>
                    </a:ext>
                  </a:extLst>
                </p:cNvPr>
                <p:cNvSpPr/>
                <p:nvPr/>
              </p:nvSpPr>
              <p:spPr>
                <a:xfrm>
                  <a:off x="874063" y="9944"/>
                  <a:ext cx="230562" cy="232783"/>
                </a:xfrm>
                <a:prstGeom prst="rect">
                  <a:avLst/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137D6EA5-5BD0-4249-B20B-63A12D3F189F}"/>
                    </a:ext>
                  </a:extLst>
                </p:cNvPr>
                <p:cNvSpPr/>
                <p:nvPr/>
              </p:nvSpPr>
              <p:spPr>
                <a:xfrm flipV="1">
                  <a:off x="2064348" y="-1"/>
                  <a:ext cx="1" cy="247397"/>
                </a:xfrm>
                <a:prstGeom prst="line">
                  <a:avLst/>
                </a:prstGeom>
                <a:noFill/>
                <a:ln w="508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00D65A76-559C-4E94-B3EC-234B1A30AB94}"/>
                    </a:ext>
                  </a:extLst>
                </p:cNvPr>
                <p:cNvSpPr/>
                <p:nvPr/>
              </p:nvSpPr>
              <p:spPr>
                <a:xfrm flipV="1">
                  <a:off x="20709" y="5871"/>
                  <a:ext cx="1" cy="247396"/>
                </a:xfrm>
                <a:prstGeom prst="line">
                  <a:avLst/>
                </a:prstGeom>
                <a:noFill/>
                <a:ln w="508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27" name="global mass predictions of ~700 nuclei…">
              <a:extLst>
                <a:ext uri="{FF2B5EF4-FFF2-40B4-BE49-F238E27FC236}">
                  <a16:creationId xmlns:a16="http://schemas.microsoft.com/office/drawing/2014/main" id="{D31684EE-EBF1-4269-86FE-E35CEADF9400}"/>
                </a:ext>
              </a:extLst>
            </p:cNvPr>
            <p:cNvSpPr txBox="1"/>
            <p:nvPr/>
          </p:nvSpPr>
          <p:spPr>
            <a:xfrm>
              <a:off x="4420731" y="3725284"/>
              <a:ext cx="1943761" cy="34795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Hu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2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28" name="global mass predictions of ~700 nuclei…">
              <a:extLst>
                <a:ext uri="{FF2B5EF4-FFF2-40B4-BE49-F238E27FC236}">
                  <a16:creationId xmlns:a16="http://schemas.microsoft.com/office/drawing/2014/main" id="{F496A73E-AB38-4439-A92E-B7A80002F1FE}"/>
                </a:ext>
              </a:extLst>
            </p:cNvPr>
            <p:cNvSpPr txBox="1"/>
            <p:nvPr/>
          </p:nvSpPr>
          <p:spPr>
            <a:xfrm>
              <a:off x="3441766" y="2588875"/>
              <a:ext cx="1029128" cy="79508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Electroweak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Hadronic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Electromagnetic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Gravitational</a:t>
              </a:r>
              <a:r>
                <a:rPr lang="fr-FR" sz="900" dirty="0">
                  <a:solidFill>
                    <a:srgbClr val="00B050"/>
                  </a:solidFill>
                </a:rPr>
                <a:t> </a:t>
              </a:r>
              <a:r>
                <a:rPr lang="fr-FR" sz="900" dirty="0" err="1">
                  <a:solidFill>
                    <a:srgbClr val="00B050"/>
                  </a:solidFill>
                </a:rPr>
                <a:t>waves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>
                  <a:solidFill>
                    <a:srgbClr val="00B050"/>
                  </a:solidFill>
                </a:rPr>
                <a:t>Heavy ion collisions</a:t>
              </a:r>
              <a:endParaRPr sz="900" dirty="0">
                <a:solidFill>
                  <a:srgbClr val="00B050"/>
                </a:solidFill>
              </a:endParaRPr>
            </a:p>
          </p:txBody>
        </p:sp>
        <p:sp>
          <p:nvSpPr>
            <p:cNvPr id="30" name="global mass predictions of ~700 nuclei…">
              <a:extLst>
                <a:ext uri="{FF2B5EF4-FFF2-40B4-BE49-F238E27FC236}">
                  <a16:creationId xmlns:a16="http://schemas.microsoft.com/office/drawing/2014/main" id="{FF78A797-FC8B-4615-BE8A-2D434E23BDBC}"/>
                </a:ext>
              </a:extLst>
            </p:cNvPr>
            <p:cNvSpPr txBox="1"/>
            <p:nvPr/>
          </p:nvSpPr>
          <p:spPr>
            <a:xfrm>
              <a:off x="3982226" y="2156619"/>
              <a:ext cx="2367206" cy="40948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Skin </a:t>
              </a:r>
              <a:r>
                <a:rPr lang="fr-FR" sz="1600" b="1" dirty="0" err="1"/>
                <a:t>thickness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208</a:t>
              </a:r>
              <a:r>
                <a:rPr lang="fr-FR" sz="1600" b="1" dirty="0"/>
                <a:t>Pb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B0F2FA4-CB14-42F6-9C1C-0578DD7A82B8}"/>
              </a:ext>
            </a:extLst>
          </p:cNvPr>
          <p:cNvGrpSpPr/>
          <p:nvPr/>
        </p:nvGrpSpPr>
        <p:grpSpPr>
          <a:xfrm>
            <a:off x="6321749" y="3307085"/>
            <a:ext cx="2167830" cy="2038786"/>
            <a:chOff x="6338403" y="4513633"/>
            <a:chExt cx="2167830" cy="203878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C4ECD7A-9C10-45B0-8B78-9365D039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2272" y="4815829"/>
              <a:ext cx="1277262" cy="122331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30BA30-5837-496D-898C-09C5EE20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5134" y="4876800"/>
              <a:ext cx="1401953" cy="1342735"/>
            </a:xfrm>
            <a:prstGeom prst="rect">
              <a:avLst/>
            </a:prstGeom>
          </p:spPr>
        </p:pic>
        <p:sp>
          <p:nvSpPr>
            <p:cNvPr id="38" name="global mass predictions of ~700 nuclei…">
              <a:extLst>
                <a:ext uri="{FF2B5EF4-FFF2-40B4-BE49-F238E27FC236}">
                  <a16:creationId xmlns:a16="http://schemas.microsoft.com/office/drawing/2014/main" id="{FEE32C33-2837-4C2B-A64E-47812D3C1E51}"/>
                </a:ext>
              </a:extLst>
            </p:cNvPr>
            <p:cNvSpPr txBox="1"/>
            <p:nvPr/>
          </p:nvSpPr>
          <p:spPr>
            <a:xfrm>
              <a:off x="6338403" y="6203606"/>
              <a:ext cx="212077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Tichai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4,2025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39" name="global mass predictions of ~700 nuclei…">
              <a:extLst>
                <a:ext uri="{FF2B5EF4-FFF2-40B4-BE49-F238E27FC236}">
                  <a16:creationId xmlns:a16="http://schemas.microsoft.com/office/drawing/2014/main" id="{96EF9573-D4D5-4009-9221-854CBCEEBC84}"/>
                </a:ext>
              </a:extLst>
            </p:cNvPr>
            <p:cNvSpPr txBox="1"/>
            <p:nvPr/>
          </p:nvSpPr>
          <p:spPr>
            <a:xfrm>
              <a:off x="6414654" y="4513633"/>
              <a:ext cx="209157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E and </a:t>
              </a:r>
              <a:r>
                <a:rPr lang="fr-FR" sz="1600" b="1" dirty="0" err="1"/>
                <a:t>R</a:t>
              </a:r>
              <a:r>
                <a:rPr lang="fr-FR" sz="1600" b="1" baseline="-25000" dirty="0" err="1"/>
                <a:t>ch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100-180</a:t>
              </a:r>
              <a:r>
                <a:rPr lang="fr-FR" sz="1600" b="1" dirty="0"/>
                <a:t>Sn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54528EB-9D44-4A5B-B70C-9D65EF045F30}"/>
              </a:ext>
            </a:extLst>
          </p:cNvPr>
          <p:cNvGrpSpPr/>
          <p:nvPr/>
        </p:nvGrpSpPr>
        <p:grpSpPr>
          <a:xfrm>
            <a:off x="2003583" y="5815689"/>
            <a:ext cx="2157643" cy="1683279"/>
            <a:chOff x="4851679" y="7789218"/>
            <a:chExt cx="2157643" cy="1683279"/>
          </a:xfrm>
        </p:grpSpPr>
        <p:pic>
          <p:nvPicPr>
            <p:cNvPr id="41" name="Image" descr="Image">
              <a:extLst>
                <a:ext uri="{FF2B5EF4-FFF2-40B4-BE49-F238E27FC236}">
                  <a16:creationId xmlns:a16="http://schemas.microsoft.com/office/drawing/2014/main" id="{12FD46F1-14CD-41C4-B649-BA597FB8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4476" y="8173675"/>
              <a:ext cx="1493675" cy="897445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sp>
          <p:nvSpPr>
            <p:cNvPr id="42" name="global mass predictions of ~700 nuclei…">
              <a:extLst>
                <a:ext uri="{FF2B5EF4-FFF2-40B4-BE49-F238E27FC236}">
                  <a16:creationId xmlns:a16="http://schemas.microsoft.com/office/drawing/2014/main" id="{5EB6E00F-B1A6-418E-8AC7-D0892759290E}"/>
                </a:ext>
              </a:extLst>
            </p:cNvPr>
            <p:cNvSpPr txBox="1"/>
            <p:nvPr/>
          </p:nvSpPr>
          <p:spPr>
            <a:xfrm>
              <a:off x="5000484" y="9123684"/>
              <a:ext cx="189154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Stroberg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1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43" name="global mass predictions of ~700 nuclei…">
              <a:extLst>
                <a:ext uri="{FF2B5EF4-FFF2-40B4-BE49-F238E27FC236}">
                  <a16:creationId xmlns:a16="http://schemas.microsoft.com/office/drawing/2014/main" id="{6ABCAF25-C7B2-47A5-AA5E-AA46434336DC}"/>
                </a:ext>
              </a:extLst>
            </p:cNvPr>
            <p:cNvSpPr txBox="1"/>
            <p:nvPr/>
          </p:nvSpPr>
          <p:spPr>
            <a:xfrm>
              <a:off x="4851679" y="7789218"/>
              <a:ext cx="215764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Systematic</a:t>
              </a:r>
              <a:r>
                <a:rPr lang="fr-FR" sz="1600" b="1" dirty="0"/>
                <a:t> ~700 </a:t>
              </a:r>
              <a:r>
                <a:rPr lang="fr-FR" sz="1600" b="1" dirty="0" err="1"/>
                <a:t>nuclei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5733F99-5497-4E63-865C-5E312D96080C}"/>
              </a:ext>
            </a:extLst>
          </p:cNvPr>
          <p:cNvGrpSpPr/>
          <p:nvPr/>
        </p:nvGrpSpPr>
        <p:grpSpPr>
          <a:xfrm>
            <a:off x="36073" y="6167841"/>
            <a:ext cx="2171896" cy="1596398"/>
            <a:chOff x="51313" y="7326081"/>
            <a:chExt cx="2171896" cy="1596398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1EE349D4-D66D-46E9-AB89-72853D83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566" y="7649902"/>
              <a:ext cx="2157643" cy="1023606"/>
            </a:xfrm>
            <a:prstGeom prst="rect">
              <a:avLst/>
            </a:prstGeom>
          </p:spPr>
        </p:pic>
        <p:sp>
          <p:nvSpPr>
            <p:cNvPr id="55" name="global mass predictions of ~700 nuclei…">
              <a:extLst>
                <a:ext uri="{FF2B5EF4-FFF2-40B4-BE49-F238E27FC236}">
                  <a16:creationId xmlns:a16="http://schemas.microsoft.com/office/drawing/2014/main" id="{A44C9D6E-2991-48E7-A6E9-FA06CF0E0891}"/>
                </a:ext>
              </a:extLst>
            </p:cNvPr>
            <p:cNvSpPr txBox="1"/>
            <p:nvPr/>
          </p:nvSpPr>
          <p:spPr>
            <a:xfrm>
              <a:off x="63117" y="7326081"/>
              <a:ext cx="1901162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Clustering </a:t>
              </a:r>
              <a:r>
                <a:rPr lang="fr-FR" sz="1600" b="1" baseline="30000" dirty="0"/>
                <a:t>16</a:t>
              </a:r>
              <a:r>
                <a:rPr lang="fr-FR" sz="1600" b="1" dirty="0"/>
                <a:t>O&amp;</a:t>
              </a:r>
              <a:r>
                <a:rPr lang="fr-FR" sz="1600" b="1" baseline="30000" dirty="0"/>
                <a:t>20</a:t>
              </a:r>
              <a:r>
                <a:rPr lang="fr-FR" sz="1600" b="1" dirty="0"/>
                <a:t>Ne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56" name="global mass predictions of ~700 nuclei…">
              <a:extLst>
                <a:ext uri="{FF2B5EF4-FFF2-40B4-BE49-F238E27FC236}">
                  <a16:creationId xmlns:a16="http://schemas.microsoft.com/office/drawing/2014/main" id="{584C32B9-3421-4757-86D2-B6DAB3BF059E}"/>
                </a:ext>
              </a:extLst>
            </p:cNvPr>
            <p:cNvSpPr txBox="1"/>
            <p:nvPr/>
          </p:nvSpPr>
          <p:spPr>
            <a:xfrm>
              <a:off x="51313" y="8573666"/>
              <a:ext cx="199253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Giacalone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49B12AF-A343-4606-B1D2-DF853DB49535}"/>
              </a:ext>
            </a:extLst>
          </p:cNvPr>
          <p:cNvGrpSpPr/>
          <p:nvPr/>
        </p:nvGrpSpPr>
        <p:grpSpPr>
          <a:xfrm>
            <a:off x="9262806" y="2882873"/>
            <a:ext cx="1756891" cy="1793261"/>
            <a:chOff x="9448798" y="2735356"/>
            <a:chExt cx="1756891" cy="179326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837B20-DC10-4F95-A472-D54A2C838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90363" y="3062000"/>
              <a:ext cx="1598046" cy="1185375"/>
            </a:xfrm>
            <a:prstGeom prst="rect">
              <a:avLst/>
            </a:prstGeom>
          </p:spPr>
        </p:pic>
        <p:sp>
          <p:nvSpPr>
            <p:cNvPr id="57" name="global mass predictions of ~700 nuclei…">
              <a:extLst>
                <a:ext uri="{FF2B5EF4-FFF2-40B4-BE49-F238E27FC236}">
                  <a16:creationId xmlns:a16="http://schemas.microsoft.com/office/drawing/2014/main" id="{15340856-4523-4158-9145-10D250760FE5}"/>
                </a:ext>
              </a:extLst>
            </p:cNvPr>
            <p:cNvSpPr txBox="1"/>
            <p:nvPr/>
          </p:nvSpPr>
          <p:spPr>
            <a:xfrm>
              <a:off x="9448798" y="4179804"/>
              <a:ext cx="175689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Bonaiti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58" name="global mass predictions of ~700 nuclei…">
              <a:extLst>
                <a:ext uri="{FF2B5EF4-FFF2-40B4-BE49-F238E27FC236}">
                  <a16:creationId xmlns:a16="http://schemas.microsoft.com/office/drawing/2014/main" id="{07DEF96A-8187-47B4-B628-A04A0A04E69E}"/>
                </a:ext>
              </a:extLst>
            </p:cNvPr>
            <p:cNvSpPr txBox="1"/>
            <p:nvPr/>
          </p:nvSpPr>
          <p:spPr>
            <a:xfrm>
              <a:off x="9459883" y="2735356"/>
              <a:ext cx="1677468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Magicity</a:t>
              </a:r>
              <a:r>
                <a:rPr lang="fr-FR" sz="1600" b="1" dirty="0"/>
                <a:t> of </a:t>
              </a:r>
              <a:r>
                <a:rPr lang="fr-FR" sz="1600" b="1" baseline="30000" dirty="0"/>
                <a:t>266</a:t>
              </a:r>
              <a:r>
                <a:rPr lang="fr-FR" sz="1600" b="1" dirty="0"/>
                <a:t>Pb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F9DE4CE-7570-4DA3-B598-20025637BD22}"/>
              </a:ext>
            </a:extLst>
          </p:cNvPr>
          <p:cNvGrpSpPr/>
          <p:nvPr/>
        </p:nvGrpSpPr>
        <p:grpSpPr>
          <a:xfrm>
            <a:off x="447946" y="2330936"/>
            <a:ext cx="2460610" cy="2093472"/>
            <a:chOff x="69429" y="3249652"/>
            <a:chExt cx="2460610" cy="2093472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FFC6688-F105-4BF1-8EB1-493EBB0D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4436" y="3696733"/>
              <a:ext cx="1404233" cy="1300880"/>
            </a:xfrm>
            <a:prstGeom prst="rect">
              <a:avLst/>
            </a:prstGeom>
          </p:spPr>
        </p:pic>
        <p:sp>
          <p:nvSpPr>
            <p:cNvPr id="61" name="global mass predictions of ~700 nuclei…">
              <a:extLst>
                <a:ext uri="{FF2B5EF4-FFF2-40B4-BE49-F238E27FC236}">
                  <a16:creationId xmlns:a16="http://schemas.microsoft.com/office/drawing/2014/main" id="{5CDAB53D-E61E-4882-9546-FC144C711A0B}"/>
                </a:ext>
              </a:extLst>
            </p:cNvPr>
            <p:cNvSpPr txBox="1"/>
            <p:nvPr/>
          </p:nvSpPr>
          <p:spPr>
            <a:xfrm>
              <a:off x="69429" y="3249652"/>
              <a:ext cx="2460610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Shape coexistence in </a:t>
              </a:r>
              <a:r>
                <a:rPr lang="fr-FR" sz="1600" b="1" baseline="30000" dirty="0"/>
                <a:t>80</a:t>
              </a:r>
              <a:r>
                <a:rPr lang="fr-FR" sz="1600" b="1" dirty="0"/>
                <a:t>Zr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62" name="global mass predictions of ~700 nuclei…">
              <a:extLst>
                <a:ext uri="{FF2B5EF4-FFF2-40B4-BE49-F238E27FC236}">
                  <a16:creationId xmlns:a16="http://schemas.microsoft.com/office/drawing/2014/main" id="{D7A5F81B-0C94-4C58-9FE0-950D1151D7A5}"/>
                </a:ext>
              </a:extLst>
            </p:cNvPr>
            <p:cNvSpPr txBox="1"/>
            <p:nvPr/>
          </p:nvSpPr>
          <p:spPr>
            <a:xfrm>
              <a:off x="558513" y="4994311"/>
              <a:ext cx="1404232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Hu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</a:t>
              </a:r>
              <a:r>
                <a:rPr lang="fr-FR" dirty="0">
                  <a:solidFill>
                    <a:srgbClr val="0033CC"/>
                  </a:solidFill>
                </a:rPr>
                <a:t>24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E28820C-78CE-4C96-B0C8-7C4E18F9A719}"/>
              </a:ext>
            </a:extLst>
          </p:cNvPr>
          <p:cNvGrpSpPr/>
          <p:nvPr/>
        </p:nvGrpSpPr>
        <p:grpSpPr>
          <a:xfrm>
            <a:off x="8138768" y="4651162"/>
            <a:ext cx="2091579" cy="2526488"/>
            <a:chOff x="6445238" y="7042863"/>
            <a:chExt cx="2091579" cy="2526488"/>
          </a:xfrm>
        </p:grpSpPr>
        <p:pic>
          <p:nvPicPr>
            <p:cNvPr id="65" name="magnetic_moments.pdf" descr="magnetic_moments.pdf">
              <a:extLst>
                <a:ext uri="{FF2B5EF4-FFF2-40B4-BE49-F238E27FC236}">
                  <a16:creationId xmlns:a16="http://schemas.microsoft.com/office/drawing/2014/main" id="{08AD4345-74AE-4752-881D-BFC8D13AF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4040" y="7417757"/>
              <a:ext cx="1274906" cy="19164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lobal mass predictions of ~700 nuclei…">
              <a:extLst>
                <a:ext uri="{FF2B5EF4-FFF2-40B4-BE49-F238E27FC236}">
                  <a16:creationId xmlns:a16="http://schemas.microsoft.com/office/drawing/2014/main" id="{1BCE315E-4FAD-42A0-82D5-E2A17324226D}"/>
                </a:ext>
              </a:extLst>
            </p:cNvPr>
            <p:cNvSpPr txBox="1"/>
            <p:nvPr/>
          </p:nvSpPr>
          <p:spPr>
            <a:xfrm>
              <a:off x="6646604" y="9220538"/>
              <a:ext cx="172322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Miyagi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67" name="global mass predictions of ~700 nuclei…">
              <a:extLst>
                <a:ext uri="{FF2B5EF4-FFF2-40B4-BE49-F238E27FC236}">
                  <a16:creationId xmlns:a16="http://schemas.microsoft.com/office/drawing/2014/main" id="{E2C361F9-A933-4351-8A65-99A96FCB8804}"/>
                </a:ext>
              </a:extLst>
            </p:cNvPr>
            <p:cNvSpPr txBox="1"/>
            <p:nvPr/>
          </p:nvSpPr>
          <p:spPr>
            <a:xfrm>
              <a:off x="6445238" y="7042863"/>
              <a:ext cx="209157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2-body </a:t>
              </a:r>
              <a:r>
                <a:rPr lang="fr-FR" sz="1600" b="1" dirty="0" err="1"/>
                <a:t>current</a:t>
              </a:r>
              <a:r>
                <a:rPr lang="fr-FR" sz="1600" b="1" dirty="0"/>
                <a:t> for </a:t>
              </a:r>
              <a:r>
                <a:rPr lang="fr-FR" sz="1600" b="1" dirty="0">
                  <a:latin typeface="Symbol" panose="05050102010706020507" pitchFamily="18" charset="2"/>
                </a:rPr>
                <a:t>m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41DCD760-B4D8-4B6B-A78A-673E956D2889}"/>
              </a:ext>
            </a:extLst>
          </p:cNvPr>
          <p:cNvGrpSpPr/>
          <p:nvPr/>
        </p:nvGrpSpPr>
        <p:grpSpPr>
          <a:xfrm>
            <a:off x="3913590" y="7463643"/>
            <a:ext cx="1702632" cy="1943780"/>
            <a:chOff x="4266078" y="7655477"/>
            <a:chExt cx="1702632" cy="1943780"/>
          </a:xfrm>
        </p:grpSpPr>
        <p:pic>
          <p:nvPicPr>
            <p:cNvPr id="68" name="Picture 4">
              <a:extLst>
                <a:ext uri="{FF2B5EF4-FFF2-40B4-BE49-F238E27FC236}">
                  <a16:creationId xmlns:a16="http://schemas.microsoft.com/office/drawing/2014/main" id="{0A812E25-7947-4DDD-92B3-53E971593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39756" y="8015531"/>
              <a:ext cx="1513531" cy="1247858"/>
            </a:xfrm>
            <a:prstGeom prst="rect">
              <a:avLst/>
            </a:prstGeom>
          </p:spPr>
        </p:pic>
        <p:sp>
          <p:nvSpPr>
            <p:cNvPr id="69" name="global mass predictions of ~700 nuclei…">
              <a:extLst>
                <a:ext uri="{FF2B5EF4-FFF2-40B4-BE49-F238E27FC236}">
                  <a16:creationId xmlns:a16="http://schemas.microsoft.com/office/drawing/2014/main" id="{3F931536-2307-4375-97A3-AB12577CFA52}"/>
                </a:ext>
              </a:extLst>
            </p:cNvPr>
            <p:cNvSpPr txBox="1"/>
            <p:nvPr/>
          </p:nvSpPr>
          <p:spPr>
            <a:xfrm>
              <a:off x="4332044" y="9250444"/>
              <a:ext cx="1636666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Porro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70" name="global mass predictions of ~700 nuclei…">
              <a:extLst>
                <a:ext uri="{FF2B5EF4-FFF2-40B4-BE49-F238E27FC236}">
                  <a16:creationId xmlns:a16="http://schemas.microsoft.com/office/drawing/2014/main" id="{20C0EF45-0FB3-4B41-BA6D-4EA15C4C8903}"/>
                </a:ext>
              </a:extLst>
            </p:cNvPr>
            <p:cNvSpPr txBox="1"/>
            <p:nvPr/>
          </p:nvSpPr>
          <p:spPr>
            <a:xfrm>
              <a:off x="4266078" y="7655477"/>
              <a:ext cx="1687410" cy="35843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Giant </a:t>
              </a:r>
              <a:r>
                <a:rPr lang="fr-FR" sz="1600" b="1" dirty="0" err="1"/>
                <a:t>resonances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ACEC087-0C95-4553-AD01-09CCB3C023B2}"/>
              </a:ext>
            </a:extLst>
          </p:cNvPr>
          <p:cNvGrpSpPr/>
          <p:nvPr/>
        </p:nvGrpSpPr>
        <p:grpSpPr>
          <a:xfrm>
            <a:off x="2341262" y="3686000"/>
            <a:ext cx="1835874" cy="2086074"/>
            <a:chOff x="12522811" y="4017467"/>
            <a:chExt cx="1835874" cy="2086074"/>
          </a:xfrm>
        </p:grpSpPr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BE387C1-5D9C-4B8C-9E40-DB5294E30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604141" y="4389670"/>
              <a:ext cx="1636666" cy="1383744"/>
            </a:xfrm>
            <a:prstGeom prst="rect">
              <a:avLst/>
            </a:prstGeom>
          </p:spPr>
        </p:pic>
        <p:sp>
          <p:nvSpPr>
            <p:cNvPr id="72" name="global mass predictions of ~700 nuclei…">
              <a:extLst>
                <a:ext uri="{FF2B5EF4-FFF2-40B4-BE49-F238E27FC236}">
                  <a16:creationId xmlns:a16="http://schemas.microsoft.com/office/drawing/2014/main" id="{D2F381C4-D87C-443D-9066-BA1A3CBA23CE}"/>
                </a:ext>
              </a:extLst>
            </p:cNvPr>
            <p:cNvSpPr txBox="1"/>
            <p:nvPr/>
          </p:nvSpPr>
          <p:spPr>
            <a:xfrm>
              <a:off x="12532864" y="5754728"/>
              <a:ext cx="182582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Vorabbi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73" name="global mass predictions of ~700 nuclei…">
              <a:extLst>
                <a:ext uri="{FF2B5EF4-FFF2-40B4-BE49-F238E27FC236}">
                  <a16:creationId xmlns:a16="http://schemas.microsoft.com/office/drawing/2014/main" id="{D597506B-DBBA-4705-A735-1B32FFC43081}"/>
                </a:ext>
              </a:extLst>
            </p:cNvPr>
            <p:cNvSpPr txBox="1"/>
            <p:nvPr/>
          </p:nvSpPr>
          <p:spPr>
            <a:xfrm>
              <a:off x="12522811" y="4017467"/>
              <a:ext cx="176710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Optical </a:t>
              </a:r>
              <a:r>
                <a:rPr lang="fr-FR" sz="1600" b="1" dirty="0" err="1"/>
                <a:t>potential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0D26931-3A31-4A1C-9916-39AAAB618C1D}"/>
              </a:ext>
            </a:extLst>
          </p:cNvPr>
          <p:cNvGrpSpPr/>
          <p:nvPr/>
        </p:nvGrpSpPr>
        <p:grpSpPr>
          <a:xfrm>
            <a:off x="-8589" y="7735907"/>
            <a:ext cx="2242714" cy="1942847"/>
            <a:chOff x="13264944" y="3418324"/>
            <a:chExt cx="2242714" cy="1942847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A14E2AD-F08A-4306-AEF3-6C4D4AB842D6}"/>
                </a:ext>
              </a:extLst>
            </p:cNvPr>
            <p:cNvGrpSpPr/>
            <p:nvPr/>
          </p:nvGrpSpPr>
          <p:grpSpPr>
            <a:xfrm>
              <a:off x="13418439" y="3770674"/>
              <a:ext cx="1866909" cy="1249801"/>
              <a:chOff x="13418439" y="3770673"/>
              <a:chExt cx="2599393" cy="1589493"/>
            </a:xfrm>
          </p:grpSpPr>
          <p:pic>
            <p:nvPicPr>
              <p:cNvPr id="75" name="Google Shape;206;p20">
                <a:extLst>
                  <a:ext uri="{FF2B5EF4-FFF2-40B4-BE49-F238E27FC236}">
                    <a16:creationId xmlns:a16="http://schemas.microsoft.com/office/drawing/2014/main" id="{A030A74B-D162-4864-983B-9A251DDA9F97}"/>
                  </a:ext>
                </a:extLst>
              </p:cNvPr>
              <p:cNvPicPr/>
              <p:nvPr/>
            </p:nvPicPr>
            <p:blipFill>
              <a:blip r:embed="rId15"/>
              <a:stretch/>
            </p:blipFill>
            <p:spPr>
              <a:xfrm>
                <a:off x="13667569" y="3770673"/>
                <a:ext cx="2350263" cy="1570173"/>
              </a:xfrm>
              <a:prstGeom prst="rect">
                <a:avLst/>
              </a:prstGeom>
              <a:ln w="9360">
                <a:solidFill>
                  <a:srgbClr val="000000"/>
                </a:solidFill>
                <a:round/>
              </a:ln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D05B2213-405A-4525-A68B-ABE03AB9D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418439" y="3911463"/>
                <a:ext cx="216246" cy="1448703"/>
              </a:xfrm>
              <a:prstGeom prst="rect">
                <a:avLst/>
              </a:prstGeom>
            </p:spPr>
          </p:pic>
        </p:grpSp>
        <p:sp>
          <p:nvSpPr>
            <p:cNvPr id="78" name="Shape 1924">
              <a:extLst>
                <a:ext uri="{FF2B5EF4-FFF2-40B4-BE49-F238E27FC236}">
                  <a16:creationId xmlns:a16="http://schemas.microsoft.com/office/drawing/2014/main" id="{815CF8B5-DA6B-43FB-B40E-66FA1C9AEC95}"/>
                </a:ext>
              </a:extLst>
            </p:cNvPr>
            <p:cNvSpPr/>
            <p:nvPr/>
          </p:nvSpPr>
          <p:spPr>
            <a:xfrm rot="10800000" flipV="1">
              <a:off x="14272314" y="4025276"/>
              <a:ext cx="553276" cy="24622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1600" b="1" baseline="30000" dirty="0">
                  <a:latin typeface="Palatino"/>
                  <a:ea typeface="Palatino"/>
                  <a:cs typeface="Palatino"/>
                  <a:sym typeface="Palatino"/>
                </a:rPr>
                <a:t>20</a:t>
              </a:r>
              <a:r>
                <a:rPr lang="fr-FR" sz="1600" b="1" dirty="0">
                  <a:latin typeface="Palatino"/>
                  <a:ea typeface="Palatino"/>
                  <a:cs typeface="Palatino"/>
                  <a:sym typeface="Palatino"/>
                </a:rPr>
                <a:t>Ne</a:t>
              </a:r>
              <a:endParaRPr sz="1600" b="1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79" name="global mass predictions of ~700 nuclei…">
              <a:extLst>
                <a:ext uri="{FF2B5EF4-FFF2-40B4-BE49-F238E27FC236}">
                  <a16:creationId xmlns:a16="http://schemas.microsoft.com/office/drawing/2014/main" id="{46A7D5F5-E35C-4D03-831D-CC9CD8615518}"/>
                </a:ext>
              </a:extLst>
            </p:cNvPr>
            <p:cNvSpPr txBox="1"/>
            <p:nvPr/>
          </p:nvSpPr>
          <p:spPr>
            <a:xfrm>
              <a:off x="13523886" y="5012358"/>
              <a:ext cx="172483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Frosini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2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80" name="global mass predictions of ~700 nuclei…">
              <a:extLst>
                <a:ext uri="{FF2B5EF4-FFF2-40B4-BE49-F238E27FC236}">
                  <a16:creationId xmlns:a16="http://schemas.microsoft.com/office/drawing/2014/main" id="{CF818295-1117-4883-B6AE-5099529BCCB7}"/>
                </a:ext>
              </a:extLst>
            </p:cNvPr>
            <p:cNvSpPr txBox="1"/>
            <p:nvPr/>
          </p:nvSpPr>
          <p:spPr>
            <a:xfrm>
              <a:off x="13264944" y="3418324"/>
              <a:ext cx="224271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Rotational</a:t>
              </a:r>
              <a:r>
                <a:rPr lang="fr-FR" sz="1600" b="1" dirty="0"/>
                <a:t> bands in </a:t>
              </a:r>
              <a:r>
                <a:rPr lang="fr-FR" sz="1600" b="1" baseline="30000" dirty="0"/>
                <a:t>20</a:t>
              </a:r>
              <a:r>
                <a:rPr lang="fr-FR" sz="1600" b="1" dirty="0"/>
                <a:t>Ne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5568AF1-28E3-4E53-A9D3-672A5F86A41C}"/>
              </a:ext>
            </a:extLst>
          </p:cNvPr>
          <p:cNvGrpSpPr/>
          <p:nvPr/>
        </p:nvGrpSpPr>
        <p:grpSpPr>
          <a:xfrm>
            <a:off x="4203928" y="5739854"/>
            <a:ext cx="1972344" cy="1741636"/>
            <a:chOff x="14218920" y="6228738"/>
            <a:chExt cx="1972344" cy="1741636"/>
          </a:xfrm>
        </p:grpSpPr>
        <p:pic>
          <p:nvPicPr>
            <p:cNvPr id="81" name="pasted-movie.png" descr="pasted-movie.png">
              <a:extLst>
                <a:ext uri="{FF2B5EF4-FFF2-40B4-BE49-F238E27FC236}">
                  <a16:creationId xmlns:a16="http://schemas.microsoft.com/office/drawing/2014/main" id="{8A901E49-935F-4DE0-9274-EB2B442C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220215" y="6615505"/>
              <a:ext cx="1955809" cy="967479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sp>
          <p:nvSpPr>
            <p:cNvPr id="82" name="global mass predictions of ~700 nuclei…">
              <a:extLst>
                <a:ext uri="{FF2B5EF4-FFF2-40B4-BE49-F238E27FC236}">
                  <a16:creationId xmlns:a16="http://schemas.microsoft.com/office/drawing/2014/main" id="{310565EC-1DCC-4355-8563-414A781D30D6}"/>
                </a:ext>
              </a:extLst>
            </p:cNvPr>
            <p:cNvSpPr txBox="1"/>
            <p:nvPr/>
          </p:nvSpPr>
          <p:spPr>
            <a:xfrm>
              <a:off x="14246164" y="7621561"/>
              <a:ext cx="1933222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Elhatisari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83" name="global mass predictions of ~700 nuclei…">
              <a:extLst>
                <a:ext uri="{FF2B5EF4-FFF2-40B4-BE49-F238E27FC236}">
                  <a16:creationId xmlns:a16="http://schemas.microsoft.com/office/drawing/2014/main" id="{BE258B5A-1FAA-415B-9243-7BB0D3741B0F}"/>
                </a:ext>
              </a:extLst>
            </p:cNvPr>
            <p:cNvSpPr txBox="1"/>
            <p:nvPr/>
          </p:nvSpPr>
          <p:spPr>
            <a:xfrm>
              <a:off x="14218920" y="6228738"/>
              <a:ext cx="197234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baseline="30000" dirty="0"/>
                <a:t>2</a:t>
              </a:r>
              <a:r>
                <a:rPr lang="fr-FR" sz="1600" b="1" dirty="0"/>
                <a:t>H 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 </a:t>
              </a:r>
              <a:r>
                <a:rPr lang="fr-FR" sz="1600" b="1" baseline="30000" dirty="0"/>
                <a:t>58</a:t>
              </a:r>
              <a:r>
                <a:rPr lang="fr-FR" sz="1600" b="1" dirty="0"/>
                <a:t>Ni </a:t>
              </a:r>
              <a:r>
                <a:rPr lang="fr-FR" sz="1600" b="1" dirty="0" err="1"/>
                <a:t>R</a:t>
              </a:r>
              <a:r>
                <a:rPr lang="fr-FR" sz="1600" b="1" baseline="-25000" dirty="0" err="1"/>
                <a:t>ch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D6909BF9-4BBD-4A9F-A78D-E8EA801A186F}"/>
              </a:ext>
            </a:extLst>
          </p:cNvPr>
          <p:cNvGrpSpPr/>
          <p:nvPr/>
        </p:nvGrpSpPr>
        <p:grpSpPr>
          <a:xfrm>
            <a:off x="3792210" y="3434972"/>
            <a:ext cx="2604739" cy="2319731"/>
            <a:chOff x="13041969" y="5190178"/>
            <a:chExt cx="2604739" cy="2319731"/>
          </a:xfrm>
        </p:grpSpPr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F2A38947-9620-474E-87CF-7E8D045D2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494256" y="5535555"/>
              <a:ext cx="1689388" cy="1697147"/>
            </a:xfrm>
            <a:prstGeom prst="rect">
              <a:avLst/>
            </a:prstGeom>
          </p:spPr>
        </p:pic>
        <p:sp>
          <p:nvSpPr>
            <p:cNvPr id="86" name="global mass predictions of ~700 nuclei…">
              <a:extLst>
                <a:ext uri="{FF2B5EF4-FFF2-40B4-BE49-F238E27FC236}">
                  <a16:creationId xmlns:a16="http://schemas.microsoft.com/office/drawing/2014/main" id="{51AEC3E3-8D1A-4419-A71D-1B0E3DB68590}"/>
                </a:ext>
              </a:extLst>
            </p:cNvPr>
            <p:cNvSpPr txBox="1"/>
            <p:nvPr/>
          </p:nvSpPr>
          <p:spPr>
            <a:xfrm>
              <a:off x="13041969" y="5190178"/>
              <a:ext cx="260473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r-process </a:t>
              </a:r>
              <a:r>
                <a:rPr lang="fr-FR" sz="1600" b="1" dirty="0" err="1"/>
                <a:t>with</a:t>
              </a:r>
              <a:r>
                <a:rPr lang="fr-FR" sz="1600" b="1" dirty="0"/>
                <a:t> N=82 masses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87" name="global mass predictions of ~700 nuclei…">
              <a:extLst>
                <a:ext uri="{FF2B5EF4-FFF2-40B4-BE49-F238E27FC236}">
                  <a16:creationId xmlns:a16="http://schemas.microsoft.com/office/drawing/2014/main" id="{5D1D638F-3755-4FED-BFAA-57C7E5FC3D05}"/>
                </a:ext>
              </a:extLst>
            </p:cNvPr>
            <p:cNvSpPr txBox="1"/>
            <p:nvPr/>
          </p:nvSpPr>
          <p:spPr>
            <a:xfrm>
              <a:off x="13494256" y="7161096"/>
              <a:ext cx="165910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Kuske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3CF0C71B-0DA7-4551-B413-268CA2DB3B0F}"/>
              </a:ext>
            </a:extLst>
          </p:cNvPr>
          <p:cNvGrpSpPr/>
          <p:nvPr/>
        </p:nvGrpSpPr>
        <p:grpSpPr>
          <a:xfrm>
            <a:off x="11019209" y="1486397"/>
            <a:ext cx="1881698" cy="2294613"/>
            <a:chOff x="11019209" y="1486397"/>
            <a:chExt cx="1881698" cy="2294613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81F3D882-8E0C-40C3-9B95-20AEE9788F1A}"/>
                </a:ext>
              </a:extLst>
            </p:cNvPr>
            <p:cNvGrpSpPr/>
            <p:nvPr/>
          </p:nvGrpSpPr>
          <p:grpSpPr>
            <a:xfrm>
              <a:off x="11019209" y="1835210"/>
              <a:ext cx="1730545" cy="1671257"/>
              <a:chOff x="12586998" y="2363556"/>
              <a:chExt cx="6279614" cy="5998684"/>
            </a:xfrm>
          </p:grpSpPr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A383610D-58FF-41DB-92DC-C6993315D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586998" y="2363556"/>
                <a:ext cx="6279614" cy="5998684"/>
              </a:xfrm>
              <a:prstGeom prst="rect">
                <a:avLst/>
              </a:prstGeom>
            </p:spPr>
          </p:pic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id="{CE4925D1-4DB8-42DB-831B-4EC183381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830702" y="2855535"/>
                <a:ext cx="925417" cy="407624"/>
              </a:xfrm>
              <a:prstGeom prst="rect">
                <a:avLst/>
              </a:prstGeom>
            </p:spPr>
          </p:pic>
        </p:grpSp>
        <p:sp>
          <p:nvSpPr>
            <p:cNvPr id="94" name="global mass predictions of ~700 nuclei…">
              <a:extLst>
                <a:ext uri="{FF2B5EF4-FFF2-40B4-BE49-F238E27FC236}">
                  <a16:creationId xmlns:a16="http://schemas.microsoft.com/office/drawing/2014/main" id="{2F6F20B7-20E8-4EEE-BD34-7E15F345F01A}"/>
                </a:ext>
              </a:extLst>
            </p:cNvPr>
            <p:cNvSpPr txBox="1"/>
            <p:nvPr/>
          </p:nvSpPr>
          <p:spPr>
            <a:xfrm>
              <a:off x="11265286" y="3432197"/>
              <a:ext cx="140423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Hu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95" name="global mass predictions of ~700 nuclei…">
              <a:extLst>
                <a:ext uri="{FF2B5EF4-FFF2-40B4-BE49-F238E27FC236}">
                  <a16:creationId xmlns:a16="http://schemas.microsoft.com/office/drawing/2014/main" id="{320DF4BF-E2F7-4084-903B-265C69E0F0E2}"/>
                </a:ext>
              </a:extLst>
            </p:cNvPr>
            <p:cNvSpPr txBox="1"/>
            <p:nvPr/>
          </p:nvSpPr>
          <p:spPr>
            <a:xfrm>
              <a:off x="11053570" y="1486397"/>
              <a:ext cx="1847337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Infinite</a:t>
              </a:r>
              <a:r>
                <a:rPr lang="fr-FR" sz="1600" b="1" dirty="0"/>
                <a:t> </a:t>
              </a:r>
              <a:r>
                <a:rPr lang="fr-FR" sz="1600" b="1" dirty="0" err="1"/>
                <a:t>matter</a:t>
              </a:r>
              <a:r>
                <a:rPr lang="fr-FR" sz="1600" b="1" dirty="0"/>
                <a:t> EOS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59DFBCB7-F4D8-4946-8A3E-CCC3AB300490}"/>
              </a:ext>
            </a:extLst>
          </p:cNvPr>
          <p:cNvGrpSpPr/>
          <p:nvPr/>
        </p:nvGrpSpPr>
        <p:grpSpPr>
          <a:xfrm>
            <a:off x="6270545" y="5398425"/>
            <a:ext cx="1877221" cy="1916800"/>
            <a:chOff x="10321231" y="7727678"/>
            <a:chExt cx="1877221" cy="1916800"/>
          </a:xfrm>
        </p:grpSpPr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4BA3F31A-2C79-464B-B766-07E8B5C80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321231" y="8076892"/>
              <a:ext cx="1850483" cy="1231713"/>
            </a:xfrm>
            <a:prstGeom prst="rect">
              <a:avLst/>
            </a:prstGeom>
          </p:spPr>
        </p:pic>
        <p:sp>
          <p:nvSpPr>
            <p:cNvPr id="99" name="global mass predictions of ~700 nuclei…">
              <a:extLst>
                <a:ext uri="{FF2B5EF4-FFF2-40B4-BE49-F238E27FC236}">
                  <a16:creationId xmlns:a16="http://schemas.microsoft.com/office/drawing/2014/main" id="{636E8107-CC19-49A3-9FC0-2886C6681123}"/>
                </a:ext>
              </a:extLst>
            </p:cNvPr>
            <p:cNvSpPr txBox="1"/>
            <p:nvPr/>
          </p:nvSpPr>
          <p:spPr>
            <a:xfrm>
              <a:off x="10458391" y="7727678"/>
              <a:ext cx="1677468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2</a:t>
              </a:r>
              <a:r>
                <a:rPr lang="fr-FR" sz="1600" b="1" baseline="30000" dirty="0"/>
                <a:t>+</a:t>
              </a:r>
              <a:r>
                <a:rPr lang="fr-FR" sz="1600" b="1" baseline="-25000" dirty="0"/>
                <a:t>1</a:t>
              </a:r>
              <a:r>
                <a:rPr lang="fr-FR" sz="1600" b="1" dirty="0"/>
                <a:t> </a:t>
              </a:r>
              <a:r>
                <a:rPr lang="fr-FR" sz="1600" b="1" dirty="0" err="1"/>
                <a:t>through</a:t>
              </a:r>
              <a:r>
                <a:rPr lang="fr-FR" sz="1600" b="1" dirty="0"/>
                <a:t> </a:t>
              </a:r>
              <a:r>
                <a:rPr lang="fr-FR" sz="1600" b="1" baseline="30000" dirty="0"/>
                <a:t>132</a:t>
              </a:r>
              <a:r>
                <a:rPr lang="fr-FR" sz="1600" b="1" dirty="0"/>
                <a:t>Sn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100" name="global mass predictions of ~700 nuclei…">
              <a:extLst>
                <a:ext uri="{FF2B5EF4-FFF2-40B4-BE49-F238E27FC236}">
                  <a16:creationId xmlns:a16="http://schemas.microsoft.com/office/drawing/2014/main" id="{D3F86074-7654-4C31-929D-3DF0FEA2AB8C}"/>
                </a:ext>
              </a:extLst>
            </p:cNvPr>
            <p:cNvSpPr txBox="1"/>
            <p:nvPr/>
          </p:nvSpPr>
          <p:spPr>
            <a:xfrm>
              <a:off x="10475223" y="9295665"/>
              <a:ext cx="172322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Miyagi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2022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sp>
        <p:nvSpPr>
          <p:cNvPr id="89" name="Long-term goal:…">
            <a:extLst>
              <a:ext uri="{FF2B5EF4-FFF2-40B4-BE49-F238E27FC236}">
                <a16:creationId xmlns:a16="http://schemas.microsoft.com/office/drawing/2014/main" id="{4A942A05-9A17-4430-9F8A-288AE2270E0A}"/>
              </a:ext>
            </a:extLst>
          </p:cNvPr>
          <p:cNvSpPr txBox="1"/>
          <p:nvPr/>
        </p:nvSpPr>
        <p:spPr>
          <a:xfrm>
            <a:off x="8285445" y="7730981"/>
            <a:ext cx="2656875" cy="42126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1800" dirty="0" err="1">
                <a:solidFill>
                  <a:schemeClr val="tx1"/>
                </a:solidFill>
              </a:rPr>
              <a:t>Courtesy</a:t>
            </a:r>
            <a:r>
              <a:rPr lang="fr-FR" sz="1800" dirty="0">
                <a:solidFill>
                  <a:schemeClr val="tx1"/>
                </a:solidFill>
              </a:rPr>
              <a:t> of B. Bally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62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0E65C0BE-8F8E-427C-8864-6079E59D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1932474"/>
            <a:ext cx="12907096" cy="6083057"/>
          </a:xfrm>
          <a:prstGeom prst="rect">
            <a:avLst/>
          </a:prstGeom>
        </p:spPr>
      </p:pic>
      <p:sp>
        <p:nvSpPr>
          <p:cNvPr id="63" name="Line">
            <a:extLst>
              <a:ext uri="{FF2B5EF4-FFF2-40B4-BE49-F238E27FC236}">
                <a16:creationId xmlns:a16="http://schemas.microsoft.com/office/drawing/2014/main" id="{BDF07A23-2FA5-47C8-8F91-466D388DCDB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B0F2FA4-CB14-42F6-9C1C-0578DD7A82B8}"/>
              </a:ext>
            </a:extLst>
          </p:cNvPr>
          <p:cNvGrpSpPr/>
          <p:nvPr/>
        </p:nvGrpSpPr>
        <p:grpSpPr>
          <a:xfrm>
            <a:off x="4489293" y="3019452"/>
            <a:ext cx="2930289" cy="2017827"/>
            <a:chOff x="5828368" y="4519495"/>
            <a:chExt cx="2930289" cy="201782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30BA30-5837-496D-898C-09C5EE20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4471" y="4858390"/>
              <a:ext cx="1401953" cy="1342735"/>
            </a:xfrm>
            <a:prstGeom prst="rect">
              <a:avLst/>
            </a:prstGeom>
          </p:spPr>
        </p:pic>
        <p:sp>
          <p:nvSpPr>
            <p:cNvPr id="38" name="global mass predictions of ~700 nuclei…">
              <a:extLst>
                <a:ext uri="{FF2B5EF4-FFF2-40B4-BE49-F238E27FC236}">
                  <a16:creationId xmlns:a16="http://schemas.microsoft.com/office/drawing/2014/main" id="{FEE32C33-2837-4C2B-A64E-47812D3C1E51}"/>
                </a:ext>
              </a:extLst>
            </p:cNvPr>
            <p:cNvSpPr txBox="1"/>
            <p:nvPr/>
          </p:nvSpPr>
          <p:spPr>
            <a:xfrm>
              <a:off x="5828368" y="6188509"/>
              <a:ext cx="293028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Tichai, Demol, Duguet, PLB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(</a:t>
              </a:r>
              <a:r>
                <a:rPr dirty="0">
                  <a:solidFill>
                    <a:srgbClr val="0033CC"/>
                  </a:solidFill>
                </a:rPr>
                <a:t>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39" name="global mass predictions of ~700 nuclei…">
              <a:extLst>
                <a:ext uri="{FF2B5EF4-FFF2-40B4-BE49-F238E27FC236}">
                  <a16:creationId xmlns:a16="http://schemas.microsoft.com/office/drawing/2014/main" id="{96EF9573-D4D5-4009-9221-854CBCEEBC84}"/>
                </a:ext>
              </a:extLst>
            </p:cNvPr>
            <p:cNvSpPr txBox="1"/>
            <p:nvPr/>
          </p:nvSpPr>
          <p:spPr>
            <a:xfrm>
              <a:off x="6652983" y="4519495"/>
              <a:ext cx="1401952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BE in </a:t>
              </a:r>
              <a:r>
                <a:rPr lang="fr-FR" sz="1600" b="1" baseline="30000" dirty="0"/>
                <a:t>100-180</a:t>
              </a:r>
              <a:r>
                <a:rPr lang="fr-FR" sz="1600" b="1" dirty="0"/>
                <a:t>Sn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49B12AF-A343-4606-B1D2-DF853DB49535}"/>
              </a:ext>
            </a:extLst>
          </p:cNvPr>
          <p:cNvGrpSpPr/>
          <p:nvPr/>
        </p:nvGrpSpPr>
        <p:grpSpPr>
          <a:xfrm>
            <a:off x="8564729" y="1681487"/>
            <a:ext cx="2715488" cy="1854221"/>
            <a:chOff x="8954261" y="2735356"/>
            <a:chExt cx="2715488" cy="185422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837B20-DC10-4F95-A472-D54A2C838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0363" y="3062000"/>
              <a:ext cx="1598046" cy="1185375"/>
            </a:xfrm>
            <a:prstGeom prst="rect">
              <a:avLst/>
            </a:prstGeom>
          </p:spPr>
        </p:pic>
        <p:sp>
          <p:nvSpPr>
            <p:cNvPr id="57" name="global mass predictions of ~700 nuclei…">
              <a:extLst>
                <a:ext uri="{FF2B5EF4-FFF2-40B4-BE49-F238E27FC236}">
                  <a16:creationId xmlns:a16="http://schemas.microsoft.com/office/drawing/2014/main" id="{15340856-4523-4158-9145-10D250760FE5}"/>
                </a:ext>
              </a:extLst>
            </p:cNvPr>
            <p:cNvSpPr txBox="1"/>
            <p:nvPr/>
          </p:nvSpPr>
          <p:spPr>
            <a:xfrm>
              <a:off x="8954261" y="4240764"/>
              <a:ext cx="2715488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  <a:latin typeface="Gill Sans SemiBold"/>
                </a:rPr>
                <a:t>Bonaiti</a:t>
              </a:r>
              <a:r>
                <a:rPr dirty="0">
                  <a:solidFill>
                    <a:srgbClr val="0033CC"/>
                  </a:solidFill>
                  <a:latin typeface="Gill Sans SemiBold"/>
                </a:rPr>
                <a:t> </a:t>
              </a:r>
              <a:r>
                <a:rPr i="1" dirty="0">
                  <a:solidFill>
                    <a:srgbClr val="0033CC"/>
                  </a:solidFill>
                  <a:latin typeface="Gill Sans SemiBold"/>
                  <a:sym typeface="Gill Sans"/>
                </a:rPr>
                <a:t>et al.</a:t>
              </a:r>
              <a:r>
                <a:rPr lang="fr-FR" i="1" dirty="0">
                  <a:solidFill>
                    <a:srgbClr val="0033CC"/>
                  </a:solidFill>
                  <a:latin typeface="Gill Sans SemiBold"/>
                  <a:sym typeface="Gill Sans"/>
                </a:rPr>
                <a:t>, 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"/>
                </a:rPr>
                <a:t>arXiv:2508.14217</a:t>
              </a:r>
              <a:endParaRPr dirty="0">
                <a:solidFill>
                  <a:srgbClr val="0033CC"/>
                </a:solidFill>
                <a:latin typeface="Gill Sans SemiBold"/>
              </a:endParaRPr>
            </a:p>
          </p:txBody>
        </p:sp>
        <p:sp>
          <p:nvSpPr>
            <p:cNvPr id="58" name="global mass predictions of ~700 nuclei…">
              <a:extLst>
                <a:ext uri="{FF2B5EF4-FFF2-40B4-BE49-F238E27FC236}">
                  <a16:creationId xmlns:a16="http://schemas.microsoft.com/office/drawing/2014/main" id="{07DEF96A-8187-47B4-B628-A04A0A04E69E}"/>
                </a:ext>
              </a:extLst>
            </p:cNvPr>
            <p:cNvSpPr txBox="1"/>
            <p:nvPr/>
          </p:nvSpPr>
          <p:spPr>
            <a:xfrm>
              <a:off x="9459883" y="2735356"/>
              <a:ext cx="1677468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Magicity</a:t>
              </a:r>
              <a:r>
                <a:rPr lang="fr-FR" sz="1600" b="1" dirty="0"/>
                <a:t> of </a:t>
              </a:r>
              <a:r>
                <a:rPr lang="fr-FR" sz="1600" b="1" baseline="30000" dirty="0"/>
                <a:t>266</a:t>
              </a:r>
              <a:r>
                <a:rPr lang="fr-FR" sz="1600" b="1" dirty="0"/>
                <a:t>Pb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CA3D48E8-D40B-4234-99E3-6425AEDF6E7E}"/>
              </a:ext>
            </a:extLst>
          </p:cNvPr>
          <p:cNvSpPr txBox="1"/>
          <p:nvPr/>
        </p:nvSpPr>
        <p:spPr>
          <a:xfrm>
            <a:off x="5065931" y="1478127"/>
            <a:ext cx="2957541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chemeClr val="tx1"/>
                </a:solidFill>
              </a:rPr>
              <a:t>Doubly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closed-shell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nuclei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91" name="TextBox 16">
            <a:extLst>
              <a:ext uri="{FF2B5EF4-FFF2-40B4-BE49-F238E27FC236}">
                <a16:creationId xmlns:a16="http://schemas.microsoft.com/office/drawing/2014/main" id="{4425C47A-48EF-4B23-83D3-046E47885F6D}"/>
              </a:ext>
            </a:extLst>
          </p:cNvPr>
          <p:cNvSpPr txBox="1"/>
          <p:nvPr/>
        </p:nvSpPr>
        <p:spPr>
          <a:xfrm>
            <a:off x="5046254" y="1963927"/>
            <a:ext cx="156689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Spherical CC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103" name="TextBox 16">
            <a:extLst>
              <a:ext uri="{FF2B5EF4-FFF2-40B4-BE49-F238E27FC236}">
                <a16:creationId xmlns:a16="http://schemas.microsoft.com/office/drawing/2014/main" id="{FF6503EB-13DD-457F-A9FC-4A3A56D95856}"/>
              </a:ext>
            </a:extLst>
          </p:cNvPr>
          <p:cNvSpPr txBox="1"/>
          <p:nvPr/>
        </p:nvSpPr>
        <p:spPr>
          <a:xfrm>
            <a:off x="1419074" y="1968981"/>
            <a:ext cx="2946061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Spherical </a:t>
            </a:r>
            <a:r>
              <a:rPr lang="en-US" sz="19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Bogoliubov</a:t>
            </a:r>
            <a:r>
              <a:rPr 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 CC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108" name="Rectangle à coins arrondis 29">
            <a:extLst>
              <a:ext uri="{FF2B5EF4-FFF2-40B4-BE49-F238E27FC236}">
                <a16:creationId xmlns:a16="http://schemas.microsoft.com/office/drawing/2014/main" id="{1E6348EC-5013-4974-A43F-84CCE1204C1A}"/>
              </a:ext>
            </a:extLst>
          </p:cNvPr>
          <p:cNvSpPr/>
          <p:nvPr/>
        </p:nvSpPr>
        <p:spPr>
          <a:xfrm>
            <a:off x="2354856" y="5230916"/>
            <a:ext cx="4353339" cy="1820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0" name="Rectangle à coins arrondis 29">
            <a:extLst>
              <a:ext uri="{FF2B5EF4-FFF2-40B4-BE49-F238E27FC236}">
                <a16:creationId xmlns:a16="http://schemas.microsoft.com/office/drawing/2014/main" id="{36EA10B5-45B9-44D5-B1DD-971468D9FBA6}"/>
              </a:ext>
            </a:extLst>
          </p:cNvPr>
          <p:cNvSpPr/>
          <p:nvPr/>
        </p:nvSpPr>
        <p:spPr>
          <a:xfrm>
            <a:off x="9098280" y="3662116"/>
            <a:ext cx="337745" cy="19388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2" name="Shape 1909">
            <a:extLst>
              <a:ext uri="{FF2B5EF4-FFF2-40B4-BE49-F238E27FC236}">
                <a16:creationId xmlns:a16="http://schemas.microsoft.com/office/drawing/2014/main" id="{64517F9B-1F6C-4A9C-96A8-AC794D849803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Heaviest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studied</a:t>
            </a:r>
            <a:r>
              <a:rPr lang="fr-FR" sz="3600" dirty="0">
                <a:solidFill>
                  <a:srgbClr val="0033CC"/>
                </a:solidFill>
              </a:rPr>
              <a:t> ab initio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60" name="2023">
            <a:extLst>
              <a:ext uri="{FF2B5EF4-FFF2-40B4-BE49-F238E27FC236}">
                <a16:creationId xmlns:a16="http://schemas.microsoft.com/office/drawing/2014/main" id="{E33C9EE2-7684-43E1-A1D2-AA98106AC999}"/>
              </a:ext>
            </a:extLst>
          </p:cNvPr>
          <p:cNvSpPr txBox="1"/>
          <p:nvPr/>
        </p:nvSpPr>
        <p:spPr>
          <a:xfrm>
            <a:off x="6081796" y="6186783"/>
            <a:ext cx="1231106" cy="779701"/>
          </a:xfrm>
          <a:prstGeom prst="rect">
            <a:avLst/>
          </a:prstGeom>
          <a:noFill/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0DA50A0-E6A1-43ED-88D8-668A376652E8}"/>
              </a:ext>
            </a:extLst>
          </p:cNvPr>
          <p:cNvSpPr txBox="1"/>
          <p:nvPr/>
        </p:nvSpPr>
        <p:spPr>
          <a:xfrm>
            <a:off x="1434845" y="1470579"/>
            <a:ext cx="2930290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chemeClr val="tx1"/>
                </a:solidFill>
              </a:rPr>
              <a:t>Singly open-</a:t>
            </a:r>
            <a:r>
              <a:rPr lang="fr-FR" sz="2000" b="1" dirty="0" err="1">
                <a:solidFill>
                  <a:schemeClr val="tx1"/>
                </a:solidFill>
              </a:rPr>
              <a:t>shell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nuclei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1C76B72E-646C-4156-AF0A-D668563DDA20}"/>
              </a:ext>
            </a:extLst>
          </p:cNvPr>
          <p:cNvSpPr/>
          <p:nvPr/>
        </p:nvSpPr>
        <p:spPr>
          <a:xfrm>
            <a:off x="1075708" y="8306592"/>
            <a:ext cx="11217893" cy="1343296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0B41962A-EF40-4509-9197-4A1DC22A3015}"/>
              </a:ext>
            </a:extLst>
          </p:cNvPr>
          <p:cNvSpPr txBox="1"/>
          <p:nvPr/>
        </p:nvSpPr>
        <p:spPr>
          <a:xfrm>
            <a:off x="1096029" y="8282841"/>
            <a:ext cx="11217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Present study: evolution of absolute charge radii and isotopic shifts along complete Sn isotopic chain 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→Absolute charge radii constitute a challenge for </a:t>
            </a:r>
            <a:r>
              <a:rPr lang="en-US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cs typeface="Times New Roman" panose="02020603050405020304" pitchFamily="18" charset="0"/>
              </a:rPr>
              <a:t>EFT</a:t>
            </a:r>
            <a:r>
              <a:rPr lang="en-US" sz="2000" dirty="0">
                <a:cs typeface="Times New Roman" panose="02020603050405020304" pitchFamily="18" charset="0"/>
              </a:rPr>
              <a:t> interactions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→Evolution of isotopic shifts uncovers refined challenges for </a:t>
            </a:r>
            <a:r>
              <a:rPr lang="en-US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cs typeface="Times New Roman" panose="02020603050405020304" pitchFamily="18" charset="0"/>
              </a:rPr>
              <a:t>EFT</a:t>
            </a:r>
            <a:r>
              <a:rPr lang="en-US" sz="2000" dirty="0">
                <a:cs typeface="Times New Roman" panose="02020603050405020304" pitchFamily="18" charset="0"/>
              </a:rPr>
              <a:t> interactions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en-US" sz="2000" b="1" dirty="0">
                <a:cs typeface="Times New Roman" panose="02020603050405020304" pitchFamily="18" charset="0"/>
              </a:rPr>
              <a:t>→Heavy open-shell nuclei extend those tests into a new regime</a:t>
            </a:r>
          </a:p>
        </p:txBody>
      </p:sp>
      <p:sp>
        <p:nvSpPr>
          <p:cNvPr id="37" name="Long-term goal:…">
            <a:extLst>
              <a:ext uri="{FF2B5EF4-FFF2-40B4-BE49-F238E27FC236}">
                <a16:creationId xmlns:a16="http://schemas.microsoft.com/office/drawing/2014/main" id="{A48E9153-46B9-4392-B31F-2FA1FEEDD542}"/>
              </a:ext>
            </a:extLst>
          </p:cNvPr>
          <p:cNvSpPr txBox="1"/>
          <p:nvPr/>
        </p:nvSpPr>
        <p:spPr>
          <a:xfrm>
            <a:off x="8285445" y="7730981"/>
            <a:ext cx="2656875" cy="42126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1800" dirty="0" err="1">
                <a:solidFill>
                  <a:schemeClr val="tx1"/>
                </a:solidFill>
              </a:rPr>
              <a:t>Courtesy</a:t>
            </a:r>
            <a:r>
              <a:rPr lang="fr-FR" sz="1800" dirty="0">
                <a:solidFill>
                  <a:schemeClr val="tx1"/>
                </a:solidFill>
              </a:rPr>
              <a:t> of B. Bally</a:t>
            </a:r>
            <a:endParaRPr sz="1800" dirty="0">
              <a:solidFill>
                <a:schemeClr val="tx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9611FB5-1AD2-42AD-8BD7-BE45700D2F08}"/>
              </a:ext>
            </a:extLst>
          </p:cNvPr>
          <p:cNvGrpSpPr/>
          <p:nvPr/>
        </p:nvGrpSpPr>
        <p:grpSpPr>
          <a:xfrm>
            <a:off x="1870441" y="3092384"/>
            <a:ext cx="2476640" cy="1945674"/>
            <a:chOff x="917809" y="3033748"/>
            <a:chExt cx="2476640" cy="1945674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43AB1FA3-8DF1-44CC-A934-B9FC1F275848}"/>
                </a:ext>
              </a:extLst>
            </p:cNvPr>
            <p:cNvGrpSpPr/>
            <p:nvPr/>
          </p:nvGrpSpPr>
          <p:grpSpPr>
            <a:xfrm>
              <a:off x="1088825" y="3387420"/>
              <a:ext cx="1974415" cy="1269922"/>
              <a:chOff x="13294630" y="1733780"/>
              <a:chExt cx="3274052" cy="2029377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64027664-39FE-49DD-BAA1-E7DA35660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94630" y="1733780"/>
                <a:ext cx="3274052" cy="1789121"/>
              </a:xfrm>
              <a:prstGeom prst="rect">
                <a:avLst/>
              </a:prstGeom>
            </p:spPr>
          </p:pic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0F816A7D-DCFE-4018-8491-BCA78BA1E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65291" y="3437036"/>
                <a:ext cx="2881070" cy="326121"/>
              </a:xfrm>
              <a:prstGeom prst="rect">
                <a:avLst/>
              </a:prstGeom>
            </p:spPr>
          </p:pic>
        </p:grpSp>
        <p:sp>
          <p:nvSpPr>
            <p:cNvPr id="42" name="global mass predictions of ~700 nuclei…">
              <a:extLst>
                <a:ext uri="{FF2B5EF4-FFF2-40B4-BE49-F238E27FC236}">
                  <a16:creationId xmlns:a16="http://schemas.microsoft.com/office/drawing/2014/main" id="{CADA4F33-F7A0-4F30-9FC3-E0F2B8F0BA24}"/>
                </a:ext>
              </a:extLst>
            </p:cNvPr>
            <p:cNvSpPr txBox="1"/>
            <p:nvPr/>
          </p:nvSpPr>
          <p:spPr>
            <a:xfrm>
              <a:off x="1019347" y="3033748"/>
              <a:ext cx="2323436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r</a:t>
              </a:r>
              <a:r>
                <a:rPr lang="fr-FR" sz="1600" b="1" baseline="-25000" dirty="0" err="1"/>
                <a:t>ch</a:t>
              </a:r>
              <a:r>
                <a:rPr lang="fr-FR" sz="1600" b="1" baseline="-25000" dirty="0"/>
                <a:t> </a:t>
              </a:r>
              <a:r>
                <a:rPr lang="fr-FR" sz="1600" b="1" dirty="0"/>
                <a:t> and B(E2) in </a:t>
              </a:r>
              <a:r>
                <a:rPr lang="fr-FR" sz="1600" b="1" baseline="30000" dirty="0"/>
                <a:t>100-132</a:t>
              </a:r>
              <a:r>
                <a:rPr lang="fr-FR" sz="1600" b="1" dirty="0"/>
                <a:t>Sn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46" name="global mass predictions of ~700 nuclei…">
              <a:extLst>
                <a:ext uri="{FF2B5EF4-FFF2-40B4-BE49-F238E27FC236}">
                  <a16:creationId xmlns:a16="http://schemas.microsoft.com/office/drawing/2014/main" id="{F7C6305B-F21A-40A0-A921-875E59C7CB9D}"/>
                </a:ext>
              </a:extLst>
            </p:cNvPr>
            <p:cNvSpPr txBox="1"/>
            <p:nvPr/>
          </p:nvSpPr>
          <p:spPr>
            <a:xfrm>
              <a:off x="917809" y="4630609"/>
              <a:ext cx="2476640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da-DK" dirty="0">
                  <a:solidFill>
                    <a:srgbClr val="0033CC"/>
                  </a:solidFill>
                </a:rPr>
                <a:t>Gustafsson </a:t>
              </a:r>
              <a:r>
                <a:rPr lang="da-DK" i="1" dirty="0">
                  <a:solidFill>
                    <a:srgbClr val="0033CC"/>
                  </a:solidFill>
                </a:rPr>
                <a:t>et al</a:t>
              </a:r>
              <a:r>
                <a:rPr lang="da-DK" dirty="0">
                  <a:solidFill>
                    <a:srgbClr val="0033CC"/>
                  </a:solidFill>
                </a:rPr>
                <a:t>., PRL (2025)</a:t>
              </a:r>
            </a:p>
          </p:txBody>
        </p:sp>
      </p:grpSp>
      <p:sp>
        <p:nvSpPr>
          <p:cNvPr id="49" name="TextBox 16">
            <a:extLst>
              <a:ext uri="{FF2B5EF4-FFF2-40B4-BE49-F238E27FC236}">
                <a16:creationId xmlns:a16="http://schemas.microsoft.com/office/drawing/2014/main" id="{766DC265-C1F8-4F28-9A7A-BD2EEB32937C}"/>
              </a:ext>
            </a:extLst>
          </p:cNvPr>
          <p:cNvSpPr txBox="1"/>
          <p:nvPr/>
        </p:nvSpPr>
        <p:spPr>
          <a:xfrm>
            <a:off x="1419075" y="2410956"/>
            <a:ext cx="2692012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Valence-space IMSRG</a:t>
            </a:r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91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/>
      <p:bldP spid="103" grpId="0" animBg="1"/>
      <p:bldP spid="108" grpId="0" animBg="1"/>
      <p:bldP spid="110" grpId="0" animBg="1"/>
      <p:bldP spid="107" grpId="0" animBg="1"/>
      <p:bldP spid="35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0E65C0BE-8F8E-427C-8864-6079E59D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1932474"/>
            <a:ext cx="12907096" cy="6083057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18264A84-23E9-4173-BEBF-BC8FA8122726}"/>
              </a:ext>
            </a:extLst>
          </p:cNvPr>
          <p:cNvSpPr/>
          <p:nvPr/>
        </p:nvSpPr>
        <p:spPr>
          <a:xfrm>
            <a:off x="578352" y="1417877"/>
            <a:ext cx="12394310" cy="34108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BDF07A23-2FA5-47C8-8F91-466D388DCDB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8" name="Rectangle à coins arrondis 29">
            <a:extLst>
              <a:ext uri="{FF2B5EF4-FFF2-40B4-BE49-F238E27FC236}">
                <a16:creationId xmlns:a16="http://schemas.microsoft.com/office/drawing/2014/main" id="{1E6348EC-5013-4974-A43F-84CCE1204C1A}"/>
              </a:ext>
            </a:extLst>
          </p:cNvPr>
          <p:cNvSpPr/>
          <p:nvPr/>
        </p:nvSpPr>
        <p:spPr>
          <a:xfrm>
            <a:off x="2354856" y="5230916"/>
            <a:ext cx="4353339" cy="1820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2" name="Shape 1909">
            <a:extLst>
              <a:ext uri="{FF2B5EF4-FFF2-40B4-BE49-F238E27FC236}">
                <a16:creationId xmlns:a16="http://schemas.microsoft.com/office/drawing/2014/main" id="{64517F9B-1F6C-4A9C-96A8-AC794D849803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Present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study</a:t>
            </a:r>
            <a:r>
              <a:rPr lang="fr-FR" sz="3600" dirty="0">
                <a:solidFill>
                  <a:srgbClr val="0033CC"/>
                </a:solidFill>
              </a:rPr>
              <a:t> on </a:t>
            </a:r>
            <a:r>
              <a:rPr lang="fr-FR" sz="3600" dirty="0" err="1">
                <a:solidFill>
                  <a:srgbClr val="0033CC"/>
                </a:solidFill>
              </a:rPr>
              <a:t>r</a:t>
            </a:r>
            <a:r>
              <a:rPr lang="fr-FR" sz="3600" baseline="-25000" dirty="0" err="1">
                <a:solidFill>
                  <a:srgbClr val="0033CC"/>
                </a:solidFill>
              </a:rPr>
              <a:t>ch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in </a:t>
            </a:r>
            <a:r>
              <a:rPr lang="fr-FR" sz="3600" dirty="0" err="1">
                <a:solidFill>
                  <a:srgbClr val="0033CC"/>
                </a:solidFill>
              </a:rPr>
              <a:t>even-even</a:t>
            </a:r>
            <a:r>
              <a:rPr lang="fr-FR" sz="3600" dirty="0">
                <a:solidFill>
                  <a:srgbClr val="0033CC"/>
                </a:solidFill>
              </a:rPr>
              <a:t> Sn isotopes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13" name="Shape 111">
            <a:extLst>
              <a:ext uri="{FF2B5EF4-FFF2-40B4-BE49-F238E27FC236}">
                <a16:creationId xmlns:a16="http://schemas.microsoft.com/office/drawing/2014/main" id="{3B1B8929-4ED3-49E7-91BC-B73315FE9B10}"/>
              </a:ext>
            </a:extLst>
          </p:cNvPr>
          <p:cNvSpPr/>
          <p:nvPr/>
        </p:nvSpPr>
        <p:spPr>
          <a:xfrm>
            <a:off x="44547" y="8721345"/>
            <a:ext cx="545015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>
                <a:solidFill>
                  <a:schemeClr val="tx1"/>
                </a:solidFill>
              </a:rPr>
              <a:t>⦿ </a:t>
            </a:r>
            <a:r>
              <a:rPr lang="fr-FR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fr-FR" sz="2000" dirty="0" err="1">
                <a:solidFill>
                  <a:schemeClr val="tx1"/>
                </a:solidFill>
              </a:rPr>
              <a:t>EFT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based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Hamiltonian</a:t>
            </a:r>
            <a:r>
              <a:rPr lang="fr-FR" sz="2000" dirty="0">
                <a:solidFill>
                  <a:schemeClr val="tx1"/>
                </a:solidFill>
              </a:rPr>
              <a:t> EM (1.8/2.0)</a:t>
            </a:r>
          </a:p>
          <a:p>
            <a:pPr lvl="0">
              <a:defRPr sz="1800"/>
            </a:pPr>
            <a:r>
              <a:rPr lang="fr-FR" sz="2000" dirty="0"/>
              <a:t>⦿ </a:t>
            </a:r>
            <a:r>
              <a:rPr lang="fr-FR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fr-FR" sz="2000" dirty="0" err="1">
                <a:solidFill>
                  <a:schemeClr val="tx1"/>
                </a:solidFill>
              </a:rPr>
              <a:t>EFT</a:t>
            </a:r>
            <a:r>
              <a:rPr lang="en-US" sz="2000" dirty="0"/>
              <a:t> based Hamiltonian EM (7.5)</a:t>
            </a:r>
          </a:p>
          <a:p>
            <a:pPr>
              <a:defRPr sz="1800"/>
            </a:pPr>
            <a:r>
              <a:rPr lang="fr-FR" sz="2000" dirty="0"/>
              <a:t>⦿ </a:t>
            </a:r>
            <a:r>
              <a:rPr lang="fr-FR" sz="2000" dirty="0">
                <a:latin typeface="Symbol" panose="05050102010706020507" pitchFamily="18" charset="2"/>
              </a:rPr>
              <a:t>D</a:t>
            </a:r>
            <a:r>
              <a:rPr lang="fr-FR" sz="2000" dirty="0"/>
              <a:t>-full </a:t>
            </a:r>
            <a:r>
              <a:rPr lang="fr-FR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fr-FR" sz="2000" dirty="0" err="1">
                <a:solidFill>
                  <a:schemeClr val="tx1"/>
                </a:solidFill>
              </a:rPr>
              <a:t>EFT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000" dirty="0"/>
              <a:t>N</a:t>
            </a:r>
            <a:r>
              <a:rPr lang="en-US" sz="2000" baseline="30000" dirty="0"/>
              <a:t>2</a:t>
            </a:r>
            <a:r>
              <a:rPr lang="en-US" sz="2000" dirty="0"/>
              <a:t>LO</a:t>
            </a:r>
            <a:r>
              <a:rPr lang="en-US" sz="2000" baseline="-25000" dirty="0"/>
              <a:t>GO</a:t>
            </a:r>
            <a:r>
              <a:rPr lang="en-US" sz="2000" dirty="0"/>
              <a:t>(394) Hamiltonian</a:t>
            </a:r>
          </a:p>
        </p:txBody>
      </p:sp>
      <p:sp>
        <p:nvSpPr>
          <p:cNvPr id="114" name="global mass predictions of ~700 nuclei…">
            <a:extLst>
              <a:ext uri="{FF2B5EF4-FFF2-40B4-BE49-F238E27FC236}">
                <a16:creationId xmlns:a16="http://schemas.microsoft.com/office/drawing/2014/main" id="{9F235696-DC54-4678-83B7-C596A3DB588C}"/>
              </a:ext>
            </a:extLst>
          </p:cNvPr>
          <p:cNvSpPr txBox="1"/>
          <p:nvPr/>
        </p:nvSpPr>
        <p:spPr>
          <a:xfrm>
            <a:off x="4398186" y="8708048"/>
            <a:ext cx="257923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Hebeler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</a:t>
            </a:r>
            <a:r>
              <a:rPr dirty="0">
                <a:solidFill>
                  <a:srgbClr val="0033CC"/>
                </a:solidFill>
              </a:rPr>
              <a:t>1)</a:t>
            </a:r>
          </a:p>
        </p:txBody>
      </p:sp>
      <p:sp>
        <p:nvSpPr>
          <p:cNvPr id="116" name="global mass predictions of ~700 nuclei…">
            <a:extLst>
              <a:ext uri="{FF2B5EF4-FFF2-40B4-BE49-F238E27FC236}">
                <a16:creationId xmlns:a16="http://schemas.microsoft.com/office/drawing/2014/main" id="{C1A22903-1DB8-4618-8F04-642F4ABA0926}"/>
              </a:ext>
            </a:extLst>
          </p:cNvPr>
          <p:cNvSpPr txBox="1"/>
          <p:nvPr/>
        </p:nvSpPr>
        <p:spPr>
          <a:xfrm>
            <a:off x="4249855" y="9041621"/>
            <a:ext cx="272350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arXiv:2401.06675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17" name="global mass predictions of ~700 nuclei…">
            <a:extLst>
              <a:ext uri="{FF2B5EF4-FFF2-40B4-BE49-F238E27FC236}">
                <a16:creationId xmlns:a16="http://schemas.microsoft.com/office/drawing/2014/main" id="{2678E519-ACBE-4FC4-814B-ED5040D59911}"/>
              </a:ext>
            </a:extLst>
          </p:cNvPr>
          <p:cNvSpPr txBox="1"/>
          <p:nvPr/>
        </p:nvSpPr>
        <p:spPr>
          <a:xfrm>
            <a:off x="4874469" y="9341993"/>
            <a:ext cx="1992533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Jiang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20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18" name="Shape 111">
            <a:extLst>
              <a:ext uri="{FF2B5EF4-FFF2-40B4-BE49-F238E27FC236}">
                <a16:creationId xmlns:a16="http://schemas.microsoft.com/office/drawing/2014/main" id="{261BB838-36D4-4B7A-88EA-AA17AD430BC1}"/>
              </a:ext>
            </a:extLst>
          </p:cNvPr>
          <p:cNvSpPr/>
          <p:nvPr/>
        </p:nvSpPr>
        <p:spPr>
          <a:xfrm>
            <a:off x="7295052" y="8663629"/>
            <a:ext cx="6209521" cy="331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1600" dirty="0">
                <a:solidFill>
                  <a:schemeClr val="tx1"/>
                </a:solidFill>
              </a:rPr>
              <a:t>Good BE (</a:t>
            </a:r>
            <a:r>
              <a:rPr lang="fr-FR" sz="1600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>
                <a:solidFill>
                  <a:schemeClr val="tx1"/>
                </a:solidFill>
              </a:rPr>
              <a:t>E</a:t>
            </a:r>
            <a:r>
              <a:rPr lang="fr-FR" sz="1600" baseline="-25000" dirty="0" err="1">
                <a:solidFill>
                  <a:schemeClr val="tx1"/>
                </a:solidFill>
              </a:rPr>
              <a:t>exp</a:t>
            </a:r>
            <a:r>
              <a:rPr lang="fr-FR" sz="1600" dirty="0">
                <a:solidFill>
                  <a:schemeClr val="tx1"/>
                </a:solidFill>
              </a:rPr>
              <a:t>&lt;2%) + </a:t>
            </a:r>
            <a:r>
              <a:rPr lang="fr-FR" sz="1600" dirty="0" err="1">
                <a:solidFill>
                  <a:schemeClr val="tx1"/>
                </a:solidFill>
              </a:rPr>
              <a:t>spectro</a:t>
            </a:r>
            <a:r>
              <a:rPr lang="fr-FR" sz="1600" dirty="0">
                <a:solidFill>
                  <a:schemeClr val="tx1"/>
                </a:solidFill>
              </a:rPr>
              <a:t>. but </a:t>
            </a:r>
            <a:r>
              <a:rPr lang="fr-FR" sz="1600" dirty="0" err="1">
                <a:solidFill>
                  <a:schemeClr val="tx1"/>
                </a:solidFill>
              </a:rPr>
              <a:t>radii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too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small</a:t>
            </a:r>
            <a:r>
              <a:rPr lang="fr-FR" sz="1600" dirty="0">
                <a:solidFill>
                  <a:schemeClr val="tx1"/>
                </a:solidFill>
              </a:rPr>
              <a:t> (</a:t>
            </a:r>
            <a:r>
              <a:rPr lang="fr-FR" sz="1600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err="1">
                <a:solidFill>
                  <a:schemeClr val="tx1"/>
                </a:solidFill>
              </a:rPr>
              <a:t>R</a:t>
            </a:r>
            <a:r>
              <a:rPr lang="fr-FR" sz="1600" baseline="-25000" dirty="0" err="1">
                <a:solidFill>
                  <a:schemeClr val="tx1"/>
                </a:solidFill>
              </a:rPr>
              <a:t>exp</a:t>
            </a:r>
            <a:r>
              <a:rPr lang="fr-FR" sz="1600" dirty="0">
                <a:solidFill>
                  <a:schemeClr val="tx1"/>
                </a:solidFill>
              </a:rPr>
              <a:t>=6%) </a:t>
            </a:r>
          </a:p>
        </p:txBody>
      </p:sp>
      <p:sp>
        <p:nvSpPr>
          <p:cNvPr id="119" name="Shape 111">
            <a:extLst>
              <a:ext uri="{FF2B5EF4-FFF2-40B4-BE49-F238E27FC236}">
                <a16:creationId xmlns:a16="http://schemas.microsoft.com/office/drawing/2014/main" id="{BEC0B9EC-10E1-46DF-BA1E-C01E432883DE}"/>
              </a:ext>
            </a:extLst>
          </p:cNvPr>
          <p:cNvSpPr/>
          <p:nvPr/>
        </p:nvSpPr>
        <p:spPr>
          <a:xfrm>
            <a:off x="7299616" y="9017195"/>
            <a:ext cx="6209521" cy="331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1600" dirty="0" err="1">
                <a:solidFill>
                  <a:schemeClr val="tx1"/>
                </a:solidFill>
              </a:rPr>
              <a:t>Same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with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improved</a:t>
            </a:r>
            <a:r>
              <a:rPr lang="fr-FR" sz="1600" dirty="0">
                <a:solidFill>
                  <a:schemeClr val="tx1"/>
                </a:solidFill>
              </a:rPr>
              <a:t> charge </a:t>
            </a:r>
            <a:r>
              <a:rPr lang="fr-FR" sz="1600" dirty="0" err="1">
                <a:solidFill>
                  <a:schemeClr val="tx1"/>
                </a:solidFill>
              </a:rPr>
              <a:t>radii</a:t>
            </a:r>
            <a:r>
              <a:rPr lang="fr-FR" sz="1600" dirty="0">
                <a:solidFill>
                  <a:schemeClr val="tx1"/>
                </a:solidFill>
              </a:rPr>
              <a:t> (via </a:t>
            </a:r>
            <a:r>
              <a:rPr lang="fr-FR" sz="1600" dirty="0" err="1">
                <a:solidFill>
                  <a:schemeClr val="tx1"/>
                </a:solidFill>
              </a:rPr>
              <a:t>c</a:t>
            </a:r>
            <a:r>
              <a:rPr lang="fr-FR" sz="1600" baseline="-25000" dirty="0" err="1">
                <a:solidFill>
                  <a:schemeClr val="tx1"/>
                </a:solidFill>
              </a:rPr>
              <a:t>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through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r</a:t>
            </a:r>
            <a:r>
              <a:rPr lang="fr-FR" sz="1600" baseline="-25000" dirty="0" err="1">
                <a:solidFill>
                  <a:schemeClr val="tx1"/>
                </a:solidFill>
              </a:rPr>
              <a:t>ch</a:t>
            </a: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baseline="30000" dirty="0">
                <a:solidFill>
                  <a:schemeClr val="tx1"/>
                </a:solidFill>
              </a:rPr>
              <a:t>16</a:t>
            </a:r>
            <a:r>
              <a:rPr lang="fr-FR" sz="1600" dirty="0">
                <a:solidFill>
                  <a:schemeClr val="tx1"/>
                </a:solidFill>
              </a:rPr>
              <a:t>O))</a:t>
            </a:r>
          </a:p>
        </p:txBody>
      </p:sp>
      <p:sp>
        <p:nvSpPr>
          <p:cNvPr id="120" name="Shape 111">
            <a:extLst>
              <a:ext uri="{FF2B5EF4-FFF2-40B4-BE49-F238E27FC236}">
                <a16:creationId xmlns:a16="http://schemas.microsoft.com/office/drawing/2014/main" id="{4B8EC63C-6C2C-4B5D-AB9F-51D70F81496F}"/>
              </a:ext>
            </a:extLst>
          </p:cNvPr>
          <p:cNvSpPr/>
          <p:nvPr/>
        </p:nvSpPr>
        <p:spPr>
          <a:xfrm>
            <a:off x="7290659" y="9349025"/>
            <a:ext cx="6209521" cy="331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1600" dirty="0">
                <a:solidFill>
                  <a:schemeClr val="tx1"/>
                </a:solidFill>
              </a:rPr>
              <a:t>Good E</a:t>
            </a:r>
            <a:r>
              <a:rPr lang="fr-FR" sz="1600" baseline="-25000" dirty="0">
                <a:solidFill>
                  <a:schemeClr val="tx1"/>
                </a:solidFill>
              </a:rPr>
              <a:t>sat</a:t>
            </a:r>
            <a:r>
              <a:rPr lang="fr-FR" sz="1600" dirty="0">
                <a:solidFill>
                  <a:schemeClr val="tx1"/>
                </a:solidFill>
              </a:rPr>
              <a:t> and </a:t>
            </a:r>
            <a:r>
              <a:rPr lang="fr-FR" sz="1600" dirty="0" err="1">
                <a:solidFill>
                  <a:schemeClr val="tx1"/>
                </a:solidFill>
                <a:latin typeface="Symbol" panose="05050102010706020507" pitchFamily="18" charset="2"/>
              </a:rPr>
              <a:t>r</a:t>
            </a:r>
            <a:r>
              <a:rPr lang="fr-FR" sz="1600" baseline="-25000" dirty="0" err="1">
                <a:solidFill>
                  <a:schemeClr val="tx1"/>
                </a:solidFill>
              </a:rPr>
              <a:t>sat</a:t>
            </a:r>
            <a:r>
              <a:rPr lang="fr-FR" sz="1600" dirty="0">
                <a:solidFill>
                  <a:schemeClr val="tx1"/>
                </a:solidFill>
              </a:rPr>
              <a:t> and </a:t>
            </a:r>
            <a:r>
              <a:rPr lang="fr-FR" sz="1600" dirty="0" err="1">
                <a:solidFill>
                  <a:schemeClr val="tx1"/>
                </a:solidFill>
              </a:rPr>
              <a:t>E</a:t>
            </a:r>
            <a:r>
              <a:rPr lang="fr-FR" sz="1600" baseline="-25000" dirty="0" err="1">
                <a:solidFill>
                  <a:schemeClr val="tx1"/>
                </a:solidFill>
              </a:rPr>
              <a:t>sym</a:t>
            </a:r>
            <a:r>
              <a:rPr lang="fr-FR" sz="1600" dirty="0">
                <a:solidFill>
                  <a:schemeClr val="tx1"/>
                </a:solidFill>
              </a:rPr>
              <a:t> of SNM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CFA5A4-24A6-4413-87E1-0ECD883BBBAF}"/>
              </a:ext>
            </a:extLst>
          </p:cNvPr>
          <p:cNvSpPr/>
          <p:nvPr/>
        </p:nvSpPr>
        <p:spPr>
          <a:xfrm>
            <a:off x="7469859" y="5440910"/>
            <a:ext cx="5469375" cy="25130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6043DA8-FA70-4463-8E88-3534F1E87C64}"/>
              </a:ext>
            </a:extLst>
          </p:cNvPr>
          <p:cNvGrpSpPr/>
          <p:nvPr/>
        </p:nvGrpSpPr>
        <p:grpSpPr>
          <a:xfrm>
            <a:off x="8902827" y="5465425"/>
            <a:ext cx="3869133" cy="3154160"/>
            <a:chOff x="17390289" y="3155605"/>
            <a:chExt cx="3869133" cy="315416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EB86F2A-9039-4A27-9D0F-517D3A6B3694}"/>
                </a:ext>
              </a:extLst>
            </p:cNvPr>
            <p:cNvGrpSpPr/>
            <p:nvPr/>
          </p:nvGrpSpPr>
          <p:grpSpPr>
            <a:xfrm>
              <a:off x="17390289" y="3540198"/>
              <a:ext cx="3540771" cy="2769567"/>
              <a:chOff x="-9095346" y="1296788"/>
              <a:chExt cx="8753884" cy="5280852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9016A1B4-7246-4B20-88DE-FB3EDDFA7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095346" y="1296788"/>
                <a:ext cx="8703325" cy="492454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38201C74-1DB1-451B-8B46-25AA14360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185472" y="6214083"/>
                <a:ext cx="7844010" cy="363557"/>
              </a:xfrm>
              <a:prstGeom prst="rect">
                <a:avLst/>
              </a:prstGeom>
            </p:spPr>
          </p:pic>
        </p:grp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C8EB38E3-C667-4454-8B55-E084FC3F40B0}"/>
                </a:ext>
              </a:extLst>
            </p:cNvPr>
            <p:cNvSpPr txBox="1"/>
            <p:nvPr/>
          </p:nvSpPr>
          <p:spPr>
            <a:xfrm>
              <a:off x="18136104" y="3155605"/>
              <a:ext cx="2370842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 err="1">
                  <a:solidFill>
                    <a:schemeClr val="tx1"/>
                  </a:solidFill>
                </a:rPr>
                <a:t>R</a:t>
              </a:r>
              <a:r>
                <a:rPr lang="fr-FR" sz="1600" b="1" baseline="-25000" dirty="0" err="1">
                  <a:solidFill>
                    <a:schemeClr val="tx1"/>
                  </a:solidFill>
                </a:rPr>
                <a:t>ch</a:t>
              </a:r>
              <a:r>
                <a:rPr lang="fr-FR" sz="1600" b="1" baseline="-25000" dirty="0">
                  <a:solidFill>
                    <a:schemeClr val="tx1"/>
                  </a:solidFill>
                </a:rPr>
                <a:t> </a:t>
              </a:r>
              <a:r>
                <a:rPr lang="fr-FR" sz="1600" b="1" dirty="0">
                  <a:solidFill>
                    <a:schemeClr val="tx1"/>
                  </a:solidFill>
                </a:rPr>
                <a:t>in </a:t>
              </a:r>
              <a:r>
                <a:rPr lang="fr-FR" sz="1600" b="1" dirty="0" err="1">
                  <a:solidFill>
                    <a:schemeClr val="tx1"/>
                  </a:solidFill>
                </a:rPr>
                <a:t>doubly</a:t>
              </a:r>
              <a:r>
                <a:rPr lang="fr-FR" sz="1600" b="1" dirty="0">
                  <a:solidFill>
                    <a:schemeClr val="tx1"/>
                  </a:solidFill>
                </a:rPr>
                <a:t> </a:t>
              </a:r>
              <a:r>
                <a:rPr lang="fr-FR" sz="1600" b="1" dirty="0" err="1">
                  <a:solidFill>
                    <a:schemeClr val="tx1"/>
                  </a:solidFill>
                </a:rPr>
                <a:t>magic</a:t>
              </a:r>
              <a:r>
                <a:rPr lang="fr-FR" sz="1600" b="1" dirty="0">
                  <a:solidFill>
                    <a:schemeClr val="tx1"/>
                  </a:solidFill>
                </a:rPr>
                <a:t> </a:t>
              </a:r>
              <a:r>
                <a:rPr lang="fr-FR" sz="1600" b="1" dirty="0" err="1">
                  <a:solidFill>
                    <a:schemeClr val="tx1"/>
                  </a:solidFill>
                </a:rPr>
                <a:t>nuclei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55" name="global mass predictions of ~700 nuclei…">
              <a:extLst>
                <a:ext uri="{FF2B5EF4-FFF2-40B4-BE49-F238E27FC236}">
                  <a16:creationId xmlns:a16="http://schemas.microsoft.com/office/drawing/2014/main" id="{28499F2E-C663-481C-992D-8234CC816785}"/>
                </a:ext>
              </a:extLst>
            </p:cNvPr>
            <p:cNvSpPr txBox="1"/>
            <p:nvPr/>
          </p:nvSpPr>
          <p:spPr>
            <a:xfrm rot="5400000">
              <a:off x="19723265" y="4678273"/>
              <a:ext cx="2723502" cy="348813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Arthuis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i="1" dirty="0">
                  <a:solidFill>
                    <a:srgbClr val="0033CC"/>
                  </a:solidFill>
                  <a:sym typeface="Gill Sans"/>
                </a:rPr>
                <a:t>et al.</a:t>
              </a:r>
              <a:r>
                <a:rPr dirty="0">
                  <a:solidFill>
                    <a:srgbClr val="0033CC"/>
                  </a:solidFill>
                </a:rPr>
                <a:t>, </a:t>
              </a:r>
              <a:r>
                <a:rPr lang="fr-FR" dirty="0">
                  <a:solidFill>
                    <a:srgbClr val="0033CC"/>
                  </a:solidFill>
                </a:rPr>
                <a:t>arXiv:2401.06675</a:t>
              </a:r>
              <a:endParaRPr dirty="0">
                <a:solidFill>
                  <a:srgbClr val="0033CC"/>
                </a:solidFill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41FB74A9-12AA-4B2D-A747-05CE6B5E4514}"/>
                </a:ext>
              </a:extLst>
            </p:cNvPr>
            <p:cNvSpPr txBox="1"/>
            <p:nvPr/>
          </p:nvSpPr>
          <p:spPr>
            <a:xfrm>
              <a:off x="18134176" y="3713502"/>
              <a:ext cx="982641" cy="34881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Helvetica Neue Light"/>
                </a:rPr>
                <a:t>IMSRG(2)</a:t>
              </a: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D2D48EDE-6A0C-4C93-9DC8-BF6AE79C8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20480" y="3743818"/>
              <a:ext cx="1125844" cy="811119"/>
            </a:xfrm>
            <a:prstGeom prst="rect">
              <a:avLst/>
            </a:prstGeom>
          </p:spPr>
        </p:pic>
      </p:grp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34C55F1-ACF6-49F7-9405-9D3E7037C9B0}"/>
              </a:ext>
            </a:extLst>
          </p:cNvPr>
          <p:cNvCxnSpPr>
            <a:cxnSpLocks/>
          </p:cNvCxnSpPr>
          <p:nvPr/>
        </p:nvCxnSpPr>
        <p:spPr>
          <a:xfrm flipV="1">
            <a:off x="10183613" y="7290095"/>
            <a:ext cx="0" cy="624689"/>
          </a:xfrm>
          <a:prstGeom prst="straightConnector1">
            <a:avLst/>
          </a:prstGeom>
          <a:noFill/>
          <a:ln w="5715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A7CABA5-0652-42EC-93DA-BB7B0373F63F}"/>
              </a:ext>
            </a:extLst>
          </p:cNvPr>
          <p:cNvGrpSpPr/>
          <p:nvPr/>
        </p:nvGrpSpPr>
        <p:grpSpPr>
          <a:xfrm>
            <a:off x="9027440" y="5547793"/>
            <a:ext cx="3794947" cy="2916973"/>
            <a:chOff x="14252616" y="8285070"/>
            <a:chExt cx="3794947" cy="2916973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FE45B1E-F02A-458A-B9CB-842869B405F7}"/>
                </a:ext>
              </a:extLst>
            </p:cNvPr>
            <p:cNvSpPr txBox="1"/>
            <p:nvPr/>
          </p:nvSpPr>
          <p:spPr>
            <a:xfrm>
              <a:off x="15019070" y="8285070"/>
              <a:ext cx="2404504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 err="1">
                  <a:solidFill>
                    <a:schemeClr val="tx1"/>
                  </a:solidFill>
                </a:rPr>
                <a:t>Isotopic</a:t>
              </a:r>
              <a:r>
                <a:rPr lang="fr-FR" sz="1600" b="1" dirty="0">
                  <a:solidFill>
                    <a:schemeClr val="tx1"/>
                  </a:solidFill>
                </a:rPr>
                <a:t> shift </a:t>
              </a:r>
              <a:r>
                <a:rPr lang="fr-FR" sz="1600" b="1" dirty="0" err="1">
                  <a:solidFill>
                    <a:schemeClr val="tx1"/>
                  </a:solidFill>
                </a:rPr>
                <a:t>through</a:t>
              </a:r>
              <a:r>
                <a:rPr lang="fr-FR" sz="1600" b="1" dirty="0">
                  <a:solidFill>
                    <a:schemeClr val="tx1"/>
                  </a:solidFill>
                </a:rPr>
                <a:t> </a:t>
              </a:r>
              <a:r>
                <a:rPr lang="fr-FR" sz="1600" b="1" baseline="30000" dirty="0">
                  <a:solidFill>
                    <a:schemeClr val="tx1"/>
                  </a:solidFill>
                </a:rPr>
                <a:t>48</a:t>
              </a:r>
              <a:r>
                <a:rPr lang="fr-FR" sz="1600" b="1" dirty="0">
                  <a:solidFill>
                    <a:schemeClr val="tx1"/>
                  </a:solidFill>
                </a:rPr>
                <a:t>Ca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59" name="global mass predictions of ~700 nuclei…">
              <a:extLst>
                <a:ext uri="{FF2B5EF4-FFF2-40B4-BE49-F238E27FC236}">
                  <a16:creationId xmlns:a16="http://schemas.microsoft.com/office/drawing/2014/main" id="{1757A8C2-D560-4442-A74F-BA703BBE2940}"/>
                </a:ext>
              </a:extLst>
            </p:cNvPr>
            <p:cNvSpPr txBox="1"/>
            <p:nvPr/>
          </p:nvSpPr>
          <p:spPr>
            <a:xfrm rot="5400000">
              <a:off x="16734223" y="9664595"/>
              <a:ext cx="2277868" cy="348813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Arthuis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i="1" dirty="0">
                  <a:solidFill>
                    <a:srgbClr val="0033CC"/>
                  </a:solidFill>
                  <a:sym typeface="Gill Sans"/>
                </a:rPr>
                <a:t>et al.</a:t>
              </a:r>
              <a:r>
                <a:rPr dirty="0">
                  <a:solidFill>
                    <a:srgbClr val="0033CC"/>
                  </a:solidFill>
                </a:rPr>
                <a:t>, </a:t>
              </a:r>
              <a:r>
                <a:rPr lang="fr-FR" dirty="0" err="1">
                  <a:solidFill>
                    <a:srgbClr val="0033CC"/>
                  </a:solidFill>
                </a:rPr>
                <a:t>priv</a:t>
              </a:r>
              <a:r>
                <a:rPr lang="fr-FR" dirty="0">
                  <a:solidFill>
                    <a:srgbClr val="0033CC"/>
                  </a:solidFill>
                </a:rPr>
                <a:t>. </a:t>
              </a:r>
              <a:r>
                <a:rPr lang="fr-FR" dirty="0" err="1">
                  <a:solidFill>
                    <a:srgbClr val="0033CC"/>
                  </a:solidFill>
                </a:rPr>
                <a:t>Comm</a:t>
              </a:r>
              <a:r>
                <a:rPr lang="fr-FR" dirty="0">
                  <a:solidFill>
                    <a:srgbClr val="0033CC"/>
                  </a:solidFill>
                </a:rPr>
                <a:t>.</a:t>
              </a:r>
              <a:endParaRPr dirty="0">
                <a:solidFill>
                  <a:srgbClr val="0033CC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3E61D1E-D522-4A7A-B6FD-AA63DFB8A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52616" y="8663629"/>
              <a:ext cx="3520320" cy="2538414"/>
            </a:xfrm>
            <a:prstGeom prst="rect">
              <a:avLst/>
            </a:prstGeom>
          </p:spPr>
        </p:pic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F16D574C-4644-46FD-9F5D-387EA45C8296}"/>
                </a:ext>
              </a:extLst>
            </p:cNvPr>
            <p:cNvSpPr txBox="1"/>
            <p:nvPr/>
          </p:nvSpPr>
          <p:spPr>
            <a:xfrm>
              <a:off x="14734977" y="9331841"/>
              <a:ext cx="982641" cy="34881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Helvetica Neue Light"/>
                </a:rPr>
                <a:t>IMSRG(2)</a:t>
              </a:r>
            </a:p>
          </p:txBody>
        </p:sp>
        <p:sp>
          <p:nvSpPr>
            <p:cNvPr id="65" name="Rectangle à coins arrondis 29">
              <a:extLst>
                <a:ext uri="{FF2B5EF4-FFF2-40B4-BE49-F238E27FC236}">
                  <a16:creationId xmlns:a16="http://schemas.microsoft.com/office/drawing/2014/main" id="{E973A7F4-004D-4B50-9116-D65CECD33B0B}"/>
                </a:ext>
              </a:extLst>
            </p:cNvPr>
            <p:cNvSpPr/>
            <p:nvPr/>
          </p:nvSpPr>
          <p:spPr>
            <a:xfrm>
              <a:off x="15649474" y="10020631"/>
              <a:ext cx="491321" cy="684487"/>
            </a:xfrm>
            <a:prstGeom prst="roundRect">
              <a:avLst/>
            </a:prstGeom>
            <a:noFill/>
            <a:ln w="57150" cap="flat">
              <a:solidFill>
                <a:srgbClr val="C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FB16800-E318-405B-8D61-3D60DE420B08}"/>
              </a:ext>
            </a:extLst>
          </p:cNvPr>
          <p:cNvGrpSpPr/>
          <p:nvPr/>
        </p:nvGrpSpPr>
        <p:grpSpPr>
          <a:xfrm>
            <a:off x="9027440" y="4842679"/>
            <a:ext cx="3846010" cy="3840462"/>
            <a:chOff x="13576794" y="445087"/>
            <a:chExt cx="3846010" cy="3840462"/>
          </a:xfrm>
        </p:grpSpPr>
        <p:sp>
          <p:nvSpPr>
            <p:cNvPr id="56" name="global mass predictions of ~700 nuclei…">
              <a:extLst>
                <a:ext uri="{FF2B5EF4-FFF2-40B4-BE49-F238E27FC236}">
                  <a16:creationId xmlns:a16="http://schemas.microsoft.com/office/drawing/2014/main" id="{9252D16C-6412-406F-99A4-6CA08E6D2141}"/>
                </a:ext>
              </a:extLst>
            </p:cNvPr>
            <p:cNvSpPr txBox="1"/>
            <p:nvPr/>
          </p:nvSpPr>
          <p:spPr>
            <a:xfrm rot="5400000">
              <a:off x="15397731" y="2121347"/>
              <a:ext cx="3701334" cy="348813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Companys-Franzke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i="1" dirty="0">
                  <a:solidFill>
                    <a:srgbClr val="0033CC"/>
                  </a:solidFill>
                  <a:sym typeface="Gill Sans"/>
                </a:rPr>
                <a:t>et al.</a:t>
              </a:r>
              <a:r>
                <a:rPr dirty="0">
                  <a:solidFill>
                    <a:srgbClr val="0033CC"/>
                  </a:solidFill>
                </a:rPr>
                <a:t>, </a:t>
              </a:r>
              <a:r>
                <a:rPr lang="fr-FR" dirty="0">
                  <a:solidFill>
                    <a:srgbClr val="0033CC"/>
                  </a:solidFill>
                </a:rPr>
                <a:t>arXiv:2510.08362</a:t>
              </a:r>
              <a:endParaRPr dirty="0">
                <a:solidFill>
                  <a:srgbClr val="0033CC"/>
                </a:solidFill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BAE92B2-A1E7-44B7-9C52-99C909DA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22682" y="908411"/>
              <a:ext cx="3167132" cy="3377138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55FB0E1A-97F0-4C5F-92AF-F7B0A1500365}"/>
                </a:ext>
              </a:extLst>
            </p:cNvPr>
            <p:cNvSpPr txBox="1"/>
            <p:nvPr/>
          </p:nvSpPr>
          <p:spPr>
            <a:xfrm>
              <a:off x="14794730" y="560019"/>
              <a:ext cx="1954833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>
                  <a:solidFill>
                    <a:schemeClr val="tx1"/>
                  </a:solidFill>
                </a:rPr>
                <a:t>Rise of </a:t>
              </a:r>
              <a:r>
                <a:rPr lang="fr-FR" sz="1600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fr-FR" sz="1600" b="1" dirty="0">
                  <a:solidFill>
                    <a:schemeClr val="tx1"/>
                  </a:solidFill>
                </a:rPr>
                <a:t>&lt;r</a:t>
              </a:r>
              <a:r>
                <a:rPr lang="fr-FR" sz="1600" b="1" baseline="-25000" dirty="0">
                  <a:solidFill>
                    <a:schemeClr val="tx1"/>
                  </a:solidFill>
                </a:rPr>
                <a:t>ch</a:t>
              </a:r>
              <a:r>
                <a:rPr lang="fr-FR" sz="1600" b="1" baseline="30000" dirty="0">
                  <a:solidFill>
                    <a:schemeClr val="tx1"/>
                  </a:solidFill>
                </a:rPr>
                <a:t>2</a:t>
              </a:r>
              <a:r>
                <a:rPr lang="fr-FR" sz="1600" b="1" dirty="0">
                  <a:solidFill>
                    <a:schemeClr val="tx1"/>
                  </a:solidFill>
                </a:rPr>
                <a:t>&gt;</a:t>
              </a:r>
              <a:r>
                <a:rPr lang="fr-FR" sz="1600" b="1" baseline="30000" dirty="0">
                  <a:solidFill>
                    <a:schemeClr val="tx1"/>
                  </a:solidFill>
                </a:rPr>
                <a:t>48-52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1B21FAC-DC08-4F41-BCB7-306C12BC1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76794" y="1126973"/>
              <a:ext cx="318727" cy="2454203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EB5E739-15A7-4941-977F-11DEBBAF9E2A}"/>
                </a:ext>
              </a:extLst>
            </p:cNvPr>
            <p:cNvCxnSpPr/>
            <p:nvPr/>
          </p:nvCxnSpPr>
          <p:spPr>
            <a:xfrm>
              <a:off x="16883544" y="2674019"/>
              <a:ext cx="0" cy="987149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ys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19B659D4-5FFF-4394-B791-0C1D875640B8}"/>
                </a:ext>
              </a:extLst>
            </p:cNvPr>
            <p:cNvSpPr txBox="1"/>
            <p:nvPr/>
          </p:nvSpPr>
          <p:spPr>
            <a:xfrm>
              <a:off x="16524790" y="2296290"/>
              <a:ext cx="557077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>
                  <a:solidFill>
                    <a:schemeClr val="tx1"/>
                  </a:solidFill>
                </a:rPr>
                <a:t>0.32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669DD1A9-7BC8-4DEB-87E0-1684A49A90FA}"/>
                </a:ext>
              </a:extLst>
            </p:cNvPr>
            <p:cNvSpPr txBox="1"/>
            <p:nvPr/>
          </p:nvSpPr>
          <p:spPr>
            <a:xfrm>
              <a:off x="15937651" y="1788169"/>
              <a:ext cx="1085177" cy="348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 err="1">
                  <a:solidFill>
                    <a:schemeClr val="tx1"/>
                  </a:solidFill>
                </a:rPr>
                <a:t>Exp</a:t>
              </a:r>
              <a:r>
                <a:rPr lang="fr-FR" sz="1600" b="1" dirty="0">
                  <a:solidFill>
                    <a:schemeClr val="tx1"/>
                  </a:solidFill>
                </a:rPr>
                <a:t> = 0.53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3ADC770C-BD87-415F-B5F0-3B060E492E3E}"/>
                </a:ext>
              </a:extLst>
            </p:cNvPr>
            <p:cNvSpPr txBox="1"/>
            <p:nvPr/>
          </p:nvSpPr>
          <p:spPr>
            <a:xfrm>
              <a:off x="14562236" y="1090964"/>
              <a:ext cx="1565344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>
                  <a:solidFill>
                    <a:schemeClr val="tx1"/>
                  </a:solidFill>
                </a:rPr>
                <a:t>3N c</a:t>
              </a:r>
              <a:r>
                <a:rPr lang="fr-FR" sz="1600" b="1" baseline="-25000" dirty="0">
                  <a:solidFill>
                    <a:schemeClr val="tx1"/>
                  </a:solidFill>
                </a:rPr>
                <a:t>i</a:t>
              </a:r>
              <a:r>
                <a:rPr lang="fr-FR" sz="1600" b="1" dirty="0">
                  <a:solidFill>
                    <a:schemeClr val="tx1"/>
                  </a:solidFill>
                </a:rPr>
                <a:t> variation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6E174B61-3A66-439B-9E10-2EF559F8C66A}"/>
                </a:ext>
              </a:extLst>
            </p:cNvPr>
            <p:cNvSpPr txBox="1"/>
            <p:nvPr/>
          </p:nvSpPr>
          <p:spPr>
            <a:xfrm>
              <a:off x="16393696" y="1192488"/>
              <a:ext cx="355867" cy="34881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1" i="0" u="none" strike="noStrike" cap="none" spc="0" normalizeH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Helvetica Neue Light"/>
                </a:rPr>
                <a:t>HF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9918E64-6741-4855-BF73-51ACAFC2BB0F}"/>
              </a:ext>
            </a:extLst>
          </p:cNvPr>
          <p:cNvGrpSpPr/>
          <p:nvPr/>
        </p:nvGrpSpPr>
        <p:grpSpPr>
          <a:xfrm>
            <a:off x="10637" y="1582720"/>
            <a:ext cx="4966800" cy="2884287"/>
            <a:chOff x="10637" y="1582720"/>
            <a:chExt cx="4966800" cy="2884287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423320D2-C0D5-4948-9E08-86C7D159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821" y="2868619"/>
              <a:ext cx="2235395" cy="1248006"/>
            </a:xfrm>
            <a:prstGeom prst="rect">
              <a:avLst/>
            </a:prstGeom>
          </p:spPr>
        </p:pic>
        <p:sp>
          <p:nvSpPr>
            <p:cNvPr id="86" name="TextBox 16">
              <a:extLst>
                <a:ext uri="{FF2B5EF4-FFF2-40B4-BE49-F238E27FC236}">
                  <a16:creationId xmlns:a16="http://schemas.microsoft.com/office/drawing/2014/main" id="{F3C6B57D-2885-40AD-A11B-5F1B9AFC5473}"/>
                </a:ext>
              </a:extLst>
            </p:cNvPr>
            <p:cNvSpPr txBox="1"/>
            <p:nvPr/>
          </p:nvSpPr>
          <p:spPr>
            <a:xfrm>
              <a:off x="10637" y="2075980"/>
              <a:ext cx="4966800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sz="19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Nuclear Lattice EFT </a:t>
              </a: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(a=1.32fm; L=12; N</a:t>
              </a:r>
              <a:r>
                <a:rPr lang="en-US" sz="1800" baseline="30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3</a:t>
              </a: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LO)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87" name="global mass predictions of ~700 nuclei…">
              <a:extLst>
                <a:ext uri="{FF2B5EF4-FFF2-40B4-BE49-F238E27FC236}">
                  <a16:creationId xmlns:a16="http://schemas.microsoft.com/office/drawing/2014/main" id="{AAF4DE3F-CB15-409B-B24B-EC943D325B40}"/>
                </a:ext>
              </a:extLst>
            </p:cNvPr>
            <p:cNvSpPr txBox="1"/>
            <p:nvPr/>
          </p:nvSpPr>
          <p:spPr>
            <a:xfrm>
              <a:off x="677779" y="4118194"/>
              <a:ext cx="3153107" cy="348813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Hildenbrand</a:t>
              </a:r>
              <a:r>
                <a:rPr lang="fr-FR" dirty="0">
                  <a:solidFill>
                    <a:srgbClr val="0033CC"/>
                  </a:solidFill>
                </a:rPr>
                <a:t> </a:t>
              </a:r>
              <a:r>
                <a:rPr lang="fr-FR" i="1" dirty="0">
                  <a:solidFill>
                    <a:srgbClr val="0033CC"/>
                  </a:solidFill>
                </a:rPr>
                <a:t>et al</a:t>
              </a:r>
              <a:r>
                <a:rPr lang="fr-FR" dirty="0">
                  <a:solidFill>
                    <a:srgbClr val="0033CC"/>
                  </a:solidFill>
                </a:rPr>
                <a:t>.</a:t>
              </a:r>
              <a:r>
                <a:rPr dirty="0">
                  <a:solidFill>
                    <a:srgbClr val="0033CC"/>
                  </a:solidFill>
                </a:rPr>
                <a:t>, </a:t>
              </a:r>
              <a:r>
                <a:rPr lang="fr-FR" dirty="0">
                  <a:solidFill>
                    <a:srgbClr val="0033CC"/>
                  </a:solidFill>
                </a:rPr>
                <a:t>arXiv:2509.08579</a:t>
              </a:r>
              <a:endParaRPr dirty="0">
                <a:solidFill>
                  <a:srgbClr val="0033CC"/>
                </a:solidFill>
              </a:endParaRP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81FA2488-52AB-4745-8F92-A1C0A0E0240C}"/>
                </a:ext>
              </a:extLst>
            </p:cNvPr>
            <p:cNvSpPr txBox="1"/>
            <p:nvPr/>
          </p:nvSpPr>
          <p:spPr>
            <a:xfrm>
              <a:off x="1201448" y="1582720"/>
              <a:ext cx="119584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2400" b="1" baseline="30000" dirty="0"/>
                <a:t>100,102</a:t>
              </a:r>
              <a:r>
                <a:rPr lang="fr-FR" sz="2400" b="1" dirty="0"/>
                <a:t>Sn</a:t>
              </a:r>
              <a:endParaRPr kumimoji="0" lang="fr-FR" sz="24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93" name="global mass predictions of ~700 nuclei…">
              <a:extLst>
                <a:ext uri="{FF2B5EF4-FFF2-40B4-BE49-F238E27FC236}">
                  <a16:creationId xmlns:a16="http://schemas.microsoft.com/office/drawing/2014/main" id="{43533711-ED27-457A-BECA-B6F57581A3C0}"/>
                </a:ext>
              </a:extLst>
            </p:cNvPr>
            <p:cNvSpPr txBox="1"/>
            <p:nvPr/>
          </p:nvSpPr>
          <p:spPr>
            <a:xfrm>
              <a:off x="848716" y="2503129"/>
              <a:ext cx="2091579" cy="3795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800" b="1" dirty="0"/>
                <a:t>BE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7131FF89-CA31-4EEC-82A1-CAB2F4D452AC}"/>
              </a:ext>
            </a:extLst>
          </p:cNvPr>
          <p:cNvSpPr/>
          <p:nvPr/>
        </p:nvSpPr>
        <p:spPr>
          <a:xfrm>
            <a:off x="11388297" y="6201803"/>
            <a:ext cx="1094993" cy="804600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67E2D5B-DB23-4ECF-9F3A-9303D7544CBE}"/>
              </a:ext>
            </a:extLst>
          </p:cNvPr>
          <p:cNvGrpSpPr/>
          <p:nvPr/>
        </p:nvGrpSpPr>
        <p:grpSpPr>
          <a:xfrm>
            <a:off x="5269945" y="1552248"/>
            <a:ext cx="3577469" cy="3121943"/>
            <a:chOff x="5452825" y="1552248"/>
            <a:chExt cx="3577469" cy="3121943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62490827-E6CB-458D-B158-0DE77A136AB2}"/>
                </a:ext>
              </a:extLst>
            </p:cNvPr>
            <p:cNvGrpSpPr/>
            <p:nvPr/>
          </p:nvGrpSpPr>
          <p:grpSpPr>
            <a:xfrm>
              <a:off x="5740754" y="2914428"/>
              <a:ext cx="2235395" cy="1410950"/>
              <a:chOff x="13294630" y="1733780"/>
              <a:chExt cx="3274052" cy="2029377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D0152451-655A-4C3D-ADF1-C9F3C3B79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294630" y="1733780"/>
                <a:ext cx="3274052" cy="1789121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979FBB6B-2A9D-4D9D-9AB2-0F98E4A45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65291" y="3437036"/>
                <a:ext cx="2881070" cy="326121"/>
              </a:xfrm>
              <a:prstGeom prst="rect">
                <a:avLst/>
              </a:prstGeom>
            </p:spPr>
          </p:pic>
        </p:grpSp>
        <p:sp>
          <p:nvSpPr>
            <p:cNvPr id="94" name="global mass predictions of ~700 nuclei…">
              <a:extLst>
                <a:ext uri="{FF2B5EF4-FFF2-40B4-BE49-F238E27FC236}">
                  <a16:creationId xmlns:a16="http://schemas.microsoft.com/office/drawing/2014/main" id="{BBE79B7B-68E8-4C66-B515-5BCC5EBD33B3}"/>
                </a:ext>
              </a:extLst>
            </p:cNvPr>
            <p:cNvSpPr txBox="1"/>
            <p:nvPr/>
          </p:nvSpPr>
          <p:spPr>
            <a:xfrm>
              <a:off x="5909727" y="2503129"/>
              <a:ext cx="2133249" cy="3795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800" b="1" dirty="0"/>
                <a:t>BE and </a:t>
              </a:r>
              <a:r>
                <a:rPr lang="fr-FR" sz="1800" b="1" dirty="0" err="1"/>
                <a:t>r</a:t>
              </a:r>
              <a:r>
                <a:rPr lang="fr-FR" sz="1800" b="1" baseline="-25000" dirty="0" err="1"/>
                <a:t>ch</a:t>
              </a:r>
              <a:r>
                <a:rPr lang="fr-FR" sz="1600" b="1" baseline="-25000" dirty="0"/>
                <a:t> 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37D0E2AF-4A86-4CA2-B6C5-58C983719BF1}"/>
                </a:ext>
              </a:extLst>
            </p:cNvPr>
            <p:cNvSpPr txBox="1"/>
            <p:nvPr/>
          </p:nvSpPr>
          <p:spPr>
            <a:xfrm>
              <a:off x="6280672" y="1552248"/>
              <a:ext cx="120706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spc="0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Helvetica Neue Light"/>
                </a:rPr>
                <a:t>100-132</a:t>
              </a:r>
              <a:r>
                <a:rPr kumimoji="0" lang="fr-FR" sz="2400" b="1" i="0" u="none" strike="noStrike" cap="none" spc="0" normalizeH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sym typeface="Helvetica Neue Light"/>
                </a:rPr>
                <a:t>Sn</a:t>
              </a:r>
            </a:p>
          </p:txBody>
        </p:sp>
        <p:sp>
          <p:nvSpPr>
            <p:cNvPr id="96" name="TextBox 16">
              <a:extLst>
                <a:ext uri="{FF2B5EF4-FFF2-40B4-BE49-F238E27FC236}">
                  <a16:creationId xmlns:a16="http://schemas.microsoft.com/office/drawing/2014/main" id="{F4897F15-1E09-4CBC-A99A-5531C94E8225}"/>
                </a:ext>
              </a:extLst>
            </p:cNvPr>
            <p:cNvSpPr txBox="1"/>
            <p:nvPr/>
          </p:nvSpPr>
          <p:spPr>
            <a:xfrm>
              <a:off x="5452825" y="2087511"/>
              <a:ext cx="3577469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sz="19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VS-IMSRG(2) </a:t>
              </a: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(</a:t>
              </a:r>
              <a:r>
                <a:rPr lang="en-US" sz="1800" baseline="300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100</a:t>
              </a:r>
              <a:r>
                <a:rPr lang="en-US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Sn core)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99" name="global mass predictions of ~700 nuclei…">
              <a:extLst>
                <a:ext uri="{FF2B5EF4-FFF2-40B4-BE49-F238E27FC236}">
                  <a16:creationId xmlns:a16="http://schemas.microsoft.com/office/drawing/2014/main" id="{FFA50F26-9E3B-4AB0-A388-78F09E8C9F32}"/>
                </a:ext>
              </a:extLst>
            </p:cNvPr>
            <p:cNvSpPr txBox="1"/>
            <p:nvPr/>
          </p:nvSpPr>
          <p:spPr>
            <a:xfrm>
              <a:off x="5756523" y="4325378"/>
              <a:ext cx="2476640" cy="34881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da-DK" dirty="0">
                  <a:solidFill>
                    <a:srgbClr val="0033CC"/>
                  </a:solidFill>
                </a:rPr>
                <a:t>Gustafsson </a:t>
              </a:r>
              <a:r>
                <a:rPr lang="da-DK" i="1" dirty="0">
                  <a:solidFill>
                    <a:srgbClr val="0033CC"/>
                  </a:solidFill>
                </a:rPr>
                <a:t>et al</a:t>
              </a:r>
              <a:r>
                <a:rPr lang="da-DK" dirty="0">
                  <a:solidFill>
                    <a:srgbClr val="0033CC"/>
                  </a:solidFill>
                </a:rPr>
                <a:t>., PRL (2025)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163C8CF-9D56-4E04-BEB5-4C4366D459D9}"/>
              </a:ext>
            </a:extLst>
          </p:cNvPr>
          <p:cNvGrpSpPr/>
          <p:nvPr/>
        </p:nvGrpSpPr>
        <p:grpSpPr>
          <a:xfrm>
            <a:off x="9229923" y="1493216"/>
            <a:ext cx="3577469" cy="3256226"/>
            <a:chOff x="9229923" y="1493216"/>
            <a:chExt cx="3577469" cy="3256226"/>
          </a:xfrm>
        </p:grpSpPr>
        <p:sp>
          <p:nvSpPr>
            <p:cNvPr id="80" name="global mass predictions of ~700 nuclei…">
              <a:extLst>
                <a:ext uri="{FF2B5EF4-FFF2-40B4-BE49-F238E27FC236}">
                  <a16:creationId xmlns:a16="http://schemas.microsoft.com/office/drawing/2014/main" id="{ABEAB40F-0942-486A-ABFE-2A052AC52363}"/>
                </a:ext>
              </a:extLst>
            </p:cNvPr>
            <p:cNvSpPr txBox="1"/>
            <p:nvPr/>
          </p:nvSpPr>
          <p:spPr>
            <a:xfrm>
              <a:off x="9754706" y="4400629"/>
              <a:ext cx="240129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Demol </a:t>
              </a:r>
              <a:r>
                <a:rPr lang="fr-FR" i="1" dirty="0">
                  <a:solidFill>
                    <a:srgbClr val="0033CC"/>
                  </a:solidFill>
                </a:rPr>
                <a:t>et al</a:t>
              </a:r>
              <a:r>
                <a:rPr lang="fr-FR" dirty="0">
                  <a:solidFill>
                    <a:srgbClr val="0033CC"/>
                  </a:solidFill>
                </a:rPr>
                <a:t>., in </a:t>
              </a:r>
              <a:r>
                <a:rPr lang="fr-FR" dirty="0" err="1">
                  <a:solidFill>
                    <a:srgbClr val="0033CC"/>
                  </a:solidFill>
                </a:rPr>
                <a:t>preparation</a:t>
              </a:r>
              <a:endParaRPr dirty="0">
                <a:solidFill>
                  <a:srgbClr val="0033CC"/>
                </a:solidFill>
              </a:endParaRPr>
            </a:p>
          </p:txBody>
        </p:sp>
        <p:sp>
          <p:nvSpPr>
            <p:cNvPr id="81" name="global mass predictions of ~700 nuclei…">
              <a:extLst>
                <a:ext uri="{FF2B5EF4-FFF2-40B4-BE49-F238E27FC236}">
                  <a16:creationId xmlns:a16="http://schemas.microsoft.com/office/drawing/2014/main" id="{450AB970-2D95-4956-BED5-E50FABF2586A}"/>
                </a:ext>
              </a:extLst>
            </p:cNvPr>
            <p:cNvSpPr txBox="1"/>
            <p:nvPr/>
          </p:nvSpPr>
          <p:spPr>
            <a:xfrm>
              <a:off x="9777229" y="2520866"/>
              <a:ext cx="2133250" cy="3795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800" b="1" dirty="0"/>
                <a:t>BE and </a:t>
              </a:r>
              <a:r>
                <a:rPr lang="fr-FR" sz="1800" b="1" dirty="0" err="1"/>
                <a:t>r</a:t>
              </a:r>
              <a:r>
                <a:rPr lang="fr-FR" sz="1800" b="1" baseline="-25000" dirty="0" err="1"/>
                <a:t>ch</a:t>
              </a:r>
              <a:endParaRPr sz="1800" dirty="0">
                <a:solidFill>
                  <a:srgbClr val="0033CC"/>
                </a:solidFill>
              </a:endParaRPr>
            </a:p>
          </p:txBody>
        </p:sp>
        <p:sp>
          <p:nvSpPr>
            <p:cNvPr id="82" name="TextBox 16">
              <a:extLst>
                <a:ext uri="{FF2B5EF4-FFF2-40B4-BE49-F238E27FC236}">
                  <a16:creationId xmlns:a16="http://schemas.microsoft.com/office/drawing/2014/main" id="{ABFC8941-B58F-43DC-9C48-087A2C79ECFD}"/>
                </a:ext>
              </a:extLst>
            </p:cNvPr>
            <p:cNvSpPr txBox="1"/>
            <p:nvPr/>
          </p:nvSpPr>
          <p:spPr>
            <a:xfrm>
              <a:off x="9229923" y="2052852"/>
              <a:ext cx="3577469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sz="19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Spherical </a:t>
              </a:r>
              <a:r>
                <a:rPr lang="en-US" sz="1900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Bogoliubov</a:t>
              </a:r>
              <a:r>
                <a:rPr lang="en-US" sz="19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CCSD[T]</a:t>
              </a:r>
              <a:endParaRPr 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C01E7299-607D-4988-B64E-6A0DFDD363A3}"/>
                </a:ext>
              </a:extLst>
            </p:cNvPr>
            <p:cNvSpPr txBox="1"/>
            <p:nvPr/>
          </p:nvSpPr>
          <p:spPr>
            <a:xfrm>
              <a:off x="10190165" y="1493216"/>
              <a:ext cx="1472214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2400" b="1" baseline="30000" dirty="0">
                  <a:solidFill>
                    <a:schemeClr val="tx1"/>
                  </a:solidFill>
                </a:rPr>
                <a:t>98-150</a:t>
              </a:r>
              <a:r>
                <a:rPr lang="fr-FR" sz="2400" b="1" dirty="0">
                  <a:solidFill>
                    <a:schemeClr val="tx1"/>
                  </a:solidFill>
                </a:rPr>
                <a:t>Sn</a:t>
              </a:r>
              <a:endParaRPr kumimoji="0" lang="fr-FR" sz="24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344D158-3CA9-4CB9-BA55-CE3F99227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12501" y="2895775"/>
              <a:ext cx="1866735" cy="1576675"/>
            </a:xfrm>
            <a:prstGeom prst="rect">
              <a:avLst/>
            </a:prstGeom>
          </p:spPr>
        </p:pic>
      </p:grpSp>
      <p:sp>
        <p:nvSpPr>
          <p:cNvPr id="66" name="ZoneTexte 65">
            <a:extLst>
              <a:ext uri="{FF2B5EF4-FFF2-40B4-BE49-F238E27FC236}">
                <a16:creationId xmlns:a16="http://schemas.microsoft.com/office/drawing/2014/main" id="{BCB28B6F-62CA-4DD0-BC14-F6D92AFDD331}"/>
              </a:ext>
            </a:extLst>
          </p:cNvPr>
          <p:cNvSpPr txBox="1"/>
          <p:nvPr/>
        </p:nvSpPr>
        <p:spPr>
          <a:xfrm>
            <a:off x="3369554" y="6768970"/>
            <a:ext cx="5355633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What</a:t>
            </a:r>
            <a:r>
              <a:rPr lang="fr-FR" sz="2000" b="1" dirty="0">
                <a:solidFill>
                  <a:srgbClr val="C00000"/>
                </a:solidFill>
              </a:rPr>
              <a:t> about charge </a:t>
            </a:r>
            <a:r>
              <a:rPr lang="fr-FR" sz="2000" b="1" dirty="0" err="1">
                <a:solidFill>
                  <a:srgbClr val="C00000"/>
                </a:solidFill>
              </a:rPr>
              <a:t>radii</a:t>
            </a:r>
            <a:r>
              <a:rPr lang="fr-FR" sz="2000" b="1" dirty="0">
                <a:solidFill>
                  <a:srgbClr val="C00000"/>
                </a:solidFill>
              </a:rPr>
              <a:t> in </a:t>
            </a:r>
            <a:r>
              <a:rPr lang="fr-FR" sz="2000" b="1" dirty="0" err="1">
                <a:solidFill>
                  <a:srgbClr val="C00000"/>
                </a:solidFill>
              </a:rPr>
              <a:t>heavier</a:t>
            </a:r>
            <a:r>
              <a:rPr lang="fr-FR" sz="2000" b="1" dirty="0">
                <a:solidFill>
                  <a:srgbClr val="C00000"/>
                </a:solidFill>
              </a:rPr>
              <a:t> Sn isotopes?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1819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50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1908">
            <a:extLst>
              <a:ext uri="{FF2B5EF4-FFF2-40B4-BE49-F238E27FC236}">
                <a16:creationId xmlns:a16="http://schemas.microsoft.com/office/drawing/2014/main" id="{430A2082-2DAB-4058-86A4-FE38719198F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1909">
            <a:extLst>
              <a:ext uri="{FF2B5EF4-FFF2-40B4-BE49-F238E27FC236}">
                <a16:creationId xmlns:a16="http://schemas.microsoft.com/office/drawing/2014/main" id="{714BC9C2-8FEF-4312-B324-A8C5A07601E5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Bogoliubov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coupled</a:t>
            </a:r>
            <a:r>
              <a:rPr lang="fr-FR" sz="3600" dirty="0">
                <a:solidFill>
                  <a:srgbClr val="0033CC"/>
                </a:solidFill>
              </a:rPr>
              <a:t> cluster </a:t>
            </a:r>
            <a:r>
              <a:rPr lang="fr-FR" sz="3600" dirty="0" err="1">
                <a:solidFill>
                  <a:srgbClr val="0033CC"/>
                </a:solidFill>
              </a:rPr>
              <a:t>many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method</a:t>
            </a:r>
            <a:endParaRPr sz="2000" baseline="-25000" dirty="0">
              <a:solidFill>
                <a:srgbClr val="0033CC"/>
              </a:solidFill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46D219FA-840C-440C-A1B7-D9F47C50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869" y="2081453"/>
            <a:ext cx="2203373" cy="57287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0E3A9359-6F87-4753-89E5-6DFDD2870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60" y="2220869"/>
            <a:ext cx="1850834" cy="402116"/>
          </a:xfrm>
          <a:prstGeom prst="rect">
            <a:avLst/>
          </a:prstGeom>
        </p:spPr>
      </p:pic>
      <p:sp>
        <p:nvSpPr>
          <p:cNvPr id="55" name="Shape 111">
            <a:extLst>
              <a:ext uri="{FF2B5EF4-FFF2-40B4-BE49-F238E27FC236}">
                <a16:creationId xmlns:a16="http://schemas.microsoft.com/office/drawing/2014/main" id="{CBB04F2E-70AC-4995-AE8B-3C9A25EFF734}"/>
              </a:ext>
            </a:extLst>
          </p:cNvPr>
          <p:cNvSpPr/>
          <p:nvPr/>
        </p:nvSpPr>
        <p:spPr>
          <a:xfrm>
            <a:off x="292100" y="143606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9B4DCBE-30F2-4466-8F68-41F49CDCFE80}"/>
              </a:ext>
            </a:extLst>
          </p:cNvPr>
          <p:cNvCxnSpPr/>
          <p:nvPr/>
        </p:nvCxnSpPr>
        <p:spPr>
          <a:xfrm>
            <a:off x="2575630" y="242192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A93C604B-5F66-4A83-934E-B0DDF0D178C3}"/>
              </a:ext>
            </a:extLst>
          </p:cNvPr>
          <p:cNvGrpSpPr/>
          <p:nvPr/>
        </p:nvGrpSpPr>
        <p:grpSpPr>
          <a:xfrm>
            <a:off x="2786386" y="1944709"/>
            <a:ext cx="1925782" cy="954436"/>
            <a:chOff x="5583382" y="3424683"/>
            <a:chExt cx="1925782" cy="954436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36931D3-3778-4B65-80C8-6F71B7B40D95}"/>
                </a:ext>
              </a:extLst>
            </p:cNvPr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59" name="Shape 111">
              <a:extLst>
                <a:ext uri="{FF2B5EF4-FFF2-40B4-BE49-F238E27FC236}">
                  <a16:creationId xmlns:a16="http://schemas.microsoft.com/office/drawing/2014/main" id="{E2A475E4-67A9-4FAB-A362-3DA0B85A4C01}"/>
                </a:ext>
              </a:extLst>
            </p:cNvPr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>
                  <a:solidFill>
                    <a:schemeClr val="tx1"/>
                  </a:solidFill>
                </a:rPr>
                <a:t>Easy</a:t>
              </a:r>
              <a:r>
                <a:rPr lang="fr-FR" sz="2000" b="1" dirty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to </a:t>
              </a:r>
              <a:r>
                <a:rPr lang="fr-FR" sz="2000" b="1" dirty="0" err="1">
                  <a:solidFill>
                    <a:schemeClr val="tx1"/>
                  </a:solidFill>
                </a:rPr>
                <a:t>solve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Shape 111">
            <a:extLst>
              <a:ext uri="{FF2B5EF4-FFF2-40B4-BE49-F238E27FC236}">
                <a16:creationId xmlns:a16="http://schemas.microsoft.com/office/drawing/2014/main" id="{B9B0E9EB-42AC-4A69-A15F-82927CD6FE4A}"/>
              </a:ext>
            </a:extLst>
          </p:cNvPr>
          <p:cNvSpPr/>
          <p:nvPr/>
        </p:nvSpPr>
        <p:spPr>
          <a:xfrm>
            <a:off x="5101252" y="143416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Unperturbed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847C46D-8A8F-4B04-8B90-C0E99BF41B78}"/>
              </a:ext>
            </a:extLst>
          </p:cNvPr>
          <p:cNvCxnSpPr/>
          <p:nvPr/>
        </p:nvCxnSpPr>
        <p:spPr>
          <a:xfrm>
            <a:off x="8065756" y="242192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7B604502-C28E-48F8-B865-CE9AAA23869F}"/>
              </a:ext>
            </a:extLst>
          </p:cNvPr>
          <p:cNvGrpSpPr/>
          <p:nvPr/>
        </p:nvGrpSpPr>
        <p:grpSpPr>
          <a:xfrm>
            <a:off x="8228865" y="1942669"/>
            <a:ext cx="1925782" cy="954436"/>
            <a:chOff x="6774873" y="6735539"/>
            <a:chExt cx="1925782" cy="954436"/>
          </a:xfrm>
        </p:grpSpPr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02B2B4FD-B5EA-4855-AB92-6F2188897BB9}"/>
                </a:ext>
              </a:extLst>
            </p:cNvPr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84" name="Shape 111">
              <a:extLst>
                <a:ext uri="{FF2B5EF4-FFF2-40B4-BE49-F238E27FC236}">
                  <a16:creationId xmlns:a16="http://schemas.microsoft.com/office/drawing/2014/main" id="{7A53D295-823B-47B6-A9F9-C08EF324F3C6}"/>
                </a:ext>
              </a:extLst>
            </p:cNvPr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>
                  <a:solidFill>
                    <a:schemeClr val="tx1"/>
                  </a:solidFill>
                </a:rPr>
                <a:t>series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5" name="Shape 111">
            <a:extLst>
              <a:ext uri="{FF2B5EF4-FFF2-40B4-BE49-F238E27FC236}">
                <a16:creationId xmlns:a16="http://schemas.microsoft.com/office/drawing/2014/main" id="{D367DFDD-7321-428C-B316-D20D279BEC8D}"/>
              </a:ext>
            </a:extLst>
          </p:cNvPr>
          <p:cNvSpPr/>
          <p:nvPr/>
        </p:nvSpPr>
        <p:spPr>
          <a:xfrm>
            <a:off x="10593331" y="140466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Fully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86" name="Rectangle à coins arrondis 86">
            <a:extLst>
              <a:ext uri="{FF2B5EF4-FFF2-40B4-BE49-F238E27FC236}">
                <a16:creationId xmlns:a16="http://schemas.microsoft.com/office/drawing/2014/main" id="{C577EBB5-F6B2-4E39-81E9-7EE29B0025F8}"/>
              </a:ext>
            </a:extLst>
          </p:cNvPr>
          <p:cNvSpPr/>
          <p:nvPr/>
        </p:nvSpPr>
        <p:spPr>
          <a:xfrm>
            <a:off x="11593375" y="2192909"/>
            <a:ext cx="460080" cy="41638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8DB6F7B7-B706-41D1-AFCF-1B09F051A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877" y="2096790"/>
            <a:ext cx="2758955" cy="596391"/>
          </a:xfrm>
          <a:prstGeom prst="rect">
            <a:avLst/>
          </a:prstGeom>
        </p:spPr>
      </p:pic>
      <p:sp>
        <p:nvSpPr>
          <p:cNvPr id="88" name="Shape 111">
            <a:extLst>
              <a:ext uri="{FF2B5EF4-FFF2-40B4-BE49-F238E27FC236}">
                <a16:creationId xmlns:a16="http://schemas.microsoft.com/office/drawing/2014/main" id="{3C7C36B4-4D71-480D-90B6-B9D423DB0A3A}"/>
              </a:ext>
            </a:extLst>
          </p:cNvPr>
          <p:cNvSpPr/>
          <p:nvPr/>
        </p:nvSpPr>
        <p:spPr>
          <a:xfrm>
            <a:off x="10640268" y="1768984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rgbClr val="FF0000"/>
                </a:solidFill>
              </a:rPr>
              <a:t>Wave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operator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89" name="Shape 111">
            <a:extLst>
              <a:ext uri="{FF2B5EF4-FFF2-40B4-BE49-F238E27FC236}">
                <a16:creationId xmlns:a16="http://schemas.microsoft.com/office/drawing/2014/main" id="{625405D9-E5D6-4CE0-9D7F-E8153C18479F}"/>
              </a:ext>
            </a:extLst>
          </p:cNvPr>
          <p:cNvSpPr/>
          <p:nvPr/>
        </p:nvSpPr>
        <p:spPr>
          <a:xfrm>
            <a:off x="10507680" y="2664454"/>
            <a:ext cx="265465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FF0000"/>
                </a:solidFill>
              </a:rPr>
              <a:t>Dynamical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correlations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109" name="Rectangle à coins arrondis 65">
            <a:extLst>
              <a:ext uri="{FF2B5EF4-FFF2-40B4-BE49-F238E27FC236}">
                <a16:creationId xmlns:a16="http://schemas.microsoft.com/office/drawing/2014/main" id="{42516EB3-4364-4241-B707-68B9827217CD}"/>
              </a:ext>
            </a:extLst>
          </p:cNvPr>
          <p:cNvSpPr/>
          <p:nvPr/>
        </p:nvSpPr>
        <p:spPr>
          <a:xfrm>
            <a:off x="1949712" y="2198071"/>
            <a:ext cx="460080" cy="41638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5" name="Rectangle à coins arrondis 4">
            <a:extLst>
              <a:ext uri="{FF2B5EF4-FFF2-40B4-BE49-F238E27FC236}">
                <a16:creationId xmlns:a16="http://schemas.microsoft.com/office/drawing/2014/main" id="{3C589317-5E83-4B52-9E8E-5B1B3E1BEF5B}"/>
              </a:ext>
            </a:extLst>
          </p:cNvPr>
          <p:cNvSpPr/>
          <p:nvPr/>
        </p:nvSpPr>
        <p:spPr>
          <a:xfrm>
            <a:off x="2520386" y="1891346"/>
            <a:ext cx="2401218" cy="104079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6" name="Shape 111">
            <a:extLst>
              <a:ext uri="{FF2B5EF4-FFF2-40B4-BE49-F238E27FC236}">
                <a16:creationId xmlns:a16="http://schemas.microsoft.com/office/drawing/2014/main" id="{A863A2BD-991E-43C2-9C97-227AC0FB0DFF}"/>
              </a:ext>
            </a:extLst>
          </p:cNvPr>
          <p:cNvSpPr/>
          <p:nvPr/>
        </p:nvSpPr>
        <p:spPr>
          <a:xfrm>
            <a:off x="2458694" y="3034226"/>
            <a:ext cx="198986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Mean-field-like</a:t>
            </a:r>
            <a:r>
              <a:rPr lang="fr-FR" b="1" dirty="0">
                <a:solidFill>
                  <a:schemeClr val="tx1"/>
                </a:solidFill>
              </a:rPr>
              <a:t> =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17" name="Image 116">
            <a:extLst>
              <a:ext uri="{FF2B5EF4-FFF2-40B4-BE49-F238E27FC236}">
                <a16:creationId xmlns:a16="http://schemas.microsoft.com/office/drawing/2014/main" id="{8C53DA32-9EFE-45E4-B0BF-6943C814E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014" y="2975680"/>
            <a:ext cx="919138" cy="422053"/>
          </a:xfrm>
          <a:prstGeom prst="rect">
            <a:avLst/>
          </a:prstGeom>
        </p:spPr>
      </p:pic>
      <p:sp>
        <p:nvSpPr>
          <p:cNvPr id="118" name="Shape 111">
            <a:extLst>
              <a:ext uri="{FF2B5EF4-FFF2-40B4-BE49-F238E27FC236}">
                <a16:creationId xmlns:a16="http://schemas.microsoft.com/office/drawing/2014/main" id="{D65A85C9-1415-4A1A-B3DB-F6282AB2FA33}"/>
              </a:ext>
            </a:extLst>
          </p:cNvPr>
          <p:cNvSpPr/>
          <p:nvPr/>
        </p:nvSpPr>
        <p:spPr>
          <a:xfrm>
            <a:off x="5500108" y="2690209"/>
            <a:ext cx="265465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0033CC"/>
                </a:solidFill>
              </a:rPr>
              <a:t>Static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dirty="0" err="1">
                <a:solidFill>
                  <a:srgbClr val="0033CC"/>
                </a:solidFill>
              </a:rPr>
              <a:t>correlations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119" name="Shape 111">
            <a:extLst>
              <a:ext uri="{FF2B5EF4-FFF2-40B4-BE49-F238E27FC236}">
                <a16:creationId xmlns:a16="http://schemas.microsoft.com/office/drawing/2014/main" id="{FF03B282-7669-4507-B234-D0920113004B}"/>
              </a:ext>
            </a:extLst>
          </p:cNvPr>
          <p:cNvSpPr/>
          <p:nvPr/>
        </p:nvSpPr>
        <p:spPr>
          <a:xfrm>
            <a:off x="7509886" y="3011952"/>
            <a:ext cx="29126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Beyond-</a:t>
            </a:r>
            <a:r>
              <a:rPr lang="fr-FR" b="1" dirty="0" err="1">
                <a:solidFill>
                  <a:schemeClr val="tx1"/>
                </a:solidFill>
              </a:rPr>
              <a:t>mean</a:t>
            </a:r>
            <a:r>
              <a:rPr lang="fr-FR" b="1" dirty="0">
                <a:solidFill>
                  <a:schemeClr val="tx1"/>
                </a:solidFill>
              </a:rPr>
              <a:t>-</a:t>
            </a:r>
            <a:r>
              <a:rPr lang="fr-FR" b="1" dirty="0" err="1">
                <a:solidFill>
                  <a:schemeClr val="tx1"/>
                </a:solidFill>
              </a:rPr>
              <a:t>field</a:t>
            </a:r>
            <a:r>
              <a:rPr lang="fr-FR" b="1" dirty="0">
                <a:solidFill>
                  <a:schemeClr val="tx1"/>
                </a:solidFill>
              </a:rPr>
              <a:t>-like =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21" name="Rectangle à coins arrondis 4">
            <a:extLst>
              <a:ext uri="{FF2B5EF4-FFF2-40B4-BE49-F238E27FC236}">
                <a16:creationId xmlns:a16="http://schemas.microsoft.com/office/drawing/2014/main" id="{BEE759D5-4297-47A4-A1BC-1AEAB70791BB}"/>
              </a:ext>
            </a:extLst>
          </p:cNvPr>
          <p:cNvSpPr/>
          <p:nvPr/>
        </p:nvSpPr>
        <p:spPr>
          <a:xfrm>
            <a:off x="8035190" y="1877533"/>
            <a:ext cx="2401218" cy="104079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2" name="Rectangle à coins arrondis 65">
            <a:extLst>
              <a:ext uri="{FF2B5EF4-FFF2-40B4-BE49-F238E27FC236}">
                <a16:creationId xmlns:a16="http://schemas.microsoft.com/office/drawing/2014/main" id="{806E8AB7-3255-4659-A4D2-D1194321ACA9}"/>
              </a:ext>
            </a:extLst>
          </p:cNvPr>
          <p:cNvSpPr/>
          <p:nvPr/>
        </p:nvSpPr>
        <p:spPr>
          <a:xfrm>
            <a:off x="1231992" y="2198071"/>
            <a:ext cx="460080" cy="41638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23" name="Image 122">
            <a:extLst>
              <a:ext uri="{FF2B5EF4-FFF2-40B4-BE49-F238E27FC236}">
                <a16:creationId xmlns:a16="http://schemas.microsoft.com/office/drawing/2014/main" id="{65F4C97E-FED5-4CC1-B3AB-731EC7AE7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7763" y="3932836"/>
            <a:ext cx="3108759" cy="348395"/>
          </a:xfrm>
          <a:prstGeom prst="rect">
            <a:avLst/>
          </a:prstGeom>
        </p:spPr>
      </p:pic>
      <p:sp>
        <p:nvSpPr>
          <p:cNvPr id="124" name="Rectangle à coins arrondis 59">
            <a:extLst>
              <a:ext uri="{FF2B5EF4-FFF2-40B4-BE49-F238E27FC236}">
                <a16:creationId xmlns:a16="http://schemas.microsoft.com/office/drawing/2014/main" id="{C9B30C51-5F38-4B89-BB09-2D94CC63A171}"/>
              </a:ext>
            </a:extLst>
          </p:cNvPr>
          <p:cNvSpPr/>
          <p:nvPr/>
        </p:nvSpPr>
        <p:spPr>
          <a:xfrm>
            <a:off x="7609495" y="3824330"/>
            <a:ext cx="403433" cy="468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5" name="Shape 111">
            <a:extLst>
              <a:ext uri="{FF2B5EF4-FFF2-40B4-BE49-F238E27FC236}">
                <a16:creationId xmlns:a16="http://schemas.microsoft.com/office/drawing/2014/main" id="{EB0291CF-41E9-4235-9590-3EBE041263AC}"/>
              </a:ext>
            </a:extLst>
          </p:cNvPr>
          <p:cNvSpPr/>
          <p:nvPr/>
        </p:nvSpPr>
        <p:spPr>
          <a:xfrm>
            <a:off x="80064" y="3912548"/>
            <a:ext cx="399752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Coupled</a:t>
            </a:r>
            <a:r>
              <a:rPr lang="fr-FR" b="1" dirty="0">
                <a:solidFill>
                  <a:schemeClr val="tx1"/>
                </a:solidFill>
              </a:rPr>
              <a:t> cluster </a:t>
            </a:r>
            <a:r>
              <a:rPr lang="fr-FR" b="1" dirty="0" err="1">
                <a:solidFill>
                  <a:schemeClr val="tx1"/>
                </a:solidFill>
              </a:rPr>
              <a:t>theories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26" name="global mass predictions of ~700 nuclei…">
            <a:extLst>
              <a:ext uri="{FF2B5EF4-FFF2-40B4-BE49-F238E27FC236}">
                <a16:creationId xmlns:a16="http://schemas.microsoft.com/office/drawing/2014/main" id="{9DFF597E-A0BD-451E-8464-3DB2DF380757}"/>
              </a:ext>
            </a:extLst>
          </p:cNvPr>
          <p:cNvSpPr txBox="1"/>
          <p:nvPr/>
        </p:nvSpPr>
        <p:spPr>
          <a:xfrm>
            <a:off x="8373382" y="4886808"/>
            <a:ext cx="284052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Signoracci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 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24AABE18-F249-4E01-9EE5-643E47C186DC}"/>
              </a:ext>
            </a:extLst>
          </p:cNvPr>
          <p:cNvCxnSpPr/>
          <p:nvPr/>
        </p:nvCxnSpPr>
        <p:spPr>
          <a:xfrm>
            <a:off x="6202017" y="4669215"/>
            <a:ext cx="0" cy="2643335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8" name="Shape 111">
            <a:extLst>
              <a:ext uri="{FF2B5EF4-FFF2-40B4-BE49-F238E27FC236}">
                <a16:creationId xmlns:a16="http://schemas.microsoft.com/office/drawing/2014/main" id="{A74FCA6C-1CBF-4580-8F93-3D89960B6ECD}"/>
              </a:ext>
            </a:extLst>
          </p:cNvPr>
          <p:cNvSpPr/>
          <p:nvPr/>
        </p:nvSpPr>
        <p:spPr>
          <a:xfrm>
            <a:off x="292099" y="4625473"/>
            <a:ext cx="56618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Closed-shell</a:t>
            </a:r>
            <a:r>
              <a:rPr lang="fr-FR" b="1" dirty="0">
                <a:solidFill>
                  <a:schemeClr val="tx1"/>
                </a:solidFill>
              </a:rPr>
              <a:t> (</a:t>
            </a:r>
            <a:r>
              <a:rPr lang="fr-FR" b="1" dirty="0" err="1">
                <a:solidFill>
                  <a:schemeClr val="tx1"/>
                </a:solidFill>
              </a:rPr>
              <a:t>unpaired</a:t>
            </a:r>
            <a:r>
              <a:rPr lang="fr-FR" b="1" dirty="0">
                <a:solidFill>
                  <a:schemeClr val="tx1"/>
                </a:solidFill>
              </a:rPr>
              <a:t>) </a:t>
            </a:r>
            <a:r>
              <a:rPr lang="fr-FR" b="1" dirty="0" err="1">
                <a:solidFill>
                  <a:schemeClr val="tx1"/>
                </a:solidFill>
              </a:rPr>
              <a:t>nuclei</a:t>
            </a:r>
            <a:r>
              <a:rPr lang="fr-FR" b="1" dirty="0">
                <a:solidFill>
                  <a:schemeClr val="tx1"/>
                </a:solidFill>
              </a:rPr>
              <a:t>: standard CC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29" name="Shape 111">
            <a:extLst>
              <a:ext uri="{FF2B5EF4-FFF2-40B4-BE49-F238E27FC236}">
                <a16:creationId xmlns:a16="http://schemas.microsoft.com/office/drawing/2014/main" id="{8A10F22A-31E1-4097-9CE1-F48378E354E6}"/>
              </a:ext>
            </a:extLst>
          </p:cNvPr>
          <p:cNvSpPr/>
          <p:nvPr/>
        </p:nvSpPr>
        <p:spPr>
          <a:xfrm>
            <a:off x="6694178" y="4618596"/>
            <a:ext cx="58286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Open-</a:t>
            </a:r>
            <a:r>
              <a:rPr lang="fr-FR" b="1" dirty="0" err="1">
                <a:solidFill>
                  <a:schemeClr val="tx1"/>
                </a:solidFill>
              </a:rPr>
              <a:t>shell</a:t>
            </a:r>
            <a:r>
              <a:rPr lang="fr-FR" b="1" dirty="0">
                <a:solidFill>
                  <a:schemeClr val="tx1"/>
                </a:solidFill>
              </a:rPr>
              <a:t> (</a:t>
            </a:r>
            <a:r>
              <a:rPr lang="fr-FR" b="1" dirty="0" err="1">
                <a:solidFill>
                  <a:schemeClr val="tx1"/>
                </a:solidFill>
              </a:rPr>
              <a:t>paired</a:t>
            </a:r>
            <a:r>
              <a:rPr lang="fr-FR" b="1" dirty="0">
                <a:solidFill>
                  <a:schemeClr val="tx1"/>
                </a:solidFill>
              </a:rPr>
              <a:t>) </a:t>
            </a:r>
            <a:r>
              <a:rPr lang="fr-FR" b="1" dirty="0" err="1">
                <a:solidFill>
                  <a:schemeClr val="tx1"/>
                </a:solidFill>
              </a:rPr>
              <a:t>nuclei</a:t>
            </a:r>
            <a:r>
              <a:rPr lang="fr-FR" b="1" dirty="0">
                <a:solidFill>
                  <a:schemeClr val="tx1"/>
                </a:solidFill>
              </a:rPr>
              <a:t>: </a:t>
            </a:r>
            <a:r>
              <a:rPr lang="fr-FR" b="1" dirty="0" err="1">
                <a:solidFill>
                  <a:schemeClr val="tx1"/>
                </a:solidFill>
              </a:rPr>
              <a:t>Bogoliubov</a:t>
            </a:r>
            <a:r>
              <a:rPr lang="fr-FR" b="1" dirty="0">
                <a:solidFill>
                  <a:schemeClr val="tx1"/>
                </a:solidFill>
              </a:rPr>
              <a:t> CC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30" name="Image 129">
            <a:extLst>
              <a:ext uri="{FF2B5EF4-FFF2-40B4-BE49-F238E27FC236}">
                <a16:creationId xmlns:a16="http://schemas.microsoft.com/office/drawing/2014/main" id="{A39C958D-F952-42A7-B399-88C23164AD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962" y="3790196"/>
            <a:ext cx="1233889" cy="473725"/>
          </a:xfrm>
          <a:prstGeom prst="rect">
            <a:avLst/>
          </a:prstGeom>
        </p:spPr>
      </p:pic>
      <p:sp>
        <p:nvSpPr>
          <p:cNvPr id="131" name="TextBox 10">
            <a:extLst>
              <a:ext uri="{FF2B5EF4-FFF2-40B4-BE49-F238E27FC236}">
                <a16:creationId xmlns:a16="http://schemas.microsoft.com/office/drawing/2014/main" id="{5AEE7EF2-7D1E-4853-8CFB-47ED18F1B765}"/>
              </a:ext>
            </a:extLst>
          </p:cNvPr>
          <p:cNvSpPr txBox="1"/>
          <p:nvPr/>
        </p:nvSpPr>
        <p:spPr>
          <a:xfrm>
            <a:off x="4000859" y="3904381"/>
            <a:ext cx="3145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with cluster excitation operator </a:t>
            </a:r>
          </a:p>
        </p:txBody>
      </p:sp>
      <p:sp>
        <p:nvSpPr>
          <p:cNvPr id="132" name="global mass predictions of ~700 nuclei…">
            <a:extLst>
              <a:ext uri="{FF2B5EF4-FFF2-40B4-BE49-F238E27FC236}">
                <a16:creationId xmlns:a16="http://schemas.microsoft.com/office/drawing/2014/main" id="{3169C710-1CD9-43B8-84E6-4EC25391A543}"/>
              </a:ext>
            </a:extLst>
          </p:cNvPr>
          <p:cNvSpPr txBox="1"/>
          <p:nvPr/>
        </p:nvSpPr>
        <p:spPr>
          <a:xfrm>
            <a:off x="7474896" y="4318998"/>
            <a:ext cx="662041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FF0000"/>
                </a:solidFill>
              </a:rPr>
              <a:t>singles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33" name="Rectangle à coins arrondis 137">
            <a:extLst>
              <a:ext uri="{FF2B5EF4-FFF2-40B4-BE49-F238E27FC236}">
                <a16:creationId xmlns:a16="http://schemas.microsoft.com/office/drawing/2014/main" id="{BDE21981-F2DD-4195-ABE4-E5DB790EB0D6}"/>
              </a:ext>
            </a:extLst>
          </p:cNvPr>
          <p:cNvSpPr/>
          <p:nvPr/>
        </p:nvSpPr>
        <p:spPr>
          <a:xfrm>
            <a:off x="8290765" y="3859309"/>
            <a:ext cx="403433" cy="468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4" name="global mass predictions of ~700 nuclei…">
            <a:extLst>
              <a:ext uri="{FF2B5EF4-FFF2-40B4-BE49-F238E27FC236}">
                <a16:creationId xmlns:a16="http://schemas.microsoft.com/office/drawing/2014/main" id="{405B78F1-D3B4-4B78-B8B1-FB352B0FB247}"/>
              </a:ext>
            </a:extLst>
          </p:cNvPr>
          <p:cNvSpPr txBox="1"/>
          <p:nvPr/>
        </p:nvSpPr>
        <p:spPr>
          <a:xfrm>
            <a:off x="8132177" y="4325485"/>
            <a:ext cx="76302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FF0000"/>
                </a:solidFill>
              </a:rPr>
              <a:t>doubles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35" name="Rectangle à coins arrondis 139">
            <a:extLst>
              <a:ext uri="{FF2B5EF4-FFF2-40B4-BE49-F238E27FC236}">
                <a16:creationId xmlns:a16="http://schemas.microsoft.com/office/drawing/2014/main" id="{08D96545-8561-4B07-B0A9-EDE909135AA4}"/>
              </a:ext>
            </a:extLst>
          </p:cNvPr>
          <p:cNvSpPr/>
          <p:nvPr/>
        </p:nvSpPr>
        <p:spPr>
          <a:xfrm>
            <a:off x="8973203" y="3872561"/>
            <a:ext cx="403433" cy="468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6" name="global mass predictions of ~700 nuclei…">
            <a:extLst>
              <a:ext uri="{FF2B5EF4-FFF2-40B4-BE49-F238E27FC236}">
                <a16:creationId xmlns:a16="http://schemas.microsoft.com/office/drawing/2014/main" id="{7576B9D1-C2C6-48EA-97AA-B2F37DEEFAD7}"/>
              </a:ext>
            </a:extLst>
          </p:cNvPr>
          <p:cNvSpPr txBox="1"/>
          <p:nvPr/>
        </p:nvSpPr>
        <p:spPr>
          <a:xfrm>
            <a:off x="8884773" y="4338737"/>
            <a:ext cx="649217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FF0000"/>
                </a:solidFill>
              </a:rPr>
              <a:t>triples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37" name="Image 136">
            <a:extLst>
              <a:ext uri="{FF2B5EF4-FFF2-40B4-BE49-F238E27FC236}">
                <a16:creationId xmlns:a16="http://schemas.microsoft.com/office/drawing/2014/main" id="{5A642400-F2E4-41E7-8D4E-5C651C4B49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553" y="5980478"/>
            <a:ext cx="4365329" cy="977755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23DC3CED-3BB3-43B9-985F-B79A53DF6E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9861" y="6027045"/>
            <a:ext cx="4832114" cy="884620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9B3D98FB-39FE-47AF-BA20-F87FF4C194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566" y="5120901"/>
            <a:ext cx="1944900" cy="859577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C02E6EA5-DB23-4EF7-821A-442FDD5D1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8880" y="5266763"/>
            <a:ext cx="2086867" cy="545431"/>
          </a:xfrm>
          <a:prstGeom prst="rect">
            <a:avLst/>
          </a:prstGeom>
        </p:spPr>
      </p:pic>
      <p:sp>
        <p:nvSpPr>
          <p:cNvPr id="141" name="global mass predictions of ~700 nuclei…">
            <a:extLst>
              <a:ext uri="{FF2B5EF4-FFF2-40B4-BE49-F238E27FC236}">
                <a16:creationId xmlns:a16="http://schemas.microsoft.com/office/drawing/2014/main" id="{C3C91999-D1AE-4315-A07E-19C6BCDEEDBD}"/>
              </a:ext>
            </a:extLst>
          </p:cNvPr>
          <p:cNvSpPr txBox="1"/>
          <p:nvPr/>
        </p:nvSpPr>
        <p:spPr>
          <a:xfrm>
            <a:off x="2348974" y="5333098"/>
            <a:ext cx="1779333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Slater </a:t>
            </a:r>
            <a:r>
              <a:rPr lang="fr-FR" dirty="0" err="1">
                <a:solidFill>
                  <a:srgbClr val="0033CC"/>
                </a:solidFill>
              </a:rPr>
              <a:t>determinant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42" name="global mass predictions of ~700 nuclei…">
            <a:extLst>
              <a:ext uri="{FF2B5EF4-FFF2-40B4-BE49-F238E27FC236}">
                <a16:creationId xmlns:a16="http://schemas.microsoft.com/office/drawing/2014/main" id="{4BB71BA5-EEB7-4FE9-9951-A37F79732363}"/>
              </a:ext>
            </a:extLst>
          </p:cNvPr>
          <p:cNvSpPr txBox="1"/>
          <p:nvPr/>
        </p:nvSpPr>
        <p:spPr>
          <a:xfrm>
            <a:off x="3332736" y="5743500"/>
            <a:ext cx="2475037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np-nh</a:t>
            </a:r>
            <a:r>
              <a:rPr lang="fr-FR" dirty="0">
                <a:solidFill>
                  <a:srgbClr val="0033CC"/>
                </a:solidFill>
              </a:rPr>
              <a:t> excitations </a:t>
            </a:r>
            <a:r>
              <a:rPr lang="fr-FR" dirty="0" err="1">
                <a:solidFill>
                  <a:srgbClr val="0033CC"/>
                </a:solidFill>
              </a:rPr>
              <a:t>operator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43" name="Rectangle à coins arrondis 143">
            <a:extLst>
              <a:ext uri="{FF2B5EF4-FFF2-40B4-BE49-F238E27FC236}">
                <a16:creationId xmlns:a16="http://schemas.microsoft.com/office/drawing/2014/main" id="{D585D013-9136-40F6-93E4-5A4AA2F848B8}"/>
              </a:ext>
            </a:extLst>
          </p:cNvPr>
          <p:cNvSpPr/>
          <p:nvPr/>
        </p:nvSpPr>
        <p:spPr>
          <a:xfrm>
            <a:off x="2479691" y="6112537"/>
            <a:ext cx="693546" cy="539765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4" name="global mass predictions of ~700 nuclei…">
            <a:extLst>
              <a:ext uri="{FF2B5EF4-FFF2-40B4-BE49-F238E27FC236}">
                <a16:creationId xmlns:a16="http://schemas.microsoft.com/office/drawing/2014/main" id="{5464F26F-036A-41EE-AD5A-71DB786AA811}"/>
              </a:ext>
            </a:extLst>
          </p:cNvPr>
          <p:cNvSpPr txBox="1"/>
          <p:nvPr/>
        </p:nvSpPr>
        <p:spPr>
          <a:xfrm>
            <a:off x="262631" y="6915885"/>
            <a:ext cx="563936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Unknowns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found</a:t>
            </a:r>
            <a:r>
              <a:rPr lang="fr-FR" dirty="0">
                <a:solidFill>
                  <a:srgbClr val="0033CC"/>
                </a:solidFill>
              </a:rPr>
              <a:t> via </a:t>
            </a:r>
            <a:r>
              <a:rPr lang="fr-FR" dirty="0" err="1">
                <a:solidFill>
                  <a:srgbClr val="0033CC"/>
                </a:solidFill>
              </a:rPr>
              <a:t>coupled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algebraic</a:t>
            </a:r>
            <a:r>
              <a:rPr lang="fr-FR" dirty="0">
                <a:solidFill>
                  <a:srgbClr val="0033CC"/>
                </a:solidFill>
              </a:rPr>
              <a:t> non-</a:t>
            </a:r>
            <a:r>
              <a:rPr lang="fr-FR" dirty="0" err="1">
                <a:solidFill>
                  <a:srgbClr val="0033CC"/>
                </a:solidFill>
              </a:rPr>
              <a:t>linear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equations</a:t>
            </a:r>
            <a:r>
              <a:rPr lang="fr-FR" dirty="0">
                <a:solidFill>
                  <a:srgbClr val="0033CC"/>
                </a:solidFill>
              </a:rPr>
              <a:t> 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46" name="global mass predictions of ~700 nuclei…">
            <a:extLst>
              <a:ext uri="{FF2B5EF4-FFF2-40B4-BE49-F238E27FC236}">
                <a16:creationId xmlns:a16="http://schemas.microsoft.com/office/drawing/2014/main" id="{C7A20878-DDFB-424C-99FC-8D469B116DFD}"/>
              </a:ext>
            </a:extLst>
          </p:cNvPr>
          <p:cNvSpPr txBox="1"/>
          <p:nvPr/>
        </p:nvSpPr>
        <p:spPr>
          <a:xfrm>
            <a:off x="8963804" y="5326472"/>
            <a:ext cx="194764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Bogoliubov</a:t>
            </a:r>
            <a:r>
              <a:rPr lang="fr-FR" dirty="0">
                <a:solidFill>
                  <a:srgbClr val="0033CC"/>
                </a:solidFill>
              </a:rPr>
              <a:t> vacuum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47" name="global mass predictions of ~700 nuclei…">
            <a:extLst>
              <a:ext uri="{FF2B5EF4-FFF2-40B4-BE49-F238E27FC236}">
                <a16:creationId xmlns:a16="http://schemas.microsoft.com/office/drawing/2014/main" id="{F1B87CBB-6B54-44AB-8EFB-CCD892CC501E}"/>
              </a:ext>
            </a:extLst>
          </p:cNvPr>
          <p:cNvSpPr txBox="1"/>
          <p:nvPr/>
        </p:nvSpPr>
        <p:spPr>
          <a:xfrm>
            <a:off x="9117936" y="5736874"/>
            <a:ext cx="345447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2n quasi-</a:t>
            </a:r>
            <a:r>
              <a:rPr lang="fr-FR" dirty="0" err="1">
                <a:solidFill>
                  <a:srgbClr val="0033CC"/>
                </a:solidFill>
              </a:rPr>
              <a:t>particle</a:t>
            </a:r>
            <a:r>
              <a:rPr lang="fr-FR" dirty="0">
                <a:solidFill>
                  <a:srgbClr val="0033CC"/>
                </a:solidFill>
              </a:rPr>
              <a:t> excitations </a:t>
            </a:r>
            <a:r>
              <a:rPr lang="fr-FR" dirty="0" err="1">
                <a:solidFill>
                  <a:srgbClr val="0033CC"/>
                </a:solidFill>
              </a:rPr>
              <a:t>operator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48" name="Rectangle à coins arrondis 151">
            <a:extLst>
              <a:ext uri="{FF2B5EF4-FFF2-40B4-BE49-F238E27FC236}">
                <a16:creationId xmlns:a16="http://schemas.microsoft.com/office/drawing/2014/main" id="{382B9476-4E31-45D5-941C-856A43CF6C6C}"/>
              </a:ext>
            </a:extLst>
          </p:cNvPr>
          <p:cNvSpPr/>
          <p:nvPr/>
        </p:nvSpPr>
        <p:spPr>
          <a:xfrm>
            <a:off x="8754604" y="6105911"/>
            <a:ext cx="693546" cy="539765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9" name="global mass predictions of ~700 nuclei…">
            <a:extLst>
              <a:ext uri="{FF2B5EF4-FFF2-40B4-BE49-F238E27FC236}">
                <a16:creationId xmlns:a16="http://schemas.microsoft.com/office/drawing/2014/main" id="{B71D1618-7112-4CA8-A73C-8353C765F6E8}"/>
              </a:ext>
            </a:extLst>
          </p:cNvPr>
          <p:cNvSpPr txBox="1"/>
          <p:nvPr/>
        </p:nvSpPr>
        <p:spPr>
          <a:xfrm>
            <a:off x="6452239" y="6910933"/>
            <a:ext cx="563936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Unknowns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found</a:t>
            </a:r>
            <a:r>
              <a:rPr lang="fr-FR" dirty="0">
                <a:solidFill>
                  <a:srgbClr val="0033CC"/>
                </a:solidFill>
              </a:rPr>
              <a:t> via </a:t>
            </a:r>
            <a:r>
              <a:rPr lang="fr-FR" dirty="0" err="1">
                <a:solidFill>
                  <a:srgbClr val="0033CC"/>
                </a:solidFill>
              </a:rPr>
              <a:t>coupled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algebraic</a:t>
            </a:r>
            <a:r>
              <a:rPr lang="fr-FR" dirty="0">
                <a:solidFill>
                  <a:srgbClr val="0033CC"/>
                </a:solidFill>
              </a:rPr>
              <a:t> non-</a:t>
            </a:r>
            <a:r>
              <a:rPr lang="fr-FR" dirty="0" err="1">
                <a:solidFill>
                  <a:srgbClr val="0033CC"/>
                </a:solidFill>
              </a:rPr>
              <a:t>linear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equations</a:t>
            </a:r>
            <a:r>
              <a:rPr lang="fr-FR" dirty="0">
                <a:solidFill>
                  <a:srgbClr val="0033CC"/>
                </a:solidFill>
              </a:rPr>
              <a:t> 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51" name="global mass predictions of ~700 nuclei…">
            <a:extLst>
              <a:ext uri="{FF2B5EF4-FFF2-40B4-BE49-F238E27FC236}">
                <a16:creationId xmlns:a16="http://schemas.microsoft.com/office/drawing/2014/main" id="{3CD05B72-7DDC-4C23-BA41-8F6C53C7789F}"/>
              </a:ext>
            </a:extLst>
          </p:cNvPr>
          <p:cNvSpPr txBox="1"/>
          <p:nvPr/>
        </p:nvSpPr>
        <p:spPr>
          <a:xfrm>
            <a:off x="2151440" y="4872044"/>
            <a:ext cx="241893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Hagen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RPP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14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80" name="Rectangle: Rounded Corners 1">
            <a:extLst>
              <a:ext uri="{FF2B5EF4-FFF2-40B4-BE49-F238E27FC236}">
                <a16:creationId xmlns:a16="http://schemas.microsoft.com/office/drawing/2014/main" id="{3004E1E7-F37F-4470-9EC3-0EF2A8E058F3}"/>
              </a:ext>
            </a:extLst>
          </p:cNvPr>
          <p:cNvSpPr/>
          <p:nvPr/>
        </p:nvSpPr>
        <p:spPr>
          <a:xfrm>
            <a:off x="3558262" y="8253378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BMBPT(2)</a:t>
            </a:r>
          </a:p>
        </p:txBody>
      </p:sp>
      <p:sp>
        <p:nvSpPr>
          <p:cNvPr id="181" name="Rectangle: Rounded Corners 2">
            <a:extLst>
              <a:ext uri="{FF2B5EF4-FFF2-40B4-BE49-F238E27FC236}">
                <a16:creationId xmlns:a16="http://schemas.microsoft.com/office/drawing/2014/main" id="{829A03D2-5A4E-43D0-8E5A-C30351CFF8E3}"/>
              </a:ext>
            </a:extLst>
          </p:cNvPr>
          <p:cNvSpPr/>
          <p:nvPr/>
        </p:nvSpPr>
        <p:spPr>
          <a:xfrm>
            <a:off x="4866448" y="8253378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BMBPT(3)</a:t>
            </a:r>
          </a:p>
        </p:txBody>
      </p:sp>
      <p:sp>
        <p:nvSpPr>
          <p:cNvPr id="182" name="Rectangle: Rounded Corners 3">
            <a:extLst>
              <a:ext uri="{FF2B5EF4-FFF2-40B4-BE49-F238E27FC236}">
                <a16:creationId xmlns:a16="http://schemas.microsoft.com/office/drawing/2014/main" id="{51B2F95E-44A7-4DCD-BA9D-1F7B5E4C6804}"/>
              </a:ext>
            </a:extLst>
          </p:cNvPr>
          <p:cNvSpPr/>
          <p:nvPr/>
        </p:nvSpPr>
        <p:spPr>
          <a:xfrm>
            <a:off x="6804042" y="8253378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BMBPT(4)</a:t>
            </a:r>
          </a:p>
        </p:txBody>
      </p:sp>
      <p:sp>
        <p:nvSpPr>
          <p:cNvPr id="183" name="Rectangle: Rounded Corners 4">
            <a:extLst>
              <a:ext uri="{FF2B5EF4-FFF2-40B4-BE49-F238E27FC236}">
                <a16:creationId xmlns:a16="http://schemas.microsoft.com/office/drawing/2014/main" id="{518B7C1A-135C-4223-A1CE-B23EF011B563}"/>
              </a:ext>
            </a:extLst>
          </p:cNvPr>
          <p:cNvSpPr/>
          <p:nvPr/>
        </p:nvSpPr>
        <p:spPr>
          <a:xfrm>
            <a:off x="5459844" y="8838651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</a:t>
            </a:r>
          </a:p>
        </p:txBody>
      </p:sp>
      <p:sp>
        <p:nvSpPr>
          <p:cNvPr id="184" name="Rectangle: Rounded Corners 5">
            <a:extLst>
              <a:ext uri="{FF2B5EF4-FFF2-40B4-BE49-F238E27FC236}">
                <a16:creationId xmlns:a16="http://schemas.microsoft.com/office/drawing/2014/main" id="{D3B13AFE-BEAA-4181-9FE6-BC116D96468C}"/>
              </a:ext>
            </a:extLst>
          </p:cNvPr>
          <p:cNvSpPr/>
          <p:nvPr/>
        </p:nvSpPr>
        <p:spPr>
          <a:xfrm>
            <a:off x="10102051" y="8574521"/>
            <a:ext cx="1186793" cy="4470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/>
              <a:t>CI</a:t>
            </a:r>
          </a:p>
        </p:txBody>
      </p:sp>
      <p:sp>
        <p:nvSpPr>
          <p:cNvPr id="185" name="Rectangle: Rounded Corners 6">
            <a:extLst>
              <a:ext uri="{FF2B5EF4-FFF2-40B4-BE49-F238E27FC236}">
                <a16:creationId xmlns:a16="http://schemas.microsoft.com/office/drawing/2014/main" id="{38996C2D-8A0B-4B3C-B52A-F2AF84306E19}"/>
              </a:ext>
            </a:extLst>
          </p:cNvPr>
          <p:cNvSpPr/>
          <p:nvPr/>
        </p:nvSpPr>
        <p:spPr>
          <a:xfrm>
            <a:off x="2250077" y="8466738"/>
            <a:ext cx="1186793" cy="4470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HFB</a:t>
            </a:r>
          </a:p>
        </p:txBody>
      </p:sp>
      <p:sp>
        <p:nvSpPr>
          <p:cNvPr id="186" name="Rectangle: Rounded Corners 7">
            <a:extLst>
              <a:ext uri="{FF2B5EF4-FFF2-40B4-BE49-F238E27FC236}">
                <a16:creationId xmlns:a16="http://schemas.microsoft.com/office/drawing/2014/main" id="{70A257AB-FF9B-4C3F-8D88-9BFA2F45D15A}"/>
              </a:ext>
            </a:extLst>
          </p:cNvPr>
          <p:cNvSpPr/>
          <p:nvPr/>
        </p:nvSpPr>
        <p:spPr>
          <a:xfrm>
            <a:off x="8176214" y="8838651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BCCSDT</a:t>
            </a:r>
          </a:p>
        </p:txBody>
      </p:sp>
      <p:cxnSp>
        <p:nvCxnSpPr>
          <p:cNvPr id="187" name="Straight Arrow Connector 9">
            <a:extLst>
              <a:ext uri="{FF2B5EF4-FFF2-40B4-BE49-F238E27FC236}">
                <a16:creationId xmlns:a16="http://schemas.microsoft.com/office/drawing/2014/main" id="{10E35B51-10D9-48F5-BB04-DD46933DDFEC}"/>
              </a:ext>
            </a:extLst>
          </p:cNvPr>
          <p:cNvCxnSpPr>
            <a:cxnSpLocks/>
          </p:cNvCxnSpPr>
          <p:nvPr/>
        </p:nvCxnSpPr>
        <p:spPr>
          <a:xfrm flipV="1">
            <a:off x="2817221" y="9530080"/>
            <a:ext cx="7833360" cy="133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8" name="Picture 33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25D7A094-D85F-454E-9EFB-6355FF83D2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877" y="9316344"/>
            <a:ext cx="488378" cy="350622"/>
          </a:xfrm>
          <a:prstGeom prst="rect">
            <a:avLst/>
          </a:prstGeom>
        </p:spPr>
      </p:pic>
      <p:pic>
        <p:nvPicPr>
          <p:cNvPr id="189" name="Picture 37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405326BF-2FF5-4642-9C75-ACB49C1264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984" y="9260273"/>
            <a:ext cx="471280" cy="332998"/>
          </a:xfrm>
          <a:prstGeom prst="rect">
            <a:avLst/>
          </a:prstGeom>
        </p:spPr>
      </p:pic>
      <p:cxnSp>
        <p:nvCxnSpPr>
          <p:cNvPr id="190" name="Straight Connector 14">
            <a:extLst>
              <a:ext uri="{FF2B5EF4-FFF2-40B4-BE49-F238E27FC236}">
                <a16:creationId xmlns:a16="http://schemas.microsoft.com/office/drawing/2014/main" id="{21AA535C-DAAA-4A2C-92E5-4223897F11A9}"/>
              </a:ext>
            </a:extLst>
          </p:cNvPr>
          <p:cNvCxnSpPr>
            <a:cxnSpLocks/>
          </p:cNvCxnSpPr>
          <p:nvPr/>
        </p:nvCxnSpPr>
        <p:spPr>
          <a:xfrm>
            <a:off x="4805488" y="74488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5">
            <a:extLst>
              <a:ext uri="{FF2B5EF4-FFF2-40B4-BE49-F238E27FC236}">
                <a16:creationId xmlns:a16="http://schemas.microsoft.com/office/drawing/2014/main" id="{842FE6A1-401D-47F1-87FA-85157F5403C1}"/>
              </a:ext>
            </a:extLst>
          </p:cNvPr>
          <p:cNvCxnSpPr>
            <a:cxnSpLocks/>
          </p:cNvCxnSpPr>
          <p:nvPr/>
        </p:nvCxnSpPr>
        <p:spPr>
          <a:xfrm>
            <a:off x="6714964" y="74488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6">
            <a:extLst>
              <a:ext uri="{FF2B5EF4-FFF2-40B4-BE49-F238E27FC236}">
                <a16:creationId xmlns:a16="http://schemas.microsoft.com/office/drawing/2014/main" id="{C2AB7351-A436-4A6B-9AB7-292A6A5843A5}"/>
              </a:ext>
            </a:extLst>
          </p:cNvPr>
          <p:cNvCxnSpPr>
            <a:cxnSpLocks/>
          </p:cNvCxnSpPr>
          <p:nvPr/>
        </p:nvCxnSpPr>
        <p:spPr>
          <a:xfrm>
            <a:off x="3494134" y="74488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7">
            <a:extLst>
              <a:ext uri="{FF2B5EF4-FFF2-40B4-BE49-F238E27FC236}">
                <a16:creationId xmlns:a16="http://schemas.microsoft.com/office/drawing/2014/main" id="{DF328969-0FE3-42AC-905D-D94F1D996C48}"/>
              </a:ext>
            </a:extLst>
          </p:cNvPr>
          <p:cNvCxnSpPr>
            <a:cxnSpLocks/>
          </p:cNvCxnSpPr>
          <p:nvPr/>
        </p:nvCxnSpPr>
        <p:spPr>
          <a:xfrm>
            <a:off x="8101097" y="74488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8">
            <a:extLst>
              <a:ext uri="{FF2B5EF4-FFF2-40B4-BE49-F238E27FC236}">
                <a16:creationId xmlns:a16="http://schemas.microsoft.com/office/drawing/2014/main" id="{2AC6E3BA-9557-478D-98C8-4D7FCA3280DC}"/>
              </a:ext>
            </a:extLst>
          </p:cNvPr>
          <p:cNvCxnSpPr>
            <a:cxnSpLocks/>
          </p:cNvCxnSpPr>
          <p:nvPr/>
        </p:nvCxnSpPr>
        <p:spPr>
          <a:xfrm>
            <a:off x="9437844" y="74488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26">
                <a:extLst>
                  <a:ext uri="{FF2B5EF4-FFF2-40B4-BE49-F238E27FC236}">
                    <a16:creationId xmlns:a16="http://schemas.microsoft.com/office/drawing/2014/main" id="{6507F6D7-37ED-4734-A7F7-192F1047E30E}"/>
                  </a:ext>
                </a:extLst>
              </p:cNvPr>
              <p:cNvSpPr txBox="1"/>
              <p:nvPr/>
            </p:nvSpPr>
            <p:spPr>
              <a:xfrm>
                <a:off x="2437373" y="75983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5" name="TextBox 26">
                <a:extLst>
                  <a:ext uri="{FF2B5EF4-FFF2-40B4-BE49-F238E27FC236}">
                    <a16:creationId xmlns:a16="http://schemas.microsoft.com/office/drawing/2014/main" id="{6507F6D7-37ED-4734-A7F7-192F1047E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73" y="7598356"/>
                <a:ext cx="568021" cy="393954"/>
              </a:xfrm>
              <a:prstGeom prst="rect">
                <a:avLst/>
              </a:prstGeom>
              <a:blipFill>
                <a:blip r:embed="rId16"/>
                <a:stretch>
                  <a:fillRect l="-38710" r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27">
                <a:extLst>
                  <a:ext uri="{FF2B5EF4-FFF2-40B4-BE49-F238E27FC236}">
                    <a16:creationId xmlns:a16="http://schemas.microsoft.com/office/drawing/2014/main" id="{66971B66-BD80-49AE-93F5-A169C8D1D3A2}"/>
                  </a:ext>
                </a:extLst>
              </p:cNvPr>
              <p:cNvSpPr txBox="1"/>
              <p:nvPr/>
            </p:nvSpPr>
            <p:spPr>
              <a:xfrm>
                <a:off x="3854158" y="7596134"/>
                <a:ext cx="568021" cy="3983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6" name="TextBox 27">
                <a:extLst>
                  <a:ext uri="{FF2B5EF4-FFF2-40B4-BE49-F238E27FC236}">
                    <a16:creationId xmlns:a16="http://schemas.microsoft.com/office/drawing/2014/main" id="{66971B66-BD80-49AE-93F5-A169C8D1D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158" y="7596134"/>
                <a:ext cx="568021" cy="398379"/>
              </a:xfrm>
              <a:prstGeom prst="rect">
                <a:avLst/>
              </a:prstGeom>
              <a:blipFill>
                <a:blip r:embed="rId17"/>
                <a:stretch>
                  <a:fillRect l="-37634" r="-21505"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28">
                <a:extLst>
                  <a:ext uri="{FF2B5EF4-FFF2-40B4-BE49-F238E27FC236}">
                    <a16:creationId xmlns:a16="http://schemas.microsoft.com/office/drawing/2014/main" id="{6C8DF3B2-6B48-4F86-BEBE-4CBCB9AE77AD}"/>
                  </a:ext>
                </a:extLst>
              </p:cNvPr>
              <p:cNvSpPr txBox="1"/>
              <p:nvPr/>
            </p:nvSpPr>
            <p:spPr>
              <a:xfrm>
                <a:off x="5556493" y="75983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7" name="TextBox 28">
                <a:extLst>
                  <a:ext uri="{FF2B5EF4-FFF2-40B4-BE49-F238E27FC236}">
                    <a16:creationId xmlns:a16="http://schemas.microsoft.com/office/drawing/2014/main" id="{6C8DF3B2-6B48-4F86-BEBE-4CBCB9AE7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493" y="7598356"/>
                <a:ext cx="568021" cy="393954"/>
              </a:xfrm>
              <a:prstGeom prst="rect">
                <a:avLst/>
              </a:prstGeom>
              <a:blipFill>
                <a:blip r:embed="rId18"/>
                <a:stretch>
                  <a:fillRect l="-37234" r="-212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29">
                <a:extLst>
                  <a:ext uri="{FF2B5EF4-FFF2-40B4-BE49-F238E27FC236}">
                    <a16:creationId xmlns:a16="http://schemas.microsoft.com/office/drawing/2014/main" id="{239B5D9C-85B8-4308-803C-24E48EC118E5}"/>
                  </a:ext>
                </a:extLst>
              </p:cNvPr>
              <p:cNvSpPr txBox="1"/>
              <p:nvPr/>
            </p:nvSpPr>
            <p:spPr>
              <a:xfrm>
                <a:off x="7103268" y="75983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8" name="TextBox 29">
                <a:extLst>
                  <a:ext uri="{FF2B5EF4-FFF2-40B4-BE49-F238E27FC236}">
                    <a16:creationId xmlns:a16="http://schemas.microsoft.com/office/drawing/2014/main" id="{239B5D9C-85B8-4308-803C-24E48EC11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268" y="7598356"/>
                <a:ext cx="568021" cy="393954"/>
              </a:xfrm>
              <a:prstGeom prst="rect">
                <a:avLst/>
              </a:prstGeom>
              <a:blipFill>
                <a:blip r:embed="rId19"/>
                <a:stretch>
                  <a:fillRect l="-37634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30">
                <a:extLst>
                  <a:ext uri="{FF2B5EF4-FFF2-40B4-BE49-F238E27FC236}">
                    <a16:creationId xmlns:a16="http://schemas.microsoft.com/office/drawing/2014/main" id="{2B31662F-5774-495F-A8CC-ABEB0A23F20D}"/>
                  </a:ext>
                </a:extLst>
              </p:cNvPr>
              <p:cNvSpPr txBox="1"/>
              <p:nvPr/>
            </p:nvSpPr>
            <p:spPr>
              <a:xfrm>
                <a:off x="8475440" y="75983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9" name="TextBox 30">
                <a:extLst>
                  <a:ext uri="{FF2B5EF4-FFF2-40B4-BE49-F238E27FC236}">
                    <a16:creationId xmlns:a16="http://schemas.microsoft.com/office/drawing/2014/main" id="{2B31662F-5774-495F-A8CC-ABEB0A23F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440" y="7598356"/>
                <a:ext cx="568021" cy="393954"/>
              </a:xfrm>
              <a:prstGeom prst="rect">
                <a:avLst/>
              </a:prstGeom>
              <a:blipFill>
                <a:blip r:embed="rId20"/>
                <a:stretch>
                  <a:fillRect l="-37234" r="-202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31">
                <a:extLst>
                  <a:ext uri="{FF2B5EF4-FFF2-40B4-BE49-F238E27FC236}">
                    <a16:creationId xmlns:a16="http://schemas.microsoft.com/office/drawing/2014/main" id="{60432552-68BC-4C98-9A77-D62152B05E48}"/>
                  </a:ext>
                </a:extLst>
              </p:cNvPr>
              <p:cNvSpPr txBox="1"/>
              <p:nvPr/>
            </p:nvSpPr>
            <p:spPr>
              <a:xfrm>
                <a:off x="10422545" y="75983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56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fr-FR" sz="256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560" b="0" i="1" baseline="-250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𝑑𝑖𝑚</m:t>
                      </m:r>
                      <m:r>
                        <a:rPr lang="nl-BE" sz="256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00" name="TextBox 31">
                <a:extLst>
                  <a:ext uri="{FF2B5EF4-FFF2-40B4-BE49-F238E27FC236}">
                    <a16:creationId xmlns:a16="http://schemas.microsoft.com/office/drawing/2014/main" id="{60432552-68BC-4C98-9A77-D62152B05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545" y="7598356"/>
                <a:ext cx="568021" cy="393954"/>
              </a:xfrm>
              <a:prstGeom prst="rect">
                <a:avLst/>
              </a:prstGeom>
              <a:blipFill>
                <a:blip r:embed="rId21"/>
                <a:stretch>
                  <a:fillRect l="-33333" r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1" name="Rectangle: Rounded Corners 38">
            <a:extLst>
              <a:ext uri="{FF2B5EF4-FFF2-40B4-BE49-F238E27FC236}">
                <a16:creationId xmlns:a16="http://schemas.microsoft.com/office/drawing/2014/main" id="{E50D8D48-DEC9-4CFD-AFA2-EF19115212DB}"/>
              </a:ext>
            </a:extLst>
          </p:cNvPr>
          <p:cNvSpPr/>
          <p:nvPr/>
        </p:nvSpPr>
        <p:spPr>
          <a:xfrm>
            <a:off x="10264611" y="8520334"/>
            <a:ext cx="1186793" cy="447040"/>
          </a:xfrm>
          <a:prstGeom prst="roundRect">
            <a:avLst/>
          </a:prstGeom>
          <a:solidFill>
            <a:srgbClr val="2F4D5D"/>
          </a:solidFill>
          <a:ln w="12700" cap="flat" cmpd="sng" algn="ctr">
            <a:solidFill>
              <a:srgbClr val="2F4D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75390">
              <a:defRPr/>
            </a:pPr>
            <a:r>
              <a:rPr lang="en-US" sz="1493" b="1" dirty="0">
                <a:solidFill>
                  <a:srgbClr val="FFFFFF"/>
                </a:solidFill>
                <a:latin typeface="Arial" panose="020B0604020202020204"/>
              </a:rPr>
              <a:t>Diag.</a:t>
            </a:r>
          </a:p>
        </p:txBody>
      </p:sp>
      <p:sp>
        <p:nvSpPr>
          <p:cNvPr id="202" name="TextBox 39">
            <a:extLst>
              <a:ext uri="{FF2B5EF4-FFF2-40B4-BE49-F238E27FC236}">
                <a16:creationId xmlns:a16="http://schemas.microsoft.com/office/drawing/2014/main" id="{F19E76A2-0AA6-4E50-BD2F-E3117D7889D6}"/>
              </a:ext>
            </a:extLst>
          </p:cNvPr>
          <p:cNvSpPr txBox="1"/>
          <p:nvPr/>
        </p:nvSpPr>
        <p:spPr>
          <a:xfrm>
            <a:off x="9614371" y="8454197"/>
            <a:ext cx="6502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b="1" dirty="0">
                <a:solidFill>
                  <a:srgbClr val="2F4D5D"/>
                </a:solidFill>
                <a:latin typeface="Arial" panose="020B0604020202020204"/>
              </a:rPr>
              <a:t>…</a:t>
            </a:r>
          </a:p>
        </p:txBody>
      </p:sp>
      <p:sp>
        <p:nvSpPr>
          <p:cNvPr id="203" name="Rectangle à coins arrondis 8">
            <a:extLst>
              <a:ext uri="{FF2B5EF4-FFF2-40B4-BE49-F238E27FC236}">
                <a16:creationId xmlns:a16="http://schemas.microsoft.com/office/drawing/2014/main" id="{1D0F45CC-4F61-4744-AA00-C37A4B418B70}"/>
              </a:ext>
            </a:extLst>
          </p:cNvPr>
          <p:cNvSpPr/>
          <p:nvPr/>
        </p:nvSpPr>
        <p:spPr>
          <a:xfrm>
            <a:off x="8101097" y="7541709"/>
            <a:ext cx="1335265" cy="1884802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4" name="TextBox 16">
            <a:extLst>
              <a:ext uri="{FF2B5EF4-FFF2-40B4-BE49-F238E27FC236}">
                <a16:creationId xmlns:a16="http://schemas.microsoft.com/office/drawing/2014/main" id="{D1935C22-B359-4F91-92AA-C253A318DD96}"/>
              </a:ext>
            </a:extLst>
          </p:cNvPr>
          <p:cNvSpPr txBox="1"/>
          <p:nvPr/>
        </p:nvSpPr>
        <p:spPr>
          <a:xfrm>
            <a:off x="9483577" y="7402494"/>
            <a:ext cx="165598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Unbearable</a:t>
            </a:r>
            <a:endParaRPr lang="en-US" sz="1900" dirty="0">
              <a:solidFill>
                <a:srgbClr val="FF0000"/>
              </a:solidFill>
            </a:endParaRPr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C2354701-700A-4E58-B08A-B0B78F14A487}"/>
              </a:ext>
            </a:extLst>
          </p:cNvPr>
          <p:cNvCxnSpPr/>
          <p:nvPr/>
        </p:nvCxnSpPr>
        <p:spPr>
          <a:xfrm>
            <a:off x="6714964" y="9120039"/>
            <a:ext cx="1386133" cy="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FDC3B14F-99D5-4423-B03F-C9A2F1F7F55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31245" y="2974812"/>
            <a:ext cx="884477" cy="38917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AB6BF24-137C-4E88-B73A-C17C366E62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06367" y="5200869"/>
            <a:ext cx="1398528" cy="3200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E3232DE-AE6C-4687-B0C3-92279C92659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06348" y="5291278"/>
            <a:ext cx="1489154" cy="321290"/>
          </a:xfrm>
          <a:prstGeom prst="rect">
            <a:avLst/>
          </a:prstGeom>
        </p:spPr>
      </p:pic>
      <p:sp>
        <p:nvSpPr>
          <p:cNvPr id="90" name="global mass predictions of ~700 nuclei…">
            <a:extLst>
              <a:ext uri="{FF2B5EF4-FFF2-40B4-BE49-F238E27FC236}">
                <a16:creationId xmlns:a16="http://schemas.microsoft.com/office/drawing/2014/main" id="{165D29E4-2EAB-4732-9CFF-B627CF5E62DA}"/>
              </a:ext>
            </a:extLst>
          </p:cNvPr>
          <p:cNvSpPr txBox="1"/>
          <p:nvPr/>
        </p:nvSpPr>
        <p:spPr>
          <a:xfrm>
            <a:off x="11276264" y="4872044"/>
            <a:ext cx="123271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U(1) </a:t>
            </a:r>
            <a:r>
              <a:rPr lang="fr-FR" dirty="0" err="1">
                <a:solidFill>
                  <a:srgbClr val="0033CC"/>
                </a:solidFill>
              </a:rPr>
              <a:t>breaking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" name="Flèche : courbe vers la droite 1">
            <a:extLst>
              <a:ext uri="{FF2B5EF4-FFF2-40B4-BE49-F238E27FC236}">
                <a16:creationId xmlns:a16="http://schemas.microsoft.com/office/drawing/2014/main" id="{7C2682E5-1152-4CB7-B4BD-D15CFE5AC8F9}"/>
              </a:ext>
            </a:extLst>
          </p:cNvPr>
          <p:cNvSpPr/>
          <p:nvPr/>
        </p:nvSpPr>
        <p:spPr>
          <a:xfrm>
            <a:off x="1478280" y="3034226"/>
            <a:ext cx="686232" cy="636308"/>
          </a:xfrm>
          <a:prstGeom prst="curved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1" name="Shape 111">
            <a:extLst>
              <a:ext uri="{FF2B5EF4-FFF2-40B4-BE49-F238E27FC236}">
                <a16:creationId xmlns:a16="http://schemas.microsoft.com/office/drawing/2014/main" id="{BE5DC8A0-82EB-489C-9748-FE38898C674C}"/>
              </a:ext>
            </a:extLst>
          </p:cNvPr>
          <p:cNvSpPr/>
          <p:nvPr/>
        </p:nvSpPr>
        <p:spPr>
          <a:xfrm>
            <a:off x="2350876" y="3472494"/>
            <a:ext cx="80716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rgbClr val="0033CC"/>
                </a:solidFill>
              </a:rPr>
              <a:t>Break U(1) (SU(2)) </a:t>
            </a:r>
            <a:r>
              <a:rPr lang="fr-FR" b="1" dirty="0" err="1">
                <a:solidFill>
                  <a:srgbClr val="0033CC"/>
                </a:solidFill>
              </a:rPr>
              <a:t>symmetry</a:t>
            </a:r>
            <a:r>
              <a:rPr lang="fr-FR" b="1" dirty="0">
                <a:solidFill>
                  <a:srgbClr val="0033CC"/>
                </a:solidFill>
              </a:rPr>
              <a:t> to </a:t>
            </a:r>
            <a:r>
              <a:rPr lang="fr-FR" b="1" dirty="0" err="1">
                <a:solidFill>
                  <a:srgbClr val="0033CC"/>
                </a:solidFill>
              </a:rPr>
              <a:t>address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dirty="0" err="1">
                <a:solidFill>
                  <a:srgbClr val="0033CC"/>
                </a:solidFill>
              </a:rPr>
              <a:t>singly</a:t>
            </a:r>
            <a:r>
              <a:rPr lang="fr-FR" b="1" dirty="0">
                <a:solidFill>
                  <a:srgbClr val="0033CC"/>
                </a:solidFill>
              </a:rPr>
              <a:t> (</a:t>
            </a:r>
            <a:r>
              <a:rPr lang="fr-FR" b="1" dirty="0" err="1">
                <a:solidFill>
                  <a:srgbClr val="0033CC"/>
                </a:solidFill>
              </a:rPr>
              <a:t>doubly</a:t>
            </a:r>
            <a:r>
              <a:rPr lang="fr-FR" b="1" dirty="0">
                <a:solidFill>
                  <a:srgbClr val="0033CC"/>
                </a:solidFill>
              </a:rPr>
              <a:t>) open-</a:t>
            </a:r>
            <a:r>
              <a:rPr lang="fr-FR" b="1" dirty="0" err="1">
                <a:solidFill>
                  <a:srgbClr val="0033CC"/>
                </a:solidFill>
              </a:rPr>
              <a:t>shell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dirty="0" err="1">
                <a:solidFill>
                  <a:srgbClr val="0033CC"/>
                </a:solidFill>
              </a:rPr>
              <a:t>nuclei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endParaRPr sz="2200" b="1" dirty="0">
              <a:solidFill>
                <a:srgbClr val="0033CC"/>
              </a:solidFill>
            </a:endParaRPr>
          </a:p>
        </p:txBody>
      </p:sp>
      <p:sp>
        <p:nvSpPr>
          <p:cNvPr id="92" name="TextBox 10">
            <a:extLst>
              <a:ext uri="{FF2B5EF4-FFF2-40B4-BE49-F238E27FC236}">
                <a16:creationId xmlns:a16="http://schemas.microsoft.com/office/drawing/2014/main" id="{5F033250-EA92-4A84-82F3-856C31DA4100}"/>
              </a:ext>
            </a:extLst>
          </p:cNvPr>
          <p:cNvSpPr txBox="1"/>
          <p:nvPr/>
        </p:nvSpPr>
        <p:spPr>
          <a:xfrm>
            <a:off x="10314359" y="3737537"/>
            <a:ext cx="277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600" dirty="0"/>
              <a:t>GSCGF      </a:t>
            </a:r>
            <a:r>
              <a:rPr lang="en-US" sz="1600" dirty="0" err="1"/>
              <a:t>dSCGF</a:t>
            </a:r>
            <a:endParaRPr lang="en-US" sz="16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/>
              <a:t>BMBPT      </a:t>
            </a:r>
            <a:r>
              <a:rPr lang="en-US" sz="1600" dirty="0" err="1"/>
              <a:t>dMBPT</a:t>
            </a:r>
            <a:endParaRPr lang="en-US" sz="16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BCC</a:t>
            </a:r>
            <a:r>
              <a:rPr lang="en-US" sz="1600" dirty="0"/>
              <a:t>           </a:t>
            </a:r>
            <a:r>
              <a:rPr lang="en-US" sz="1600" dirty="0" err="1"/>
              <a:t>dCC</a:t>
            </a:r>
            <a:endParaRPr lang="en-US" sz="1600" dirty="0"/>
          </a:p>
        </p:txBody>
      </p:sp>
      <p:sp>
        <p:nvSpPr>
          <p:cNvPr id="94" name="Rectangle à coins arrondis 8">
            <a:extLst>
              <a:ext uri="{FF2B5EF4-FFF2-40B4-BE49-F238E27FC236}">
                <a16:creationId xmlns:a16="http://schemas.microsoft.com/office/drawing/2014/main" id="{6A38E17D-7508-4241-BB82-CDD3524BB3D6}"/>
              </a:ext>
            </a:extLst>
          </p:cNvPr>
          <p:cNvSpPr/>
          <p:nvPr/>
        </p:nvSpPr>
        <p:spPr>
          <a:xfrm>
            <a:off x="5358515" y="8760311"/>
            <a:ext cx="1375443" cy="626252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5" name="TextBox 16">
            <a:extLst>
              <a:ext uri="{FF2B5EF4-FFF2-40B4-BE49-F238E27FC236}">
                <a16:creationId xmlns:a16="http://schemas.microsoft.com/office/drawing/2014/main" id="{93D28994-4C44-4540-8220-F30DF410E6BA}"/>
              </a:ext>
            </a:extLst>
          </p:cNvPr>
          <p:cNvSpPr txBox="1"/>
          <p:nvPr/>
        </p:nvSpPr>
        <p:spPr>
          <a:xfrm>
            <a:off x="4404668" y="8875552"/>
            <a:ext cx="913212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Few %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96" name="TextBox 16">
            <a:extLst>
              <a:ext uri="{FF2B5EF4-FFF2-40B4-BE49-F238E27FC236}">
                <a16:creationId xmlns:a16="http://schemas.microsoft.com/office/drawing/2014/main" id="{8B8EE158-6D9C-42EC-9068-E3DADDBE1227}"/>
              </a:ext>
            </a:extLst>
          </p:cNvPr>
          <p:cNvSpPr txBox="1"/>
          <p:nvPr/>
        </p:nvSpPr>
        <p:spPr>
          <a:xfrm>
            <a:off x="6977817" y="8711376"/>
            <a:ext cx="91321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Sub %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97" name="Shape 111">
            <a:extLst>
              <a:ext uri="{FF2B5EF4-FFF2-40B4-BE49-F238E27FC236}">
                <a16:creationId xmlns:a16="http://schemas.microsoft.com/office/drawing/2014/main" id="{926202B8-6EC3-44FD-9693-59A406CA4737}"/>
              </a:ext>
            </a:extLst>
          </p:cNvPr>
          <p:cNvSpPr/>
          <p:nvPr/>
        </p:nvSpPr>
        <p:spPr>
          <a:xfrm>
            <a:off x="10744358" y="3429050"/>
            <a:ext cx="5449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u="sng" dirty="0">
                <a:solidFill>
                  <a:schemeClr val="tx1"/>
                </a:solidFill>
              </a:rPr>
              <a:t>U(1)</a:t>
            </a:r>
            <a:endParaRPr sz="2200" b="1" u="sng" dirty="0">
              <a:solidFill>
                <a:schemeClr val="tx1"/>
              </a:solidFill>
            </a:endParaRPr>
          </a:p>
        </p:txBody>
      </p:sp>
      <p:sp>
        <p:nvSpPr>
          <p:cNvPr id="98" name="Shape 111">
            <a:extLst>
              <a:ext uri="{FF2B5EF4-FFF2-40B4-BE49-F238E27FC236}">
                <a16:creationId xmlns:a16="http://schemas.microsoft.com/office/drawing/2014/main" id="{18B62DB2-55EB-42B9-997D-E54985A75499}"/>
              </a:ext>
            </a:extLst>
          </p:cNvPr>
          <p:cNvSpPr/>
          <p:nvPr/>
        </p:nvSpPr>
        <p:spPr>
          <a:xfrm>
            <a:off x="11825859" y="3417469"/>
            <a:ext cx="68293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u="sng" dirty="0">
                <a:solidFill>
                  <a:schemeClr val="tx1"/>
                </a:solidFill>
              </a:rPr>
              <a:t>SU(2)</a:t>
            </a:r>
            <a:endParaRPr sz="22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 animBg="1"/>
      <p:bldP spid="85" grpId="0" animBg="1"/>
      <p:bldP spid="86" grpId="0" animBg="1"/>
      <p:bldP spid="88" grpId="0" animBg="1"/>
      <p:bldP spid="89" grpId="0" animBg="1"/>
      <p:bldP spid="109" grpId="0" animBg="1"/>
      <p:bldP spid="109" grpId="1" animBg="1"/>
      <p:bldP spid="115" grpId="0" animBg="1"/>
      <p:bldP spid="115" grpId="1" animBg="1"/>
      <p:bldP spid="116" grpId="0" animBg="1"/>
      <p:bldP spid="118" grpId="0" animBg="1"/>
      <p:bldP spid="119" grpId="0" animBg="1"/>
      <p:bldP spid="121" grpId="0" animBg="1"/>
      <p:bldP spid="121" grpId="1" animBg="1"/>
      <p:bldP spid="122" grpId="0" animBg="1"/>
      <p:bldP spid="122" grpId="1" animBg="1"/>
      <p:bldP spid="124" grpId="0" animBg="1"/>
      <p:bldP spid="125" grpId="0" animBg="1"/>
      <p:bldP spid="126" grpId="0" animBg="1"/>
      <p:bldP spid="128" grpId="0" animBg="1"/>
      <p:bldP spid="129" grpId="0" animBg="1"/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41" grpId="0" animBg="1"/>
      <p:bldP spid="142" grpId="0" animBg="1"/>
      <p:bldP spid="143" grpId="0" animBg="1"/>
      <p:bldP spid="144" grpId="0" animBg="1"/>
      <p:bldP spid="146" grpId="0" animBg="1"/>
      <p:bldP spid="147" grpId="0" animBg="1"/>
      <p:bldP spid="148" grpId="0" animBg="1"/>
      <p:bldP spid="149" grpId="0" animBg="1"/>
      <p:bldP spid="151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95" grpId="0"/>
      <p:bldP spid="196" grpId="0"/>
      <p:bldP spid="197" grpId="0"/>
      <p:bldP spid="198" grpId="0"/>
      <p:bldP spid="199" grpId="0"/>
      <p:bldP spid="200" grpId="0"/>
      <p:bldP spid="201" grpId="0" animBg="1"/>
      <p:bldP spid="202" grpId="0"/>
      <p:bldP spid="203" grpId="0" animBg="1"/>
      <p:bldP spid="204" grpId="0"/>
      <p:bldP spid="90" grpId="0" animBg="1"/>
      <p:bldP spid="2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52F5-BF67-91BC-6E7B-9C854D3E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lobal mass predictions of ~700 nuclei…">
            <a:extLst>
              <a:ext uri="{FF2B5EF4-FFF2-40B4-BE49-F238E27FC236}">
                <a16:creationId xmlns:a16="http://schemas.microsoft.com/office/drawing/2014/main" id="{FF421F9F-E56D-4422-AB16-A148FBA22D24}"/>
              </a:ext>
            </a:extLst>
          </p:cNvPr>
          <p:cNvSpPr txBox="1"/>
          <p:nvPr/>
        </p:nvSpPr>
        <p:spPr>
          <a:xfrm>
            <a:off x="4891366" y="9460613"/>
            <a:ext cx="3863238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Vernik, Demol, Duguet, Tichai, in </a:t>
            </a:r>
            <a:r>
              <a:rPr lang="fr-FR" dirty="0" err="1">
                <a:solidFill>
                  <a:srgbClr val="0033CC"/>
                </a:solidFill>
              </a:rPr>
              <a:t>preparation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3823C1-AA60-7C70-B487-A1C18BDA617E}"/>
              </a:ext>
            </a:extLst>
          </p:cNvPr>
          <p:cNvSpPr/>
          <p:nvPr/>
        </p:nvSpPr>
        <p:spPr>
          <a:xfrm>
            <a:off x="2478990" y="8161585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BMBPT(2)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4C7886-8500-CBD5-9A68-67DB70D4B019}"/>
              </a:ext>
            </a:extLst>
          </p:cNvPr>
          <p:cNvSpPr/>
          <p:nvPr/>
        </p:nvSpPr>
        <p:spPr>
          <a:xfrm>
            <a:off x="3787176" y="8161585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BMBPT(3)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3D17CD-C22B-C71C-B486-AA2012FB0B2D}"/>
              </a:ext>
            </a:extLst>
          </p:cNvPr>
          <p:cNvSpPr/>
          <p:nvPr/>
        </p:nvSpPr>
        <p:spPr>
          <a:xfrm>
            <a:off x="6358376" y="8161585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BMBPT(4)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72ED8B-637C-B2E5-348B-A87FA6EBDA59}"/>
              </a:ext>
            </a:extLst>
          </p:cNvPr>
          <p:cNvSpPr/>
          <p:nvPr/>
        </p:nvSpPr>
        <p:spPr>
          <a:xfrm>
            <a:off x="4380572" y="874648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E17DAC-2CE7-CD3F-5AA5-C3FC395FBED0}"/>
              </a:ext>
            </a:extLst>
          </p:cNvPr>
          <p:cNvSpPr/>
          <p:nvPr/>
        </p:nvSpPr>
        <p:spPr>
          <a:xfrm>
            <a:off x="11480242" y="8456983"/>
            <a:ext cx="1186793" cy="4470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/>
              <a:t>CI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3D8A48-7FF3-C7BE-DE16-596AFF1BD54B}"/>
              </a:ext>
            </a:extLst>
          </p:cNvPr>
          <p:cNvSpPr/>
          <p:nvPr/>
        </p:nvSpPr>
        <p:spPr>
          <a:xfrm>
            <a:off x="1170806" y="8374945"/>
            <a:ext cx="1186793" cy="4470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HFB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E8F66C-1556-FB8A-195B-78A149AAE23B}"/>
              </a:ext>
            </a:extLst>
          </p:cNvPr>
          <p:cNvSpPr/>
          <p:nvPr/>
        </p:nvSpPr>
        <p:spPr>
          <a:xfrm>
            <a:off x="9605888" y="874648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04827-66F6-9CF1-48BB-6C9E7B668089}"/>
              </a:ext>
            </a:extLst>
          </p:cNvPr>
          <p:cNvSpPr txBox="1"/>
          <p:nvPr/>
        </p:nvSpPr>
        <p:spPr>
          <a:xfrm>
            <a:off x="11001923" y="8362404"/>
            <a:ext cx="6502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b="1" dirty="0">
                <a:solidFill>
                  <a:schemeClr val="bg1"/>
                </a:solidFill>
              </a:rPr>
              <a:t>. . 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56CE8F-9885-245C-C558-975FE06984FF}"/>
              </a:ext>
            </a:extLst>
          </p:cNvPr>
          <p:cNvCxnSpPr>
            <a:cxnSpLocks/>
          </p:cNvCxnSpPr>
          <p:nvPr/>
        </p:nvCxnSpPr>
        <p:spPr>
          <a:xfrm>
            <a:off x="2316958" y="9460614"/>
            <a:ext cx="9443138" cy="237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382805-0B93-F329-6F86-D365D2FFE46C}"/>
              </a:ext>
            </a:extLst>
          </p:cNvPr>
          <p:cNvSpPr txBox="1"/>
          <p:nvPr/>
        </p:nvSpPr>
        <p:spPr>
          <a:xfrm>
            <a:off x="4977988" y="9057576"/>
            <a:ext cx="3993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More complete </a:t>
            </a:r>
          </a:p>
        </p:txBody>
      </p:sp>
      <p:pic>
        <p:nvPicPr>
          <p:cNvPr id="34" name="Picture 33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DFB6F6B0-56CE-43EF-7833-9E9615903F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013" y="9285303"/>
            <a:ext cx="488378" cy="350622"/>
          </a:xfrm>
          <a:prstGeom prst="rect">
            <a:avLst/>
          </a:prstGeom>
        </p:spPr>
      </p:pic>
      <p:pic>
        <p:nvPicPr>
          <p:cNvPr id="38" name="Picture 37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2E48AEEC-00C0-D359-EAC6-A397964A5F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9647" y="9341007"/>
            <a:ext cx="471280" cy="33299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BD9734-4E76-70A3-765B-0F652E79DFC8}"/>
              </a:ext>
            </a:extLst>
          </p:cNvPr>
          <p:cNvCxnSpPr>
            <a:cxnSpLocks/>
          </p:cNvCxnSpPr>
          <p:nvPr/>
        </p:nvCxnSpPr>
        <p:spPr>
          <a:xfrm>
            <a:off x="3726216" y="734698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08325A-8AF8-D1ED-CFB7-BB7755B33E48}"/>
              </a:ext>
            </a:extLst>
          </p:cNvPr>
          <p:cNvCxnSpPr>
            <a:cxnSpLocks/>
          </p:cNvCxnSpPr>
          <p:nvPr/>
        </p:nvCxnSpPr>
        <p:spPr>
          <a:xfrm>
            <a:off x="5635692" y="734698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2B77D8-66BF-F615-3A2C-B2F69A3539D0}"/>
              </a:ext>
            </a:extLst>
          </p:cNvPr>
          <p:cNvCxnSpPr>
            <a:cxnSpLocks/>
          </p:cNvCxnSpPr>
          <p:nvPr/>
        </p:nvCxnSpPr>
        <p:spPr>
          <a:xfrm>
            <a:off x="2414862" y="734698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ED74B4-BEAE-2495-0DE8-648D0C9B6EFD}"/>
              </a:ext>
            </a:extLst>
          </p:cNvPr>
          <p:cNvCxnSpPr>
            <a:cxnSpLocks/>
          </p:cNvCxnSpPr>
          <p:nvPr/>
        </p:nvCxnSpPr>
        <p:spPr>
          <a:xfrm>
            <a:off x="9530772" y="7358403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C90EC-86E5-0F79-1F16-A9AB7F1B7252}"/>
              </a:ext>
            </a:extLst>
          </p:cNvPr>
          <p:cNvCxnSpPr>
            <a:cxnSpLocks/>
          </p:cNvCxnSpPr>
          <p:nvPr/>
        </p:nvCxnSpPr>
        <p:spPr>
          <a:xfrm>
            <a:off x="10867518" y="7358403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54D774-F211-846B-63AD-82485858A914}"/>
                  </a:ext>
                </a:extLst>
              </p:cNvPr>
              <p:cNvSpPr txBox="1"/>
              <p:nvPr/>
            </p:nvSpPr>
            <p:spPr>
              <a:xfrm>
                <a:off x="1358101" y="749652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54D774-F211-846B-63AD-82485858A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101" y="7496526"/>
                <a:ext cx="568021" cy="393954"/>
              </a:xfrm>
              <a:prstGeom prst="rect">
                <a:avLst/>
              </a:prstGeom>
              <a:blipFill>
                <a:blip r:embed="rId6"/>
                <a:stretch>
                  <a:fillRect l="-38710" r="-22581" b="-15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BC3888-64B9-4CAC-A6A6-A47A4AD4758A}"/>
                  </a:ext>
                </a:extLst>
              </p:cNvPr>
              <p:cNvSpPr txBox="1"/>
              <p:nvPr/>
            </p:nvSpPr>
            <p:spPr>
              <a:xfrm>
                <a:off x="2774886" y="7494304"/>
                <a:ext cx="568021" cy="3983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BC3888-64B9-4CAC-A6A6-A47A4AD47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886" y="7494304"/>
                <a:ext cx="568021" cy="398379"/>
              </a:xfrm>
              <a:prstGeom prst="rect">
                <a:avLst/>
              </a:prstGeom>
              <a:blipFill>
                <a:blip r:embed="rId7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DF5F22-DEBB-3C02-44B5-A5B6E5695785}"/>
                  </a:ext>
                </a:extLst>
              </p:cNvPr>
              <p:cNvSpPr txBox="1"/>
              <p:nvPr/>
            </p:nvSpPr>
            <p:spPr>
              <a:xfrm>
                <a:off x="4477221" y="749652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DF5F22-DEBB-3C02-44B5-A5B6E5695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221" y="7496526"/>
                <a:ext cx="568021" cy="393954"/>
              </a:xfrm>
              <a:prstGeom prst="rect">
                <a:avLst/>
              </a:prstGeom>
              <a:blipFill>
                <a:blip r:embed="rId8"/>
                <a:stretch>
                  <a:fillRect l="-37234" r="-21277" b="-15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355F9B1-30E8-5AFF-C7AC-02DFB76118E2}"/>
                  </a:ext>
                </a:extLst>
              </p:cNvPr>
              <p:cNvSpPr txBox="1"/>
              <p:nvPr/>
            </p:nvSpPr>
            <p:spPr>
              <a:xfrm>
                <a:off x="7478456" y="7535893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355F9B1-30E8-5AFF-C7AC-02DFB7611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456" y="7535893"/>
                <a:ext cx="568021" cy="393954"/>
              </a:xfrm>
              <a:prstGeom prst="rect">
                <a:avLst/>
              </a:prstGeom>
              <a:blipFill>
                <a:blip r:embed="rId9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FEAE1A-A391-D368-F5D8-AD428766F89F}"/>
                  </a:ext>
                </a:extLst>
              </p:cNvPr>
              <p:cNvSpPr txBox="1"/>
              <p:nvPr/>
            </p:nvSpPr>
            <p:spPr>
              <a:xfrm>
                <a:off x="9905114" y="7507941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FEAE1A-A391-D368-F5D8-AD428766F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114" y="7507941"/>
                <a:ext cx="568021" cy="393954"/>
              </a:xfrm>
              <a:prstGeom prst="rect">
                <a:avLst/>
              </a:prstGeom>
              <a:blipFill>
                <a:blip r:embed="rId10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04275C-A12A-B8A2-C3A3-620F4EF16064}"/>
                  </a:ext>
                </a:extLst>
              </p:cNvPr>
              <p:cNvSpPr txBox="1"/>
              <p:nvPr/>
            </p:nvSpPr>
            <p:spPr>
              <a:xfrm>
                <a:off x="11800737" y="7480818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56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fr-FR" sz="256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560" b="0" i="1" baseline="-250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𝑑𝑖𝑚</m:t>
                      </m:r>
                      <m:r>
                        <a:rPr lang="nl-BE" sz="256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04275C-A12A-B8A2-C3A3-620F4EF16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0737" y="7480818"/>
                <a:ext cx="568021" cy="393954"/>
              </a:xfrm>
              <a:prstGeom prst="rect">
                <a:avLst/>
              </a:prstGeom>
              <a:blipFill>
                <a:blip r:embed="rId11"/>
                <a:stretch>
                  <a:fillRect l="-33333" r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BE5A626-A6CE-30FD-C1AA-AC233415BDB1}"/>
              </a:ext>
            </a:extLst>
          </p:cNvPr>
          <p:cNvSpPr/>
          <p:nvPr/>
        </p:nvSpPr>
        <p:spPr>
          <a:xfrm>
            <a:off x="11651451" y="8472169"/>
            <a:ext cx="1186793" cy="447040"/>
          </a:xfrm>
          <a:prstGeom prst="roundRect">
            <a:avLst/>
          </a:prstGeom>
          <a:solidFill>
            <a:srgbClr val="2F4D5D"/>
          </a:solidFill>
          <a:ln w="12700" cap="flat" cmpd="sng" algn="ctr">
            <a:solidFill>
              <a:srgbClr val="2F4D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493" b="1" dirty="0">
                <a:solidFill>
                  <a:srgbClr val="FFFFFF"/>
                </a:solidFill>
                <a:latin typeface="Arial" panose="020B0604020202020204"/>
              </a:rPr>
              <a:t>Diag.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699D0D-864F-6828-664E-F1C01AECD0AF}"/>
              </a:ext>
            </a:extLst>
          </p:cNvPr>
          <p:cNvSpPr/>
          <p:nvPr/>
        </p:nvSpPr>
        <p:spPr>
          <a:xfrm>
            <a:off x="5726588" y="874648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BCCSD[T</a:t>
            </a:r>
            <a:r>
              <a:rPr lang="en-US" sz="85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939D9B-980A-13F0-084B-589A7F89A4AD}"/>
              </a:ext>
            </a:extLst>
          </p:cNvPr>
          <p:cNvSpPr/>
          <p:nvPr/>
        </p:nvSpPr>
        <p:spPr>
          <a:xfrm>
            <a:off x="7004276" y="8746489"/>
            <a:ext cx="1208806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BCCSD(T)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48BD48-C553-BDB9-6AC9-A662EE092C11}"/>
              </a:ext>
            </a:extLst>
          </p:cNvPr>
          <p:cNvSpPr/>
          <p:nvPr/>
        </p:nvSpPr>
        <p:spPr>
          <a:xfrm>
            <a:off x="8278531" y="8746489"/>
            <a:ext cx="1192956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BCCSD{T</a:t>
            </a:r>
            <a:r>
              <a:rPr lang="en-US" sz="32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52884B-607B-303E-89C2-00D1E1ACC69B}"/>
              </a:ext>
            </a:extLst>
          </p:cNvPr>
          <p:cNvSpPr/>
          <p:nvPr/>
        </p:nvSpPr>
        <p:spPr>
          <a:xfrm>
            <a:off x="5712540" y="8753793"/>
            <a:ext cx="1186793" cy="447040"/>
          </a:xfrm>
          <a:prstGeom prst="roundRect">
            <a:avLst/>
          </a:prstGeom>
          <a:solidFill>
            <a:schemeClr val="accent6"/>
          </a:solidFill>
          <a:ln w="31750">
            <a:solidFill>
              <a:schemeClr val="bg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BCCSD[T</a:t>
            </a:r>
            <a:r>
              <a:rPr lang="en-US" sz="74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42" name="Rectangle à coins arrondis 41"/>
          <p:cNvSpPr/>
          <p:nvPr/>
        </p:nvSpPr>
        <p:spPr>
          <a:xfrm>
            <a:off x="5642204" y="8672333"/>
            <a:ext cx="1330234" cy="65763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7586488" y="8065039"/>
            <a:ext cx="3722546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Perturbative triple approximation</a:t>
            </a:r>
          </a:p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→BMBPT(4) complete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129" name="Shape 1909">
            <a:extLst>
              <a:ext uri="{FF2B5EF4-FFF2-40B4-BE49-F238E27FC236}">
                <a16:creationId xmlns:a16="http://schemas.microsoft.com/office/drawing/2014/main" id="{5A465D8A-D7E9-4C8A-A697-8A0CD18A5AB3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Bogoliubov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coupled</a:t>
            </a:r>
            <a:r>
              <a:rPr lang="fr-FR" sz="3600" dirty="0">
                <a:solidFill>
                  <a:srgbClr val="0033CC"/>
                </a:solidFill>
              </a:rPr>
              <a:t> cluster </a:t>
            </a:r>
            <a:r>
              <a:rPr lang="fr-FR" sz="3600" dirty="0" err="1">
                <a:solidFill>
                  <a:srgbClr val="0033CC"/>
                </a:solidFill>
              </a:rPr>
              <a:t>many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method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30" name="Shape 1908">
            <a:extLst>
              <a:ext uri="{FF2B5EF4-FFF2-40B4-BE49-F238E27FC236}">
                <a16:creationId xmlns:a16="http://schemas.microsoft.com/office/drawing/2014/main" id="{9DDE072C-B22B-45C2-920C-F666E8CD03D2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31" name="Image 130">
            <a:extLst>
              <a:ext uri="{FF2B5EF4-FFF2-40B4-BE49-F238E27FC236}">
                <a16:creationId xmlns:a16="http://schemas.microsoft.com/office/drawing/2014/main" id="{B75C250D-1B66-4339-B019-AA24037C39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3869" y="2081453"/>
            <a:ext cx="2203373" cy="572877"/>
          </a:xfrm>
          <a:prstGeom prst="rect">
            <a:avLst/>
          </a:prstGeom>
        </p:spPr>
      </p:pic>
      <p:sp>
        <p:nvSpPr>
          <p:cNvPr id="138" name="Shape 111">
            <a:extLst>
              <a:ext uri="{FF2B5EF4-FFF2-40B4-BE49-F238E27FC236}">
                <a16:creationId xmlns:a16="http://schemas.microsoft.com/office/drawing/2014/main" id="{F3092EEC-B6B6-433B-A9D3-434D45906F8B}"/>
              </a:ext>
            </a:extLst>
          </p:cNvPr>
          <p:cNvSpPr/>
          <p:nvPr/>
        </p:nvSpPr>
        <p:spPr>
          <a:xfrm>
            <a:off x="5101252" y="143416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Unperturbed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7EE15ADB-1ACD-4A95-8FB4-E29A19950CA7}"/>
              </a:ext>
            </a:extLst>
          </p:cNvPr>
          <p:cNvCxnSpPr/>
          <p:nvPr/>
        </p:nvCxnSpPr>
        <p:spPr>
          <a:xfrm>
            <a:off x="8065756" y="242192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0DBE217C-CF86-4E99-A60B-F8F534C515B1}"/>
              </a:ext>
            </a:extLst>
          </p:cNvPr>
          <p:cNvGrpSpPr/>
          <p:nvPr/>
        </p:nvGrpSpPr>
        <p:grpSpPr>
          <a:xfrm>
            <a:off x="8228865" y="1942669"/>
            <a:ext cx="1925782" cy="954436"/>
            <a:chOff x="6774873" y="6735539"/>
            <a:chExt cx="1925782" cy="954436"/>
          </a:xfrm>
        </p:grpSpPr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0CFD7F40-724A-4357-B1F1-7C7EB98AFEF3}"/>
                </a:ext>
              </a:extLst>
            </p:cNvPr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42" name="Shape 111">
              <a:extLst>
                <a:ext uri="{FF2B5EF4-FFF2-40B4-BE49-F238E27FC236}">
                  <a16:creationId xmlns:a16="http://schemas.microsoft.com/office/drawing/2014/main" id="{1B3B4E21-9452-4C00-B6CE-FD35B8234746}"/>
                </a:ext>
              </a:extLst>
            </p:cNvPr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>
                  <a:solidFill>
                    <a:schemeClr val="tx1"/>
                  </a:solidFill>
                </a:rPr>
                <a:t>series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3" name="Shape 111">
            <a:extLst>
              <a:ext uri="{FF2B5EF4-FFF2-40B4-BE49-F238E27FC236}">
                <a16:creationId xmlns:a16="http://schemas.microsoft.com/office/drawing/2014/main" id="{EEFBB075-97F0-421B-89CF-CF195A2F95B5}"/>
              </a:ext>
            </a:extLst>
          </p:cNvPr>
          <p:cNvSpPr/>
          <p:nvPr/>
        </p:nvSpPr>
        <p:spPr>
          <a:xfrm>
            <a:off x="10593331" y="140466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Fully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44" name="Rectangle à coins arrondis 86">
            <a:extLst>
              <a:ext uri="{FF2B5EF4-FFF2-40B4-BE49-F238E27FC236}">
                <a16:creationId xmlns:a16="http://schemas.microsoft.com/office/drawing/2014/main" id="{BC4B8B0C-2239-41A6-AD94-3A19DD205D28}"/>
              </a:ext>
            </a:extLst>
          </p:cNvPr>
          <p:cNvSpPr/>
          <p:nvPr/>
        </p:nvSpPr>
        <p:spPr>
          <a:xfrm>
            <a:off x="11593375" y="2192909"/>
            <a:ext cx="460080" cy="41638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id="{187E6A52-4867-42DE-A1B7-805B7BE59E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6877" y="2096790"/>
            <a:ext cx="2758955" cy="596391"/>
          </a:xfrm>
          <a:prstGeom prst="rect">
            <a:avLst/>
          </a:prstGeom>
        </p:spPr>
      </p:pic>
      <p:sp>
        <p:nvSpPr>
          <p:cNvPr id="146" name="Shape 111">
            <a:extLst>
              <a:ext uri="{FF2B5EF4-FFF2-40B4-BE49-F238E27FC236}">
                <a16:creationId xmlns:a16="http://schemas.microsoft.com/office/drawing/2014/main" id="{71FF19B0-8913-44BA-B467-0A03C85826A0}"/>
              </a:ext>
            </a:extLst>
          </p:cNvPr>
          <p:cNvSpPr/>
          <p:nvPr/>
        </p:nvSpPr>
        <p:spPr>
          <a:xfrm>
            <a:off x="10640268" y="1768984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rgbClr val="FF0000"/>
                </a:solidFill>
              </a:rPr>
              <a:t>Wave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operator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147" name="Shape 111">
            <a:extLst>
              <a:ext uri="{FF2B5EF4-FFF2-40B4-BE49-F238E27FC236}">
                <a16:creationId xmlns:a16="http://schemas.microsoft.com/office/drawing/2014/main" id="{EF5B664D-8FAF-472C-A15A-F18F9C87E737}"/>
              </a:ext>
            </a:extLst>
          </p:cNvPr>
          <p:cNvSpPr/>
          <p:nvPr/>
        </p:nvSpPr>
        <p:spPr>
          <a:xfrm>
            <a:off x="10507680" y="2664454"/>
            <a:ext cx="265465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FF0000"/>
                </a:solidFill>
              </a:rPr>
              <a:t>Dynamical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correlations</a:t>
            </a:r>
            <a:endParaRPr sz="2200" b="1" dirty="0">
              <a:solidFill>
                <a:srgbClr val="FF0000"/>
              </a:solidFill>
            </a:endParaRPr>
          </a:p>
        </p:txBody>
      </p:sp>
      <p:sp>
        <p:nvSpPr>
          <p:cNvPr id="152" name="Shape 111">
            <a:extLst>
              <a:ext uri="{FF2B5EF4-FFF2-40B4-BE49-F238E27FC236}">
                <a16:creationId xmlns:a16="http://schemas.microsoft.com/office/drawing/2014/main" id="{22BF03C1-20F2-42E4-B3D6-9F2F48287293}"/>
              </a:ext>
            </a:extLst>
          </p:cNvPr>
          <p:cNvSpPr/>
          <p:nvPr/>
        </p:nvSpPr>
        <p:spPr>
          <a:xfrm>
            <a:off x="5500108" y="2690209"/>
            <a:ext cx="265465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FF0000"/>
                </a:solidFill>
              </a:rPr>
              <a:t>Static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correlations</a:t>
            </a:r>
            <a:endParaRPr sz="2200" b="1" dirty="0">
              <a:solidFill>
                <a:srgbClr val="FF0000"/>
              </a:solidFill>
            </a:endParaRPr>
          </a:p>
        </p:txBody>
      </p:sp>
      <p:pic>
        <p:nvPicPr>
          <p:cNvPr id="188" name="Image 187">
            <a:extLst>
              <a:ext uri="{FF2B5EF4-FFF2-40B4-BE49-F238E27FC236}">
                <a16:creationId xmlns:a16="http://schemas.microsoft.com/office/drawing/2014/main" id="{EAFB65FE-6B65-416A-BB4B-8067802CAC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860" y="2220869"/>
            <a:ext cx="1850834" cy="402116"/>
          </a:xfrm>
          <a:prstGeom prst="rect">
            <a:avLst/>
          </a:prstGeom>
        </p:spPr>
      </p:pic>
      <p:sp>
        <p:nvSpPr>
          <p:cNvPr id="189" name="Shape 111">
            <a:extLst>
              <a:ext uri="{FF2B5EF4-FFF2-40B4-BE49-F238E27FC236}">
                <a16:creationId xmlns:a16="http://schemas.microsoft.com/office/drawing/2014/main" id="{B63778AB-8547-4CF0-A066-0C8714FE13F2}"/>
              </a:ext>
            </a:extLst>
          </p:cNvPr>
          <p:cNvSpPr/>
          <p:nvPr/>
        </p:nvSpPr>
        <p:spPr>
          <a:xfrm>
            <a:off x="292100" y="143606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010C02CC-57BE-4669-92B4-7353A39248BC}"/>
              </a:ext>
            </a:extLst>
          </p:cNvPr>
          <p:cNvCxnSpPr/>
          <p:nvPr/>
        </p:nvCxnSpPr>
        <p:spPr>
          <a:xfrm>
            <a:off x="2575630" y="242192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1" name="Groupe 190">
            <a:extLst>
              <a:ext uri="{FF2B5EF4-FFF2-40B4-BE49-F238E27FC236}">
                <a16:creationId xmlns:a16="http://schemas.microsoft.com/office/drawing/2014/main" id="{47DC9B82-FB49-4D79-A1F2-090CE204F2AF}"/>
              </a:ext>
            </a:extLst>
          </p:cNvPr>
          <p:cNvGrpSpPr/>
          <p:nvPr/>
        </p:nvGrpSpPr>
        <p:grpSpPr>
          <a:xfrm>
            <a:off x="2786386" y="1944709"/>
            <a:ext cx="1925782" cy="954436"/>
            <a:chOff x="5583382" y="3424683"/>
            <a:chExt cx="1925782" cy="954436"/>
          </a:xfrm>
        </p:grpSpPr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D35477A4-D6DB-40A1-A0FF-7DDFA9EBF515}"/>
                </a:ext>
              </a:extLst>
            </p:cNvPr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93" name="Shape 111">
              <a:extLst>
                <a:ext uri="{FF2B5EF4-FFF2-40B4-BE49-F238E27FC236}">
                  <a16:creationId xmlns:a16="http://schemas.microsoft.com/office/drawing/2014/main" id="{9A8B56EE-5C7D-40A6-889B-9E669A2496F0}"/>
                </a:ext>
              </a:extLst>
            </p:cNvPr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>
                  <a:solidFill>
                    <a:schemeClr val="tx1"/>
                  </a:solidFill>
                </a:rPr>
                <a:t>Easy</a:t>
              </a:r>
              <a:r>
                <a:rPr lang="fr-FR" sz="2000" b="1" dirty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to </a:t>
              </a:r>
              <a:r>
                <a:rPr lang="fr-FR" sz="2000" b="1" dirty="0" err="1">
                  <a:solidFill>
                    <a:schemeClr val="tx1"/>
                  </a:solidFill>
                </a:rPr>
                <a:t>solve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6" name="Shape 111">
            <a:extLst>
              <a:ext uri="{FF2B5EF4-FFF2-40B4-BE49-F238E27FC236}">
                <a16:creationId xmlns:a16="http://schemas.microsoft.com/office/drawing/2014/main" id="{F6E84E36-BD5D-4434-8F0C-515BEDD6628A}"/>
              </a:ext>
            </a:extLst>
          </p:cNvPr>
          <p:cNvSpPr/>
          <p:nvPr/>
        </p:nvSpPr>
        <p:spPr>
          <a:xfrm>
            <a:off x="2458694" y="3034226"/>
            <a:ext cx="198986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Mean-field-like</a:t>
            </a:r>
            <a:r>
              <a:rPr lang="fr-FR" b="1" dirty="0">
                <a:solidFill>
                  <a:schemeClr val="tx1"/>
                </a:solidFill>
              </a:rPr>
              <a:t> =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27" name="Image 126">
            <a:extLst>
              <a:ext uri="{FF2B5EF4-FFF2-40B4-BE49-F238E27FC236}">
                <a16:creationId xmlns:a16="http://schemas.microsoft.com/office/drawing/2014/main" id="{BFDF34BA-70CF-4C32-A243-9D16113FD6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20014" y="2975680"/>
            <a:ext cx="919138" cy="422053"/>
          </a:xfrm>
          <a:prstGeom prst="rect">
            <a:avLst/>
          </a:prstGeom>
        </p:spPr>
      </p:pic>
      <p:sp>
        <p:nvSpPr>
          <p:cNvPr id="128" name="Shape 111">
            <a:extLst>
              <a:ext uri="{FF2B5EF4-FFF2-40B4-BE49-F238E27FC236}">
                <a16:creationId xmlns:a16="http://schemas.microsoft.com/office/drawing/2014/main" id="{73587584-08D6-44AE-82C9-B63ACF9E6753}"/>
              </a:ext>
            </a:extLst>
          </p:cNvPr>
          <p:cNvSpPr/>
          <p:nvPr/>
        </p:nvSpPr>
        <p:spPr>
          <a:xfrm>
            <a:off x="7509886" y="3011952"/>
            <a:ext cx="29126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Beyond-</a:t>
            </a:r>
            <a:r>
              <a:rPr lang="fr-FR" b="1" dirty="0" err="1">
                <a:solidFill>
                  <a:schemeClr val="tx1"/>
                </a:solidFill>
              </a:rPr>
              <a:t>mean</a:t>
            </a:r>
            <a:r>
              <a:rPr lang="fr-FR" b="1" dirty="0">
                <a:solidFill>
                  <a:schemeClr val="tx1"/>
                </a:solidFill>
              </a:rPr>
              <a:t>-</a:t>
            </a:r>
            <a:r>
              <a:rPr lang="fr-FR" b="1" dirty="0" err="1">
                <a:solidFill>
                  <a:schemeClr val="tx1"/>
                </a:solidFill>
              </a:rPr>
              <a:t>field</a:t>
            </a:r>
            <a:r>
              <a:rPr lang="fr-FR" b="1" dirty="0">
                <a:solidFill>
                  <a:schemeClr val="tx1"/>
                </a:solidFill>
              </a:rPr>
              <a:t>-like =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32" name="Image 131">
            <a:extLst>
              <a:ext uri="{FF2B5EF4-FFF2-40B4-BE49-F238E27FC236}">
                <a16:creationId xmlns:a16="http://schemas.microsoft.com/office/drawing/2014/main" id="{65CB0109-D9DE-4873-BE80-18F85FFED0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7763" y="3932836"/>
            <a:ext cx="3108759" cy="348395"/>
          </a:xfrm>
          <a:prstGeom prst="rect">
            <a:avLst/>
          </a:prstGeom>
        </p:spPr>
      </p:pic>
      <p:sp>
        <p:nvSpPr>
          <p:cNvPr id="133" name="Rectangle à coins arrondis 59">
            <a:extLst>
              <a:ext uri="{FF2B5EF4-FFF2-40B4-BE49-F238E27FC236}">
                <a16:creationId xmlns:a16="http://schemas.microsoft.com/office/drawing/2014/main" id="{A982A959-8AF5-4255-A89D-622E14983972}"/>
              </a:ext>
            </a:extLst>
          </p:cNvPr>
          <p:cNvSpPr/>
          <p:nvPr/>
        </p:nvSpPr>
        <p:spPr>
          <a:xfrm>
            <a:off x="7609495" y="3824330"/>
            <a:ext cx="403433" cy="468601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4" name="Shape 111">
            <a:extLst>
              <a:ext uri="{FF2B5EF4-FFF2-40B4-BE49-F238E27FC236}">
                <a16:creationId xmlns:a16="http://schemas.microsoft.com/office/drawing/2014/main" id="{4C6E75E8-C4BD-418F-96AE-155E55C79C52}"/>
              </a:ext>
            </a:extLst>
          </p:cNvPr>
          <p:cNvSpPr/>
          <p:nvPr/>
        </p:nvSpPr>
        <p:spPr>
          <a:xfrm>
            <a:off x="80064" y="3912548"/>
            <a:ext cx="399752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Coupled</a:t>
            </a:r>
            <a:r>
              <a:rPr lang="fr-FR" b="1" dirty="0">
                <a:solidFill>
                  <a:schemeClr val="tx1"/>
                </a:solidFill>
              </a:rPr>
              <a:t> cluster </a:t>
            </a:r>
            <a:r>
              <a:rPr lang="fr-FR" b="1" dirty="0" err="1">
                <a:solidFill>
                  <a:schemeClr val="tx1"/>
                </a:solidFill>
              </a:rPr>
              <a:t>theories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35" name="global mass predictions of ~700 nuclei…">
            <a:extLst>
              <a:ext uri="{FF2B5EF4-FFF2-40B4-BE49-F238E27FC236}">
                <a16:creationId xmlns:a16="http://schemas.microsoft.com/office/drawing/2014/main" id="{1BD91EF4-1920-48AC-9898-A13966B6B470}"/>
              </a:ext>
            </a:extLst>
          </p:cNvPr>
          <p:cNvSpPr txBox="1"/>
          <p:nvPr/>
        </p:nvSpPr>
        <p:spPr>
          <a:xfrm>
            <a:off x="8373382" y="4886808"/>
            <a:ext cx="284052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Signoracci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 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04056260-BCA2-4662-9238-9B2F18EE7A86}"/>
              </a:ext>
            </a:extLst>
          </p:cNvPr>
          <p:cNvCxnSpPr/>
          <p:nvPr/>
        </p:nvCxnSpPr>
        <p:spPr>
          <a:xfrm>
            <a:off x="6202017" y="4669215"/>
            <a:ext cx="0" cy="2643335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7" name="Shape 111">
            <a:extLst>
              <a:ext uri="{FF2B5EF4-FFF2-40B4-BE49-F238E27FC236}">
                <a16:creationId xmlns:a16="http://schemas.microsoft.com/office/drawing/2014/main" id="{BE727450-FC44-4EEC-BBA2-CBFB77F34421}"/>
              </a:ext>
            </a:extLst>
          </p:cNvPr>
          <p:cNvSpPr/>
          <p:nvPr/>
        </p:nvSpPr>
        <p:spPr>
          <a:xfrm>
            <a:off x="292099" y="4625473"/>
            <a:ext cx="566184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Closed-shell</a:t>
            </a:r>
            <a:r>
              <a:rPr lang="fr-FR" b="1" dirty="0">
                <a:solidFill>
                  <a:schemeClr val="tx1"/>
                </a:solidFill>
              </a:rPr>
              <a:t> (</a:t>
            </a:r>
            <a:r>
              <a:rPr lang="fr-FR" b="1" dirty="0" err="1">
                <a:solidFill>
                  <a:schemeClr val="tx1"/>
                </a:solidFill>
              </a:rPr>
              <a:t>unpaired</a:t>
            </a:r>
            <a:r>
              <a:rPr lang="fr-FR" b="1" dirty="0">
                <a:solidFill>
                  <a:schemeClr val="tx1"/>
                </a:solidFill>
              </a:rPr>
              <a:t>) </a:t>
            </a:r>
            <a:r>
              <a:rPr lang="fr-FR" b="1" dirty="0" err="1">
                <a:solidFill>
                  <a:schemeClr val="tx1"/>
                </a:solidFill>
              </a:rPr>
              <a:t>nuclei</a:t>
            </a:r>
            <a:r>
              <a:rPr lang="fr-FR" b="1" dirty="0">
                <a:solidFill>
                  <a:schemeClr val="tx1"/>
                </a:solidFill>
              </a:rPr>
              <a:t>: standard CC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48" name="Shape 111">
            <a:extLst>
              <a:ext uri="{FF2B5EF4-FFF2-40B4-BE49-F238E27FC236}">
                <a16:creationId xmlns:a16="http://schemas.microsoft.com/office/drawing/2014/main" id="{E962B2CB-1D7D-4EC4-938D-FF59CD7C678A}"/>
              </a:ext>
            </a:extLst>
          </p:cNvPr>
          <p:cNvSpPr/>
          <p:nvPr/>
        </p:nvSpPr>
        <p:spPr>
          <a:xfrm>
            <a:off x="6694178" y="4618596"/>
            <a:ext cx="582863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Open-</a:t>
            </a:r>
            <a:r>
              <a:rPr lang="fr-FR" b="1" dirty="0" err="1">
                <a:solidFill>
                  <a:schemeClr val="tx1"/>
                </a:solidFill>
              </a:rPr>
              <a:t>shell</a:t>
            </a:r>
            <a:r>
              <a:rPr lang="fr-FR" b="1" dirty="0">
                <a:solidFill>
                  <a:schemeClr val="tx1"/>
                </a:solidFill>
              </a:rPr>
              <a:t> (</a:t>
            </a:r>
            <a:r>
              <a:rPr lang="fr-FR" b="1" dirty="0" err="1">
                <a:solidFill>
                  <a:schemeClr val="tx1"/>
                </a:solidFill>
              </a:rPr>
              <a:t>paired</a:t>
            </a:r>
            <a:r>
              <a:rPr lang="fr-FR" b="1" dirty="0">
                <a:solidFill>
                  <a:schemeClr val="tx1"/>
                </a:solidFill>
              </a:rPr>
              <a:t>) </a:t>
            </a:r>
            <a:r>
              <a:rPr lang="fr-FR" b="1" dirty="0" err="1">
                <a:solidFill>
                  <a:schemeClr val="tx1"/>
                </a:solidFill>
              </a:rPr>
              <a:t>nuclei</a:t>
            </a:r>
            <a:r>
              <a:rPr lang="fr-FR" b="1" dirty="0">
                <a:solidFill>
                  <a:schemeClr val="tx1"/>
                </a:solidFill>
              </a:rPr>
              <a:t>: </a:t>
            </a:r>
            <a:r>
              <a:rPr lang="fr-FR" b="1" dirty="0" err="1">
                <a:solidFill>
                  <a:schemeClr val="tx1"/>
                </a:solidFill>
              </a:rPr>
              <a:t>Bogoliubov</a:t>
            </a:r>
            <a:r>
              <a:rPr lang="fr-FR" b="1" dirty="0">
                <a:solidFill>
                  <a:schemeClr val="tx1"/>
                </a:solidFill>
              </a:rPr>
              <a:t> CC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49" name="Image 148">
            <a:extLst>
              <a:ext uri="{FF2B5EF4-FFF2-40B4-BE49-F238E27FC236}">
                <a16:creationId xmlns:a16="http://schemas.microsoft.com/office/drawing/2014/main" id="{EB2F91B6-DBF4-4BD5-8EF9-82DE581CE3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3962" y="3790196"/>
            <a:ext cx="1233889" cy="473725"/>
          </a:xfrm>
          <a:prstGeom prst="rect">
            <a:avLst/>
          </a:prstGeom>
        </p:spPr>
      </p:pic>
      <p:sp>
        <p:nvSpPr>
          <p:cNvPr id="150" name="TextBox 10">
            <a:extLst>
              <a:ext uri="{FF2B5EF4-FFF2-40B4-BE49-F238E27FC236}">
                <a16:creationId xmlns:a16="http://schemas.microsoft.com/office/drawing/2014/main" id="{D5CE737A-3123-44AC-9539-B2CA024926C8}"/>
              </a:ext>
            </a:extLst>
          </p:cNvPr>
          <p:cNvSpPr txBox="1"/>
          <p:nvPr/>
        </p:nvSpPr>
        <p:spPr>
          <a:xfrm>
            <a:off x="4000859" y="3904381"/>
            <a:ext cx="3145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with cluster excitation operator </a:t>
            </a:r>
          </a:p>
        </p:txBody>
      </p:sp>
      <p:sp>
        <p:nvSpPr>
          <p:cNvPr id="151" name="global mass predictions of ~700 nuclei…">
            <a:extLst>
              <a:ext uri="{FF2B5EF4-FFF2-40B4-BE49-F238E27FC236}">
                <a16:creationId xmlns:a16="http://schemas.microsoft.com/office/drawing/2014/main" id="{12502546-93DF-47D9-B58C-C691FB2A4CE1}"/>
              </a:ext>
            </a:extLst>
          </p:cNvPr>
          <p:cNvSpPr txBox="1"/>
          <p:nvPr/>
        </p:nvSpPr>
        <p:spPr>
          <a:xfrm>
            <a:off x="7436424" y="4318998"/>
            <a:ext cx="73898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singles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55" name="Rectangle à coins arrondis 137">
            <a:extLst>
              <a:ext uri="{FF2B5EF4-FFF2-40B4-BE49-F238E27FC236}">
                <a16:creationId xmlns:a16="http://schemas.microsoft.com/office/drawing/2014/main" id="{E4F59BF7-0E37-4628-9A6F-A74D41C07A6B}"/>
              </a:ext>
            </a:extLst>
          </p:cNvPr>
          <p:cNvSpPr/>
          <p:nvPr/>
        </p:nvSpPr>
        <p:spPr>
          <a:xfrm>
            <a:off x="8290765" y="3859309"/>
            <a:ext cx="403433" cy="468601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8" name="global mass predictions of ~700 nuclei…">
            <a:extLst>
              <a:ext uri="{FF2B5EF4-FFF2-40B4-BE49-F238E27FC236}">
                <a16:creationId xmlns:a16="http://schemas.microsoft.com/office/drawing/2014/main" id="{D702A558-2E0C-488D-B23C-C57BC1568B1F}"/>
              </a:ext>
            </a:extLst>
          </p:cNvPr>
          <p:cNvSpPr txBox="1"/>
          <p:nvPr/>
        </p:nvSpPr>
        <p:spPr>
          <a:xfrm>
            <a:off x="8104124" y="4325485"/>
            <a:ext cx="81913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doubles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83" name="Rectangle à coins arrondis 139">
            <a:extLst>
              <a:ext uri="{FF2B5EF4-FFF2-40B4-BE49-F238E27FC236}">
                <a16:creationId xmlns:a16="http://schemas.microsoft.com/office/drawing/2014/main" id="{EDF3B86D-A77A-4788-AB9D-31EA29AC4588}"/>
              </a:ext>
            </a:extLst>
          </p:cNvPr>
          <p:cNvSpPr/>
          <p:nvPr/>
        </p:nvSpPr>
        <p:spPr>
          <a:xfrm>
            <a:off x="8973203" y="3872561"/>
            <a:ext cx="403433" cy="468601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7" name="global mass predictions of ~700 nuclei…">
            <a:extLst>
              <a:ext uri="{FF2B5EF4-FFF2-40B4-BE49-F238E27FC236}">
                <a16:creationId xmlns:a16="http://schemas.microsoft.com/office/drawing/2014/main" id="{18D290BD-498B-40CE-980E-1CAC2BCE80F0}"/>
              </a:ext>
            </a:extLst>
          </p:cNvPr>
          <p:cNvSpPr txBox="1"/>
          <p:nvPr/>
        </p:nvSpPr>
        <p:spPr>
          <a:xfrm>
            <a:off x="8884773" y="4338737"/>
            <a:ext cx="649217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triples</a:t>
            </a:r>
            <a:endParaRPr dirty="0">
              <a:solidFill>
                <a:srgbClr val="0033CC"/>
              </a:solidFill>
            </a:endParaRPr>
          </a:p>
        </p:txBody>
      </p:sp>
      <p:pic>
        <p:nvPicPr>
          <p:cNvPr id="198" name="Image 197">
            <a:extLst>
              <a:ext uri="{FF2B5EF4-FFF2-40B4-BE49-F238E27FC236}">
                <a16:creationId xmlns:a16="http://schemas.microsoft.com/office/drawing/2014/main" id="{9AF97206-0E24-4900-9FA9-BF36A1D35C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1553" y="5980478"/>
            <a:ext cx="4365329" cy="977755"/>
          </a:xfrm>
          <a:prstGeom prst="rect">
            <a:avLst/>
          </a:prstGeom>
        </p:spPr>
      </p:pic>
      <p:pic>
        <p:nvPicPr>
          <p:cNvPr id="199" name="Image 198">
            <a:extLst>
              <a:ext uri="{FF2B5EF4-FFF2-40B4-BE49-F238E27FC236}">
                <a16:creationId xmlns:a16="http://schemas.microsoft.com/office/drawing/2014/main" id="{B55DD71F-FD0B-4A1D-8347-5BC631BD4E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9861" y="6027045"/>
            <a:ext cx="4832114" cy="884620"/>
          </a:xfrm>
          <a:prstGeom prst="rect">
            <a:avLst/>
          </a:prstGeom>
        </p:spPr>
      </p:pic>
      <p:pic>
        <p:nvPicPr>
          <p:cNvPr id="200" name="Image 199">
            <a:extLst>
              <a:ext uri="{FF2B5EF4-FFF2-40B4-BE49-F238E27FC236}">
                <a16:creationId xmlns:a16="http://schemas.microsoft.com/office/drawing/2014/main" id="{D4D7EE7D-C9D9-428D-917B-615763D698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6566" y="5120901"/>
            <a:ext cx="1944900" cy="859577"/>
          </a:xfrm>
          <a:prstGeom prst="rect">
            <a:avLst/>
          </a:prstGeom>
        </p:spPr>
      </p:pic>
      <p:pic>
        <p:nvPicPr>
          <p:cNvPr id="201" name="Image 200">
            <a:extLst>
              <a:ext uri="{FF2B5EF4-FFF2-40B4-BE49-F238E27FC236}">
                <a16:creationId xmlns:a16="http://schemas.microsoft.com/office/drawing/2014/main" id="{D3B15254-B110-43DE-9A1F-80061F78FE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38880" y="5266763"/>
            <a:ext cx="2086867" cy="545431"/>
          </a:xfrm>
          <a:prstGeom prst="rect">
            <a:avLst/>
          </a:prstGeom>
        </p:spPr>
      </p:pic>
      <p:sp>
        <p:nvSpPr>
          <p:cNvPr id="202" name="global mass predictions of ~700 nuclei…">
            <a:extLst>
              <a:ext uri="{FF2B5EF4-FFF2-40B4-BE49-F238E27FC236}">
                <a16:creationId xmlns:a16="http://schemas.microsoft.com/office/drawing/2014/main" id="{477703A2-406D-4DB4-B136-222C9CA1CC6B}"/>
              </a:ext>
            </a:extLst>
          </p:cNvPr>
          <p:cNvSpPr txBox="1"/>
          <p:nvPr/>
        </p:nvSpPr>
        <p:spPr>
          <a:xfrm>
            <a:off x="2348974" y="5333098"/>
            <a:ext cx="1779333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Slater </a:t>
            </a:r>
            <a:r>
              <a:rPr lang="fr-FR" dirty="0" err="1">
                <a:solidFill>
                  <a:srgbClr val="0033CC"/>
                </a:solidFill>
              </a:rPr>
              <a:t>determinant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03" name="global mass predictions of ~700 nuclei…">
            <a:extLst>
              <a:ext uri="{FF2B5EF4-FFF2-40B4-BE49-F238E27FC236}">
                <a16:creationId xmlns:a16="http://schemas.microsoft.com/office/drawing/2014/main" id="{F59E35A2-6C03-434B-AFF5-F195CD1CD3A9}"/>
              </a:ext>
            </a:extLst>
          </p:cNvPr>
          <p:cNvSpPr txBox="1"/>
          <p:nvPr/>
        </p:nvSpPr>
        <p:spPr>
          <a:xfrm>
            <a:off x="3332736" y="5743500"/>
            <a:ext cx="2475037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np-nh</a:t>
            </a:r>
            <a:r>
              <a:rPr lang="fr-FR" dirty="0">
                <a:solidFill>
                  <a:srgbClr val="0033CC"/>
                </a:solidFill>
              </a:rPr>
              <a:t> excitations </a:t>
            </a:r>
            <a:r>
              <a:rPr lang="fr-FR" dirty="0" err="1">
                <a:solidFill>
                  <a:srgbClr val="0033CC"/>
                </a:solidFill>
              </a:rPr>
              <a:t>operator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04" name="Rectangle à coins arrondis 143">
            <a:extLst>
              <a:ext uri="{FF2B5EF4-FFF2-40B4-BE49-F238E27FC236}">
                <a16:creationId xmlns:a16="http://schemas.microsoft.com/office/drawing/2014/main" id="{307D8FF1-389E-41F9-A28B-C2B4701241C4}"/>
              </a:ext>
            </a:extLst>
          </p:cNvPr>
          <p:cNvSpPr/>
          <p:nvPr/>
        </p:nvSpPr>
        <p:spPr>
          <a:xfrm>
            <a:off x="2479691" y="6112537"/>
            <a:ext cx="693546" cy="539765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5" name="global mass predictions of ~700 nuclei…">
            <a:extLst>
              <a:ext uri="{FF2B5EF4-FFF2-40B4-BE49-F238E27FC236}">
                <a16:creationId xmlns:a16="http://schemas.microsoft.com/office/drawing/2014/main" id="{A5AA1120-ADFD-424C-9D55-72084178F5D2}"/>
              </a:ext>
            </a:extLst>
          </p:cNvPr>
          <p:cNvSpPr txBox="1"/>
          <p:nvPr/>
        </p:nvSpPr>
        <p:spPr>
          <a:xfrm>
            <a:off x="262631" y="6915885"/>
            <a:ext cx="563936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Unknowns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found</a:t>
            </a:r>
            <a:r>
              <a:rPr lang="fr-FR" dirty="0">
                <a:solidFill>
                  <a:srgbClr val="0033CC"/>
                </a:solidFill>
              </a:rPr>
              <a:t> via </a:t>
            </a:r>
            <a:r>
              <a:rPr lang="fr-FR" dirty="0" err="1">
                <a:solidFill>
                  <a:srgbClr val="0033CC"/>
                </a:solidFill>
              </a:rPr>
              <a:t>coupled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algebraic</a:t>
            </a:r>
            <a:r>
              <a:rPr lang="fr-FR" dirty="0">
                <a:solidFill>
                  <a:srgbClr val="0033CC"/>
                </a:solidFill>
              </a:rPr>
              <a:t> non-</a:t>
            </a:r>
            <a:r>
              <a:rPr lang="fr-FR" dirty="0" err="1">
                <a:solidFill>
                  <a:srgbClr val="0033CC"/>
                </a:solidFill>
              </a:rPr>
              <a:t>linear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equations</a:t>
            </a:r>
            <a:r>
              <a:rPr lang="fr-FR" dirty="0">
                <a:solidFill>
                  <a:srgbClr val="0033CC"/>
                </a:solidFill>
              </a:rPr>
              <a:t> 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06" name="global mass predictions of ~700 nuclei…">
            <a:extLst>
              <a:ext uri="{FF2B5EF4-FFF2-40B4-BE49-F238E27FC236}">
                <a16:creationId xmlns:a16="http://schemas.microsoft.com/office/drawing/2014/main" id="{9FD1A74F-0BCA-42DE-926B-6F491B1BBB52}"/>
              </a:ext>
            </a:extLst>
          </p:cNvPr>
          <p:cNvSpPr txBox="1"/>
          <p:nvPr/>
        </p:nvSpPr>
        <p:spPr>
          <a:xfrm>
            <a:off x="8963804" y="5326472"/>
            <a:ext cx="194764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Bogoliubov</a:t>
            </a:r>
            <a:r>
              <a:rPr lang="fr-FR" dirty="0">
                <a:solidFill>
                  <a:srgbClr val="0033CC"/>
                </a:solidFill>
              </a:rPr>
              <a:t> vacuum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07" name="global mass predictions of ~700 nuclei…">
            <a:extLst>
              <a:ext uri="{FF2B5EF4-FFF2-40B4-BE49-F238E27FC236}">
                <a16:creationId xmlns:a16="http://schemas.microsoft.com/office/drawing/2014/main" id="{B7C9EA62-BB04-4176-A1CC-EFE494802475}"/>
              </a:ext>
            </a:extLst>
          </p:cNvPr>
          <p:cNvSpPr txBox="1"/>
          <p:nvPr/>
        </p:nvSpPr>
        <p:spPr>
          <a:xfrm>
            <a:off x="9117936" y="5736874"/>
            <a:ext cx="345447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2n quasi-</a:t>
            </a:r>
            <a:r>
              <a:rPr lang="fr-FR" dirty="0" err="1">
                <a:solidFill>
                  <a:srgbClr val="0033CC"/>
                </a:solidFill>
              </a:rPr>
              <a:t>particle</a:t>
            </a:r>
            <a:r>
              <a:rPr lang="fr-FR" dirty="0">
                <a:solidFill>
                  <a:srgbClr val="0033CC"/>
                </a:solidFill>
              </a:rPr>
              <a:t> excitations </a:t>
            </a:r>
            <a:r>
              <a:rPr lang="fr-FR" dirty="0" err="1">
                <a:solidFill>
                  <a:srgbClr val="0033CC"/>
                </a:solidFill>
              </a:rPr>
              <a:t>operator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08" name="Rectangle à coins arrondis 151">
            <a:extLst>
              <a:ext uri="{FF2B5EF4-FFF2-40B4-BE49-F238E27FC236}">
                <a16:creationId xmlns:a16="http://schemas.microsoft.com/office/drawing/2014/main" id="{B10D5686-0885-4DB6-AE05-FE5D6C27913D}"/>
              </a:ext>
            </a:extLst>
          </p:cNvPr>
          <p:cNvSpPr/>
          <p:nvPr/>
        </p:nvSpPr>
        <p:spPr>
          <a:xfrm>
            <a:off x="8754604" y="6105911"/>
            <a:ext cx="693546" cy="539765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9" name="global mass predictions of ~700 nuclei…">
            <a:extLst>
              <a:ext uri="{FF2B5EF4-FFF2-40B4-BE49-F238E27FC236}">
                <a16:creationId xmlns:a16="http://schemas.microsoft.com/office/drawing/2014/main" id="{76E02DA7-A2C4-4C0E-9579-44ECAC35CE7F}"/>
              </a:ext>
            </a:extLst>
          </p:cNvPr>
          <p:cNvSpPr txBox="1"/>
          <p:nvPr/>
        </p:nvSpPr>
        <p:spPr>
          <a:xfrm>
            <a:off x="6452239" y="6910933"/>
            <a:ext cx="563936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Unknowns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found</a:t>
            </a:r>
            <a:r>
              <a:rPr lang="fr-FR" dirty="0">
                <a:solidFill>
                  <a:srgbClr val="0033CC"/>
                </a:solidFill>
              </a:rPr>
              <a:t> via </a:t>
            </a:r>
            <a:r>
              <a:rPr lang="fr-FR" dirty="0" err="1">
                <a:solidFill>
                  <a:srgbClr val="0033CC"/>
                </a:solidFill>
              </a:rPr>
              <a:t>coupled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algebraic</a:t>
            </a:r>
            <a:r>
              <a:rPr lang="fr-FR" dirty="0">
                <a:solidFill>
                  <a:srgbClr val="0033CC"/>
                </a:solidFill>
              </a:rPr>
              <a:t> non-</a:t>
            </a:r>
            <a:r>
              <a:rPr lang="fr-FR" dirty="0" err="1">
                <a:solidFill>
                  <a:srgbClr val="0033CC"/>
                </a:solidFill>
              </a:rPr>
              <a:t>linear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equations</a:t>
            </a:r>
            <a:r>
              <a:rPr lang="fr-FR" dirty="0">
                <a:solidFill>
                  <a:srgbClr val="0033CC"/>
                </a:solidFill>
              </a:rPr>
              <a:t> 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10" name="global mass predictions of ~700 nuclei…">
            <a:extLst>
              <a:ext uri="{FF2B5EF4-FFF2-40B4-BE49-F238E27FC236}">
                <a16:creationId xmlns:a16="http://schemas.microsoft.com/office/drawing/2014/main" id="{691528C3-6ADF-40DC-A3A4-D3FA7A1D41E4}"/>
              </a:ext>
            </a:extLst>
          </p:cNvPr>
          <p:cNvSpPr txBox="1"/>
          <p:nvPr/>
        </p:nvSpPr>
        <p:spPr>
          <a:xfrm>
            <a:off x="2151440" y="4872044"/>
            <a:ext cx="241893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Hagen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RPP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14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pic>
        <p:nvPicPr>
          <p:cNvPr id="211" name="Image 210">
            <a:extLst>
              <a:ext uri="{FF2B5EF4-FFF2-40B4-BE49-F238E27FC236}">
                <a16:creationId xmlns:a16="http://schemas.microsoft.com/office/drawing/2014/main" id="{D06E2C2B-F420-4D46-8335-27FBC3D816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31245" y="2974812"/>
            <a:ext cx="884477" cy="389170"/>
          </a:xfrm>
          <a:prstGeom prst="rect">
            <a:avLst/>
          </a:prstGeom>
        </p:spPr>
      </p:pic>
      <p:pic>
        <p:nvPicPr>
          <p:cNvPr id="212" name="Image 211">
            <a:extLst>
              <a:ext uri="{FF2B5EF4-FFF2-40B4-BE49-F238E27FC236}">
                <a16:creationId xmlns:a16="http://schemas.microsoft.com/office/drawing/2014/main" id="{09647A13-696B-4DA8-A9D8-95B59BA04AD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06367" y="5200869"/>
            <a:ext cx="1398528" cy="320085"/>
          </a:xfrm>
          <a:prstGeom prst="rect">
            <a:avLst/>
          </a:prstGeom>
        </p:spPr>
      </p:pic>
      <p:pic>
        <p:nvPicPr>
          <p:cNvPr id="213" name="Image 212">
            <a:extLst>
              <a:ext uri="{FF2B5EF4-FFF2-40B4-BE49-F238E27FC236}">
                <a16:creationId xmlns:a16="http://schemas.microsoft.com/office/drawing/2014/main" id="{1C458212-7F57-403E-BA04-7B92816911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06348" y="5291278"/>
            <a:ext cx="1489154" cy="321290"/>
          </a:xfrm>
          <a:prstGeom prst="rect">
            <a:avLst/>
          </a:prstGeom>
        </p:spPr>
      </p:pic>
      <p:sp>
        <p:nvSpPr>
          <p:cNvPr id="214" name="global mass predictions of ~700 nuclei…">
            <a:extLst>
              <a:ext uri="{FF2B5EF4-FFF2-40B4-BE49-F238E27FC236}">
                <a16:creationId xmlns:a16="http://schemas.microsoft.com/office/drawing/2014/main" id="{B44B866C-1401-443A-AA2D-F6262CC789F9}"/>
              </a:ext>
            </a:extLst>
          </p:cNvPr>
          <p:cNvSpPr txBox="1"/>
          <p:nvPr/>
        </p:nvSpPr>
        <p:spPr>
          <a:xfrm>
            <a:off x="11276264" y="4872044"/>
            <a:ext cx="123271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U(1) </a:t>
            </a:r>
            <a:r>
              <a:rPr lang="fr-FR" dirty="0" err="1">
                <a:solidFill>
                  <a:srgbClr val="0033CC"/>
                </a:solidFill>
              </a:rPr>
              <a:t>breaking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15" name="Flèche : courbe vers la droite 214">
            <a:extLst>
              <a:ext uri="{FF2B5EF4-FFF2-40B4-BE49-F238E27FC236}">
                <a16:creationId xmlns:a16="http://schemas.microsoft.com/office/drawing/2014/main" id="{349218DA-D865-4EDB-8047-8EF781F187EB}"/>
              </a:ext>
            </a:extLst>
          </p:cNvPr>
          <p:cNvSpPr/>
          <p:nvPr/>
        </p:nvSpPr>
        <p:spPr>
          <a:xfrm>
            <a:off x="1478280" y="3034226"/>
            <a:ext cx="686232" cy="636308"/>
          </a:xfrm>
          <a:prstGeom prst="curved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6" name="Shape 111">
            <a:extLst>
              <a:ext uri="{FF2B5EF4-FFF2-40B4-BE49-F238E27FC236}">
                <a16:creationId xmlns:a16="http://schemas.microsoft.com/office/drawing/2014/main" id="{38425568-D251-452B-848C-D7486D39DB21}"/>
              </a:ext>
            </a:extLst>
          </p:cNvPr>
          <p:cNvSpPr/>
          <p:nvPr/>
        </p:nvSpPr>
        <p:spPr>
          <a:xfrm>
            <a:off x="2350876" y="3472494"/>
            <a:ext cx="80716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Break U(1) (SU(2)) </a:t>
            </a:r>
            <a:r>
              <a:rPr lang="fr-FR" b="1" dirty="0" err="1">
                <a:solidFill>
                  <a:schemeClr val="tx1"/>
                </a:solidFill>
              </a:rPr>
              <a:t>symmetry</a:t>
            </a:r>
            <a:r>
              <a:rPr lang="fr-FR" b="1" dirty="0">
                <a:solidFill>
                  <a:schemeClr val="tx1"/>
                </a:solidFill>
              </a:rPr>
              <a:t> to </a:t>
            </a:r>
            <a:r>
              <a:rPr lang="fr-FR" b="1" dirty="0" err="1">
                <a:solidFill>
                  <a:schemeClr val="tx1"/>
                </a:solidFill>
              </a:rPr>
              <a:t>address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singly</a:t>
            </a:r>
            <a:r>
              <a:rPr lang="fr-FR" b="1" dirty="0">
                <a:solidFill>
                  <a:schemeClr val="tx1"/>
                </a:solidFill>
              </a:rPr>
              <a:t> (</a:t>
            </a:r>
            <a:r>
              <a:rPr lang="fr-FR" b="1" dirty="0" err="1">
                <a:solidFill>
                  <a:schemeClr val="tx1"/>
                </a:solidFill>
              </a:rPr>
              <a:t>doubly</a:t>
            </a:r>
            <a:r>
              <a:rPr lang="fr-FR" b="1" dirty="0">
                <a:solidFill>
                  <a:schemeClr val="tx1"/>
                </a:solidFill>
              </a:rPr>
              <a:t>) open-</a:t>
            </a:r>
            <a:r>
              <a:rPr lang="fr-FR" b="1" dirty="0" err="1">
                <a:solidFill>
                  <a:schemeClr val="tx1"/>
                </a:solidFill>
              </a:rPr>
              <a:t>shell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nuclei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219" name="TextBox 10">
            <a:extLst>
              <a:ext uri="{FF2B5EF4-FFF2-40B4-BE49-F238E27FC236}">
                <a16:creationId xmlns:a16="http://schemas.microsoft.com/office/drawing/2014/main" id="{675D32DF-E63D-4C9E-8EBA-7C3B67052995}"/>
              </a:ext>
            </a:extLst>
          </p:cNvPr>
          <p:cNvSpPr txBox="1"/>
          <p:nvPr/>
        </p:nvSpPr>
        <p:spPr>
          <a:xfrm>
            <a:off x="10314359" y="3737537"/>
            <a:ext cx="277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600" dirty="0"/>
              <a:t>GSCGF      </a:t>
            </a:r>
            <a:r>
              <a:rPr lang="en-US" sz="1600" dirty="0" err="1"/>
              <a:t>dSCGF</a:t>
            </a:r>
            <a:endParaRPr lang="en-US" sz="16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/>
              <a:t>BMBPT      </a:t>
            </a:r>
            <a:r>
              <a:rPr lang="en-US" sz="1600" dirty="0" err="1"/>
              <a:t>dMBPT</a:t>
            </a:r>
            <a:endParaRPr lang="en-US" sz="16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BCC</a:t>
            </a:r>
            <a:r>
              <a:rPr lang="en-US" sz="1600" dirty="0"/>
              <a:t>           </a:t>
            </a:r>
            <a:r>
              <a:rPr lang="en-US" sz="1600" dirty="0" err="1"/>
              <a:t>dCC</a:t>
            </a:r>
            <a:endParaRPr lang="en-US" sz="1600" dirty="0"/>
          </a:p>
        </p:txBody>
      </p:sp>
      <p:sp>
        <p:nvSpPr>
          <p:cNvPr id="220" name="Shape 111">
            <a:extLst>
              <a:ext uri="{FF2B5EF4-FFF2-40B4-BE49-F238E27FC236}">
                <a16:creationId xmlns:a16="http://schemas.microsoft.com/office/drawing/2014/main" id="{69184F29-CEE6-4FC7-B906-8985E61C4DF4}"/>
              </a:ext>
            </a:extLst>
          </p:cNvPr>
          <p:cNvSpPr/>
          <p:nvPr/>
        </p:nvSpPr>
        <p:spPr>
          <a:xfrm>
            <a:off x="10744358" y="3429050"/>
            <a:ext cx="5449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u="sng" dirty="0">
                <a:solidFill>
                  <a:schemeClr val="tx1"/>
                </a:solidFill>
              </a:rPr>
              <a:t>U(1)</a:t>
            </a:r>
            <a:endParaRPr sz="2200" b="1" u="sng" dirty="0">
              <a:solidFill>
                <a:schemeClr val="tx1"/>
              </a:solidFill>
            </a:endParaRPr>
          </a:p>
        </p:txBody>
      </p:sp>
      <p:sp>
        <p:nvSpPr>
          <p:cNvPr id="221" name="Shape 111">
            <a:extLst>
              <a:ext uri="{FF2B5EF4-FFF2-40B4-BE49-F238E27FC236}">
                <a16:creationId xmlns:a16="http://schemas.microsoft.com/office/drawing/2014/main" id="{F1B7FA68-C6F7-4127-B925-17260DD12505}"/>
              </a:ext>
            </a:extLst>
          </p:cNvPr>
          <p:cNvSpPr/>
          <p:nvPr/>
        </p:nvSpPr>
        <p:spPr>
          <a:xfrm>
            <a:off x="11825859" y="3417469"/>
            <a:ext cx="68293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u="sng" dirty="0">
                <a:solidFill>
                  <a:schemeClr val="tx1"/>
                </a:solidFill>
              </a:rPr>
              <a:t>SU(2)</a:t>
            </a:r>
            <a:endParaRPr sz="22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8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329236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Charge radii in exotic tin isotopes</a:t>
            </a:r>
          </a:p>
        </p:txBody>
      </p:sp>
      <p:sp>
        <p:nvSpPr>
          <p:cNvPr id="13" name="Shape 81"/>
          <p:cNvSpPr/>
          <p:nvPr/>
        </p:nvSpPr>
        <p:spPr>
          <a:xfrm>
            <a:off x="1202239" y="23410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Introduction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1202239" y="432627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19184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52F5-BF67-91BC-6E7B-9C854D3E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1909">
            <a:extLst>
              <a:ext uri="{FF2B5EF4-FFF2-40B4-BE49-F238E27FC236}">
                <a16:creationId xmlns:a16="http://schemas.microsoft.com/office/drawing/2014/main" id="{D6E1DB71-2684-4BDA-833E-89EC3406E2B2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Calculation set up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63" name="Shape 111">
            <a:extLst>
              <a:ext uri="{FF2B5EF4-FFF2-40B4-BE49-F238E27FC236}">
                <a16:creationId xmlns:a16="http://schemas.microsoft.com/office/drawing/2014/main" id="{E6FF6920-E9AA-4DF4-87EE-8F5172344AE6}"/>
              </a:ext>
            </a:extLst>
          </p:cNvPr>
          <p:cNvSpPr/>
          <p:nvPr/>
        </p:nvSpPr>
        <p:spPr>
          <a:xfrm>
            <a:off x="269446" y="2030878"/>
            <a:ext cx="196047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457200" lvl="0" indent="-457200">
              <a:buFont typeface="+mj-lt"/>
              <a:buAutoNum type="arabicPeriod"/>
              <a:defRPr sz="1800"/>
            </a:pPr>
            <a:r>
              <a:rPr lang="fr-FR" sz="2000" dirty="0">
                <a:solidFill>
                  <a:schemeClr val="tx1"/>
                </a:solidFill>
              </a:rPr>
              <a:t>EM (1.8/2.0)</a:t>
            </a:r>
          </a:p>
          <a:p>
            <a:pPr marL="457200" lvl="0" indent="-457200">
              <a:buFont typeface="+mj-lt"/>
              <a:buAutoNum type="arabicPeriod"/>
              <a:defRPr sz="1800"/>
            </a:pPr>
            <a:r>
              <a:rPr lang="en-US" sz="2000" dirty="0"/>
              <a:t>EM (7.5)</a:t>
            </a:r>
          </a:p>
          <a:p>
            <a:pPr marL="457200" indent="-457200">
              <a:buFont typeface="+mj-lt"/>
              <a:buAutoNum type="arabicPeriod"/>
              <a:defRPr sz="1800"/>
            </a:pP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000" dirty="0"/>
              <a:t>N</a:t>
            </a:r>
            <a:r>
              <a:rPr lang="en-US" sz="2000" baseline="30000" dirty="0"/>
              <a:t>2</a:t>
            </a:r>
            <a:r>
              <a:rPr lang="en-US" sz="2000" dirty="0"/>
              <a:t>LO</a:t>
            </a:r>
            <a:r>
              <a:rPr lang="en-US" sz="2000" baseline="-25000" dirty="0"/>
              <a:t>GO</a:t>
            </a:r>
            <a:endParaRPr lang="en-US" sz="2000" dirty="0"/>
          </a:p>
        </p:txBody>
      </p:sp>
      <p:sp>
        <p:nvSpPr>
          <p:cNvPr id="67" name="Shape 111">
            <a:extLst>
              <a:ext uri="{FF2B5EF4-FFF2-40B4-BE49-F238E27FC236}">
                <a16:creationId xmlns:a16="http://schemas.microsoft.com/office/drawing/2014/main" id="{246A5299-5B1F-44FC-965A-73C75465F475}"/>
              </a:ext>
            </a:extLst>
          </p:cNvPr>
          <p:cNvSpPr/>
          <p:nvPr/>
        </p:nvSpPr>
        <p:spPr>
          <a:xfrm>
            <a:off x="269445" y="1483692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8" name="Shape 111">
            <a:extLst>
              <a:ext uri="{FF2B5EF4-FFF2-40B4-BE49-F238E27FC236}">
                <a16:creationId xmlns:a16="http://schemas.microsoft.com/office/drawing/2014/main" id="{4E154E02-8D0E-493D-9BC7-D41F03BFD435}"/>
              </a:ext>
            </a:extLst>
          </p:cNvPr>
          <p:cNvSpPr/>
          <p:nvPr/>
        </p:nvSpPr>
        <p:spPr>
          <a:xfrm>
            <a:off x="269445" y="4453758"/>
            <a:ext cx="178835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HO basis size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9" name="Shape 111">
            <a:extLst>
              <a:ext uri="{FF2B5EF4-FFF2-40B4-BE49-F238E27FC236}">
                <a16:creationId xmlns:a16="http://schemas.microsoft.com/office/drawing/2014/main" id="{BB6CA495-0B0C-4D08-85DE-010D88B7ED00}"/>
              </a:ext>
            </a:extLst>
          </p:cNvPr>
          <p:cNvSpPr/>
          <p:nvPr/>
        </p:nvSpPr>
        <p:spPr>
          <a:xfrm>
            <a:off x="269841" y="4929642"/>
            <a:ext cx="24280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457200" lvl="0" indent="-457200">
              <a:buFont typeface="+mj-lt"/>
              <a:buAutoNum type="arabicPeriod"/>
              <a:defRPr sz="1800"/>
            </a:pPr>
            <a:r>
              <a:rPr lang="fr-FR" sz="2000" dirty="0">
                <a:solidFill>
                  <a:schemeClr val="tx1"/>
                </a:solidFill>
              </a:rPr>
              <a:t>e</a:t>
            </a:r>
            <a:r>
              <a:rPr lang="fr-FR" sz="2000" baseline="-25000" dirty="0">
                <a:solidFill>
                  <a:schemeClr val="tx1"/>
                </a:solidFill>
              </a:rPr>
              <a:t>1max</a:t>
            </a:r>
            <a:r>
              <a:rPr lang="fr-FR" sz="2000" dirty="0">
                <a:solidFill>
                  <a:schemeClr val="tx1"/>
                </a:solidFill>
              </a:rPr>
              <a:t> = 12</a:t>
            </a:r>
          </a:p>
          <a:p>
            <a:pPr marL="457200" indent="-457200">
              <a:buFont typeface="+mj-lt"/>
              <a:buAutoNum type="arabicPeriod"/>
              <a:defRPr sz="1800"/>
            </a:pPr>
            <a:r>
              <a:rPr lang="fr-FR" sz="2000" dirty="0">
                <a:solidFill>
                  <a:schemeClr val="tx1"/>
                </a:solidFill>
              </a:rPr>
              <a:t>e</a:t>
            </a:r>
            <a:r>
              <a:rPr lang="fr-FR" sz="2000" baseline="-25000" dirty="0">
                <a:solidFill>
                  <a:schemeClr val="tx1"/>
                </a:solidFill>
              </a:rPr>
              <a:t>3max</a:t>
            </a:r>
            <a:r>
              <a:rPr lang="fr-FR" sz="2000" dirty="0">
                <a:solidFill>
                  <a:schemeClr val="tx1"/>
                </a:solidFill>
              </a:rPr>
              <a:t> = 24 &lt; 36</a:t>
            </a:r>
            <a:endParaRPr lang="en-US" sz="2000" dirty="0"/>
          </a:p>
        </p:txBody>
      </p:sp>
      <p:sp>
        <p:nvSpPr>
          <p:cNvPr id="70" name="Shape 111">
            <a:extLst>
              <a:ext uri="{FF2B5EF4-FFF2-40B4-BE49-F238E27FC236}">
                <a16:creationId xmlns:a16="http://schemas.microsoft.com/office/drawing/2014/main" id="{D3A23736-AECA-442E-B928-4CD30F773680}"/>
              </a:ext>
            </a:extLst>
          </p:cNvPr>
          <p:cNvSpPr/>
          <p:nvPr/>
        </p:nvSpPr>
        <p:spPr>
          <a:xfrm>
            <a:off x="269445" y="3268989"/>
            <a:ext cx="221594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HO basis </a:t>
            </a:r>
            <a:r>
              <a:rPr lang="fr-FR" b="1" dirty="0" err="1">
                <a:solidFill>
                  <a:schemeClr val="tx1"/>
                </a:solidFill>
              </a:rPr>
              <a:t>frequency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1" name="Shape 111">
            <a:extLst>
              <a:ext uri="{FF2B5EF4-FFF2-40B4-BE49-F238E27FC236}">
                <a16:creationId xmlns:a16="http://schemas.microsoft.com/office/drawing/2014/main" id="{B7A3491E-75E5-44CA-A63B-238A8558FC67}"/>
              </a:ext>
            </a:extLst>
          </p:cNvPr>
          <p:cNvSpPr/>
          <p:nvPr/>
        </p:nvSpPr>
        <p:spPr>
          <a:xfrm>
            <a:off x="269445" y="3837713"/>
            <a:ext cx="102595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2000" dirty="0" err="1"/>
              <a:t>hw</a:t>
            </a:r>
            <a:r>
              <a:rPr lang="en-US" sz="2000" dirty="0"/>
              <a:t>=12</a:t>
            </a:r>
          </a:p>
        </p:txBody>
      </p:sp>
      <p:sp>
        <p:nvSpPr>
          <p:cNvPr id="2" name="Parenthèse fermante 1">
            <a:extLst>
              <a:ext uri="{FF2B5EF4-FFF2-40B4-BE49-F238E27FC236}">
                <a16:creationId xmlns:a16="http://schemas.microsoft.com/office/drawing/2014/main" id="{493C8DDC-7995-4EF2-86AA-8E4F5892C982}"/>
              </a:ext>
            </a:extLst>
          </p:cNvPr>
          <p:cNvSpPr/>
          <p:nvPr/>
        </p:nvSpPr>
        <p:spPr>
          <a:xfrm>
            <a:off x="2529840" y="1907231"/>
            <a:ext cx="137160" cy="1197118"/>
          </a:xfrm>
          <a:prstGeom prst="rightBracke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2" name="Shape 111">
            <a:extLst>
              <a:ext uri="{FF2B5EF4-FFF2-40B4-BE49-F238E27FC236}">
                <a16:creationId xmlns:a16="http://schemas.microsoft.com/office/drawing/2014/main" id="{7389AFBC-1AF0-484E-92A9-BA0B6B29F5D2}"/>
              </a:ext>
            </a:extLst>
          </p:cNvPr>
          <p:cNvSpPr/>
          <p:nvPr/>
        </p:nvSpPr>
        <p:spPr>
          <a:xfrm>
            <a:off x="2966924" y="2173494"/>
            <a:ext cx="928603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v"/>
              <a:defRPr sz="1800"/>
            </a:pPr>
            <a:r>
              <a:rPr lang="fr-FR" sz="2000" dirty="0" err="1">
                <a:solidFill>
                  <a:schemeClr val="tx1"/>
                </a:solidFill>
              </a:rPr>
              <a:t>Characterizing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properties</a:t>
            </a:r>
            <a:r>
              <a:rPr lang="fr-FR" sz="2000" dirty="0">
                <a:solidFill>
                  <a:schemeClr val="tx1"/>
                </a:solidFill>
              </a:rPr>
              <a:t> of fine-</a:t>
            </a:r>
            <a:r>
              <a:rPr lang="fr-FR" sz="2000" dirty="0" err="1">
                <a:solidFill>
                  <a:schemeClr val="tx1"/>
                </a:solidFill>
              </a:rPr>
              <a:t>tuned</a:t>
            </a:r>
            <a:r>
              <a:rPr lang="fr-FR" sz="2000" dirty="0">
                <a:solidFill>
                  <a:schemeClr val="tx1"/>
                </a:solidFill>
              </a:rPr>
              <a:t> interactions</a:t>
            </a:r>
          </a:p>
          <a:p>
            <a:pPr marL="342900" lvl="0" indent="-342900">
              <a:buFont typeface="Wingdings" panose="05000000000000000000" pitchFamily="2" charset="2"/>
              <a:buChar char="v"/>
              <a:defRPr sz="1800"/>
            </a:pPr>
            <a:r>
              <a:rPr lang="fr-FR" sz="2000" dirty="0"/>
              <a:t>Gauge </a:t>
            </a:r>
            <a:r>
              <a:rPr lang="fr-FR" sz="2000" dirty="0" err="1"/>
              <a:t>sensitivity</a:t>
            </a:r>
            <a:r>
              <a:rPr lang="fr-FR" sz="2000" dirty="0"/>
              <a:t> to interactions = </a:t>
            </a:r>
            <a:r>
              <a:rPr lang="fr-FR" sz="2000" dirty="0" err="1"/>
              <a:t>poor</a:t>
            </a:r>
            <a:r>
              <a:rPr lang="fr-FR" sz="2000" dirty="0"/>
              <a:t> man’s </a:t>
            </a:r>
            <a:r>
              <a:rPr lang="fr-FR" sz="2000" dirty="0" err="1"/>
              <a:t>way</a:t>
            </a:r>
            <a:r>
              <a:rPr lang="fr-FR" sz="2000" dirty="0"/>
              <a:t> of </a:t>
            </a:r>
            <a:r>
              <a:rPr lang="fr-FR" sz="2000" dirty="0" err="1"/>
              <a:t>estimating</a:t>
            </a:r>
            <a:r>
              <a:rPr lang="fr-FR" sz="2000" dirty="0"/>
              <a:t> </a:t>
            </a:r>
            <a:r>
              <a:rPr lang="fr-FR" sz="2000" dirty="0" err="1"/>
              <a:t>uncertainty</a:t>
            </a:r>
            <a:endParaRPr lang="fr-FR" sz="2000" dirty="0"/>
          </a:p>
          <a:p>
            <a:pPr lvl="0">
              <a:defRPr sz="1800"/>
            </a:pPr>
            <a:r>
              <a:rPr lang="fr-FR" sz="2000" dirty="0"/>
              <a:t>	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2000" dirty="0"/>
              <a:t>No </a:t>
            </a:r>
            <a:r>
              <a:rPr lang="fr-FR" sz="2000" dirty="0" err="1"/>
              <a:t>proper</a:t>
            </a:r>
            <a:r>
              <a:rPr lang="fr-FR" sz="2000" dirty="0"/>
              <a:t> investigation of chiral </a:t>
            </a:r>
            <a:r>
              <a:rPr lang="fr-FR" sz="2000" dirty="0" err="1"/>
              <a:t>order</a:t>
            </a:r>
            <a:r>
              <a:rPr lang="fr-FR" sz="2000" dirty="0"/>
              <a:t> (and </a:t>
            </a:r>
            <a:r>
              <a:rPr lang="fr-FR" sz="2000" dirty="0" err="1"/>
              <a:t>regulator</a:t>
            </a:r>
            <a:r>
              <a:rPr lang="fr-FR" sz="2000" dirty="0"/>
              <a:t> </a:t>
            </a:r>
            <a:r>
              <a:rPr lang="fr-FR" sz="2000" dirty="0" err="1"/>
              <a:t>dependence</a:t>
            </a:r>
            <a:r>
              <a:rPr lang="fr-FR" sz="2000" dirty="0"/>
              <a:t>)</a:t>
            </a:r>
            <a:endParaRPr lang="en-US" sz="2000" dirty="0"/>
          </a:p>
        </p:txBody>
      </p:sp>
      <p:sp>
        <p:nvSpPr>
          <p:cNvPr id="73" name="Shape 111">
            <a:extLst>
              <a:ext uri="{FF2B5EF4-FFF2-40B4-BE49-F238E27FC236}">
                <a16:creationId xmlns:a16="http://schemas.microsoft.com/office/drawing/2014/main" id="{73B88322-A31F-4646-8046-386C1B803EE6}"/>
              </a:ext>
            </a:extLst>
          </p:cNvPr>
          <p:cNvSpPr/>
          <p:nvPr/>
        </p:nvSpPr>
        <p:spPr>
          <a:xfrm>
            <a:off x="2966924" y="5027574"/>
            <a:ext cx="811255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>
                <a:solidFill>
                  <a:schemeClr val="tx1"/>
                </a:solidFill>
              </a:rPr>
              <a:t>e</a:t>
            </a:r>
            <a:r>
              <a:rPr lang="fr-FR" sz="2000" baseline="-25000" dirty="0">
                <a:solidFill>
                  <a:schemeClr val="tx1"/>
                </a:solidFill>
              </a:rPr>
              <a:t>1max</a:t>
            </a:r>
            <a:r>
              <a:rPr lang="fr-FR" sz="2000" dirty="0">
                <a:solidFill>
                  <a:schemeClr val="tx1"/>
                </a:solidFill>
              </a:rPr>
              <a:t> = 12 </a:t>
            </a:r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14 (at </a:t>
            </a:r>
            <a:r>
              <a:rPr lang="fr-F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</a:t>
            </a:r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=12) to </a:t>
            </a:r>
            <a:r>
              <a:rPr lang="fr-F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</a:t>
            </a:r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basis size </a:t>
            </a:r>
            <a:r>
              <a:rPr lang="fr-F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" name="Parenthèse fermante 73">
            <a:extLst>
              <a:ext uri="{FF2B5EF4-FFF2-40B4-BE49-F238E27FC236}">
                <a16:creationId xmlns:a16="http://schemas.microsoft.com/office/drawing/2014/main" id="{718FA1AF-67E9-4A9D-A972-03C2E1E2CF85}"/>
              </a:ext>
            </a:extLst>
          </p:cNvPr>
          <p:cNvSpPr/>
          <p:nvPr/>
        </p:nvSpPr>
        <p:spPr>
          <a:xfrm>
            <a:off x="2529840" y="4445881"/>
            <a:ext cx="137160" cy="1408829"/>
          </a:xfrm>
          <a:prstGeom prst="rightBracke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Shape 111">
            <a:extLst>
              <a:ext uri="{FF2B5EF4-FFF2-40B4-BE49-F238E27FC236}">
                <a16:creationId xmlns:a16="http://schemas.microsoft.com/office/drawing/2014/main" id="{52D2D36A-E33E-4772-BAF6-370FFE504085}"/>
              </a:ext>
            </a:extLst>
          </p:cNvPr>
          <p:cNvSpPr/>
          <p:nvPr/>
        </p:nvSpPr>
        <p:spPr>
          <a:xfrm>
            <a:off x="3530805" y="6081403"/>
            <a:ext cx="7670595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Perturbative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triples correction for BE </a:t>
            </a:r>
          </a:p>
          <a:p>
            <a:pPr marL="457200" lvl="0" indent="-457200">
              <a:buFont typeface="Wingdings" panose="05000000000000000000" pitchFamily="2" charset="2"/>
              <a:buChar char="v"/>
              <a:defRPr sz="1800"/>
            </a:pP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Within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 [T] approximation</a:t>
            </a:r>
          </a:p>
          <a:p>
            <a:pPr marL="457200" lvl="0" indent="-457200">
              <a:buFont typeface="Wingdings" panose="05000000000000000000" pitchFamily="2" charset="2"/>
              <a:buChar char="v"/>
              <a:defRPr sz="1800"/>
            </a:pP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From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BCC </a:t>
            </a: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evaluation</a:t>
            </a:r>
            <a:endParaRPr lang="fr-FR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v"/>
              <a:defRPr sz="1800"/>
            </a:pP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For BE </a:t>
            </a: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only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for </a:t>
            </a: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now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(</a:t>
            </a: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need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{T} approximation to correct r</a:t>
            </a:r>
            <a:r>
              <a:rPr lang="fr-FR" sz="20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fr-FR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marL="457200" lvl="0" indent="-457200">
              <a:buFont typeface="Wingdings" panose="05000000000000000000" pitchFamily="2" charset="2"/>
              <a:buChar char="v"/>
              <a:defRPr sz="1800"/>
            </a:pP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BCCSD[T] </a:t>
            </a:r>
            <a:r>
              <a:rPr lang="fr-FR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calculation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at e</a:t>
            </a:r>
            <a:r>
              <a:rPr lang="fr-FR" sz="20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1max</a:t>
            </a:r>
            <a:r>
              <a:rPr lang="fr-F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76" name="global mass predictions of ~700 nuclei…">
            <a:extLst>
              <a:ext uri="{FF2B5EF4-FFF2-40B4-BE49-F238E27FC236}">
                <a16:creationId xmlns:a16="http://schemas.microsoft.com/office/drawing/2014/main" id="{29593E6B-1F1B-4A13-BB0A-F1055920CDFC}"/>
              </a:ext>
            </a:extLst>
          </p:cNvPr>
          <p:cNvSpPr txBox="1"/>
          <p:nvPr/>
        </p:nvSpPr>
        <p:spPr>
          <a:xfrm>
            <a:off x="7908526" y="7289975"/>
            <a:ext cx="246862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Zurek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to </a:t>
            </a:r>
            <a:r>
              <a:rPr lang="fr-FR" dirty="0" err="1">
                <a:solidFill>
                  <a:srgbClr val="0033CC"/>
                </a:solidFill>
              </a:rPr>
              <a:t>be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submitted</a:t>
            </a:r>
            <a:endParaRPr dirty="0">
              <a:solidFill>
                <a:srgbClr val="0033CC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74DF9A-AFE8-408A-8C0B-8DB8E2D3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680" y="6017181"/>
            <a:ext cx="1001725" cy="462335"/>
          </a:xfrm>
          <a:prstGeom prst="rect">
            <a:avLst/>
          </a:prstGeom>
        </p:spPr>
      </p:pic>
      <p:sp>
        <p:nvSpPr>
          <p:cNvPr id="77" name="Shape 111">
            <a:extLst>
              <a:ext uri="{FF2B5EF4-FFF2-40B4-BE49-F238E27FC236}">
                <a16:creationId xmlns:a16="http://schemas.microsoft.com/office/drawing/2014/main" id="{745AAFB2-16B0-4728-BA98-0262045401AE}"/>
              </a:ext>
            </a:extLst>
          </p:cNvPr>
          <p:cNvSpPr/>
          <p:nvPr/>
        </p:nvSpPr>
        <p:spPr>
          <a:xfrm>
            <a:off x="269445" y="6062771"/>
            <a:ext cx="265302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Many</a:t>
            </a:r>
            <a:r>
              <a:rPr lang="fr-FR" b="1" dirty="0">
                <a:solidFill>
                  <a:schemeClr val="tx1"/>
                </a:solidFill>
              </a:rPr>
              <a:t>-body </a:t>
            </a:r>
            <a:r>
              <a:rPr lang="fr-FR" b="1" dirty="0" err="1">
                <a:solidFill>
                  <a:schemeClr val="tx1"/>
                </a:solidFill>
              </a:rPr>
              <a:t>truncation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8" name="Shape 111">
            <a:extLst>
              <a:ext uri="{FF2B5EF4-FFF2-40B4-BE49-F238E27FC236}">
                <a16:creationId xmlns:a16="http://schemas.microsoft.com/office/drawing/2014/main" id="{FBB51B68-5956-46A5-90AF-27C78C204D34}"/>
              </a:ext>
            </a:extLst>
          </p:cNvPr>
          <p:cNvSpPr/>
          <p:nvPr/>
        </p:nvSpPr>
        <p:spPr>
          <a:xfrm>
            <a:off x="254205" y="6563316"/>
            <a:ext cx="242803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457200" lvl="0" indent="-457200">
              <a:buFont typeface="+mj-lt"/>
              <a:buAutoNum type="arabicPeriod"/>
              <a:defRPr sz="1800"/>
            </a:pPr>
            <a:r>
              <a:rPr lang="fr-FR" sz="2000" dirty="0" err="1">
                <a:solidFill>
                  <a:schemeClr val="tx1"/>
                </a:solidFill>
              </a:rPr>
              <a:t>sHFB</a:t>
            </a:r>
            <a:endParaRPr lang="fr-FR" sz="20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  <a:defRPr sz="1800"/>
            </a:pPr>
            <a:r>
              <a:rPr lang="fr-FR" sz="2000" dirty="0" err="1">
                <a:solidFill>
                  <a:schemeClr val="tx1"/>
                </a:solidFill>
              </a:rPr>
              <a:t>sBCCSD</a:t>
            </a:r>
            <a:endParaRPr lang="fr-FR" sz="20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  <a:defRPr sz="1800"/>
            </a:pPr>
            <a:r>
              <a:rPr lang="fr-FR" sz="2000" dirty="0" err="1">
                <a:solidFill>
                  <a:schemeClr val="tx1"/>
                </a:solidFill>
              </a:rPr>
              <a:t>sBCCSD</a:t>
            </a:r>
            <a:r>
              <a:rPr lang="fr-FR" sz="2000" dirty="0">
                <a:solidFill>
                  <a:schemeClr val="tx1"/>
                </a:solidFill>
              </a:rPr>
              <a:t>[T]</a:t>
            </a:r>
            <a:endParaRPr lang="en-US" sz="2000" dirty="0"/>
          </a:p>
        </p:txBody>
      </p:sp>
      <p:sp>
        <p:nvSpPr>
          <p:cNvPr id="93" name="Shape 111">
            <a:extLst>
              <a:ext uri="{FF2B5EF4-FFF2-40B4-BE49-F238E27FC236}">
                <a16:creationId xmlns:a16="http://schemas.microsoft.com/office/drawing/2014/main" id="{5A3FE337-C0C6-480E-B3C7-AC52DBEC3429}"/>
              </a:ext>
            </a:extLst>
          </p:cNvPr>
          <p:cNvSpPr/>
          <p:nvPr/>
        </p:nvSpPr>
        <p:spPr>
          <a:xfrm>
            <a:off x="294944" y="7881404"/>
            <a:ext cx="29459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Charge radius </a:t>
            </a:r>
            <a:r>
              <a:rPr lang="fr-FR" b="1" dirty="0" err="1">
                <a:solidFill>
                  <a:schemeClr val="tx1"/>
                </a:solidFill>
              </a:rPr>
              <a:t>operator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94" name="global mass predictions of ~700 nuclei…">
            <a:extLst>
              <a:ext uri="{FF2B5EF4-FFF2-40B4-BE49-F238E27FC236}">
                <a16:creationId xmlns:a16="http://schemas.microsoft.com/office/drawing/2014/main" id="{5FD3CA7B-5F41-4730-946D-511C7D1B4DDA}"/>
              </a:ext>
            </a:extLst>
          </p:cNvPr>
          <p:cNvSpPr txBox="1"/>
          <p:nvPr/>
        </p:nvSpPr>
        <p:spPr>
          <a:xfrm>
            <a:off x="8794276" y="6070561"/>
            <a:ext cx="246862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Vernik et al., in </a:t>
            </a:r>
            <a:r>
              <a:rPr lang="fr-FR" dirty="0" err="1">
                <a:solidFill>
                  <a:srgbClr val="0033CC"/>
                </a:solidFill>
              </a:rPr>
              <a:t>preparation</a:t>
            </a:r>
            <a:endParaRPr dirty="0">
              <a:solidFill>
                <a:srgbClr val="0033CC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F8CE2A-3122-416E-844C-71FA035FF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5" y="8439082"/>
            <a:ext cx="5084776" cy="7742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60645F-771E-4174-ACD6-D267967DF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33" y="8084667"/>
            <a:ext cx="6277287" cy="1624943"/>
          </a:xfrm>
          <a:prstGeom prst="rect">
            <a:avLst/>
          </a:prstGeom>
        </p:spPr>
      </p:pic>
      <p:sp>
        <p:nvSpPr>
          <p:cNvPr id="23" name="Shape 111">
            <a:extLst>
              <a:ext uri="{FF2B5EF4-FFF2-40B4-BE49-F238E27FC236}">
                <a16:creationId xmlns:a16="http://schemas.microsoft.com/office/drawing/2014/main" id="{C4D61715-282A-49E0-A41F-5D1A711D018A}"/>
              </a:ext>
            </a:extLst>
          </p:cNvPr>
          <p:cNvSpPr/>
          <p:nvPr/>
        </p:nvSpPr>
        <p:spPr>
          <a:xfrm>
            <a:off x="2966924" y="3803703"/>
            <a:ext cx="987132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v"/>
              <a:defRPr sz="1800"/>
            </a:pPr>
            <a:r>
              <a:rPr lang="fr-FR" sz="2000" dirty="0">
                <a:solidFill>
                  <a:schemeClr val="tx1"/>
                </a:solidFill>
              </a:rPr>
              <a:t>Optimal for </a:t>
            </a:r>
            <a:r>
              <a:rPr lang="fr-FR" sz="2000" dirty="0" err="1">
                <a:solidFill>
                  <a:schemeClr val="tx1"/>
                </a:solidFill>
              </a:rPr>
              <a:t>r</a:t>
            </a:r>
            <a:r>
              <a:rPr lang="fr-FR" sz="2000" baseline="-25000" dirty="0" err="1">
                <a:solidFill>
                  <a:schemeClr val="tx1"/>
                </a:solidFill>
              </a:rPr>
              <a:t>ch</a:t>
            </a:r>
            <a:r>
              <a:rPr lang="fr-FR" sz="2000" dirty="0">
                <a:solidFill>
                  <a:schemeClr val="tx1"/>
                </a:solidFill>
              </a:rPr>
              <a:t> for the </a:t>
            </a:r>
            <a:r>
              <a:rPr lang="fr-FR" sz="2000" dirty="0" err="1">
                <a:solidFill>
                  <a:schemeClr val="tx1"/>
                </a:solidFill>
              </a:rPr>
              <a:t>three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Hamiltonians</a:t>
            </a:r>
            <a:r>
              <a:rPr lang="fr-FR" sz="2000" dirty="0">
                <a:solidFill>
                  <a:schemeClr val="tx1"/>
                </a:solidFill>
              </a:rPr>
              <a:t> in </a:t>
            </a:r>
            <a:r>
              <a:rPr lang="fr-FR" sz="2000" baseline="30000" dirty="0" err="1">
                <a:solidFill>
                  <a:schemeClr val="tx1"/>
                </a:solidFill>
              </a:rPr>
              <a:t>A</a:t>
            </a:r>
            <a:r>
              <a:rPr lang="fr-FR" sz="2000" dirty="0" err="1">
                <a:solidFill>
                  <a:schemeClr val="tx1"/>
                </a:solidFill>
              </a:rPr>
              <a:t>Sn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4" name="Parenthèse fermante 23">
            <a:extLst>
              <a:ext uri="{FF2B5EF4-FFF2-40B4-BE49-F238E27FC236}">
                <a16:creationId xmlns:a16="http://schemas.microsoft.com/office/drawing/2014/main" id="{95D63C9C-0CB3-4FD3-86CD-8E4A3425C6DB}"/>
              </a:ext>
            </a:extLst>
          </p:cNvPr>
          <p:cNvSpPr/>
          <p:nvPr/>
        </p:nvSpPr>
        <p:spPr>
          <a:xfrm>
            <a:off x="2546451" y="3268990"/>
            <a:ext cx="120549" cy="953346"/>
          </a:xfrm>
          <a:prstGeom prst="rightBracket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5" name="global mass predictions of ~700 nuclei…">
            <a:extLst>
              <a:ext uri="{FF2B5EF4-FFF2-40B4-BE49-F238E27FC236}">
                <a16:creationId xmlns:a16="http://schemas.microsoft.com/office/drawing/2014/main" id="{B71E4CFB-D6C3-4D68-A28D-72BD5C10DB22}"/>
              </a:ext>
            </a:extLst>
          </p:cNvPr>
          <p:cNvSpPr txBox="1"/>
          <p:nvPr/>
        </p:nvSpPr>
        <p:spPr>
          <a:xfrm>
            <a:off x="9016106" y="3686553"/>
            <a:ext cx="2723502" cy="595035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arXiv:2401.06675</a:t>
            </a:r>
          </a:p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 et al.,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12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2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93" grpId="0" animBg="1"/>
      <p:bldP spid="94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/>
  <p:tag name="IGUANATEXSIZE" val="20"/>
  <p:tag name="IGUANATEXCURSOR" val="16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/>
  <p:tag name="IGUANATEXSIZE" val="20"/>
  <p:tag name="IGUANATEXCURSOR" val="46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/>
  <p:tag name="IGUANATEXSIZE" val="20"/>
  <p:tag name="IGUANATEXCURSOR" val="16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/>
  <p:tag name="IGUANATEXSIZE" val="20"/>
  <p:tag name="IGUANATEXCURSOR" val="46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164068</TotalTime>
  <Words>2287</Words>
  <Application>Microsoft Office PowerPoint</Application>
  <PresentationFormat>Personnalisé</PresentationFormat>
  <Paragraphs>393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4" baseType="lpstr">
      <vt:lpstr>Apple Color Emoji</vt:lpstr>
      <vt:lpstr>Arial</vt:lpstr>
      <vt:lpstr>Cambria Math</vt:lpstr>
      <vt:lpstr>Gill Sans SemiBold</vt:lpstr>
      <vt:lpstr>Helvetica</vt:lpstr>
      <vt:lpstr>Helvetica Neue</vt:lpstr>
      <vt:lpstr>Helvetica Neue Light</vt:lpstr>
      <vt:lpstr>Helvetica Neue Medium</vt:lpstr>
      <vt:lpstr>Ink Free</vt:lpstr>
      <vt:lpstr>Lucida Grande</vt:lpstr>
      <vt:lpstr>Palatino</vt:lpstr>
      <vt:lpstr>Roboto</vt:lpstr>
      <vt:lpstr>Symbol</vt:lpstr>
      <vt:lpstr>Times New Roman</vt:lpstr>
      <vt:lpstr>Wingdings</vt:lpstr>
      <vt:lpstr>ModernPortfolio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DUGUET Thomas</dc:creator>
  <cp:lastModifiedBy>DUGUET Thomas</cp:lastModifiedBy>
  <cp:revision>3206</cp:revision>
  <dcterms:modified xsi:type="dcterms:W3CDTF">2026-01-22T13:16:31Z</dcterms:modified>
</cp:coreProperties>
</file>