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emf" ContentType="image/x-emf"/>
  <Default Extension="rels" ContentType="application/vnd.openxmlformats-package.relationships+xml"/>
  <Default Extension="bin" ContentType="application/vnd.openxmlformats-officedocument.oleObject"/>
  <Override PartName="/ppt/notesSlides/notesSlide18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9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18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.xml" ContentType="application/vnd.openxmlformats-officedocument.presentationml.slide+xml"/>
  <Override PartName="/ppt/notesSlides/notesSlide14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s/slide15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2.xml" ContentType="application/vnd.openxmlformats-officedocument.theme+xml"/>
  <Override PartName="/ppt/notesSlides/notesSlide17.xml" ContentType="application/vnd.openxmlformats-officedocument.presentationml.notesSlide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slideLayouts/slideLayout6.xml" ContentType="application/vnd.openxmlformats-officedocument.presentationml.slideLayout+xml"/>
  <Override PartName="/ppt/presProps.xml" ContentType="application/vnd.openxmlformats-officedocument.presentationml.presProps+xml"/>
  <Override PartName="/ppt/notesSlides/notesSlide12.xml" ContentType="application/vnd.openxmlformats-officedocument.presentationml.notesSlide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autoCompressPictures="0" saveSubsetFonts="1" strictFirstAndLastChars="0">
  <p:sldMasterIdLst>
    <p:sldMasterId id="2147483648" r:id="rId1"/>
  </p:sldMasterIdLst>
  <p:notesMasterIdLst>
    <p:notesMasterId r:id="rId2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</p:sldIdLst>
  <p:sldSz cx="9144000" cy="5143500"/>
  <p:notesSz cx="9144000" cy="5143500"/>
  <p:defaultTextStyle>
    <a:defPPr marR="0" lvl="0" algn="l">
      <a:lnSpc>
        <a:spcPct val="100000"/>
      </a:lnSpc>
      <a:spcBef>
        <a:spcPts val="0"/>
      </a:spcBef>
      <a:spcAft>
        <a:spcPts val="0"/>
      </a:spcAft>
      <a:defRPr lang="en-GB"/>
    </a:defPPr>
    <a:lvl1pPr marR="0" lv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1pPr>
    <a:lvl2pPr marR="0" lvl="1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2pPr>
    <a:lvl3pPr marR="0" lvl="2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3pPr>
    <a:lvl4pPr marR="0" lvl="3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4pPr>
    <a:lvl5pPr marR="0" lvl="4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5pPr>
    <a:lvl6pPr marR="0" lvl="5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6pPr>
    <a:lvl7pPr marR="0" lvl="6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7pPr>
    <a:lvl8pPr marR="0" lvl="7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8pPr>
    <a:lvl9pPr marR="0" lvl="8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>
      <p:cViewPr varScale="1">
        <p:scale>
          <a:sx n="104" d="100"/>
          <a:sy n="104" d="100"/>
        </p:scale>
        <p:origin x="-1236" y="-90"/>
      </p:cViewPr>
      <p:guideLst>
        <p:guide pos="2847" orient="horz"/>
        <p:guide pos="2922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theme" Target="theme/theme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notesMaster" Target="notesMasters/notesMaster1.xml"/><Relationship Id="rId24" Type="http://schemas.openxmlformats.org/officeDocument/2006/relationships/presProps" Target="presProps.xml" /><Relationship Id="rId25" Type="http://schemas.openxmlformats.org/officeDocument/2006/relationships/tableStyles" Target="tableStyles.xml" /><Relationship Id="rId26" Type="http://schemas.openxmlformats.org/officeDocument/2006/relationships/viewProps" Target="viewProps.xml" /></Relationships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87101621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85061724" name="Date Placeholder 2"/>
          <p:cNvSpPr>
            <a:spLocks noGrp="1"/>
          </p:cNvSpPr>
          <p:nvPr>
            <p:ph type="dt" idx="2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1153477869" name="Date Placeholder 2"/>
          <p:cNvSpPr>
            <a:spLocks noGrp="1"/>
          </p:cNvSpPr>
          <p:nvPr>
            <p:ph type="dt" idx="3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1240119282" name="Notes Placeholder 4"/>
          <p:cNvSpPr>
            <a:spLocks noGrp="1"/>
          </p:cNvSpPr>
          <p:nvPr>
            <p:ph type="body" sz="quarter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/>
          </a:p>
        </p:txBody>
      </p:sp>
      <p:sp>
        <p:nvSpPr>
          <p:cNvPr id="467307512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1064781316" name="Slide Number Placeholder 6"/>
          <p:cNvSpPr>
            <a:spLocks noGrp="1"/>
          </p:cNvSpPr>
          <p:nvPr>
            <p:ph type="sldNum" sz="quarter" idx="10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 ?>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 ?>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 ?>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 ?>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 ?>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 ?>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 ?>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 ?>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 ?>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 ?>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 ?>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 ?>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 ?>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 ?>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 ?>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 ?>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 ?>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60407199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37183886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71190450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BC2E112-D1BE-23DA-FDC3-26D916E0B6AD}" type="slidenum">
              <a:rPr/>
              <a:t/>
            </a:fld>
            <a:endParaRPr/>
          </a:p>
        </p:txBody>
      </p:sp>
    </p:spTree>
  </p:cSld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1049366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21642418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79924799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A3D2804-BBB8-1B2A-86AB-DF147E866944}" type="slidenum">
              <a:rPr/>
              <a:t/>
            </a:fld>
            <a:endParaRPr/>
          </a:p>
        </p:txBody>
      </p:sp>
    </p:spTree>
  </p:cSld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8347955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211774777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0028613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42C1BDD-6ADA-D3CA-0C6E-DE5D33DA7304}" type="slidenum">
              <a:rPr/>
              <a:t/>
            </a:fld>
            <a:endParaRPr/>
          </a:p>
        </p:txBody>
      </p:sp>
    </p:spTree>
  </p:cSld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48289946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210376996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0420055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2B7BD65-41E9-0C06-26B6-D56AFC2FEF05}" type="slidenum">
              <a:rPr/>
              <a:t/>
            </a:fld>
            <a:endParaRPr/>
          </a:p>
        </p:txBody>
      </p:sp>
    </p:spTree>
  </p:cSld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5715742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02214968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19293531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B71172F-9734-209F-5226-FE2480FF7BB7}" type="slidenum">
              <a:rPr/>
              <a:t/>
            </a:fld>
            <a:endParaRPr/>
          </a:p>
        </p:txBody>
      </p:sp>
    </p:spTree>
  </p:cSld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28710550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68646110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91769268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CCB7E04-56DD-FCB9-AD20-C0C0268EDA75}" type="slidenum">
              <a:rPr/>
              <a:t/>
            </a:fld>
            <a:endParaRPr/>
          </a:p>
        </p:txBody>
      </p:sp>
    </p:spTree>
  </p:cSld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82719767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4417611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44829725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FB994AC-CA59-1B3D-33AF-F9F0DA6F5453}" type="slidenum">
              <a:rPr/>
              <a:t/>
            </a:fld>
            <a:endParaRPr/>
          </a:p>
        </p:txBody>
      </p:sp>
    </p:spTree>
  </p:cSld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85750039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96987812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29527742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586BEDC-91FD-FDEB-1DD5-C70F2FB4946E}" type="slidenum">
              <a:rPr/>
              <a:t/>
            </a:fld>
            <a:endParaRPr/>
          </a:p>
        </p:txBody>
      </p:sp>
    </p:spTree>
  </p:cSld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49232797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107354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66654261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354451E-25D1-2A17-E516-A75D7521BC33}" type="slidenum">
              <a:rPr/>
              <a:t/>
            </a:fld>
            <a:endParaRPr/>
          </a:p>
        </p:txBody>
      </p:sp>
    </p:spTree>
  </p:cSld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40020919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214140156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19952948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C84373F-A6B7-87C6-663A-743EFF5C958F}" type="slidenum">
              <a:rPr/>
              <a:t/>
            </a:fld>
            <a:endParaRPr/>
          </a:p>
        </p:txBody>
      </p:sp>
    </p:spTree>
  </p:cSld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02578830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11175743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10269896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1C1BAFA-04B8-E234-9BD5-D5BBB64B88FE}" type="slidenum">
              <a:rPr/>
              <a:t/>
            </a:fld>
            <a:endParaRPr/>
          </a:p>
        </p:txBody>
      </p:sp>
    </p:spTree>
  </p:cSld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83402001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200117280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54184138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F094692-2FE5-AF21-1C67-1E4F2ABDE912}" type="slidenum">
              <a:rPr/>
              <a:t/>
            </a:fld>
            <a:endParaRPr/>
          </a:p>
        </p:txBody>
      </p:sp>
    </p:spTree>
  </p:cSld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29633473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62321817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21080287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B3E79A9-0450-FF5D-8A02-094EAF19F301}" type="slidenum">
              <a:rPr/>
              <a:t/>
            </a:fld>
            <a:endParaRPr/>
          </a:p>
        </p:txBody>
      </p:sp>
    </p:spTree>
  </p:cSld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19196207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25827318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02739259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5E22366-577F-3B97-3C2A-DC6B2B943B37}" type="slidenum">
              <a:rPr/>
              <a:t/>
            </a:fld>
            <a:endParaRPr/>
          </a:p>
        </p:txBody>
      </p:sp>
    </p:spTree>
  </p:cSld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87044223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8422621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02592696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8DCE198-7104-2043-EE4C-DA957712DED5}" type="slidenum">
              <a:rPr/>
              <a:t/>
            </a:fld>
            <a:endParaRPr/>
          </a:p>
        </p:txBody>
      </p:sp>
    </p:spTree>
  </p:cSld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12306904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45928664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85427349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760CAF6-C320-2EC3-6124-403E34443669}" type="slidenum">
              <a:rPr/>
              <a:t/>
            </a:fld>
            <a:endParaRPr/>
          </a:p>
        </p:txBody>
      </p:sp>
    </p:spTree>
  </p:cSld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01472123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396267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70673739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B0F995F-3230-A74A-FBFF-77A3EEE7FB64}" type="slidenum">
              <a:rPr/>
              <a:t/>
            </a:fld>
            <a:endParaRPr/>
          </a:p>
        </p:txBody>
      </p:sp>
    </p:spTree>
  </p:cSld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44562649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214443483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40272873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0795DA3-28CF-0F41-61A4-E5AD13EFB4F7}" type="slidenum">
              <a:rPr/>
              <a:t/>
            </a:fld>
            <a:endParaRPr/>
          </a:p>
        </p:txBody>
      </p:sp>
    </p:spTree>
  </p:cSld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21470723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099130531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04098720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A90338F-20F7-1CD9-2FEC-F12D7C56F325}" type="slidenum">
              <a:rPr/>
              <a:t/>
            </a:fld>
            <a:endParaRPr/>
          </a:p>
        </p:txBody>
      </p:sp>
    </p:spTree>
  </p:cSld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Blank Slide" preserve="0" showMasterPhAnim="0" showMasterSp="1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Title, Content over Content" preserve="0" showMasterPhAnim="0" showMasterSp="1" type="objOverTx" userDrawn="1">
  <p:cSld name="OBJECT_OVER_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02170924" name="Google Shape;95;p23"/>
          <p:cNvSpPr txBox="1"/>
          <p:nvPr>
            <p:ph type="title"/>
          </p:nvPr>
        </p:nvSpPr>
        <p:spPr bwMode="auto"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967695556" name="Google Shape;96;p23"/>
          <p:cNvSpPr txBox="1"/>
          <p:nvPr>
            <p:ph type="body" idx="1"/>
          </p:nvPr>
        </p:nvSpPr>
        <p:spPr bwMode="auto">
          <a:xfrm>
            <a:off x="317520" y="1087920"/>
            <a:ext cx="8419680" cy="175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32814695" name="Google Shape;97;p23"/>
          <p:cNvSpPr txBox="1"/>
          <p:nvPr>
            <p:ph type="body" idx="2"/>
          </p:nvPr>
        </p:nvSpPr>
        <p:spPr bwMode="auto">
          <a:xfrm>
            <a:off x="317520" y="3008880"/>
            <a:ext cx="8419680" cy="175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Title, 4 Content" preserve="0" showMasterPhAnim="0" showMasterSp="1" type="fourObj" userDrawn="1">
  <p:cSld name="FOUR_OBJECT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10141408" name="Google Shape;99;p24"/>
          <p:cNvSpPr txBox="1"/>
          <p:nvPr>
            <p:ph type="title"/>
          </p:nvPr>
        </p:nvSpPr>
        <p:spPr bwMode="auto"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49487793" name="Google Shape;100;p24"/>
          <p:cNvSpPr txBox="1"/>
          <p:nvPr>
            <p:ph type="body" idx="1"/>
          </p:nvPr>
        </p:nvSpPr>
        <p:spPr bwMode="auto">
          <a:xfrm>
            <a:off x="317520" y="1087920"/>
            <a:ext cx="4108680" cy="175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69278473" name="Google Shape;101;p24"/>
          <p:cNvSpPr txBox="1"/>
          <p:nvPr>
            <p:ph type="body" idx="2"/>
          </p:nvPr>
        </p:nvSpPr>
        <p:spPr bwMode="auto">
          <a:xfrm>
            <a:off x="4632120" y="1087920"/>
            <a:ext cx="4108680" cy="175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72005337" name="Google Shape;102;p24"/>
          <p:cNvSpPr txBox="1"/>
          <p:nvPr>
            <p:ph type="body" idx="3"/>
          </p:nvPr>
        </p:nvSpPr>
        <p:spPr bwMode="auto">
          <a:xfrm>
            <a:off x="317520" y="3008880"/>
            <a:ext cx="4108680" cy="175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995230106" name="Google Shape;103;p24"/>
          <p:cNvSpPr txBox="1"/>
          <p:nvPr>
            <p:ph type="body" idx="4"/>
          </p:nvPr>
        </p:nvSpPr>
        <p:spPr bwMode="auto">
          <a:xfrm>
            <a:off x="4632120" y="3008880"/>
            <a:ext cx="4108680" cy="175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Title, 6 Content" preserve="0" showMasterPhAnim="0" showMasterSp="1" userDrawn="1">
  <p:cSld name="Title, 6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63141667" name="Google Shape;105;p25"/>
          <p:cNvSpPr txBox="1"/>
          <p:nvPr>
            <p:ph type="title"/>
          </p:nvPr>
        </p:nvSpPr>
        <p:spPr bwMode="auto"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07647726" name="Google Shape;106;p25"/>
          <p:cNvSpPr txBox="1"/>
          <p:nvPr>
            <p:ph type="body" idx="1"/>
          </p:nvPr>
        </p:nvSpPr>
        <p:spPr bwMode="auto">
          <a:xfrm>
            <a:off x="317520" y="1087920"/>
            <a:ext cx="2710800" cy="175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17631779" name="Google Shape;107;p25"/>
          <p:cNvSpPr txBox="1"/>
          <p:nvPr>
            <p:ph type="body" idx="2"/>
          </p:nvPr>
        </p:nvSpPr>
        <p:spPr bwMode="auto">
          <a:xfrm>
            <a:off x="3164400" y="1087920"/>
            <a:ext cx="2710800" cy="175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46684048" name="Google Shape;108;p25"/>
          <p:cNvSpPr txBox="1"/>
          <p:nvPr>
            <p:ph type="body" idx="3"/>
          </p:nvPr>
        </p:nvSpPr>
        <p:spPr bwMode="auto">
          <a:xfrm>
            <a:off x="6010920" y="1087920"/>
            <a:ext cx="2710800" cy="175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91687987" name="Google Shape;109;p25"/>
          <p:cNvSpPr txBox="1"/>
          <p:nvPr>
            <p:ph type="body" idx="4"/>
          </p:nvPr>
        </p:nvSpPr>
        <p:spPr bwMode="auto">
          <a:xfrm>
            <a:off x="317520" y="3008880"/>
            <a:ext cx="2710800" cy="175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12265546" name="Google Shape;110;p25"/>
          <p:cNvSpPr txBox="1"/>
          <p:nvPr>
            <p:ph type="body" idx="5"/>
          </p:nvPr>
        </p:nvSpPr>
        <p:spPr bwMode="auto">
          <a:xfrm>
            <a:off x="3164400" y="3008880"/>
            <a:ext cx="2710800" cy="175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779883679" name="Google Shape;111;p25"/>
          <p:cNvSpPr txBox="1"/>
          <p:nvPr>
            <p:ph type="body" idx="6"/>
          </p:nvPr>
        </p:nvSpPr>
        <p:spPr bwMode="auto">
          <a:xfrm>
            <a:off x="6010920" y="3008880"/>
            <a:ext cx="2710800" cy="175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Title Slide" preserve="0" showMasterPhAnim="0" showMasterSp="1" type="tx" userDrawn="1">
  <p:cSld name="TITLE_AND_BOD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13873092" name="Google Shape;66;p15"/>
          <p:cNvSpPr txBox="1"/>
          <p:nvPr>
            <p:ph type="title"/>
          </p:nvPr>
        </p:nvSpPr>
        <p:spPr bwMode="auto"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48524762" name="Google Shape;67;p15"/>
          <p:cNvSpPr txBox="1"/>
          <p:nvPr>
            <p:ph type="subTitle" idx="1"/>
          </p:nvPr>
        </p:nvSpPr>
        <p:spPr bwMode="auto">
          <a:xfrm>
            <a:off x="317520" y="1087920"/>
            <a:ext cx="8419680" cy="3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Title, Content" preserve="0" showMasterPhAnim="0" showMasterSp="1" type="obj" userDrawn="1">
  <p:cSld name="OBJEC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09105474" name="Google Shape;69;p16"/>
          <p:cNvSpPr txBox="1"/>
          <p:nvPr>
            <p:ph type="title"/>
          </p:nvPr>
        </p:nvSpPr>
        <p:spPr bwMode="auto"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9886637" name="Google Shape;70;p16"/>
          <p:cNvSpPr txBox="1"/>
          <p:nvPr>
            <p:ph type="body" idx="1"/>
          </p:nvPr>
        </p:nvSpPr>
        <p:spPr bwMode="auto">
          <a:xfrm>
            <a:off x="317520" y="1087920"/>
            <a:ext cx="8419680" cy="3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Title, 2 Content" preserve="0" showMasterPhAnim="0" showMasterSp="1" type="twoObj" userDrawn="1">
  <p:cSld name="TWO_OBJECT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8187145" name="Google Shape;72;p17"/>
          <p:cNvSpPr txBox="1"/>
          <p:nvPr>
            <p:ph type="title"/>
          </p:nvPr>
        </p:nvSpPr>
        <p:spPr bwMode="auto"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79164844" name="Google Shape;73;p17"/>
          <p:cNvSpPr txBox="1"/>
          <p:nvPr>
            <p:ph type="body" idx="1"/>
          </p:nvPr>
        </p:nvSpPr>
        <p:spPr bwMode="auto">
          <a:xfrm>
            <a:off x="317520" y="1087920"/>
            <a:ext cx="4108680" cy="3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414855542" name="Google Shape;74;p17"/>
          <p:cNvSpPr txBox="1"/>
          <p:nvPr>
            <p:ph type="body" idx="2"/>
          </p:nvPr>
        </p:nvSpPr>
        <p:spPr bwMode="auto">
          <a:xfrm>
            <a:off x="4632120" y="1087920"/>
            <a:ext cx="4108680" cy="3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Title Only" preserve="0" showMasterPhAnim="0" showMasterSp="1" type="titleOnly" userDrawn="1">
  <p:cSld name="TITLE_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7511259" name="Google Shape;76;p18"/>
          <p:cNvSpPr txBox="1"/>
          <p:nvPr>
            <p:ph type="title"/>
          </p:nvPr>
        </p:nvSpPr>
        <p:spPr bwMode="auto"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Centered Text" preserve="0" showMasterPhAnim="0" showMasterSp="1" type="objOnly" userDrawn="1">
  <p:cSld name="OBJECT_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39726565" name="Google Shape;78;p19"/>
          <p:cNvSpPr txBox="1"/>
          <p:nvPr>
            <p:ph type="subTitle" idx="1"/>
          </p:nvPr>
        </p:nvSpPr>
        <p:spPr bwMode="auto">
          <a:xfrm>
            <a:off x="457200" y="205200"/>
            <a:ext cx="8229240" cy="398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Title, 2 Content and Content" preserve="0" showMasterPhAnim="0" showMasterSp="1" type="twoObjAndObj" userDrawn="1">
  <p:cSld name="TWO_OBJECTS_AND_OBJEC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96868740" name="Google Shape;80;p20"/>
          <p:cNvSpPr txBox="1"/>
          <p:nvPr>
            <p:ph type="title"/>
          </p:nvPr>
        </p:nvSpPr>
        <p:spPr bwMode="auto"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83027103" name="Google Shape;81;p20"/>
          <p:cNvSpPr txBox="1"/>
          <p:nvPr>
            <p:ph type="body" idx="1"/>
          </p:nvPr>
        </p:nvSpPr>
        <p:spPr bwMode="auto">
          <a:xfrm>
            <a:off x="317520" y="1087920"/>
            <a:ext cx="4108680" cy="175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859070128" name="Google Shape;82;p20"/>
          <p:cNvSpPr txBox="1"/>
          <p:nvPr>
            <p:ph type="body" idx="2"/>
          </p:nvPr>
        </p:nvSpPr>
        <p:spPr bwMode="auto">
          <a:xfrm>
            <a:off x="4632120" y="1087920"/>
            <a:ext cx="4108680" cy="3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78061178" name="Google Shape;83;p20"/>
          <p:cNvSpPr txBox="1"/>
          <p:nvPr>
            <p:ph type="body" idx="3"/>
          </p:nvPr>
        </p:nvSpPr>
        <p:spPr bwMode="auto">
          <a:xfrm>
            <a:off x="317520" y="3008880"/>
            <a:ext cx="4108680" cy="175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Title Content and 2 Content" preserve="0" showMasterPhAnim="0" showMasterSp="1" type="objAndTwoObj" userDrawn="1">
  <p:cSld name="OBJECT_AND_TWO_OBJECT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38190579" name="Google Shape;85;p21"/>
          <p:cNvSpPr txBox="1"/>
          <p:nvPr>
            <p:ph type="title"/>
          </p:nvPr>
        </p:nvSpPr>
        <p:spPr bwMode="auto"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636673961" name="Google Shape;86;p21"/>
          <p:cNvSpPr txBox="1"/>
          <p:nvPr>
            <p:ph type="body" idx="1"/>
          </p:nvPr>
        </p:nvSpPr>
        <p:spPr bwMode="auto">
          <a:xfrm>
            <a:off x="317520" y="1087920"/>
            <a:ext cx="4108680" cy="3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813457045" name="Google Shape;87;p21"/>
          <p:cNvSpPr txBox="1"/>
          <p:nvPr>
            <p:ph type="body" idx="2"/>
          </p:nvPr>
        </p:nvSpPr>
        <p:spPr bwMode="auto">
          <a:xfrm>
            <a:off x="4632120" y="1087920"/>
            <a:ext cx="4108680" cy="175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12361294" name="Google Shape;88;p21"/>
          <p:cNvSpPr txBox="1"/>
          <p:nvPr>
            <p:ph type="body" idx="3"/>
          </p:nvPr>
        </p:nvSpPr>
        <p:spPr bwMode="auto">
          <a:xfrm>
            <a:off x="4632120" y="3008880"/>
            <a:ext cx="4108680" cy="175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Title, 2 Content over Content" preserve="0" showMasterPhAnim="0" showMasterSp="1" type="twoObjOverTx" userDrawn="1">
  <p:cSld name="TWO_OBJECTS_OVER_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10551569" name="Google Shape;90;p22"/>
          <p:cNvSpPr txBox="1"/>
          <p:nvPr>
            <p:ph type="title"/>
          </p:nvPr>
        </p:nvSpPr>
        <p:spPr bwMode="auto"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710685554" name="Google Shape;91;p22"/>
          <p:cNvSpPr txBox="1"/>
          <p:nvPr>
            <p:ph type="body" idx="1"/>
          </p:nvPr>
        </p:nvSpPr>
        <p:spPr bwMode="auto">
          <a:xfrm>
            <a:off x="317520" y="1087920"/>
            <a:ext cx="4108680" cy="175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027561475" name="Google Shape;92;p22"/>
          <p:cNvSpPr txBox="1"/>
          <p:nvPr>
            <p:ph type="body" idx="2"/>
          </p:nvPr>
        </p:nvSpPr>
        <p:spPr bwMode="auto">
          <a:xfrm>
            <a:off x="4632120" y="1087920"/>
            <a:ext cx="4108680" cy="175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502384064" name="Google Shape;93;p22"/>
          <p:cNvSpPr txBox="1"/>
          <p:nvPr>
            <p:ph type="body" idx="3"/>
          </p:nvPr>
        </p:nvSpPr>
        <p:spPr bwMode="auto">
          <a:xfrm>
            <a:off x="317520" y="3008880"/>
            <a:ext cx="8419680" cy="175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256541072" name="Google Shape;51;p13"/>
          <p:cNvCxnSpPr/>
          <p:nvPr/>
        </p:nvCxnSpPr>
        <p:spPr bwMode="auto">
          <a:xfrm>
            <a:off x="0" y="5049360"/>
            <a:ext cx="9144000" cy="360"/>
          </a:xfrm>
          <a:prstGeom prst="straightConnector1">
            <a:avLst/>
          </a:prstGeom>
          <a:noFill/>
          <a:ln w="203025" cap="flat" cmpd="sng">
            <a:solidFill>
              <a:srgbClr val="EAEAEA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078922960" name="Google Shape;52;p13"/>
          <p:cNvPicPr/>
          <p:nvPr/>
        </p:nvPicPr>
        <p:blipFill>
          <a:blip r:embed="rId14">
            <a:alphaModFix/>
          </a:blip>
          <a:srcRect l="0" t="0" r="0" b="0"/>
          <a:stretch/>
        </p:blipFill>
        <p:spPr bwMode="auto">
          <a:xfrm>
            <a:off x="7609680" y="363960"/>
            <a:ext cx="1128600" cy="3758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53066567" name="Google Shape;53;p13"/>
          <p:cNvCxnSpPr/>
          <p:nvPr/>
        </p:nvCxnSpPr>
        <p:spPr bwMode="auto">
          <a:xfrm>
            <a:off x="0" y="826200"/>
            <a:ext cx="9144000" cy="360"/>
          </a:xfrm>
          <a:prstGeom prst="straightConnector1">
            <a:avLst/>
          </a:prstGeom>
          <a:noFill/>
          <a:ln w="203025" cap="flat" cmpd="sng">
            <a:solidFill>
              <a:srgbClr val="EAEAE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26057694" name="Google Shape;54;p13"/>
          <p:cNvSpPr/>
          <p:nvPr/>
        </p:nvSpPr>
        <p:spPr bwMode="auto">
          <a:xfrm>
            <a:off x="0" y="727200"/>
            <a:ext cx="201240" cy="201240"/>
          </a:xfrm>
          <a:prstGeom prst="rect">
            <a:avLst/>
          </a:prstGeom>
          <a:solidFill>
            <a:srgbClr val="FDBB63"/>
          </a:solidFill>
          <a:ln>
            <a:noFill/>
          </a:ln>
          <a:effectLst>
            <a:outerShdw dist="23040" dir="540000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95482569" name="Google Shape;55;p13"/>
          <p:cNvSpPr/>
          <p:nvPr/>
        </p:nvSpPr>
        <p:spPr bwMode="auto">
          <a:xfrm>
            <a:off x="0" y="4950000"/>
            <a:ext cx="203040" cy="203040"/>
          </a:xfrm>
          <a:prstGeom prst="rect">
            <a:avLst/>
          </a:prstGeom>
          <a:solidFill>
            <a:srgbClr val="FDBB63"/>
          </a:solidFill>
          <a:ln>
            <a:noFill/>
          </a:ln>
          <a:effectLst>
            <a:outerShdw dist="23040" dir="540000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86039782" name="Google Shape;56;p13"/>
          <p:cNvSpPr/>
          <p:nvPr/>
        </p:nvSpPr>
        <p:spPr bwMode="auto">
          <a:xfrm>
            <a:off x="435240" y="4951440"/>
            <a:ext cx="3526920" cy="2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75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rPr>
              <a:t>FAIR GmbH | GSI GmbH</a:t>
            </a:r>
            <a:endParaRPr sz="750" b="0" i="0" u="none" strike="noStrike" cap="none">
              <a:latin typeface="Arial"/>
              <a:ea typeface="Arial"/>
              <a:cs typeface="Arial"/>
            </a:endParaRPr>
          </a:p>
        </p:txBody>
      </p:sp>
      <p:pic>
        <p:nvPicPr>
          <p:cNvPr id="2053727472" name="Google Shape;57;p13"/>
          <p:cNvPicPr/>
          <p:nvPr/>
        </p:nvPicPr>
        <p:blipFill>
          <a:blip r:embed="rId15">
            <a:alphaModFix/>
          </a:blip>
          <a:srcRect l="0" t="0" r="0" b="0"/>
          <a:stretch/>
        </p:blipFill>
        <p:spPr bwMode="auto">
          <a:xfrm>
            <a:off x="6640920" y="207000"/>
            <a:ext cx="774720" cy="645480"/>
          </a:xfrm>
          <a:prstGeom prst="rect">
            <a:avLst/>
          </a:prstGeom>
          <a:noFill/>
          <a:ln>
            <a:noFill/>
          </a:ln>
        </p:spPr>
      </p:pic>
      <p:sp>
        <p:nvSpPr>
          <p:cNvPr id="181526776" name="Google Shape;58;p13"/>
          <p:cNvSpPr txBox="1"/>
          <p:nvPr>
            <p:ph type="body" idx="1"/>
          </p:nvPr>
        </p:nvSpPr>
        <p:spPr bwMode="auto">
          <a:xfrm>
            <a:off x="317520" y="1087920"/>
            <a:ext cx="8419680" cy="3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pPr>
              <a:defRPr/>
            </a:pPr>
            <a:endParaRPr/>
          </a:p>
        </p:txBody>
      </p:sp>
      <p:sp>
        <p:nvSpPr>
          <p:cNvPr id="16248057" name="Google Shape;59;p13"/>
          <p:cNvSpPr txBox="1"/>
          <p:nvPr>
            <p:ph type="sldNum" idx="12"/>
          </p:nvPr>
        </p:nvSpPr>
        <p:spPr bwMode="auto">
          <a:xfrm>
            <a:off x="8015760" y="4914360"/>
            <a:ext cx="74448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buNone/>
              <a:defRPr sz="75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buNone/>
              <a:defRPr sz="75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buNone/>
              <a:defRPr sz="75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buNone/>
              <a:defRPr sz="75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buNone/>
              <a:defRPr sz="75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buNone/>
              <a:defRPr sz="75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buNone/>
              <a:defRPr sz="75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buNone/>
              <a:defRPr sz="75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buNone/>
              <a:defRPr sz="75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"/>
              <a:t>19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523519438" name="Google Shape;60;p13"/>
          <p:cNvSpPr txBox="1"/>
          <p:nvPr>
            <p:ph type="dt" idx="10"/>
          </p:nvPr>
        </p:nvSpPr>
        <p:spPr bwMode="auto">
          <a:xfrm>
            <a:off x="7123680" y="4914360"/>
            <a:ext cx="82476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pPr>
              <a:defRPr/>
            </a:pPr>
            <a:endParaRPr/>
          </a:p>
        </p:txBody>
      </p:sp>
      <p:sp>
        <p:nvSpPr>
          <p:cNvPr id="1960159122" name="Google Shape;61;p13"/>
          <p:cNvSpPr txBox="1"/>
          <p:nvPr>
            <p:ph type="ftr" idx="11"/>
          </p:nvPr>
        </p:nvSpPr>
        <p:spPr bwMode="auto">
          <a:xfrm>
            <a:off x="3962519" y="4920480"/>
            <a:ext cx="3136320" cy="267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pPr>
              <a:defRPr/>
            </a:pPr>
            <a:endParaRPr/>
          </a:p>
        </p:txBody>
      </p:sp>
      <p:sp>
        <p:nvSpPr>
          <p:cNvPr id="924033710" name="Google Shape;62;p13"/>
          <p:cNvSpPr txBox="1"/>
          <p:nvPr>
            <p:ph type="body" idx="2"/>
          </p:nvPr>
        </p:nvSpPr>
        <p:spPr bwMode="auto">
          <a:xfrm>
            <a:off x="317520" y="130680"/>
            <a:ext cx="6071039" cy="700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pPr>
              <a:defRPr/>
            </a:pPr>
            <a:endParaRPr/>
          </a:p>
        </p:txBody>
      </p:sp>
      <p:sp>
        <p:nvSpPr>
          <p:cNvPr id="1322630845" name="Google Shape;63;p13"/>
          <p:cNvSpPr txBox="1"/>
          <p:nvPr>
            <p:ph type="title"/>
          </p:nvPr>
        </p:nvSpPr>
        <p:spPr bwMode="auto"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pPr>
              <a:defRPr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titleStyle>
    <p:body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bodyStyle>
    <p:other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png"/><Relationship Id="rId4" Type="http://schemas.openxmlformats.org/officeDocument/2006/relationships/image" Target="../media/image26.jpg"/><Relationship Id="rId5" Type="http://schemas.openxmlformats.org/officeDocument/2006/relationships/image" Target="../media/image27.png"/><Relationship Id="rId6" Type="http://schemas.openxmlformats.org/officeDocument/2006/relationships/image" Target="../media/image28.jpg"/><Relationship Id="rId7" Type="http://schemas.openxmlformats.org/officeDocument/2006/relationships/image" Target="../media/image29.png"/><Relationship Id="rId8" Type="http://schemas.openxmlformats.org/officeDocument/2006/relationships/image" Target="../media/image30.jp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1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2.jp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6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jpg"/><Relationship Id="rId7" Type="http://schemas.openxmlformats.org/officeDocument/2006/relationships/image" Target="../media/image17.png"/><Relationship Id="rId8" Type="http://schemas.openxmlformats.org/officeDocument/2006/relationships/image" Target="../media/image18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11904102" name="Google Shape;118;p26"/>
          <p:cNvPicPr/>
          <p:nvPr/>
        </p:nvPicPr>
        <p:blipFill>
          <a:blip r:embed="rId3">
            <a:alphaModFix amt="58999"/>
          </a:blip>
          <a:srcRect l="10378" t="0" r="0" b="0"/>
          <a:stretch/>
        </p:blipFill>
        <p:spPr bwMode="auto">
          <a:xfrm>
            <a:off x="6176" y="1112828"/>
            <a:ext cx="2870025" cy="236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396763" name="Google Shape;119;p26"/>
          <p:cNvPicPr/>
          <p:nvPr/>
        </p:nvPicPr>
        <p:blipFill>
          <a:blip r:embed="rId4">
            <a:alphaModFix amt="58999"/>
          </a:blip>
          <a:srcRect l="13515" t="13527" r="15798" b="11069"/>
          <a:stretch/>
        </p:blipFill>
        <p:spPr bwMode="auto">
          <a:xfrm>
            <a:off x="2876035" y="1112828"/>
            <a:ext cx="3336323" cy="236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45871" name="Google Shape;120;p26"/>
          <p:cNvPicPr/>
          <p:nvPr/>
        </p:nvPicPr>
        <p:blipFill>
          <a:blip r:embed="rId5">
            <a:alphaModFix amt="58999"/>
          </a:blip>
          <a:srcRect l="8458" t="12702" r="0" b="13745"/>
          <a:stretch/>
        </p:blipFill>
        <p:spPr bwMode="auto">
          <a:xfrm>
            <a:off x="6213898" y="1112828"/>
            <a:ext cx="2941148" cy="2363223"/>
          </a:xfrm>
          <a:prstGeom prst="rect">
            <a:avLst/>
          </a:prstGeom>
          <a:noFill/>
          <a:ln>
            <a:noFill/>
          </a:ln>
        </p:spPr>
      </p:pic>
      <p:sp>
        <p:nvSpPr>
          <p:cNvPr id="1774022395" name=""/>
          <p:cNvSpPr/>
          <p:nvPr/>
        </p:nvSpPr>
        <p:spPr bwMode="auto">
          <a:xfrm flipH="0" flipV="0">
            <a:off x="1218" y="1110115"/>
            <a:ext cx="9167812" cy="2369343"/>
          </a:xfrm>
          <a:prstGeom prst="rect">
            <a:avLst/>
          </a:prstGeom>
          <a:solidFill>
            <a:schemeClr val="bg1">
              <a:alpha val="38000"/>
            </a:schemeClr>
          </a:solidFill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81266777" name="Google Shape;116;p26"/>
          <p:cNvSpPr txBox="1"/>
          <p:nvPr/>
        </p:nvSpPr>
        <p:spPr bwMode="auto">
          <a:xfrm>
            <a:off x="1156410" y="1332378"/>
            <a:ext cx="7062600" cy="1920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2400" b="1"/>
              <a:t>Update on NUSTAR Technical Status</a:t>
            </a:r>
            <a:endParaRPr lang="en" sz="2400" b="1"/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" sz="2200" b="1"/>
          </a:p>
          <a:p>
            <a:pPr algn="ctr">
              <a:defRPr/>
            </a:pPr>
            <a:r>
              <a:rPr lang="en" sz="1700">
                <a:solidFill>
                  <a:schemeClr val="dk1"/>
                </a:solidFill>
              </a:rPr>
              <a:t>Super-FRS EC Meeting, M</a:t>
            </a:r>
            <a:r>
              <a:rPr lang="en" sz="1700">
                <a:solidFill>
                  <a:schemeClr val="dk1"/>
                </a:solidFill>
                <a:latin typeface="Arial"/>
                <a:ea typeface="Arial"/>
                <a:cs typeface="Arial"/>
              </a:rPr>
              <a:t>ö</a:t>
            </a:r>
            <a:r>
              <a:rPr lang="en" sz="1700">
                <a:solidFill>
                  <a:schemeClr val="dk1"/>
                </a:solidFill>
              </a:rPr>
              <a:t>rfelden-Walldorf</a:t>
            </a:r>
            <a:endParaRPr lang="en" sz="1700">
              <a:solidFill>
                <a:schemeClr val="dk1"/>
              </a:solidFill>
            </a:endParaRPr>
          </a:p>
          <a:p>
            <a:pPr algn="ctr">
              <a:defRPr/>
            </a:pPr>
            <a:endParaRPr lang="en" sz="1700">
              <a:solidFill>
                <a:schemeClr val="dk1"/>
              </a:solidFill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en" sz="1700">
                <a:solidFill>
                  <a:schemeClr val="dk1"/>
                </a:solidFill>
              </a:rPr>
              <a:t>17th September 2025</a:t>
            </a:r>
            <a:endParaRPr sz="1700">
              <a:solidFill>
                <a:schemeClr val="dk1"/>
              </a:solidFill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1700" i="1"/>
              <a:t>H.M. Albers</a:t>
            </a:r>
            <a:endParaRPr sz="1700" i="1"/>
          </a:p>
        </p:txBody>
      </p:sp>
      <p:pic>
        <p:nvPicPr>
          <p:cNvPr id="1910148597" name="Google Shape;117;p26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285626" y="3520281"/>
            <a:ext cx="1811099" cy="1318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94361638" name="Inhaltsplatzhalter 5"/>
          <p:cNvPicPr>
            <a:picLocks noChangeAspect="1" noGrp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317634" y="1037066"/>
            <a:ext cx="4813718" cy="3678237"/>
          </a:xfrm>
          <a:prstGeom prst="rect">
            <a:avLst/>
          </a:prstGeom>
        </p:spPr>
      </p:pic>
      <p:sp>
        <p:nvSpPr>
          <p:cNvPr id="1410452264" name="Foliennummernplatzhalter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AD8D0A2-7012-9D78-9E7B-EAFA14DB3A35}" type="slidenum">
              <a:rPr lang="de-DE"/>
              <a:t>10</a:t>
            </a:fld>
            <a:endParaRPr lang="de-DE"/>
          </a:p>
        </p:txBody>
      </p:sp>
      <p:sp>
        <p:nvSpPr>
          <p:cNvPr id="1999154291" name="Textplatzhalter 4"/>
          <p:cNvSpPr>
            <a:spLocks noGrp="1"/>
          </p:cNvSpPr>
          <p:nvPr>
            <p:ph type="body" sz="quarter" idx="13"/>
          </p:nvPr>
        </p:nvSpPr>
        <p:spPr bwMode="auto">
          <a:xfrm flipH="0" flipV="0">
            <a:off x="382390" y="417153"/>
            <a:ext cx="6473540" cy="458868"/>
          </a:xfrm>
        </p:spPr>
        <p:txBody>
          <a:bodyPr/>
          <a:lstStyle/>
          <a:p>
            <a:pPr>
              <a:defRPr/>
            </a:pPr>
            <a:r>
              <a:rPr lang="de-DE" sz="2000" b="1"/>
              <a:t>FHF1 </a:t>
            </a:r>
            <a:r>
              <a:rPr lang="de-DE" sz="2000" b="1"/>
              <a:t>view</a:t>
            </a:r>
            <a:r>
              <a:rPr lang="de-DE" sz="2000" b="1"/>
              <a:t> in </a:t>
            </a:r>
            <a:r>
              <a:rPr lang="de-DE" sz="2000" b="1"/>
              <a:t>Navisworks</a:t>
            </a:r>
            <a:r>
              <a:rPr lang="de-DE" sz="2000" b="1"/>
              <a:t> </a:t>
            </a:r>
            <a:r>
              <a:rPr lang="de-DE" sz="2000" b="1"/>
              <a:t>model</a:t>
            </a:r>
            <a:endParaRPr sz="1800" b="1"/>
          </a:p>
        </p:txBody>
      </p:sp>
      <p:cxnSp>
        <p:nvCxnSpPr>
          <p:cNvPr id="422447577" name="Gerade Verbindung mit Pfeil 7"/>
          <p:cNvCxnSpPr/>
          <p:nvPr/>
        </p:nvCxnSpPr>
        <p:spPr bwMode="auto">
          <a:xfrm flipV="1">
            <a:off x="2862264" y="2309814"/>
            <a:ext cx="1443037" cy="802664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96496816" name="Textfeld 8"/>
          <p:cNvSpPr txBox="1"/>
          <p:nvPr/>
        </p:nvSpPr>
        <p:spPr bwMode="auto">
          <a:xfrm rot="19933500">
            <a:off x="3343755" y="2577000"/>
            <a:ext cx="804384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defRPr/>
            </a:pPr>
            <a:r>
              <a:rPr lang="de-DE" b="1"/>
              <a:t>6,3m</a:t>
            </a:r>
            <a:endParaRPr/>
          </a:p>
        </p:txBody>
      </p:sp>
      <p:sp>
        <p:nvSpPr>
          <p:cNvPr id="1610239391" name="Textfeld 9"/>
          <p:cNvSpPr txBox="1"/>
          <p:nvPr/>
        </p:nvSpPr>
        <p:spPr bwMode="auto">
          <a:xfrm flipH="0" flipV="0">
            <a:off x="5176520" y="1053552"/>
            <a:ext cx="3584170" cy="1435462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vert="horz" wrap="square" lIns="91440" tIns="45720" rIns="91440" bIns="45720" rtlCol="0" anchor="t">
            <a:normAutofit/>
          </a:bodyPr>
          <a:lstStyle/>
          <a:p>
            <a:pPr algn="l">
              <a:defRPr/>
            </a:pPr>
            <a:r>
              <a:rPr lang="de-DE"/>
              <a:t>Following</a:t>
            </a:r>
            <a:r>
              <a:rPr lang="de-DE"/>
              <a:t> </a:t>
            </a:r>
            <a:r>
              <a:rPr lang="de-DE"/>
              <a:t>parts</a:t>
            </a:r>
            <a:r>
              <a:rPr lang="de-DE"/>
              <a:t> </a:t>
            </a:r>
            <a:r>
              <a:rPr lang="de-DE"/>
              <a:t>must</a:t>
            </a:r>
            <a:r>
              <a:rPr lang="de-DE"/>
              <a:t> fit </a:t>
            </a:r>
            <a:r>
              <a:rPr lang="de-DE"/>
              <a:t>into</a:t>
            </a:r>
            <a:r>
              <a:rPr lang="de-DE"/>
              <a:t> </a:t>
            </a:r>
            <a:r>
              <a:rPr lang="de-DE"/>
              <a:t>the</a:t>
            </a:r>
            <a:r>
              <a:rPr lang="de-DE"/>
              <a:t> 6.3m </a:t>
            </a:r>
            <a:r>
              <a:rPr lang="de-DE"/>
              <a:t>long</a:t>
            </a:r>
            <a:r>
              <a:rPr lang="de-DE"/>
              <a:t> </a:t>
            </a:r>
            <a:r>
              <a:rPr lang="de-DE"/>
              <a:t>area</a:t>
            </a:r>
            <a:r>
              <a:rPr lang="de-DE"/>
              <a:t>:</a:t>
            </a:r>
            <a:endParaRPr/>
          </a:p>
          <a:p>
            <a:pPr marL="180975" indent="-180975" algn="l">
              <a:buFont typeface="Arial"/>
              <a:buChar char="•"/>
              <a:defRPr/>
            </a:pPr>
            <a:r>
              <a:rPr lang="de-DE"/>
              <a:t>user</a:t>
            </a:r>
            <a:r>
              <a:rPr lang="de-DE"/>
              <a:t> </a:t>
            </a:r>
            <a:r>
              <a:rPr lang="de-DE"/>
              <a:t>table</a:t>
            </a:r>
            <a:r>
              <a:rPr lang="de-DE"/>
              <a:t> (</a:t>
            </a:r>
            <a:r>
              <a:rPr lang="de-DE"/>
              <a:t>length</a:t>
            </a:r>
            <a:r>
              <a:rPr lang="de-DE"/>
              <a:t> </a:t>
            </a:r>
            <a:r>
              <a:rPr lang="de-DE"/>
              <a:t>unclear</a:t>
            </a:r>
            <a:r>
              <a:rPr lang="de-DE"/>
              <a:t>, but </a:t>
            </a:r>
            <a:r>
              <a:rPr lang="de-DE"/>
              <a:t>can</a:t>
            </a:r>
            <a:r>
              <a:rPr lang="de-DE"/>
              <a:t> </a:t>
            </a:r>
            <a:r>
              <a:rPr lang="de-DE"/>
              <a:t>be</a:t>
            </a:r>
            <a:r>
              <a:rPr lang="de-DE"/>
              <a:t> </a:t>
            </a:r>
            <a:r>
              <a:rPr lang="de-DE"/>
              <a:t>adapted</a:t>
            </a:r>
            <a:r>
              <a:rPr lang="de-DE"/>
              <a:t> </a:t>
            </a:r>
            <a:r>
              <a:rPr lang="de-DE"/>
              <a:t>as</a:t>
            </a:r>
            <a:r>
              <a:rPr lang="de-DE"/>
              <a:t> </a:t>
            </a:r>
            <a:r>
              <a:rPr lang="de-DE"/>
              <a:t>necessary</a:t>
            </a:r>
            <a:r>
              <a:rPr lang="de-DE"/>
              <a:t>)</a:t>
            </a:r>
            <a:endParaRPr/>
          </a:p>
          <a:p>
            <a:pPr marL="180975" indent="-180975" algn="l">
              <a:buFont typeface="Arial"/>
              <a:buChar char="•"/>
              <a:defRPr/>
            </a:pPr>
            <a:r>
              <a:rPr/>
              <a:t>experimental equipment</a:t>
            </a:r>
            <a:endParaRPr/>
          </a:p>
          <a:p>
            <a:pPr marL="180975" indent="-180975" algn="l">
              <a:buFont typeface="Arial"/>
              <a:buChar char="•"/>
              <a:defRPr/>
            </a:pPr>
            <a:r>
              <a:rPr lang="de-DE"/>
              <a:t>beamline</a:t>
            </a:r>
            <a:r>
              <a:rPr lang="de-DE"/>
              <a:t> </a:t>
            </a:r>
            <a:r>
              <a:rPr lang="de-DE"/>
              <a:t>crossing</a:t>
            </a:r>
            <a:r>
              <a:rPr lang="de-DE"/>
              <a:t> (~1m)</a:t>
            </a:r>
            <a:endParaRPr/>
          </a:p>
        </p:txBody>
      </p:sp>
      <p:sp>
        <p:nvSpPr>
          <p:cNvPr id="288846339" name="Fußzeilenplatzhalter 3"/>
          <p:cNvSpPr>
            <a:spLocks noGrp="1"/>
          </p:cNvSpPr>
          <p:nvPr/>
        </p:nvSpPr>
        <p:spPr bwMode="auto">
          <a:xfrm flipH="0" flipV="0">
            <a:off x="6368102" y="4914360"/>
            <a:ext cx="2218165" cy="267480"/>
          </a:xfrm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l">
              <a:defRPr/>
            </a:pPr>
            <a:r>
              <a:rPr lang="de-DE" sz="1000"/>
              <a:t>P. Hofmann</a:t>
            </a:r>
            <a:endParaRPr sz="1000"/>
          </a:p>
        </p:txBody>
      </p:sp>
      <p:sp>
        <p:nvSpPr>
          <p:cNvPr id="1339693241" name="Textfeld 9"/>
          <p:cNvSpPr txBox="1"/>
          <p:nvPr/>
        </p:nvSpPr>
        <p:spPr bwMode="auto">
          <a:xfrm flipH="0" flipV="0">
            <a:off x="5176520" y="2937138"/>
            <a:ext cx="3584170" cy="747715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vert="horz" wrap="square" lIns="91440" tIns="45720" rIns="91440" bIns="45720" rtlCol="0" anchor="t">
            <a:normAutofit/>
          </a:bodyPr>
          <a:lstStyle/>
          <a:p>
            <a:pPr marL="180975" indent="-180975" algn="l">
              <a:buFont typeface="Arial"/>
              <a:buChar char="•"/>
              <a:defRPr/>
            </a:pPr>
            <a:r>
              <a:rPr/>
              <a:t>Detailed planning of the user table </a:t>
            </a:r>
            <a:r>
              <a:rPr b="1">
                <a:solidFill>
                  <a:srgbClr val="FFC000"/>
                </a:solidFill>
              </a:rPr>
              <a:t>urgently needed</a:t>
            </a:r>
            <a:r>
              <a:rPr/>
              <a:t> (Super-FRS EC and DESPEC)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39445929" name="Inhaltsplatzhalter 6"/>
          <p:cNvPicPr>
            <a:picLocks noChangeAspect="1" noGrp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205890" y="982663"/>
            <a:ext cx="6557344" cy="3678237"/>
          </a:xfrm>
        </p:spPr>
      </p:pic>
      <p:sp>
        <p:nvSpPr>
          <p:cNvPr id="651136299" name="Foliennummernplatzhalter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24D8629-1458-9013-397B-D391BAC2EFD4}" type="slidenum">
              <a:rPr lang="de-DE"/>
              <a:t>11</a:t>
            </a:fld>
            <a:endParaRPr lang="de-DE"/>
          </a:p>
        </p:txBody>
      </p:sp>
      <p:sp>
        <p:nvSpPr>
          <p:cNvPr id="1851986274" name="Textplatzhalter 4"/>
          <p:cNvSpPr>
            <a:spLocks noGrp="1"/>
          </p:cNvSpPr>
          <p:nvPr>
            <p:ph type="body" sz="quarter" idx="13"/>
          </p:nvPr>
        </p:nvSpPr>
        <p:spPr bwMode="auto">
          <a:xfrm flipH="0" flipV="0">
            <a:off x="451916" y="382390"/>
            <a:ext cx="6903677" cy="180000"/>
          </a:xfrm>
        </p:spPr>
        <p:txBody>
          <a:bodyPr/>
          <a:lstStyle/>
          <a:p>
            <a:pPr>
              <a:defRPr/>
            </a:pPr>
            <a:r>
              <a:rPr lang="de-DE" sz="2000" b="1"/>
              <a:t>Escape </a:t>
            </a:r>
            <a:r>
              <a:rPr lang="de-DE" sz="2000" b="1"/>
              <a:t>routes</a:t>
            </a:r>
            <a:r>
              <a:rPr lang="de-DE" sz="2000" b="1"/>
              <a:t> K0410A</a:t>
            </a:r>
            <a:endParaRPr sz="2000" b="1"/>
          </a:p>
        </p:txBody>
      </p:sp>
      <p:sp>
        <p:nvSpPr>
          <p:cNvPr id="1259847557" name="Fußzeilenplatzhalter 3"/>
          <p:cNvSpPr>
            <a:spLocks noGrp="1"/>
          </p:cNvSpPr>
          <p:nvPr/>
        </p:nvSpPr>
        <p:spPr bwMode="auto">
          <a:xfrm flipH="0" flipV="0">
            <a:off x="6368102" y="4914360"/>
            <a:ext cx="2218165" cy="267480"/>
          </a:xfrm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l">
              <a:defRPr/>
            </a:pPr>
            <a:r>
              <a:rPr lang="de-DE" sz="1000"/>
              <a:t>P. Hofmann</a:t>
            </a:r>
            <a:endParaRPr sz="100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696900110" name="" descr=""/>
          <p:cNvPicPr/>
          <p:nvPr/>
        </p:nvPicPr>
        <p:blipFill>
          <a:blip r:embed="rId3"/>
          <a:srcRect l="0" t="0" r="0" b="50486"/>
          <a:stretch/>
        </p:blipFill>
        <p:spPr bwMode="auto">
          <a:xfrm flipH="0" flipV="0">
            <a:off x="5282133" y="2514225"/>
            <a:ext cx="3790740" cy="1055713"/>
          </a:xfrm>
          <a:prstGeom prst="rect">
            <a:avLst/>
          </a:prstGeom>
          <a:ln w="0">
            <a:noFill/>
          </a:ln>
        </p:spPr>
      </p:pic>
      <p:pic>
        <p:nvPicPr>
          <p:cNvPr id="155761978" name="" descr=""/>
          <p:cNvPicPr/>
          <p:nvPr/>
        </p:nvPicPr>
        <p:blipFill>
          <a:blip r:embed="rId4"/>
          <a:srcRect l="0" t="17278" r="0" b="0"/>
          <a:stretch/>
        </p:blipFill>
        <p:spPr bwMode="auto">
          <a:xfrm flipH="0" flipV="0">
            <a:off x="6017804" y="944755"/>
            <a:ext cx="2973658" cy="1525922"/>
          </a:xfrm>
          <a:prstGeom prst="rect">
            <a:avLst/>
          </a:prstGeom>
          <a:ln w="0">
            <a:noFill/>
          </a:ln>
        </p:spPr>
      </p:pic>
      <p:cxnSp>
        <p:nvCxnSpPr>
          <p:cNvPr id="1838333663" name="Straight Arrow Connector 10"/>
          <p:cNvCxnSpPr/>
          <p:nvPr/>
        </p:nvCxnSpPr>
        <p:spPr bwMode="auto">
          <a:xfrm flipH="1" flipV="0">
            <a:off x="7149485" y="2083109"/>
            <a:ext cx="533257" cy="1186360"/>
          </a:xfrm>
          <a:prstGeom prst="straightConnector1">
            <a:avLst/>
          </a:prstGeom>
          <a:ln w="38160">
            <a:solidFill>
              <a:srgbClr val="5597D3"/>
            </a:solidFill>
            <a:tailEnd type="triangle" w="med" len="med"/>
          </a:ln>
        </p:spPr>
      </p:cxnSp>
      <p:sp>
        <p:nvSpPr>
          <p:cNvPr id="472485356" name="Google Shape;125;p27"/>
          <p:cNvSpPr txBox="1"/>
          <p:nvPr/>
        </p:nvSpPr>
        <p:spPr bwMode="auto">
          <a:xfrm>
            <a:off x="317520" y="130680"/>
            <a:ext cx="6071034" cy="700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45694" rIns="91422" bIns="45694" anchor="b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2000" b="1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rPr>
              <a:t>DESPEC Platform @ FHF1</a:t>
            </a:r>
            <a:endParaRPr sz="2000" b="0" i="0" u="none" strike="noStrike" cap="none">
              <a:solidFill>
                <a:srgbClr val="333333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025575292" name=""/>
          <p:cNvSpPr txBox="1"/>
          <p:nvPr/>
        </p:nvSpPr>
        <p:spPr bwMode="auto">
          <a:xfrm flipH="0" flipV="0">
            <a:off x="6092970" y="2204527"/>
            <a:ext cx="2823326" cy="25943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1100">
                <a:solidFill>
                  <a:schemeClr val="bg1"/>
                </a:solidFill>
              </a:rPr>
              <a:t>Visualisation of DESPEC platform at FHF1</a:t>
            </a:r>
            <a:endParaRPr sz="1100">
              <a:solidFill>
                <a:schemeClr val="bg1"/>
              </a:solidFill>
            </a:endParaRPr>
          </a:p>
        </p:txBody>
      </p:sp>
      <p:grpSp>
        <p:nvGrpSpPr>
          <p:cNvPr id="1820825783" name=""/>
          <p:cNvGrpSpPr/>
          <p:nvPr/>
        </p:nvGrpSpPr>
        <p:grpSpPr bwMode="auto">
          <a:xfrm>
            <a:off x="123064" y="2334247"/>
            <a:ext cx="2409983" cy="2603671"/>
            <a:chOff x="0" y="0"/>
            <a:chExt cx="2409983" cy="2603671"/>
          </a:xfrm>
        </p:grpSpPr>
        <p:pic>
          <p:nvPicPr>
            <p:cNvPr id="1406393443" name="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 flipH="0" flipV="0">
              <a:off x="0" y="0"/>
              <a:ext cx="2280209" cy="2603671"/>
            </a:xfrm>
            <a:prstGeom prst="rect">
              <a:avLst/>
            </a:prstGeom>
          </p:spPr>
        </p:pic>
        <p:sp>
          <p:nvSpPr>
            <p:cNvPr id="1041994881" name=""/>
            <p:cNvSpPr/>
            <p:nvPr/>
          </p:nvSpPr>
          <p:spPr bwMode="auto">
            <a:xfrm flipH="0" flipV="0">
              <a:off x="1565898" y="21442"/>
              <a:ext cx="844085" cy="704694"/>
            </a:xfrm>
            <a:prstGeom prst="flowChartProcess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714864436" name="" descr=""/>
          <p:cNvPicPr/>
          <p:nvPr/>
        </p:nvPicPr>
        <p:blipFill>
          <a:blip r:embed="rId6"/>
          <a:srcRect l="1147" t="4178" r="35334" b="4236"/>
          <a:stretch/>
        </p:blipFill>
        <p:spPr bwMode="auto">
          <a:xfrm flipH="0" flipV="0">
            <a:off x="2347194" y="2554756"/>
            <a:ext cx="2857500" cy="2317530"/>
          </a:xfrm>
          <a:prstGeom prst="rect">
            <a:avLst/>
          </a:prstGeom>
          <a:ln w="0">
            <a:noFill/>
          </a:ln>
        </p:spPr>
      </p:pic>
      <p:pic>
        <p:nvPicPr>
          <p:cNvPr id="2086157457" name="" descr=""/>
          <p:cNvPicPr/>
          <p:nvPr/>
        </p:nvPicPr>
        <p:blipFill>
          <a:blip r:embed="rId7"/>
          <a:srcRect l="35406" t="28642" r="36027" b="18711"/>
          <a:stretch/>
        </p:blipFill>
        <p:spPr bwMode="auto">
          <a:xfrm flipH="0" flipV="0">
            <a:off x="5343648" y="3679903"/>
            <a:ext cx="1218502" cy="1212691"/>
          </a:xfrm>
          <a:prstGeom prst="rect">
            <a:avLst/>
          </a:prstGeom>
          <a:ln w="0">
            <a:noFill/>
          </a:ln>
        </p:spPr>
      </p:pic>
      <p:sp>
        <p:nvSpPr>
          <p:cNvPr id="1340948142" name="TextBox 12"/>
          <p:cNvSpPr/>
          <p:nvPr/>
        </p:nvSpPr>
        <p:spPr bwMode="auto">
          <a:xfrm flipH="0" flipV="0">
            <a:off x="286544" y="959477"/>
            <a:ext cx="5442705" cy="1553399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spAutoFit/>
          </a:bodyPr>
          <a:p>
            <a:pPr>
              <a:lnSpc>
                <a:spcPct val="100000"/>
              </a:lnSpc>
              <a:defRPr/>
            </a:pPr>
            <a:r>
              <a:rPr lang="de-DE" sz="1200" b="0" strike="noStrike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- A </a:t>
            </a:r>
            <a:r>
              <a:rPr lang="de-DE" sz="1200" b="1" strike="noStrike" spc="0">
                <a:solidFill>
                  <a:srgbClr val="00B050"/>
                </a:solidFill>
                <a:latin typeface="Arial"/>
                <a:ea typeface="Arial"/>
                <a:cs typeface="Arial"/>
              </a:rPr>
              <a:t>new DESPEC platform</a:t>
            </a:r>
            <a:r>
              <a:rPr lang="de-DE" sz="1200" b="0" strike="noStrike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for FAIR under development </a:t>
            </a:r>
            <a:endParaRPr lang="de-DE" sz="1200" b="0" strike="noStrike" spc="0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>
              <a:lnSpc>
                <a:spcPct val="100000"/>
              </a:lnSpc>
              <a:defRPr/>
            </a:pPr>
            <a:r>
              <a:rPr lang="de-DE" sz="1200" b="0" strike="noStrike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- Improved </a:t>
            </a:r>
            <a:r>
              <a:rPr lang="de-DE" sz="1200" b="1" strike="noStrike" spc="0">
                <a:solidFill>
                  <a:srgbClr val="00B050"/>
                </a:solidFill>
                <a:latin typeface="Arial"/>
                <a:ea typeface="Arial"/>
                <a:cs typeface="Arial"/>
              </a:rPr>
              <a:t>functionality and flexibility </a:t>
            </a:r>
            <a:r>
              <a:rPr lang="de-DE" sz="1200" b="0" strike="noStrik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compared to the existing platform in use in FAIR Phase-0 at GSI, production planned for 2026</a:t>
            </a:r>
            <a:endParaRPr lang="de-DE" sz="1200" b="0" strike="noStrike" spc="0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>
              <a:lnSpc>
                <a:spcPct val="100000"/>
              </a:lnSpc>
              <a:defRPr/>
            </a:pPr>
            <a:r>
              <a:rPr lang="de-DE" sz="1200" b="0" strike="noStrike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- </a:t>
            </a:r>
            <a:r>
              <a:rPr lang="de-DE" sz="1200" b="1" strike="noStrike" spc="0">
                <a:solidFill>
                  <a:srgbClr val="00B050"/>
                </a:solidFill>
                <a:latin typeface="Arial"/>
                <a:ea typeface="Arial"/>
                <a:cs typeface="Arial"/>
              </a:rPr>
              <a:t>Multiple configurations</a:t>
            </a:r>
            <a:r>
              <a:rPr lang="de-DE" sz="1200" b="0" strike="noStrike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de-DE" sz="1200" b="0" strike="noStrike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possible, mounted on rails for accessibility</a:t>
            </a:r>
            <a:endParaRPr lang="de-DE" sz="1200" b="0" strike="noStrike" spc="0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>
              <a:lnSpc>
                <a:spcPct val="100000"/>
              </a:lnSpc>
              <a:defRPr/>
            </a:pPr>
            <a:r>
              <a:rPr lang="de-DE" sz="1200" b="0" strike="noStrike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- Electronic racks for DAQ and signal processing with optimised ground</a:t>
            </a:r>
            <a:endParaRPr lang="de-DE" sz="1200" b="0" strike="noStrike" spc="0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>
              <a:lnSpc>
                <a:spcPct val="100000"/>
              </a:lnSpc>
              <a:defRPr/>
            </a:pPr>
            <a:r>
              <a:rPr lang="de-DE" sz="1200" b="0" strike="noStrike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- Concept using fixed plates and alignment pins planned for </a:t>
            </a:r>
            <a:r>
              <a:rPr lang="de-DE" sz="1200" b="0" strike="noStrike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stable and repeatable positioning with ~1-mm accuracy</a:t>
            </a:r>
            <a:endParaRPr lang="de-DE"/>
          </a:p>
          <a:p>
            <a:pPr>
              <a:lnSpc>
                <a:spcPct val="100000"/>
              </a:lnSpc>
              <a:defRPr/>
            </a:pPr>
            <a:endParaRPr sz="1200" b="0" strike="noStrike" spc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225408895" name="" descr=""/>
          <p:cNvPicPr/>
          <p:nvPr/>
        </p:nvPicPr>
        <p:blipFill>
          <a:blip r:embed="rId8"/>
          <a:stretch/>
        </p:blipFill>
        <p:spPr bwMode="auto">
          <a:xfrm flipH="0" flipV="0">
            <a:off x="7012379" y="3636083"/>
            <a:ext cx="1673964" cy="1182902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65270027" name="Google Shape;125;p27"/>
          <p:cNvSpPr txBox="1"/>
          <p:nvPr/>
        </p:nvSpPr>
        <p:spPr bwMode="auto">
          <a:xfrm>
            <a:off x="317520" y="130680"/>
            <a:ext cx="6071034" cy="700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45694" rIns="91422" bIns="45694" anchor="b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1600" b="1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rPr>
              <a:t>Update on Switchable Radiation Protection Mechanism</a:t>
            </a:r>
            <a:endParaRPr sz="1600" b="0" i="0" u="none" strike="noStrike" cap="none">
              <a:solidFill>
                <a:srgbClr val="333333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2041558477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4247143" y="1874024"/>
            <a:ext cx="4700316" cy="2992243"/>
          </a:xfrm>
          <a:prstGeom prst="rect">
            <a:avLst/>
          </a:prstGeom>
        </p:spPr>
      </p:pic>
      <p:sp>
        <p:nvSpPr>
          <p:cNvPr id="634566467" name=""/>
          <p:cNvSpPr/>
          <p:nvPr/>
        </p:nvSpPr>
        <p:spPr bwMode="auto">
          <a:xfrm flipH="0" flipV="0">
            <a:off x="4306402" y="1866280"/>
            <a:ext cx="634999" cy="216829"/>
          </a:xfrm>
          <a:prstGeom prst="flowChartProcess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5553655" name=""/>
          <p:cNvSpPr/>
          <p:nvPr/>
        </p:nvSpPr>
        <p:spPr bwMode="auto">
          <a:xfrm flipH="0" flipV="0">
            <a:off x="5163496" y="2382643"/>
            <a:ext cx="634998" cy="216828"/>
          </a:xfrm>
          <a:prstGeom prst="flowChartProcess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6137679" name="TextBox 12"/>
          <p:cNvSpPr/>
          <p:nvPr/>
        </p:nvSpPr>
        <p:spPr bwMode="auto">
          <a:xfrm flipH="0" flipV="0">
            <a:off x="286543" y="959476"/>
            <a:ext cx="6415697" cy="3747959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spAutoFit/>
          </a:bodyPr>
          <a:p>
            <a:pPr>
              <a:lnSpc>
                <a:spcPct val="100000"/>
              </a:lnSpc>
              <a:defRPr/>
            </a:pPr>
            <a:r>
              <a:rPr lang="de-DE" sz="1200" b="0" strike="noStrike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- When beam is incident on experiments at FHF1, access to the HEC is </a:t>
            </a:r>
            <a:r>
              <a:rPr lang="de-DE" sz="1200" b="0" strike="noStrike" spc="0">
                <a:solidFill>
                  <a:srgbClr val="FFC000"/>
                </a:solidFill>
                <a:latin typeface="Arial"/>
                <a:ea typeface="Arial"/>
                <a:cs typeface="Arial"/>
              </a:rPr>
              <a:t>not permitted due to radiation levels</a:t>
            </a:r>
            <a:endParaRPr sz="1200" b="0" strike="noStrike" spc="0">
              <a:solidFill>
                <a:srgbClr val="FFC000"/>
              </a:solidFill>
              <a:latin typeface="Arial"/>
              <a:ea typeface="Arial"/>
              <a:cs typeface="Arial"/>
            </a:endParaRPr>
          </a:p>
          <a:p>
            <a:pPr>
              <a:lnSpc>
                <a:spcPct val="100000"/>
              </a:lnSpc>
              <a:defRPr/>
            </a:pPr>
            <a:r>
              <a:rPr lang="de-DE" sz="1200" b="0" strike="noStrik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- This situation drastically </a:t>
            </a:r>
            <a:r>
              <a:rPr lang="de-DE" sz="1200" b="0" strike="noStrike" spc="0">
                <a:solidFill>
                  <a:srgbClr val="FFC000"/>
                </a:solidFill>
                <a:latin typeface="Arial"/>
                <a:ea typeface="Arial"/>
                <a:cs typeface="Arial"/>
              </a:rPr>
              <a:t>increases experiment downtime and reduces the scientific output of Early and First Science</a:t>
            </a:r>
            <a:endParaRPr lang="de-DE" sz="1200" b="0" strike="noStrike" spc="0">
              <a:solidFill>
                <a:srgbClr val="FFC000"/>
              </a:solidFill>
              <a:latin typeface="Arial"/>
              <a:ea typeface="Arial"/>
              <a:cs typeface="Arial"/>
            </a:endParaRPr>
          </a:p>
          <a:p>
            <a:pPr>
              <a:lnSpc>
                <a:spcPct val="100000"/>
              </a:lnSpc>
              <a:defRPr/>
            </a:pPr>
            <a:endParaRPr sz="1200" b="0" strike="noStrike" spc="0">
              <a:solidFill>
                <a:srgbClr val="FFC000"/>
              </a:solidFill>
              <a:latin typeface="Arial"/>
              <a:ea typeface="Arial"/>
              <a:cs typeface="Arial"/>
            </a:endParaRPr>
          </a:p>
          <a:p>
            <a:pPr>
              <a:lnSpc>
                <a:spcPct val="100000"/>
              </a:lnSpc>
              <a:defRPr/>
            </a:pPr>
            <a:r>
              <a:rPr lang="de-DE" sz="1200" b="0" strike="noStrik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- An elegant concept for a </a:t>
            </a:r>
            <a:r>
              <a:rPr lang="de-DE" sz="1200" b="0" strike="noStrike" spc="0">
                <a:solidFill>
                  <a:srgbClr val="00B050"/>
                </a:solidFill>
                <a:latin typeface="Arial"/>
                <a:ea typeface="Arial"/>
                <a:cs typeface="Arial"/>
              </a:rPr>
              <a:t>switchable mechanism</a:t>
            </a:r>
            <a:r>
              <a:rPr lang="de-DE" sz="1200" b="0" strike="noStrik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inside of the wall has been developed </a:t>
            </a:r>
            <a:endParaRPr lang="de-DE" sz="1200" b="0" strike="noStrik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>
              <a:lnSpc>
                <a:spcPct val="100000"/>
              </a:lnSpc>
              <a:defRPr/>
            </a:pPr>
            <a:r>
              <a:rPr lang="de-DE" sz="1200" b="0" strike="noStrik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(S. Purushothaman)</a:t>
            </a:r>
            <a:endParaRPr lang="de-DE" sz="1200" b="0" strike="noStrik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>
              <a:lnSpc>
                <a:spcPct val="100000"/>
              </a:lnSpc>
              <a:defRPr/>
            </a:pPr>
            <a:r>
              <a:rPr lang="de-DE" sz="1200" b="0" strike="noStrik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	- Access possible to HEC within </a:t>
            </a:r>
            <a:r>
              <a:rPr lang="de-DE" sz="1200" b="0" strike="noStrike" spc="0">
                <a:solidFill>
                  <a:srgbClr val="00B050"/>
                </a:solidFill>
                <a:latin typeface="Arial"/>
                <a:ea typeface="Arial"/>
                <a:cs typeface="Arial"/>
              </a:rPr>
              <a:t>short timeframe</a:t>
            </a:r>
            <a:endParaRPr lang="de-DE" sz="1200" b="0" strike="noStrik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>
              <a:lnSpc>
                <a:spcPct val="100000"/>
              </a:lnSpc>
              <a:defRPr/>
            </a:pPr>
            <a:r>
              <a:rPr lang="de-DE" sz="1200" b="0" strike="noStrik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	- No reduction of available </a:t>
            </a:r>
            <a:r>
              <a:rPr lang="de-DE" sz="1200" b="0" strike="noStrike" spc="0">
                <a:solidFill>
                  <a:srgbClr val="00B050"/>
                </a:solidFill>
                <a:latin typeface="Arial"/>
                <a:ea typeface="Arial"/>
                <a:cs typeface="Arial"/>
              </a:rPr>
              <a:t>experimental space</a:t>
            </a:r>
            <a:endParaRPr lang="de-DE" sz="1200" b="0" strike="noStrik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>
              <a:lnSpc>
                <a:spcPct val="100000"/>
              </a:lnSpc>
              <a:defRPr/>
            </a:pPr>
            <a:r>
              <a:rPr lang="de-DE" sz="1200" b="0" strike="noStrik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- The design is </a:t>
            </a:r>
            <a:r>
              <a:rPr lang="de-DE" sz="1200" b="0" strike="noStrike" spc="0">
                <a:solidFill>
                  <a:srgbClr val="00B050"/>
                </a:solidFill>
                <a:latin typeface="Arial"/>
                <a:ea typeface="Arial"/>
                <a:cs typeface="Arial"/>
              </a:rPr>
              <a:t>fully compatible</a:t>
            </a:r>
            <a:r>
              <a:rPr lang="de-DE" sz="1200" b="0" strike="noStrik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with the mobile shielding wall</a:t>
            </a:r>
            <a:endParaRPr lang="de-DE" sz="1200" b="0" strike="noStrik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>
              <a:lnSpc>
                <a:spcPct val="100000"/>
              </a:lnSpc>
              <a:defRPr/>
            </a:pPr>
            <a:r>
              <a:rPr lang="de-DE" sz="1200" b="0" strike="noStrik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- Integration into the Personal Access System is </a:t>
            </a:r>
            <a:r>
              <a:rPr lang="de-DE" sz="1200" b="0" strike="noStrike" spc="0">
                <a:solidFill>
                  <a:srgbClr val="00B050"/>
                </a:solidFill>
                <a:latin typeface="Arial"/>
                <a:ea typeface="Arial"/>
                <a:cs typeface="Arial"/>
              </a:rPr>
              <a:t>possible </a:t>
            </a:r>
            <a:endParaRPr lang="de-DE" sz="1200" b="0" strike="noStrike" spc="0">
              <a:solidFill>
                <a:srgbClr val="00B050"/>
              </a:solidFill>
              <a:latin typeface="Arial"/>
              <a:ea typeface="Arial"/>
              <a:cs typeface="Arial"/>
            </a:endParaRPr>
          </a:p>
          <a:p>
            <a:pPr>
              <a:lnSpc>
                <a:spcPct val="100000"/>
              </a:lnSpc>
              <a:defRPr/>
            </a:pPr>
            <a:r>
              <a:rPr lang="de-DE" sz="1200" b="0" strike="noStrik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- Detailed specifications are </a:t>
            </a:r>
            <a:r>
              <a:rPr lang="de-DE" sz="1200" b="0" strike="noStrike" spc="0">
                <a:solidFill>
                  <a:srgbClr val="00B050"/>
                </a:solidFill>
                <a:latin typeface="Arial"/>
                <a:ea typeface="Arial"/>
                <a:cs typeface="Arial"/>
              </a:rPr>
              <a:t>available</a:t>
            </a:r>
            <a:endParaRPr sz="1200" b="0" strike="noStrik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>
              <a:lnSpc>
                <a:spcPct val="100000"/>
              </a:lnSpc>
              <a:defRPr/>
            </a:pPr>
            <a:r>
              <a:rPr sz="1200" b="0" strike="noStrik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- Production on a </a:t>
            </a:r>
            <a:r>
              <a:rPr sz="1200" b="0" strike="noStrike" spc="0">
                <a:solidFill>
                  <a:srgbClr val="00B050"/>
                </a:solidFill>
                <a:latin typeface="Arial"/>
                <a:ea typeface="Arial"/>
                <a:cs typeface="Arial"/>
              </a:rPr>
              <a:t>short timescale</a:t>
            </a:r>
            <a:r>
              <a:rPr sz="1200" b="0" strike="noStrik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is possible (&lt;1 year)</a:t>
            </a:r>
            <a:endParaRPr lang="de-DE" sz="1200" b="0" strike="noStrike" spc="0">
              <a:solidFill>
                <a:srgbClr val="00B050"/>
              </a:solidFill>
              <a:latin typeface="Arial"/>
              <a:ea typeface="Arial"/>
              <a:cs typeface="Arial"/>
            </a:endParaRPr>
          </a:p>
          <a:p>
            <a:pPr>
              <a:lnSpc>
                <a:spcPct val="100000"/>
              </a:lnSpc>
              <a:defRPr/>
            </a:pPr>
            <a:endParaRPr lang="de-DE" sz="1200" b="0" strike="noStrike" spc="0">
              <a:solidFill>
                <a:srgbClr val="00B050"/>
              </a:solidFill>
              <a:latin typeface="Arial"/>
              <a:ea typeface="Arial"/>
              <a:cs typeface="Arial"/>
            </a:endParaRPr>
          </a:p>
          <a:p>
            <a:pPr>
              <a:lnSpc>
                <a:spcPct val="100000"/>
              </a:lnSpc>
              <a:defRPr/>
            </a:pPr>
            <a:endParaRPr sz="1200" b="0" strike="noStrik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>
              <a:lnSpc>
                <a:spcPct val="100000"/>
              </a:lnSpc>
              <a:defRPr/>
            </a:pPr>
            <a:r>
              <a:rPr lang="de-DE" sz="12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- </a:t>
            </a:r>
            <a:r>
              <a:rPr lang="de-DE" sz="1200" b="0" i="0" u="none" strike="noStrike" cap="none" spc="0">
                <a:solidFill>
                  <a:srgbClr val="FFC000"/>
                </a:solidFill>
                <a:latin typeface="Arial"/>
                <a:ea typeface="Arial"/>
                <a:cs typeface="Arial"/>
              </a:rPr>
              <a:t>Calculations were carried out with ES intensity. </a:t>
            </a:r>
            <a:r>
              <a:rPr lang="de-DE" sz="1200" b="0" i="0" u="none" strike="noStrike" cap="none" spc="0">
                <a:solidFill>
                  <a:srgbClr val="FFC000"/>
                </a:solidFill>
                <a:latin typeface="Arial"/>
                <a:ea typeface="Arial"/>
                <a:cs typeface="Arial"/>
              </a:rPr>
              <a:t>Beam dump </a:t>
            </a:r>
            <a:endParaRPr lang="de-DE" sz="1200" b="0" i="0" u="none" strike="noStrike" cap="none" spc="0">
              <a:solidFill>
                <a:srgbClr val="FFC000"/>
              </a:solidFill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defRPr/>
            </a:pPr>
            <a:r>
              <a:rPr lang="de-DE" sz="1200" b="0" i="0" u="none" strike="noStrike" cap="none" spc="0">
                <a:solidFill>
                  <a:srgbClr val="FFC000"/>
                </a:solidFill>
                <a:latin typeface="Arial"/>
                <a:ea typeface="Arial"/>
                <a:cs typeface="Arial"/>
              </a:rPr>
              <a:t>will not allow access for SIS-100 beams </a:t>
            </a:r>
            <a:endParaRPr lang="de-DE" sz="1200" b="0" i="0" u="none" strike="noStrike" cap="none" spc="0">
              <a:solidFill>
                <a:srgbClr val="FFC000"/>
              </a:solidFill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defRPr/>
            </a:pPr>
            <a:r>
              <a:rPr lang="de-DE" sz="1200" b="0" i="0" u="none" strike="noStrike" cap="none" spc="0">
                <a:solidFill>
                  <a:srgbClr val="FFC000"/>
                </a:solidFill>
                <a:latin typeface="Arial"/>
                <a:ea typeface="Arial"/>
                <a:cs typeface="Arial"/>
              </a:rPr>
              <a:t>Under discussion with SiSt and Super-FRS</a:t>
            </a:r>
            <a:endParaRPr lang="de-DE" sz="1200" b="0" i="0" u="none" strike="noStrike" cap="none" spc="0">
              <a:solidFill>
                <a:srgbClr val="FFC000"/>
              </a:solidFill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defRPr/>
            </a:pPr>
            <a:endParaRPr sz="1200" b="0" i="1" strike="noStrik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>
              <a:lnSpc>
                <a:spcPct val="100000"/>
              </a:lnSpc>
              <a:defRPr/>
            </a:pPr>
            <a:endParaRPr sz="1200" b="0" strike="noStrike" spc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912839157" name=""/>
          <p:cNvSpPr txBox="1"/>
          <p:nvPr/>
        </p:nvSpPr>
        <p:spPr bwMode="auto">
          <a:xfrm flipH="0" flipV="0">
            <a:off x="5661585" y="4501505"/>
            <a:ext cx="1636284" cy="30515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/>
              <a:t>High-Energy Cave</a:t>
            </a:r>
            <a:endParaRPr/>
          </a:p>
        </p:txBody>
      </p:sp>
      <p:sp>
        <p:nvSpPr>
          <p:cNvPr id="713839142" name=""/>
          <p:cNvSpPr txBox="1"/>
          <p:nvPr/>
        </p:nvSpPr>
        <p:spPr bwMode="auto">
          <a:xfrm flipH="0" flipV="0">
            <a:off x="4817499" y="2379495"/>
            <a:ext cx="1310032" cy="30515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/>
              <a:t>S-FRS Tunnel</a:t>
            </a:r>
            <a:endParaRPr/>
          </a:p>
        </p:txBody>
      </p:sp>
      <p:sp>
        <p:nvSpPr>
          <p:cNvPr id="422631262" name=""/>
          <p:cNvSpPr txBox="1"/>
          <p:nvPr/>
        </p:nvSpPr>
        <p:spPr bwMode="auto">
          <a:xfrm flipH="0" flipV="0">
            <a:off x="7434938" y="4615365"/>
            <a:ext cx="1656253" cy="30515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/>
              <a:t>S. Purushothaman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41917151" name=""/>
          <p:cNvGrpSpPr/>
          <p:nvPr/>
        </p:nvGrpSpPr>
        <p:grpSpPr bwMode="auto">
          <a:xfrm flipH="0" flipV="0">
            <a:off x="226020" y="3485172"/>
            <a:ext cx="3712644" cy="1373370"/>
            <a:chOff x="0" y="0"/>
            <a:chExt cx="3712644" cy="1373370"/>
          </a:xfrm>
        </p:grpSpPr>
        <p:grpSp>
          <p:nvGrpSpPr>
            <p:cNvPr id="437221492" name=""/>
            <p:cNvGrpSpPr/>
            <p:nvPr/>
          </p:nvGrpSpPr>
          <p:grpSpPr bwMode="auto">
            <a:xfrm rot="0" flipH="0" flipV="0">
              <a:off x="0" y="0"/>
              <a:ext cx="3712644" cy="1373370"/>
              <a:chOff x="0" y="0"/>
              <a:chExt cx="3712644" cy="1373370"/>
            </a:xfrm>
          </p:grpSpPr>
          <p:grpSp>
            <p:nvGrpSpPr>
              <p:cNvPr id="369104672" name=""/>
              <p:cNvGrpSpPr/>
              <p:nvPr/>
            </p:nvGrpSpPr>
            <p:grpSpPr bwMode="auto">
              <a:xfrm flipH="0" flipV="0">
                <a:off x="0" y="0"/>
                <a:ext cx="3712644" cy="1373370"/>
                <a:chOff x="0" y="0"/>
                <a:chExt cx="3712644" cy="1373370"/>
              </a:xfrm>
            </p:grpSpPr>
            <p:pic>
              <p:nvPicPr>
                <p:cNvPr id="2029958722" name="Google Shape;126;p27"/>
                <p:cNvPicPr/>
                <p:nvPr/>
              </p:nvPicPr>
              <p:blipFill>
                <a:blip r:embed="rId3">
                  <a:alphaModFix/>
                </a:blip>
                <a:srcRect l="0" t="5302" r="22500" b="41852"/>
                <a:stretch/>
              </p:blipFill>
              <p:spPr bwMode="auto">
                <a:xfrm flipH="0" flipV="0">
                  <a:off x="0" y="24875"/>
                  <a:ext cx="3696023" cy="134387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grpSp>
              <p:nvGrpSpPr>
                <p:cNvPr id="1472088456" name="Google Shape;136;p27"/>
                <p:cNvGrpSpPr/>
                <p:nvPr/>
              </p:nvGrpSpPr>
              <p:grpSpPr bwMode="auto">
                <a:xfrm flipH="0" flipV="0">
                  <a:off x="1308753" y="0"/>
                  <a:ext cx="2403891" cy="1373370"/>
                  <a:chOff x="0" y="0"/>
                  <a:chExt cx="2403891" cy="1373370"/>
                </a:xfrm>
              </p:grpSpPr>
              <p:sp>
                <p:nvSpPr>
                  <p:cNvPr id="756235788" name="Google Shape;140;p27"/>
                  <p:cNvSpPr/>
                  <p:nvPr/>
                </p:nvSpPr>
                <p:spPr bwMode="auto">
                  <a:xfrm flipH="0" flipV="0">
                    <a:off x="380286" y="1182628"/>
                    <a:ext cx="655783" cy="19073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2" tIns="91422" rIns="91422" bIns="91422" anchor="ctr" anchorCtr="0">
                    <a:noAutofit/>
                  </a:bodyPr>
                  <a:lstStyle/>
                  <a:p>
                    <a:pPr marL="0" lvl="0" indent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defRPr/>
                    </a:pPr>
                    <a:endParaRPr/>
                  </a:p>
                </p:txBody>
              </p:sp>
              <p:sp>
                <p:nvSpPr>
                  <p:cNvPr id="1871534705" name="Google Shape;137;p27"/>
                  <p:cNvSpPr/>
                  <p:nvPr/>
                </p:nvSpPr>
                <p:spPr bwMode="auto">
                  <a:xfrm>
                    <a:off x="0" y="117351"/>
                    <a:ext cx="655783" cy="178848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2" tIns="91422" rIns="91422" bIns="91422" anchor="ctr" anchorCtr="0">
                    <a:noAutofit/>
                  </a:bodyPr>
                  <a:lstStyle/>
                  <a:p>
                    <a:pPr marL="0" lvl="0" indent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defRPr/>
                    </a:pPr>
                    <a:endParaRPr/>
                  </a:p>
                </p:txBody>
              </p:sp>
              <p:sp>
                <p:nvSpPr>
                  <p:cNvPr id="582684297" name="Google Shape;138;p27"/>
                  <p:cNvSpPr/>
                  <p:nvPr/>
                </p:nvSpPr>
                <p:spPr bwMode="auto">
                  <a:xfrm>
                    <a:off x="1340208" y="0"/>
                    <a:ext cx="476931" cy="11923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2" tIns="91422" rIns="91422" bIns="91422" anchor="ctr" anchorCtr="0">
                    <a:noAutofit/>
                  </a:bodyPr>
                  <a:lstStyle/>
                  <a:p>
                    <a:pPr marL="0" lvl="0" indent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defRPr/>
                    </a:pPr>
                    <a:endParaRPr/>
                  </a:p>
                </p:txBody>
              </p:sp>
              <p:sp>
                <p:nvSpPr>
                  <p:cNvPr id="47540977" name="Google Shape;139;p27"/>
                  <p:cNvSpPr/>
                  <p:nvPr/>
                </p:nvSpPr>
                <p:spPr bwMode="auto">
                  <a:xfrm flipH="0" flipV="0">
                    <a:off x="2155772" y="496755"/>
                    <a:ext cx="248113" cy="265627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2" tIns="91422" rIns="91422" bIns="91422" anchor="ctr" anchorCtr="0">
                    <a:noAutofit/>
                  </a:bodyPr>
                  <a:lstStyle/>
                  <a:p>
                    <a:pPr marL="0" lvl="0" indent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defRPr/>
                    </a:pPr>
                    <a:endParaRPr/>
                  </a:p>
                </p:txBody>
              </p:sp>
              <p:grpSp>
                <p:nvGrpSpPr>
                  <p:cNvPr id="1080377426" name="Google Shape;144;p27"/>
                  <p:cNvGrpSpPr/>
                  <p:nvPr/>
                </p:nvGrpSpPr>
                <p:grpSpPr bwMode="auto">
                  <a:xfrm flipH="0" flipV="0">
                    <a:off x="1100385" y="161006"/>
                    <a:ext cx="1192279" cy="1175457"/>
                    <a:chOff x="0" y="0"/>
                    <a:chExt cx="1192279" cy="1175457"/>
                  </a:xfrm>
                </p:grpSpPr>
                <p:sp>
                  <p:nvSpPr>
                    <p:cNvPr id="1044886709" name="Google Shape;145;p27"/>
                    <p:cNvSpPr/>
                    <p:nvPr/>
                  </p:nvSpPr>
                  <p:spPr bwMode="auto">
                    <a:xfrm rot="-2124286">
                      <a:off x="417728" y="0"/>
                      <a:ext cx="550866" cy="186356"/>
                    </a:xfrm>
                    <a:prstGeom prst="rect">
                      <a:avLst/>
                    </a:prstGeom>
                    <a:solidFill>
                      <a:srgbClr val="B2B2B2">
                        <a:alpha val="64705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2" tIns="91422" rIns="91422" bIns="91422" anchor="ctr" anchorCtr="0">
                      <a:noAutofit/>
                    </a:bodyPr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p:txBody>
                </p:sp>
                <p:sp>
                  <p:nvSpPr>
                    <p:cNvPr id="576854460" name="Google Shape;146;p27"/>
                    <p:cNvSpPr/>
                    <p:nvPr/>
                  </p:nvSpPr>
                  <p:spPr bwMode="auto">
                    <a:xfrm rot="-2124286">
                      <a:off x="455988" y="152793"/>
                      <a:ext cx="736290" cy="238933"/>
                    </a:xfrm>
                    <a:prstGeom prst="rect">
                      <a:avLst/>
                    </a:prstGeom>
                    <a:solidFill>
                      <a:srgbClr val="B2B2B2">
                        <a:alpha val="64705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2" tIns="91422" rIns="91422" bIns="91422" anchor="ctr" anchorCtr="0">
                      <a:noAutofit/>
                    </a:bodyPr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p:txBody>
                </p:sp>
                <p:sp>
                  <p:nvSpPr>
                    <p:cNvPr id="455592830" name="Google Shape;147;p27"/>
                    <p:cNvSpPr/>
                    <p:nvPr/>
                  </p:nvSpPr>
                  <p:spPr bwMode="auto">
                    <a:xfrm rot="1095882" flipH="0" flipV="0">
                      <a:off x="0" y="1019209"/>
                      <a:ext cx="458091" cy="156246"/>
                    </a:xfrm>
                    <a:prstGeom prst="rect">
                      <a:avLst/>
                    </a:prstGeom>
                    <a:solidFill>
                      <a:srgbClr val="B2B2B2">
                        <a:alpha val="64705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2" tIns="91422" rIns="91422" bIns="91422" anchor="ctr" anchorCtr="0">
                      <a:noAutofit/>
                    </a:bodyPr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p:txBody>
                </p:sp>
              </p:grpSp>
            </p:grpSp>
          </p:grpSp>
          <p:sp>
            <p:nvSpPr>
              <p:cNvPr id="1288964219" name=""/>
              <p:cNvSpPr txBox="1"/>
              <p:nvPr/>
            </p:nvSpPr>
            <p:spPr bwMode="auto">
              <a:xfrm flipH="0" flipV="0">
                <a:off x="2950803" y="1003619"/>
                <a:ext cx="514036" cy="244197"/>
              </a:xfrm>
              <a:prstGeom prst="rect">
                <a:avLst/>
              </a:prstGeom>
              <a:solidFill>
                <a:srgbClr val="9C9C9C"/>
              </a:solidFill>
              <a:ln w="6349">
                <a:solidFill>
                  <a:schemeClr val="accent1">
                    <a:lumMod val="50196"/>
                  </a:schemeClr>
                </a:solidFill>
                <a:prstDash val="solid"/>
              </a:ln>
            </p:spPr>
            <p:txBody>
              <a:bodyPr vertOverflow="overflow" horzOverflow="overflow" vert="horz" wrap="square" lIns="91440" tIns="45720" rIns="91440" bIns="45720" numCol="1" spcCol="0" rtlCol="0" fromWordArt="0" anchor="t" anchorCtr="0" forceAA="0" upright="0" compatLnSpc="0">
                <a:spAutoFit/>
              </a:bodyPr>
              <a:p>
                <a:pPr>
                  <a:defRPr/>
                </a:pPr>
                <a:r>
                  <a:rPr sz="1000" b="1"/>
                  <a:t>HEC</a:t>
                </a:r>
                <a:endParaRPr sz="1000"/>
              </a:p>
            </p:txBody>
          </p:sp>
        </p:grpSp>
        <p:sp>
          <p:nvSpPr>
            <p:cNvPr id="1529917976" name="Google Shape;143;p27"/>
            <p:cNvSpPr/>
            <p:nvPr/>
          </p:nvSpPr>
          <p:spPr bwMode="auto">
            <a:xfrm>
              <a:off x="2458036" y="816210"/>
              <a:ext cx="178848" cy="178848"/>
            </a:xfrm>
            <a:custGeom>
              <a:avLst/>
              <a:gdLst/>
              <a:ahLst/>
              <a:cxnLst/>
              <a:rect l="l" t="t" r="r" b="b"/>
              <a:pathLst>
                <a:path w="21600" h="21600" fill="norm" stroke="1" extrusionOk="0">
                  <a:moveTo>
                    <a:pt x="10797" y="0"/>
                  </a:moveTo>
                  <a:lnTo>
                    <a:pt x="8278" y="8256"/>
                  </a:lnTo>
                  <a:lnTo>
                    <a:pt x="0" y="8256"/>
                  </a:lnTo>
                  <a:lnTo>
                    <a:pt x="6722" y="13405"/>
                  </a:lnTo>
                  <a:lnTo>
                    <a:pt x="4198" y="21600"/>
                  </a:lnTo>
                  <a:lnTo>
                    <a:pt x="10797" y="16580"/>
                  </a:lnTo>
                  <a:lnTo>
                    <a:pt x="17401" y="21600"/>
                  </a:lnTo>
                  <a:lnTo>
                    <a:pt x="14878" y="13405"/>
                  </a:lnTo>
                  <a:lnTo>
                    <a:pt x="21600" y="8256"/>
                  </a:lnTo>
                  <a:lnTo>
                    <a:pt x="13321" y="8256"/>
                  </a:lnTo>
                  <a:lnTo>
                    <a:pt x="10797" y="0"/>
                  </a:lnTo>
                  <a:close/>
                </a:path>
              </a:pathLst>
            </a:custGeom>
            <a:solidFill>
              <a:srgbClr val="7AC2F8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061173035" name=""/>
            <p:cNvSpPr txBox="1"/>
            <p:nvPr/>
          </p:nvSpPr>
          <p:spPr bwMode="auto">
            <a:xfrm flipH="0" flipV="0">
              <a:off x="1642518" y="248863"/>
              <a:ext cx="585846" cy="259437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upright="0" compatLnSpc="0">
              <a:spAutoFit/>
            </a:bodyPr>
            <a:p>
              <a:pPr>
                <a:defRPr/>
              </a:pPr>
              <a:r>
                <a:rPr sz="1100" b="1"/>
                <a:t>FHF1</a:t>
              </a:r>
              <a:endParaRPr sz="1100"/>
            </a:p>
          </p:txBody>
        </p:sp>
        <p:cxnSp>
          <p:nvCxnSpPr>
            <p:cNvPr id="1569722891" name="Google Shape;158;p27"/>
            <p:cNvCxnSpPr/>
            <p:nvPr/>
          </p:nvCxnSpPr>
          <p:spPr bwMode="auto">
            <a:xfrm rot="16199831" flipH="1" flipV="0">
              <a:off x="2034137" y="393589"/>
              <a:ext cx="492391" cy="578713"/>
            </a:xfrm>
            <a:prstGeom prst="straightConnector1">
              <a:avLst/>
            </a:prstGeom>
            <a:noFill/>
            <a:ln w="18350" cap="flat" cmpd="sng">
              <a:solidFill>
                <a:srgbClr val="000000"/>
              </a:solidFill>
              <a:prstDash val="solid"/>
              <a:round/>
              <a:headEnd type="none" w="sm" len="sm"/>
              <a:tailEnd type="stealth" w="med" len="med"/>
            </a:ln>
          </p:spPr>
        </p:cxnSp>
      </p:grpSp>
      <p:pic>
        <p:nvPicPr>
          <p:cNvPr id="1741702885" name=""/>
          <p:cNvPicPr>
            <a:picLocks noChangeAspect="1"/>
          </p:cNvPicPr>
          <p:nvPr/>
        </p:nvPicPr>
        <p:blipFill>
          <a:blip r:embed="rId4"/>
          <a:srcRect l="0" t="0" r="0" b="7694"/>
          <a:stretch/>
        </p:blipFill>
        <p:spPr bwMode="auto">
          <a:xfrm flipH="0" flipV="0">
            <a:off x="149148" y="795465"/>
            <a:ext cx="5117103" cy="2641438"/>
          </a:xfrm>
          <a:prstGeom prst="rect">
            <a:avLst/>
          </a:prstGeom>
        </p:spPr>
      </p:pic>
      <p:sp>
        <p:nvSpPr>
          <p:cNvPr id="2122684500" name="Foliennummernplatzhalter 5"/>
          <p:cNvSpPr txBox="1"/>
          <p:nvPr>
            <p:ph type="sldNum" sz="quarter" idx="1"/>
          </p:nvPr>
        </p:nvSpPr>
        <p:spPr bwMode="auto"/>
        <p:txBody>
          <a:bodyPr/>
          <a:lstStyle/>
          <a:p>
            <a:pPr>
              <a:defRPr/>
            </a:pPr>
            <a:fld id="{FA8D92E6-4708-E973-0628-2E1DD93434AD}" type="slidenum">
              <a:rPr/>
              <a:t>14</a:t>
            </a:fld>
            <a:endParaRPr/>
          </a:p>
        </p:txBody>
      </p:sp>
      <p:pic>
        <p:nvPicPr>
          <p:cNvPr id="915983372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0" flipV="0">
            <a:off x="4110039" y="2047871"/>
            <a:ext cx="4960823" cy="2780399"/>
          </a:xfrm>
          <a:prstGeom prst="rect">
            <a:avLst/>
          </a:prstGeom>
        </p:spPr>
      </p:pic>
      <p:sp>
        <p:nvSpPr>
          <p:cNvPr id="618795862" name=""/>
          <p:cNvSpPr txBox="1"/>
          <p:nvPr/>
        </p:nvSpPr>
        <p:spPr bwMode="auto">
          <a:xfrm flipH="0" flipV="0">
            <a:off x="4110039" y="4309740"/>
            <a:ext cx="2098252" cy="518530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1800" b="1">
                <a:solidFill>
                  <a:schemeClr val="bg1"/>
                </a:solidFill>
                <a:latin typeface="Liberation Sans"/>
                <a:ea typeface="Liberation Sans"/>
                <a:cs typeface="Liberation Sans"/>
              </a:rPr>
              <a:t>Southern caves</a:t>
            </a:r>
            <a:endParaRPr sz="1800" b="1">
              <a:solidFill>
                <a:schemeClr val="bg1"/>
              </a:solidFill>
              <a:latin typeface="Liberation Sans"/>
              <a:ea typeface="Liberation Sans"/>
              <a:cs typeface="Liberation Sans"/>
            </a:endParaRPr>
          </a:p>
          <a:p>
            <a:pPr>
              <a:defRPr/>
            </a:pPr>
            <a:r>
              <a:rPr lang="en-US" sz="1000" b="1" i="0" u="none" strike="noStrike" cap="none" spc="0">
                <a:solidFill>
                  <a:schemeClr val="bg1">
                    <a:lumMod val="85000"/>
                  </a:schemeClr>
                </a:solidFill>
                <a:latin typeface="Liberation Sans"/>
                <a:ea typeface="Liberation Sans"/>
                <a:cs typeface="Liberation Sans"/>
              </a:rPr>
              <a:t>©</a:t>
            </a:r>
            <a:r>
              <a:rPr sz="1000" b="0" i="0" u="none">
                <a:solidFill>
                  <a:schemeClr val="bg1"/>
                </a:solidFill>
                <a:latin typeface="Liberation Sans"/>
                <a:ea typeface="Liberation Sans"/>
                <a:cs typeface="Liberation Sans"/>
              </a:rPr>
              <a:t> M. Konradt, GSI/FAIR</a:t>
            </a:r>
            <a:r>
              <a:rPr sz="1000" b="0">
                <a:solidFill>
                  <a:schemeClr val="bg1"/>
                </a:solidFill>
                <a:latin typeface="Liberation Sans"/>
                <a:ea typeface="Liberation Sans"/>
                <a:cs typeface="Liberation Sans"/>
              </a:rPr>
              <a:t> Hofmann</a:t>
            </a:r>
            <a:endParaRPr sz="1000" b="1">
              <a:solidFill>
                <a:schemeClr val="bg1"/>
              </a:solidFill>
              <a:latin typeface="Liberation Sans"/>
              <a:cs typeface="Liberation Sans"/>
            </a:endParaRPr>
          </a:p>
        </p:txBody>
      </p:sp>
      <p:sp>
        <p:nvSpPr>
          <p:cNvPr id="343616848" name=""/>
          <p:cNvSpPr txBox="1"/>
          <p:nvPr/>
        </p:nvSpPr>
        <p:spPr bwMode="auto">
          <a:xfrm flipH="0" flipV="0">
            <a:off x="6301989" y="3177639"/>
            <a:ext cx="1081921" cy="518531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sz="1400" b="1">
                <a:solidFill>
                  <a:schemeClr val="tx1"/>
                </a:solidFill>
                <a:latin typeface="Liberation Sans"/>
                <a:ea typeface="Liberation Sans"/>
                <a:cs typeface="Liberation Sans"/>
              </a:rPr>
              <a:t>NUSTAR HEC</a:t>
            </a:r>
            <a:endParaRPr sz="1400" b="1">
              <a:solidFill>
                <a:schemeClr val="tx1"/>
              </a:solidFill>
              <a:latin typeface="Liberation Sans"/>
              <a:cs typeface="Liberation Sans"/>
            </a:endParaRPr>
          </a:p>
        </p:txBody>
      </p:sp>
      <p:sp>
        <p:nvSpPr>
          <p:cNvPr id="722047337" name=""/>
          <p:cNvSpPr txBox="1"/>
          <p:nvPr/>
        </p:nvSpPr>
        <p:spPr bwMode="auto">
          <a:xfrm flipH="0" flipV="0">
            <a:off x="7461631" y="3216677"/>
            <a:ext cx="1083361" cy="518531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sz="1400" b="1">
                <a:solidFill>
                  <a:schemeClr val="tx1"/>
                </a:solidFill>
                <a:latin typeface="Liberation Sans"/>
                <a:ea typeface="Liberation Sans"/>
                <a:cs typeface="Liberation Sans"/>
              </a:rPr>
              <a:t>NUSTAR LEC</a:t>
            </a:r>
            <a:endParaRPr sz="1400" b="1">
              <a:solidFill>
                <a:schemeClr val="tx1"/>
              </a:solidFill>
              <a:latin typeface="Liberation Sans"/>
              <a:cs typeface="Liberation Sans"/>
            </a:endParaRPr>
          </a:p>
        </p:txBody>
      </p:sp>
      <p:pic>
        <p:nvPicPr>
          <p:cNvPr id="917163857" name=""/>
          <p:cNvPicPr>
            <a:picLocks noChangeAspect="1"/>
          </p:cNvPicPr>
          <p:nvPr/>
        </p:nvPicPr>
        <p:blipFill>
          <a:blip r:embed="rId6"/>
          <a:srcRect l="0" t="0" r="0" b="0"/>
          <a:stretch/>
        </p:blipFill>
        <p:spPr bwMode="auto">
          <a:xfrm flipH="0" flipV="0">
            <a:off x="6956669" y="991560"/>
            <a:ext cx="2114192" cy="1425807"/>
          </a:xfrm>
          <a:prstGeom prst="rect">
            <a:avLst/>
          </a:prstGeom>
        </p:spPr>
      </p:pic>
      <p:sp>
        <p:nvSpPr>
          <p:cNvPr id="1564019951" name=""/>
          <p:cNvSpPr/>
          <p:nvPr/>
        </p:nvSpPr>
        <p:spPr bwMode="auto">
          <a:xfrm rot="5399909" flipH="0" flipV="0">
            <a:off x="7683741" y="2623347"/>
            <a:ext cx="616816" cy="40599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>
              <a:lumMod val="85000"/>
            </a:schemeClr>
          </a:solidFill>
          <a:ln w="6349" cap="flat" cmpd="sng" algn="ctr">
            <a:solidFill>
              <a:schemeClr val="tx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6727853" name=""/>
          <p:cNvSpPr txBox="1"/>
          <p:nvPr/>
        </p:nvSpPr>
        <p:spPr bwMode="auto">
          <a:xfrm flipH="0" flipV="0">
            <a:off x="149148" y="3074013"/>
            <a:ext cx="3346353" cy="366117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1800" b="1">
                <a:solidFill>
                  <a:schemeClr val="bg1"/>
                </a:solidFill>
                <a:latin typeface="Liberation Sans"/>
                <a:ea typeface="Liberation Sans"/>
                <a:cs typeface="Liberation Sans"/>
              </a:rPr>
              <a:t>Super-FRS tunnel, FHF1 area</a:t>
            </a:r>
            <a:endParaRPr sz="1800" b="1">
              <a:solidFill>
                <a:schemeClr val="bg1"/>
              </a:solidFill>
              <a:latin typeface="Liberation Sans"/>
              <a:ea typeface="Liberation Sans"/>
              <a:cs typeface="Liberation San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45416858" name=""/>
          <p:cNvSpPr txBox="1"/>
          <p:nvPr/>
        </p:nvSpPr>
        <p:spPr bwMode="auto">
          <a:xfrm flipH="0" flipV="0">
            <a:off x="6582172" y="1930977"/>
            <a:ext cx="2660517" cy="137196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/>
              <a:t>NUSTAR Low-Energy Cave</a:t>
            </a:r>
            <a:endParaRPr/>
          </a:p>
          <a:p>
            <a:pPr>
              <a:defRPr/>
            </a:pPr>
            <a:endParaRPr i="1"/>
          </a:p>
          <a:p>
            <a:pPr>
              <a:defRPr/>
            </a:pPr>
            <a:r>
              <a:rPr i="1"/>
              <a:t>Temporary space for S-FRS magnet pre-assembly until completion of Low-Energy Branch</a:t>
            </a:r>
            <a:endParaRPr/>
          </a:p>
        </p:txBody>
      </p:sp>
      <p:pic>
        <p:nvPicPr>
          <p:cNvPr id="94998717" name=""/>
          <p:cNvPicPr>
            <a:picLocks noChangeAspect="1"/>
          </p:cNvPicPr>
          <p:nvPr/>
        </p:nvPicPr>
        <p:blipFill>
          <a:blip r:embed="rId3"/>
          <a:srcRect l="0" t="0" r="0" b="12307"/>
          <a:stretch/>
        </p:blipFill>
        <p:spPr bwMode="auto">
          <a:xfrm flipH="0" flipV="0">
            <a:off x="373455" y="955088"/>
            <a:ext cx="6000067" cy="39328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55494259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5957540" y="945243"/>
            <a:ext cx="3123234" cy="2333810"/>
          </a:xfrm>
          <a:prstGeom prst="rect">
            <a:avLst/>
          </a:prstGeom>
        </p:spPr>
      </p:pic>
      <p:pic>
        <p:nvPicPr>
          <p:cNvPr id="708018388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2944177" y="2548129"/>
            <a:ext cx="3179242" cy="2366020"/>
          </a:xfrm>
          <a:prstGeom prst="rect">
            <a:avLst/>
          </a:prstGeom>
        </p:spPr>
      </p:pic>
      <p:pic>
        <p:nvPicPr>
          <p:cNvPr id="1763929877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0" flipV="0">
            <a:off x="32026" y="945243"/>
            <a:ext cx="3114342" cy="2326411"/>
          </a:xfrm>
          <a:prstGeom prst="rect">
            <a:avLst/>
          </a:prstGeom>
        </p:spPr>
      </p:pic>
      <p:sp>
        <p:nvSpPr>
          <p:cNvPr id="1952586935" name=""/>
          <p:cNvSpPr txBox="1"/>
          <p:nvPr/>
        </p:nvSpPr>
        <p:spPr bwMode="auto">
          <a:xfrm flipH="0" flipV="0">
            <a:off x="367743" y="3778768"/>
            <a:ext cx="2238668" cy="7318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/>
              <a:t>First NUSTAR installation work was completed in Q4 2024!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25019097" name="Google Shape;125;p27"/>
          <p:cNvSpPr txBox="1"/>
          <p:nvPr/>
        </p:nvSpPr>
        <p:spPr bwMode="auto">
          <a:xfrm>
            <a:off x="317520" y="130680"/>
            <a:ext cx="6071032" cy="700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45693" rIns="91422" bIns="45693" anchor="b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2000" b="1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rPr>
              <a:t>Update on NUSTAR Early Science Planning</a:t>
            </a:r>
            <a:endParaRPr sz="2000" b="0" i="0" u="none" strike="noStrike" cap="none">
              <a:solidFill>
                <a:srgbClr val="333333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748279458" name=""/>
          <p:cNvSpPr txBox="1"/>
          <p:nvPr/>
        </p:nvSpPr>
        <p:spPr bwMode="auto">
          <a:xfrm flipH="0" flipV="0">
            <a:off x="-165809" y="965321"/>
            <a:ext cx="9284872" cy="393228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marL="639872" lvl="1" indent="-239822">
              <a:lnSpc>
                <a:spcPct val="150000"/>
              </a:lnSpc>
              <a:buFont typeface="Arial"/>
              <a:buChar char="–"/>
              <a:defRPr/>
            </a:pPr>
            <a:r>
              <a:rPr sz="1200">
                <a:latin typeface="Calibri"/>
                <a:ea typeface="Calibri"/>
                <a:cs typeface="Calibri"/>
              </a:rPr>
              <a:t>Kick-off meeting within NUSTAR to discuss possible setup for </a:t>
            </a:r>
            <a:r>
              <a:rPr sz="1200" b="1">
                <a:latin typeface="Calibri"/>
                <a:ea typeface="Calibri"/>
                <a:cs typeface="Calibri"/>
              </a:rPr>
              <a:t>NUSTAR Start-up/Commissioning at FHF2</a:t>
            </a:r>
            <a:r>
              <a:rPr sz="1200">
                <a:latin typeface="Calibri"/>
                <a:ea typeface="Calibri"/>
                <a:cs typeface="Calibri"/>
              </a:rPr>
              <a:t> planned</a:t>
            </a:r>
            <a:endParaRPr sz="1200">
              <a:latin typeface="Calibri"/>
              <a:ea typeface="Calibri"/>
              <a:cs typeface="Calibri"/>
            </a:endParaRPr>
          </a:p>
          <a:p>
            <a:pPr marL="639872" lvl="1" indent="-239822">
              <a:lnSpc>
                <a:spcPct val="150000"/>
              </a:lnSpc>
              <a:buFont typeface="Arial"/>
              <a:buChar char="–"/>
              <a:defRPr/>
            </a:pPr>
            <a:r>
              <a:rPr sz="1200">
                <a:latin typeface="Calibri"/>
                <a:ea typeface="Calibri"/>
                <a:cs typeface="Calibri"/>
              </a:rPr>
              <a:t>Ongoing discussions with FSB (FAIR Site and Buildings) on </a:t>
            </a:r>
            <a:r>
              <a:rPr sz="1200" b="1">
                <a:latin typeface="Calibri"/>
                <a:ea typeface="Calibri"/>
                <a:cs typeface="Calibri"/>
              </a:rPr>
              <a:t>Fire Safety Measures</a:t>
            </a:r>
            <a:r>
              <a:rPr sz="1200">
                <a:latin typeface="Calibri"/>
                <a:ea typeface="Calibri"/>
                <a:cs typeface="Calibri"/>
              </a:rPr>
              <a:t> in the experimental areas</a:t>
            </a:r>
            <a:endParaRPr sz="1200">
              <a:latin typeface="Calibri"/>
              <a:ea typeface="Calibri"/>
              <a:cs typeface="Calibri"/>
            </a:endParaRPr>
          </a:p>
          <a:p>
            <a:pPr marL="639872" lvl="1" indent="-239822">
              <a:lnSpc>
                <a:spcPct val="150000"/>
              </a:lnSpc>
              <a:buFont typeface="Arial"/>
              <a:buChar char="–"/>
              <a:defRPr/>
            </a:pPr>
            <a:r>
              <a:rPr sz="1200">
                <a:latin typeface="Calibri"/>
                <a:ea typeface="Calibri"/>
                <a:cs typeface="Calibri"/>
              </a:rPr>
              <a:t>List of </a:t>
            </a:r>
            <a:r>
              <a:rPr sz="1200" b="1">
                <a:latin typeface="Calibri"/>
                <a:ea typeface="Calibri"/>
                <a:cs typeface="Calibri"/>
              </a:rPr>
              <a:t>Super-FRS targets</a:t>
            </a:r>
            <a:r>
              <a:rPr sz="1200">
                <a:latin typeface="Calibri"/>
                <a:ea typeface="Calibri"/>
                <a:cs typeface="Calibri"/>
              </a:rPr>
              <a:t> for first Early Science block has been collected</a:t>
            </a:r>
            <a:endParaRPr sz="1200">
              <a:latin typeface="Calibri"/>
              <a:ea typeface="Calibri"/>
              <a:cs typeface="Calibri"/>
            </a:endParaRPr>
          </a:p>
          <a:p>
            <a:pPr marL="639872" lvl="1" indent="-239822">
              <a:lnSpc>
                <a:spcPct val="150000"/>
              </a:lnSpc>
              <a:buFont typeface="Arial"/>
              <a:buChar char="–"/>
              <a:defRPr/>
            </a:pPr>
            <a:r>
              <a:rPr sz="1200">
                <a:latin typeface="Calibri"/>
                <a:ea typeface="Calibri"/>
                <a:cs typeface="Calibri"/>
              </a:rPr>
              <a:t>Work on the NUSTAR M&amp;O MoU has begun; current discussions with all pillars on cost categories (A. Herlert)</a:t>
            </a:r>
            <a:endParaRPr sz="1200">
              <a:latin typeface="Calibri"/>
              <a:ea typeface="Calibri"/>
              <a:cs typeface="Calibri"/>
            </a:endParaRPr>
          </a:p>
          <a:p>
            <a:pPr marL="639872" lvl="1" indent="-239822">
              <a:lnSpc>
                <a:spcPct val="150000"/>
              </a:lnSpc>
              <a:buFont typeface="Arial"/>
              <a:buChar char="–"/>
              <a:defRPr/>
            </a:pPr>
            <a:r>
              <a:rPr sz="1200">
                <a:latin typeface="Calibri"/>
                <a:ea typeface="Calibri"/>
                <a:cs typeface="Calibri"/>
              </a:rPr>
              <a:t>Detailed breakdown of relocation/installation steps for R3B components worked out in regular </a:t>
            </a:r>
            <a:r>
              <a:rPr sz="1200" b="1">
                <a:latin typeface="Calibri"/>
                <a:ea typeface="Calibri"/>
                <a:cs typeface="Calibri"/>
              </a:rPr>
              <a:t>LCM (Lean Construction Management) Workshops</a:t>
            </a:r>
            <a:endParaRPr sz="1200" b="1">
              <a:latin typeface="Calibri"/>
              <a:ea typeface="Calibri"/>
              <a:cs typeface="Calibri"/>
            </a:endParaRPr>
          </a:p>
          <a:p>
            <a:pPr marL="639872" lvl="1" indent="-239822">
              <a:lnSpc>
                <a:spcPct val="150000"/>
              </a:lnSpc>
              <a:buFont typeface="Arial"/>
              <a:buChar char="–"/>
              <a:defRPr/>
            </a:pPr>
            <a:r>
              <a:rPr sz="1200" b="1">
                <a:latin typeface="Calibri"/>
                <a:ea typeface="Calibri"/>
                <a:cs typeface="Calibri"/>
              </a:rPr>
              <a:t>Safety and QUA Engineer</a:t>
            </a:r>
            <a:r>
              <a:rPr sz="1200">
                <a:latin typeface="Calibri"/>
                <a:ea typeface="Calibri"/>
                <a:cs typeface="Calibri"/>
              </a:rPr>
              <a:t> hired - starting Q4 2025; </a:t>
            </a:r>
            <a:r>
              <a:rPr lang="en-GB" sz="1200" b="0" i="0" u="none" strike="noStrike" cap="none" spc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interviews for </a:t>
            </a:r>
            <a:r>
              <a:rPr lang="en-GB" sz="1200" b="1" i="0" u="none" strike="noStrike" cap="none" spc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NUSTAR DAQ</a:t>
            </a:r>
            <a:r>
              <a:rPr lang="en-GB" sz="1200" b="0" i="0" u="none" strike="noStrike" cap="none" spc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position are ongoing</a:t>
            </a:r>
            <a:endParaRPr sz="1200"/>
          </a:p>
          <a:p>
            <a:pPr marL="639872" lvl="1" indent="-239822">
              <a:lnSpc>
                <a:spcPct val="150000"/>
              </a:lnSpc>
              <a:buFont typeface="Arial"/>
              <a:buChar char="–"/>
              <a:defRPr/>
            </a:pPr>
            <a:r>
              <a:rPr sz="1200">
                <a:latin typeface="Calibri"/>
                <a:ea typeface="Calibri"/>
                <a:cs typeface="Calibri"/>
              </a:rPr>
              <a:t>Discussions on a concept for the </a:t>
            </a:r>
            <a:r>
              <a:rPr sz="1200" b="1">
                <a:latin typeface="Calibri"/>
                <a:ea typeface="Calibri"/>
                <a:cs typeface="Calibri"/>
              </a:rPr>
              <a:t>appointment of STVs</a:t>
            </a:r>
            <a:r>
              <a:rPr sz="1200">
                <a:latin typeface="Calibri"/>
                <a:ea typeface="Calibri"/>
                <a:cs typeface="Calibri"/>
              </a:rPr>
              <a:t> has begun between NUSTAR and Super-FRS</a:t>
            </a:r>
            <a:endParaRPr sz="1200">
              <a:latin typeface="Calibri"/>
              <a:ea typeface="Calibri"/>
              <a:cs typeface="Calibri"/>
            </a:endParaRPr>
          </a:p>
          <a:p>
            <a:pPr marL="639872" lvl="1" indent="-239822">
              <a:lnSpc>
                <a:spcPct val="150000"/>
              </a:lnSpc>
              <a:buFont typeface="Arial"/>
              <a:buChar char="–"/>
              <a:defRPr/>
            </a:pPr>
            <a:r>
              <a:rPr sz="1200" b="1">
                <a:latin typeface="Calibri"/>
                <a:ea typeface="Calibri"/>
                <a:cs typeface="Calibri"/>
              </a:rPr>
              <a:t>LISE++ simulation file</a:t>
            </a:r>
            <a:r>
              <a:rPr sz="1200">
                <a:latin typeface="Calibri"/>
                <a:ea typeface="Calibri"/>
                <a:cs typeface="Calibri"/>
              </a:rPr>
              <a:t> for ES provided by Super-FRS colleagues (S. Pietri </a:t>
            </a:r>
            <a:r>
              <a:rPr sz="1200" i="1">
                <a:latin typeface="Calibri"/>
                <a:ea typeface="Calibri"/>
                <a:cs typeface="Calibri"/>
              </a:rPr>
              <a:t>et al</a:t>
            </a:r>
            <a:r>
              <a:rPr sz="1200">
                <a:latin typeface="Calibri"/>
                <a:ea typeface="Calibri"/>
                <a:cs typeface="Calibri"/>
              </a:rPr>
              <a:t>)</a:t>
            </a:r>
            <a:endParaRPr sz="1200">
              <a:latin typeface="Calibri"/>
              <a:ea typeface="Calibri"/>
              <a:cs typeface="Calibri"/>
            </a:endParaRPr>
          </a:p>
          <a:p>
            <a:pPr marL="639872" lvl="1" indent="-239822">
              <a:lnSpc>
                <a:spcPct val="150000"/>
              </a:lnSpc>
              <a:buFont typeface="Arial"/>
              <a:buChar char="–"/>
              <a:defRPr/>
            </a:pPr>
            <a:r>
              <a:rPr sz="1200" b="1">
                <a:latin typeface="Calibri"/>
                <a:ea typeface="Calibri"/>
                <a:cs typeface="Calibri"/>
              </a:rPr>
              <a:t>2nd FAIR Commissioning retreat</a:t>
            </a:r>
            <a:r>
              <a:rPr sz="1200">
                <a:latin typeface="Calibri"/>
                <a:ea typeface="Calibri"/>
                <a:cs typeface="Calibri"/>
              </a:rPr>
              <a:t> planned for 11/25 - NUSTAR asked to provide updated plans</a:t>
            </a:r>
            <a:endParaRPr sz="1200">
              <a:latin typeface="Calibri"/>
              <a:ea typeface="Calibri"/>
              <a:cs typeface="Calibri"/>
            </a:endParaRPr>
          </a:p>
          <a:p>
            <a:pPr marL="639872" lvl="1" indent="-239822">
              <a:lnSpc>
                <a:spcPct val="150000"/>
              </a:lnSpc>
              <a:buFont typeface="Arial"/>
              <a:buChar char="–"/>
              <a:defRPr/>
            </a:pPr>
            <a:r>
              <a:rPr sz="1200">
                <a:latin typeface="Calibri"/>
                <a:ea typeface="Calibri"/>
                <a:cs typeface="Calibri"/>
              </a:rPr>
              <a:t>Constructive discussions with SMG (FAIR Installation) on required </a:t>
            </a:r>
            <a:r>
              <a:rPr sz="1200" b="1">
                <a:latin typeface="Calibri"/>
                <a:ea typeface="Calibri"/>
                <a:cs typeface="Calibri"/>
              </a:rPr>
              <a:t>process and documentation for installation</a:t>
            </a:r>
            <a:endParaRPr sz="1200" b="1">
              <a:latin typeface="Calibri"/>
              <a:ea typeface="Calibri"/>
              <a:cs typeface="Calibri"/>
            </a:endParaRPr>
          </a:p>
          <a:p>
            <a:pPr marL="639872" lvl="1" indent="-239822">
              <a:lnSpc>
                <a:spcPct val="150000"/>
              </a:lnSpc>
              <a:buFont typeface="Arial"/>
              <a:buChar char="–"/>
              <a:defRPr/>
            </a:pPr>
            <a:r>
              <a:rPr sz="1200" b="1">
                <a:latin typeface="Calibri"/>
                <a:ea typeface="Calibri"/>
                <a:cs typeface="Calibri"/>
              </a:rPr>
              <a:t>FAIR commissioning budget </a:t>
            </a:r>
            <a:r>
              <a:rPr sz="1200" b="0">
                <a:latin typeface="Calibri"/>
                <a:ea typeface="Calibri"/>
                <a:cs typeface="Calibri"/>
              </a:rPr>
              <a:t>will ramp up until end of 2028, when it becomes FAIR operating budget. NUSTAR departments were asked to provide personnel requirements for coming years</a:t>
            </a:r>
            <a:endParaRPr sz="1200" b="0">
              <a:latin typeface="Calibri"/>
              <a:ea typeface="Calibri"/>
              <a:cs typeface="Calibri"/>
            </a:endParaRPr>
          </a:p>
          <a:p>
            <a:pPr marL="639872" lvl="1" indent="-239822">
              <a:lnSpc>
                <a:spcPct val="150000"/>
              </a:lnSpc>
              <a:buFont typeface="Arial"/>
              <a:buChar char="–"/>
              <a:defRPr/>
            </a:pPr>
            <a:r>
              <a:rPr sz="1200" b="0">
                <a:latin typeface="Calibri"/>
                <a:ea typeface="Calibri"/>
                <a:cs typeface="Calibri"/>
              </a:rPr>
              <a:t>New</a:t>
            </a:r>
            <a:r>
              <a:rPr sz="1200" b="1">
                <a:latin typeface="Calibri"/>
                <a:ea typeface="Calibri"/>
                <a:cs typeface="Calibri"/>
              </a:rPr>
              <a:t> NIT Team</a:t>
            </a:r>
            <a:r>
              <a:rPr sz="1200" b="0">
                <a:latin typeface="Calibri"/>
                <a:ea typeface="Calibri"/>
                <a:cs typeface="Calibri"/>
              </a:rPr>
              <a:t> (lead by Petra Hofmann) focussed on ES Installation Readiness and Machine Interfaces kicked off</a:t>
            </a:r>
            <a:endParaRPr sz="1200" b="0">
              <a:latin typeface="Calibri"/>
              <a:ea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41549532" name="Google Shape;118;p26"/>
          <p:cNvPicPr/>
          <p:nvPr/>
        </p:nvPicPr>
        <p:blipFill>
          <a:blip r:embed="rId3">
            <a:alphaModFix amt="58999"/>
          </a:blip>
          <a:srcRect l="10378" t="0" r="0" b="0"/>
          <a:stretch/>
        </p:blipFill>
        <p:spPr bwMode="auto">
          <a:xfrm>
            <a:off x="6174" y="1112826"/>
            <a:ext cx="2870023" cy="23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6143988" name="Google Shape;119;p26"/>
          <p:cNvPicPr/>
          <p:nvPr/>
        </p:nvPicPr>
        <p:blipFill>
          <a:blip r:embed="rId4">
            <a:alphaModFix amt="58999"/>
          </a:blip>
          <a:srcRect l="13515" t="13527" r="15798" b="11069"/>
          <a:stretch/>
        </p:blipFill>
        <p:spPr bwMode="auto">
          <a:xfrm>
            <a:off x="2876033" y="1112826"/>
            <a:ext cx="3336321" cy="2363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0479727" name="Google Shape;120;p26"/>
          <p:cNvPicPr/>
          <p:nvPr/>
        </p:nvPicPr>
        <p:blipFill>
          <a:blip r:embed="rId5">
            <a:alphaModFix amt="58999"/>
          </a:blip>
          <a:srcRect l="8458" t="12702" r="0" b="13745"/>
          <a:stretch/>
        </p:blipFill>
        <p:spPr bwMode="auto">
          <a:xfrm>
            <a:off x="6213897" y="1112826"/>
            <a:ext cx="2941146" cy="2363221"/>
          </a:xfrm>
          <a:prstGeom prst="rect">
            <a:avLst/>
          </a:prstGeom>
          <a:noFill/>
          <a:ln>
            <a:noFill/>
          </a:ln>
        </p:spPr>
      </p:pic>
      <p:sp>
        <p:nvSpPr>
          <p:cNvPr id="1645404751" name=""/>
          <p:cNvSpPr/>
          <p:nvPr/>
        </p:nvSpPr>
        <p:spPr bwMode="auto">
          <a:xfrm flipH="0" flipV="0">
            <a:off x="1216" y="1110114"/>
            <a:ext cx="9167810" cy="2369341"/>
          </a:xfrm>
          <a:prstGeom prst="rect">
            <a:avLst/>
          </a:prstGeom>
          <a:solidFill>
            <a:schemeClr val="bg1">
              <a:alpha val="38000"/>
            </a:schemeClr>
          </a:solidFill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5105485" name="Google Shape;116;p26"/>
          <p:cNvSpPr txBox="1"/>
          <p:nvPr/>
        </p:nvSpPr>
        <p:spPr bwMode="auto">
          <a:xfrm>
            <a:off x="1156410" y="2015768"/>
            <a:ext cx="6792967" cy="548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2400" b="1"/>
              <a:t>Thank you!</a:t>
            </a:r>
            <a:endParaRPr sz="2400" b="1"/>
          </a:p>
        </p:txBody>
      </p:sp>
      <p:pic>
        <p:nvPicPr>
          <p:cNvPr id="1237910480" name="Google Shape;117;p26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285624" y="3520279"/>
            <a:ext cx="1811097" cy="13183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908742031" name=""/>
          <p:cNvGrpSpPr/>
          <p:nvPr/>
        </p:nvGrpSpPr>
        <p:grpSpPr bwMode="auto">
          <a:xfrm flipH="0" flipV="0">
            <a:off x="3006801" y="2570479"/>
            <a:ext cx="6007606" cy="2257435"/>
            <a:chOff x="0" y="0"/>
            <a:chExt cx="6007606" cy="2257435"/>
          </a:xfrm>
        </p:grpSpPr>
        <p:grpSp>
          <p:nvGrpSpPr>
            <p:cNvPr id="236754529" name=""/>
            <p:cNvGrpSpPr/>
            <p:nvPr/>
          </p:nvGrpSpPr>
          <p:grpSpPr bwMode="auto">
            <a:xfrm flipH="0" flipV="0">
              <a:off x="0" y="0"/>
              <a:ext cx="5985393" cy="2257435"/>
              <a:chOff x="0" y="0"/>
              <a:chExt cx="5985393" cy="2257435"/>
            </a:xfrm>
          </p:grpSpPr>
          <p:sp>
            <p:nvSpPr>
              <p:cNvPr id="2105681567" name=""/>
              <p:cNvSpPr txBox="1"/>
              <p:nvPr/>
            </p:nvSpPr>
            <p:spPr bwMode="auto">
              <a:xfrm flipH="0" flipV="0">
                <a:off x="685395" y="1161679"/>
                <a:ext cx="2316762" cy="579480"/>
              </a:xfrm>
              <a:prstGeom prst="rect">
                <a:avLst/>
              </a:prstGeom>
              <a:noFill/>
            </p:spPr>
            <p:txBody>
              <a:bodyPr vertOverflow="overflow" horzOverflow="overflow" vert="horz" wrap="square" lIns="91440" tIns="45720" rIns="91440" bIns="45720" numCol="1" spcCol="0" rtlCol="0" fromWordArt="0" anchor="t" anchorCtr="0" forceAA="0" upright="0" compatLnSpc="0">
                <a:spAutoFit/>
              </a:bodyPr>
              <a:p>
                <a:pPr>
                  <a:defRPr/>
                </a:pPr>
                <a:r>
                  <a:rPr sz="1600" b="1"/>
                  <a:t>FHF1 area inside </a:t>
                </a:r>
                <a:endParaRPr sz="1600" b="1"/>
              </a:p>
              <a:p>
                <a:pPr>
                  <a:defRPr/>
                </a:pPr>
                <a:r>
                  <a:rPr sz="1600" b="1"/>
                  <a:t>S-FRS tunnel</a:t>
                </a:r>
                <a:endParaRPr sz="1600" b="1"/>
              </a:p>
            </p:txBody>
          </p:sp>
          <p:grpSp>
            <p:nvGrpSpPr>
              <p:cNvPr id="1361566743" name=""/>
              <p:cNvGrpSpPr/>
              <p:nvPr/>
            </p:nvGrpSpPr>
            <p:grpSpPr bwMode="auto">
              <a:xfrm flipH="0" flipV="0">
                <a:off x="0" y="0"/>
                <a:ext cx="5985393" cy="2257435"/>
                <a:chOff x="0" y="0"/>
                <a:chExt cx="5985393" cy="2257435"/>
              </a:xfrm>
            </p:grpSpPr>
            <p:grpSp>
              <p:nvGrpSpPr>
                <p:cNvPr id="137048336" name=""/>
                <p:cNvGrpSpPr/>
                <p:nvPr/>
              </p:nvGrpSpPr>
              <p:grpSpPr bwMode="auto">
                <a:xfrm flipH="0" flipV="0">
                  <a:off x="0" y="0"/>
                  <a:ext cx="5985393" cy="2257435"/>
                  <a:chOff x="0" y="0"/>
                  <a:chExt cx="5985393" cy="2257435"/>
                </a:xfrm>
              </p:grpSpPr>
              <p:pic>
                <p:nvPicPr>
                  <p:cNvPr id="241192085" name="Google Shape;126;p27"/>
                  <p:cNvPicPr/>
                  <p:nvPr/>
                </p:nvPicPr>
                <p:blipFill>
                  <a:blip r:embed="rId3">
                    <a:alphaModFix/>
                  </a:blip>
                  <a:srcRect l="0" t="5302" r="22500" b="41852"/>
                  <a:stretch/>
                </p:blipFill>
                <p:spPr bwMode="auto">
                  <a:xfrm flipH="0" flipV="0">
                    <a:off x="0" y="40106"/>
                    <a:ext cx="5958596" cy="216654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grpSp>
                <p:nvGrpSpPr>
                  <p:cNvPr id="78224610" name="Google Shape;136;p27"/>
                  <p:cNvGrpSpPr/>
                  <p:nvPr/>
                </p:nvGrpSpPr>
                <p:grpSpPr bwMode="auto">
                  <a:xfrm flipH="0" flipV="0">
                    <a:off x="2109928" y="0"/>
                    <a:ext cx="3875464" cy="2257435"/>
                    <a:chOff x="0" y="0"/>
                    <a:chExt cx="3875464" cy="2257435"/>
                  </a:xfrm>
                </p:grpSpPr>
                <p:sp>
                  <p:nvSpPr>
                    <p:cNvPr id="526545542" name="Google Shape;140;p27"/>
                    <p:cNvSpPr/>
                    <p:nvPr/>
                  </p:nvSpPr>
                  <p:spPr bwMode="auto">
                    <a:xfrm flipH="0" flipV="0">
                      <a:off x="613087" y="1895756"/>
                      <a:ext cx="1057233" cy="361679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2" tIns="91422" rIns="91422" bIns="91422" anchor="ctr" anchorCtr="0">
                      <a:noAutofit/>
                    </a:bodyPr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p:txBody>
                </p:sp>
                <p:sp>
                  <p:nvSpPr>
                    <p:cNvPr id="626597859" name="Google Shape;137;p27"/>
                    <p:cNvSpPr/>
                    <p:nvPr/>
                  </p:nvSpPr>
                  <p:spPr bwMode="auto">
                    <a:xfrm>
                      <a:off x="0" y="189190"/>
                      <a:ext cx="1057233" cy="28833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2" tIns="91422" rIns="91422" bIns="91422" anchor="ctr" anchorCtr="0">
                      <a:noAutofit/>
                    </a:bodyPr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p:txBody>
                </p:sp>
                <p:sp>
                  <p:nvSpPr>
                    <p:cNvPr id="278033568" name="Google Shape;138;p27"/>
                    <p:cNvSpPr/>
                    <p:nvPr/>
                  </p:nvSpPr>
                  <p:spPr bwMode="auto">
                    <a:xfrm>
                      <a:off x="2160634" y="0"/>
                      <a:ext cx="768894" cy="192222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2" tIns="91422" rIns="91422" bIns="91422" anchor="ctr" anchorCtr="0">
                      <a:noAutofit/>
                    </a:bodyPr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p:txBody>
                </p:sp>
                <p:sp>
                  <p:nvSpPr>
                    <p:cNvPr id="1766600254" name="Google Shape;139;p27"/>
                    <p:cNvSpPr/>
                    <p:nvPr/>
                  </p:nvSpPr>
                  <p:spPr bwMode="auto">
                    <a:xfrm flipH="0" flipV="0">
                      <a:off x="3475459" y="800856"/>
                      <a:ext cx="400005" cy="428238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2" tIns="91422" rIns="91422" bIns="91422" anchor="ctr" anchorCtr="0">
                      <a:noAutofit/>
                    </a:bodyPr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p:txBody>
                </p:sp>
                <p:sp>
                  <p:nvSpPr>
                    <p:cNvPr id="359259220" name="Google Shape;143;p27"/>
                    <p:cNvSpPr/>
                    <p:nvPr/>
                  </p:nvSpPr>
                  <p:spPr bwMode="auto">
                    <a:xfrm>
                      <a:off x="2343272" y="1477691"/>
                      <a:ext cx="288333" cy="28833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 fill="norm" stroke="1" extrusionOk="0">
                          <a:moveTo>
                            <a:pt x="10797" y="0"/>
                          </a:moveTo>
                          <a:lnTo>
                            <a:pt x="8278" y="8256"/>
                          </a:lnTo>
                          <a:lnTo>
                            <a:pt x="0" y="8256"/>
                          </a:lnTo>
                          <a:lnTo>
                            <a:pt x="6722" y="13405"/>
                          </a:lnTo>
                          <a:lnTo>
                            <a:pt x="4198" y="21600"/>
                          </a:lnTo>
                          <a:lnTo>
                            <a:pt x="10797" y="16580"/>
                          </a:lnTo>
                          <a:lnTo>
                            <a:pt x="17401" y="21600"/>
                          </a:lnTo>
                          <a:lnTo>
                            <a:pt x="14878" y="13405"/>
                          </a:lnTo>
                          <a:lnTo>
                            <a:pt x="21600" y="8256"/>
                          </a:lnTo>
                          <a:lnTo>
                            <a:pt x="13321" y="8256"/>
                          </a:lnTo>
                          <a:lnTo>
                            <a:pt x="10797" y="0"/>
                          </a:lnTo>
                          <a:close/>
                        </a:path>
                      </a:pathLst>
                    </a:custGeom>
                    <a:solidFill>
                      <a:srgbClr val="7AC2F8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/>
                    <a:p>
                      <a:pPr>
                        <a:defRPr/>
                      </a:pPr>
                      <a:endParaRPr/>
                    </a:p>
                  </p:txBody>
                </p:sp>
                <p:grpSp>
                  <p:nvGrpSpPr>
                    <p:cNvPr id="453935354" name="Google Shape;144;p27"/>
                    <p:cNvGrpSpPr/>
                    <p:nvPr/>
                  </p:nvGrpSpPr>
                  <p:grpSpPr bwMode="auto">
                    <a:xfrm flipH="0" flipV="0">
                      <a:off x="1774001" y="259571"/>
                      <a:ext cx="1922149" cy="1895031"/>
                      <a:chOff x="0" y="0"/>
                      <a:chExt cx="1922149" cy="1895031"/>
                    </a:xfrm>
                  </p:grpSpPr>
                  <p:sp>
                    <p:nvSpPr>
                      <p:cNvPr id="2035329779" name="Google Shape;145;p27"/>
                      <p:cNvSpPr/>
                      <p:nvPr/>
                    </p:nvSpPr>
                    <p:spPr bwMode="auto">
                      <a:xfrm rot="-2124355">
                        <a:off x="673447" y="0"/>
                        <a:ext cx="888089" cy="300440"/>
                      </a:xfrm>
                      <a:prstGeom prst="rect">
                        <a:avLst/>
                      </a:prstGeom>
                      <a:solidFill>
                        <a:srgbClr val="B2B2B2">
                          <a:alpha val="64705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2" tIns="91422" rIns="91422" bIns="91422" anchor="ctr" anchorCtr="0">
                        <a:noAutofit/>
                      </a:bodyPr>
                      <a:lstStyle/>
                      <a:p>
                        <a:pPr marL="0" lvl="0" indent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  <a:defRPr/>
                        </a:pPr>
                        <a:endParaRPr/>
                      </a:p>
                    </p:txBody>
                  </p:sp>
                  <p:sp>
                    <p:nvSpPr>
                      <p:cNvPr id="369447076" name="Google Shape;146;p27"/>
                      <p:cNvSpPr/>
                      <p:nvPr/>
                    </p:nvSpPr>
                    <p:spPr bwMode="auto">
                      <a:xfrm rot="-2124355">
                        <a:off x="735129" y="246330"/>
                        <a:ext cx="1187021" cy="385203"/>
                      </a:xfrm>
                      <a:prstGeom prst="rect">
                        <a:avLst/>
                      </a:prstGeom>
                      <a:solidFill>
                        <a:srgbClr val="B2B2B2">
                          <a:alpha val="64705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2" tIns="91422" rIns="91422" bIns="91422" anchor="ctr" anchorCtr="0">
                        <a:noAutofit/>
                      </a:bodyPr>
                      <a:lstStyle/>
                      <a:p>
                        <a:pPr marL="0" lvl="0" indent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  <a:defRPr/>
                        </a:pPr>
                        <a:endParaRPr/>
                      </a:p>
                    </p:txBody>
                  </p:sp>
                  <p:sp>
                    <p:nvSpPr>
                      <p:cNvPr id="930526986" name="Google Shape;147;p27"/>
                      <p:cNvSpPr/>
                      <p:nvPr/>
                    </p:nvSpPr>
                    <p:spPr bwMode="auto">
                      <a:xfrm rot="1095953" flipH="0" flipV="0">
                        <a:off x="0" y="1643133"/>
                        <a:ext cx="738519" cy="251898"/>
                      </a:xfrm>
                      <a:prstGeom prst="rect">
                        <a:avLst/>
                      </a:prstGeom>
                      <a:solidFill>
                        <a:srgbClr val="B2B2B2">
                          <a:alpha val="64705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2" tIns="91422" rIns="91422" bIns="91422" anchor="ctr" anchorCtr="0">
                        <a:noAutofit/>
                      </a:bodyPr>
                      <a:lstStyle/>
                      <a:p>
                        <a:pPr marL="0" lvl="0" indent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  <a:defRPr/>
                        </a:pPr>
                        <a:endParaRPr/>
                      </a:p>
                    </p:txBody>
                  </p:sp>
                </p:grpSp>
              </p:grpSp>
              <p:cxnSp>
                <p:nvCxnSpPr>
                  <p:cNvPr id="1880906790" name="Google Shape;158;p27"/>
                  <p:cNvCxnSpPr/>
                  <p:nvPr/>
                </p:nvCxnSpPr>
                <p:spPr bwMode="auto">
                  <a:xfrm rot="0" flipH="1" flipV="0">
                    <a:off x="4604230" y="1296423"/>
                    <a:ext cx="891479" cy="337410"/>
                  </a:xfrm>
                  <a:prstGeom prst="straightConnector1">
                    <a:avLst/>
                  </a:prstGeom>
                  <a:noFill/>
                  <a:ln w="18350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stealth" w="med" len="med"/>
                  </a:ln>
                </p:spPr>
              </p:cxnSp>
            </p:grpSp>
            <p:sp>
              <p:nvSpPr>
                <p:cNvPr id="1976309594" name=""/>
                <p:cNvSpPr txBox="1"/>
                <p:nvPr/>
              </p:nvSpPr>
              <p:spPr bwMode="auto">
                <a:xfrm flipH="0" flipV="0">
                  <a:off x="4757180" y="1618002"/>
                  <a:ext cx="588807" cy="244199"/>
                </a:xfrm>
                <a:prstGeom prst="rect">
                  <a:avLst/>
                </a:prstGeom>
                <a:solidFill>
                  <a:srgbClr val="9C9C9C"/>
                </a:solidFill>
                <a:ln w="6349">
                  <a:solidFill>
                    <a:schemeClr val="accent1">
                      <a:lumMod val="50196"/>
                    </a:schemeClr>
                  </a:solidFill>
                  <a:prstDash val="solid"/>
                </a:ln>
              </p:spPr>
              <p:txBody>
                <a:bodyPr vertOverflow="overflow" horzOverflow="overflow" vert="horz" wrap="square" lIns="91440" tIns="45720" rIns="91440" bIns="45720" numCol="1" spcCol="0" rtlCol="0" fromWordArt="0" anchor="t" anchorCtr="0" forceAA="0" upright="0" compatLnSpc="0">
                  <a:spAutoFit/>
                </a:bodyPr>
                <a:p>
                  <a:pPr>
                    <a:defRPr/>
                  </a:pPr>
                  <a:r>
                    <a:rPr sz="1000" b="1"/>
                    <a:t>HEC</a:t>
                  </a:r>
                  <a:endParaRPr sz="1000"/>
                </a:p>
              </p:txBody>
            </p:sp>
          </p:grpSp>
        </p:grpSp>
        <p:sp>
          <p:nvSpPr>
            <p:cNvPr id="560821937" name="Google Shape;143;p27"/>
            <p:cNvSpPr/>
            <p:nvPr/>
          </p:nvSpPr>
          <p:spPr bwMode="auto">
            <a:xfrm>
              <a:off x="2812419" y="1152252"/>
              <a:ext cx="288333" cy="288333"/>
            </a:xfrm>
            <a:custGeom>
              <a:avLst/>
              <a:gdLst/>
              <a:ahLst/>
              <a:cxnLst/>
              <a:rect l="l" t="t" r="r" b="b"/>
              <a:pathLst>
                <a:path w="21600" h="21600" fill="norm" stroke="1" extrusionOk="0">
                  <a:moveTo>
                    <a:pt x="10797" y="0"/>
                  </a:moveTo>
                  <a:lnTo>
                    <a:pt x="8278" y="8256"/>
                  </a:lnTo>
                  <a:lnTo>
                    <a:pt x="0" y="8256"/>
                  </a:lnTo>
                  <a:lnTo>
                    <a:pt x="6722" y="13405"/>
                  </a:lnTo>
                  <a:lnTo>
                    <a:pt x="4198" y="21600"/>
                  </a:lnTo>
                  <a:lnTo>
                    <a:pt x="10797" y="16580"/>
                  </a:lnTo>
                  <a:lnTo>
                    <a:pt x="17401" y="21600"/>
                  </a:lnTo>
                  <a:lnTo>
                    <a:pt x="14878" y="13405"/>
                  </a:lnTo>
                  <a:lnTo>
                    <a:pt x="21600" y="8256"/>
                  </a:lnTo>
                  <a:lnTo>
                    <a:pt x="13321" y="8256"/>
                  </a:lnTo>
                  <a:lnTo>
                    <a:pt x="10797" y="0"/>
                  </a:lnTo>
                  <a:close/>
                </a:path>
              </a:pathLst>
            </a:custGeom>
            <a:solidFill>
              <a:srgbClr val="7AC2F8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554670909" name=""/>
            <p:cNvSpPr txBox="1"/>
            <p:nvPr/>
          </p:nvSpPr>
          <p:spPr bwMode="auto">
            <a:xfrm flipH="0" flipV="0">
              <a:off x="2479844" y="1604199"/>
              <a:ext cx="702683" cy="259439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upright="0" compatLnSpc="0">
              <a:spAutoFit/>
            </a:bodyPr>
            <a:p>
              <a:pPr>
                <a:defRPr/>
              </a:pPr>
              <a:r>
                <a:rPr sz="1100" b="1"/>
                <a:t>FMF2</a:t>
              </a:r>
              <a:endParaRPr sz="1100"/>
            </a:p>
          </p:txBody>
        </p:sp>
        <p:cxnSp>
          <p:nvCxnSpPr>
            <p:cNvPr id="1485924085" name="Google Shape;158;p27"/>
            <p:cNvCxnSpPr/>
            <p:nvPr/>
          </p:nvCxnSpPr>
          <p:spPr bwMode="auto">
            <a:xfrm rot="16199895" flipH="0" flipV="0">
              <a:off x="2737057" y="1463923"/>
              <a:ext cx="380859" cy="58500"/>
            </a:xfrm>
            <a:prstGeom prst="straightConnector1">
              <a:avLst/>
            </a:prstGeom>
            <a:noFill/>
            <a:ln w="18350" cap="flat" cmpd="sng">
              <a:solidFill>
                <a:srgbClr val="000000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sp>
          <p:nvSpPr>
            <p:cNvPr id="671843106" name="Google Shape;143;p27"/>
            <p:cNvSpPr/>
            <p:nvPr/>
          </p:nvSpPr>
          <p:spPr bwMode="auto">
            <a:xfrm>
              <a:off x="3962757" y="1315865"/>
              <a:ext cx="288333" cy="288333"/>
            </a:xfrm>
            <a:custGeom>
              <a:avLst/>
              <a:gdLst/>
              <a:ahLst/>
              <a:cxnLst/>
              <a:rect l="l" t="t" r="r" b="b"/>
              <a:pathLst>
                <a:path w="21600" h="21600" fill="norm" stroke="1" extrusionOk="0">
                  <a:moveTo>
                    <a:pt x="10797" y="0"/>
                  </a:moveTo>
                  <a:lnTo>
                    <a:pt x="8278" y="8256"/>
                  </a:lnTo>
                  <a:lnTo>
                    <a:pt x="0" y="8256"/>
                  </a:lnTo>
                  <a:lnTo>
                    <a:pt x="6722" y="13405"/>
                  </a:lnTo>
                  <a:lnTo>
                    <a:pt x="4198" y="21600"/>
                  </a:lnTo>
                  <a:lnTo>
                    <a:pt x="10797" y="16580"/>
                  </a:lnTo>
                  <a:lnTo>
                    <a:pt x="17401" y="21600"/>
                  </a:lnTo>
                  <a:lnTo>
                    <a:pt x="14878" y="13405"/>
                  </a:lnTo>
                  <a:lnTo>
                    <a:pt x="21600" y="8256"/>
                  </a:lnTo>
                  <a:lnTo>
                    <a:pt x="13321" y="8256"/>
                  </a:lnTo>
                  <a:lnTo>
                    <a:pt x="10797" y="0"/>
                  </a:lnTo>
                  <a:close/>
                </a:path>
              </a:pathLst>
            </a:custGeom>
            <a:solidFill>
              <a:srgbClr val="7AC2F8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796455750" name=""/>
            <p:cNvSpPr txBox="1"/>
            <p:nvPr/>
          </p:nvSpPr>
          <p:spPr bwMode="auto">
            <a:xfrm flipH="0" flipV="0">
              <a:off x="2648007" y="596396"/>
              <a:ext cx="682873" cy="259439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upright="0" compatLnSpc="0">
              <a:spAutoFit/>
            </a:bodyPr>
            <a:p>
              <a:pPr>
                <a:defRPr/>
              </a:pPr>
              <a:r>
                <a:rPr sz="1100" b="1"/>
                <a:t>FHF1</a:t>
              </a:r>
              <a:endParaRPr sz="1100"/>
            </a:p>
          </p:txBody>
        </p:sp>
        <p:sp>
          <p:nvSpPr>
            <p:cNvPr id="775825013" name=""/>
            <p:cNvSpPr txBox="1"/>
            <p:nvPr/>
          </p:nvSpPr>
          <p:spPr bwMode="auto">
            <a:xfrm flipH="0" flipV="0">
              <a:off x="5324732" y="1068474"/>
              <a:ext cx="682873" cy="259439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upright="0" compatLnSpc="0">
              <a:spAutoFit/>
            </a:bodyPr>
            <a:p>
              <a:pPr>
                <a:defRPr/>
              </a:pPr>
              <a:r>
                <a:rPr sz="1100" b="1"/>
                <a:t>FHF2</a:t>
              </a:r>
              <a:endParaRPr sz="1100"/>
            </a:p>
          </p:txBody>
        </p:sp>
        <p:cxnSp>
          <p:nvCxnSpPr>
            <p:cNvPr id="1137018076" name="Google Shape;158;p27"/>
            <p:cNvCxnSpPr/>
            <p:nvPr/>
          </p:nvCxnSpPr>
          <p:spPr bwMode="auto">
            <a:xfrm rot="16199895" flipH="1" flipV="0">
              <a:off x="3239392" y="594561"/>
              <a:ext cx="653075" cy="1153677"/>
            </a:xfrm>
            <a:prstGeom prst="straightConnector1">
              <a:avLst/>
            </a:prstGeom>
            <a:noFill/>
            <a:ln w="18350" cap="flat" cmpd="sng">
              <a:solidFill>
                <a:srgbClr val="000000"/>
              </a:solidFill>
              <a:prstDash val="solid"/>
              <a:round/>
              <a:headEnd type="none" w="sm" len="sm"/>
              <a:tailEnd type="stealth" w="med" len="med"/>
            </a:ln>
          </p:spPr>
        </p:cxnSp>
      </p:grpSp>
      <p:sp>
        <p:nvSpPr>
          <p:cNvPr id="1545954286" name="Google Shape;125;p27"/>
          <p:cNvSpPr txBox="1"/>
          <p:nvPr/>
        </p:nvSpPr>
        <p:spPr bwMode="auto">
          <a:xfrm>
            <a:off x="317520" y="130680"/>
            <a:ext cx="6071036" cy="700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45696" rIns="91422" bIns="45696" anchor="b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2000" b="1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rPr>
              <a:t>Overview of ES/FS at the S-FRS </a:t>
            </a:r>
            <a:endParaRPr sz="2000" b="0" i="0" u="none" strike="noStrike" cap="none">
              <a:solidFill>
                <a:srgbClr val="333333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607094547" name=""/>
          <p:cNvSpPr txBox="1"/>
          <p:nvPr/>
        </p:nvSpPr>
        <p:spPr bwMode="auto">
          <a:xfrm flipH="0" flipV="0">
            <a:off x="226368" y="1054839"/>
            <a:ext cx="5690938" cy="179867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b="1"/>
              <a:t>Key focal planes of the S-FRS:</a:t>
            </a:r>
            <a:endParaRPr b="1"/>
          </a:p>
          <a:p>
            <a:pPr marL="239819" indent="-239819">
              <a:buFont typeface="Arial"/>
              <a:buChar char="–"/>
              <a:defRPr/>
            </a:pPr>
            <a:r>
              <a:rPr b="1">
                <a:solidFill>
                  <a:srgbClr val="00B050"/>
                </a:solidFill>
              </a:rPr>
              <a:t>FMF2</a:t>
            </a:r>
            <a:r>
              <a:rPr b="1"/>
              <a:t> </a:t>
            </a:r>
            <a:r>
              <a:rPr/>
              <a:t>mid-point of main separator</a:t>
            </a:r>
            <a:endParaRPr/>
          </a:p>
          <a:p>
            <a:pPr marL="239819" indent="-239819">
              <a:buFont typeface="Arial"/>
              <a:buChar char="–"/>
              <a:defRPr/>
            </a:pPr>
            <a:r>
              <a:rPr b="1">
                <a:solidFill>
                  <a:srgbClr val="00B050"/>
                </a:solidFill>
              </a:rPr>
              <a:t>FHF1</a:t>
            </a:r>
            <a:r>
              <a:rPr b="1"/>
              <a:t> </a:t>
            </a:r>
            <a:r>
              <a:rPr/>
              <a:t>(tunnel) </a:t>
            </a:r>
            <a:endParaRPr/>
          </a:p>
          <a:p>
            <a:pPr marL="239819" indent="-239819">
              <a:buFont typeface="Arial"/>
              <a:buChar char="–"/>
              <a:defRPr/>
            </a:pPr>
            <a:r>
              <a:rPr b="0">
                <a:solidFill>
                  <a:schemeClr val="tx1"/>
                </a:solidFill>
              </a:rPr>
              <a:t>and </a:t>
            </a:r>
            <a:r>
              <a:rPr b="1">
                <a:solidFill>
                  <a:srgbClr val="00B050"/>
                </a:solidFill>
              </a:rPr>
              <a:t>FHF2 </a:t>
            </a:r>
            <a:r>
              <a:rPr/>
              <a:t>(HEC) along high-energy branch</a:t>
            </a:r>
            <a:endParaRPr/>
          </a:p>
          <a:p>
            <a:pPr marL="239819" indent="-239819">
              <a:buFont typeface="Arial"/>
              <a:buChar char="–"/>
              <a:defRPr/>
            </a:pPr>
            <a:r>
              <a:rPr i="1">
                <a:solidFill>
                  <a:schemeClr val="bg1">
                    <a:lumMod val="50000"/>
                  </a:schemeClr>
                </a:solidFill>
              </a:rPr>
              <a:t>Some basic infrastructure planned for LEC but no full TBI/beamline</a:t>
            </a:r>
            <a:endParaRPr i="1">
              <a:solidFill>
                <a:schemeClr val="bg1">
                  <a:lumMod val="50000"/>
                </a:schemeClr>
              </a:solidFill>
            </a:endParaRPr>
          </a:p>
          <a:p>
            <a:pPr marL="239818" indent="-239818">
              <a:buFont typeface="Arial"/>
              <a:buChar char="–"/>
              <a:defRPr/>
            </a:pPr>
            <a:r>
              <a:rPr i="1">
                <a:solidFill>
                  <a:schemeClr val="bg1">
                    <a:lumMod val="50000"/>
                  </a:schemeClr>
                </a:solidFill>
              </a:rPr>
              <a:t>LEC currently used for Super-FRS magnet preassembly</a:t>
            </a:r>
            <a:endParaRPr i="1">
              <a:solidFill>
                <a:schemeClr val="bg1">
                  <a:lumMod val="50000"/>
                </a:schemeClr>
              </a:solidFill>
            </a:endParaRPr>
          </a:p>
          <a:p>
            <a:pPr marL="239818" indent="-239818">
              <a:buFont typeface="Arial"/>
              <a:buChar char="–"/>
              <a:defRPr/>
            </a:pPr>
            <a:r>
              <a:rPr i="1">
                <a:solidFill>
                  <a:schemeClr val="bg1">
                    <a:lumMod val="50000"/>
                  </a:schemeClr>
                </a:solidFill>
              </a:rPr>
              <a:t>EXPERT neutron detectors NEURAD possible at FRF1</a:t>
            </a:r>
            <a:endParaRPr i="1">
              <a:solidFill>
                <a:schemeClr val="bg1">
                  <a:lumMod val="50000"/>
                </a:schemeClr>
              </a:solidFill>
            </a:endParaRPr>
          </a:p>
          <a:p>
            <a:pPr marL="239817" indent="-239817">
              <a:buFont typeface="Arial"/>
              <a:buChar char="–"/>
              <a:defRPr/>
            </a:pPr>
            <a:r>
              <a:rPr i="1">
                <a:solidFill>
                  <a:schemeClr val="bg1">
                    <a:lumMod val="50000"/>
                  </a:schemeClr>
                </a:solidFill>
              </a:rPr>
              <a:t>Two branching dipoles to be installed after ES start</a:t>
            </a:r>
            <a:endParaRPr i="1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11898295" name="Google Shape;125;p27"/>
          <p:cNvSpPr txBox="1"/>
          <p:nvPr/>
        </p:nvSpPr>
        <p:spPr bwMode="auto">
          <a:xfrm>
            <a:off x="317520" y="130680"/>
            <a:ext cx="6071033" cy="700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45693" rIns="91422" bIns="45693" anchor="b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2000" b="1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rPr>
              <a:t>NUSTAR Technical Highlights</a:t>
            </a:r>
            <a:endParaRPr sz="2000" b="0" i="0" u="none" strike="noStrike" cap="none">
              <a:solidFill>
                <a:srgbClr val="333333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3730966" name="Picture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1220090" y="692547"/>
            <a:ext cx="1465428" cy="1036108"/>
          </a:xfrm>
          <a:prstGeom prst="rect">
            <a:avLst/>
          </a:prstGeom>
        </p:spPr>
      </p:pic>
      <p:sp>
        <p:nvSpPr>
          <p:cNvPr id="1863711483" name=""/>
          <p:cNvSpPr/>
          <p:nvPr/>
        </p:nvSpPr>
        <p:spPr bwMode="auto">
          <a:xfrm flipH="0" flipV="0">
            <a:off x="84140" y="1606038"/>
            <a:ext cx="3956004" cy="1293177"/>
          </a:xfrm>
          <a:prstGeom prst="rect">
            <a:avLst/>
          </a:prstGeom>
          <a:noFill/>
          <a:ln w="19049" cap="flat" cmpd="sng" algn="ctr">
            <a:solidFill>
              <a:srgbClr val="3A5F8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7164472" name=""/>
          <p:cNvSpPr/>
          <p:nvPr/>
        </p:nvSpPr>
        <p:spPr bwMode="auto">
          <a:xfrm flipH="0" flipV="0">
            <a:off x="177607" y="1629369"/>
            <a:ext cx="4145293" cy="1189079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 marL="239816" indent="-239816">
              <a:buFont typeface="Arial"/>
              <a:buChar char="•"/>
              <a:defRPr/>
            </a:pPr>
            <a:r>
              <a:rPr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The Technical Design Report (TDR) for the </a:t>
            </a:r>
            <a:r>
              <a:rPr lang="en-GB" sz="1200" b="0" i="0" u="none" strike="noStrike" cap="none" spc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Target &amp; </a:t>
            </a:r>
            <a:r>
              <a:rPr lang="en-GB" sz="1200" b="0" i="0" u="none" strike="noStrike" cap="none" spc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Detector Systems for Tensor-Force Experiments was submitted to the ECE/ECSG for review in </a:t>
            </a:r>
            <a:r>
              <a:rPr lang="en-GB" sz="1200" b="0" i="0" u="none" strike="noStrike" cap="none" spc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June 2025</a:t>
            </a:r>
            <a:endParaRPr lang="en-GB" sz="1200" b="0" i="0" u="none" strike="noStrike" cap="none" spc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239816" indent="-239816">
              <a:buFont typeface="Arial"/>
              <a:buChar char="•"/>
              <a:defRPr/>
            </a:pPr>
            <a:endParaRPr sz="1200" b="0" i="0" u="none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239816" indent="-239816">
              <a:buFont typeface="Arial"/>
              <a:buChar char="•"/>
              <a:defRPr/>
            </a:pPr>
            <a:r>
              <a:rPr lang="en-GB" sz="1200" b="0" i="0" u="none" strike="noStrike" cap="none" spc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The TDR submission means that all NUSTAR ES TDRs are either accepted or submitted. Major milestone!</a:t>
            </a:r>
            <a:endParaRPr lang="en-GB" sz="1200" b="0" i="0" u="none" strike="noStrike" cap="none" spc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1834642245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561790" y="2950354"/>
            <a:ext cx="2903370" cy="1725665"/>
          </a:xfrm>
          <a:prstGeom prst="rect">
            <a:avLst/>
          </a:prstGeom>
          <a:ln w="6349">
            <a:solidFill>
              <a:schemeClr val="accent1">
                <a:lumMod val="50196"/>
              </a:schemeClr>
            </a:solidFill>
            <a:prstDash val="solid"/>
          </a:ln>
        </p:spPr>
      </p:pic>
      <p:sp>
        <p:nvSpPr>
          <p:cNvPr id="505684831" name=""/>
          <p:cNvSpPr txBox="1"/>
          <p:nvPr/>
        </p:nvSpPr>
        <p:spPr bwMode="auto">
          <a:xfrm flipH="0" flipV="0">
            <a:off x="317520" y="4616495"/>
            <a:ext cx="3270569" cy="25943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110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Figure from TDR 2_41 Ice target and tensor force draft</a:t>
            </a:r>
            <a:endParaRPr sz="110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920414628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0" flipV="0">
            <a:off x="6577828" y="919523"/>
            <a:ext cx="816322" cy="709845"/>
          </a:xfrm>
          <a:prstGeom prst="rect">
            <a:avLst/>
          </a:prstGeom>
        </p:spPr>
      </p:pic>
      <p:pic>
        <p:nvPicPr>
          <p:cNvPr id="586249601" name="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flipH="0" flipV="0">
            <a:off x="4485109" y="3813187"/>
            <a:ext cx="3972968" cy="1035681"/>
          </a:xfrm>
          <a:prstGeom prst="rect">
            <a:avLst/>
          </a:prstGeom>
        </p:spPr>
      </p:pic>
      <p:pic>
        <p:nvPicPr>
          <p:cNvPr id="311162333" name="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 flipH="0" flipV="0">
            <a:off x="7756592" y="3652447"/>
            <a:ext cx="1291197" cy="1178126"/>
          </a:xfrm>
          <a:prstGeom prst="rect">
            <a:avLst/>
          </a:prstGeom>
        </p:spPr>
      </p:pic>
      <p:sp>
        <p:nvSpPr>
          <p:cNvPr id="377083610" name=""/>
          <p:cNvSpPr txBox="1"/>
          <p:nvPr/>
        </p:nvSpPr>
        <p:spPr bwMode="auto">
          <a:xfrm flipH="0" flipV="0">
            <a:off x="5003962" y="3888949"/>
            <a:ext cx="2364966" cy="24419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1000"/>
              <a:t>Comparison of simulated and real data</a:t>
            </a:r>
            <a:endParaRPr sz="1000"/>
          </a:p>
        </p:txBody>
      </p:sp>
      <p:sp>
        <p:nvSpPr>
          <p:cNvPr id="1930319566" name=""/>
          <p:cNvSpPr txBox="1"/>
          <p:nvPr/>
        </p:nvSpPr>
        <p:spPr bwMode="auto">
          <a:xfrm flipH="0" flipV="0">
            <a:off x="5078423" y="1606038"/>
            <a:ext cx="3816211" cy="4575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en-US" sz="1200">
                <a:latin typeface="Calibri"/>
                <a:ea typeface="Calibri"/>
                <a:cs typeface="Calibri"/>
              </a:rPr>
              <a:t>DEGAS+AIDA:</a:t>
            </a:r>
            <a:r>
              <a:rPr lang="en-US" sz="1200">
                <a:latin typeface="Calibri"/>
                <a:ea typeface="Calibri"/>
                <a:cs typeface="Calibri"/>
              </a:rPr>
              <a:t> Geant4 simulation for </a:t>
            </a:r>
            <a:r>
              <a:rPr lang="el-GR" sz="1200">
                <a:latin typeface="Calibri"/>
                <a:ea typeface="Calibri"/>
                <a:cs typeface="Calibri"/>
              </a:rPr>
              <a:t>β–γ </a:t>
            </a:r>
            <a:r>
              <a:rPr lang="en-US" sz="1200">
                <a:latin typeface="Calibri"/>
                <a:ea typeface="Calibri"/>
                <a:cs typeface="Calibri"/>
              </a:rPr>
              <a:t>studies</a:t>
            </a:r>
            <a:br>
              <a:rPr lang="en-US" sz="1200">
                <a:latin typeface="Calibri"/>
                <a:ea typeface="Calibri"/>
                <a:cs typeface="Calibri"/>
              </a:rPr>
            </a:br>
            <a:endParaRPr sz="1200">
              <a:latin typeface="Calibri"/>
              <a:cs typeface="Calibri"/>
            </a:endParaRPr>
          </a:p>
        </p:txBody>
      </p:sp>
      <p:sp>
        <p:nvSpPr>
          <p:cNvPr id="1082646130" name=""/>
          <p:cNvSpPr txBox="1"/>
          <p:nvPr/>
        </p:nvSpPr>
        <p:spPr bwMode="auto">
          <a:xfrm flipH="0" flipV="0">
            <a:off x="4856533" y="1959309"/>
            <a:ext cx="4274752" cy="161580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marL="195764" indent="-195764" algn="l">
              <a:spcBef>
                <a:spcPts val="300"/>
              </a:spcBef>
              <a:buFont typeface="Arial"/>
              <a:buChar char="•"/>
              <a:defRPr/>
            </a:pPr>
            <a:r>
              <a:rPr lang="en-US" sz="1000" b="1">
                <a:latin typeface="Calibri"/>
                <a:ea typeface="Calibri"/>
                <a:cs typeface="Calibri"/>
              </a:rPr>
              <a:t>A CAD-faithful Geant4 with realistic spill/decay timing to quantify detector response and guide analysis/upgrade choices</a:t>
            </a:r>
            <a:r>
              <a:rPr sz="1000">
                <a:latin typeface="Calibri"/>
                <a:ea typeface="Calibri"/>
                <a:cs typeface="Calibri"/>
              </a:rPr>
              <a:t> has been developed</a:t>
            </a:r>
            <a:endParaRPr sz="1000">
              <a:latin typeface="Calibri"/>
              <a:ea typeface="Calibri"/>
              <a:cs typeface="Calibri"/>
            </a:endParaRPr>
          </a:p>
          <a:p>
            <a:pPr marL="195764" indent="-195764" algn="l">
              <a:spcBef>
                <a:spcPts val="300"/>
              </a:spcBef>
              <a:buFont typeface="Arial"/>
              <a:buChar char="•"/>
              <a:defRPr/>
            </a:pPr>
            <a:r>
              <a:rPr lang="en-US" sz="1000">
                <a:latin typeface="Calibri"/>
                <a:ea typeface="Calibri"/>
                <a:cs typeface="Calibri"/>
              </a:rPr>
              <a:t>Precise geometry (CAD/GDML, dead layers, passive materials) + electronics effects (thresholds, timing gates, segmentation)</a:t>
            </a:r>
            <a:endParaRPr lang="en-US" sz="1000">
              <a:latin typeface="Calibri"/>
              <a:ea typeface="Calibri"/>
              <a:cs typeface="Calibri"/>
            </a:endParaRPr>
          </a:p>
          <a:p>
            <a:pPr marL="195764" indent="-195764" algn="l">
              <a:spcBef>
                <a:spcPts val="300"/>
              </a:spcBef>
              <a:buFont typeface="Arial"/>
              <a:buChar char="•"/>
              <a:defRPr/>
            </a:pPr>
            <a:r>
              <a:rPr lang="en-US" sz="1000">
                <a:latin typeface="Calibri"/>
                <a:ea typeface="Calibri"/>
                <a:cs typeface="Calibri"/>
              </a:rPr>
              <a:t>Proper time structure: beam spill → implant → decay chain</a:t>
            </a:r>
            <a:endParaRPr lang="en-US" sz="1000">
              <a:latin typeface="Calibri"/>
              <a:ea typeface="Calibri"/>
              <a:cs typeface="Calibri"/>
            </a:endParaRPr>
          </a:p>
          <a:p>
            <a:pPr marL="195764" indent="-195764" algn="l">
              <a:spcBef>
                <a:spcPts val="300"/>
              </a:spcBef>
              <a:buFont typeface="Arial"/>
              <a:buChar char="•"/>
              <a:defRPr/>
            </a:pPr>
            <a:r>
              <a:rPr lang="en-US" sz="1000">
                <a:latin typeface="Calibri"/>
                <a:ea typeface="Calibri"/>
                <a:cs typeface="Calibri"/>
              </a:rPr>
              <a:t>Unified response functions for DEGAS (</a:t>
            </a:r>
            <a:r>
              <a:rPr lang="en-US" sz="1000">
                <a:latin typeface="Calibri"/>
                <a:ea typeface="Calibri"/>
                <a:cs typeface="Calibri"/>
              </a:rPr>
              <a:t>HPGe</a:t>
            </a:r>
            <a:r>
              <a:rPr lang="en-US" sz="1000">
                <a:latin typeface="Calibri"/>
                <a:ea typeface="Calibri"/>
                <a:cs typeface="Calibri"/>
              </a:rPr>
              <a:t>), AIDA (DSSSD), BPLAST, BB7</a:t>
            </a:r>
            <a:endParaRPr lang="en-US" sz="1000">
              <a:latin typeface="Calibri"/>
              <a:ea typeface="Calibri"/>
              <a:cs typeface="Calibri"/>
            </a:endParaRPr>
          </a:p>
          <a:p>
            <a:pPr marL="195764" indent="-195764" algn="l">
              <a:spcBef>
                <a:spcPts val="300"/>
              </a:spcBef>
              <a:buFont typeface="Arial"/>
              <a:buChar char="•"/>
              <a:defRPr/>
            </a:pPr>
            <a:r>
              <a:rPr lang="en-US" sz="1000">
                <a:latin typeface="Calibri"/>
                <a:ea typeface="Calibri"/>
                <a:cs typeface="Calibri"/>
              </a:rPr>
              <a:t>Allows </a:t>
            </a:r>
            <a:r>
              <a:rPr lang="en-US" sz="1000" b="0" i="0" u="none" strike="noStrike" cap="none" spc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quantification of </a:t>
            </a:r>
            <a:r>
              <a:rPr lang="el-GR" sz="1000" b="0" i="0" u="none" strike="noStrike" cap="none" spc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β-</a:t>
            </a:r>
            <a:r>
              <a:rPr lang="en-US" sz="1000" b="0" i="0" u="none" strike="noStrike" cap="none" spc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tagging efficiency and losses, efficiency maps vs implantation position, multiplicity, thresholds, and time gates</a:t>
            </a:r>
            <a:endParaRPr lang="en-US" sz="1000" b="0" i="0" u="none" strike="noStrike" cap="none" spc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534015847" name=""/>
          <p:cNvSpPr/>
          <p:nvPr/>
        </p:nvSpPr>
        <p:spPr bwMode="auto">
          <a:xfrm flipH="0" flipV="0">
            <a:off x="4856533" y="1629369"/>
            <a:ext cx="4191257" cy="1945740"/>
          </a:xfrm>
          <a:prstGeom prst="rect">
            <a:avLst/>
          </a:prstGeom>
          <a:noFill/>
          <a:ln w="19049" cap="flat" cmpd="sng" algn="ctr">
            <a:solidFill>
              <a:srgbClr val="3A5F8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55988545" name="Google Shape;125;p27"/>
          <p:cNvSpPr txBox="1"/>
          <p:nvPr/>
        </p:nvSpPr>
        <p:spPr bwMode="auto">
          <a:xfrm>
            <a:off x="317520" y="130680"/>
            <a:ext cx="6071033" cy="700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45693" rIns="91422" bIns="45693" anchor="b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2000" b="1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rPr>
              <a:t>NUSTAR Technical Highlights</a:t>
            </a:r>
            <a:endParaRPr sz="2000" b="0" i="0" u="none" strike="noStrike" cap="none">
              <a:solidFill>
                <a:srgbClr val="333333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797384030" name="Imagen 3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5861715" y="264583"/>
            <a:ext cx="669049" cy="433112"/>
          </a:xfrm>
          <a:prstGeom prst="rect">
            <a:avLst/>
          </a:prstGeom>
        </p:spPr>
      </p:pic>
      <p:sp>
        <p:nvSpPr>
          <p:cNvPr id="1928968544" name=""/>
          <p:cNvSpPr txBox="1"/>
          <p:nvPr/>
        </p:nvSpPr>
        <p:spPr bwMode="auto">
          <a:xfrm flipH="0" flipV="0">
            <a:off x="317520" y="938752"/>
            <a:ext cx="1957397" cy="3965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 defTabSz="457200">
              <a:spcBef>
                <a:spcPts val="0"/>
              </a:spcBef>
              <a:defRPr>
                <a:latin typeface="Arial"/>
                <a:ea typeface="Arial"/>
                <a:cs typeface="Arial"/>
              </a:defRPr>
            </a:pPr>
            <a:r>
              <a:rPr sz="1000">
                <a:latin typeface="Calibri"/>
                <a:ea typeface="Calibri"/>
                <a:cs typeface="Calibri"/>
              </a:rPr>
              <a:t>Excellent position resolution: </a:t>
            </a:r>
            <a:endParaRPr sz="1000">
              <a:latin typeface="Calibri"/>
              <a:cs typeface="Calibri"/>
            </a:endParaRPr>
          </a:p>
          <a:p>
            <a:pPr algn="ctr" defTabSz="457200">
              <a:spcBef>
                <a:spcPts val="0"/>
              </a:spcBef>
              <a:defRPr>
                <a:latin typeface="Arial"/>
                <a:ea typeface="Arial"/>
                <a:cs typeface="Arial"/>
              </a:defRPr>
            </a:pPr>
            <a:r>
              <a:rPr sz="1000">
                <a:latin typeface="Calibri"/>
                <a:ea typeface="Calibri"/>
                <a:cs typeface="Calibri"/>
              </a:rPr>
              <a:t>Pixel size: ~</a:t>
            </a:r>
            <a:r>
              <a:rPr sz="1000">
                <a:latin typeface="Calibri"/>
                <a:ea typeface="Calibri"/>
                <a:cs typeface="Calibri"/>
              </a:rPr>
              <a:t>2</a:t>
            </a:r>
            <a:r>
              <a:rPr lang="de-DE" sz="1000">
                <a:latin typeface="Calibri"/>
                <a:ea typeface="Calibri"/>
                <a:cs typeface="Calibri"/>
              </a:rPr>
              <a:t>7 x 29</a:t>
            </a:r>
            <a:r>
              <a:rPr sz="1000">
                <a:latin typeface="Calibri"/>
                <a:ea typeface="Calibri"/>
                <a:cs typeface="Calibri"/>
              </a:rPr>
              <a:t> </a:t>
            </a:r>
            <a:r>
              <a:rPr sz="1000">
                <a:latin typeface="Calibri"/>
                <a:ea typeface="Calibri"/>
                <a:cs typeface="Calibri"/>
              </a:rPr>
              <a:t>μm</a:t>
            </a:r>
            <a:r>
              <a:rPr sz="1000" baseline="30000">
                <a:latin typeface="Calibri"/>
                <a:ea typeface="Calibri"/>
                <a:cs typeface="Calibri"/>
              </a:rPr>
              <a:t>2</a:t>
            </a:r>
            <a:r>
              <a:rPr lang="de-DE" sz="1000" baseline="30000">
                <a:latin typeface="Calibri"/>
                <a:ea typeface="Calibri"/>
                <a:cs typeface="Calibri"/>
              </a:rPr>
              <a:t>  </a:t>
            </a:r>
            <a:r>
              <a:rPr lang="de-DE" sz="1000">
                <a:latin typeface="Calibri"/>
                <a:ea typeface="Calibri"/>
                <a:cs typeface="Calibri"/>
              </a:rPr>
              <a:t>x  50</a:t>
            </a:r>
            <a:r>
              <a:rPr lang="el-GR" sz="1000">
                <a:latin typeface="Calibri"/>
                <a:ea typeface="Calibri"/>
                <a:cs typeface="Calibri"/>
              </a:rPr>
              <a:t>μ</a:t>
            </a:r>
            <a:r>
              <a:rPr lang="de-DE" sz="1000">
                <a:latin typeface="Calibri"/>
                <a:ea typeface="Calibri"/>
                <a:cs typeface="Calibri"/>
              </a:rPr>
              <a:t>m</a:t>
            </a:r>
            <a:endParaRPr sz="1000" baseline="30000">
              <a:latin typeface="Calibri"/>
              <a:cs typeface="Calibri"/>
            </a:endParaRPr>
          </a:p>
        </p:txBody>
      </p:sp>
      <p:sp>
        <p:nvSpPr>
          <p:cNvPr id="960099494" name=""/>
          <p:cNvSpPr txBox="1"/>
          <p:nvPr/>
        </p:nvSpPr>
        <p:spPr bwMode="auto">
          <a:xfrm flipH="0" flipV="0">
            <a:off x="318950" y="726645"/>
            <a:ext cx="4516051" cy="2746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 defTabSz="457200">
              <a:spcBef>
                <a:spcPts val="0"/>
              </a:spcBef>
              <a:defRPr>
                <a:latin typeface="+mj-lt"/>
                <a:ea typeface="+mj-ea"/>
                <a:cs typeface="+mj-cs"/>
              </a:defRPr>
            </a:pPr>
            <a:r>
              <a:rPr sz="1200">
                <a:latin typeface="Calibri"/>
                <a:ea typeface="Calibri"/>
                <a:cs typeface="Calibri"/>
              </a:rPr>
              <a:t>Target </a:t>
            </a:r>
            <a:r>
              <a:rPr sz="1200">
                <a:latin typeface="Calibri"/>
                <a:ea typeface="Calibri"/>
                <a:cs typeface="Calibri"/>
              </a:rPr>
              <a:t>Recoil Tracker for R</a:t>
            </a:r>
            <a:r>
              <a:rPr sz="1200" baseline="30000">
                <a:latin typeface="Calibri"/>
                <a:ea typeface="Calibri"/>
                <a:cs typeface="Calibri"/>
              </a:rPr>
              <a:t>3</a:t>
            </a:r>
            <a:r>
              <a:rPr sz="1200">
                <a:latin typeface="Calibri"/>
                <a:ea typeface="Calibri"/>
                <a:cs typeface="Calibri"/>
              </a:rPr>
              <a:t>B based on ALPIDE silicon pixel sensors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700610079" name="pasted-movie.png" descr="pasted-movie.png"/>
          <p:cNvPicPr>
            <a:picLocks noChangeAspect="1"/>
          </p:cNvPicPr>
          <p:nvPr/>
        </p:nvPicPr>
        <p:blipFill>
          <a:blip r:embed="rId4"/>
          <a:srcRect l="0" t="0" r="0" b="11816"/>
          <a:stretch/>
        </p:blipFill>
        <p:spPr bwMode="auto">
          <a:xfrm flipH="0" flipV="0">
            <a:off x="430269" y="1265826"/>
            <a:ext cx="1731897" cy="101921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089478268" name=""/>
          <p:cNvSpPr txBox="1"/>
          <p:nvPr/>
        </p:nvSpPr>
        <p:spPr bwMode="auto">
          <a:xfrm flipH="0" flipV="0">
            <a:off x="381756" y="2229239"/>
            <a:ext cx="1828924" cy="3965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en-US" sz="1000">
                <a:latin typeface="Calibri"/>
                <a:ea typeface="Calibri"/>
                <a:cs typeface="Calibri"/>
              </a:rPr>
              <a:t>Single ALPIDE MAPS sensor </a:t>
            </a:r>
            <a:endParaRPr sz="1000">
              <a:latin typeface="Calibri"/>
              <a:cs typeface="Calibri"/>
            </a:endParaRPr>
          </a:p>
          <a:p>
            <a:pPr algn="ctr">
              <a:defRPr/>
            </a:pPr>
            <a:r>
              <a:rPr lang="en-US" sz="1000">
                <a:latin typeface="Calibri"/>
                <a:ea typeface="Calibri"/>
                <a:cs typeface="Calibri"/>
              </a:rPr>
              <a:t>developed by ALICE@CERN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16209346" name=""/>
          <p:cNvSpPr txBox="1"/>
          <p:nvPr/>
        </p:nvSpPr>
        <p:spPr bwMode="auto">
          <a:xfrm flipH="0" flipV="0">
            <a:off x="2921415" y="969232"/>
            <a:ext cx="2913209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 defTabSz="457200">
              <a:lnSpc>
                <a:spcPct val="90000"/>
              </a:lnSpc>
              <a:spcBef>
                <a:spcPts val="0"/>
              </a:spcBef>
              <a:defRPr>
                <a:latin typeface="Arial"/>
                <a:ea typeface="Arial"/>
                <a:cs typeface="Arial"/>
              </a:defRPr>
            </a:pPr>
            <a:r>
              <a:rPr sz="1000">
                <a:latin typeface="Calibri"/>
                <a:ea typeface="Calibri"/>
                <a:cs typeface="Calibri"/>
              </a:rPr>
              <a:t>Stage 1 modules assembled in Daresbury, UK</a:t>
            </a:r>
            <a:endParaRPr sz="1000">
              <a:latin typeface="Calibri"/>
              <a:cs typeface="Calibri"/>
            </a:endParaRPr>
          </a:p>
          <a:p>
            <a:pPr algn="ctr" defTabSz="457200">
              <a:lnSpc>
                <a:spcPct val="90000"/>
              </a:lnSpc>
              <a:spcBef>
                <a:spcPts val="0"/>
              </a:spcBef>
              <a:defRPr>
                <a:latin typeface="Arial"/>
                <a:ea typeface="Arial"/>
                <a:cs typeface="Arial"/>
              </a:defRPr>
            </a:pPr>
            <a:r>
              <a:rPr sz="1000">
                <a:latin typeface="Calibri"/>
                <a:ea typeface="Calibri"/>
                <a:cs typeface="Calibri"/>
              </a:rPr>
              <a:t>6 ALPIDE sensors on a single flex board x 2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720472418" name="pasted-movie.png" descr="pasted-movie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0" flipV="0">
            <a:off x="3339748" y="1335352"/>
            <a:ext cx="2076544" cy="126138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576481342" name=""/>
          <p:cNvSpPr txBox="1"/>
          <p:nvPr/>
        </p:nvSpPr>
        <p:spPr bwMode="auto">
          <a:xfrm flipH="0" flipV="0">
            <a:off x="5953890" y="899706"/>
            <a:ext cx="2967668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marL="0" marR="0" indent="0" algn="ctr" defTabSz="457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>
                <a:latin typeface="Arial"/>
                <a:ea typeface="Arial"/>
                <a:cs typeface="Arial"/>
              </a:defRPr>
            </a:pPr>
            <a:r>
              <a:rPr sz="1000">
                <a:latin typeface="Calibri"/>
                <a:ea typeface="Calibri"/>
                <a:cs typeface="Calibri"/>
              </a:rPr>
              <a:t>In-</a:t>
            </a:r>
            <a:r>
              <a:rPr lang="en-GB" sz="1000" b="0" i="0" u="none" strike="noStrike" cap="none" spc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beam </a:t>
            </a:r>
            <a:r>
              <a:rPr sz="1000">
                <a:latin typeface="Calibri"/>
                <a:ea typeface="Calibri"/>
                <a:cs typeface="Calibri"/>
              </a:rPr>
              <a:t>tracking with the two stage 1 modules</a:t>
            </a:r>
            <a:endParaRPr sz="1000">
              <a:latin typeface="Calibri"/>
              <a:cs typeface="Calibri"/>
            </a:endParaRPr>
          </a:p>
          <a:p>
            <a:pPr marL="0" marR="0" indent="0" algn="ctr" defTabSz="457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>
                <a:latin typeface="Arial"/>
                <a:ea typeface="Arial"/>
                <a:cs typeface="Arial"/>
              </a:defRPr>
            </a:pPr>
            <a:r>
              <a:rPr sz="1000">
                <a:latin typeface="Calibri"/>
                <a:ea typeface="Calibri"/>
                <a:cs typeface="Calibri"/>
              </a:rPr>
              <a:t>G-24-</a:t>
            </a:r>
            <a:r>
              <a:rPr lang="en-GB" sz="1000" b="0" i="0" u="none" strike="noStrike" cap="none" spc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00249 </a:t>
            </a:r>
            <a:r>
              <a:rPr sz="1000">
                <a:latin typeface="Calibri"/>
                <a:ea typeface="Calibri"/>
                <a:cs typeface="Calibri"/>
              </a:rPr>
              <a:t>experiment (June 2025)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1394972833" name="Gruppieren 1"/>
          <p:cNvGrpSpPr/>
          <p:nvPr/>
        </p:nvGrpSpPr>
        <p:grpSpPr bwMode="auto">
          <a:xfrm flipH="0" flipV="0">
            <a:off x="6551563" y="1254036"/>
            <a:ext cx="1806218" cy="1385059"/>
            <a:chOff x="0" y="0"/>
            <a:chExt cx="1806218" cy="1385059"/>
          </a:xfrm>
        </p:grpSpPr>
        <p:pic>
          <p:nvPicPr>
            <p:cNvPr id="623831755" name="telegram-cloud-photo-size-5-6154393337658987556-y.jpg" descr="telegram-cloud-photo-size-5-6154393337658987556-y.jpg"/>
            <p:cNvPicPr>
              <a:picLocks noChangeAspect="1"/>
            </p:cNvPicPr>
            <p:nvPr/>
          </p:nvPicPr>
          <p:blipFill>
            <a:blip r:embed="rId6"/>
            <a:srcRect l="14494" t="11555" r="18623" b="20063"/>
            <a:stretch/>
          </p:blipFill>
          <p:spPr bwMode="auto">
            <a:xfrm rot="21464224" flipH="0" flipV="0">
              <a:off x="0" y="0"/>
              <a:ext cx="1806218" cy="1385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" y="0"/>
                  </a:moveTo>
                  <a:lnTo>
                    <a:pt x="0" y="20520"/>
                  </a:lnTo>
                  <a:lnTo>
                    <a:pt x="20980" y="21600"/>
                  </a:lnTo>
                  <a:lnTo>
                    <a:pt x="21600" y="1080"/>
                  </a:lnTo>
                  <a:lnTo>
                    <a:pt x="622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1170760704" name="In-beam tracking with the two stage 1 modules…"/>
            <p:cNvSpPr txBox="1"/>
            <p:nvPr/>
          </p:nvSpPr>
          <p:spPr bwMode="auto">
            <a:xfrm flipH="0" flipV="0">
              <a:off x="296682" y="1162555"/>
              <a:ext cx="1239006" cy="199495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spAutoFit/>
            </a:bodyPr>
            <a:lstStyle>
              <a:lvl1pPr defTabSz="457200">
                <a:lnSpc>
                  <a:spcPct val="80000"/>
                </a:lnSpc>
                <a:spcBef>
                  <a:spcPts val="1600"/>
                </a:spcBef>
                <a:defRPr sz="2400">
                  <a:latin typeface="Arial"/>
                  <a:ea typeface="Arial"/>
                  <a:cs typeface="Arial"/>
                </a:defRPr>
              </a:lvl1pPr>
            </a:lstStyle>
            <a:p>
              <a:pPr>
                <a:defRPr/>
              </a:pPr>
              <a:r>
                <a:rPr sz="800"/>
                <a:t>Incident beam from FRS</a:t>
              </a:r>
              <a:endParaRPr sz="800"/>
            </a:p>
          </p:txBody>
        </p:sp>
        <p:sp>
          <p:nvSpPr>
            <p:cNvPr id="1535921618" name="Line"/>
            <p:cNvSpPr/>
            <p:nvPr/>
          </p:nvSpPr>
          <p:spPr bwMode="auto">
            <a:xfrm flipH="1" flipV="1">
              <a:off x="767570" y="73901"/>
              <a:ext cx="115422" cy="1091739"/>
            </a:xfrm>
            <a:prstGeom prst="line">
              <a:avLst/>
            </a:prstGeom>
            <a:grpFill/>
            <a:ln w="76200">
              <a:solidFill>
                <a:srgbClr val="00F900"/>
              </a:solidFill>
              <a:tailEnd type="triangle"/>
            </a:ln>
          </p:spPr>
          <p:txBody>
            <a:bodyPr lIns="45718" tIns="45718" rIns="45718" bIns="45718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83682842" name=""/>
          <p:cNvSpPr txBox="1"/>
          <p:nvPr/>
        </p:nvSpPr>
        <p:spPr bwMode="auto">
          <a:xfrm flipH="0" flipV="0">
            <a:off x="124821" y="2828046"/>
            <a:ext cx="4583378" cy="3965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 defTabSz="457200">
              <a:lnSpc>
                <a:spcPct val="100000"/>
              </a:lnSpc>
              <a:spcBef>
                <a:spcPts val="0"/>
              </a:spcBef>
              <a:defRPr>
                <a:latin typeface="Arial"/>
                <a:ea typeface="Arial"/>
                <a:cs typeface="Arial"/>
              </a:defRPr>
            </a:pPr>
            <a:r>
              <a:rPr sz="1000">
                <a:latin typeface="Calibri"/>
                <a:ea typeface="Calibri"/>
                <a:cs typeface="Calibri"/>
              </a:rPr>
              <a:t>X and Y position correlation </a:t>
            </a:r>
            <a:r>
              <a:rPr lang="de-DE" sz="1000">
                <a:latin typeface="Calibri"/>
                <a:ea typeface="Calibri"/>
                <a:cs typeface="Calibri"/>
              </a:rPr>
              <a:t>of</a:t>
            </a:r>
            <a:r>
              <a:rPr sz="1000">
                <a:latin typeface="Calibri"/>
                <a:ea typeface="Calibri"/>
                <a:cs typeface="Calibri"/>
              </a:rPr>
              <a:t> </a:t>
            </a:r>
            <a:r>
              <a:rPr sz="1000">
                <a:latin typeface="Calibri"/>
                <a:ea typeface="Calibri"/>
                <a:cs typeface="Calibri"/>
              </a:rPr>
              <a:t>the two ALPIDE </a:t>
            </a:r>
            <a:r>
              <a:rPr sz="1000">
                <a:latin typeface="Calibri"/>
                <a:ea typeface="Calibri"/>
                <a:cs typeface="Calibri"/>
              </a:rPr>
              <a:t>modules</a:t>
            </a:r>
            <a:r>
              <a:rPr lang="de-DE" sz="1000">
                <a:latin typeface="Calibri"/>
                <a:ea typeface="Calibri"/>
                <a:cs typeface="Calibri"/>
              </a:rPr>
              <a:t> </a:t>
            </a:r>
            <a:r>
              <a:rPr lang="de-DE" sz="1000">
                <a:latin typeface="Calibri"/>
                <a:ea typeface="Calibri"/>
                <a:cs typeface="Calibri"/>
              </a:rPr>
              <a:t>with</a:t>
            </a:r>
            <a:r>
              <a:rPr lang="de-DE" sz="1000">
                <a:latin typeface="Calibri"/>
                <a:ea typeface="Calibri"/>
                <a:cs typeface="Calibri"/>
              </a:rPr>
              <a:t> a </a:t>
            </a:r>
            <a:r>
              <a:rPr sz="1000" baseline="30000">
                <a:latin typeface="Calibri"/>
                <a:ea typeface="Calibri"/>
                <a:cs typeface="Calibri"/>
              </a:rPr>
              <a:t>25</a:t>
            </a:r>
            <a:r>
              <a:rPr sz="1000">
                <a:latin typeface="Calibri"/>
                <a:ea typeface="Calibri"/>
                <a:cs typeface="Calibri"/>
              </a:rPr>
              <a:t>F </a:t>
            </a:r>
            <a:r>
              <a:rPr sz="1000">
                <a:latin typeface="Calibri"/>
                <a:ea typeface="Calibri"/>
                <a:cs typeface="Calibri"/>
              </a:rPr>
              <a:t>cocktail beam @ ~630 </a:t>
            </a:r>
            <a:r>
              <a:rPr sz="1000">
                <a:latin typeface="Calibri"/>
                <a:ea typeface="Calibri"/>
                <a:cs typeface="Calibri"/>
              </a:rPr>
              <a:t>MeV/u</a:t>
            </a:r>
            <a:r>
              <a:rPr lang="de-DE" sz="1000">
                <a:latin typeface="Calibri"/>
                <a:ea typeface="Calibri"/>
                <a:cs typeface="Calibri"/>
              </a:rPr>
              <a:t>,  </a:t>
            </a:r>
            <a:r>
              <a:rPr lang="de-DE" sz="1000">
                <a:latin typeface="Calibri"/>
                <a:ea typeface="Calibri"/>
                <a:cs typeface="Calibri"/>
              </a:rPr>
              <a:t>providing</a:t>
            </a:r>
            <a:r>
              <a:rPr lang="de-DE" sz="1000">
                <a:latin typeface="Calibri"/>
                <a:ea typeface="Calibri"/>
                <a:cs typeface="Calibri"/>
              </a:rPr>
              <a:t> a </a:t>
            </a:r>
            <a:r>
              <a:rPr lang="de-DE" sz="1000">
                <a:latin typeface="Calibri"/>
                <a:ea typeface="Calibri"/>
                <a:cs typeface="Calibri"/>
              </a:rPr>
              <a:t>tracking</a:t>
            </a:r>
            <a:r>
              <a:rPr lang="de-DE" sz="1000">
                <a:latin typeface="Calibri"/>
                <a:ea typeface="Calibri"/>
                <a:cs typeface="Calibri"/>
              </a:rPr>
              <a:t> </a:t>
            </a:r>
            <a:r>
              <a:rPr lang="de-DE" sz="1000">
                <a:latin typeface="Calibri"/>
                <a:ea typeface="Calibri"/>
                <a:cs typeface="Calibri"/>
              </a:rPr>
              <a:t>resolution</a:t>
            </a:r>
            <a:r>
              <a:rPr lang="de-DE" sz="1000">
                <a:latin typeface="Calibri"/>
                <a:ea typeface="Calibri"/>
                <a:cs typeface="Calibri"/>
              </a:rPr>
              <a:t> </a:t>
            </a:r>
            <a:r>
              <a:rPr lang="de-DE" sz="1000">
                <a:latin typeface="Calibri"/>
                <a:ea typeface="Calibri"/>
                <a:cs typeface="Calibri"/>
              </a:rPr>
              <a:t>of</a:t>
            </a:r>
            <a:r>
              <a:rPr lang="de-DE" sz="1000">
                <a:latin typeface="Calibri"/>
                <a:ea typeface="Calibri"/>
                <a:cs typeface="Calibri"/>
              </a:rPr>
              <a:t> </a:t>
            </a:r>
            <a:r>
              <a:rPr lang="de-DE" sz="1000">
                <a:latin typeface="Calibri"/>
                <a:ea typeface="Calibri"/>
                <a:cs typeface="Calibri"/>
              </a:rPr>
              <a:t>s</a:t>
            </a:r>
            <a:r>
              <a:rPr lang="de-DE" sz="1000">
                <a:latin typeface="Calibri"/>
                <a:ea typeface="Calibri"/>
                <a:cs typeface="Calibri"/>
              </a:rPr>
              <a:t>x</a:t>
            </a:r>
            <a:r>
              <a:rPr lang="de-DE" sz="1000">
                <a:latin typeface="Calibri"/>
                <a:ea typeface="Calibri"/>
                <a:cs typeface="Calibri"/>
              </a:rPr>
              <a:t> &lt; 10 </a:t>
            </a:r>
            <a:r>
              <a:rPr lang="de-DE" sz="1000">
                <a:latin typeface="Calibri"/>
                <a:ea typeface="Calibri"/>
                <a:cs typeface="Calibri"/>
              </a:rPr>
              <a:t>m</a:t>
            </a:r>
            <a:r>
              <a:rPr lang="de-DE" sz="1000">
                <a:latin typeface="Calibri"/>
                <a:ea typeface="Calibri"/>
                <a:cs typeface="Calibri"/>
              </a:rPr>
              <a:t>m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89522511" name="pasted-movie.png" descr="pasted-movie.png"/>
          <p:cNvPicPr>
            <a:picLocks noChangeAspect="1"/>
          </p:cNvPicPr>
          <p:nvPr/>
        </p:nvPicPr>
        <p:blipFill>
          <a:blip r:embed="rId7"/>
          <a:srcRect l="0" t="7698" r="0" b="0"/>
          <a:stretch/>
        </p:blipFill>
        <p:spPr bwMode="auto">
          <a:xfrm flipH="0" flipV="0">
            <a:off x="620265" y="3269685"/>
            <a:ext cx="3564199" cy="1606899"/>
          </a:xfrm>
          <a:prstGeom prst="rect">
            <a:avLst/>
          </a:prstGeom>
          <a:ln w="12700">
            <a:miter lim="400000"/>
          </a:ln>
        </p:spPr>
      </p:pic>
      <p:sp>
        <p:nvSpPr>
          <p:cNvPr id="1555339957" name=""/>
          <p:cNvSpPr txBox="1"/>
          <p:nvPr/>
        </p:nvSpPr>
        <p:spPr bwMode="auto">
          <a:xfrm flipH="0" flipV="0">
            <a:off x="4835002" y="2828046"/>
            <a:ext cx="4344951" cy="3965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sz="1000">
                <a:latin typeface="Calibri"/>
                <a:ea typeface="Calibri"/>
                <a:cs typeface="Calibri"/>
              </a:rPr>
              <a:t>Correlation of the pixel-cluster size in ALPIDE vs. ion charge Z</a:t>
            </a:r>
            <a:endParaRPr sz="1000">
              <a:latin typeface="Calibri"/>
              <a:cs typeface="Calibri"/>
            </a:endParaRPr>
          </a:p>
          <a:p>
            <a:pPr lvl="1" algn="ctr">
              <a:defRPr/>
            </a:pPr>
            <a:r>
              <a:rPr sz="1000">
                <a:latin typeface="Calibri"/>
                <a:ea typeface="Calibri"/>
                <a:cs typeface="Calibri"/>
              </a:rPr>
              <a:t> particle identification capability for light ions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047352319" name="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 flipH="0" flipV="0">
            <a:off x="5396240" y="3160169"/>
            <a:ext cx="3260400" cy="1624992"/>
          </a:xfrm>
          <a:prstGeom prst="rect">
            <a:avLst/>
          </a:prstGeom>
        </p:spPr>
      </p:pic>
      <p:sp>
        <p:nvSpPr>
          <p:cNvPr id="1506971492" name=""/>
          <p:cNvSpPr txBox="1"/>
          <p:nvPr/>
        </p:nvSpPr>
        <p:spPr bwMode="auto">
          <a:xfrm flipH="0" flipV="0">
            <a:off x="6740863" y="4936313"/>
            <a:ext cx="2404327" cy="24419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1000">
                <a:latin typeface="Calibri"/>
                <a:ea typeface="Calibri"/>
                <a:cs typeface="Calibri"/>
              </a:rPr>
              <a:t>Slide courtesy V. Panin and R. Gernhaueser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72022528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743" y="1133828"/>
            <a:ext cx="9143999" cy="3774134"/>
          </a:xfrm>
          <a:prstGeom prst="rect">
            <a:avLst/>
          </a:prstGeom>
        </p:spPr>
      </p:pic>
      <p:sp>
        <p:nvSpPr>
          <p:cNvPr id="110312075" name="Google Shape;125;p27"/>
          <p:cNvSpPr txBox="1"/>
          <p:nvPr/>
        </p:nvSpPr>
        <p:spPr bwMode="auto">
          <a:xfrm>
            <a:off x="317520" y="130680"/>
            <a:ext cx="6071031" cy="700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45693" rIns="91422" bIns="45693" anchor="b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2000" b="1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rPr>
              <a:t>Installation and commissioning timeline</a:t>
            </a:r>
            <a:endParaRPr sz="2000" b="0" i="0" u="none" strike="noStrike" cap="none">
              <a:solidFill>
                <a:srgbClr val="333333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006378156" name=""/>
          <p:cNvSpPr/>
          <p:nvPr/>
        </p:nvSpPr>
        <p:spPr bwMode="auto">
          <a:xfrm flipH="0" flipV="0">
            <a:off x="2977371" y="1137043"/>
            <a:ext cx="4111623" cy="3815949"/>
          </a:xfrm>
          <a:prstGeom prst="roundRect">
            <a:avLst>
              <a:gd name="adj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9113752" name=""/>
          <p:cNvSpPr txBox="1"/>
          <p:nvPr/>
        </p:nvSpPr>
        <p:spPr bwMode="auto">
          <a:xfrm flipH="0" flipV="0">
            <a:off x="3961081" y="871284"/>
            <a:ext cx="1959642" cy="274676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sz="1200"/>
              <a:t>HE Cave installation work</a:t>
            </a:r>
            <a:endParaRPr sz="1200"/>
          </a:p>
        </p:txBody>
      </p:sp>
      <p:sp>
        <p:nvSpPr>
          <p:cNvPr id="1688365852" name=""/>
          <p:cNvSpPr/>
          <p:nvPr/>
        </p:nvSpPr>
        <p:spPr bwMode="auto">
          <a:xfrm flipH="0" flipV="0">
            <a:off x="5303061" y="2579684"/>
            <a:ext cx="1785934" cy="198434"/>
          </a:xfrm>
          <a:prstGeom prst="rightArrow">
            <a:avLst>
              <a:gd name="adj1" fmla="val 68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52733163" name=""/>
          <p:cNvSpPr txBox="1"/>
          <p:nvPr/>
        </p:nvSpPr>
        <p:spPr bwMode="auto">
          <a:xfrm flipH="0" flipV="0">
            <a:off x="7099265" y="3908201"/>
            <a:ext cx="1497978" cy="594720"/>
          </a:xfrm>
          <a:prstGeom prst="rect">
            <a:avLst/>
          </a:prstGeom>
          <a:gradFill>
            <a:gsLst>
              <a:gs pos="0">
                <a:srgbClr val="92D050"/>
              </a:gs>
              <a:gs pos="100000">
                <a:srgbClr val="FFFFFF"/>
              </a:gs>
            </a:gsLst>
            <a:lin ang="0" scaled="1"/>
          </a:gradFill>
          <a:ln w="12699">
            <a:noFill/>
            <a:prstDash val="solid"/>
          </a:ln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marL="108000" algn="l">
              <a:defRPr/>
            </a:pPr>
            <a:r>
              <a:rPr sz="1100"/>
              <a:t>NUSTAR ES Commissioning </a:t>
            </a:r>
            <a:r>
              <a:rPr sz="1100"/>
              <a:t>and experiments</a:t>
            </a:r>
            <a:endParaRPr sz="1100"/>
          </a:p>
        </p:txBody>
      </p:sp>
      <p:sp>
        <p:nvSpPr>
          <p:cNvPr id="381091216" name="Stern mit 5 Zacken 75"/>
          <p:cNvSpPr/>
          <p:nvPr/>
        </p:nvSpPr>
        <p:spPr bwMode="auto">
          <a:xfrm flipH="0" flipV="0">
            <a:off x="6921415" y="4036113"/>
            <a:ext cx="337774" cy="284688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gradFill>
            <a:gsLst>
              <a:gs pos="5000">
                <a:srgbClr val="FFFF00"/>
              </a:gs>
              <a:gs pos="65000">
                <a:srgbClr val="FFC000">
                  <a:shade val="67500"/>
                  <a:satMod val="115000"/>
                </a:srgbClr>
              </a:gs>
              <a:gs pos="93000">
                <a:srgbClr val="FFC000">
                  <a:shade val="100000"/>
                  <a:satMod val="115000"/>
                </a:srgbClr>
              </a:gs>
            </a:gsLst>
            <a:path path="circle"/>
          </a:grad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/>
            <a:noAutofit/>
          </a:bodyPr>
          <a:lstStyle/>
          <a:p>
            <a:pPr algn="ctr">
              <a:defRPr/>
            </a:pPr>
            <a:endParaRPr lang="de-DE"/>
          </a:p>
        </p:txBody>
      </p:sp>
      <p:sp>
        <p:nvSpPr>
          <p:cNvPr id="1079296342" name=""/>
          <p:cNvSpPr txBox="1"/>
          <p:nvPr/>
        </p:nvSpPr>
        <p:spPr bwMode="auto">
          <a:xfrm rot="16199865" flipH="0" flipV="0">
            <a:off x="4684823" y="2491645"/>
            <a:ext cx="948231" cy="457560"/>
          </a:xfrm>
          <a:prstGeom prst="rect">
            <a:avLst/>
          </a:prstGeom>
          <a:solidFill>
            <a:schemeClr val="bg1">
              <a:lumMod val="85000"/>
            </a:schemeClr>
          </a:solidFill>
          <a:ln w="19049">
            <a:solidFill>
              <a:schemeClr val="accent1">
                <a:lumMod val="50196"/>
              </a:schemeClr>
            </a:solidFill>
            <a:prstDash val="solid"/>
          </a:ln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sz="1200"/>
              <a:t>GLAD Relocation</a:t>
            </a:r>
            <a:endParaRPr sz="1200"/>
          </a:p>
        </p:txBody>
      </p:sp>
      <p:sp>
        <p:nvSpPr>
          <p:cNvPr id="21574728" name=""/>
          <p:cNvSpPr txBox="1"/>
          <p:nvPr/>
        </p:nvSpPr>
        <p:spPr bwMode="auto">
          <a:xfrm flipH="0" flipV="0">
            <a:off x="2473728" y="4961593"/>
            <a:ext cx="6588321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sz="1000">
                <a:latin typeface="Calibri"/>
                <a:ea typeface="Calibri"/>
                <a:cs typeface="Calibri"/>
              </a:rPr>
              <a:t>https://www.gsi.de/work/gesamtprojektleitung_fair/project_management_office/integrated_campus_scheduling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07273078" name="Google Shape;125;p27"/>
          <p:cNvSpPr txBox="1"/>
          <p:nvPr/>
        </p:nvSpPr>
        <p:spPr bwMode="auto">
          <a:xfrm>
            <a:off x="317520" y="130680"/>
            <a:ext cx="6071032" cy="700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45693" rIns="91422" bIns="45693" anchor="b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1800" b="1" i="1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rPr>
              <a:t>Possible</a:t>
            </a:r>
            <a:r>
              <a:rPr lang="en" sz="1800" b="1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rPr>
              <a:t> (draft!) scenario: beamtime planning 2028</a:t>
            </a:r>
            <a:endParaRPr sz="1800" b="0" i="0" u="none" strike="noStrike" cap="none">
              <a:solidFill>
                <a:srgbClr val="333333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751992758" name=""/>
          <p:cNvSpPr/>
          <p:nvPr/>
        </p:nvSpPr>
        <p:spPr bwMode="auto">
          <a:xfrm flipH="0" flipV="0">
            <a:off x="271861" y="1724233"/>
            <a:ext cx="681349" cy="347627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 algn="ctr">
              <a:defRPr/>
            </a:pPr>
            <a:r>
              <a:rPr/>
              <a:t>JAN</a:t>
            </a:r>
            <a:endParaRPr/>
          </a:p>
        </p:txBody>
      </p:sp>
      <p:sp>
        <p:nvSpPr>
          <p:cNvPr id="1752523425" name=""/>
          <p:cNvSpPr/>
          <p:nvPr/>
        </p:nvSpPr>
        <p:spPr bwMode="auto">
          <a:xfrm flipH="0" flipV="0">
            <a:off x="980464" y="1723675"/>
            <a:ext cx="681349" cy="347626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 algn="ctr">
              <a:defRPr/>
            </a:pPr>
            <a:r>
              <a:rPr/>
              <a:t>FEB</a:t>
            </a:r>
            <a:endParaRPr/>
          </a:p>
        </p:txBody>
      </p:sp>
      <p:sp>
        <p:nvSpPr>
          <p:cNvPr id="1995837914" name=""/>
          <p:cNvSpPr/>
          <p:nvPr/>
        </p:nvSpPr>
        <p:spPr bwMode="auto">
          <a:xfrm flipH="0" flipV="0">
            <a:off x="1689625" y="1723675"/>
            <a:ext cx="681349" cy="347626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 algn="ctr">
              <a:defRPr/>
            </a:pPr>
            <a:r>
              <a:rPr/>
              <a:t>MAR</a:t>
            </a:r>
            <a:endParaRPr/>
          </a:p>
        </p:txBody>
      </p:sp>
      <p:sp>
        <p:nvSpPr>
          <p:cNvPr id="1656928904" name=""/>
          <p:cNvSpPr/>
          <p:nvPr/>
        </p:nvSpPr>
        <p:spPr bwMode="auto">
          <a:xfrm flipH="0" flipV="0">
            <a:off x="2398229" y="1723119"/>
            <a:ext cx="681348" cy="347626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 algn="ctr">
              <a:defRPr/>
            </a:pPr>
            <a:r>
              <a:rPr/>
              <a:t>APR</a:t>
            </a:r>
            <a:endParaRPr/>
          </a:p>
        </p:txBody>
      </p:sp>
      <p:sp>
        <p:nvSpPr>
          <p:cNvPr id="1410531993" name=""/>
          <p:cNvSpPr/>
          <p:nvPr/>
        </p:nvSpPr>
        <p:spPr bwMode="auto">
          <a:xfrm flipH="0" flipV="0">
            <a:off x="3107946" y="1723675"/>
            <a:ext cx="681349" cy="347626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 algn="ctr">
              <a:defRPr/>
            </a:pPr>
            <a:r>
              <a:rPr/>
              <a:t>MAY</a:t>
            </a:r>
            <a:endParaRPr/>
          </a:p>
        </p:txBody>
      </p:sp>
      <p:sp>
        <p:nvSpPr>
          <p:cNvPr id="214425120" name=""/>
          <p:cNvSpPr/>
          <p:nvPr/>
        </p:nvSpPr>
        <p:spPr bwMode="auto">
          <a:xfrm flipH="0" flipV="0">
            <a:off x="3816550" y="1723119"/>
            <a:ext cx="681348" cy="347626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 algn="ctr">
              <a:defRPr/>
            </a:pPr>
            <a:r>
              <a:rPr/>
              <a:t>JUN</a:t>
            </a:r>
            <a:endParaRPr/>
          </a:p>
        </p:txBody>
      </p:sp>
      <p:sp>
        <p:nvSpPr>
          <p:cNvPr id="1881037778" name=""/>
          <p:cNvSpPr/>
          <p:nvPr/>
        </p:nvSpPr>
        <p:spPr bwMode="auto">
          <a:xfrm flipH="0" flipV="0">
            <a:off x="4525710" y="1723119"/>
            <a:ext cx="681348" cy="347626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 algn="ctr">
              <a:defRPr/>
            </a:pPr>
            <a:r>
              <a:rPr/>
              <a:t>JUL</a:t>
            </a:r>
            <a:endParaRPr/>
          </a:p>
        </p:txBody>
      </p:sp>
      <p:sp>
        <p:nvSpPr>
          <p:cNvPr id="1161267674" name=""/>
          <p:cNvSpPr/>
          <p:nvPr/>
        </p:nvSpPr>
        <p:spPr bwMode="auto">
          <a:xfrm flipH="0" flipV="0">
            <a:off x="5234314" y="1722562"/>
            <a:ext cx="681348" cy="347626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 algn="ctr">
              <a:defRPr/>
            </a:pPr>
            <a:r>
              <a:rPr/>
              <a:t>AUG</a:t>
            </a:r>
            <a:endParaRPr/>
          </a:p>
        </p:txBody>
      </p:sp>
      <p:sp>
        <p:nvSpPr>
          <p:cNvPr id="516571025" name=""/>
          <p:cNvSpPr/>
          <p:nvPr/>
        </p:nvSpPr>
        <p:spPr bwMode="auto">
          <a:xfrm flipH="0" flipV="0">
            <a:off x="5943473" y="1722562"/>
            <a:ext cx="681348" cy="347626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 algn="ctr">
              <a:defRPr/>
            </a:pPr>
            <a:r>
              <a:rPr/>
              <a:t>SEP</a:t>
            </a:r>
            <a:endParaRPr/>
          </a:p>
        </p:txBody>
      </p:sp>
      <p:sp>
        <p:nvSpPr>
          <p:cNvPr id="1397267394" name=""/>
          <p:cNvSpPr/>
          <p:nvPr/>
        </p:nvSpPr>
        <p:spPr bwMode="auto">
          <a:xfrm flipH="0" flipV="0">
            <a:off x="6652077" y="1724790"/>
            <a:ext cx="681348" cy="347626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 algn="ctr">
              <a:defRPr/>
            </a:pPr>
            <a:r>
              <a:rPr/>
              <a:t>OCT</a:t>
            </a:r>
            <a:endParaRPr/>
          </a:p>
        </p:txBody>
      </p:sp>
      <p:sp>
        <p:nvSpPr>
          <p:cNvPr id="937838395" name=""/>
          <p:cNvSpPr/>
          <p:nvPr/>
        </p:nvSpPr>
        <p:spPr bwMode="auto">
          <a:xfrm flipH="0" flipV="0">
            <a:off x="7361237" y="1724790"/>
            <a:ext cx="681348" cy="347626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 algn="ctr">
              <a:defRPr/>
            </a:pPr>
            <a:r>
              <a:rPr/>
              <a:t>NOV</a:t>
            </a:r>
            <a:endParaRPr/>
          </a:p>
        </p:txBody>
      </p:sp>
      <p:sp>
        <p:nvSpPr>
          <p:cNvPr id="1368925061" name=""/>
          <p:cNvSpPr/>
          <p:nvPr/>
        </p:nvSpPr>
        <p:spPr bwMode="auto">
          <a:xfrm flipH="0" flipV="0">
            <a:off x="8069841" y="1724233"/>
            <a:ext cx="681348" cy="347626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 algn="ctr">
              <a:defRPr/>
            </a:pPr>
            <a:r>
              <a:rPr/>
              <a:t>DEC</a:t>
            </a:r>
            <a:endParaRPr/>
          </a:p>
        </p:txBody>
      </p:sp>
      <p:sp>
        <p:nvSpPr>
          <p:cNvPr id="1544063881" name=""/>
          <p:cNvSpPr/>
          <p:nvPr/>
        </p:nvSpPr>
        <p:spPr bwMode="auto">
          <a:xfrm flipH="0" flipV="0">
            <a:off x="494343" y="2732353"/>
            <a:ext cx="604872" cy="58749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49" cap="flat" cmpd="sng" algn="ctr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 algn="ctr">
              <a:defRPr/>
            </a:pPr>
            <a:r>
              <a:rPr sz="700" b="1">
                <a:solidFill>
                  <a:schemeClr val="tx1"/>
                </a:solidFill>
              </a:rPr>
              <a:t>NUSTAR Startup / First operation</a:t>
            </a:r>
            <a:endParaRPr sz="700" b="1">
              <a:solidFill>
                <a:schemeClr val="tx1"/>
              </a:solidFill>
            </a:endParaRPr>
          </a:p>
        </p:txBody>
      </p:sp>
      <p:cxnSp>
        <p:nvCxnSpPr>
          <p:cNvPr id="1379980732" name=""/>
          <p:cNvCxnSpPr/>
          <p:nvPr/>
        </p:nvCxnSpPr>
        <p:spPr bwMode="auto">
          <a:xfrm flipH="0" flipV="1">
            <a:off x="577773" y="3358083"/>
            <a:ext cx="180766" cy="271149"/>
          </a:xfrm>
          <a:prstGeom prst="line">
            <a:avLst/>
          </a:prstGeom>
          <a:ln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806412" name=""/>
          <p:cNvSpPr txBox="1"/>
          <p:nvPr/>
        </p:nvSpPr>
        <p:spPr bwMode="auto">
          <a:xfrm flipH="0" flipV="0">
            <a:off x="89457" y="3657043"/>
            <a:ext cx="1392868" cy="503279"/>
          </a:xfrm>
          <a:prstGeom prst="rect">
            <a:avLst/>
          </a:prstGeom>
          <a:noFill/>
          <a:ln w="12699">
            <a:solidFill>
              <a:srgbClr val="254062"/>
            </a:solidFill>
            <a:prstDash val="sysDash"/>
          </a:ln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900"/>
              <a:t>end of Super-FRS commissioning, first physics results from ES</a:t>
            </a:r>
            <a:endParaRPr sz="900"/>
          </a:p>
        </p:txBody>
      </p:sp>
      <p:sp>
        <p:nvSpPr>
          <p:cNvPr id="2014254458" name=""/>
          <p:cNvSpPr/>
          <p:nvPr/>
        </p:nvSpPr>
        <p:spPr bwMode="auto">
          <a:xfrm flipH="0" flipV="0">
            <a:off x="1216851" y="2738750"/>
            <a:ext cx="737528" cy="35513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49" cap="flat" cmpd="sng" algn="ctr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 algn="ctr">
              <a:defRPr/>
            </a:pPr>
            <a:r>
              <a:rPr sz="800" b="1">
                <a:solidFill>
                  <a:schemeClr val="tx1"/>
                </a:solidFill>
              </a:rPr>
              <a:t>R</a:t>
            </a:r>
            <a:r>
              <a:rPr sz="800" b="1" baseline="30000">
                <a:solidFill>
                  <a:schemeClr val="tx1"/>
                </a:solidFill>
              </a:rPr>
              <a:t>3</a:t>
            </a:r>
            <a:r>
              <a:rPr sz="800" b="1">
                <a:solidFill>
                  <a:schemeClr val="tx1"/>
                </a:solidFill>
              </a:rPr>
              <a:t>B comm. in HEC</a:t>
            </a:r>
            <a:endParaRPr sz="800" b="1">
              <a:solidFill>
                <a:schemeClr val="tx1"/>
              </a:solidFill>
            </a:endParaRPr>
          </a:p>
        </p:txBody>
      </p:sp>
      <p:sp>
        <p:nvSpPr>
          <p:cNvPr id="1793617210" name=""/>
          <p:cNvSpPr/>
          <p:nvPr/>
        </p:nvSpPr>
        <p:spPr bwMode="auto">
          <a:xfrm flipH="0" flipV="0">
            <a:off x="2447453" y="2630833"/>
            <a:ext cx="556204" cy="556204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3">
              <a:lumMod val="40000"/>
              <a:lumOff val="60000"/>
              <a:alpha val="87999"/>
            </a:schemeClr>
          </a:solidFill>
          <a:ln w="12699" cap="flat" cmpd="sng" algn="ctr">
            <a:solidFill>
              <a:schemeClr val="tx1">
                <a:alpha val="21999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64323775" name=""/>
          <p:cNvSpPr txBox="1"/>
          <p:nvPr/>
        </p:nvSpPr>
        <p:spPr bwMode="auto">
          <a:xfrm flipH="0" flipV="0">
            <a:off x="2307141" y="2725875"/>
            <a:ext cx="816346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sz="900" b="1">
                <a:solidFill>
                  <a:schemeClr val="tx1"/>
                </a:solidFill>
              </a:rPr>
              <a:t>R</a:t>
            </a:r>
            <a:r>
              <a:rPr sz="900" b="1" baseline="30000">
                <a:solidFill>
                  <a:schemeClr val="tx1"/>
                </a:solidFill>
              </a:rPr>
              <a:t>3</a:t>
            </a:r>
            <a:r>
              <a:rPr sz="900" b="1">
                <a:solidFill>
                  <a:schemeClr val="tx1"/>
                </a:solidFill>
              </a:rPr>
              <a:t>B ES experiment</a:t>
            </a:r>
            <a:endParaRPr sz="400" b="1">
              <a:solidFill>
                <a:schemeClr val="tx1"/>
              </a:solidFill>
            </a:endParaRPr>
          </a:p>
        </p:txBody>
      </p:sp>
      <p:sp>
        <p:nvSpPr>
          <p:cNvPr id="1449011242" name=""/>
          <p:cNvSpPr/>
          <p:nvPr/>
        </p:nvSpPr>
        <p:spPr bwMode="auto">
          <a:xfrm flipH="0" flipV="0">
            <a:off x="2934689" y="2175593"/>
            <a:ext cx="4234105" cy="362089"/>
          </a:xfrm>
          <a:prstGeom prst="rect">
            <a:avLst/>
          </a:prstGeom>
          <a:solidFill>
            <a:schemeClr val="bg1">
              <a:lumMod val="85000"/>
            </a:schemeClr>
          </a:solidFill>
          <a:ln w="6349" cap="flat" cmpd="sng" algn="ctr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 algn="ctr">
              <a:defRPr/>
            </a:pPr>
            <a:r>
              <a:rPr/>
              <a:t>SHUTDOWN </a:t>
            </a:r>
            <a:endParaRPr/>
          </a:p>
        </p:txBody>
      </p:sp>
      <p:sp>
        <p:nvSpPr>
          <p:cNvPr id="234207722" name=""/>
          <p:cNvSpPr/>
          <p:nvPr/>
        </p:nvSpPr>
        <p:spPr bwMode="auto">
          <a:xfrm flipH="0" flipV="0">
            <a:off x="7223301" y="2630277"/>
            <a:ext cx="556203" cy="556203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3">
              <a:lumMod val="40000"/>
              <a:lumOff val="60000"/>
              <a:alpha val="87999"/>
            </a:schemeClr>
          </a:solidFill>
          <a:ln w="12699" cap="flat" cmpd="sng" algn="ctr">
            <a:solidFill>
              <a:schemeClr val="tx1">
                <a:alpha val="21999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22215976" name=""/>
          <p:cNvSpPr txBox="1"/>
          <p:nvPr/>
        </p:nvSpPr>
        <p:spPr bwMode="auto">
          <a:xfrm flipH="0" flipV="0">
            <a:off x="7082989" y="2725317"/>
            <a:ext cx="816705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sz="900" b="1">
                <a:solidFill>
                  <a:schemeClr val="tx1"/>
                </a:solidFill>
              </a:rPr>
              <a:t>R</a:t>
            </a:r>
            <a:r>
              <a:rPr sz="900" b="1" baseline="30000">
                <a:solidFill>
                  <a:schemeClr val="tx1"/>
                </a:solidFill>
              </a:rPr>
              <a:t>3</a:t>
            </a:r>
            <a:r>
              <a:rPr sz="900" b="1">
                <a:solidFill>
                  <a:schemeClr val="tx1"/>
                </a:solidFill>
              </a:rPr>
              <a:t>B ES experiment</a:t>
            </a:r>
            <a:endParaRPr sz="400" b="1">
              <a:solidFill>
                <a:schemeClr val="tx1"/>
              </a:solidFill>
            </a:endParaRPr>
          </a:p>
        </p:txBody>
      </p:sp>
      <p:sp>
        <p:nvSpPr>
          <p:cNvPr id="260458818" name=""/>
          <p:cNvSpPr/>
          <p:nvPr/>
        </p:nvSpPr>
        <p:spPr bwMode="auto">
          <a:xfrm flipH="0" flipV="0">
            <a:off x="7828173" y="2738750"/>
            <a:ext cx="923016" cy="35513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49" cap="flat" cmpd="sng" algn="ctr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 algn="ctr">
              <a:defRPr/>
            </a:pPr>
            <a:r>
              <a:rPr sz="800" b="1">
                <a:solidFill>
                  <a:schemeClr val="tx1"/>
                </a:solidFill>
              </a:rPr>
              <a:t>Comm. @ FHF1</a:t>
            </a:r>
            <a:endParaRPr sz="800" b="1">
              <a:solidFill>
                <a:schemeClr val="tx1"/>
              </a:solidFill>
            </a:endParaRPr>
          </a:p>
        </p:txBody>
      </p:sp>
      <p:sp>
        <p:nvSpPr>
          <p:cNvPr id="1520715205" name=""/>
          <p:cNvSpPr txBox="1"/>
          <p:nvPr/>
        </p:nvSpPr>
        <p:spPr bwMode="auto">
          <a:xfrm flipH="0" flipV="0">
            <a:off x="4226750" y="2795678"/>
            <a:ext cx="1611213" cy="30515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i="1"/>
              <a:t>R</a:t>
            </a:r>
            <a:r>
              <a:rPr i="1" baseline="30000"/>
              <a:t>3</a:t>
            </a:r>
            <a:r>
              <a:rPr i="1"/>
              <a:t>B setup change</a:t>
            </a:r>
            <a:endParaRPr i="1"/>
          </a:p>
        </p:txBody>
      </p:sp>
      <p:sp>
        <p:nvSpPr>
          <p:cNvPr id="1694659380" name=""/>
          <p:cNvSpPr txBox="1"/>
          <p:nvPr/>
        </p:nvSpPr>
        <p:spPr bwMode="auto">
          <a:xfrm flipH="0" flipV="0">
            <a:off x="6043728" y="3611322"/>
            <a:ext cx="2250131" cy="594720"/>
          </a:xfrm>
          <a:prstGeom prst="rect">
            <a:avLst/>
          </a:prstGeom>
          <a:noFill/>
          <a:ln w="12699">
            <a:solidFill>
              <a:srgbClr val="4D80BA"/>
            </a:solidFill>
            <a:prstDash val="sysDash"/>
          </a:ln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sz="1100"/>
              <a:t>Order of FHF1 and FHF2 operation can be interchanged depending on science priorities</a:t>
            </a:r>
            <a:endParaRPr sz="1100"/>
          </a:p>
        </p:txBody>
      </p:sp>
      <p:cxnSp>
        <p:nvCxnSpPr>
          <p:cNvPr id="408809250" name=""/>
          <p:cNvCxnSpPr/>
          <p:nvPr/>
        </p:nvCxnSpPr>
        <p:spPr bwMode="auto">
          <a:xfrm flipH="0" flipV="1">
            <a:off x="7737790" y="3253795"/>
            <a:ext cx="0" cy="337196"/>
          </a:xfrm>
          <a:prstGeom prst="line">
            <a:avLst/>
          </a:prstGeom>
          <a:ln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11210852" name="Foliennummernplatzhalter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D538172-73CB-6F3F-CCB0-CD2F0AFA128C}" type="slidenum">
              <a:rPr lang="de-DE"/>
              <a:t>7</a:t>
            </a:fld>
            <a:endParaRPr lang="de-DE"/>
          </a:p>
        </p:txBody>
      </p:sp>
      <p:sp>
        <p:nvSpPr>
          <p:cNvPr id="1231394643" name="Fußzeilenplatzhalter 3"/>
          <p:cNvSpPr>
            <a:spLocks noGrp="1"/>
          </p:cNvSpPr>
          <p:nvPr>
            <p:ph type="ftr" sz="quarter" idx="3"/>
          </p:nvPr>
        </p:nvSpPr>
        <p:spPr bwMode="auto">
          <a:xfrm flipH="0" flipV="0">
            <a:off x="6368102" y="4914360"/>
            <a:ext cx="2218165" cy="267480"/>
          </a:xfrm>
        </p:spPr>
        <p:txBody>
          <a:bodyPr/>
          <a:lstStyle/>
          <a:p>
            <a:pPr algn="l">
              <a:defRPr/>
            </a:pPr>
            <a:r>
              <a:rPr lang="de-DE" sz="1000"/>
              <a:t>P. Hofmann</a:t>
            </a:r>
            <a:endParaRPr sz="1000"/>
          </a:p>
        </p:txBody>
      </p:sp>
      <p:sp>
        <p:nvSpPr>
          <p:cNvPr id="1863862698" name="Textplatzhalter 4"/>
          <p:cNvSpPr>
            <a:spLocks noGrp="1"/>
          </p:cNvSpPr>
          <p:nvPr>
            <p:ph type="body" sz="quarter" idx="13"/>
          </p:nvPr>
        </p:nvSpPr>
        <p:spPr bwMode="auto">
          <a:xfrm flipH="0" flipV="0">
            <a:off x="152956" y="403247"/>
            <a:ext cx="6640401" cy="403247"/>
          </a:xfrm>
        </p:spPr>
        <p:txBody>
          <a:bodyPr/>
          <a:lstStyle/>
          <a:p>
            <a:pPr>
              <a:defRPr/>
            </a:pPr>
            <a:r>
              <a:rPr lang="de-DE" sz="2000" b="1"/>
              <a:t>K0410A - FHF1 </a:t>
            </a:r>
            <a:r>
              <a:rPr lang="de-DE" sz="2000" b="1"/>
              <a:t>area</a:t>
            </a:r>
            <a:r>
              <a:rPr lang="de-DE" sz="2000" b="1"/>
              <a:t> – </a:t>
            </a:r>
            <a:r>
              <a:rPr lang="de-DE" sz="2000" b="1"/>
              <a:t>regular</a:t>
            </a:r>
            <a:r>
              <a:rPr lang="de-DE" sz="2000" b="1"/>
              <a:t> Super-FRS </a:t>
            </a:r>
            <a:r>
              <a:rPr lang="de-DE" sz="2000" b="1"/>
              <a:t>operation</a:t>
            </a:r>
            <a:endParaRPr sz="2000" b="1"/>
          </a:p>
        </p:txBody>
      </p:sp>
      <p:pic>
        <p:nvPicPr>
          <p:cNvPr id="1455624609" name="Inhaltsplatzhalter 5"/>
          <p:cNvPicPr>
            <a:picLocks noGrp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216941" y="1087438"/>
            <a:ext cx="5963743" cy="3678237"/>
          </a:xfrm>
          <a:prstGeom prst="rect">
            <a:avLst/>
          </a:prstGeom>
        </p:spPr>
      </p:pic>
      <p:sp>
        <p:nvSpPr>
          <p:cNvPr id="891231865" name="Textfeld 6"/>
          <p:cNvSpPr txBox="1"/>
          <p:nvPr/>
        </p:nvSpPr>
        <p:spPr bwMode="auto">
          <a:xfrm>
            <a:off x="6462713" y="1190625"/>
            <a:ext cx="2228766" cy="179868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defRPr/>
            </a:pPr>
            <a:r>
              <a:rPr lang="de-DE"/>
              <a:t>Super-FRS </a:t>
            </a:r>
            <a:r>
              <a:rPr lang="de-DE"/>
              <a:t>operation</a:t>
            </a:r>
            <a:r>
              <a:rPr lang="de-DE"/>
              <a:t> </a:t>
            </a:r>
            <a:r>
              <a:rPr lang="de-DE"/>
              <a:t>with</a:t>
            </a:r>
            <a:r>
              <a:rPr lang="de-DE"/>
              <a:t> 2 </a:t>
            </a:r>
            <a:r>
              <a:rPr lang="de-DE"/>
              <a:t>diagnostic</a:t>
            </a:r>
            <a:r>
              <a:rPr lang="de-DE"/>
              <a:t> </a:t>
            </a:r>
            <a:r>
              <a:rPr lang="de-DE"/>
              <a:t>chambers</a:t>
            </a:r>
            <a:r>
              <a:rPr lang="de-DE"/>
              <a:t> in </a:t>
            </a:r>
            <a:r>
              <a:rPr lang="de-DE"/>
              <a:t>place</a:t>
            </a:r>
            <a:endParaRPr lang="de-DE"/>
          </a:p>
          <a:p>
            <a:pPr algn="l">
              <a:defRPr/>
            </a:pPr>
            <a:endParaRPr lang="de-DE"/>
          </a:p>
          <a:p>
            <a:pPr algn="l">
              <a:defRPr/>
            </a:pPr>
            <a:r>
              <a:rPr lang="de-DE"/>
              <a:t>One </a:t>
            </a:r>
            <a:r>
              <a:rPr lang="de-DE"/>
              <a:t>of</a:t>
            </a:r>
            <a:r>
              <a:rPr lang="de-DE"/>
              <a:t> </a:t>
            </a:r>
            <a:r>
              <a:rPr lang="de-DE"/>
              <a:t>them </a:t>
            </a:r>
            <a:r>
              <a:rPr lang="de-DE"/>
              <a:t>contains</a:t>
            </a:r>
            <a:r>
              <a:rPr lang="de-DE"/>
              <a:t> a beam </a:t>
            </a:r>
            <a:r>
              <a:rPr lang="de-DE"/>
              <a:t>stopper</a:t>
            </a:r>
            <a:r>
              <a:rPr lang="de-DE"/>
              <a:t>, </a:t>
            </a:r>
            <a:r>
              <a:rPr lang="de-DE"/>
              <a:t>which</a:t>
            </a:r>
            <a:r>
              <a:rPr lang="de-DE"/>
              <a:t> </a:t>
            </a:r>
            <a:r>
              <a:rPr lang="de-DE"/>
              <a:t>has</a:t>
            </a:r>
            <a:r>
              <a:rPr lang="de-DE"/>
              <a:t> </a:t>
            </a:r>
            <a:r>
              <a:rPr lang="de-DE"/>
              <a:t>to</a:t>
            </a:r>
            <a:r>
              <a:rPr lang="de-DE"/>
              <a:t> </a:t>
            </a:r>
            <a:r>
              <a:rPr lang="de-DE"/>
              <a:t>remain</a:t>
            </a:r>
            <a:r>
              <a:rPr lang="de-DE"/>
              <a:t> in </a:t>
            </a:r>
            <a:r>
              <a:rPr lang="de-DE"/>
              <a:t>place</a:t>
            </a:r>
            <a:r>
              <a:rPr lang="de-DE"/>
              <a:t> all </a:t>
            </a:r>
            <a:r>
              <a:rPr lang="de-DE"/>
              <a:t>the</a:t>
            </a:r>
            <a:r>
              <a:rPr lang="de-DE"/>
              <a:t> time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58567122" name="Foliennummernplatzhalter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B29EB64-57EB-E03A-7180-2F8DD4BC6CD8}" type="slidenum">
              <a:rPr lang="de-DE"/>
              <a:t>8</a:t>
            </a:fld>
            <a:endParaRPr lang="de-DE"/>
          </a:p>
        </p:txBody>
      </p:sp>
      <p:pic>
        <p:nvPicPr>
          <p:cNvPr id="1256324704" name="Inhaltsplatzhalter 5"/>
          <p:cNvPicPr>
            <a:picLocks noGrp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317634" y="1037066"/>
            <a:ext cx="6484367" cy="3678237"/>
          </a:xfrm>
          <a:prstGeom prst="rect">
            <a:avLst/>
          </a:prstGeom>
        </p:spPr>
      </p:pic>
      <p:cxnSp>
        <p:nvCxnSpPr>
          <p:cNvPr id="1589548524" name="Gerade Verbindung mit Pfeil 7"/>
          <p:cNvCxnSpPr/>
          <p:nvPr/>
        </p:nvCxnSpPr>
        <p:spPr bwMode="auto">
          <a:xfrm>
            <a:off x="1728788" y="3181350"/>
            <a:ext cx="114300" cy="972708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4589110" name="Gerader Verbinder 12"/>
          <p:cNvCxnSpPr/>
          <p:nvPr/>
        </p:nvCxnSpPr>
        <p:spPr bwMode="auto">
          <a:xfrm>
            <a:off x="1043940" y="2423160"/>
            <a:ext cx="554355" cy="1035623"/>
          </a:xfrm>
          <a:prstGeom prst="line">
            <a:avLst/>
          </a:prstGeom>
          <a:ln>
            <a:solidFill>
              <a:srgbClr val="FFFF0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41436164" name="Textfeld 17"/>
          <p:cNvSpPr txBox="1"/>
          <p:nvPr/>
        </p:nvSpPr>
        <p:spPr bwMode="auto">
          <a:xfrm rot="21192626">
            <a:off x="1938337" y="3667702"/>
            <a:ext cx="733742" cy="24389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91440" tIns="45720" rIns="91440" bIns="45720" rtlCol="0" anchor="t">
            <a:normAutofit fontScale="85000" lnSpcReduction="10000"/>
          </a:bodyPr>
          <a:lstStyle/>
          <a:p>
            <a:pPr algn="l">
              <a:defRPr/>
            </a:pPr>
            <a:r>
              <a:rPr lang="de-DE" sz="1200"/>
              <a:t>move</a:t>
            </a:r>
            <a:r>
              <a:rPr lang="de-DE" sz="1200"/>
              <a:t> out</a:t>
            </a:r>
            <a:endParaRPr/>
          </a:p>
        </p:txBody>
      </p:sp>
      <p:cxnSp>
        <p:nvCxnSpPr>
          <p:cNvPr id="292904310" name="Gerade Verbindung mit Pfeil 18"/>
          <p:cNvCxnSpPr/>
          <p:nvPr/>
        </p:nvCxnSpPr>
        <p:spPr bwMode="auto">
          <a:xfrm flipH="1">
            <a:off x="2043662" y="2883767"/>
            <a:ext cx="1294574" cy="14552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41180067" name="Textfeld 21"/>
          <p:cNvSpPr txBox="1"/>
          <p:nvPr/>
        </p:nvSpPr>
        <p:spPr bwMode="auto">
          <a:xfrm rot="21179998">
            <a:off x="2332047" y="3041319"/>
            <a:ext cx="936251" cy="193413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91440" tIns="45720" rIns="91440" bIns="45720" rtlCol="0" anchor="t">
            <a:normAutofit fontScale="70000" lnSpcReduction="20000"/>
          </a:bodyPr>
          <a:lstStyle/>
          <a:p>
            <a:pPr algn="l">
              <a:defRPr/>
            </a:pPr>
            <a:r>
              <a:rPr lang="de-DE" sz="1200"/>
              <a:t>move</a:t>
            </a:r>
            <a:r>
              <a:rPr lang="de-DE" sz="1200"/>
              <a:t> </a:t>
            </a:r>
            <a:r>
              <a:rPr lang="de-DE" sz="1200"/>
              <a:t>upstream</a:t>
            </a:r>
            <a:endParaRPr lang="de-DE" sz="1200"/>
          </a:p>
        </p:txBody>
      </p:sp>
      <p:sp>
        <p:nvSpPr>
          <p:cNvPr id="1758844548" name="Textfeld 22"/>
          <p:cNvSpPr txBox="1"/>
          <p:nvPr/>
        </p:nvSpPr>
        <p:spPr bwMode="auto">
          <a:xfrm rot="21192626">
            <a:off x="684374" y="3418931"/>
            <a:ext cx="775959" cy="354586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91440" tIns="45720" rIns="91440" bIns="45720" rtlCol="0" anchor="t">
            <a:normAutofit fontScale="70000" lnSpcReduction="20000"/>
          </a:bodyPr>
          <a:lstStyle/>
          <a:p>
            <a:pPr algn="l">
              <a:defRPr/>
            </a:pPr>
            <a:r>
              <a:rPr lang="de-DE" sz="1200"/>
              <a:t>BC </a:t>
            </a:r>
            <a:r>
              <a:rPr lang="de-DE" sz="1200"/>
              <a:t>chamber</a:t>
            </a:r>
            <a:endParaRPr lang="de-DE" sz="1200"/>
          </a:p>
          <a:p>
            <a:pPr algn="l">
              <a:defRPr/>
            </a:pPr>
            <a:r>
              <a:rPr lang="de-DE" sz="1200"/>
              <a:t>remains</a:t>
            </a:r>
            <a:endParaRPr lang="de-DE" sz="1200"/>
          </a:p>
        </p:txBody>
      </p:sp>
      <p:sp>
        <p:nvSpPr>
          <p:cNvPr id="1897465761" name="Textplatzhalter 4"/>
          <p:cNvSpPr>
            <a:spLocks noGrp="1"/>
          </p:cNvSpPr>
          <p:nvPr/>
        </p:nvSpPr>
        <p:spPr bwMode="auto">
          <a:xfrm flipH="0" flipV="0">
            <a:off x="152956" y="403247"/>
            <a:ext cx="6640401" cy="403247"/>
          </a:xfrm>
        </p:spPr>
        <p:txBody>
          <a:bodyPr/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r>
              <a:rPr lang="de-DE" sz="2000" b="1"/>
              <a:t>K0410A - FHF1 </a:t>
            </a:r>
            <a:r>
              <a:rPr lang="de-DE" sz="2000" b="1"/>
              <a:t>area</a:t>
            </a:r>
            <a:r>
              <a:rPr lang="de-DE" sz="2000" b="1"/>
              <a:t> – </a:t>
            </a:r>
            <a:r>
              <a:rPr lang="de-DE" sz="2000" b="1"/>
              <a:t>preparation for NUSTAR exps</a:t>
            </a:r>
            <a:endParaRPr sz="2000" b="1"/>
          </a:p>
        </p:txBody>
      </p:sp>
      <p:sp>
        <p:nvSpPr>
          <p:cNvPr id="403734354" name="Fußzeilenplatzhalter 3"/>
          <p:cNvSpPr>
            <a:spLocks noGrp="1"/>
          </p:cNvSpPr>
          <p:nvPr/>
        </p:nvSpPr>
        <p:spPr bwMode="auto">
          <a:xfrm flipH="0" flipV="0">
            <a:off x="6368102" y="4914360"/>
            <a:ext cx="2218165" cy="267480"/>
          </a:xfrm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l">
              <a:defRPr/>
            </a:pPr>
            <a:r>
              <a:rPr lang="de-DE" sz="1000"/>
              <a:t>P. Hofmann</a:t>
            </a:r>
            <a:endParaRPr sz="100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06650400" name="Titel 1"/>
          <p:cNvSpPr>
            <a:spLocks noGrp="1"/>
          </p:cNvSpPr>
          <p:nvPr>
            <p:ph type="title"/>
          </p:nvPr>
        </p:nvSpPr>
        <p:spPr bwMode="auto">
          <a:xfrm>
            <a:off x="387674" y="205200"/>
            <a:ext cx="8229240" cy="858600"/>
          </a:xfrm>
        </p:spPr>
        <p:txBody>
          <a:bodyPr/>
          <a:lstStyle/>
          <a:p>
            <a:pPr>
              <a:defRPr/>
            </a:pPr>
            <a:r>
              <a:rPr lang="de-DE" b="1"/>
              <a:t>CATIA </a:t>
            </a:r>
            <a:r>
              <a:rPr lang="de-DE" b="1"/>
              <a:t>model</a:t>
            </a:r>
            <a:r>
              <a:rPr lang="de-DE" b="1"/>
              <a:t> </a:t>
            </a:r>
            <a:r>
              <a:rPr lang="de-DE" b="1"/>
              <a:t>with</a:t>
            </a:r>
            <a:r>
              <a:rPr lang="de-DE" b="1"/>
              <a:t> „</a:t>
            </a:r>
            <a:r>
              <a:rPr lang="de-DE" b="1"/>
              <a:t>green</a:t>
            </a:r>
            <a:r>
              <a:rPr lang="de-DE" b="1"/>
              <a:t> box“ </a:t>
            </a:r>
            <a:r>
              <a:rPr lang="de-DE" b="1"/>
              <a:t>for</a:t>
            </a:r>
            <a:r>
              <a:rPr lang="de-DE" b="1"/>
              <a:t> experimental </a:t>
            </a:r>
            <a:r>
              <a:rPr lang="de-DE" b="1"/>
              <a:t>units</a:t>
            </a:r>
            <a:endParaRPr b="1"/>
          </a:p>
        </p:txBody>
      </p:sp>
      <p:sp>
        <p:nvSpPr>
          <p:cNvPr id="701045895" name="Foliennummernplatzhalter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7D649E5-37A0-5768-BA08-7B3FEEA6CF35}" type="slidenum">
              <a:rPr lang="de-DE"/>
              <a:t>9</a:t>
            </a:fld>
            <a:endParaRPr lang="de-DE"/>
          </a:p>
        </p:txBody>
      </p:sp>
      <p:pic>
        <p:nvPicPr>
          <p:cNvPr id="1400559229" name="Grafik 1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11252" y="1100328"/>
            <a:ext cx="4897628" cy="3731956"/>
          </a:xfrm>
          <a:prstGeom prst="rect">
            <a:avLst/>
          </a:prstGeom>
        </p:spPr>
      </p:pic>
      <p:sp>
        <p:nvSpPr>
          <p:cNvPr id="1876717495" name="Textfeld 15"/>
          <p:cNvSpPr txBox="1"/>
          <p:nvPr/>
        </p:nvSpPr>
        <p:spPr bwMode="auto">
          <a:xfrm>
            <a:off x="5176520" y="1100328"/>
            <a:ext cx="3584170" cy="1890522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95000" lnSpcReduction="1000"/>
          </a:bodyPr>
          <a:lstStyle/>
          <a:p>
            <a:pPr algn="l">
              <a:defRPr/>
            </a:pPr>
            <a:r>
              <a:rPr lang="de-DE"/>
              <a:t>In beam </a:t>
            </a:r>
            <a:r>
              <a:rPr lang="de-DE"/>
              <a:t>direction</a:t>
            </a:r>
            <a:r>
              <a:rPr lang="de-DE"/>
              <a:t> (</a:t>
            </a:r>
            <a:r>
              <a:rPr lang="de-DE"/>
              <a:t>from</a:t>
            </a:r>
            <a:r>
              <a:rPr lang="de-DE"/>
              <a:t> </a:t>
            </a:r>
            <a:r>
              <a:rPr lang="de-DE"/>
              <a:t>left</a:t>
            </a:r>
            <a:r>
              <a:rPr lang="de-DE"/>
              <a:t> </a:t>
            </a:r>
            <a:r>
              <a:rPr lang="de-DE"/>
              <a:t>to</a:t>
            </a:r>
            <a:r>
              <a:rPr lang="de-DE"/>
              <a:t> </a:t>
            </a:r>
            <a:r>
              <a:rPr lang="de-DE"/>
              <a:t>right</a:t>
            </a:r>
            <a:r>
              <a:rPr lang="de-DE"/>
              <a:t>):</a:t>
            </a:r>
            <a:endParaRPr/>
          </a:p>
          <a:p>
            <a:pPr algn="l">
              <a:defRPr/>
            </a:pPr>
            <a:endParaRPr/>
          </a:p>
          <a:p>
            <a:pPr marL="285750" indent="-285750" algn="l">
              <a:buFont typeface="Arial"/>
              <a:buChar char="•"/>
              <a:defRPr/>
            </a:pPr>
            <a:r>
              <a:rPr lang="de-DE"/>
              <a:t>beam </a:t>
            </a:r>
            <a:r>
              <a:rPr lang="de-DE"/>
              <a:t>stopper</a:t>
            </a:r>
            <a:r>
              <a:rPr lang="de-DE"/>
              <a:t> </a:t>
            </a:r>
            <a:r>
              <a:rPr lang="de-DE"/>
              <a:t>chamber</a:t>
            </a:r>
            <a:endParaRPr lang="de-DE"/>
          </a:p>
          <a:p>
            <a:pPr marL="285750" indent="-285750" algn="l">
              <a:buFont typeface="Arial"/>
              <a:buChar char="•"/>
              <a:defRPr/>
            </a:pPr>
            <a:r>
              <a:rPr lang="de-DE"/>
              <a:t>„</a:t>
            </a:r>
            <a:r>
              <a:rPr lang="de-DE"/>
              <a:t>long</a:t>
            </a:r>
            <a:r>
              <a:rPr lang="de-DE"/>
              <a:t>“ </a:t>
            </a:r>
            <a:r>
              <a:rPr lang="de-DE"/>
              <a:t>diagnostic</a:t>
            </a:r>
            <a:r>
              <a:rPr lang="de-DE"/>
              <a:t> </a:t>
            </a:r>
            <a:r>
              <a:rPr lang="de-DE"/>
              <a:t>chamber</a:t>
            </a:r>
            <a:r>
              <a:rPr lang="de-DE"/>
              <a:t> – </a:t>
            </a:r>
            <a:r>
              <a:rPr lang="de-DE"/>
              <a:t>shared</a:t>
            </a:r>
            <a:r>
              <a:rPr lang="de-DE"/>
              <a:t> </a:t>
            </a:r>
            <a:r>
              <a:rPr lang="de-DE"/>
              <a:t>use</a:t>
            </a:r>
            <a:r>
              <a:rPr lang="de-DE"/>
              <a:t> </a:t>
            </a:r>
            <a:r>
              <a:rPr lang="de-DE"/>
              <a:t>by</a:t>
            </a:r>
            <a:r>
              <a:rPr lang="de-DE"/>
              <a:t> Super-FRS and NUSTAR</a:t>
            </a:r>
            <a:endParaRPr/>
          </a:p>
          <a:p>
            <a:pPr marL="285750" indent="-285750" algn="l">
              <a:buFont typeface="Arial"/>
              <a:buChar char="•"/>
              <a:defRPr/>
            </a:pPr>
            <a:r>
              <a:rPr lang="de-DE"/>
              <a:t>„</a:t>
            </a:r>
            <a:r>
              <a:rPr lang="de-DE"/>
              <a:t>green</a:t>
            </a:r>
            <a:r>
              <a:rPr lang="de-DE"/>
              <a:t> box“ </a:t>
            </a:r>
            <a:r>
              <a:rPr lang="de-DE"/>
              <a:t>for</a:t>
            </a:r>
            <a:endParaRPr lang="de-DE"/>
          </a:p>
          <a:p>
            <a:pPr marL="447675" lvl="1" indent="9525">
              <a:buFont typeface="Arial"/>
              <a:buChar char="•"/>
              <a:defRPr/>
            </a:pPr>
            <a:r>
              <a:rPr lang="de-DE"/>
              <a:t>user</a:t>
            </a:r>
            <a:r>
              <a:rPr lang="de-DE"/>
              <a:t> </a:t>
            </a:r>
            <a:r>
              <a:rPr lang="de-DE"/>
              <a:t>table</a:t>
            </a:r>
            <a:endParaRPr lang="de-DE"/>
          </a:p>
          <a:p>
            <a:pPr marL="447675" lvl="1" indent="9525">
              <a:buFont typeface="Arial"/>
              <a:buChar char="•"/>
              <a:defRPr/>
            </a:pPr>
            <a:r>
              <a:rPr lang="de-DE"/>
              <a:t>experiment</a:t>
            </a:r>
            <a:r>
              <a:rPr lang="de-DE"/>
              <a:t> </a:t>
            </a:r>
            <a:r>
              <a:rPr lang="de-DE"/>
              <a:t>platform</a:t>
            </a:r>
            <a:endParaRPr lang="de-DE"/>
          </a:p>
          <a:p>
            <a:pPr marL="447675" lvl="1" indent="9525">
              <a:buFont typeface="Arial"/>
              <a:buChar char="•"/>
              <a:defRPr/>
            </a:pPr>
            <a:r>
              <a:rPr lang="de-DE"/>
              <a:t>beamline</a:t>
            </a:r>
            <a:r>
              <a:rPr lang="de-DE"/>
              <a:t> </a:t>
            </a:r>
            <a:r>
              <a:rPr lang="de-DE"/>
              <a:t>crossing</a:t>
            </a:r>
            <a:endParaRPr lang="de-DE"/>
          </a:p>
        </p:txBody>
      </p:sp>
      <p:sp>
        <p:nvSpPr>
          <p:cNvPr id="1155868403" name="Textfeld 16"/>
          <p:cNvSpPr txBox="1"/>
          <p:nvPr/>
        </p:nvSpPr>
        <p:spPr bwMode="auto">
          <a:xfrm>
            <a:off x="5176520" y="3320388"/>
            <a:ext cx="3637280" cy="1425247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95000" lnSpcReduction="1000"/>
          </a:bodyPr>
          <a:lstStyle/>
          <a:p>
            <a:pPr>
              <a:defRPr/>
            </a:pPr>
            <a:r>
              <a:rPr lang="de-DE"/>
              <a:t>Green box:</a:t>
            </a:r>
            <a:endParaRPr/>
          </a:p>
          <a:p>
            <a:pPr>
              <a:defRPr/>
            </a:pP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de-DE"/>
              <a:t>length</a:t>
            </a:r>
            <a:r>
              <a:rPr lang="de-DE"/>
              <a:t> </a:t>
            </a:r>
            <a:r>
              <a:rPr lang="de-DE"/>
              <a:t>of</a:t>
            </a:r>
            <a:r>
              <a:rPr lang="de-DE"/>
              <a:t> 6.3m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de-DE"/>
              <a:t>off </a:t>
            </a:r>
            <a:r>
              <a:rPr lang="de-DE"/>
              <a:t>axis</a:t>
            </a:r>
            <a:r>
              <a:rPr lang="de-DE"/>
              <a:t> (</a:t>
            </a:r>
            <a:r>
              <a:rPr lang="de-DE"/>
              <a:t>slightly</a:t>
            </a:r>
            <a:r>
              <a:rPr lang="de-DE"/>
              <a:t> </a:t>
            </a:r>
            <a:r>
              <a:rPr lang="de-DE"/>
              <a:t>to</a:t>
            </a:r>
            <a:r>
              <a:rPr lang="de-DE"/>
              <a:t> </a:t>
            </a:r>
            <a:r>
              <a:rPr lang="de-DE"/>
              <a:t>the</a:t>
            </a:r>
            <a:r>
              <a:rPr lang="de-DE"/>
              <a:t> </a:t>
            </a:r>
            <a:r>
              <a:rPr lang="de-DE"/>
              <a:t>right</a:t>
            </a:r>
            <a:r>
              <a:rPr lang="de-DE"/>
              <a:t> in beam </a:t>
            </a:r>
            <a:r>
              <a:rPr lang="de-DE"/>
              <a:t>direction</a:t>
            </a:r>
            <a:r>
              <a:rPr lang="de-DE"/>
              <a:t>)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de-DE"/>
              <a:t>0.55m </a:t>
            </a:r>
            <a:r>
              <a:rPr lang="de-DE"/>
              <a:t>distance</a:t>
            </a:r>
            <a:r>
              <a:rPr lang="de-DE"/>
              <a:t> </a:t>
            </a:r>
            <a:r>
              <a:rPr lang="de-DE"/>
              <a:t>to</a:t>
            </a:r>
            <a:r>
              <a:rPr lang="de-DE"/>
              <a:t> </a:t>
            </a:r>
            <a:r>
              <a:rPr lang="de-DE"/>
              <a:t>the</a:t>
            </a:r>
            <a:r>
              <a:rPr lang="de-DE"/>
              <a:t> </a:t>
            </a:r>
            <a:r>
              <a:rPr lang="de-DE"/>
              <a:t>shielding</a:t>
            </a:r>
            <a:r>
              <a:rPr lang="de-DE"/>
              <a:t> wall</a:t>
            </a:r>
            <a:endParaRPr/>
          </a:p>
          <a:p>
            <a:pPr>
              <a:defRPr/>
            </a:pPr>
            <a:endParaRPr lang="de-DE"/>
          </a:p>
        </p:txBody>
      </p:sp>
      <p:sp>
        <p:nvSpPr>
          <p:cNvPr id="1733415417" name="Fußzeilenplatzhalter 3"/>
          <p:cNvSpPr>
            <a:spLocks noGrp="1"/>
          </p:cNvSpPr>
          <p:nvPr/>
        </p:nvSpPr>
        <p:spPr bwMode="auto">
          <a:xfrm flipH="0" flipV="0">
            <a:off x="6368102" y="4914360"/>
            <a:ext cx="2218165" cy="267480"/>
          </a:xfrm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l">
              <a:defRPr/>
            </a:pPr>
            <a:r>
              <a:rPr lang="de-DE" sz="1000"/>
              <a:t>P. Hofmann</a:t>
            </a:r>
            <a:endParaRPr sz="100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_rels/theme2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ppt/theme/theme2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ONLYOFFICE/8.3.3.18</Application>
  <DocSecurity>0</DocSecurity>
  <PresentationFormat>On-screen Show (4:3)</PresentationFormat>
  <Paragraphs>0</Paragraphs>
  <Slides>19</Slides>
  <Notes>19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dc:identifier/>
  <dc:language/>
  <cp:lastModifiedBy>h.albers</cp:lastModifiedBy>
  <cp:revision>53</cp:revision>
  <dcterms:modified xsi:type="dcterms:W3CDTF">2025-09-26T07:40:43Z</dcterms:modified>
  <cp:category/>
  <cp:contentStatus/>
  <cp:version/>
</cp:coreProperties>
</file>