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3.jpeg" ContentType="image/jpe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115D81F4-A6F8-4442-80BC-5A943D93EA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93C06BA-0167-405A-9B32-B9C1EAC3B8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3890E1-62E8-487B-9B06-CF09EB2FBE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6C7D850-9790-413F-B470-875087FDDB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EBEEE15-B0E8-493A-A7F0-238C84D9D5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DDCBCA8-B5BE-4ADD-9B8F-319E06D5B4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1A78D516-5F5B-4D3F-92B2-04EC2ED8FB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D70AC967-FB1F-4E4A-A5DA-A4DCBD2D16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5CC3E366-5DD0-42BA-ADA2-FAC871885C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49F86D5-562C-4949-A98D-65931649EA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1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2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5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Bild 6" descr="fair-mesh.jpg"/>
          <p:cNvPicPr/>
          <p:nvPr/>
        </p:nvPicPr>
        <p:blipFill>
          <a:blip r:embed="rId4"/>
          <a:srcRect l="4772" t="11487" r="5374" b="5509"/>
          <a:stretch/>
        </p:blipFill>
        <p:spPr>
          <a:xfrm>
            <a:off x="110520" y="1417320"/>
            <a:ext cx="8926200" cy="50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51720" y="3244320"/>
            <a:ext cx="6607080" cy="77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1" lang="de-DE" sz="36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" name="Rechteck 12"/>
          <p:cNvSpPr/>
          <p:nvPr/>
        </p:nvSpPr>
        <p:spPr>
          <a:xfrm>
            <a:off x="403920" y="6650280"/>
            <a:ext cx="3371040" cy="20736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Click to edit the outline text format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Second Outline Level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Third Outline Level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Fourth Outline Level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14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15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7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18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1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70649DC-CD41-4CFE-A133-892127CCB37A}" type="slidenum"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dt" idx="2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ftr" idx="3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28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29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1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32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4760280" y="1378080"/>
            <a:ext cx="4038120" cy="503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7840" indent="-177840" defTabSz="457200">
              <a:lnSpc>
                <a:spcPct val="100000"/>
              </a:lnSpc>
              <a:spcBef>
                <a:spcPts val="180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355680" indent="-17784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539640" indent="-18432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719280" indent="-179280" defTabSz="457200">
              <a:lnSpc>
                <a:spcPct val="100000"/>
              </a:lnSpc>
              <a:spcBef>
                <a:spcPts val="21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5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05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896760" indent="-177840" defTabSz="457200">
              <a:lnSpc>
                <a:spcPct val="100000"/>
              </a:lnSpc>
              <a:spcBef>
                <a:spcPts val="2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50280" y="1378080"/>
            <a:ext cx="4038120" cy="503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7840" indent="-177840" defTabSz="457200">
              <a:lnSpc>
                <a:spcPct val="100000"/>
              </a:lnSpc>
              <a:spcBef>
                <a:spcPts val="180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355680" indent="-17784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539640" indent="-18432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719280" indent="-179280" defTabSz="457200">
              <a:lnSpc>
                <a:spcPct val="100000"/>
              </a:lnSpc>
              <a:spcBef>
                <a:spcPts val="21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5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05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896760" indent="-177840" defTabSz="457200">
              <a:lnSpc>
                <a:spcPct val="100000"/>
              </a:lnSpc>
              <a:spcBef>
                <a:spcPts val="2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4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74EDDE4-1804-4F1C-B047-5F1B33DC59FE}" type="slidenum"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dt" idx="5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ftr" idx="6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41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42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4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45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7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4114BC4-AE97-4DE9-971A-7FDCC9A42D35}" type="slidenum"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8"/>
          </p:nvPr>
        </p:nvSpPr>
        <p:spPr>
          <a:xfrm>
            <a:off x="7100280" y="6552720"/>
            <a:ext cx="8481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9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350280" y="1378080"/>
            <a:ext cx="4038120" cy="503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7840" indent="-177840" defTabSz="457200">
              <a:lnSpc>
                <a:spcPct val="100000"/>
              </a:lnSpc>
              <a:spcBef>
                <a:spcPts val="180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355680" indent="-17784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539640" indent="-18432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719280" indent="-179280" defTabSz="457200">
              <a:lnSpc>
                <a:spcPct val="100000"/>
              </a:lnSpc>
              <a:spcBef>
                <a:spcPts val="21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5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05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896760" indent="-177840" defTabSz="457200">
              <a:lnSpc>
                <a:spcPct val="100000"/>
              </a:lnSpc>
              <a:spcBef>
                <a:spcPts val="2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53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54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6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57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ldNum" idx="10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1655264-BAE8-4238-9FA4-C8ACB27B3921}" type="slidenum"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11"/>
          </p:nvPr>
        </p:nvSpPr>
        <p:spPr>
          <a:xfrm>
            <a:off x="7100280" y="6552720"/>
            <a:ext cx="8481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998960" y="1406880"/>
            <a:ext cx="4038120" cy="503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1080" indent="-181080" defTabSz="457200">
              <a:lnSpc>
                <a:spcPct val="100000"/>
              </a:lnSpc>
              <a:spcBef>
                <a:spcPts val="1199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542880" indent="-181080" defTabSz="4572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893880" indent="-18108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1074600" indent="-9036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1255680" indent="-90360" defTabSz="457200">
              <a:lnSpc>
                <a:spcPct val="100000"/>
              </a:lnSpc>
              <a:spcBef>
                <a:spcPts val="21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5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05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12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65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66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8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69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13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ECB112A-CFDD-4C50-8D4B-B0872472B7D4}" type="slidenum"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14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ftr" idx="15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Click to edit the outline text format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Second Outline Level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Third Outline Level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Fourth Outline Level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Fifth Outline Level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Sixth Outline Level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333333"/>
                </a:solidFill>
                <a:uFillTx/>
                <a:latin typeface="Arial"/>
              </a:rPr>
              <a:t>Seventh Outline Level</a:t>
            </a:r>
            <a:endParaRPr b="0" lang="de-DE" sz="2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4"/>
    <p:sldLayoutId id="2147483660" r:id="rId5"/>
    <p:sldLayoutId id="2147483661" r:id="rId6"/>
    <p:sldLayoutId id="2147483662" r:id="rId7"/>
    <p:sldLayoutId id="2147483663" r:id="rId8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85" name="Gerade Verbindung 8"/>
          <p:cNvCxnSpPr/>
          <p:nvPr/>
        </p:nvCxnSpPr>
        <p:spPr>
          <a:xfrm>
            <a:off x="0" y="1068120"/>
            <a:ext cx="9144360" cy="360"/>
          </a:xfrm>
          <a:prstGeom prst="straightConnector1">
            <a:avLst/>
          </a:prstGeom>
          <a:ln w="254000">
            <a:solidFill>
              <a:srgbClr val="eaeaea"/>
            </a:solidFill>
            <a:round/>
          </a:ln>
        </p:spPr>
      </p:cxnSp>
      <p:sp>
        <p:nvSpPr>
          <p:cNvPr id="86" name="Textfeld 10"/>
          <p:cNvSpPr/>
          <p:nvPr/>
        </p:nvSpPr>
        <p:spPr>
          <a:xfrm>
            <a:off x="435240" y="6622200"/>
            <a:ext cx="37803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8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pic>
        <p:nvPicPr>
          <p:cNvPr id="89" name="Bild 6" descr="GSI_Logo_rgb.png"/>
          <p:cNvPicPr/>
          <p:nvPr/>
        </p:nvPicPr>
        <p:blipFill>
          <a:blip r:embed="rId2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Bild 12" descr="FAIR_Logo_rgb.png"/>
          <p:cNvPicPr/>
          <p:nvPr/>
        </p:nvPicPr>
        <p:blipFill>
          <a:blip r:embed="rId3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1080" indent="-181080" defTabSz="457200">
              <a:lnSpc>
                <a:spcPct val="100000"/>
              </a:lnSpc>
              <a:spcBef>
                <a:spcPts val="6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447840" indent="-18108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714240" indent="-17136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895320" indent="-181080" defTabSz="457200">
              <a:lnSpc>
                <a:spcPct val="100000"/>
              </a:lnSpc>
              <a:spcBef>
                <a:spcPts val="21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5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05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1076400" indent="-181080" defTabSz="457200">
              <a:lnSpc>
                <a:spcPct val="100000"/>
              </a:lnSpc>
              <a:spcBef>
                <a:spcPts val="2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1080" indent="-181080" defTabSz="457200">
              <a:lnSpc>
                <a:spcPct val="100000"/>
              </a:lnSpc>
              <a:spcBef>
                <a:spcPts val="6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400" strike="noStrike" u="none">
                <a:solidFill>
                  <a:srgbClr val="333333"/>
                </a:solidFill>
                <a:uFillTx/>
                <a:latin typeface="Arial"/>
              </a:rPr>
              <a:t>Textmasterformat bearbeiten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447840" indent="-181080" defTabSz="457200">
              <a:lnSpc>
                <a:spcPct val="100000"/>
              </a:lnSpc>
              <a:spcBef>
                <a:spcPts val="24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200" strike="noStrike" u="none">
                <a:solidFill>
                  <a:srgbClr val="333333"/>
                </a:solidFill>
                <a:uFillTx/>
                <a:latin typeface="Arial"/>
              </a:rPr>
              <a:t>Zweite Ebene</a:t>
            </a:r>
            <a:endParaRPr b="0" lang="de-DE" sz="12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714240" indent="-171360" defTabSz="457200">
              <a:lnSpc>
                <a:spcPct val="100000"/>
              </a:lnSpc>
              <a:spcBef>
                <a:spcPts val="22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100" strike="noStrike" u="none">
                <a:solidFill>
                  <a:srgbClr val="333333"/>
                </a:solidFill>
                <a:uFillTx/>
                <a:latin typeface="Arial"/>
              </a:rPr>
              <a:t>Dritte Ebene</a:t>
            </a:r>
            <a:endParaRPr b="0" lang="de-DE" sz="11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3" marL="895320" indent="-181080" defTabSz="457200">
              <a:lnSpc>
                <a:spcPct val="100000"/>
              </a:lnSpc>
              <a:spcBef>
                <a:spcPts val="21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50" strike="noStrike" u="none">
                <a:solidFill>
                  <a:srgbClr val="333333"/>
                </a:solidFill>
                <a:uFillTx/>
                <a:latin typeface="Arial"/>
              </a:rPr>
              <a:t>Vierte Ebene</a:t>
            </a:r>
            <a:endParaRPr b="0" lang="de-DE" sz="105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4" marL="1076400" indent="-181080" defTabSz="457200">
              <a:lnSpc>
                <a:spcPct val="100000"/>
              </a:lnSpc>
              <a:spcBef>
                <a:spcPts val="20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Fünfte Ebene</a:t>
            </a:r>
            <a:endParaRPr b="0" lang="de-DE" sz="10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16"/>
          </p:nvPr>
        </p:nvSpPr>
        <p:spPr>
          <a:xfrm>
            <a:off x="7100280" y="6552720"/>
            <a:ext cx="8481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17"/>
          </p:nvPr>
        </p:nvSpPr>
        <p:spPr>
          <a:xfrm>
            <a:off x="4577760" y="6560640"/>
            <a:ext cx="252072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18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3548010-44F7-4FBF-8989-B87E8ACED6BD}" type="slidenum">
              <a:rPr b="0" lang="de-DE" sz="1000" strike="noStrike" u="none">
                <a:solidFill>
                  <a:srgbClr val="333333"/>
                </a:solidFill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51720" y="2379240"/>
            <a:ext cx="6607080" cy="164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1" lang="en-US" sz="2800" strike="noStrike" u="none">
                <a:solidFill>
                  <a:srgbClr val="333333"/>
                </a:solidFill>
                <a:uFillTx/>
                <a:latin typeface="Arial"/>
              </a:rPr>
              <a:t>Digitizer Funktionstest</a:t>
            </a:r>
            <a:br>
              <a:rPr sz="2800"/>
            </a:br>
            <a:r>
              <a:rPr b="1" lang="en-US" sz="2800" strike="noStrike" u="none">
                <a:solidFill>
                  <a:srgbClr val="333333"/>
                </a:solidFill>
                <a:uFillTx/>
                <a:latin typeface="Arial"/>
              </a:rPr>
              <a:t>29.07.2025</a:t>
            </a:r>
            <a:endParaRPr b="0" lang="de-DE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371600" y="4286880"/>
            <a:ext cx="6400440" cy="89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666666"/>
                </a:solidFill>
                <a:uFillTx/>
                <a:latin typeface="Arial"/>
              </a:rPr>
              <a:t>A. Krimm, SYS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GS12QS3T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dt" idx="35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ftr" idx="36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80000" y="1337040"/>
            <a:ext cx="8823600" cy="496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F8179EA-36DC-45EA-81BC-7427246D651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GS04ME1E (Extraktions-Septum)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dt" idx="37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ftr" idx="38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216360" y="1337040"/>
            <a:ext cx="8503560" cy="478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"/>
          <p:cNvSpPr txBox="1"/>
          <p:nvPr/>
        </p:nvSpPr>
        <p:spPr>
          <a:xfrm>
            <a:off x="180000" y="6120000"/>
            <a:ext cx="864000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Long term display of septum data (upper plot) sometimes not available (under investigation)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0E8D6AD1-26AD-454E-B08E-3C81AF5F581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Bumper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dt" idx="39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ftr" idx="40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180000" y="1440000"/>
            <a:ext cx="8640720" cy="486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80BC19F-0637-4DD8-8B7F-78FD73BE8C3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22640" y="367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GS12ME1I (Injektions-Septum)</a:t>
            </a:r>
            <a:br>
              <a:rPr sz="2400"/>
            </a:br>
            <a:r>
              <a:rPr b="1" lang="de-DE" sz="1200" strike="noStrike" u="none">
                <a:solidFill>
                  <a:srgbClr val="333333"/>
                </a:solidFill>
                <a:uFillTx/>
                <a:latin typeface="Arial"/>
              </a:rPr>
              <a:t>Picoscope Hardwarefehler, getestet mit künstlichem Trigger ohne Strahlbetrieb</a:t>
            </a:r>
            <a:endParaRPr b="0" lang="de-DE" sz="1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dt" idx="41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ftr" idx="42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80000" y="1337040"/>
            <a:ext cx="4023360" cy="226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"/>
          <p:cNvSpPr txBox="1"/>
          <p:nvPr/>
        </p:nvSpPr>
        <p:spPr>
          <a:xfrm>
            <a:off x="4392000" y="1620000"/>
            <a:ext cx="396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Keine Daten durch Picoscope Hardwarefehler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Service zu Diagnosezwecken abgeschaltet.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4320000" y="3780000"/>
            <a:ext cx="396000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1.8.2024: Nach Power-Reset des Picoscopes: Hardwarefehler behoben: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 Screenshot von Bürorechner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 Kein Strahl und kein Timing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→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künstlicher Triggerimpuls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→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keine sinnvollen Messdaten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180000" y="3636000"/>
            <a:ext cx="4014000" cy="28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"/>
          <p:cNvSpPr txBox="1"/>
          <p:nvPr/>
        </p:nvSpPr>
        <p:spPr>
          <a:xfrm rot="19920000">
            <a:off x="432000" y="4967640"/>
            <a:ext cx="3586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</a:rPr>
              <a:t>Messung ohne Strahl und Timing!</a:t>
            </a:r>
            <a:endParaRPr b="0" lang="en-US" sz="1800" strike="noStrike" u="none">
              <a:solidFill>
                <a:srgbClr val="000000"/>
              </a:solidFill>
              <a:highlight>
                <a:srgbClr val="ffff00"/>
              </a:highlight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1E6B3995-1C93-4F56-8FFD-692DCEFDDD2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22640" y="403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  <a:ea typeface="Tahoma"/>
              </a:rPr>
              <a:t>TK-Trafos</a:t>
            </a:r>
            <a:br>
              <a:rPr sz="2400"/>
            </a:br>
            <a:r>
              <a:rPr b="1" lang="de-DE" sz="1200" strike="noStrike" u="none">
                <a:solidFill>
                  <a:srgbClr val="333333"/>
                </a:solidFill>
                <a:uFillTx/>
                <a:latin typeface="Arial"/>
              </a:rPr>
              <a:t>Picoscope Hardwarefehler, getestet mit künstlichem Trigger ohne Strahlbetrieb</a:t>
            </a:r>
            <a:endParaRPr b="0" lang="de-DE" sz="1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dt" idx="43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ftr" idx="44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80000" y="1337040"/>
            <a:ext cx="4023000" cy="226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180000" y="3672000"/>
            <a:ext cx="4014360" cy="288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"/>
          <p:cNvSpPr txBox="1"/>
          <p:nvPr/>
        </p:nvSpPr>
        <p:spPr>
          <a:xfrm>
            <a:off x="4356000" y="1620000"/>
            <a:ext cx="3960000" cy="7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Keine Daten durch Picoscope Hardwarefehler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4320000" y="3780000"/>
            <a:ext cx="396000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1.8.2024: Nach Power-Reset des Picoscopes: Hardwarefehler behoben: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 Screenshot von Bürorechner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- Kein Strahl und kein Timing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→ 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künstlicher Triggerimpuls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  →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keine sinnvollen Messdaten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"/>
          <p:cNvSpPr txBox="1"/>
          <p:nvPr/>
        </p:nvSpPr>
        <p:spPr>
          <a:xfrm rot="19920000">
            <a:off x="432000" y="4968000"/>
            <a:ext cx="358632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highlight>
                  <a:srgbClr val="ffff00"/>
                </a:highlight>
                <a:uFillTx/>
                <a:latin typeface="Arial"/>
              </a:rPr>
              <a:t>Messung ohne Strahl und Timing!</a:t>
            </a:r>
            <a:endParaRPr b="0" lang="en-US" sz="1800" strike="noStrike" u="none">
              <a:solidFill>
                <a:srgbClr val="000000"/>
              </a:solidFill>
              <a:highlight>
                <a:srgbClr val="ffff00"/>
              </a:highlight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36DBDC42-3927-41A2-8743-2C718C93B624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400" strike="noStrike" u="none">
                <a:solidFill>
                  <a:srgbClr val="333333"/>
                </a:solidFill>
                <a:uFillTx/>
                <a:latin typeface="Arial"/>
              </a:rPr>
              <a:t>Summary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rgbClr val="333333"/>
                </a:solidFill>
                <a:uFillTx/>
                <a:latin typeface="Arial"/>
              </a:rPr>
              <a:t>Randbedingungen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Datum: 29.07.2025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Personen: Alexander Krimm (SYS)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HKR-Konsole: TCL1028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Browser: Firefox Version 128.6.0esr (64-bit), rocky – 1.0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rgbClr val="333333"/>
                </a:solidFill>
                <a:uFillTx/>
                <a:latin typeface="Arial"/>
              </a:rPr>
              <a:t>Resultate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Digitizer mit kontinuierlicher Acquisition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400" strike="noStrike" u="none">
                <a:solidFill>
                  <a:srgbClr val="333333"/>
                </a:solidFill>
                <a:uFillTx/>
                <a:latin typeface="Arial"/>
              </a:rPr>
              <a:t>Alle ausgerollten Systeme prinzipiell funktionsfähig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400" strike="noStrike" u="none">
                <a:solidFill>
                  <a:srgbClr val="333333"/>
                </a:solidFill>
                <a:uFillTx/>
                <a:latin typeface="Arial"/>
              </a:rPr>
              <a:t>Probleme beim Start treten nicht mehr auf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Digitizer mit getriggerter Acquisition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400" strike="noStrike" u="none">
                <a:solidFill>
                  <a:srgbClr val="333333"/>
                </a:solidFill>
                <a:uFillTx/>
                <a:latin typeface="Arial"/>
              </a:rPr>
              <a:t>Zwei von drei ausgerollten Systemen liefern keine Daten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400" strike="noStrike" u="none">
                <a:solidFill>
                  <a:srgbClr val="333333"/>
                </a:solidFill>
                <a:uFillTx/>
                <a:latin typeface="Arial"/>
              </a:rPr>
              <a:t>Ursache in Hardwarefehler der Picoscopes, behoben durch Power-Reset</a:t>
            </a:r>
            <a:endParaRPr b="0" lang="de-DE" sz="14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rgbClr val="333333"/>
                </a:solidFill>
                <a:uFillTx/>
                <a:latin typeface="Arial"/>
              </a:rPr>
              <a:t>Status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Grundsätzlich Betriebsfähig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Integration für restliche Digitizertypen und aggregierende Services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0" defTabSz="457200">
              <a:lnSpc>
                <a:spcPct val="100000"/>
              </a:lnSpc>
              <a:spcBef>
                <a:spcPts val="320"/>
              </a:spcBef>
              <a:buNone/>
            </a:pPr>
            <a:r>
              <a:rPr b="0" lang="en-US" sz="1600" strike="noStrike" u="none">
                <a:solidFill>
                  <a:srgbClr val="333333"/>
                </a:solidFill>
                <a:uFillTx/>
                <a:latin typeface="Arial"/>
              </a:rPr>
              <a:t> 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20"/>
              </a:spcBef>
              <a:buNone/>
            </a:pP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20"/>
              </a:spcBef>
              <a:buNone/>
            </a:pP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360"/>
              </a:spcBef>
              <a:buNone/>
            </a:pP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19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0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6440312-27F4-48E8-A0CE-E40FB955E5D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22640" y="12744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Übersichtsseite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22640" y="5072760"/>
            <a:ext cx="8211600" cy="115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Neue Übersichtsseite auf https://&lt;system&gt;.sis18.gsi.de/web/overview.html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Temporäre Lösung bis vorhandene Dashboards automatisch auffindbar sind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21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ftr" idx="22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559440" y="1339200"/>
            <a:ext cx="5704560" cy="347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955705-A795-4AB0-BC54-88DEB8DAA02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Status Digitizer</a:t>
            </a:r>
            <a:br>
              <a:rPr sz="2400"/>
            </a:b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mit kontinuierlicher Acquisition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22640" y="3884760"/>
            <a:ext cx="8211600" cy="246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Regelmäßige Probleme beim Start des UIs behoben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Extractionsseptum: vereinzelt fehlender Langzeit-Plot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Vereinzelt Einfrieren des UI bei GS11MU2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Fehler „Index out of bounds“ beobachtet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Andere Geräte nicht entsprechend lang beobachtet?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Muss noch weiter untersucht werden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 idx="23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 idx="24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aphicFrame>
        <p:nvGraphicFramePr>
          <p:cNvPr id="115" name="Tabelle 1"/>
          <p:cNvGraphicFramePr/>
          <p:nvPr/>
        </p:nvGraphicFramePr>
        <p:xfrm>
          <a:off x="422640" y="1397160"/>
          <a:ext cx="8015400" cy="2099520"/>
        </p:xfrm>
        <a:graphic>
          <a:graphicData uri="http://schemas.openxmlformats.org/drawingml/2006/table">
            <a:tbl>
              <a:tblPr/>
              <a:tblGrid>
                <a:gridCol w="1028880"/>
                <a:gridCol w="4200840"/>
                <a:gridCol w="968760"/>
                <a:gridCol w="907920"/>
                <a:gridCol w="907920"/>
              </a:tblGrid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Geräte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URL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Start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Daten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Stabil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GS11MU2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https://gs11mu2.sis18.gsi.de/index.html#dashboard=GS11MU2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x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GS01QS1F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https://gs11mu2.sis18.gsi.de/index.html#dashboard=GS01QS1F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GS12QS1F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https://gs11mu2.sis18.gsi.de/index.html#dashboard=GS12QS1F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2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GS01QS2D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https://gsxxqs.sis18.gsi.de/index.html#dashboard=GS01QS2D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GS12QS2D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https://gsxxqs.sis18.gsi.de/index.html#dashboard=GS12QS2D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GS12QS3T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https://gsxxqs.sis18.gsi.de/index.html#dashboard=GS12QS3T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GS04ME1E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https://extraction-septum.sis18.gsi.de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r>
                        <a:rPr b="1" lang="de-DE" sz="1200" strike="noStrike" u="none">
                          <a:solidFill>
                            <a:srgbClr val="00b050"/>
                          </a:solidFill>
                          <a:uFillTx/>
                          <a:latin typeface="Arial"/>
                        </a:rPr>
                        <a:t>*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53E5A6-412B-49F9-9118-BEDF2088E36D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lnSpcReduction="9999"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Status Digitizer</a:t>
            </a:r>
            <a:br>
              <a:rPr sz="2400"/>
            </a:b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mit getriggerter Acquisition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22640" y="3884760"/>
            <a:ext cx="8211600" cy="246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Bumper prinzipiell sehr stabil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Keine Datenanzeige bei I-Septum und TK-Trafos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UI startet und zeigt korrektes Dashboard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Keine Daten, durch Hardwarefehler der Picoscopes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  <a:p>
            <a:pPr lvl="2" marL="1296000" indent="-288000" defTabSz="4572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trike="noStrike" u="none">
                <a:solidFill>
                  <a:srgbClr val="333333"/>
                </a:solidFill>
                <a:uFillTx/>
                <a:latin typeface="Arial"/>
              </a:rPr>
              <a:t>Behoben nach Ende des Betriebs, getestet mit künstlichem Trigger</a:t>
            </a:r>
            <a:endParaRPr b="0" lang="de-DE" sz="16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dt" idx="25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 idx="26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aphicFrame>
        <p:nvGraphicFramePr>
          <p:cNvPr id="120" name="Tabelle 9"/>
          <p:cNvGraphicFramePr/>
          <p:nvPr/>
        </p:nvGraphicFramePr>
        <p:xfrm>
          <a:off x="422640" y="1397160"/>
          <a:ext cx="8015400" cy="1049760"/>
        </p:xfrm>
        <a:graphic>
          <a:graphicData uri="http://schemas.openxmlformats.org/drawingml/2006/table">
            <a:tbl>
              <a:tblPr/>
              <a:tblGrid>
                <a:gridCol w="1028880"/>
                <a:gridCol w="4200840"/>
                <a:gridCol w="968760"/>
                <a:gridCol w="907920"/>
                <a:gridCol w="907920"/>
              </a:tblGrid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Geräte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URL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Start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Daten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</a:rPr>
                        <a:t>Stabil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Bumper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https://bumper.sis18.gsi.de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GS12ME1I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https://injection-septum.sis18.gsi.de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Arial"/>
                        </a:rPr>
                        <a:t>*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0772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de-DE" sz="12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TK-Trafos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05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https://tk-beam-phases.sis18.gsi.de</a:t>
                      </a:r>
                      <a:endParaRPr b="0" lang="en-US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Wingdings"/>
                        </a:rPr>
                        <a:t></a:t>
                      </a:r>
                      <a:r>
                        <a:rPr b="1" lang="de-DE" sz="1400" strike="noStrike" u="none">
                          <a:solidFill>
                            <a:srgbClr val="00b050"/>
                          </a:solidFill>
                          <a:uFillTx/>
                          <a:latin typeface="Arial"/>
                        </a:rPr>
                        <a:t>*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de-DE" sz="1200" strike="noStrike" u="none">
                        <a:solidFill>
                          <a:srgbClr val="ff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"/>
          <p:cNvSpPr txBox="1"/>
          <p:nvPr/>
        </p:nvSpPr>
        <p:spPr>
          <a:xfrm>
            <a:off x="2880000" y="2569680"/>
            <a:ext cx="5580000" cy="23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b="1" lang="de-DE" sz="1050" strike="noStrike" u="none">
                <a:solidFill>
                  <a:srgbClr val="00b050"/>
                </a:solidFill>
                <a:uFillTx/>
                <a:latin typeface="Arial"/>
              </a:rPr>
              <a:t>* </a:t>
            </a:r>
            <a:r>
              <a:rPr b="0" lang="de-DE" sz="1050" strike="noStrike" u="none">
                <a:solidFill>
                  <a:srgbClr val="000000"/>
                </a:solidFill>
                <a:uFillTx/>
                <a:latin typeface="Arial"/>
              </a:rPr>
              <a:t>Geräte erst nach Strahlbetrieb neu gestartet → getestet nur mit künstlichem Trigger </a:t>
            </a:r>
            <a:endParaRPr b="0" lang="en-US" sz="1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496585-96F7-455A-A23B-B2F2E2E6582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GS11MU2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dt" idx="27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ftr" idx="28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80000" y="1440000"/>
            <a:ext cx="8640360" cy="486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CB8ABF2-E2FB-42C7-ABA6-5FF1CEB4728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  <a:ea typeface="Tahoma"/>
              </a:rPr>
              <a:t>GS01QS1F &amp; </a:t>
            </a: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GS12QS1F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dt" idx="29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ftr" idx="30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91960" y="1301040"/>
            <a:ext cx="8503560" cy="478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"/>
          <p:cNvSpPr txBox="1"/>
          <p:nvPr/>
        </p:nvSpPr>
        <p:spPr>
          <a:xfrm>
            <a:off x="252000" y="6048000"/>
            <a:ext cx="864000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Screenshot für GS12QS1F fehlt aufgrund eines falschen Links auf der Übersichtsseite, ist aber technisch identisch. Link wurde korrigiert.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E5BC764A-3CB7-4F86-A55F-80FB2B686B8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GS01QS2D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dt" idx="31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ftr" idx="32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216360" y="1337040"/>
            <a:ext cx="8503560" cy="478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2E8A8226-B6E7-4DF4-85B8-F20B74C799B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22640" y="259920"/>
            <a:ext cx="6242040" cy="78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333333"/>
                </a:solidFill>
                <a:uFillTx/>
                <a:latin typeface="Arial"/>
              </a:rPr>
              <a:t>GS12QS2D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dt" idx="33"/>
          </p:nvPr>
        </p:nvSpPr>
        <p:spPr>
          <a:xfrm>
            <a:off x="7098840" y="6552720"/>
            <a:ext cx="8496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1000" strike="noStrike" u="none">
                <a:solidFill>
                  <a:schemeClr val="dk1"/>
                </a:solidFill>
                <a:uFillTx/>
                <a:latin typeface="Arial"/>
              </a:rPr>
              <a:t>31.10.2024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ftr" idx="34"/>
          </p:nvPr>
        </p:nvSpPr>
        <p:spPr>
          <a:xfrm>
            <a:off x="4142520" y="6560640"/>
            <a:ext cx="2955960" cy="35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10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1000" strike="noStrike" u="none">
                <a:solidFill>
                  <a:schemeClr val="dk1"/>
                </a:solidFill>
                <a:uFillTx/>
                <a:latin typeface="Arial"/>
              </a:rPr>
              <a:t>Booster Mode: Hysteresis</a:t>
            </a:r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80000" y="1337040"/>
            <a:ext cx="8503560" cy="478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32020C12-F700-43BC-B384-A2428098F00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gsi-folienmaster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57</TotalTime>
  <Application>LibreOffice/24.8.7.2$Linux_X86_64 LibreOffice_project/480$Build-2</Application>
  <AppVersion>15.0000</AppVersion>
  <Words>362</Words>
  <Paragraphs>135</Paragraphs>
  <Company>GSI Helmholzzentrum für Schwerionenforschung mbH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2016-02-22T15:04:17Z</dcterms:created>
  <dc:creator>Ondreka, David Dr.</dc:creator>
  <dc:description/>
  <dc:language>de-DE</dc:language>
  <cp:lastModifiedBy/>
  <cp:lastPrinted>2024-07-08T13:46:04Z</cp:lastPrinted>
  <dcterms:modified xsi:type="dcterms:W3CDTF">2025-08-01T16:07:30Z</dcterms:modified>
  <cp:revision>1206</cp:revision>
  <dc:subject/>
  <dc:title>Slow Extraction from SIS18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(4:3)</vt:lpwstr>
  </property>
  <property fmtid="{D5CDD505-2E9C-101B-9397-08002B2CF9AE}" pid="3" name="Slides">
    <vt:i4>14</vt:i4>
  </property>
</Properties>
</file>