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424" r:id="rId3"/>
    <p:sldId id="423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0B4B5E2-A102-4A3A-9AE0-6EC37185F7CE}">
          <p14:sldIdLst>
            <p14:sldId id="256"/>
            <p14:sldId id="424"/>
            <p14:sldId id="423"/>
          </p14:sldIdLst>
        </p14:section>
        <p14:section name="Zusatzfolien" id="{A57D370F-1748-4508-BB61-5486E7B6F0F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48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ndreka, David Dr." initials="ODD" lastIdx="2" clrIdx="0">
    <p:extLst>
      <p:ext uri="{19B8F6BF-5375-455C-9EA6-DF929625EA0E}">
        <p15:presenceInfo xmlns:p15="http://schemas.microsoft.com/office/powerpoint/2012/main" userId="S-1-5-21-839522115-515967899-725345543-123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CC"/>
    <a:srgbClr val="3366FF"/>
    <a:srgbClr val="FF3300"/>
    <a:srgbClr val="FFC3C3"/>
    <a:srgbClr val="FFC9C9"/>
    <a:srgbClr val="FFDC01"/>
    <a:srgbClr val="FF9900"/>
    <a:srgbClr val="FF00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78" autoAdjust="0"/>
  </p:normalViewPr>
  <p:slideViewPr>
    <p:cSldViewPr snapToGrid="0" snapToObjects="1">
      <p:cViewPr varScale="1">
        <p:scale>
          <a:sx n="156" d="100"/>
          <a:sy n="156" d="100"/>
        </p:scale>
        <p:origin x="1974" y="120"/>
      </p:cViewPr>
      <p:guideLst>
        <p:guide orient="horz" pos="2486"/>
        <p:guide pos="2880"/>
      </p:guideLst>
    </p:cSldViewPr>
  </p:slideViewPr>
  <p:outlineViewPr>
    <p:cViewPr>
      <p:scale>
        <a:sx n="33" d="100"/>
        <a:sy n="33" d="100"/>
      </p:scale>
      <p:origin x="0" y="-7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>
      <p:cViewPr varScale="1">
        <p:scale>
          <a:sx n="121" d="100"/>
          <a:sy n="121" d="100"/>
        </p:scale>
        <p:origin x="36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51660-0934-124D-A4B3-496C7F32030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A3EDE-7EBB-0F4A-80C2-34DB9D2E2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215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28EF-C252-394A-93BF-1C478CFA0896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02386-BEE7-5D4D-B4E7-4BB579C47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0198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fair-mesh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3" t="11489" r="5373" b="5511"/>
          <a:stretch/>
        </p:blipFill>
        <p:spPr>
          <a:xfrm>
            <a:off x="110437" y="1417154"/>
            <a:ext cx="8926586" cy="50562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3244364"/>
            <a:ext cx="6607516" cy="779866"/>
          </a:xfrm>
        </p:spPr>
        <p:txBody>
          <a:bodyPr anchor="b" anchorCtr="0">
            <a:noAutofit/>
          </a:bodyPr>
          <a:lstStyle>
            <a:lvl1pPr algn="ctr">
              <a:defRPr sz="36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24230"/>
            <a:ext cx="6400800" cy="58466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404091" y="6650182"/>
            <a:ext cx="3371273" cy="20781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93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565" y="271335"/>
            <a:ext cx="6242342" cy="7875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23544" y="6552643"/>
            <a:ext cx="8252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64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sz="half" idx="16"/>
          </p:nvPr>
        </p:nvSpPr>
        <p:spPr>
          <a:xfrm>
            <a:off x="476035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13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9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2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  <p:sp>
        <p:nvSpPr>
          <p:cNvPr id="9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0280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sz="half" idx="1"/>
          </p:nvPr>
        </p:nvSpPr>
        <p:spPr>
          <a:xfrm>
            <a:off x="4999055" y="1406770"/>
            <a:ext cx="4038600" cy="5034224"/>
          </a:xfrm>
        </p:spPr>
        <p:txBody>
          <a:bodyPr>
            <a:normAutofit/>
          </a:bodyPr>
          <a:lstStyle>
            <a:lvl1pPr marL="180975" indent="-180975">
              <a:spcBef>
                <a:spcPts val="1200"/>
              </a:spcBef>
              <a:defRPr sz="1600"/>
            </a:lvl1pPr>
            <a:lvl2pPr marL="542925" indent="-180975">
              <a:defRPr sz="1400"/>
            </a:lvl2pPr>
            <a:lvl3pPr marL="893763" indent="-180975">
              <a:defRPr sz="1200"/>
            </a:lvl3pPr>
            <a:lvl4pPr marL="1074738" indent="-90488">
              <a:defRPr sz="1100"/>
            </a:lvl4pPr>
            <a:lvl5pPr marL="1255713" indent="-90488"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6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2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9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 marL="180975" indent="-180975">
              <a:spcBef>
                <a:spcPts val="600"/>
              </a:spcBef>
              <a:defRPr sz="1400"/>
            </a:lvl1pPr>
            <a:lvl2pPr marL="447675" indent="-180975">
              <a:defRPr sz="1200"/>
            </a:lvl2pPr>
            <a:lvl3pPr marL="714375" indent="-171450">
              <a:defRPr sz="1100"/>
            </a:lvl3pPr>
            <a:lvl4pPr marL="895350" indent="-180975">
              <a:defRPr sz="1050"/>
            </a:lvl4pPr>
            <a:lvl5pPr marL="1076325" indent="-180975"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 marL="180975" indent="-180975">
              <a:spcBef>
                <a:spcPts val="600"/>
              </a:spcBef>
              <a:defRPr sz="1400"/>
            </a:lvl1pPr>
            <a:lvl2pPr marL="447675" indent="-180975">
              <a:defRPr sz="1200"/>
            </a:lvl2pPr>
            <a:lvl3pPr marL="714375" indent="-171450">
              <a:defRPr sz="1100"/>
            </a:lvl3pPr>
            <a:lvl4pPr marL="895350" indent="-180975">
              <a:defRPr sz="1050"/>
            </a:lvl4pPr>
            <a:lvl5pPr marL="1076325" indent="-180975"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/>
            <a:r>
              <a:rPr lang="en-US" smtClean="0"/>
              <a:t>Digitizer Status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282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612411"/>
            <a:ext cx="9144000" cy="2556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565" y="1450685"/>
            <a:ext cx="8211834" cy="4903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964992" y="6552643"/>
            <a:ext cx="744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0" y="1068273"/>
            <a:ext cx="9144000" cy="0"/>
          </a:xfrm>
          <a:prstGeom prst="line">
            <a:avLst/>
          </a:prstGeom>
          <a:ln w="254000">
            <a:solidFill>
              <a:srgbClr val="EAEAE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35267" y="6620368"/>
            <a:ext cx="3780832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dirty="0" smtClean="0">
                <a:solidFill>
                  <a:srgbClr val="333333"/>
                </a:solidFill>
                <a:latin typeface="Arial"/>
                <a:cs typeface="Arial"/>
              </a:rPr>
              <a:t>GSI Helmholtzzentrum für Schwerionenforschung GmbH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2566" y="259790"/>
            <a:ext cx="6242342" cy="7875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4" name="Rechteck 3"/>
          <p:cNvSpPr>
            <a:spLocks/>
          </p:cNvSpPr>
          <p:nvPr/>
        </p:nvSpPr>
        <p:spPr>
          <a:xfrm>
            <a:off x="-1" y="939485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>
            <a:spLocks/>
          </p:cNvSpPr>
          <p:nvPr/>
        </p:nvSpPr>
        <p:spPr>
          <a:xfrm>
            <a:off x="-1" y="6609871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00456" y="6552643"/>
            <a:ext cx="8483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577938" y="6560611"/>
            <a:ext cx="2521061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  <p:pic>
        <p:nvPicPr>
          <p:cNvPr id="13" name="Bild 6" descr="GSI_Logo_rgb.png"/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399" y="583587"/>
            <a:ext cx="1129081" cy="376361"/>
          </a:xfrm>
          <a:prstGeom prst="rect">
            <a:avLst/>
          </a:prstGeom>
        </p:spPr>
      </p:pic>
      <p:pic>
        <p:nvPicPr>
          <p:cNvPr id="14" name="Bild 12" descr="FAIR_Logo_rgb.png"/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249" y="430944"/>
            <a:ext cx="775055" cy="64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8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  <p:sldLayoutId id="2147483654" r:id="rId6"/>
    <p:sldLayoutId id="2147483657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rgbClr val="333333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2000" kern="1200">
          <a:solidFill>
            <a:srgbClr val="333333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800" kern="1200">
          <a:solidFill>
            <a:srgbClr val="333333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600" kern="1200">
          <a:solidFill>
            <a:srgbClr val="333333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400" kern="1200">
          <a:solidFill>
            <a:srgbClr val="333333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200" kern="1200">
          <a:solidFill>
            <a:srgbClr val="333333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2649161"/>
            <a:ext cx="6607516" cy="1645097"/>
          </a:xfrm>
        </p:spPr>
        <p:txBody>
          <a:bodyPr/>
          <a:lstStyle/>
          <a:p>
            <a:r>
              <a:rPr lang="en-US" sz="2800" dirty="0" smtClean="0"/>
              <a:t>Status Digitizer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354214"/>
            <a:ext cx="6400800" cy="894904"/>
          </a:xfrm>
        </p:spPr>
        <p:txBody>
          <a:bodyPr>
            <a:normAutofit/>
          </a:bodyPr>
          <a:lstStyle/>
          <a:p>
            <a:pPr lvl="0"/>
            <a:r>
              <a:rPr lang="en-US" sz="1400" noProof="0" dirty="0" smtClean="0"/>
              <a:t>D. Ondreka, SYS</a:t>
            </a:r>
          </a:p>
          <a:p>
            <a:pPr lvl="0"/>
            <a:r>
              <a:rPr lang="en-US" sz="1400" dirty="0" smtClean="0"/>
              <a:t>CSG, 01.09.2025</a:t>
            </a:r>
            <a:endParaRPr lang="en-US" sz="1400" noProof="0" dirty="0" smtClean="0"/>
          </a:p>
        </p:txBody>
      </p:sp>
    </p:spTree>
    <p:extLst>
      <p:ext uri="{BB962C8B-B14F-4D97-AF65-F5344CB8AC3E}">
        <p14:creationId xmlns:p14="http://schemas.microsoft.com/office/powerpoint/2010/main" val="39101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Bisherige Fehler weitestgehend eliminiert</a:t>
            </a:r>
          </a:p>
          <a:p>
            <a:r>
              <a:rPr lang="de-DE" dirty="0" smtClean="0"/>
              <a:t>Funktionstest am 29.07. für ausgerollte Systeme</a:t>
            </a:r>
          </a:p>
          <a:p>
            <a:r>
              <a:rPr lang="de-DE" dirty="0" smtClean="0"/>
              <a:t>Laufende Arbeiten</a:t>
            </a:r>
          </a:p>
          <a:p>
            <a:pPr lvl="1"/>
            <a:r>
              <a:rPr lang="de-DE" dirty="0" smtClean="0"/>
              <a:t>Konsolidierung Code-Basis</a:t>
            </a:r>
          </a:p>
          <a:p>
            <a:pPr lvl="1"/>
            <a:r>
              <a:rPr lang="de-DE" dirty="0" err="1" smtClean="0"/>
              <a:t>Triggerung</a:t>
            </a:r>
            <a:r>
              <a:rPr lang="de-DE" dirty="0" smtClean="0"/>
              <a:t> </a:t>
            </a:r>
            <a:r>
              <a:rPr lang="de-DE" dirty="0" err="1" smtClean="0"/>
              <a:t>Pico-Scope</a:t>
            </a:r>
            <a:r>
              <a:rPr lang="de-DE" dirty="0" smtClean="0"/>
              <a:t> 3000 und 6000 (</a:t>
            </a:r>
            <a:r>
              <a:rPr lang="de-DE" dirty="0" err="1" smtClean="0"/>
              <a:t>Chopper</a:t>
            </a:r>
            <a:r>
              <a:rPr lang="de-DE" dirty="0" smtClean="0"/>
              <a:t> und Kicker)</a:t>
            </a:r>
          </a:p>
          <a:p>
            <a:r>
              <a:rPr lang="de-DE" dirty="0" smtClean="0"/>
              <a:t>Nächste Schritte</a:t>
            </a:r>
          </a:p>
          <a:p>
            <a:pPr lvl="1"/>
            <a:r>
              <a:rPr lang="de-DE" dirty="0" smtClean="0"/>
              <a:t>Implementierung JAPC-</a:t>
            </a:r>
            <a:r>
              <a:rPr lang="de-DE" dirty="0" err="1" smtClean="0"/>
              <a:t>Plugin</a:t>
            </a:r>
            <a:endParaRPr lang="de-DE" dirty="0" smtClean="0"/>
          </a:p>
          <a:p>
            <a:pPr lvl="1"/>
            <a:r>
              <a:rPr lang="de-DE" dirty="0" smtClean="0"/>
              <a:t>Implementierung von kombinierten Displays (</a:t>
            </a:r>
            <a:r>
              <a:rPr lang="de-DE" dirty="0" err="1" smtClean="0"/>
              <a:t>Oszi</a:t>
            </a:r>
            <a:r>
              <a:rPr lang="de-DE" dirty="0" smtClean="0"/>
              <a:t>-Ersatz)</a:t>
            </a:r>
          </a:p>
          <a:p>
            <a:pPr lvl="1"/>
            <a:r>
              <a:rPr lang="de-DE" dirty="0" smtClean="0"/>
              <a:t>Injektions-</a:t>
            </a:r>
            <a:r>
              <a:rPr lang="de-DE" dirty="0" err="1" smtClean="0"/>
              <a:t>Schottky</a:t>
            </a:r>
            <a:r>
              <a:rPr lang="de-DE" dirty="0" smtClean="0"/>
              <a:t>-Display</a:t>
            </a:r>
          </a:p>
          <a:p>
            <a:r>
              <a:rPr lang="de-DE" dirty="0" smtClean="0"/>
              <a:t>Demonstration in Test-Strahlzeit Februar 2026</a:t>
            </a:r>
          </a:p>
          <a:p>
            <a:pPr lvl="1"/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2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29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Status Analog-</a:t>
            </a:r>
            <a:r>
              <a:rPr lang="en-US" dirty="0" err="1" smtClean="0"/>
              <a:t>Signale</a:t>
            </a:r>
            <a:r>
              <a:rPr lang="en-US" dirty="0" smtClean="0"/>
              <a:t> SIS18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01.09.2025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Digitizer Status</a:t>
            </a:r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129878"/>
              </p:ext>
            </p:extLst>
          </p:nvPr>
        </p:nvGraphicFramePr>
        <p:xfrm>
          <a:off x="1221551" y="2422663"/>
          <a:ext cx="6627555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805">
                  <a:extLst>
                    <a:ext uri="{9D8B030D-6E8A-4147-A177-3AD203B41FA5}">
                      <a16:colId xmlns:a16="http://schemas.microsoft.com/office/drawing/2014/main" val="1271399266"/>
                    </a:ext>
                  </a:extLst>
                </a:gridCol>
                <a:gridCol w="2135505">
                  <a:extLst>
                    <a:ext uri="{9D8B030D-6E8A-4147-A177-3AD203B41FA5}">
                      <a16:colId xmlns:a16="http://schemas.microsoft.com/office/drawing/2014/main" val="2544420536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3816858927"/>
                    </a:ext>
                  </a:extLst>
                </a:gridCol>
                <a:gridCol w="1132265">
                  <a:extLst>
                    <a:ext uri="{9D8B030D-6E8A-4147-A177-3AD203B41FA5}">
                      <a16:colId xmlns:a16="http://schemas.microsoft.com/office/drawing/2014/main" val="29521764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System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Analog-</a:t>
                      </a:r>
                      <a:r>
                        <a:rPr lang="en-US" sz="1200" dirty="0" err="1" smtClean="0"/>
                        <a:t>Signale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im</a:t>
                      </a:r>
                      <a:r>
                        <a:rPr lang="en-US" sz="1200" baseline="0" dirty="0" smtClean="0"/>
                        <a:t> HKR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Digitizer-</a:t>
                      </a:r>
                      <a:r>
                        <a:rPr lang="en-US" sz="1200" dirty="0" err="1" smtClean="0"/>
                        <a:t>Signale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Status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79121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Bumper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Strom</a:t>
                      </a:r>
                      <a:r>
                        <a:rPr lang="en-US" sz="1200" baseline="0" dirty="0" smtClean="0"/>
                        <a:t> von 1 Bumper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Ströme</a:t>
                      </a:r>
                      <a:r>
                        <a:rPr lang="en-US" sz="1200" baseline="0" dirty="0" smtClean="0"/>
                        <a:t> von 4 </a:t>
                      </a:r>
                      <a:r>
                        <a:rPr lang="en-US" sz="1200" baseline="0" dirty="0" err="1" smtClean="0"/>
                        <a:t>Bumpern</a:t>
                      </a:r>
                      <a:endParaRPr lang="de-D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err="1" smtClean="0">
                          <a:solidFill>
                            <a:srgbClr val="00B050"/>
                          </a:solidFill>
                        </a:rPr>
                        <a:t>verfügbar</a:t>
                      </a:r>
                      <a:endParaRPr lang="de-DE" sz="1200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631827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TK</a:t>
                      </a:r>
                      <a:r>
                        <a:rPr lang="en-US" sz="1200" baseline="0" dirty="0" smtClean="0"/>
                        <a:t> Chopper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Spannung</a:t>
                      </a:r>
                      <a:endParaRPr lang="en-US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 err="1" smtClean="0"/>
                        <a:t>Spannung</a:t>
                      </a:r>
                      <a:endParaRPr lang="de-DE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accent6"/>
                          </a:solidFill>
                        </a:rPr>
                        <a:t>in</a:t>
                      </a:r>
                      <a:r>
                        <a:rPr lang="en-US" sz="1200" b="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1200" b="0" baseline="0" dirty="0" err="1" smtClean="0">
                          <a:solidFill>
                            <a:schemeClr val="accent6"/>
                          </a:solidFill>
                        </a:rPr>
                        <a:t>Arbeit</a:t>
                      </a:r>
                      <a:endParaRPr lang="de-DE" sz="1200" b="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470383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El.</a:t>
                      </a:r>
                      <a:r>
                        <a:rPr lang="en-US" sz="1200" baseline="0" dirty="0" smtClean="0"/>
                        <a:t> inj. septum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Spannung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</a:rPr>
                        <a:t>Spannung</a:t>
                      </a:r>
                      <a:endParaRPr lang="de-DE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 smtClean="0">
                          <a:solidFill>
                            <a:srgbClr val="00B050"/>
                          </a:solidFill>
                        </a:rPr>
                        <a:t>verfügbar</a:t>
                      </a:r>
                      <a:endParaRPr lang="de-DE" sz="1200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28600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El. ext. septum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Spannung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 err="1" smtClean="0"/>
                        <a:t>Spannung</a:t>
                      </a:r>
                      <a:r>
                        <a:rPr lang="en-US" sz="1200" i="0" baseline="0" dirty="0" smtClean="0"/>
                        <a:t> und </a:t>
                      </a:r>
                      <a:r>
                        <a:rPr lang="en-US" sz="1200" i="0" baseline="0" dirty="0" err="1" smtClean="0"/>
                        <a:t>Abweichung</a:t>
                      </a:r>
                      <a:endParaRPr lang="en-US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 smtClean="0">
                          <a:solidFill>
                            <a:srgbClr val="00B050"/>
                          </a:solidFill>
                        </a:rPr>
                        <a:t>verfügbar</a:t>
                      </a:r>
                      <a:endParaRPr lang="de-DE" sz="1200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173020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Ext.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smtClean="0"/>
                        <a:t>kicker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Diff. </a:t>
                      </a:r>
                      <a:r>
                        <a:rPr lang="en-US" sz="1200" dirty="0" smtClean="0"/>
                        <a:t>Signal von </a:t>
                      </a:r>
                      <a:r>
                        <a:rPr lang="en-US" sz="1200" dirty="0" smtClean="0"/>
                        <a:t>1 </a:t>
                      </a:r>
                      <a:r>
                        <a:rPr lang="en-US" sz="1200" dirty="0" err="1" smtClean="0"/>
                        <a:t>Modul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baseline="0" dirty="0" err="1" smtClean="0">
                          <a:solidFill>
                            <a:schemeClr val="tx1"/>
                          </a:solidFill>
                        </a:rPr>
                        <a:t>Signale</a:t>
                      </a:r>
                      <a:r>
                        <a:rPr lang="en-US" sz="1200" b="0" i="0" baseline="0" dirty="0" smtClean="0">
                          <a:solidFill>
                            <a:schemeClr val="tx1"/>
                          </a:solidFill>
                        </a:rPr>
                        <a:t> von 9 </a:t>
                      </a:r>
                      <a:r>
                        <a:rPr lang="en-US" sz="1200" b="0" i="0" baseline="0" dirty="0" err="1" smtClean="0">
                          <a:solidFill>
                            <a:schemeClr val="tx1"/>
                          </a:solidFill>
                        </a:rPr>
                        <a:t>Modulen</a:t>
                      </a:r>
                      <a:endParaRPr lang="de-DE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accent6"/>
                          </a:solidFill>
                        </a:rPr>
                        <a:t>in</a:t>
                      </a:r>
                      <a:r>
                        <a:rPr lang="en-US" sz="1200" b="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1200" b="0" baseline="0" dirty="0" err="1" smtClean="0">
                          <a:solidFill>
                            <a:schemeClr val="accent6"/>
                          </a:solidFill>
                        </a:rPr>
                        <a:t>Arbeit</a:t>
                      </a:r>
                      <a:endParaRPr lang="de-DE" sz="1200" b="0" dirty="0" smtClean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024057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AEG</a:t>
                      </a:r>
                      <a:r>
                        <a:rPr lang="en-US" sz="1200" baseline="0" dirty="0" smtClean="0"/>
                        <a:t> (</a:t>
                      </a:r>
                      <a:r>
                        <a:rPr lang="en-US" sz="1200" baseline="0" dirty="0" err="1" smtClean="0"/>
                        <a:t>Dipol</a:t>
                      </a:r>
                      <a:r>
                        <a:rPr lang="en-US" sz="1200" baseline="0" dirty="0" smtClean="0"/>
                        <a:t>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Strom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 smtClean="0">
                          <a:solidFill>
                            <a:schemeClr val="tx1"/>
                          </a:solidFill>
                        </a:rPr>
                        <a:t>Strom, 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</a:rPr>
                        <a:t>Stromabweichung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</a:rPr>
                        <a:t> und 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</a:rPr>
                        <a:t>Spannung</a:t>
                      </a:r>
                      <a:endParaRPr lang="de-DE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err="1" smtClean="0">
                          <a:solidFill>
                            <a:srgbClr val="00B050"/>
                          </a:solidFill>
                        </a:rPr>
                        <a:t>verfügbar</a:t>
                      </a:r>
                      <a:endParaRPr lang="de-DE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225801"/>
                  </a:ext>
                </a:extLst>
              </a:tr>
              <a:tr h="18312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HF-</a:t>
                      </a:r>
                      <a:r>
                        <a:rPr lang="en-US" sz="1200" dirty="0" err="1" smtClean="0"/>
                        <a:t>Kavitäten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Spannungamplitude</a:t>
                      </a:r>
                      <a:r>
                        <a:rPr lang="en-US" sz="1200" baseline="0" dirty="0" smtClean="0"/>
                        <a:t> (1 </a:t>
                      </a:r>
                      <a:r>
                        <a:rPr lang="en-US" sz="1200" baseline="0" dirty="0" err="1" smtClean="0"/>
                        <a:t>Kav</a:t>
                      </a:r>
                      <a:r>
                        <a:rPr lang="en-US" sz="1200" baseline="0" dirty="0" smtClean="0"/>
                        <a:t>.)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 smtClean="0"/>
                        <a:t>Amplitude,</a:t>
                      </a:r>
                      <a:r>
                        <a:rPr lang="en-US" sz="1200" i="0" baseline="0" dirty="0" smtClean="0"/>
                        <a:t> </a:t>
                      </a:r>
                      <a:r>
                        <a:rPr lang="en-US" sz="1200" i="0" baseline="0" dirty="0" smtClean="0"/>
                        <a:t>Phase und </a:t>
                      </a:r>
                      <a:r>
                        <a:rPr lang="en-US" sz="1200" i="0" baseline="0" dirty="0" err="1" smtClean="0"/>
                        <a:t>Frequenz</a:t>
                      </a:r>
                      <a:r>
                        <a:rPr lang="en-US" sz="1200" i="0" baseline="0" dirty="0" smtClean="0"/>
                        <a:t> von 5 </a:t>
                      </a:r>
                      <a:r>
                        <a:rPr lang="en-US" sz="1200" i="0" baseline="0" dirty="0" err="1" smtClean="0"/>
                        <a:t>Kavitäten</a:t>
                      </a:r>
                      <a:endParaRPr lang="de-DE" sz="12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accent6"/>
                          </a:solidFill>
                        </a:rPr>
                        <a:t>in</a:t>
                      </a:r>
                      <a:r>
                        <a:rPr lang="en-US" sz="1200" b="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1200" b="0" baseline="0" smtClean="0">
                          <a:solidFill>
                            <a:schemeClr val="accent6"/>
                          </a:solidFill>
                        </a:rPr>
                        <a:t>Arbeit</a:t>
                      </a:r>
                      <a:endParaRPr lang="de-DE" sz="1200" b="0" dirty="0" smtClean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20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12945"/>
      </p:ext>
    </p:extLst>
  </p:cSld>
  <p:clrMapOvr>
    <a:masterClrMapping/>
  </p:clrMapOvr>
</p:sld>
</file>

<file path=ppt/theme/theme1.xml><?xml version="1.0" encoding="utf-8"?>
<a:theme xmlns:a="http://schemas.openxmlformats.org/drawingml/2006/main" name="gsi-folienmaster">
  <a:themeElements>
    <a:clrScheme name="Benutzerdefiniert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66666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DBB63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/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gsi-folienmaster</Template>
  <TotalTime>0</TotalTime>
  <Words>146</Words>
  <Application>Microsoft Office PowerPoint</Application>
  <PresentationFormat>Bildschirmpräsentation (4:3)</PresentationFormat>
  <Paragraphs>52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gsi-folienmaster</vt:lpstr>
      <vt:lpstr>Status Digitizer </vt:lpstr>
      <vt:lpstr>PowerPoint-Präsentation</vt:lpstr>
      <vt:lpstr>Status Analog-Signale SIS18</vt:lpstr>
    </vt:vector>
  </TitlesOfParts>
  <Company>GSI Helmholzzentrum für Schwerionenforschung 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Slow Extraction from SIS18</dc:title>
  <dc:creator>Ondreka, David Dr.</dc:creator>
  <cp:lastModifiedBy>Ondreka, David Dr.</cp:lastModifiedBy>
  <cp:revision>1265</cp:revision>
  <cp:lastPrinted>2024-07-08T13:46:04Z</cp:lastPrinted>
  <dcterms:created xsi:type="dcterms:W3CDTF">2016-02-22T15:04:17Z</dcterms:created>
  <dcterms:modified xsi:type="dcterms:W3CDTF">2025-09-01T06:53:05Z</dcterms:modified>
</cp:coreProperties>
</file>