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a datum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a datum</a:t>
            </a:r>
          </a:p>
        </p:txBody>
      </p:sp>
      <p:sp>
        <p:nvSpPr>
          <p:cNvPr id="12" name="Název prezentac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Název prezentace</a:t>
            </a:r>
          </a:p>
        </p:txBody>
      </p:sp>
      <p:sp>
        <p:nvSpPr>
          <p:cNvPr id="13" name="Text úrovně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Podtitul prezentace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Jen náz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Název snímku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100" name="Podtitul snímku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Podtitul snímku</a:t>
            </a:r>
          </a:p>
        </p:txBody>
      </p:sp>
      <p:sp>
        <p:nvSpPr>
          <p:cNvPr id="10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Název programu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Název programu</a:t>
            </a:r>
          </a:p>
        </p:txBody>
      </p:sp>
      <p:sp>
        <p:nvSpPr>
          <p:cNvPr id="109" name="Program – podtitu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Program – podtitul</a:t>
            </a:r>
          </a:p>
        </p:txBody>
      </p:sp>
      <p:sp>
        <p:nvSpPr>
          <p:cNvPr id="110" name="Text úrovně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Body programu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ý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ext úrovně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Výpis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ůležitý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ext úrovně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Více o faktu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Více o faktu</a:t>
            </a:r>
          </a:p>
        </p:txBody>
      </p:sp>
      <p:sp>
        <p:nvSpPr>
          <p:cNvPr id="128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á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Zdroj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Zdroj</a:t>
            </a:r>
          </a:p>
        </p:txBody>
      </p:sp>
      <p:sp>
        <p:nvSpPr>
          <p:cNvPr id="136" name="Text úrovně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„Význačný citát“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grafie - 3 na výš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Miska salátu se smaženou rýží, vařenými vejci a jídelními hůlkami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Mísa s lososovými koláčky, salátem a humusem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Mísa těstovin pappardelle s petrželovým máslem, praženými lískovými oříšky a strouhaným parmazánem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miska salátu se smaženou rýží, vařenými vejci a jídelními hůlkami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káda a limetky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Název prezentac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Název prezentace</a:t>
            </a:r>
          </a:p>
        </p:txBody>
      </p:sp>
      <p:sp>
        <p:nvSpPr>
          <p:cNvPr id="23" name="Autor a datum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a datum</a:t>
            </a:r>
          </a:p>
        </p:txBody>
      </p:sp>
      <p:sp>
        <p:nvSpPr>
          <p:cNvPr id="24" name="Text úrovně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Podtitul prezentace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ternativní název a 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ísa s lososovými koláčky, salátem a humusem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Název snímku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Název snímku</a:t>
            </a:r>
          </a:p>
        </p:txBody>
      </p:sp>
      <p:sp>
        <p:nvSpPr>
          <p:cNvPr id="34" name="Text úrovně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Podtitul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Číslo snímku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 a 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Název snímku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43" name="Podtitul snímku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Podtitul snímku</a:t>
            </a:r>
          </a:p>
        </p:txBody>
      </p:sp>
      <p:sp>
        <p:nvSpPr>
          <p:cNvPr id="44" name="Text úrovně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ráž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úrovně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, fot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odtitul snímku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Podtitul snímku</a:t>
            </a:r>
          </a:p>
        </p:txBody>
      </p:sp>
      <p:sp>
        <p:nvSpPr>
          <p:cNvPr id="61" name="Text úrovně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Mísa těstovin pappardelle s petrželovým máslem, praženými lískovými oříšky a strouhaným parmazánem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Název snímku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6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 a živé video – mal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odtitul snímku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Podtitul snímku</a:t>
            </a:r>
          </a:p>
        </p:txBody>
      </p:sp>
      <p:sp>
        <p:nvSpPr>
          <p:cNvPr id="72" name="Text úrovně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Název snímku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7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ázev, odrážky a živé video – velk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odtitul snímku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Podtitul snímku</a:t>
            </a:r>
          </a:p>
        </p:txBody>
      </p:sp>
      <p:sp>
        <p:nvSpPr>
          <p:cNvPr id="82" name="Text úrovně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Název snímku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Název snímku</a:t>
            </a:r>
          </a:p>
        </p:txBody>
      </p:sp>
      <p:sp>
        <p:nvSpPr>
          <p:cNvPr id="84" name="Číslo snímku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Oddí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Název oddílu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Název oddílu</a:t>
            </a:r>
          </a:p>
        </p:txBody>
      </p:sp>
      <p:sp>
        <p:nvSpPr>
          <p:cNvPr id="92" name="Číslo snímku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ázev snímku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Název snímku</a:t>
            </a:r>
          </a:p>
        </p:txBody>
      </p:sp>
      <p:sp>
        <p:nvSpPr>
          <p:cNvPr id="3" name="Text úrovně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s odrážkami na snímku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Číslo snímku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Relationship Id="rId4" Type="http://schemas.openxmlformats.org/officeDocument/2006/relationships/image" Target="../media/image30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Radim Dvořák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Radim Dvořák</a:t>
            </a:r>
          </a:p>
        </p:txBody>
      </p:sp>
      <p:sp>
        <p:nvSpPr>
          <p:cNvPr id="172" name="Centrality estimation with FSD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Centrality estimation with FSD</a:t>
            </a:r>
          </a:p>
        </p:txBody>
      </p:sp>
      <p:sp>
        <p:nvSpPr>
          <p:cNvPr id="173" name="Podtitul prezentac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Model comparison - PHQMD small clus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Model comparison - PHQMD small clusters</a:t>
            </a:r>
          </a:p>
        </p:txBody>
      </p:sp>
      <p:sp>
        <p:nvSpPr>
          <p:cNvPr id="248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Text s odrážkami na snímku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MC primary tracks with hit in STS, y&gt;2.8"/>
          <p:cNvSpPr txBox="1"/>
          <p:nvPr/>
        </p:nvSpPr>
        <p:spPr>
          <a:xfrm>
            <a:off x="622036" y="6208922"/>
            <a:ext cx="6979066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MC primary tracks with hit in STS, y&gt;2.8</a:t>
            </a:r>
          </a:p>
        </p:txBody>
      </p:sp>
      <p:sp>
        <p:nvSpPr>
          <p:cNvPr id="251" name="MC primary tracks with hit in STS, y&gt;2.8, pions"/>
          <p:cNvSpPr txBox="1"/>
          <p:nvPr/>
        </p:nvSpPr>
        <p:spPr>
          <a:xfrm>
            <a:off x="7481418" y="6208922"/>
            <a:ext cx="6979066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MC primary tracks with hit in STS, y&gt;2.8,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pions</a:t>
            </a:r>
          </a:p>
        </p:txBody>
      </p:sp>
      <p:sp>
        <p:nvSpPr>
          <p:cNvPr id="252" name="MC primary tracks with hit in STS, y&gt;2.8, protons"/>
          <p:cNvSpPr txBox="1"/>
          <p:nvPr/>
        </p:nvSpPr>
        <p:spPr>
          <a:xfrm>
            <a:off x="15611560" y="6045428"/>
            <a:ext cx="7313535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MC primary tracks with hit in STS, y&gt;2.8,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protons</a:t>
            </a:r>
          </a:p>
        </p:txBody>
      </p:sp>
      <p:pic>
        <p:nvPicPr>
          <p:cNvPr id="253" name="n_mc_track_sts_forward_prim_vs_b_colz.png" descr="n_mc_track_sts_forward_prim_vs_b_colz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6345" y="7536793"/>
            <a:ext cx="7620001" cy="63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n_mc_track_sts_forward_prim_pion_vs_b_colz.png" descr="n_mc_track_sts_forward_prim_pion_vs_b_colz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0950" y="7536793"/>
            <a:ext cx="7620001" cy="635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n_mc_track_sts_forward_prim_proton_vs_b_colz.png" descr="n_mc_track_sts_forward_prim_proton_vs_b_colz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5131977" y="7536793"/>
            <a:ext cx="7620001" cy="635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Model comparison - PHQMD small clus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Model comparison - PHQMD small clusters</a:t>
            </a:r>
          </a:p>
        </p:txBody>
      </p:sp>
      <p:sp>
        <p:nvSpPr>
          <p:cNvPr id="258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Forward pions are the good estimator for centrality for this model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Forward pions are the good estimator for centrality for this model</a:t>
            </a:r>
          </a:p>
        </p:txBody>
      </p:sp>
      <p:pic>
        <p:nvPicPr>
          <p:cNvPr id="260" name="rel_err_vs_centrality.png" descr="rel_err_vs_centralit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64629" y="6472183"/>
            <a:ext cx="11653213" cy="7220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b_vs_centrality.png" descr="b_vs_centralit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733" y="6427451"/>
            <a:ext cx="11817546" cy="730992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n_sts_vs_b_colz.png" descr="n_sts_vs_b_colz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134" y="8152641"/>
            <a:ext cx="5900018" cy="4916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frag_protons_sqrt_vs_b_colz.png" descr="frag_protons_sqrt_vs_b_colz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2455" y="2999043"/>
            <a:ext cx="5900018" cy="4916682"/>
          </a:xfrm>
          <a:prstGeom prst="rect">
            <a:avLst/>
          </a:prstGeom>
          <a:ln w="12700">
            <a:miter lim="400000"/>
          </a:ln>
        </p:spPr>
      </p:pic>
      <p:sp>
        <p:nvSpPr>
          <p:cNvPr id="265" name="Model comparison - PHQMD all clus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Model comparison - PHQMD all clusters</a:t>
            </a:r>
          </a:p>
        </p:txBody>
      </p:sp>
      <p:sp>
        <p:nvSpPr>
          <p:cNvPr id="266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="/>
          <p:cNvSpPr txBox="1"/>
          <p:nvPr/>
        </p:nvSpPr>
        <p:spPr>
          <a:xfrm>
            <a:off x="6437760" y="7434750"/>
            <a:ext cx="48006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=</a:t>
            </a:r>
          </a:p>
        </p:txBody>
      </p:sp>
      <p:sp>
        <p:nvSpPr>
          <p:cNvPr id="268" name="FSD"/>
          <p:cNvSpPr txBox="1"/>
          <p:nvPr/>
        </p:nvSpPr>
        <p:spPr>
          <a:xfrm>
            <a:off x="1637856" y="3373907"/>
            <a:ext cx="128839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FSD</a:t>
            </a:r>
          </a:p>
        </p:txBody>
      </p:sp>
      <p:sp>
        <p:nvSpPr>
          <p:cNvPr id="269" name="+"/>
          <p:cNvSpPr txBox="1"/>
          <p:nvPr/>
        </p:nvSpPr>
        <p:spPr>
          <a:xfrm>
            <a:off x="3282434" y="7434750"/>
            <a:ext cx="48006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+</a:t>
            </a:r>
          </a:p>
        </p:txBody>
      </p:sp>
      <p:sp>
        <p:nvSpPr>
          <p:cNvPr id="270" name="STS"/>
          <p:cNvSpPr txBox="1"/>
          <p:nvPr/>
        </p:nvSpPr>
        <p:spPr>
          <a:xfrm>
            <a:off x="3601295" y="8369003"/>
            <a:ext cx="125425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STS</a:t>
            </a:r>
          </a:p>
        </p:txBody>
      </p:sp>
      <p:sp>
        <p:nvSpPr>
          <p:cNvPr id="271" name="Ovál"/>
          <p:cNvSpPr/>
          <p:nvPr/>
        </p:nvSpPr>
        <p:spPr>
          <a:xfrm>
            <a:off x="3545781" y="6599921"/>
            <a:ext cx="2367292" cy="1270001"/>
          </a:xfrm>
          <a:prstGeom prst="ellipse">
            <a:avLst/>
          </a:prstGeom>
          <a:ln w="25400">
            <a:solidFill>
              <a:schemeClr val="accent5">
                <a:hueOff val="-82419"/>
                <a:satOff val="-9513"/>
                <a:lumOff val="-16343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272" name="n_sts_vs_frag_protons_sqrt.png" descr="n_sts_vs_frag_protons_sqr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911935" y="2999044"/>
            <a:ext cx="13807991" cy="10162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Model comparison - PHQMD all clus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Model comparison - PHQMD all clusters</a:t>
            </a:r>
          </a:p>
        </p:txBody>
      </p:sp>
      <p:sp>
        <p:nvSpPr>
          <p:cNvPr id="275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Identical results to small cluster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Identical results to small clusters</a:t>
            </a:r>
          </a:p>
        </p:txBody>
      </p:sp>
      <p:pic>
        <p:nvPicPr>
          <p:cNvPr id="277" name="b_vs_centrality.png" descr="b_vs_centralit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6266" y="6826119"/>
            <a:ext cx="10874173" cy="6726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rel_err_vs_centrality.png" descr="rel_err_vs_centralit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482326" y="6826119"/>
            <a:ext cx="10855822" cy="67263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Model comparison - PHQMD all clus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Model comparison - PHQMD all clusters</a:t>
            </a:r>
          </a:p>
        </p:txBody>
      </p:sp>
      <p:sp>
        <p:nvSpPr>
          <p:cNvPr id="281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Text s odrážkami na snímku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3" name="MC primary tracks with hit in STS, y&gt;2.8"/>
          <p:cNvSpPr txBox="1"/>
          <p:nvPr/>
        </p:nvSpPr>
        <p:spPr>
          <a:xfrm>
            <a:off x="622036" y="6208922"/>
            <a:ext cx="6979066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MC primary tracks with hit in STS, y&gt;2.8</a:t>
            </a:r>
          </a:p>
        </p:txBody>
      </p:sp>
      <p:sp>
        <p:nvSpPr>
          <p:cNvPr id="284" name="MC primary tracks with hit in STS, y&gt;2.8, pions"/>
          <p:cNvSpPr txBox="1"/>
          <p:nvPr/>
        </p:nvSpPr>
        <p:spPr>
          <a:xfrm>
            <a:off x="7481418" y="6208922"/>
            <a:ext cx="6979066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MC primary tracks with hit in STS, y&gt;2.8,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pions</a:t>
            </a:r>
          </a:p>
        </p:txBody>
      </p:sp>
      <p:sp>
        <p:nvSpPr>
          <p:cNvPr id="285" name="MC primary tracks with hit in STS, y&gt;2.8, protons"/>
          <p:cNvSpPr txBox="1"/>
          <p:nvPr/>
        </p:nvSpPr>
        <p:spPr>
          <a:xfrm>
            <a:off x="15611560" y="6045428"/>
            <a:ext cx="7313535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MC primary tracks with hit in STS, y&gt;2.8,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protons</a:t>
            </a:r>
          </a:p>
        </p:txBody>
      </p:sp>
      <p:pic>
        <p:nvPicPr>
          <p:cNvPr id="286" name="n_mc_track_sts_forward_prim_vs_b_colz.png" descr="n_mc_track_sts_forward_prim_vs_b_colz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105" y="7803850"/>
            <a:ext cx="6979065" cy="5815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n_mc_track_sts_forward_prim_proton_vs_b_colz.png" descr="n_mc_track_sts_forward_prim_proton_vs_b_colz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778795" y="7803850"/>
            <a:ext cx="6979065" cy="5815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8" name="n_mc_track_sts_forward_prim_pion_vs_b_colz.png" descr="n_mc_track_sts_forward_prim_pion_vs_b_colz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81419" y="7803850"/>
            <a:ext cx="6979064" cy="5815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Model comparison - PHQMD all clus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Model comparison - PHQMD all clusters</a:t>
            </a:r>
          </a:p>
        </p:txBody>
      </p:sp>
      <p:sp>
        <p:nvSpPr>
          <p:cNvPr id="291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Forward pions are almost as good as full STS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Forward pions are almost as good as full STS</a:t>
            </a:r>
          </a:p>
        </p:txBody>
      </p:sp>
      <p:pic>
        <p:nvPicPr>
          <p:cNvPr id="293" name="b_vs_centrality.png" descr="b_vs_centralit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05791" y="7442091"/>
            <a:ext cx="10004510" cy="61884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rel_err_vs_centrality.png" descr="rel_err_vs_centralit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75664" y="7369764"/>
            <a:ext cx="10221086" cy="63330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6AGe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6AGeV </a:t>
            </a:r>
          </a:p>
        </p:txBody>
      </p:sp>
      <p:sp>
        <p:nvSpPr>
          <p:cNvPr id="297" name="DCM-QGSM-SMM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DCM-QGSM-SMM</a:t>
            </a:r>
          </a:p>
        </p:txBody>
      </p:sp>
      <p:sp>
        <p:nvSpPr>
          <p:cNvPr id="298" name="Text s odrážkami na snímku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9" name="vložený-film.png" descr="vložený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764554" y="761586"/>
            <a:ext cx="7688551" cy="5787819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Čára"/>
          <p:cNvSpPr/>
          <p:nvPr/>
        </p:nvSpPr>
        <p:spPr>
          <a:xfrm flipV="1">
            <a:off x="20222195" y="507693"/>
            <a:ext cx="1" cy="56085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01" name="n_sts_vs_b_colz.png" descr="n_sts_vs_b_colz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3977" y="8484551"/>
            <a:ext cx="6342552" cy="5285461"/>
          </a:xfrm>
          <a:prstGeom prst="rect">
            <a:avLst/>
          </a:prstGeom>
          <a:ln w="12700">
            <a:miter lim="400000"/>
          </a:ln>
        </p:spPr>
      </p:pic>
      <p:sp>
        <p:nvSpPr>
          <p:cNvPr id="302" name="STS"/>
          <p:cNvSpPr txBox="1"/>
          <p:nvPr/>
        </p:nvSpPr>
        <p:spPr>
          <a:xfrm>
            <a:off x="4429117" y="9069692"/>
            <a:ext cx="125425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STS</a:t>
            </a:r>
          </a:p>
        </p:txBody>
      </p:sp>
      <p:sp>
        <p:nvSpPr>
          <p:cNvPr id="303" name="MC primary tracks with hit in STS, y&gt;2.4"/>
          <p:cNvSpPr txBox="1"/>
          <p:nvPr/>
        </p:nvSpPr>
        <p:spPr>
          <a:xfrm>
            <a:off x="7442082" y="7166531"/>
            <a:ext cx="6979066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MC primary tracks with hit in STS, y&gt;2.4</a:t>
            </a:r>
          </a:p>
        </p:txBody>
      </p:sp>
      <p:sp>
        <p:nvSpPr>
          <p:cNvPr id="304" name="MC primary tracks with hit in STS, y&gt;2.4, pions"/>
          <p:cNvSpPr txBox="1"/>
          <p:nvPr/>
        </p:nvSpPr>
        <p:spPr>
          <a:xfrm>
            <a:off x="15165647" y="6869990"/>
            <a:ext cx="6979066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MC primary tracks with hit in STS, y&gt;2.4,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pions</a:t>
            </a:r>
          </a:p>
        </p:txBody>
      </p:sp>
      <p:pic>
        <p:nvPicPr>
          <p:cNvPr id="305" name="n_mc_track_sts_forward_prim_vs_b_colz.png" descr="n_mc_track_sts_forward_prim_vs_b_colz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91074" y="8484551"/>
            <a:ext cx="6342552" cy="5285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n_mc_track_sts_forward_prim_pion_vs_b_colz.png" descr="n_mc_track_sts_forward_prim_pion_vs_b_colz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266678" y="8484551"/>
            <a:ext cx="6342553" cy="5285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rel_err_vs_centrality.png" descr="rel_err_vs_centralit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20397" y="1178370"/>
            <a:ext cx="7995743" cy="49542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n_sts_vs_b_colz.png" descr="n_sts_vs_b_colz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4620" y="8641242"/>
            <a:ext cx="6238607" cy="5198839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2AGeV"/>
          <p:cNvSpPr txBox="1"/>
          <p:nvPr>
            <p:ph type="title"/>
          </p:nvPr>
        </p:nvSpPr>
        <p:spPr>
          <a:xfrm>
            <a:off x="1206500" y="1077359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2AGeV </a:t>
            </a:r>
          </a:p>
        </p:txBody>
      </p:sp>
      <p:sp>
        <p:nvSpPr>
          <p:cNvPr id="311" name="DCM-QGSM-SMM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DCM-QGSM-SMM</a:t>
            </a:r>
          </a:p>
        </p:txBody>
      </p:sp>
      <p:sp>
        <p:nvSpPr>
          <p:cNvPr id="312" name="Text s odrážkami na snímku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3" name="STS"/>
          <p:cNvSpPr txBox="1"/>
          <p:nvPr/>
        </p:nvSpPr>
        <p:spPr>
          <a:xfrm>
            <a:off x="4429117" y="9069692"/>
            <a:ext cx="125425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STS</a:t>
            </a:r>
          </a:p>
        </p:txBody>
      </p:sp>
      <p:sp>
        <p:nvSpPr>
          <p:cNvPr id="314" name="MC primary tracks with hit in STS, y&gt;1.6"/>
          <p:cNvSpPr txBox="1"/>
          <p:nvPr/>
        </p:nvSpPr>
        <p:spPr>
          <a:xfrm>
            <a:off x="7442082" y="7166531"/>
            <a:ext cx="6979066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MC primary tracks with hit in STS, y&gt;1.6</a:t>
            </a:r>
          </a:p>
        </p:txBody>
      </p:sp>
      <p:sp>
        <p:nvSpPr>
          <p:cNvPr id="315" name="MC primary tracks with hit in STS, y&gt;1.6, pions"/>
          <p:cNvSpPr txBox="1"/>
          <p:nvPr/>
        </p:nvSpPr>
        <p:spPr>
          <a:xfrm>
            <a:off x="15165647" y="6869990"/>
            <a:ext cx="6979066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MC primary tracks with hit in STS, y&gt;1.6,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pions</a:t>
            </a:r>
          </a:p>
        </p:txBody>
      </p:sp>
      <p:pic>
        <p:nvPicPr>
          <p:cNvPr id="316" name="vložený-film.png" descr="vložený-fil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441052" y="465592"/>
            <a:ext cx="7562289" cy="5692770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Čára"/>
          <p:cNvSpPr/>
          <p:nvPr/>
        </p:nvSpPr>
        <p:spPr>
          <a:xfrm flipV="1">
            <a:off x="20128770" y="531050"/>
            <a:ext cx="1" cy="560856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318" name="n_mc_track_sts_forward_prim_vs_b_colz.png" descr="n_mc_track_sts_forward_prim_vs_b_colz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12312" y="8641242"/>
            <a:ext cx="6238606" cy="5198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n_mc_track_sts_forward_prim_pion_vs_b_colz.png" descr="n_mc_track_sts_forward_prim_pion_vs_b_colz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345554" y="8641242"/>
            <a:ext cx="6238607" cy="51988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rel_err_vs_centrality.png" descr="rel_err_vs_centralit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575263" y="712558"/>
            <a:ext cx="8390486" cy="51988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onclu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Conclusion</a:t>
            </a:r>
          </a:p>
        </p:txBody>
      </p:sp>
      <p:sp>
        <p:nvSpPr>
          <p:cNvPr id="323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4" name="FSD has similar performance as PSD - no improvement of centrality measurement of STS using 2D metho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FSD has similar performance as PSD - no improvement of centrality measurement of STS using 2D method</a:t>
            </a:r>
          </a:p>
          <a:p>
            <a:pPr/>
            <a:r>
              <a:t>Forward pions are good estimator of centrality - model and energy independent - todo: the estimator are primary MC tracks with STS hit and y&gt;2.8 not reconstructed STS tracks</a:t>
            </a:r>
          </a:p>
          <a:p>
            <a:pPr/>
            <a:r>
              <a:t>In PHQMD FSD can reconstruct centrality alone</a:t>
            </a:r>
          </a:p>
          <a:p>
            <a:pPr/>
            <a:r>
              <a:t>FSD can reconstruct centrality using ML - see my previous presentation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Back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Backup</a:t>
            </a:r>
          </a:p>
        </p:txBody>
      </p:sp>
      <p:sp>
        <p:nvSpPr>
          <p:cNvPr id="327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8" name="Text s odrážkami na snímku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imulation setu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Simulation setup</a:t>
            </a:r>
          </a:p>
        </p:txBody>
      </p:sp>
      <p:sp>
        <p:nvSpPr>
          <p:cNvPr id="176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DCM-QGSM-SMM…"/>
          <p:cNvSpPr txBox="1"/>
          <p:nvPr>
            <p:ph type="body" sz="half" idx="1"/>
          </p:nvPr>
        </p:nvSpPr>
        <p:spPr>
          <a:xfrm>
            <a:off x="1206500" y="4248504"/>
            <a:ext cx="12395000" cy="8256012"/>
          </a:xfrm>
          <a:prstGeom prst="rect">
            <a:avLst/>
          </a:prstGeom>
        </p:spPr>
        <p:txBody>
          <a:bodyPr/>
          <a:lstStyle/>
          <a:p>
            <a:pPr/>
            <a:r>
              <a:t>DCM-QGSM-SMM </a:t>
            </a:r>
          </a:p>
          <a:p>
            <a:pPr/>
            <a:r>
              <a:t>11AGeV Au+Au collisions </a:t>
            </a:r>
          </a:p>
          <a:p>
            <a:pPr/>
            <a:r>
              <a:t>Area of interest </a:t>
            </a:r>
          </a:p>
          <a:p>
            <a:pPr lvl="1"/>
            <a:r>
              <a:t>x=40 cm, r=40 cm (large circle)</a:t>
            </a:r>
          </a:p>
          <a:p>
            <a:pPr/>
            <a:r>
              <a:t>Hole in FSD diameter 14 cm</a:t>
            </a:r>
          </a:p>
          <a:p>
            <a:pPr/>
            <a:r>
              <a:t>Focus of this presentation: reproduce plots from PSD TDR</a:t>
            </a:r>
          </a:p>
        </p:txBody>
      </p:sp>
      <p:pic>
        <p:nvPicPr>
          <p:cNvPr id="178" name="geant_model.png" descr="geant_mode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40881" y="2732276"/>
            <a:ext cx="4787729" cy="4207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vložený-film.png" descr="vložený-fil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44516" y="7195638"/>
            <a:ext cx="9714647" cy="6403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vložený-film.png" descr="vložený-fil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53295" y="406291"/>
            <a:ext cx="8843110" cy="66569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2AGe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2AGeV</a:t>
            </a:r>
          </a:p>
        </p:txBody>
      </p:sp>
      <p:sp>
        <p:nvSpPr>
          <p:cNvPr id="331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Text s odrážkami na snímku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3" name="n_sts_vs_frag_protons_sqrt.png" descr="n_sts_vs_frag_protons_sq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67913" y="4485017"/>
            <a:ext cx="12541806" cy="9230983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frag_protons_sqrt_vs_b_colz.png" descr="frag_protons_sqrt_vs_b_colz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1678" y="7256517"/>
            <a:ext cx="7620001" cy="6350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6AGe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6AGeV</a:t>
            </a:r>
          </a:p>
        </p:txBody>
      </p:sp>
      <p:sp>
        <p:nvSpPr>
          <p:cNvPr id="337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8" name="Text s odrážkami na snímku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9" name="b_vs_centrality.png" descr="b_vs_centralit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00257" y="5282444"/>
            <a:ext cx="10621768" cy="6570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0" name="n_sts_vs_frag_protons_sqrt.png" descr="n_sts_vs_frag_protons_sqr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12476" y="5113939"/>
            <a:ext cx="9384657" cy="6907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SD perform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PSD performance</a:t>
            </a:r>
          </a:p>
        </p:txBody>
      </p:sp>
      <p:sp>
        <p:nvSpPr>
          <p:cNvPr id="183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4" name="vložený-film.png" descr="vložený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897" y="4061736"/>
            <a:ext cx="12484560" cy="92402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vložený-film.png" descr="vložený-fil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27161" y="1164359"/>
            <a:ext cx="11822106" cy="11855644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Small hole: diameter 6 cm - unrealistic"/>
          <p:cNvSpPr txBox="1"/>
          <p:nvPr>
            <p:ph type="body" idx="1"/>
          </p:nvPr>
        </p:nvSpPr>
        <p:spPr>
          <a:xfrm>
            <a:off x="1206500" y="2403006"/>
            <a:ext cx="21971000" cy="8256011"/>
          </a:xfrm>
          <a:prstGeom prst="rect">
            <a:avLst/>
          </a:prstGeom>
        </p:spPr>
        <p:txBody>
          <a:bodyPr/>
          <a:lstStyle/>
          <a:p>
            <a:pPr/>
            <a:r>
              <a:t>Small hole: diameter 6 cm - unrealistic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FSD performance"/>
          <p:cNvSpPr txBox="1"/>
          <p:nvPr>
            <p:ph type="title"/>
          </p:nvPr>
        </p:nvSpPr>
        <p:spPr>
          <a:xfrm>
            <a:off x="1206500" y="-964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FSD performance</a:t>
            </a:r>
          </a:p>
        </p:txBody>
      </p:sp>
      <p:sp>
        <p:nvSpPr>
          <p:cNvPr id="189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0" name="Text s odrážkami na snímku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1" name="frag_protons_sqrt_vs_b_colz.png" descr="frag_protons_sqrt_vs_b_colz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537" y="1285635"/>
            <a:ext cx="7263662" cy="60530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n_sts_vs_b_colz.png" descr="n_sts_vs_b_colz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8537" y="7670248"/>
            <a:ext cx="7263662" cy="6053052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+"/>
          <p:cNvSpPr txBox="1"/>
          <p:nvPr/>
        </p:nvSpPr>
        <p:spPr>
          <a:xfrm>
            <a:off x="2908733" y="7061048"/>
            <a:ext cx="480061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+</a:t>
            </a:r>
          </a:p>
        </p:txBody>
      </p:sp>
      <p:sp>
        <p:nvSpPr>
          <p:cNvPr id="194" name="="/>
          <p:cNvSpPr txBox="1"/>
          <p:nvPr/>
        </p:nvSpPr>
        <p:spPr>
          <a:xfrm>
            <a:off x="7512151" y="7061048"/>
            <a:ext cx="480061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=</a:t>
            </a:r>
          </a:p>
        </p:txBody>
      </p:sp>
      <p:pic>
        <p:nvPicPr>
          <p:cNvPr id="195" name="n_sts_vs_frag_protons_sqrt.png" descr="n_sts_vs_frag_protons_sqr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12165" y="2372962"/>
            <a:ext cx="15472117" cy="11387744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TS"/>
          <p:cNvSpPr txBox="1"/>
          <p:nvPr/>
        </p:nvSpPr>
        <p:spPr>
          <a:xfrm>
            <a:off x="4335691" y="8415715"/>
            <a:ext cx="1254253" cy="808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STS</a:t>
            </a:r>
          </a:p>
        </p:txBody>
      </p:sp>
      <p:sp>
        <p:nvSpPr>
          <p:cNvPr id="197" name="FSD"/>
          <p:cNvSpPr txBox="1"/>
          <p:nvPr/>
        </p:nvSpPr>
        <p:spPr>
          <a:xfrm>
            <a:off x="4602829" y="1498365"/>
            <a:ext cx="128839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FSD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FSD performanc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FSD performance </a:t>
            </a:r>
          </a:p>
        </p:txBody>
      </p:sp>
      <p:sp>
        <p:nvSpPr>
          <p:cNvPr id="200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imilar results to PSD"/>
          <p:cNvSpPr txBox="1"/>
          <p:nvPr>
            <p:ph type="body" sz="quarter" idx="1"/>
          </p:nvPr>
        </p:nvSpPr>
        <p:spPr>
          <a:xfrm>
            <a:off x="1206500" y="4248504"/>
            <a:ext cx="5801036" cy="2508806"/>
          </a:xfrm>
          <a:prstGeom prst="rect">
            <a:avLst/>
          </a:prstGeom>
        </p:spPr>
        <p:txBody>
          <a:bodyPr/>
          <a:lstStyle/>
          <a:p>
            <a:pPr/>
            <a:r>
              <a:t>Similar results to PSD</a:t>
            </a:r>
          </a:p>
        </p:txBody>
      </p:sp>
      <p:pic>
        <p:nvPicPr>
          <p:cNvPr id="202" name="n_sts_vs_frag_protons_sqrt.png" descr="n_sts_vs_frag_protons_sqr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48864" y="452524"/>
            <a:ext cx="7992855" cy="58828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rel_err_vs_centrality.png" descr="rel_err_vs_centralit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3359" y="7162356"/>
            <a:ext cx="10144609" cy="62857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b_vs_centrality.png" descr="b_vs_centrality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28889" y="2337733"/>
            <a:ext cx="7738944" cy="478704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vložený-film.png" descr="vložený-film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750674" y="7478593"/>
            <a:ext cx="8184239" cy="5326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vložený-film.png" descr="vložený-fil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904681" y="8010216"/>
            <a:ext cx="2549383" cy="21438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Čára"/>
          <p:cNvSpPr/>
          <p:nvPr/>
        </p:nvSpPr>
        <p:spPr>
          <a:xfrm>
            <a:off x="1443881" y="10959191"/>
            <a:ext cx="11235714" cy="135959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08" name="70"/>
          <p:cNvSpPr txBox="1"/>
          <p:nvPr/>
        </p:nvSpPr>
        <p:spPr>
          <a:xfrm>
            <a:off x="18863324" y="12810570"/>
            <a:ext cx="467361" cy="47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/>
            </a:lvl1pPr>
          </a:lstStyle>
          <a:p>
            <a:pPr/>
            <a:r>
              <a:t>70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Forward STS reg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Forward STS region</a:t>
            </a:r>
          </a:p>
        </p:txBody>
      </p:sp>
      <p:sp>
        <p:nvSpPr>
          <p:cNvPr id="211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TS has some coverage for spectators y&gt;2.8"/>
          <p:cNvSpPr txBox="1"/>
          <p:nvPr>
            <p:ph type="body" sz="half" idx="1"/>
          </p:nvPr>
        </p:nvSpPr>
        <p:spPr>
          <a:xfrm>
            <a:off x="1206500" y="3384320"/>
            <a:ext cx="12286794" cy="8256012"/>
          </a:xfrm>
          <a:prstGeom prst="rect">
            <a:avLst/>
          </a:prstGeom>
        </p:spPr>
        <p:txBody>
          <a:bodyPr/>
          <a:lstStyle/>
          <a:p>
            <a:pPr/>
            <a:r>
              <a:t>STS has some coverage for spectators y&gt;2.8</a:t>
            </a:r>
          </a:p>
        </p:txBody>
      </p:sp>
      <p:pic>
        <p:nvPicPr>
          <p:cNvPr id="213" name="vložený-film.png" descr="vložený-fil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91836" y="454849"/>
            <a:ext cx="6979065" cy="5253728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Čára"/>
          <p:cNvSpPr/>
          <p:nvPr/>
        </p:nvSpPr>
        <p:spPr>
          <a:xfrm flipH="1">
            <a:off x="20385337" y="3172080"/>
            <a:ext cx="1401733" cy="1401733"/>
          </a:xfrm>
          <a:prstGeom prst="line">
            <a:avLst/>
          </a:prstGeom>
          <a:ln w="88900">
            <a:solidFill>
              <a:schemeClr val="accent6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5" name="MC primary tracks with hit in STS, y&gt;2.8"/>
          <p:cNvSpPr txBox="1"/>
          <p:nvPr/>
        </p:nvSpPr>
        <p:spPr>
          <a:xfrm>
            <a:off x="902312" y="6290669"/>
            <a:ext cx="6979066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MC primary tracks with hit in STS, y&gt;2.8</a:t>
            </a:r>
          </a:p>
        </p:txBody>
      </p:sp>
      <p:sp>
        <p:nvSpPr>
          <p:cNvPr id="216" name="Čára"/>
          <p:cNvSpPr/>
          <p:nvPr/>
        </p:nvSpPr>
        <p:spPr>
          <a:xfrm flipV="1">
            <a:off x="20268907" y="482746"/>
            <a:ext cx="1" cy="467965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17" name="MC primary tracks with hit in STS, y&gt;2.8, pions"/>
          <p:cNvSpPr txBox="1"/>
          <p:nvPr/>
        </p:nvSpPr>
        <p:spPr>
          <a:xfrm>
            <a:off x="7761694" y="6290669"/>
            <a:ext cx="6979066" cy="1461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MC primary tracks with hit in STS, y&gt;2.8,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pions</a:t>
            </a:r>
          </a:p>
        </p:txBody>
      </p:sp>
      <p:sp>
        <p:nvSpPr>
          <p:cNvPr id="218" name="MC primary tracks with hit in STS, y&gt;2.8, protons"/>
          <p:cNvSpPr txBox="1"/>
          <p:nvPr/>
        </p:nvSpPr>
        <p:spPr>
          <a:xfrm>
            <a:off x="15891836" y="6127175"/>
            <a:ext cx="7313535" cy="14616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MC primary tracks with hit in STS, y&gt;2.8,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protons</a:t>
            </a:r>
          </a:p>
        </p:txBody>
      </p:sp>
      <p:pic>
        <p:nvPicPr>
          <p:cNvPr id="219" name="n_mc_track_sts_forward_prim_vs_b_colz.png" descr="n_mc_track_sts_forward_prim_vs_b_colz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7533" y="7743918"/>
            <a:ext cx="6979065" cy="5815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n_mc_track_sts_forward_prim_pion_vs_b_colz.png" descr="n_mc_track_sts_forward_prim_pion_vs_b_colz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94459" y="7604555"/>
            <a:ext cx="7313535" cy="6094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n_mc_track_sts_forward_prim_proton_vs_b_colz.png" descr="n_mc_track_sts_forward_prim_proton_vs_b_colz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059070" y="7743918"/>
            <a:ext cx="6979065" cy="5815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Forward STS reg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Forward STS region</a:t>
            </a:r>
          </a:p>
        </p:txBody>
      </p:sp>
      <p:sp>
        <p:nvSpPr>
          <p:cNvPr id="224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Forward STS region has only slightly worse results than full ST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Forward STS region has only slightly worse results than full STS</a:t>
            </a:r>
          </a:p>
          <a:p>
            <a:pPr/>
            <a:r>
              <a:t>Forward pions as a good centrality estimator???</a:t>
            </a:r>
          </a:p>
        </p:txBody>
      </p:sp>
      <p:pic>
        <p:nvPicPr>
          <p:cNvPr id="226" name="b_vs_centrality.png" descr="b_vs_centralit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1206" y="7393792"/>
            <a:ext cx="9662727" cy="597703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rel_err_vs_centrality.png" descr="rel_err_vs_centralit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03067" y="7388740"/>
            <a:ext cx="9662728" cy="59871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n_sts_vs_b_colz.png" descr="n_sts_vs_b_colz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33804" y="8115013"/>
            <a:ext cx="5508886" cy="4590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n_fsd_total_vs_b_colz.png" descr="n_fsd_total_vs_b_colz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3804" y="3145464"/>
            <a:ext cx="5508886" cy="4590738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Model comparison - PHQMD small clus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Model comparison - PHQMD small clusters</a:t>
            </a:r>
          </a:p>
        </p:txBody>
      </p:sp>
      <p:sp>
        <p:nvSpPr>
          <p:cNvPr id="232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3" name="Text s odrážkami na snímku"/>
          <p:cNvSpPr txBox="1"/>
          <p:nvPr>
            <p:ph type="body" idx="1"/>
          </p:nvPr>
        </p:nvSpPr>
        <p:spPr>
          <a:xfrm>
            <a:off x="2654591" y="3819119"/>
            <a:ext cx="21971001" cy="8256012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+"/>
          <p:cNvSpPr txBox="1"/>
          <p:nvPr/>
        </p:nvSpPr>
        <p:spPr>
          <a:xfrm>
            <a:off x="2885376" y="7434750"/>
            <a:ext cx="48006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+</a:t>
            </a:r>
          </a:p>
        </p:txBody>
      </p:sp>
      <p:sp>
        <p:nvSpPr>
          <p:cNvPr id="235" name="FSD"/>
          <p:cNvSpPr txBox="1"/>
          <p:nvPr/>
        </p:nvSpPr>
        <p:spPr>
          <a:xfrm>
            <a:off x="4135703" y="3139862"/>
            <a:ext cx="1288390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FSD</a:t>
            </a:r>
          </a:p>
        </p:txBody>
      </p:sp>
      <p:sp>
        <p:nvSpPr>
          <p:cNvPr id="236" name="STS"/>
          <p:cNvSpPr txBox="1"/>
          <p:nvPr/>
        </p:nvSpPr>
        <p:spPr>
          <a:xfrm>
            <a:off x="3938634" y="8369003"/>
            <a:ext cx="1254253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STS</a:t>
            </a:r>
          </a:p>
        </p:txBody>
      </p:sp>
      <p:sp>
        <p:nvSpPr>
          <p:cNvPr id="237" name="="/>
          <p:cNvSpPr txBox="1"/>
          <p:nvPr/>
        </p:nvSpPr>
        <p:spPr>
          <a:xfrm>
            <a:off x="6928243" y="7107761"/>
            <a:ext cx="480061" cy="808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=</a:t>
            </a:r>
          </a:p>
        </p:txBody>
      </p:sp>
      <p:sp>
        <p:nvSpPr>
          <p:cNvPr id="238" name="Different behavior to DCM!"/>
          <p:cNvSpPr txBox="1"/>
          <p:nvPr/>
        </p:nvSpPr>
        <p:spPr>
          <a:xfrm>
            <a:off x="1465290" y="12586508"/>
            <a:ext cx="4645915" cy="54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/>
            </a:lvl1pPr>
          </a:lstStyle>
          <a:p>
            <a:pPr/>
            <a:r>
              <a:t>Different behavior to DCM!</a:t>
            </a:r>
          </a:p>
        </p:txBody>
      </p:sp>
      <p:pic>
        <p:nvPicPr>
          <p:cNvPr id="239" name="n_sts_vs_frag_protons_sqrt.png" descr="n_sts_vs_frag_protons_sqr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01771" y="3064457"/>
            <a:ext cx="13267810" cy="97653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Model comparison - PHQMD small clus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Model comparison - PHQMD small clusters</a:t>
            </a:r>
          </a:p>
        </p:txBody>
      </p:sp>
      <p:sp>
        <p:nvSpPr>
          <p:cNvPr id="242" name="Podtitul snímku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With PHQMD we can estimate centrality only using FSD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With PHQMD we can estimate centrality only using FSD</a:t>
            </a:r>
          </a:p>
          <a:p>
            <a:pPr/>
            <a:r>
              <a:t>Combination STS+FSD same as STS alone</a:t>
            </a:r>
          </a:p>
        </p:txBody>
      </p:sp>
      <p:pic>
        <p:nvPicPr>
          <p:cNvPr id="244" name="b_vs_centrality.png" descr="b_vs_centralit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8401" y="7195184"/>
            <a:ext cx="9711141" cy="60069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rel_err_vs_centrality.png" descr="rel_err_vs_centrality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361170" y="7195184"/>
            <a:ext cx="9694752" cy="60069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