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95" r:id="rId2"/>
  </p:sldMasterIdLst>
  <p:notesMasterIdLst>
    <p:notesMasterId r:id="rId33"/>
  </p:notesMasterIdLst>
  <p:handoutMasterIdLst>
    <p:handoutMasterId r:id="rId34"/>
  </p:handoutMasterIdLst>
  <p:sldIdLst>
    <p:sldId id="483" r:id="rId3"/>
    <p:sldId id="531" r:id="rId4"/>
    <p:sldId id="485" r:id="rId5"/>
    <p:sldId id="486" r:id="rId6"/>
    <p:sldId id="534" r:id="rId7"/>
    <p:sldId id="532" r:id="rId8"/>
    <p:sldId id="533" r:id="rId9"/>
    <p:sldId id="525" r:id="rId10"/>
    <p:sldId id="526" r:id="rId11"/>
    <p:sldId id="535" r:id="rId12"/>
    <p:sldId id="537" r:id="rId13"/>
    <p:sldId id="527" r:id="rId14"/>
    <p:sldId id="490" r:id="rId15"/>
    <p:sldId id="502" r:id="rId16"/>
    <p:sldId id="507" r:id="rId17"/>
    <p:sldId id="511" r:id="rId18"/>
    <p:sldId id="540" r:id="rId19"/>
    <p:sldId id="508" r:id="rId20"/>
    <p:sldId id="514" r:id="rId21"/>
    <p:sldId id="491" r:id="rId22"/>
    <p:sldId id="520" r:id="rId23"/>
    <p:sldId id="501" r:id="rId24"/>
    <p:sldId id="538" r:id="rId25"/>
    <p:sldId id="539" r:id="rId26"/>
    <p:sldId id="528" r:id="rId27"/>
    <p:sldId id="493" r:id="rId28"/>
    <p:sldId id="504" r:id="rId29"/>
    <p:sldId id="505" r:id="rId30"/>
    <p:sldId id="506" r:id="rId31"/>
    <p:sldId id="503" r:id="rId32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1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>
      <p:cViewPr varScale="1">
        <p:scale>
          <a:sx n="148" d="100"/>
          <a:sy n="148" d="100"/>
        </p:scale>
        <p:origin x="-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69626403083"/>
          <c:y val="0.03"/>
          <c:w val="0.865734628916066"/>
          <c:h val="0.60727821522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Gbit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128 Byte</c:v>
                </c:pt>
                <c:pt idx="1">
                  <c:v>256 Byte</c:v>
                </c:pt>
                <c:pt idx="2">
                  <c:v>512 Byte</c:v>
                </c:pt>
                <c:pt idx="3">
                  <c:v>1 kByte</c:v>
                </c:pt>
                <c:pt idx="4">
                  <c:v>2 kByte</c:v>
                </c:pt>
                <c:pt idx="5">
                  <c:v>4 kByte</c:v>
                </c:pt>
                <c:pt idx="6">
                  <c:v>8 kByte</c:v>
                </c:pt>
                <c:pt idx="7">
                  <c:v>16 kByte</c:v>
                </c:pt>
                <c:pt idx="8">
                  <c:v>32 kByte</c:v>
                </c:pt>
                <c:pt idx="9">
                  <c:v>64 kByte</c:v>
                </c:pt>
                <c:pt idx="10">
                  <c:v>128 kByte</c:v>
                </c:pt>
                <c:pt idx="11">
                  <c:v>256 kByte</c:v>
                </c:pt>
                <c:pt idx="12">
                  <c:v>512 kByte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101.0</c:v>
                </c:pt>
                <c:pt idx="1">
                  <c:v>192.0</c:v>
                </c:pt>
                <c:pt idx="2">
                  <c:v>366.0</c:v>
                </c:pt>
                <c:pt idx="3">
                  <c:v>584.0</c:v>
                </c:pt>
                <c:pt idx="4">
                  <c:v>1064.0</c:v>
                </c:pt>
                <c:pt idx="5">
                  <c:v>936.0</c:v>
                </c:pt>
                <c:pt idx="6">
                  <c:v>902.0</c:v>
                </c:pt>
                <c:pt idx="7">
                  <c:v>975.0</c:v>
                </c:pt>
                <c:pt idx="8">
                  <c:v>1170.0</c:v>
                </c:pt>
                <c:pt idx="9">
                  <c:v>1172.0</c:v>
                </c:pt>
                <c:pt idx="10">
                  <c:v>1172.0</c:v>
                </c:pt>
                <c:pt idx="11">
                  <c:v>1179.0</c:v>
                </c:pt>
                <c:pt idx="12">
                  <c:v>1177.0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56 Gbit IB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128 Byte</c:v>
                </c:pt>
                <c:pt idx="1">
                  <c:v>256 Byte</c:v>
                </c:pt>
                <c:pt idx="2">
                  <c:v>512 Byte</c:v>
                </c:pt>
                <c:pt idx="3">
                  <c:v>1 kByte</c:v>
                </c:pt>
                <c:pt idx="4">
                  <c:v>2 kByte</c:v>
                </c:pt>
                <c:pt idx="5">
                  <c:v>4 kByte</c:v>
                </c:pt>
                <c:pt idx="6">
                  <c:v>8 kByte</c:v>
                </c:pt>
                <c:pt idx="7">
                  <c:v>16 kByte</c:v>
                </c:pt>
                <c:pt idx="8">
                  <c:v>32 kByte</c:v>
                </c:pt>
                <c:pt idx="9">
                  <c:v>64 kByte</c:v>
                </c:pt>
                <c:pt idx="10">
                  <c:v>128 kByte</c:v>
                </c:pt>
                <c:pt idx="11">
                  <c:v>256 kByte</c:v>
                </c:pt>
                <c:pt idx="12">
                  <c:v>512 kByte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76.0</c:v>
                </c:pt>
                <c:pt idx="1">
                  <c:v>141.0</c:v>
                </c:pt>
                <c:pt idx="2">
                  <c:v>212.0</c:v>
                </c:pt>
                <c:pt idx="3">
                  <c:v>357.0</c:v>
                </c:pt>
                <c:pt idx="4">
                  <c:v>445.0</c:v>
                </c:pt>
                <c:pt idx="5">
                  <c:v>538.0</c:v>
                </c:pt>
                <c:pt idx="6">
                  <c:v>583.0</c:v>
                </c:pt>
                <c:pt idx="7">
                  <c:v>651.0</c:v>
                </c:pt>
                <c:pt idx="8">
                  <c:v>881.0</c:v>
                </c:pt>
                <c:pt idx="9">
                  <c:v>1070.0</c:v>
                </c:pt>
                <c:pt idx="10">
                  <c:v>1248.0</c:v>
                </c:pt>
                <c:pt idx="11">
                  <c:v>1332.0</c:v>
                </c:pt>
                <c:pt idx="12">
                  <c:v>1328.0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823943016"/>
        <c:axId val="2062067896"/>
      </c:barChart>
      <c:catAx>
        <c:axId val="1823943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62067896"/>
        <c:crosses val="autoZero"/>
        <c:auto val="1"/>
        <c:lblAlgn val="ctr"/>
        <c:lblOffset val="100"/>
        <c:noMultiLvlLbl val="0"/>
      </c:catAx>
      <c:valAx>
        <c:axId val="206206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943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DF66DE-58AD-B941-87BA-5F4566A897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988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43915A-D0C3-F84E-8725-6A92FB07EB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692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3915A-D0C3-F84E-8725-6A92FB07EB1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3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AB9B-40CA-794B-9B6F-53BBC6F999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1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2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2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otdrawing.gif"/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286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1535905" cy="1143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1532508" cy="1006192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1304543" cy="9784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1535905" cy="11374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7919596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2CD-7657-924F-BC49-816AE032A2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0450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BDEE-382D-E343-A279-BAF7270C3C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87713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B518-B7A6-D641-91EB-2019CA9B0E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61985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6F39-361B-D84E-9A98-B0ED5069DB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741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6CEA-3E19-D44D-86F8-E683D3CEC5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6925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otdrawing.gif"/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286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1535905" cy="1143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1532508" cy="1006192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" y="2286000"/>
            <a:ext cx="1422399" cy="1066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1480267" cy="11374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82" y="1591572"/>
            <a:ext cx="1343618" cy="106323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1676400" cy="1066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75" y="3505200"/>
            <a:ext cx="1461577" cy="990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679994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otdrawing.gif"/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286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1905000" cy="13755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4" y="1600200"/>
            <a:ext cx="1963054" cy="154218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286000" cy="17336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20944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1981200" cy="11422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6" y="4724400"/>
            <a:ext cx="1859974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86222"/>
            <a:ext cx="1891189" cy="120457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542367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4" y="4267200"/>
            <a:ext cx="1543205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309736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12700"/>
            <a:ext cx="9158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otdrawing.gif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362200" cy="310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124200" cy="144779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B70C-15C4-DB46-A3C4-DEFB465F2D9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59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15124" y="-34336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763817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2337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15124" y="-34336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812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86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sh_new_e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otdrawing.gif"/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286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1905000" cy="13755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4" y="1600200"/>
            <a:ext cx="1963054" cy="154218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286000" cy="17336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C0F9-E26C-E645-9F47-C59BC2257C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20944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1981200" cy="11422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6" y="4724400"/>
            <a:ext cx="1859974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86222"/>
            <a:ext cx="1891189" cy="120457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542367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4" y="4267200"/>
            <a:ext cx="1543205" cy="12503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88872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0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S01948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326">
            <a:off x="851306" y="2301120"/>
            <a:ext cx="221044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4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22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079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5384-19EE-C945-9983-0EED99A2A59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622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9B22-7BBC-324C-B7BB-D20099B966C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203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7B6B-A149-F945-A743-356B416BC50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009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8250-3749-E240-83FB-D0B3D6841FC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234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2CD-7657-924F-BC49-816AE032A24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7551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BDEE-382D-E343-A279-BAF7270C3CD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211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B518-B7A6-D641-91EB-2019CA9B0EF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997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12700"/>
            <a:ext cx="9158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otdrawing.gif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362200" cy="310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124200" cy="144779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B70C-15C4-DB46-A3C4-DEFB465F2D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51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6F39-361B-D84E-9A98-B0ED5069DBC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94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6CEA-3E19-D44D-86F8-E683D3CEC51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244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1865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908175" y="44450"/>
            <a:ext cx="226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it-IT" sz="2000" baseline="30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it-IT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May </a:t>
            </a:r>
            <a:r>
              <a:rPr lang="en-GB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2012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Stefano Spataro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4356100" y="182563"/>
            <a:ext cx="0" cy="582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2" descr="D:\svn\panda\Talks\20090907 - (Panda) Julich\header_mol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D:\svn\panda\Talks\20090907 - (Panda) Julich\logouni_alldx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4429125" y="44450"/>
            <a:ext cx="323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Event Reconstruction in the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PandaRoot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44925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1865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908175" y="44450"/>
            <a:ext cx="226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22</a:t>
            </a:r>
            <a:r>
              <a:rPr lang="it-IT" sz="2000" baseline="30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it-IT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 May </a:t>
            </a:r>
            <a:r>
              <a:rPr lang="en-GB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2012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Stefano Spataro</a:t>
            </a:r>
            <a:endParaRPr lang="en-US" sz="2000" dirty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4356100" y="182563"/>
            <a:ext cx="0" cy="582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2" descr="D:\svn\panda\Talks\20090907 - (Panda) Julich\header_mol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D:\svn\panda\Talks\20090907 - (Panda) Julich\logouni_alldx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4429125" y="44450"/>
            <a:ext cx="323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Event Reconstruction in the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PandaRoot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833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1" y="1066799"/>
            <a:ext cx="1763817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8442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3E2-5058-9944-A604-7C2E6357C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9475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5384-19EE-C945-9983-0EED99A2A5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619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9B22-7BBC-324C-B7BB-D20099B966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1944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7B6B-A149-F945-A743-356B416BC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4293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8250-3749-E240-83FB-D0B3D6841F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6182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211320-112A-1443-AFA7-390941751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9399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0" r:id="rId3"/>
    <p:sldLayoutId id="2147483691" r:id="rId4"/>
    <p:sldLayoutId id="2147483693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211320-112A-1443-AFA7-390941751F4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9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2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981200"/>
            <a:ext cx="5943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Flexible data transport for the online reconstruction in </a:t>
            </a:r>
            <a:r>
              <a:rPr lang="en-US" dirty="0" err="1"/>
              <a:t>FairRoot</a:t>
            </a:r>
            <a:endParaRPr lang="de-DE" dirty="0">
              <a:latin typeface="Georgia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4572000"/>
            <a:ext cx="5181600" cy="1752600"/>
          </a:xfrm>
        </p:spPr>
        <p:txBody>
          <a:bodyPr>
            <a:normAutofit/>
          </a:bodyPr>
          <a:lstStyle/>
          <a:p>
            <a:pPr algn="ctr"/>
            <a:r>
              <a:rPr lang="de-DE" u="sng" dirty="0">
                <a:latin typeface="Georgia" charset="0"/>
              </a:rPr>
              <a:t>Mohammad Al-Turany</a:t>
            </a:r>
          </a:p>
          <a:p>
            <a:pPr algn="ctr"/>
            <a:r>
              <a:rPr lang="en-US" dirty="0" smtClean="0"/>
              <a:t>Dennis </a:t>
            </a:r>
            <a:r>
              <a:rPr lang="en-US" dirty="0"/>
              <a:t>Klein</a:t>
            </a:r>
          </a:p>
          <a:p>
            <a:pPr algn="ctr"/>
            <a:r>
              <a:rPr lang="en-US" dirty="0" err="1" smtClean="0">
                <a:latin typeface="Georgia" charset="0"/>
              </a:rPr>
              <a:t>Anar</a:t>
            </a:r>
            <a:r>
              <a:rPr lang="en-US" dirty="0" smtClean="0">
                <a:latin typeface="Georgia" charset="0"/>
              </a:rPr>
              <a:t> </a:t>
            </a:r>
            <a:r>
              <a:rPr lang="en-US" dirty="0" err="1">
                <a:latin typeface="Georgia" charset="0"/>
              </a:rPr>
              <a:t>Manafov</a:t>
            </a:r>
            <a:endParaRPr lang="en-US" dirty="0"/>
          </a:p>
          <a:p>
            <a:pPr algn="ctr"/>
            <a:r>
              <a:rPr lang="en-US" dirty="0"/>
              <a:t>Alexey </a:t>
            </a:r>
            <a:r>
              <a:rPr lang="en-US" dirty="0" err="1"/>
              <a:t>Rybalchenko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643E2-5058-9944-A604-7C2E6357C45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What does it deliver?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handles I/O asynchronously, in background threads.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communicate with application threads </a:t>
            </a:r>
            <a:r>
              <a:rPr lang="en-US" dirty="0" smtClean="0"/>
              <a:t>using lock</a:t>
            </a:r>
            <a:r>
              <a:rPr lang="en-US" dirty="0"/>
              <a:t>-free data structures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oncurrent </a:t>
            </a:r>
            <a:r>
              <a:rPr lang="en-US" dirty="0"/>
              <a:t>ØMQ applications need no locks, semaphores, or other wait states.</a:t>
            </a:r>
          </a:p>
          <a:p>
            <a:r>
              <a:rPr lang="en-US" dirty="0"/>
              <a:t>Components can come and go dynamically and ØMQ will automatically reconnect. 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 </a:t>
            </a:r>
            <a:r>
              <a:rPr lang="en-US" dirty="0" smtClean="0"/>
              <a:t>start components </a:t>
            </a:r>
            <a:r>
              <a:rPr lang="en-US" dirty="0"/>
              <a:t>in any order.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create "service-oriented architectures" (SOAs) where services can </a:t>
            </a:r>
            <a:r>
              <a:rPr lang="en-US" dirty="0" smtClean="0"/>
              <a:t>join and </a:t>
            </a:r>
            <a:r>
              <a:rPr lang="en-US" dirty="0"/>
              <a:t>leave the network at any time.</a:t>
            </a:r>
          </a:p>
          <a:p>
            <a:r>
              <a:rPr lang="en-US" dirty="0" smtClean="0"/>
              <a:t>When </a:t>
            </a:r>
            <a:r>
              <a:rPr lang="en-US" dirty="0"/>
              <a:t>a queue is full, </a:t>
            </a:r>
            <a:r>
              <a:rPr lang="en-US" dirty="0" smtClean="0"/>
              <a:t>ØMQ </a:t>
            </a:r>
            <a:endParaRPr lang="en-US" dirty="0" smtClean="0"/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blocks senders, or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hrows </a:t>
            </a:r>
            <a:r>
              <a:rPr lang="en-US" dirty="0"/>
              <a:t>away messages, depending on the kind of messaging you are </a:t>
            </a:r>
            <a:r>
              <a:rPr lang="en-US" dirty="0" smtClean="0"/>
              <a:t>doing (</a:t>
            </a:r>
            <a:r>
              <a:rPr lang="en-US" dirty="0"/>
              <a:t>the so-called "pattern")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0096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deliver?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not impose any format on messages.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blobs of zero to gigabytes large. </a:t>
            </a:r>
            <a:endParaRPr lang="en-US" dirty="0" smtClean="0"/>
          </a:p>
          <a:p>
            <a:pPr lvl="1"/>
            <a:r>
              <a:rPr lang="en-US" dirty="0" smtClean="0"/>
              <a:t>You can use any other product (Protocol) on top to represent your data (Google's </a:t>
            </a:r>
            <a:r>
              <a:rPr lang="en-US" dirty="0"/>
              <a:t>protocol </a:t>
            </a:r>
            <a:r>
              <a:rPr lang="en-US" dirty="0" smtClean="0"/>
              <a:t>buffers,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pplications </a:t>
            </a:r>
            <a:r>
              <a:rPr lang="en-US" dirty="0"/>
              <a:t>talk to each other over arbitrary transports: TCP, multicast, in-process, </a:t>
            </a:r>
            <a:r>
              <a:rPr lang="en-US" dirty="0" smtClean="0"/>
              <a:t>inter-process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don't need to change your code to use a different transport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3322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The built-in core ØMQ patterns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97363"/>
          </a:xfrm>
        </p:spPr>
        <p:txBody>
          <a:bodyPr>
            <a:normAutofit/>
          </a:bodyPr>
          <a:lstStyle/>
          <a:p>
            <a:r>
              <a:rPr lang="en-US" b="1" dirty="0" smtClean="0"/>
              <a:t>Request</a:t>
            </a:r>
            <a:r>
              <a:rPr lang="en-US" b="1" dirty="0"/>
              <a:t>-reply</a:t>
            </a:r>
            <a:r>
              <a:rPr lang="en-US" dirty="0"/>
              <a:t>, which connects a set of clients to a set of services.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(remote </a:t>
            </a:r>
            <a:r>
              <a:rPr lang="en-US" dirty="0">
                <a:solidFill>
                  <a:srgbClr val="FF0000"/>
                </a:solidFill>
              </a:rPr>
              <a:t>procedure call </a:t>
            </a:r>
            <a:r>
              <a:rPr lang="en-US" dirty="0" smtClean="0">
                <a:solidFill>
                  <a:srgbClr val="FF0000"/>
                </a:solidFill>
              </a:rPr>
              <a:t>and task </a:t>
            </a:r>
            <a:r>
              <a:rPr lang="en-US" dirty="0">
                <a:solidFill>
                  <a:srgbClr val="FF0000"/>
                </a:solidFill>
              </a:rPr>
              <a:t>distribution </a:t>
            </a:r>
            <a:r>
              <a:rPr lang="en-US" dirty="0" smtClean="0">
                <a:solidFill>
                  <a:srgbClr val="FF0000"/>
                </a:solidFill>
              </a:rPr>
              <a:t>pattern)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Publish-subscribe</a:t>
            </a:r>
            <a:r>
              <a:rPr lang="en-US" dirty="0"/>
              <a:t>, which connects a set of publishers to a set of subscribers</a:t>
            </a:r>
            <a:r>
              <a:rPr lang="en-US" dirty="0">
                <a:solidFill>
                  <a:srgbClr val="FF0000"/>
                </a:solidFill>
              </a:rPr>
              <a:t>. (</a:t>
            </a:r>
            <a:r>
              <a:rPr lang="en-US" dirty="0" smtClean="0">
                <a:solidFill>
                  <a:srgbClr val="FF0000"/>
                </a:solidFill>
              </a:rPr>
              <a:t>data distribution pattern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/>
              <a:t>Pipeline</a:t>
            </a:r>
            <a:r>
              <a:rPr lang="en-US" dirty="0"/>
              <a:t>, which connects nodes in a fan-out / fan-in pattern that can have multiple steps, and </a:t>
            </a:r>
            <a:r>
              <a:rPr lang="en-US" dirty="0" smtClean="0"/>
              <a:t>loops. </a:t>
            </a:r>
            <a:r>
              <a:rPr lang="en-US" dirty="0" smtClean="0">
                <a:solidFill>
                  <a:srgbClr val="FF0000"/>
                </a:solidFill>
              </a:rPr>
              <a:t>(Parallel </a:t>
            </a:r>
            <a:r>
              <a:rPr lang="en-US" dirty="0">
                <a:solidFill>
                  <a:srgbClr val="FF0000"/>
                </a:solidFill>
              </a:rPr>
              <a:t>task distribution and collection </a:t>
            </a:r>
            <a:r>
              <a:rPr lang="en-US" dirty="0" smtClean="0">
                <a:solidFill>
                  <a:srgbClr val="FF0000"/>
                </a:solidFill>
              </a:rPr>
              <a:t>pattern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Exclusive pair</a:t>
            </a:r>
            <a:r>
              <a:rPr lang="en-US" dirty="0" smtClean="0"/>
              <a:t>, which connect two sockets exclusively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029200"/>
            <a:ext cx="1938057" cy="151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029200"/>
            <a:ext cx="2514600" cy="1322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53000"/>
            <a:ext cx="2133600" cy="17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99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191000"/>
            <a:ext cx="31877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Framework deliver some components </a:t>
            </a:r>
            <a:r>
              <a:rPr lang="en-US" dirty="0"/>
              <a:t>which can be </a:t>
            </a:r>
            <a:r>
              <a:rPr lang="en-US" dirty="0" smtClean="0"/>
              <a:t>connected to </a:t>
            </a:r>
            <a:r>
              <a:rPr lang="en-US" dirty="0"/>
              <a:t>each other in order to construct a processing </a:t>
            </a:r>
            <a:r>
              <a:rPr lang="en-US" dirty="0" smtClean="0"/>
              <a:t>pipeline(s).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component share </a:t>
            </a:r>
            <a:r>
              <a:rPr lang="en-US" dirty="0"/>
              <a:t>a common base </a:t>
            </a:r>
            <a:r>
              <a:rPr lang="en-US" dirty="0" smtClean="0"/>
              <a:t>called </a:t>
            </a:r>
            <a:r>
              <a:rPr lang="en-US" dirty="0"/>
              <a:t>Device </a:t>
            </a:r>
            <a:r>
              <a:rPr lang="en-US" dirty="0" smtClean="0"/>
              <a:t>(</a:t>
            </a:r>
            <a:r>
              <a:rPr lang="en-US" dirty="0" err="1" smtClean="0"/>
              <a:t>ZeroMQ</a:t>
            </a:r>
            <a:r>
              <a:rPr lang="en-US" dirty="0"/>
              <a:t> </a:t>
            </a:r>
            <a:r>
              <a:rPr lang="en-US" dirty="0" smtClean="0"/>
              <a:t>Class)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Devices </a:t>
            </a:r>
            <a:r>
              <a:rPr lang="en-US" dirty="0" smtClean="0"/>
              <a:t>are grouped </a:t>
            </a:r>
            <a:r>
              <a:rPr lang="en-US" dirty="0"/>
              <a:t>by three categories: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Source</a:t>
            </a:r>
            <a:r>
              <a:rPr lang="en-US" dirty="0"/>
              <a:t>: Sampler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</a:t>
            </a:r>
            <a:r>
              <a:rPr lang="en-US" dirty="0">
                <a:solidFill>
                  <a:srgbClr val="FF0000"/>
                </a:solidFill>
              </a:rPr>
              <a:t>-based Processor</a:t>
            </a:r>
            <a:r>
              <a:rPr lang="en-US" dirty="0"/>
              <a:t>: </a:t>
            </a:r>
          </a:p>
          <a:p>
            <a:pPr lvl="2"/>
            <a:r>
              <a:rPr lang="en-US" sz="1600" dirty="0" smtClean="0"/>
              <a:t>Sink</a:t>
            </a:r>
            <a:r>
              <a:rPr lang="en-US" sz="1600" dirty="0"/>
              <a:t>, </a:t>
            </a:r>
            <a:r>
              <a:rPr lang="en-US" sz="1600" dirty="0" err="1"/>
              <a:t>BalancedStandaloneSplitter</a:t>
            </a:r>
            <a:r>
              <a:rPr lang="en-US" sz="1600" dirty="0"/>
              <a:t>, </a:t>
            </a:r>
            <a:r>
              <a:rPr lang="en-US" sz="1600" dirty="0" err="1"/>
              <a:t>StandaloneMerger</a:t>
            </a:r>
            <a:r>
              <a:rPr lang="en-US" sz="1600" dirty="0" smtClean="0"/>
              <a:t>, Buffer</a:t>
            </a:r>
            <a:endParaRPr lang="en-US" sz="1600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Content</a:t>
            </a:r>
            <a:r>
              <a:rPr lang="en-US" dirty="0">
                <a:solidFill>
                  <a:srgbClr val="FF0000"/>
                </a:solidFill>
              </a:rPr>
              <a:t>-based Processor</a:t>
            </a:r>
            <a:r>
              <a:rPr lang="en-US" dirty="0"/>
              <a:t>: </a:t>
            </a:r>
            <a:r>
              <a:rPr lang="en-US" dirty="0" smtClean="0"/>
              <a:t> Processor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527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Panda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4908" y="4853452"/>
            <a:ext cx="3334624" cy="1210789"/>
          </a:xfrm>
          <a:prstGeom prst="ellipse">
            <a:avLst/>
          </a:prstGeom>
          <a:solidFill>
            <a:srgbClr val="32A81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Experiment/detector specific code</a:t>
            </a:r>
            <a:endParaRPr lang="en-US" dirty="0"/>
          </a:p>
        </p:txBody>
      </p:sp>
      <p:pic>
        <p:nvPicPr>
          <p:cNvPr id="9" name="Content Placeholder 8" descr="Screen Shot 2013-04-10 at 8.28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76" b="-7376"/>
          <a:stretch>
            <a:fillRect/>
          </a:stretch>
        </p:blipFill>
        <p:spPr>
          <a:xfrm>
            <a:off x="228600" y="838200"/>
            <a:ext cx="8229600" cy="4297363"/>
          </a:xfrm>
        </p:spPr>
      </p:pic>
      <p:sp>
        <p:nvSpPr>
          <p:cNvPr id="10" name="Oval 9"/>
          <p:cNvSpPr/>
          <p:nvPr/>
        </p:nvSpPr>
        <p:spPr>
          <a:xfrm>
            <a:off x="5775108" y="4777252"/>
            <a:ext cx="2895600" cy="1447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Framework classes that can be used directly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2" name="L-Shape 11"/>
          <p:cNvSpPr/>
          <p:nvPr/>
        </p:nvSpPr>
        <p:spPr>
          <a:xfrm>
            <a:off x="152400" y="1143000"/>
            <a:ext cx="8686800" cy="3581400"/>
          </a:xfrm>
          <a:prstGeom prst="corner">
            <a:avLst>
              <a:gd name="adj1" fmla="val 58386"/>
              <a:gd name="adj2" fmla="val 83304"/>
            </a:avLst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53200" y="609600"/>
            <a:ext cx="2088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FairMQ</a:t>
            </a:r>
            <a:r>
              <a:rPr lang="en-US" dirty="0" smtClean="0">
                <a:solidFill>
                  <a:srgbClr val="FF0000"/>
                </a:solidFill>
              </a:rPr>
              <a:t> package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47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96"/>
            <a:ext cx="8229600" cy="914400"/>
          </a:xfrm>
        </p:spPr>
        <p:txBody>
          <a:bodyPr/>
          <a:lstStyle/>
          <a:p>
            <a:r>
              <a:rPr lang="en-US" dirty="0"/>
              <a:t>Message-based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8800"/>
            <a:ext cx="3387413" cy="4042961"/>
          </a:xfrm>
        </p:spPr>
        <p:txBody>
          <a:bodyPr>
            <a:normAutofit/>
          </a:bodyPr>
          <a:lstStyle/>
          <a:p>
            <a:r>
              <a:rPr lang="en-US" dirty="0"/>
              <a:t>All message-based processors inherit from Device and operate on </a:t>
            </a:r>
            <a:r>
              <a:rPr lang="en-US" dirty="0" smtClean="0"/>
              <a:t>messages </a:t>
            </a:r>
            <a:r>
              <a:rPr lang="en-US" dirty="0" smtClean="0">
                <a:solidFill>
                  <a:srgbClr val="FF0000"/>
                </a:solidFill>
              </a:rPr>
              <a:t>without </a:t>
            </a:r>
            <a:r>
              <a:rPr lang="en-US" dirty="0">
                <a:solidFill>
                  <a:srgbClr val="FF0000"/>
                </a:solidFill>
              </a:rPr>
              <a:t>interpreting their content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Four </a:t>
            </a:r>
            <a:r>
              <a:rPr lang="en-US" dirty="0"/>
              <a:t>message-based processors have </a:t>
            </a:r>
            <a:r>
              <a:rPr lang="en-US" dirty="0" smtClean="0"/>
              <a:t>been implemented so far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Screen Shot 2013-04-10 at 8.5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944161"/>
            <a:ext cx="3314700" cy="492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D9B22-7BBC-324C-B7BB-D20099B966C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6760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66900" y="1600200"/>
            <a:ext cx="1152035" cy="4841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2959413"/>
            <a:ext cx="1075835" cy="4695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Clusterer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4800600"/>
            <a:ext cx="1152035" cy="8109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 </a:t>
            </a:r>
            <a:r>
              <a:rPr lang="en-US" sz="1600" dirty="0" smtClean="0"/>
              <a:t>Tracker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42917" y="2084357"/>
            <a:ext cx="0" cy="875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42917" y="3429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06066" y="2450663"/>
            <a:ext cx="4532636" cy="1511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5391983" y="1649443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 data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2" idx="2"/>
            <a:endCxn id="11" idx="0"/>
          </p:cNvCxnSpPr>
          <p:nvPr/>
        </p:nvCxnSpPr>
        <p:spPr>
          <a:xfrm>
            <a:off x="6267597" y="2143518"/>
            <a:ext cx="4787" cy="307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233214" y="2567868"/>
            <a:ext cx="3975091" cy="351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FairMQBalancedStandaloneSplitter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4006066" y="3333619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5575453" y="3333619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7204315" y="3333619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flipH="1">
            <a:off x="4651373" y="2918898"/>
            <a:ext cx="1569387" cy="414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9" idx="0"/>
          </p:cNvCxnSpPr>
          <p:nvPr/>
        </p:nvCxnSpPr>
        <p:spPr>
          <a:xfrm>
            <a:off x="6220760" y="2918898"/>
            <a:ext cx="0" cy="414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>
            <a:off x="6220760" y="2918898"/>
            <a:ext cx="1605523" cy="414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006066" y="4399513"/>
            <a:ext cx="4532636" cy="1511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4231586" y="5487214"/>
            <a:ext cx="3975091" cy="351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FairMQStandaloneMerger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4006066" y="4552053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Tracker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75453" y="4552529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Tracker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48089" y="4552053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Tracker</a:t>
            </a:r>
          </a:p>
        </p:txBody>
      </p:sp>
      <p:cxnSp>
        <p:nvCxnSpPr>
          <p:cNvPr id="51" name="Straight Arrow Connector 50"/>
          <p:cNvCxnSpPr>
            <a:stCxn id="18" idx="2"/>
          </p:cNvCxnSpPr>
          <p:nvPr/>
        </p:nvCxnSpPr>
        <p:spPr>
          <a:xfrm>
            <a:off x="4651373" y="3817123"/>
            <a:ext cx="0" cy="745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2"/>
            <a:endCxn id="42" idx="0"/>
          </p:cNvCxnSpPr>
          <p:nvPr/>
        </p:nvCxnSpPr>
        <p:spPr>
          <a:xfrm>
            <a:off x="6220760" y="3817123"/>
            <a:ext cx="0" cy="735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2"/>
          </p:cNvCxnSpPr>
          <p:nvPr/>
        </p:nvCxnSpPr>
        <p:spPr>
          <a:xfrm flipH="1">
            <a:off x="7826283" y="3817123"/>
            <a:ext cx="23339" cy="734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2"/>
            <a:endCxn id="40" idx="0"/>
          </p:cNvCxnSpPr>
          <p:nvPr/>
        </p:nvCxnSpPr>
        <p:spPr>
          <a:xfrm>
            <a:off x="4651373" y="5035557"/>
            <a:ext cx="1567759" cy="451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2" idx="2"/>
            <a:endCxn id="40" idx="0"/>
          </p:cNvCxnSpPr>
          <p:nvPr/>
        </p:nvCxnSpPr>
        <p:spPr>
          <a:xfrm flipH="1">
            <a:off x="6219132" y="5036033"/>
            <a:ext cx="1628" cy="451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219132" y="5046604"/>
            <a:ext cx="1630492" cy="440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34524" y="5911089"/>
            <a:ext cx="4787" cy="413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" idx="3"/>
            <a:endCxn id="11" idx="1"/>
          </p:cNvCxnSpPr>
          <p:nvPr/>
        </p:nvCxnSpPr>
        <p:spPr>
          <a:xfrm>
            <a:off x="2980835" y="3194207"/>
            <a:ext cx="1025231" cy="12244"/>
          </a:xfrm>
          <a:prstGeom prst="straightConnector1">
            <a:avLst/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" idx="3"/>
          </p:cNvCxnSpPr>
          <p:nvPr/>
        </p:nvCxnSpPr>
        <p:spPr>
          <a:xfrm flipV="1">
            <a:off x="3057035" y="5181601"/>
            <a:ext cx="1663896" cy="24495"/>
          </a:xfrm>
          <a:prstGeom prst="straightConnector1">
            <a:avLst/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3400" y="533400"/>
            <a:ext cx="7893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for Fan-out/Fan-in </a:t>
            </a:r>
          </a:p>
          <a:p>
            <a:r>
              <a:rPr lang="en-US" sz="2800" dirty="0" smtClean="0"/>
              <a:t> the data path for load balancing</a:t>
            </a:r>
            <a:endParaRPr lang="en-US" sz="2800" dirty="0"/>
          </a:p>
        </p:txBody>
      </p:sp>
      <p:cxnSp>
        <p:nvCxnSpPr>
          <p:cNvPr id="92" name="Straight Arrow Connector 91"/>
          <p:cNvCxnSpPr>
            <a:stCxn id="8" idx="2"/>
          </p:cNvCxnSpPr>
          <p:nvPr/>
        </p:nvCxnSpPr>
        <p:spPr>
          <a:xfrm>
            <a:off x="2481018" y="5611591"/>
            <a:ext cx="269" cy="517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77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752600"/>
            <a:ext cx="1152035" cy="4841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3429000"/>
            <a:ext cx="1075835" cy="4695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Clusterer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5105400"/>
            <a:ext cx="1152035" cy="8109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 </a:t>
            </a:r>
            <a:r>
              <a:rPr lang="en-US" sz="1600" dirty="0" smtClean="0"/>
              <a:t>Tracker</a:t>
            </a:r>
            <a:endParaRPr lang="en-US" sz="1600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1524000" y="2286000"/>
            <a:ext cx="4518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1528518" y="3898587"/>
            <a:ext cx="38100" cy="1206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38600" y="2362200"/>
            <a:ext cx="4532636" cy="259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5410200" y="1447800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 data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285814" y="1941875"/>
            <a:ext cx="444" cy="420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233214" y="2567868"/>
            <a:ext cx="3975091" cy="351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FairMQBalancedStandaloneSplitter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4114800" y="3352800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5622291" y="3352800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7204315" y="3333619"/>
            <a:ext cx="1290613" cy="4835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Clustrer</a:t>
            </a:r>
            <a:endParaRPr lang="en-US" sz="1600" dirty="0" smtClean="0"/>
          </a:p>
        </p:txBody>
      </p: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flipH="1">
            <a:off x="4760107" y="2918898"/>
            <a:ext cx="1460653" cy="433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44178" y="2918898"/>
            <a:ext cx="46838" cy="433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>
            <a:off x="6220760" y="2918898"/>
            <a:ext cx="1605523" cy="414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267200" y="4343400"/>
            <a:ext cx="3975091" cy="351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err="1" smtClean="0"/>
              <a:t>FairMQStandaloneMerger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18" idx="2"/>
            <a:endCxn id="40" idx="0"/>
          </p:cNvCxnSpPr>
          <p:nvPr/>
        </p:nvCxnSpPr>
        <p:spPr>
          <a:xfrm>
            <a:off x="4760107" y="3836304"/>
            <a:ext cx="1494639" cy="507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257999" y="3836304"/>
            <a:ext cx="19197" cy="507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2"/>
            <a:endCxn id="40" idx="0"/>
          </p:cNvCxnSpPr>
          <p:nvPr/>
        </p:nvCxnSpPr>
        <p:spPr>
          <a:xfrm flipH="1">
            <a:off x="6254746" y="3817123"/>
            <a:ext cx="1594876" cy="52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65204" y="5911089"/>
            <a:ext cx="4787" cy="413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" idx="3"/>
            <a:endCxn id="11" idx="1"/>
          </p:cNvCxnSpPr>
          <p:nvPr/>
        </p:nvCxnSpPr>
        <p:spPr>
          <a:xfrm flipV="1">
            <a:off x="2066435" y="3657600"/>
            <a:ext cx="1972165" cy="6194"/>
          </a:xfrm>
          <a:prstGeom prst="straightConnector1">
            <a:avLst/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" idx="3"/>
            <a:endCxn id="62" idx="1"/>
          </p:cNvCxnSpPr>
          <p:nvPr/>
        </p:nvCxnSpPr>
        <p:spPr>
          <a:xfrm>
            <a:off x="2142635" y="5510896"/>
            <a:ext cx="3548945" cy="0"/>
          </a:xfrm>
          <a:prstGeom prst="straightConnector1">
            <a:avLst/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9600" y="457200"/>
            <a:ext cx="7893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for Fan-out/Fan-in </a:t>
            </a:r>
          </a:p>
          <a:p>
            <a:r>
              <a:rPr lang="en-US" sz="2800" dirty="0" smtClean="0"/>
              <a:t> the data path for load balancing</a:t>
            </a:r>
            <a:endParaRPr lang="en-US" sz="2800" dirty="0"/>
          </a:p>
        </p:txBody>
      </p:sp>
      <p:cxnSp>
        <p:nvCxnSpPr>
          <p:cNvPr id="92" name="Straight Arrow Connector 91"/>
          <p:cNvCxnSpPr>
            <a:stCxn id="8" idx="2"/>
          </p:cNvCxnSpPr>
          <p:nvPr/>
        </p:nvCxnSpPr>
        <p:spPr>
          <a:xfrm>
            <a:off x="1566618" y="5916391"/>
            <a:ext cx="269" cy="517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2" name="Rounded Rectangle 61"/>
          <p:cNvSpPr/>
          <p:nvPr/>
        </p:nvSpPr>
        <p:spPr>
          <a:xfrm>
            <a:off x="5691580" y="5105400"/>
            <a:ext cx="1152035" cy="8109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/>
              <a:t>MVD </a:t>
            </a:r>
            <a:r>
              <a:rPr lang="en-US" sz="1600" dirty="0" smtClean="0"/>
              <a:t>Tracker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40" idx="2"/>
            <a:endCxn id="62" idx="0"/>
          </p:cNvCxnSpPr>
          <p:nvPr/>
        </p:nvCxnSpPr>
        <p:spPr>
          <a:xfrm>
            <a:off x="6254746" y="4694430"/>
            <a:ext cx="12852" cy="410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230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162959"/>
          </a:xfrm>
        </p:spPr>
        <p:txBody>
          <a:bodyPr/>
          <a:lstStyle/>
          <a:p>
            <a:r>
              <a:rPr lang="en-US" dirty="0"/>
              <a:t>The Processor device </a:t>
            </a:r>
            <a:r>
              <a:rPr lang="en-US" dirty="0" smtClean="0"/>
              <a:t>has at least one </a:t>
            </a:r>
            <a:r>
              <a:rPr lang="en-US" dirty="0"/>
              <a:t>input and one output socket.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task is meant </a:t>
            </a:r>
            <a:r>
              <a:rPr lang="en-US" dirty="0" smtClean="0"/>
              <a:t>for accessing </a:t>
            </a:r>
            <a:r>
              <a:rPr lang="en-US" dirty="0"/>
              <a:t>and potentially changing the message </a:t>
            </a:r>
            <a:r>
              <a:rPr lang="en-US" dirty="0" smtClean="0"/>
              <a:t>content.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64" y="3681337"/>
            <a:ext cx="2358535" cy="106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05" y="3736664"/>
            <a:ext cx="2058147" cy="951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905" y="5220285"/>
            <a:ext cx="2058147" cy="8936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695435" y="4212417"/>
            <a:ext cx="1455470" cy="0"/>
          </a:xfrm>
          <a:prstGeom prst="line">
            <a:avLst/>
          </a:prstGeom>
          <a:ln w="22225"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9" idx="2"/>
          </p:cNvCxnSpPr>
          <p:nvPr/>
        </p:nvCxnSpPr>
        <p:spPr>
          <a:xfrm flipV="1">
            <a:off x="6179979" y="4688169"/>
            <a:ext cx="0" cy="532116"/>
          </a:xfrm>
          <a:prstGeom prst="straightConnector1">
            <a:avLst/>
          </a:prstGeom>
          <a:ln>
            <a:solidFill>
              <a:srgbClr val="4F81BD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D9B22-7BBC-324C-B7BB-D20099B966C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278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1447800" y="1066800"/>
            <a:ext cx="701040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Detector </a:t>
            </a:r>
            <a:endParaRPr lang="en-US" dirty="0"/>
          </a:p>
          <a:p>
            <a:r>
              <a:rPr lang="en-US" dirty="0" smtClean="0"/>
              <a:t>Simulation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74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Example for </a:t>
            </a:r>
            <a:r>
              <a:rPr lang="en-US" sz="2000" dirty="0" smtClean="0"/>
              <a:t>Panda online </a:t>
            </a:r>
            <a:r>
              <a:rPr lang="en-US" sz="2000" dirty="0"/>
              <a:t>reconstruction </a:t>
            </a:r>
            <a:r>
              <a:rPr lang="en-US" sz="2000" dirty="0" smtClean="0"/>
              <a:t>hierarchy (scenario) 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3657600" y="1447800"/>
            <a:ext cx="1751229" cy="26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MVD Pixel data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6438900" y="1447800"/>
            <a:ext cx="1751228" cy="26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Mvd</a:t>
            </a:r>
            <a:r>
              <a:rPr lang="en-US" sz="1400" dirty="0" smtClean="0"/>
              <a:t> </a:t>
            </a:r>
            <a:r>
              <a:rPr lang="en-US" sz="1400" dirty="0" smtClean="0"/>
              <a:t>Strip data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3581401" y="3200400"/>
            <a:ext cx="1979828" cy="26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Clusterer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48" idx="2"/>
            <a:endCxn id="69" idx="0"/>
          </p:cNvCxnSpPr>
          <p:nvPr/>
        </p:nvCxnSpPr>
        <p:spPr>
          <a:xfrm>
            <a:off x="4533215" y="2019000"/>
            <a:ext cx="685" cy="876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409009" y="3276600"/>
            <a:ext cx="1811011" cy="26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Clusterer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14172" y="2019000"/>
            <a:ext cx="685" cy="95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876800" y="5105400"/>
            <a:ext cx="990600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REQ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50" idx="2"/>
            <a:endCxn id="42" idx="0"/>
          </p:cNvCxnSpPr>
          <p:nvPr/>
        </p:nvCxnSpPr>
        <p:spPr>
          <a:xfrm>
            <a:off x="4571315" y="3771600"/>
            <a:ext cx="800785" cy="1333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1" idx="2"/>
            <a:endCxn id="42" idx="0"/>
          </p:cNvCxnSpPr>
          <p:nvPr/>
        </p:nvCxnSpPr>
        <p:spPr>
          <a:xfrm flipH="1">
            <a:off x="5372100" y="3847800"/>
            <a:ext cx="1942415" cy="125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657600" y="1752600"/>
            <a:ext cx="1751229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REP</a:t>
            </a:r>
            <a:endParaRPr lang="en-US" sz="1400" dirty="0"/>
          </a:p>
        </p:txBody>
      </p:sp>
      <p:sp>
        <p:nvSpPr>
          <p:cNvPr id="49" name="Rounded Rectangle 48"/>
          <p:cNvSpPr/>
          <p:nvPr/>
        </p:nvSpPr>
        <p:spPr>
          <a:xfrm>
            <a:off x="6438900" y="1752600"/>
            <a:ext cx="1751229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REP</a:t>
            </a:r>
            <a:endParaRPr lang="en-US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3581400" y="3505200"/>
            <a:ext cx="1979829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REP</a:t>
            </a:r>
            <a:endParaRPr lang="en-U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6400800" y="3581400"/>
            <a:ext cx="1827429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REP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962400" y="5410200"/>
            <a:ext cx="1905000" cy="26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Tracker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91000" y="2895600"/>
            <a:ext cx="685800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REQ</a:t>
            </a:r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6934200" y="2971800"/>
            <a:ext cx="762000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REQ</a:t>
            </a:r>
            <a:endParaRPr lang="en-US" sz="1400" dirty="0"/>
          </a:p>
        </p:txBody>
      </p:sp>
      <p:sp>
        <p:nvSpPr>
          <p:cNvPr id="83" name="Rounded Rectangle 82"/>
          <p:cNvSpPr/>
          <p:nvPr/>
        </p:nvSpPr>
        <p:spPr>
          <a:xfrm>
            <a:off x="4876800" y="2895600"/>
            <a:ext cx="6858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sp>
        <p:nvSpPr>
          <p:cNvPr id="85" name="Rounded Rectangle 84"/>
          <p:cNvSpPr/>
          <p:nvPr/>
        </p:nvSpPr>
        <p:spPr>
          <a:xfrm>
            <a:off x="5257800" y="5715000"/>
            <a:ext cx="6096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PUB</a:t>
            </a:r>
            <a:endParaRPr lang="en-US" sz="1400" dirty="0"/>
          </a:p>
        </p:txBody>
      </p:sp>
      <p:sp>
        <p:nvSpPr>
          <p:cNvPr id="86" name="Rounded Rectangle 85"/>
          <p:cNvSpPr/>
          <p:nvPr/>
        </p:nvSpPr>
        <p:spPr>
          <a:xfrm>
            <a:off x="7620000" y="2971800"/>
            <a:ext cx="6096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cxnSp>
        <p:nvCxnSpPr>
          <p:cNvPr id="76" name="Elbow Connector 75"/>
          <p:cNvCxnSpPr>
            <a:stCxn id="85" idx="2"/>
            <a:endCxn id="86" idx="0"/>
          </p:cNvCxnSpPr>
          <p:nvPr/>
        </p:nvCxnSpPr>
        <p:spPr>
          <a:xfrm rot="5400000" flipH="1" flipV="1">
            <a:off x="5238900" y="3295500"/>
            <a:ext cx="3009600" cy="2362200"/>
          </a:xfrm>
          <a:prstGeom prst="bentConnector5">
            <a:avLst>
              <a:gd name="adj1" fmla="val -7596"/>
              <a:gd name="adj2" fmla="val 124086"/>
              <a:gd name="adj3" fmla="val 107596"/>
            </a:avLst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5" idx="2"/>
            <a:endCxn id="83" idx="0"/>
          </p:cNvCxnSpPr>
          <p:nvPr/>
        </p:nvCxnSpPr>
        <p:spPr>
          <a:xfrm rot="5400000" flipH="1">
            <a:off x="3848250" y="4267050"/>
            <a:ext cx="3085800" cy="342900"/>
          </a:xfrm>
          <a:prstGeom prst="bentConnector5">
            <a:avLst>
              <a:gd name="adj1" fmla="val -7408"/>
              <a:gd name="adj2" fmla="val -167874"/>
              <a:gd name="adj3" fmla="val 107408"/>
            </a:avLst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962400" y="5105400"/>
            <a:ext cx="9144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sp>
        <p:nvSpPr>
          <p:cNvPr id="110" name="Rounded Rectangle 109"/>
          <p:cNvSpPr/>
          <p:nvPr/>
        </p:nvSpPr>
        <p:spPr>
          <a:xfrm>
            <a:off x="228600" y="2743200"/>
            <a:ext cx="1828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Parameter database</a:t>
            </a:r>
            <a:endParaRPr lang="en-US" sz="1400" dirty="0"/>
          </a:p>
        </p:txBody>
      </p:sp>
      <p:sp>
        <p:nvSpPr>
          <p:cNvPr id="112" name="Rounded Rectangle 111"/>
          <p:cNvSpPr/>
          <p:nvPr/>
        </p:nvSpPr>
        <p:spPr>
          <a:xfrm>
            <a:off x="228600" y="3200400"/>
            <a:ext cx="18288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PUB</a:t>
            </a:r>
            <a:endParaRPr lang="en-US" sz="1400" dirty="0"/>
          </a:p>
        </p:txBody>
      </p:sp>
      <p:cxnSp>
        <p:nvCxnSpPr>
          <p:cNvPr id="102" name="Elbow Connector 101"/>
          <p:cNvCxnSpPr/>
          <p:nvPr/>
        </p:nvCxnSpPr>
        <p:spPr>
          <a:xfrm rot="5400000" flipH="1" flipV="1">
            <a:off x="2152800" y="1809600"/>
            <a:ext cx="571200" cy="2743200"/>
          </a:xfrm>
          <a:prstGeom prst="bentConnector5">
            <a:avLst>
              <a:gd name="adj1" fmla="val -40021"/>
              <a:gd name="adj2" fmla="val 61111"/>
              <a:gd name="adj3" fmla="val 140021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581400" y="2895600"/>
            <a:ext cx="6096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sp>
        <p:nvSpPr>
          <p:cNvPr id="122" name="Rounded Rectangle 121"/>
          <p:cNvSpPr/>
          <p:nvPr/>
        </p:nvSpPr>
        <p:spPr>
          <a:xfrm>
            <a:off x="6400800" y="2971800"/>
            <a:ext cx="6096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cxnSp>
        <p:nvCxnSpPr>
          <p:cNvPr id="52" name="Elbow Connector 51"/>
          <p:cNvCxnSpPr/>
          <p:nvPr/>
        </p:nvCxnSpPr>
        <p:spPr>
          <a:xfrm rot="5400000" flipH="1" flipV="1">
            <a:off x="3600600" y="438000"/>
            <a:ext cx="495000" cy="5562600"/>
          </a:xfrm>
          <a:prstGeom prst="bentConnector5">
            <a:avLst>
              <a:gd name="adj1" fmla="val -46182"/>
              <a:gd name="adj2" fmla="val 23876"/>
              <a:gd name="adj3" fmla="val 230659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6200000" flipH="1">
            <a:off x="1866750" y="2666850"/>
            <a:ext cx="1638600" cy="3238500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962400" y="5715000"/>
            <a:ext cx="6096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PUB</a:t>
            </a:r>
            <a:endParaRPr lang="en-US" sz="1400" dirty="0"/>
          </a:p>
        </p:txBody>
      </p:sp>
      <p:cxnSp>
        <p:nvCxnSpPr>
          <p:cNvPr id="63" name="Elbow Connector 62"/>
          <p:cNvCxnSpPr>
            <a:stCxn id="62" idx="2"/>
            <a:endCxn id="68" idx="0"/>
          </p:cNvCxnSpPr>
          <p:nvPr/>
        </p:nvCxnSpPr>
        <p:spPr>
          <a:xfrm rot="5400000" flipH="1">
            <a:off x="933600" y="2647800"/>
            <a:ext cx="3543000" cy="3124200"/>
          </a:xfrm>
          <a:prstGeom prst="bentConnector5">
            <a:avLst>
              <a:gd name="adj1" fmla="val -6452"/>
              <a:gd name="adj2" fmla="val 40244"/>
              <a:gd name="adj3" fmla="val 106452"/>
            </a:avLst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28600" y="2438400"/>
            <a:ext cx="1828800" cy="266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SUB</a:t>
            </a:r>
            <a:endParaRPr lang="en-US" sz="1400" dirty="0"/>
          </a:p>
        </p:txBody>
      </p:sp>
      <p:sp>
        <p:nvSpPr>
          <p:cNvPr id="81" name="Rounded Rectangle 80"/>
          <p:cNvSpPr/>
          <p:nvPr/>
        </p:nvSpPr>
        <p:spPr>
          <a:xfrm>
            <a:off x="4572000" y="5715000"/>
            <a:ext cx="685800" cy="26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REP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76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5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2" grpId="0" animBg="1"/>
      <p:bldP spid="50" grpId="0" animBg="1"/>
      <p:bldP spid="51" grpId="0" animBg="1"/>
      <p:bldP spid="64" grpId="0" animBg="1"/>
      <p:bldP spid="69" grpId="0" animBg="1"/>
      <p:bldP spid="79" grpId="0" animBg="1"/>
      <p:bldP spid="83" grpId="0" animBg="1"/>
      <p:bldP spid="85" grpId="0" animBg="1"/>
      <p:bldP spid="86" grpId="0" animBg="1"/>
      <p:bldP spid="108" grpId="0" animBg="1"/>
      <p:bldP spid="110" grpId="0" animBg="1"/>
      <p:bldP spid="112" grpId="0" animBg="1"/>
      <p:bldP spid="121" grpId="0" animBg="1"/>
      <p:bldP spid="122" grpId="0" animBg="1"/>
      <p:bldP spid="62" grpId="0" animBg="1"/>
      <p:bldP spid="68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Results </a:t>
            </a:r>
          </a:p>
          <a:p>
            <a:r>
              <a:rPr lang="en-US" dirty="0" smtClean="0"/>
              <a:t>Summary 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16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8773" y="1610611"/>
            <a:ext cx="8408027" cy="2656590"/>
          </a:xfrm>
        </p:spPr>
        <p:txBody>
          <a:bodyPr>
            <a:normAutofit/>
          </a:bodyPr>
          <a:lstStyle/>
          <a:p>
            <a:r>
              <a:rPr lang="en-US" dirty="0" smtClean="0"/>
              <a:t>Throughput of </a:t>
            </a:r>
            <a:r>
              <a:rPr lang="en-US" dirty="0" smtClean="0">
                <a:solidFill>
                  <a:srgbClr val="FF0000"/>
                </a:solidFill>
              </a:rPr>
              <a:t>940 Mbit/s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was measured which is very close to the theoretical </a:t>
            </a:r>
            <a:r>
              <a:rPr lang="en-US" dirty="0" smtClean="0"/>
              <a:t>limit of </a:t>
            </a:r>
            <a:r>
              <a:rPr lang="en-US" dirty="0"/>
              <a:t>the TCP/IPv4/</a:t>
            </a:r>
            <a:r>
              <a:rPr lang="en-US" dirty="0" err="1" smtClean="0"/>
              <a:t>GigabitEthernet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throughput for the </a:t>
            </a:r>
            <a:r>
              <a:rPr lang="en-US" dirty="0">
                <a:solidFill>
                  <a:srgbClr val="FF0000"/>
                </a:solidFill>
              </a:rPr>
              <a:t>named pipe </a:t>
            </a:r>
            <a:r>
              <a:rPr lang="en-US" dirty="0"/>
              <a:t>transport between two devices </a:t>
            </a:r>
            <a:r>
              <a:rPr lang="en-US" dirty="0">
                <a:solidFill>
                  <a:srgbClr val="FF0000"/>
                </a:solidFill>
              </a:rPr>
              <a:t>on one node </a:t>
            </a:r>
            <a:r>
              <a:rPr lang="en-US" dirty="0"/>
              <a:t>has been measured around </a:t>
            </a:r>
            <a:r>
              <a:rPr lang="en-US" dirty="0">
                <a:solidFill>
                  <a:srgbClr val="FF0000"/>
                </a:solidFill>
              </a:rPr>
              <a:t>1.7 GB/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1371600" y="4419600"/>
            <a:ext cx="6553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Each </a:t>
            </a:r>
            <a:r>
              <a:rPr lang="en-US" dirty="0">
                <a:solidFill>
                  <a:schemeClr val="bg1"/>
                </a:solidFill>
              </a:rPr>
              <a:t>message </a:t>
            </a:r>
            <a:r>
              <a:rPr lang="en-US" dirty="0" smtClean="0">
                <a:solidFill>
                  <a:schemeClr val="bg1"/>
                </a:solidFill>
              </a:rPr>
              <a:t>consists </a:t>
            </a:r>
            <a:r>
              <a:rPr lang="en-US" dirty="0">
                <a:solidFill>
                  <a:schemeClr val="bg1"/>
                </a:solidFill>
              </a:rPr>
              <a:t>of digits in one panda event for one </a:t>
            </a:r>
            <a:r>
              <a:rPr lang="en-US" dirty="0" smtClean="0">
                <a:solidFill>
                  <a:schemeClr val="bg1"/>
                </a:solidFill>
              </a:rPr>
              <a:t>detector, with size of </a:t>
            </a:r>
            <a:r>
              <a:rPr lang="en-US" dirty="0">
                <a:solidFill>
                  <a:schemeClr val="bg1"/>
                </a:solidFill>
              </a:rPr>
              <a:t>few </a:t>
            </a:r>
            <a:r>
              <a:rPr lang="en-US" dirty="0" err="1" smtClean="0">
                <a:solidFill>
                  <a:schemeClr val="bg1"/>
                </a:solidFill>
              </a:rPr>
              <a:t>kBytes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69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914400"/>
          </a:xfrm>
        </p:spPr>
        <p:txBody>
          <a:bodyPr/>
          <a:lstStyle/>
          <a:p>
            <a:r>
              <a:rPr lang="en-US" dirty="0" smtClean="0"/>
              <a:t>Payload in </a:t>
            </a:r>
            <a:r>
              <a:rPr lang="en-US" dirty="0" err="1" smtClean="0"/>
              <a:t>Mbyte</a:t>
            </a:r>
            <a:r>
              <a:rPr lang="en-US" dirty="0" smtClean="0"/>
              <a:t>/s  as function of message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32131"/>
              </p:ext>
            </p:extLst>
          </p:nvPr>
        </p:nvGraphicFramePr>
        <p:xfrm>
          <a:off x="762000" y="14478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52400" y="5334000"/>
            <a:ext cx="2667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ZeroMQ</a:t>
            </a:r>
            <a:r>
              <a:rPr lang="en-US" dirty="0"/>
              <a:t> works on </a:t>
            </a:r>
            <a:r>
              <a:rPr lang="en-US" dirty="0" err="1"/>
              <a:t>InfiniBand</a:t>
            </a:r>
            <a:r>
              <a:rPr lang="en-US" dirty="0"/>
              <a:t> but using IP over IB </a:t>
            </a:r>
          </a:p>
        </p:txBody>
      </p:sp>
    </p:spTree>
    <p:extLst>
      <p:ext uri="{BB962C8B-B14F-4D97-AF65-F5344CB8AC3E}">
        <p14:creationId xmlns:p14="http://schemas.microsoft.com/office/powerpoint/2010/main" val="9080160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934097" y="2532065"/>
            <a:ext cx="2667000" cy="36617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ZeroMQ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6992" y="2532064"/>
            <a:ext cx="3693049" cy="36617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Root (Event loop)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010" y="2664510"/>
            <a:ext cx="1647637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FairRootManager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35017" y="2664510"/>
            <a:ext cx="1206960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FairRunAna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93699" y="2664510"/>
            <a:ext cx="1206960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FairTasks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Init</a:t>
            </a:r>
            <a:r>
              <a:rPr lang="en-US" sz="1400" dirty="0" smtClean="0"/>
              <a:t>()</a:t>
            </a:r>
          </a:p>
          <a:p>
            <a:pPr algn="ctr"/>
            <a:r>
              <a:rPr lang="en-US" sz="1400" dirty="0" smtClean="0"/>
              <a:t>Re-</a:t>
            </a:r>
            <a:r>
              <a:rPr lang="en-US" sz="1400" dirty="0" err="1" smtClean="0"/>
              <a:t>Init</a:t>
            </a:r>
            <a:r>
              <a:rPr lang="en-US" sz="1400" dirty="0" smtClean="0"/>
              <a:t>()</a:t>
            </a:r>
          </a:p>
          <a:p>
            <a:pPr algn="ctr"/>
            <a:r>
              <a:rPr lang="en-US" sz="1400" dirty="0" smtClean="0"/>
              <a:t>Exec()</a:t>
            </a:r>
          </a:p>
          <a:p>
            <a:pPr algn="ctr"/>
            <a:r>
              <a:rPr lang="en-US" sz="1400" dirty="0" smtClean="0"/>
              <a:t>Finish()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66171" y="2664510"/>
            <a:ext cx="2040584" cy="2804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FairMQProcessorTask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lvl="0" algn="ctr"/>
            <a:r>
              <a:rPr lang="en-US" sz="1400" dirty="0" err="1">
                <a:solidFill>
                  <a:prstClr val="white"/>
                </a:solidFill>
              </a:rPr>
              <a:t>Init</a:t>
            </a:r>
            <a:r>
              <a:rPr lang="en-US" sz="1400" dirty="0">
                <a:solidFill>
                  <a:prstClr val="white"/>
                </a:solidFill>
              </a:rPr>
              <a:t>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Re-</a:t>
            </a:r>
            <a:r>
              <a:rPr lang="en-US" sz="1400" dirty="0" err="1">
                <a:solidFill>
                  <a:prstClr val="white"/>
                </a:solidFill>
              </a:rPr>
              <a:t>Init</a:t>
            </a:r>
            <a:r>
              <a:rPr lang="en-US" sz="1400" dirty="0">
                <a:solidFill>
                  <a:prstClr val="white"/>
                </a:solidFill>
              </a:rPr>
              <a:t>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Exec()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</a:rPr>
              <a:t>Finish()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29435" y="364617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29435" y="387648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29435" y="4103372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29435" y="4360474"/>
            <a:ext cx="764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7" idx="3"/>
          </p:cNvCxnSpPr>
          <p:nvPr/>
        </p:nvCxnSpPr>
        <p:spPr>
          <a:xfrm flipH="1">
            <a:off x="1916647" y="4066884"/>
            <a:ext cx="5183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00659" y="3646172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00659" y="3873063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00659" y="4071256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00659" y="4304985"/>
            <a:ext cx="13868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6992" y="1456911"/>
            <a:ext cx="8414105" cy="654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 Files, </a:t>
            </a:r>
            <a:r>
              <a:rPr lang="en-US" dirty="0" err="1" smtClean="0"/>
              <a:t>Lmd</a:t>
            </a:r>
            <a:r>
              <a:rPr lang="en-US" dirty="0" smtClean="0"/>
              <a:t> Files, Remote event server, …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90774" y="2111352"/>
            <a:ext cx="7792" cy="732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0"/>
          </p:cNvCxnSpPr>
          <p:nvPr/>
        </p:nvCxnSpPr>
        <p:spPr>
          <a:xfrm flipV="1">
            <a:off x="7267597" y="2165891"/>
            <a:ext cx="0" cy="36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7074" y="750250"/>
            <a:ext cx="54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Integrating the existing software: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57200"/>
            <a:ext cx="1143000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62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FairBase</a:t>
            </a:r>
            <a:r>
              <a:rPr lang="en-US" dirty="0" smtClean="0"/>
              <a:t>/examples/Tutorial3 </a:t>
            </a:r>
            <a:endParaRPr lang="en-US" dirty="0"/>
          </a:p>
        </p:txBody>
      </p:sp>
      <p:pic>
        <p:nvPicPr>
          <p:cNvPr id="7" name="Content Placeholder 6" descr="Screen Shot 2013-06-25 at 6.58.0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9013"/>
          <a:stretch/>
        </p:blipFill>
        <p:spPr>
          <a:xfrm>
            <a:off x="304800" y="4495800"/>
            <a:ext cx="8229600" cy="139700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9" name="Picture 8" descr="tutorial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0782" r="6270" b="23063"/>
          <a:stretch/>
        </p:blipFill>
        <p:spPr>
          <a:xfrm>
            <a:off x="152400" y="914400"/>
            <a:ext cx="8682233" cy="331877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4"/>
          </p:cNvCxnSpPr>
          <p:nvPr/>
        </p:nvCxnSpPr>
        <p:spPr>
          <a:xfrm flipH="1">
            <a:off x="1295400" y="4114800"/>
            <a:ext cx="76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9600" y="3352800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4724400"/>
            <a:ext cx="1905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2438400"/>
            <a:ext cx="1828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48768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0" name="Straight Arrow Connector 19"/>
          <p:cNvCxnSpPr>
            <a:stCxn id="18" idx="4"/>
          </p:cNvCxnSpPr>
          <p:nvPr/>
        </p:nvCxnSpPr>
        <p:spPr>
          <a:xfrm flipH="1">
            <a:off x="3200400" y="3124200"/>
            <a:ext cx="7620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648200" y="3352800"/>
            <a:ext cx="1828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62400" y="4343400"/>
            <a:ext cx="1905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86200" y="5181600"/>
            <a:ext cx="1981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7" name="Straight Arrow Connector 26"/>
          <p:cNvCxnSpPr>
            <a:endCxn id="25" idx="0"/>
          </p:cNvCxnSpPr>
          <p:nvPr/>
        </p:nvCxnSpPr>
        <p:spPr>
          <a:xfrm flipH="1">
            <a:off x="4914900" y="4038600"/>
            <a:ext cx="5715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4"/>
            <a:endCxn id="26" idx="4"/>
          </p:cNvCxnSpPr>
          <p:nvPr/>
        </p:nvCxnSpPr>
        <p:spPr>
          <a:xfrm flipH="1">
            <a:off x="4876800" y="4038600"/>
            <a:ext cx="685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19800" y="2514600"/>
            <a:ext cx="1524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4876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34" name="Straight Arrow Connector 33"/>
          <p:cNvCxnSpPr>
            <a:stCxn id="32" idx="4"/>
            <a:endCxn id="33" idx="0"/>
          </p:cNvCxnSpPr>
          <p:nvPr/>
        </p:nvCxnSpPr>
        <p:spPr>
          <a:xfrm flipH="1">
            <a:off x="6591300" y="3124200"/>
            <a:ext cx="1905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543800" y="25146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38" name="Straight Arrow Connector 37"/>
          <p:cNvCxnSpPr>
            <a:stCxn id="37" idx="4"/>
          </p:cNvCxnSpPr>
          <p:nvPr/>
        </p:nvCxnSpPr>
        <p:spPr>
          <a:xfrm>
            <a:off x="8001000" y="3124200"/>
            <a:ext cx="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43800" y="48006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609600"/>
            <a:ext cx="3292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Fairbase</a:t>
            </a:r>
            <a:r>
              <a:rPr lang="en-US" dirty="0" smtClean="0"/>
              <a:t>/example/Tutorial3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014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7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to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and central Log processors</a:t>
            </a:r>
          </a:p>
          <a:p>
            <a:endParaRPr lang="en-US" dirty="0" smtClean="0"/>
          </a:p>
          <a:p>
            <a:r>
              <a:rPr lang="en-US" dirty="0" smtClean="0"/>
              <a:t>Command channels and objects (messages)</a:t>
            </a:r>
          </a:p>
          <a:p>
            <a:endParaRPr lang="en-US" dirty="0" smtClean="0"/>
          </a:p>
          <a:p>
            <a:r>
              <a:rPr lang="en-US" dirty="0" smtClean="0"/>
              <a:t>Automatic monitoring and configuration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(</a:t>
            </a:r>
            <a:r>
              <a:rPr lang="en-US" dirty="0"/>
              <a:t>hopefully till the end of this year!)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11389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ZeroMQ</a:t>
            </a:r>
            <a:r>
              <a:rPr lang="en-US" dirty="0" smtClean="0"/>
              <a:t> communication layer is integrated into our offline framework  (</a:t>
            </a:r>
            <a:r>
              <a:rPr lang="en-US" dirty="0" err="1" smtClean="0"/>
              <a:t>FairRoot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On the short term we will keep both options ROOT based event loop and concurrent processes communicating with each other via </a:t>
            </a:r>
            <a:r>
              <a:rPr lang="en-US" dirty="0" err="1" smtClean="0"/>
              <a:t>ZeroMQ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On long Term we are moving away from single event loop to distributed processes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286000" lvl="5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Thanks you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D2CD-7657-924F-BC49-816AE032A24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8383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ative </a:t>
            </a:r>
            <a:r>
              <a:rPr lang="en-US" dirty="0" err="1"/>
              <a:t>InfiniBand</a:t>
            </a:r>
            <a:r>
              <a:rPr lang="en-US" dirty="0"/>
              <a:t>/RDMA </a:t>
            </a:r>
            <a:r>
              <a:rPr lang="en-US" dirty="0" smtClean="0"/>
              <a:t>is faster than IP over IB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8831" r="-8831"/>
          <a:stretch>
            <a:fillRect/>
          </a:stretch>
        </p:blipFill>
        <p:spPr>
          <a:xfrm>
            <a:off x="457200" y="1143000"/>
            <a:ext cx="8077200" cy="42177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2390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Implementing  </a:t>
            </a:r>
            <a:r>
              <a:rPr lang="en-US" dirty="0" err="1" smtClean="0">
                <a:latin typeface="+mn-lt"/>
              </a:rPr>
              <a:t>ZeroMQ</a:t>
            </a:r>
            <a:r>
              <a:rPr lang="en-US" dirty="0" smtClean="0">
                <a:latin typeface="+mn-lt"/>
              </a:rPr>
              <a:t> over IB verbs will improve the performance.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503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18" y="574193"/>
            <a:ext cx="8229600" cy="914400"/>
          </a:xfrm>
        </p:spPr>
        <p:txBody>
          <a:bodyPr/>
          <a:lstStyle/>
          <a:p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7518" y="1297218"/>
            <a:ext cx="8229600" cy="886207"/>
          </a:xfrm>
        </p:spPr>
        <p:txBody>
          <a:bodyPr/>
          <a:lstStyle/>
          <a:p>
            <a:r>
              <a:rPr lang="en-US" dirty="0"/>
              <a:t>Each processing stage of a </a:t>
            </a:r>
            <a:r>
              <a:rPr lang="en-US" dirty="0" smtClean="0"/>
              <a:t>pipeline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occupied by a process which executes an instance of the Device </a:t>
            </a:r>
            <a:r>
              <a:rPr lang="en-US" dirty="0" smtClean="0"/>
              <a:t>class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creen Shot 2013-04-10 at 8.5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2" y="2294601"/>
            <a:ext cx="6937423" cy="34549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D9B22-7BBC-324C-B7BB-D20099B966CE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337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5774"/>
            <a:ext cx="8229600" cy="914400"/>
          </a:xfrm>
        </p:spPr>
        <p:txBody>
          <a:bodyPr/>
          <a:lstStyle/>
          <a:p>
            <a:r>
              <a:rPr lang="en-US" dirty="0" smtClean="0"/>
              <a:t>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90174"/>
            <a:ext cx="5142953" cy="3735989"/>
          </a:xfrm>
        </p:spPr>
        <p:txBody>
          <a:bodyPr>
            <a:normAutofit/>
          </a:bodyPr>
          <a:lstStyle/>
          <a:p>
            <a:r>
              <a:rPr lang="en-US" dirty="0"/>
              <a:t>Devices with no inputs are categorized as </a:t>
            </a:r>
            <a:r>
              <a:rPr lang="en-US" dirty="0" smtClean="0"/>
              <a:t>sources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ampler </a:t>
            </a:r>
            <a:r>
              <a:rPr lang="en-US" dirty="0"/>
              <a:t>loops </a:t>
            </a:r>
            <a:r>
              <a:rPr lang="en-US" dirty="0" smtClean="0"/>
              <a:t>(optionally: infinitely) over </a:t>
            </a:r>
            <a:r>
              <a:rPr lang="en-US" dirty="0"/>
              <a:t>the loaded events </a:t>
            </a:r>
            <a:r>
              <a:rPr lang="en-US" dirty="0" smtClean="0"/>
              <a:t>and send </a:t>
            </a:r>
            <a:r>
              <a:rPr lang="en-US" dirty="0"/>
              <a:t>them </a:t>
            </a:r>
            <a:r>
              <a:rPr lang="en-US" dirty="0" smtClean="0"/>
              <a:t>through the </a:t>
            </a:r>
            <a:r>
              <a:rPr lang="en-US" dirty="0"/>
              <a:t>output socket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/>
              <a:t>variable event rate limiter has been </a:t>
            </a:r>
            <a:r>
              <a:rPr lang="en-US" dirty="0" smtClean="0"/>
              <a:t>implemented to </a:t>
            </a:r>
            <a:r>
              <a:rPr lang="en-US" dirty="0"/>
              <a:t>control the sending speed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0053" y="535873"/>
            <a:ext cx="7223948" cy="4114466"/>
            <a:chOff x="1373058" y="735887"/>
            <a:chExt cx="7680218" cy="46345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058" y="735887"/>
              <a:ext cx="7557186" cy="18715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143" y="2607443"/>
              <a:ext cx="3783133" cy="2762949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D9B22-7BBC-324C-B7BB-D20099B966C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712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format (Protocol)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Potentially any content-</a:t>
            </a:r>
            <a:r>
              <a:rPr lang="en-US" dirty="0" smtClean="0"/>
              <a:t>based processor </a:t>
            </a:r>
            <a:r>
              <a:rPr lang="en-US" dirty="0"/>
              <a:t>or any source can change the application protocol. Therefore, </a:t>
            </a:r>
            <a:r>
              <a:rPr lang="en-US" dirty="0" smtClean="0"/>
              <a:t>the framework provides a  </a:t>
            </a:r>
            <a:r>
              <a:rPr lang="en-US" dirty="0"/>
              <a:t>generic Message class </a:t>
            </a:r>
            <a:r>
              <a:rPr lang="en-US" dirty="0" smtClean="0"/>
              <a:t>that  </a:t>
            </a:r>
            <a:r>
              <a:rPr lang="en-US" dirty="0"/>
              <a:t>works with </a:t>
            </a:r>
            <a:r>
              <a:rPr lang="en-US" dirty="0" smtClean="0"/>
              <a:t>any arbitrary </a:t>
            </a:r>
            <a:r>
              <a:rPr lang="en-US" dirty="0"/>
              <a:t>and continuous junk of </a:t>
            </a:r>
            <a:r>
              <a:rPr lang="en-US" dirty="0" smtClean="0"/>
              <a:t>memory (</a:t>
            </a:r>
            <a:r>
              <a:rPr lang="en-US" dirty="0" err="1" smtClean="0">
                <a:solidFill>
                  <a:srgbClr val="FF0000"/>
                </a:solidFill>
              </a:rPr>
              <a:t>FairMQMessage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has to pass a pointer to </a:t>
            </a:r>
            <a:r>
              <a:rPr lang="en-US" dirty="0" smtClean="0"/>
              <a:t>the memory </a:t>
            </a:r>
            <a:r>
              <a:rPr lang="en-US" dirty="0"/>
              <a:t>buffer, the size in bytes, and can optionally pass a function </a:t>
            </a:r>
            <a:r>
              <a:rPr lang="en-US" dirty="0" smtClean="0"/>
              <a:t>pointer to </a:t>
            </a:r>
            <a:r>
              <a:rPr lang="en-US" dirty="0"/>
              <a:t>a destructor, which will be called once the message object is discarded.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5878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982" y="604414"/>
            <a:ext cx="8229600" cy="914400"/>
          </a:xfrm>
        </p:spPr>
        <p:txBody>
          <a:bodyPr/>
          <a:lstStyle/>
          <a:p>
            <a:pPr algn="ctr"/>
            <a:r>
              <a:rPr lang="en-US" sz="2400" dirty="0" smtClean="0"/>
              <a:t>The Online Reconstruction and analysis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z="1100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 sz="11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8" y="1303366"/>
            <a:ext cx="2228492" cy="15030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76810" y="1165331"/>
            <a:ext cx="1679712" cy="1663091"/>
          </a:xfrm>
          <a:prstGeom prst="rightArrow">
            <a:avLst>
              <a:gd name="adj1" fmla="val 52314"/>
              <a:gd name="adj2" fmla="val 31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300 GB/s</a:t>
            </a:r>
          </a:p>
          <a:p>
            <a:pPr algn="ctr"/>
            <a:r>
              <a:rPr lang="en-US" sz="2000" dirty="0" smtClean="0"/>
              <a:t>20M </a:t>
            </a:r>
            <a:r>
              <a:rPr lang="en-US" sz="2000" dirty="0" err="1" smtClean="0"/>
              <a:t>Evt</a:t>
            </a:r>
            <a:r>
              <a:rPr lang="en-US" sz="2000" dirty="0" smtClean="0"/>
              <a:t>/s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9498" r="4687" b="22971"/>
          <a:stretch/>
        </p:blipFill>
        <p:spPr>
          <a:xfrm>
            <a:off x="4156522" y="1217869"/>
            <a:ext cx="1634125" cy="142405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52205">
            <a:off x="6099139" y="1338875"/>
            <a:ext cx="1492912" cy="1582817"/>
          </a:xfrm>
          <a:prstGeom prst="rightArrow">
            <a:avLst>
              <a:gd name="adj1" fmla="val 48319"/>
              <a:gd name="adj2" fmla="val 23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&lt; 1 GB/s</a:t>
            </a:r>
          </a:p>
          <a:p>
            <a:pPr algn="ctr"/>
            <a:r>
              <a:rPr lang="en-US" sz="2000" dirty="0" smtClean="0"/>
              <a:t>25K </a:t>
            </a:r>
            <a:r>
              <a:rPr lang="en-US" sz="2000" dirty="0" err="1" smtClean="0"/>
              <a:t>Evt</a:t>
            </a:r>
            <a:r>
              <a:rPr lang="en-US" sz="2000" dirty="0" smtClean="0"/>
              <a:t>/s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15867" y="2707189"/>
            <a:ext cx="6545648" cy="189072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How to distribute the processes?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How to manage the data flow?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How to recover processes when they crash?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How to monitor </a:t>
            </a:r>
            <a:r>
              <a:rPr lang="en-US" sz="2000" dirty="0" smtClean="0">
                <a:solidFill>
                  <a:srgbClr val="FF0000"/>
                </a:solidFill>
              </a:rPr>
              <a:t>the whole system?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……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86514"/>
              </p:ext>
            </p:extLst>
          </p:nvPr>
        </p:nvGraphicFramePr>
        <p:xfrm>
          <a:off x="566982" y="4511599"/>
          <a:ext cx="1736301" cy="162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hoto Editor Photo" r:id="rId5" imgW="5144218" imgH="7430537" progId="MSPhotoEd.3">
                  <p:embed/>
                </p:oleObj>
              </mc:Choice>
              <mc:Fallback>
                <p:oleObj name="Photo Editor Photo" r:id="rId5" imgW="5144218" imgH="7430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85" t="42290"/>
                      <a:stretch>
                        <a:fillRect/>
                      </a:stretch>
                    </p:blipFill>
                    <p:spPr bwMode="auto">
                      <a:xfrm>
                        <a:off x="566982" y="4511599"/>
                        <a:ext cx="1736301" cy="162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2585666" y="4555099"/>
            <a:ext cx="1679712" cy="1663091"/>
          </a:xfrm>
          <a:prstGeom prst="rightArrow">
            <a:avLst>
              <a:gd name="adj1" fmla="val 52314"/>
              <a:gd name="adj2" fmla="val 31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  <a:r>
              <a:rPr lang="en-US" sz="2000" dirty="0" smtClean="0"/>
              <a:t> TB/s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9498" r="4687" b="22971"/>
          <a:stretch/>
        </p:blipFill>
        <p:spPr>
          <a:xfrm>
            <a:off x="4267200" y="4648200"/>
            <a:ext cx="1634125" cy="142405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9448784">
            <a:off x="6156291" y="3939802"/>
            <a:ext cx="1492912" cy="1582817"/>
          </a:xfrm>
          <a:prstGeom prst="rightArrow">
            <a:avLst>
              <a:gd name="adj1" fmla="val 48319"/>
              <a:gd name="adj2" fmla="val 23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1 GB/s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114" y="2748148"/>
            <a:ext cx="1486503" cy="1476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104" y="4719142"/>
            <a:ext cx="1802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&gt; 60 000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CPU-core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or Equivalent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GPU, FPGA, …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1495" y="1303366"/>
            <a:ext cx="1802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&gt; 60 000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CPU-core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or Equivalent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GPU, FPGA, …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1" name="Picture 20" descr="cant-stop-thinking-carto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1534964" cy="14816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8250-3749-E240-83FB-D0B3D6841FC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0311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637"/>
            <a:ext cx="8229600" cy="1319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simple classes without ROOT are used in </a:t>
            </a:r>
            <a:r>
              <a:rPr lang="en-US" dirty="0"/>
              <a:t>the </a:t>
            </a:r>
            <a:r>
              <a:rPr lang="en-US" dirty="0" smtClean="0"/>
              <a:t>Sampler (This enable us to use non-ROOT clients) and reduce the messages size.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 descr="Screen Shot 2013-04-10 at 8.35.0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3270" r="2817" b="6117"/>
          <a:stretch/>
        </p:blipFill>
        <p:spPr>
          <a:xfrm>
            <a:off x="1114911" y="1948554"/>
            <a:ext cx="6530821" cy="43325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0952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2487"/>
          </a:xfrm>
        </p:spPr>
        <p:txBody>
          <a:bodyPr>
            <a:normAutofit/>
          </a:bodyPr>
          <a:lstStyle/>
          <a:p>
            <a:r>
              <a:rPr lang="en-US" dirty="0" smtClean="0"/>
              <a:t>Design constrains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/>
              <a:t>Highly </a:t>
            </a:r>
            <a:r>
              <a:rPr lang="en-US" dirty="0" smtClean="0"/>
              <a:t>flexible: 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data paths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 smtClean="0"/>
              <a:t>modeled. </a:t>
            </a:r>
          </a:p>
          <a:p>
            <a:r>
              <a:rPr lang="en-US" dirty="0" smtClean="0"/>
              <a:t>Adaptive: </a:t>
            </a:r>
          </a:p>
          <a:p>
            <a:pPr lvl="1"/>
            <a:r>
              <a:rPr lang="en-US" dirty="0" smtClean="0"/>
              <a:t>Sub-systems are continuously under </a:t>
            </a:r>
            <a:r>
              <a:rPr lang="en-US" dirty="0"/>
              <a:t>development and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Should works for simulated and real data: </a:t>
            </a:r>
          </a:p>
          <a:p>
            <a:pPr lvl="1"/>
            <a:r>
              <a:rPr lang="en-US" dirty="0" smtClean="0"/>
              <a:t>developing and debugging  the algorithms</a:t>
            </a:r>
          </a:p>
          <a:p>
            <a:r>
              <a:rPr lang="en-US" dirty="0" smtClean="0"/>
              <a:t>It should support all possible hardware where the algorithms could run (CPU, GPU, FPGA)</a:t>
            </a:r>
          </a:p>
          <a:p>
            <a:r>
              <a:rPr lang="en-US" dirty="0" smtClean="0"/>
              <a:t>It has to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 </a:t>
            </a:r>
            <a:r>
              <a:rPr lang="en-US" dirty="0"/>
              <a:t>to any size! With minimum or ideally no effort.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15" y="609600"/>
            <a:ext cx="2832100" cy="21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65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Data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handle dynamic components, i.e. pieces that go away temporarily?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 to </a:t>
            </a:r>
            <a:r>
              <a:rPr lang="en-US" dirty="0"/>
              <a:t>handle messages that we can't deliver immediately? Particularly, if we're waiting for </a:t>
            </a:r>
            <a:r>
              <a:rPr lang="en-US" dirty="0" smtClean="0"/>
              <a:t>a component </a:t>
            </a:r>
            <a:r>
              <a:rPr lang="en-US" dirty="0"/>
              <a:t>to come back on-</a:t>
            </a:r>
            <a:r>
              <a:rPr lang="en-US" dirty="0" smtClean="0"/>
              <a:t>line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need to use a different network transport. </a:t>
            </a:r>
            <a:r>
              <a:rPr lang="en-US" dirty="0" smtClean="0"/>
              <a:t> Say</a:t>
            </a:r>
            <a:r>
              <a:rPr lang="en-US" dirty="0"/>
              <a:t>, multicast instead of TCP unicast? Or IPv6? </a:t>
            </a:r>
            <a:r>
              <a:rPr lang="en-US" dirty="0" smtClean="0"/>
              <a:t>Do we </a:t>
            </a:r>
            <a:r>
              <a:rPr lang="en-US" dirty="0"/>
              <a:t>need to rewrite the applications, or is the transport abstracted in some </a:t>
            </a:r>
            <a:r>
              <a:rPr lang="en-US" dirty="0" smtClean="0"/>
              <a:t>layer?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6/25/13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M. Al-Turany,  PANDA XLV Meeting, GSI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329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 256"/>
          <p:cNvSpPr/>
          <p:nvPr/>
        </p:nvSpPr>
        <p:spPr>
          <a:xfrm>
            <a:off x="342942" y="1556522"/>
            <a:ext cx="8476752" cy="743647"/>
          </a:xfrm>
          <a:prstGeom prst="roundRect">
            <a:avLst>
              <a:gd name="adj" fmla="val 4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ounded Rectangle 255"/>
          <p:cNvSpPr/>
          <p:nvPr/>
        </p:nvSpPr>
        <p:spPr>
          <a:xfrm>
            <a:off x="371697" y="2415916"/>
            <a:ext cx="8476752" cy="3438034"/>
          </a:xfrm>
          <a:prstGeom prst="roundRect">
            <a:avLst>
              <a:gd name="adj" fmla="val 46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75834" y="694662"/>
            <a:ext cx="8229600" cy="6268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for PANDA online reconstruction hierarchy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10/04/13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CBM Collaboration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2" y="1655545"/>
            <a:ext cx="1246409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smtClean="0"/>
              <a:t>STT  data</a:t>
            </a:r>
            <a:endParaRPr 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1810344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err="1" smtClean="0"/>
              <a:t>Mvd</a:t>
            </a:r>
            <a:r>
              <a:rPr lang="en-US" sz="1800" dirty="0" smtClean="0"/>
              <a:t> Pixel data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3652024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err="1" smtClean="0"/>
              <a:t>Mvd</a:t>
            </a:r>
            <a:r>
              <a:rPr lang="en-US" sz="1800" dirty="0" smtClean="0"/>
              <a:t> </a:t>
            </a:r>
            <a:r>
              <a:rPr lang="en-US" sz="1800" dirty="0" err="1" smtClean="0"/>
              <a:t>Srip</a:t>
            </a:r>
            <a:r>
              <a:rPr lang="en-US" sz="1800" dirty="0" smtClean="0"/>
              <a:t> data</a:t>
            </a:r>
            <a:endParaRPr lang="en-US" sz="1800" dirty="0"/>
          </a:p>
        </p:txBody>
      </p:sp>
      <p:sp>
        <p:nvSpPr>
          <p:cNvPr id="68" name="Rounded Rectangle 67"/>
          <p:cNvSpPr/>
          <p:nvPr/>
        </p:nvSpPr>
        <p:spPr>
          <a:xfrm>
            <a:off x="381000" y="2514600"/>
            <a:ext cx="144779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err="1" smtClean="0"/>
              <a:t>Clusterer</a:t>
            </a:r>
            <a:endParaRPr lang="en-US" sz="2000" dirty="0"/>
          </a:p>
        </p:txBody>
      </p:sp>
      <p:cxnSp>
        <p:nvCxnSpPr>
          <p:cNvPr id="70" name="Straight Arrow Connector 69"/>
          <p:cNvCxnSpPr>
            <a:stCxn id="9" idx="2"/>
            <a:endCxn id="68" idx="0"/>
          </p:cNvCxnSpPr>
          <p:nvPr/>
        </p:nvCxnSpPr>
        <p:spPr>
          <a:xfrm>
            <a:off x="1080407" y="2149620"/>
            <a:ext cx="24492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7" idx="2"/>
            <a:endCxn id="94" idx="0"/>
          </p:cNvCxnSpPr>
          <p:nvPr/>
        </p:nvCxnSpPr>
        <p:spPr>
          <a:xfrm>
            <a:off x="4527638" y="2149620"/>
            <a:ext cx="0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981200" y="2514600"/>
            <a:ext cx="1504171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err="1" smtClean="0"/>
              <a:t>Clusterer</a:t>
            </a:r>
            <a:endParaRPr lang="en-US" sz="2000" dirty="0"/>
          </a:p>
        </p:txBody>
      </p:sp>
      <p:sp>
        <p:nvSpPr>
          <p:cNvPr id="94" name="Rounded Rectangle 93"/>
          <p:cNvSpPr/>
          <p:nvPr/>
        </p:nvSpPr>
        <p:spPr>
          <a:xfrm>
            <a:off x="3652024" y="249389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err="1" smtClean="0"/>
              <a:t>Clusterer</a:t>
            </a:r>
            <a:endParaRPr lang="en-US" sz="2000" dirty="0"/>
          </a:p>
        </p:txBody>
      </p:sp>
      <p:cxnSp>
        <p:nvCxnSpPr>
          <p:cNvPr id="95" name="Straight Arrow Connector 94"/>
          <p:cNvCxnSpPr>
            <a:stCxn id="11" idx="2"/>
            <a:endCxn id="93" idx="0"/>
          </p:cNvCxnSpPr>
          <p:nvPr/>
        </p:nvCxnSpPr>
        <p:spPr>
          <a:xfrm>
            <a:off x="2685958" y="2149620"/>
            <a:ext cx="47328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457202" y="3299499"/>
            <a:ext cx="1246409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Tracker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68" idx="2"/>
            <a:endCxn id="104" idx="0"/>
          </p:cNvCxnSpPr>
          <p:nvPr/>
        </p:nvCxnSpPr>
        <p:spPr>
          <a:xfrm flipH="1">
            <a:off x="1080407" y="3008675"/>
            <a:ext cx="24492" cy="29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4" idx="2"/>
            <a:endCxn id="107" idx="0"/>
          </p:cNvCxnSpPr>
          <p:nvPr/>
        </p:nvCxnSpPr>
        <p:spPr>
          <a:xfrm flipH="1">
            <a:off x="3606798" y="2987970"/>
            <a:ext cx="920840" cy="311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1810344" y="3299499"/>
            <a:ext cx="359290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Tracker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93" idx="2"/>
            <a:endCxn id="107" idx="0"/>
          </p:cNvCxnSpPr>
          <p:nvPr/>
        </p:nvCxnSpPr>
        <p:spPr>
          <a:xfrm>
            <a:off x="2733286" y="3008675"/>
            <a:ext cx="873512" cy="29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57201" y="4193011"/>
            <a:ext cx="82482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Global Event Reconstruction</a:t>
            </a:r>
            <a:endParaRPr lang="en-US" dirty="0"/>
          </a:p>
        </p:txBody>
      </p:sp>
      <p:cxnSp>
        <p:nvCxnSpPr>
          <p:cNvPr id="203" name="Straight Arrow Connector 202"/>
          <p:cNvCxnSpPr>
            <a:stCxn id="104" idx="2"/>
          </p:cNvCxnSpPr>
          <p:nvPr/>
        </p:nvCxnSpPr>
        <p:spPr>
          <a:xfrm>
            <a:off x="1080407" y="3793574"/>
            <a:ext cx="0" cy="39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07" idx="2"/>
          </p:cNvCxnSpPr>
          <p:nvPr/>
        </p:nvCxnSpPr>
        <p:spPr>
          <a:xfrm>
            <a:off x="3606798" y="3793574"/>
            <a:ext cx="0" cy="39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457202" y="5078446"/>
            <a:ext cx="8248232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Trigger </a:t>
            </a:r>
            <a:r>
              <a:rPr lang="en-US" dirty="0"/>
              <a:t>e</a:t>
            </a:r>
            <a:r>
              <a:rPr lang="en-US" dirty="0" smtClean="0"/>
              <a:t>vent selection </a:t>
            </a:r>
            <a:endParaRPr lang="en-US" dirty="0"/>
          </a:p>
        </p:txBody>
      </p:sp>
      <p:cxnSp>
        <p:nvCxnSpPr>
          <p:cNvPr id="214" name="Straight Arrow Connector 213"/>
          <p:cNvCxnSpPr>
            <a:stCxn id="202" idx="2"/>
            <a:endCxn id="212" idx="0"/>
          </p:cNvCxnSpPr>
          <p:nvPr/>
        </p:nvCxnSpPr>
        <p:spPr>
          <a:xfrm>
            <a:off x="4581318" y="4687086"/>
            <a:ext cx="0" cy="391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5541360" y="1655545"/>
            <a:ext cx="1307647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smtClean="0"/>
              <a:t>GEM data</a:t>
            </a:r>
            <a:endParaRPr lang="en-US" sz="1800" dirty="0"/>
          </a:p>
        </p:txBody>
      </p:sp>
      <p:sp>
        <p:nvSpPr>
          <p:cNvPr id="219" name="Rounded Rectangle 218"/>
          <p:cNvSpPr/>
          <p:nvPr/>
        </p:nvSpPr>
        <p:spPr>
          <a:xfrm>
            <a:off x="6954206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err="1" smtClean="0"/>
              <a:t>SciTel</a:t>
            </a:r>
            <a:r>
              <a:rPr lang="en-US" sz="1800" dirty="0" smtClean="0"/>
              <a:t> data</a:t>
            </a:r>
            <a:endParaRPr lang="en-US" sz="1800" dirty="0"/>
          </a:p>
        </p:txBody>
      </p:sp>
      <p:sp>
        <p:nvSpPr>
          <p:cNvPr id="220" name="Rounded Rectangle 219"/>
          <p:cNvSpPr/>
          <p:nvPr/>
        </p:nvSpPr>
        <p:spPr>
          <a:xfrm>
            <a:off x="5541360" y="2493895"/>
            <a:ext cx="12937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err="1" smtClean="0"/>
              <a:t>Clustrer</a:t>
            </a:r>
            <a:endParaRPr lang="en-US" sz="2000" dirty="0"/>
          </a:p>
        </p:txBody>
      </p:sp>
      <p:sp>
        <p:nvSpPr>
          <p:cNvPr id="221" name="Rounded Rectangle 220"/>
          <p:cNvSpPr/>
          <p:nvPr/>
        </p:nvSpPr>
        <p:spPr>
          <a:xfrm>
            <a:off x="6954206" y="2493895"/>
            <a:ext cx="1808794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/>
              <a:t>Pre-</a:t>
            </a:r>
            <a:r>
              <a:rPr lang="en-US" sz="2000" dirty="0" err="1" smtClean="0"/>
              <a:t>Procceing</a:t>
            </a:r>
            <a:endParaRPr lang="en-US" sz="2000" dirty="0"/>
          </a:p>
        </p:txBody>
      </p:sp>
      <p:sp>
        <p:nvSpPr>
          <p:cNvPr id="222" name="Rounded Rectangle 221"/>
          <p:cNvSpPr/>
          <p:nvPr/>
        </p:nvSpPr>
        <p:spPr>
          <a:xfrm>
            <a:off x="5541360" y="3311963"/>
            <a:ext cx="12937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 Tracker</a:t>
            </a:r>
            <a:endParaRPr lang="en-US" dirty="0"/>
          </a:p>
        </p:txBody>
      </p:sp>
      <p:cxnSp>
        <p:nvCxnSpPr>
          <p:cNvPr id="223" name="Straight Arrow Connector 222"/>
          <p:cNvCxnSpPr>
            <a:stCxn id="218" idx="2"/>
            <a:endCxn id="220" idx="0"/>
          </p:cNvCxnSpPr>
          <p:nvPr/>
        </p:nvCxnSpPr>
        <p:spPr>
          <a:xfrm flipH="1">
            <a:off x="6188227" y="2149620"/>
            <a:ext cx="6957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9" idx="2"/>
            <a:endCxn id="221" idx="0"/>
          </p:cNvCxnSpPr>
          <p:nvPr/>
        </p:nvCxnSpPr>
        <p:spPr>
          <a:xfrm>
            <a:off x="7829820" y="2149620"/>
            <a:ext cx="28783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20" idx="2"/>
            <a:endCxn id="222" idx="0"/>
          </p:cNvCxnSpPr>
          <p:nvPr/>
        </p:nvCxnSpPr>
        <p:spPr>
          <a:xfrm>
            <a:off x="6188227" y="2987970"/>
            <a:ext cx="0" cy="323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22" idx="2"/>
          </p:cNvCxnSpPr>
          <p:nvPr/>
        </p:nvCxnSpPr>
        <p:spPr>
          <a:xfrm>
            <a:off x="6188227" y="3806038"/>
            <a:ext cx="6957" cy="386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21" idx="2"/>
          </p:cNvCxnSpPr>
          <p:nvPr/>
        </p:nvCxnSpPr>
        <p:spPr>
          <a:xfrm flipH="1">
            <a:off x="7829821" y="2987970"/>
            <a:ext cx="28782" cy="1205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78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 256"/>
          <p:cNvSpPr/>
          <p:nvPr/>
        </p:nvSpPr>
        <p:spPr>
          <a:xfrm>
            <a:off x="342942" y="1556522"/>
            <a:ext cx="8476752" cy="743647"/>
          </a:xfrm>
          <a:prstGeom prst="roundRect">
            <a:avLst>
              <a:gd name="adj" fmla="val 4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ounded Rectangle 255"/>
          <p:cNvSpPr/>
          <p:nvPr/>
        </p:nvSpPr>
        <p:spPr>
          <a:xfrm>
            <a:off x="371697" y="2415916"/>
            <a:ext cx="8476752" cy="3438034"/>
          </a:xfrm>
          <a:prstGeom prst="roundRect">
            <a:avLst>
              <a:gd name="adj" fmla="val 46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75834" y="694662"/>
            <a:ext cx="8229600" cy="6268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for PANDA online reconstruction hierarchy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Simulation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10/04/13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CBM Collaboration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2" y="1655545"/>
            <a:ext cx="1246409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 STT Sampler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1810344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err="1" smtClean="0"/>
              <a:t>Mvd</a:t>
            </a:r>
            <a:r>
              <a:rPr lang="en-US" sz="1400" dirty="0" smtClean="0"/>
              <a:t> Pixel Sampler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652024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err="1" smtClean="0"/>
              <a:t>Mvd</a:t>
            </a:r>
            <a:r>
              <a:rPr lang="en-US" sz="1400" dirty="0" smtClean="0"/>
              <a:t> Strip Sampler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81000" y="2514600"/>
            <a:ext cx="144779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err="1" smtClean="0"/>
              <a:t>Clusterer</a:t>
            </a:r>
            <a:endParaRPr lang="en-US" sz="1800" dirty="0"/>
          </a:p>
        </p:txBody>
      </p:sp>
      <p:cxnSp>
        <p:nvCxnSpPr>
          <p:cNvPr id="70" name="Straight Arrow Connector 69"/>
          <p:cNvCxnSpPr>
            <a:stCxn id="9" idx="2"/>
            <a:endCxn id="68" idx="0"/>
          </p:cNvCxnSpPr>
          <p:nvPr/>
        </p:nvCxnSpPr>
        <p:spPr>
          <a:xfrm>
            <a:off x="1080407" y="2149620"/>
            <a:ext cx="24492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7" idx="2"/>
            <a:endCxn id="94" idx="0"/>
          </p:cNvCxnSpPr>
          <p:nvPr/>
        </p:nvCxnSpPr>
        <p:spPr>
          <a:xfrm>
            <a:off x="4527638" y="2149620"/>
            <a:ext cx="0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905000" y="2514600"/>
            <a:ext cx="1580371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err="1" smtClean="0"/>
              <a:t>Clusterer</a:t>
            </a:r>
            <a:endParaRPr lang="en-US" sz="1800" dirty="0"/>
          </a:p>
        </p:txBody>
      </p:sp>
      <p:sp>
        <p:nvSpPr>
          <p:cNvPr id="94" name="Rounded Rectangle 93"/>
          <p:cNvSpPr/>
          <p:nvPr/>
        </p:nvSpPr>
        <p:spPr>
          <a:xfrm>
            <a:off x="3652024" y="249389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err="1" smtClean="0"/>
              <a:t>Clusterer</a:t>
            </a:r>
            <a:endParaRPr lang="en-US" sz="1800" dirty="0"/>
          </a:p>
        </p:txBody>
      </p:sp>
      <p:cxnSp>
        <p:nvCxnSpPr>
          <p:cNvPr id="95" name="Straight Arrow Connector 94"/>
          <p:cNvCxnSpPr>
            <a:stCxn id="11" idx="2"/>
            <a:endCxn id="93" idx="0"/>
          </p:cNvCxnSpPr>
          <p:nvPr/>
        </p:nvCxnSpPr>
        <p:spPr>
          <a:xfrm>
            <a:off x="2685958" y="2149620"/>
            <a:ext cx="9228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457202" y="3299499"/>
            <a:ext cx="1246409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Tracker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68" idx="2"/>
            <a:endCxn id="104" idx="0"/>
          </p:cNvCxnSpPr>
          <p:nvPr/>
        </p:nvCxnSpPr>
        <p:spPr>
          <a:xfrm flipH="1">
            <a:off x="1080407" y="3008675"/>
            <a:ext cx="24492" cy="29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4" idx="2"/>
            <a:endCxn id="107" idx="0"/>
          </p:cNvCxnSpPr>
          <p:nvPr/>
        </p:nvCxnSpPr>
        <p:spPr>
          <a:xfrm flipH="1">
            <a:off x="3606798" y="2987970"/>
            <a:ext cx="920840" cy="311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1810344" y="3299499"/>
            <a:ext cx="359290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Tracker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93" idx="2"/>
            <a:endCxn id="107" idx="0"/>
          </p:cNvCxnSpPr>
          <p:nvPr/>
        </p:nvCxnSpPr>
        <p:spPr>
          <a:xfrm>
            <a:off x="2695186" y="3008675"/>
            <a:ext cx="911612" cy="29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457201" y="4193011"/>
            <a:ext cx="82482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Global Event Reconstruction</a:t>
            </a:r>
            <a:endParaRPr lang="en-US" dirty="0"/>
          </a:p>
        </p:txBody>
      </p:sp>
      <p:cxnSp>
        <p:nvCxnSpPr>
          <p:cNvPr id="203" name="Straight Arrow Connector 202"/>
          <p:cNvCxnSpPr>
            <a:stCxn id="104" idx="2"/>
          </p:cNvCxnSpPr>
          <p:nvPr/>
        </p:nvCxnSpPr>
        <p:spPr>
          <a:xfrm>
            <a:off x="1080407" y="3793574"/>
            <a:ext cx="0" cy="39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07" idx="2"/>
          </p:cNvCxnSpPr>
          <p:nvPr/>
        </p:nvCxnSpPr>
        <p:spPr>
          <a:xfrm>
            <a:off x="3606798" y="3793574"/>
            <a:ext cx="0" cy="39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457202" y="5078446"/>
            <a:ext cx="8248232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Trigger </a:t>
            </a:r>
            <a:r>
              <a:rPr lang="en-US" dirty="0"/>
              <a:t>e</a:t>
            </a:r>
            <a:r>
              <a:rPr lang="en-US" dirty="0" smtClean="0"/>
              <a:t>vent selection </a:t>
            </a:r>
            <a:endParaRPr lang="en-US" dirty="0"/>
          </a:p>
        </p:txBody>
      </p:sp>
      <p:cxnSp>
        <p:nvCxnSpPr>
          <p:cNvPr id="214" name="Straight Arrow Connector 213"/>
          <p:cNvCxnSpPr>
            <a:stCxn id="202" idx="2"/>
            <a:endCxn id="212" idx="0"/>
          </p:cNvCxnSpPr>
          <p:nvPr/>
        </p:nvCxnSpPr>
        <p:spPr>
          <a:xfrm>
            <a:off x="4581318" y="4687086"/>
            <a:ext cx="0" cy="391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5541360" y="1655545"/>
            <a:ext cx="1307647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GEMSampler</a:t>
            </a:r>
            <a:endParaRPr lang="en-US" sz="1400" dirty="0"/>
          </a:p>
        </p:txBody>
      </p:sp>
      <p:sp>
        <p:nvSpPr>
          <p:cNvPr id="219" name="Rounded Rectangle 218"/>
          <p:cNvSpPr/>
          <p:nvPr/>
        </p:nvSpPr>
        <p:spPr>
          <a:xfrm>
            <a:off x="6954206" y="1655545"/>
            <a:ext cx="1751228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err="1" smtClean="0"/>
              <a:t>SciTel</a:t>
            </a:r>
            <a:r>
              <a:rPr lang="en-US" sz="1400" dirty="0" smtClean="0"/>
              <a:t> Sampler</a:t>
            </a:r>
            <a:endParaRPr lang="en-US" sz="1400" dirty="0"/>
          </a:p>
        </p:txBody>
      </p:sp>
      <p:sp>
        <p:nvSpPr>
          <p:cNvPr id="220" name="Rounded Rectangle 219"/>
          <p:cNvSpPr/>
          <p:nvPr/>
        </p:nvSpPr>
        <p:spPr>
          <a:xfrm>
            <a:off x="5541360" y="2493895"/>
            <a:ext cx="12937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err="1" smtClean="0"/>
              <a:t>Clustrer</a:t>
            </a:r>
            <a:endParaRPr lang="en-US" sz="1800" dirty="0"/>
          </a:p>
        </p:txBody>
      </p:sp>
      <p:sp>
        <p:nvSpPr>
          <p:cNvPr id="221" name="Rounded Rectangle 220"/>
          <p:cNvSpPr/>
          <p:nvPr/>
        </p:nvSpPr>
        <p:spPr>
          <a:xfrm>
            <a:off x="6954206" y="2493895"/>
            <a:ext cx="1732595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 smtClean="0"/>
              <a:t>Pre-</a:t>
            </a:r>
            <a:r>
              <a:rPr lang="en-US" sz="1800" dirty="0" err="1" smtClean="0"/>
              <a:t>Procceing</a:t>
            </a:r>
            <a:endParaRPr lang="en-US" sz="1800" dirty="0"/>
          </a:p>
        </p:txBody>
      </p:sp>
      <p:sp>
        <p:nvSpPr>
          <p:cNvPr id="222" name="Rounded Rectangle 221"/>
          <p:cNvSpPr/>
          <p:nvPr/>
        </p:nvSpPr>
        <p:spPr>
          <a:xfrm>
            <a:off x="5541360" y="3311963"/>
            <a:ext cx="1293733" cy="49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 Tracker</a:t>
            </a:r>
            <a:endParaRPr lang="en-US" dirty="0"/>
          </a:p>
        </p:txBody>
      </p:sp>
      <p:cxnSp>
        <p:nvCxnSpPr>
          <p:cNvPr id="223" name="Straight Arrow Connector 222"/>
          <p:cNvCxnSpPr>
            <a:stCxn id="218" idx="2"/>
            <a:endCxn id="220" idx="0"/>
          </p:cNvCxnSpPr>
          <p:nvPr/>
        </p:nvCxnSpPr>
        <p:spPr>
          <a:xfrm flipH="1">
            <a:off x="6188227" y="2149620"/>
            <a:ext cx="6957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9" idx="2"/>
            <a:endCxn id="221" idx="0"/>
          </p:cNvCxnSpPr>
          <p:nvPr/>
        </p:nvCxnSpPr>
        <p:spPr>
          <a:xfrm flipH="1">
            <a:off x="7820504" y="2149620"/>
            <a:ext cx="9316" cy="34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20" idx="2"/>
            <a:endCxn id="222" idx="0"/>
          </p:cNvCxnSpPr>
          <p:nvPr/>
        </p:nvCxnSpPr>
        <p:spPr>
          <a:xfrm>
            <a:off x="6188227" y="2987970"/>
            <a:ext cx="0" cy="323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22" idx="2"/>
          </p:cNvCxnSpPr>
          <p:nvPr/>
        </p:nvCxnSpPr>
        <p:spPr>
          <a:xfrm>
            <a:off x="6188227" y="3806038"/>
            <a:ext cx="6957" cy="386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21" idx="2"/>
          </p:cNvCxnSpPr>
          <p:nvPr/>
        </p:nvCxnSpPr>
        <p:spPr>
          <a:xfrm>
            <a:off x="7820504" y="2987970"/>
            <a:ext cx="9316" cy="1205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9229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7123"/>
          <a:stretch/>
        </p:blipFill>
        <p:spPr>
          <a:xfrm>
            <a:off x="6363178" y="0"/>
            <a:ext cx="2780822" cy="1726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914400"/>
          </a:xfrm>
        </p:spPr>
        <p:txBody>
          <a:bodyPr/>
          <a:lstStyle/>
          <a:p>
            <a:r>
              <a:rPr lang="en-US" dirty="0" smtClean="0"/>
              <a:t>Before Re-inventing the Wheel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available on the market and in the community?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very promising package:  </a:t>
            </a:r>
            <a:r>
              <a:rPr lang="en-US" dirty="0" err="1" smtClean="0">
                <a:solidFill>
                  <a:srgbClr val="FF0000"/>
                </a:solidFill>
              </a:rPr>
              <a:t>ZeroMQ</a:t>
            </a:r>
            <a:r>
              <a:rPr lang="en-US" dirty="0" smtClean="0">
                <a:solidFill>
                  <a:srgbClr val="FF0000"/>
                </a:solidFill>
              </a:rPr>
              <a:t> is available since 2 years</a:t>
            </a:r>
          </a:p>
          <a:p>
            <a:endParaRPr lang="en-US" dirty="0" smtClean="0"/>
          </a:p>
          <a:p>
            <a:r>
              <a:rPr lang="en-US" dirty="0" smtClean="0"/>
              <a:t>Do we intend to separate online and offline?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endParaRPr lang="en-US" dirty="0" smtClean="0"/>
          </a:p>
          <a:p>
            <a:r>
              <a:rPr lang="en-US" dirty="0" smtClean="0"/>
              <a:t>Multi-Threaded </a:t>
            </a:r>
            <a:r>
              <a:rPr lang="en-US" dirty="0" smtClean="0"/>
              <a:t>concept or </a:t>
            </a:r>
            <a:r>
              <a:rPr lang="en-US" dirty="0" smtClean="0"/>
              <a:t>Multi-Processes</a:t>
            </a:r>
            <a:r>
              <a:rPr lang="en-US" dirty="0" smtClean="0"/>
              <a:t> </a:t>
            </a:r>
            <a:r>
              <a:rPr lang="en-US" dirty="0" smtClean="0"/>
              <a:t> based on message queues?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 based systems allow us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decouple producers from consumers.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can </a:t>
            </a:r>
            <a:r>
              <a:rPr lang="en-US" dirty="0">
                <a:solidFill>
                  <a:srgbClr val="FF0000"/>
                </a:solidFill>
              </a:rPr>
              <a:t>spread the work to be done over several processes and </a:t>
            </a:r>
            <a:r>
              <a:rPr lang="en-US" dirty="0" smtClean="0">
                <a:solidFill>
                  <a:srgbClr val="FF0000"/>
                </a:solidFill>
              </a:rPr>
              <a:t>machines.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can manage/upgrade/move around </a:t>
            </a:r>
            <a:r>
              <a:rPr lang="en-US" dirty="0" smtClean="0">
                <a:solidFill>
                  <a:srgbClr val="FF0000"/>
                </a:solidFill>
              </a:rPr>
              <a:t> programs (processes) </a:t>
            </a:r>
            <a:r>
              <a:rPr lang="en-US" dirty="0">
                <a:solidFill>
                  <a:srgbClr val="FF0000"/>
                </a:solidFill>
              </a:rPr>
              <a:t>independently of each 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050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ØMQ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zeromq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 socket </a:t>
            </a:r>
            <a:r>
              <a:rPr lang="en-US" dirty="0"/>
              <a:t>library that acts as a concurrency </a:t>
            </a:r>
            <a:r>
              <a:rPr lang="en-US" dirty="0" smtClean="0"/>
              <a:t>framework.</a:t>
            </a:r>
            <a:endParaRPr lang="en-US" dirty="0"/>
          </a:p>
          <a:p>
            <a:r>
              <a:rPr lang="en-US" dirty="0" smtClean="0"/>
              <a:t>Carries </a:t>
            </a:r>
            <a:r>
              <a:rPr lang="en-US" dirty="0"/>
              <a:t>messages across </a:t>
            </a:r>
            <a:r>
              <a:rPr lang="en-US" dirty="0" err="1"/>
              <a:t>inproc</a:t>
            </a:r>
            <a:r>
              <a:rPr lang="en-US" dirty="0"/>
              <a:t>, IPC, TCP, and </a:t>
            </a:r>
            <a:r>
              <a:rPr lang="en-US" dirty="0" smtClean="0"/>
              <a:t>multicast.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Connect </a:t>
            </a:r>
            <a:r>
              <a:rPr lang="en-US" dirty="0">
                <a:solidFill>
                  <a:srgbClr val="FF0000"/>
                </a:solidFill>
              </a:rPr>
              <a:t>N-to-N </a:t>
            </a:r>
            <a:r>
              <a:rPr lang="en-US" dirty="0"/>
              <a:t>via </a:t>
            </a:r>
            <a:r>
              <a:rPr lang="en-US" dirty="0" err="1"/>
              <a:t>fanout</a:t>
            </a:r>
            <a:r>
              <a:rPr lang="en-US" dirty="0"/>
              <a:t>, </a:t>
            </a:r>
            <a:r>
              <a:rPr lang="en-US" dirty="0" err="1"/>
              <a:t>pubsub</a:t>
            </a:r>
            <a:r>
              <a:rPr lang="en-US" dirty="0"/>
              <a:t>, pipeline, request-</a:t>
            </a:r>
            <a:r>
              <a:rPr lang="en-US" dirty="0" smtClean="0"/>
              <a:t>reply.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Asynch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I/O</a:t>
            </a:r>
            <a:r>
              <a:rPr lang="en-US" dirty="0"/>
              <a:t> for scalable multicore message-passing </a:t>
            </a:r>
            <a:r>
              <a:rPr lang="en-US" dirty="0" smtClean="0"/>
              <a:t>apps.</a:t>
            </a:r>
            <a:endParaRPr lang="en-US" dirty="0"/>
          </a:p>
          <a:p>
            <a:r>
              <a:rPr lang="en-US" dirty="0" smtClean="0"/>
              <a:t>30</a:t>
            </a:r>
            <a:r>
              <a:rPr lang="en-US" dirty="0"/>
              <a:t>+ languages including C, C++, Java, .NET, </a:t>
            </a:r>
            <a:r>
              <a:rPr lang="en-US" dirty="0" smtClean="0"/>
              <a:t>Python.</a:t>
            </a:r>
            <a:endParaRPr lang="en-US" dirty="0"/>
          </a:p>
          <a:p>
            <a:r>
              <a:rPr lang="en-US" dirty="0" smtClean="0"/>
              <a:t>Most OS’s </a:t>
            </a:r>
            <a:r>
              <a:rPr lang="en-US" dirty="0"/>
              <a:t>including </a:t>
            </a:r>
            <a:r>
              <a:rPr lang="en-US" dirty="0">
                <a:solidFill>
                  <a:srgbClr val="FF0000"/>
                </a:solidFill>
              </a:rPr>
              <a:t>Linux</a:t>
            </a:r>
            <a:r>
              <a:rPr lang="en-US" dirty="0"/>
              <a:t>, Windows, OS </a:t>
            </a:r>
            <a:r>
              <a:rPr lang="en-US" dirty="0" smtClean="0"/>
              <a:t>X, </a:t>
            </a:r>
            <a:r>
              <a:rPr lang="en-US" dirty="0" smtClean="0">
                <a:solidFill>
                  <a:srgbClr val="FF0000"/>
                </a:solidFill>
              </a:rPr>
              <a:t>PPC405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PPC440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Large and active open source community.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LGPL </a:t>
            </a:r>
            <a:r>
              <a:rPr lang="en-US" dirty="0">
                <a:solidFill>
                  <a:srgbClr val="FF0000"/>
                </a:solidFill>
              </a:rPr>
              <a:t>free software </a:t>
            </a:r>
            <a:r>
              <a:rPr lang="en-US" dirty="0"/>
              <a:t>with full commercial support from </a:t>
            </a:r>
            <a:r>
              <a:rPr lang="en-US" dirty="0" err="1" smtClean="0"/>
              <a:t>iMatix</a:t>
            </a:r>
            <a:r>
              <a:rPr 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6/25/13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F5384-19EE-C945-9983-0EED99A2A5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M. Al-Turany,  PANDA XLV Meeting, GSI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609600"/>
            <a:ext cx="1371601" cy="13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873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i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i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2004</Words>
  <Application>Microsoft Macintosh PowerPoint</Application>
  <PresentationFormat>On-screen Show (4:3)</PresentationFormat>
  <Paragraphs>394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fair</vt:lpstr>
      <vt:lpstr>1_fair</vt:lpstr>
      <vt:lpstr>Photo Editor Photo</vt:lpstr>
      <vt:lpstr>Flexible data transport for the online reconstruction in FairRoot</vt:lpstr>
      <vt:lpstr>Contents</vt:lpstr>
      <vt:lpstr>The Online Reconstruction and analysis</vt:lpstr>
      <vt:lpstr>Design constrains</vt:lpstr>
      <vt:lpstr>Data transport </vt:lpstr>
      <vt:lpstr>Example for PANDA online reconstruction hierarchy </vt:lpstr>
      <vt:lpstr>Example for PANDA online reconstruction hierarchy Simulation </vt:lpstr>
      <vt:lpstr>Before Re-inventing the Wheel </vt:lpstr>
      <vt:lpstr>ØMQ (zeromq)</vt:lpstr>
      <vt:lpstr>What does it deliver?</vt:lpstr>
      <vt:lpstr>What does it deliver?</vt:lpstr>
      <vt:lpstr>The built-in core ØMQ patterns are:</vt:lpstr>
      <vt:lpstr>Current Status</vt:lpstr>
      <vt:lpstr>Panda Example</vt:lpstr>
      <vt:lpstr>Message-based Processor</vt:lpstr>
      <vt:lpstr>PowerPoint Presentation</vt:lpstr>
      <vt:lpstr>PowerPoint Presentation</vt:lpstr>
      <vt:lpstr>Content-based Processor</vt:lpstr>
      <vt:lpstr>Example for Panda online reconstruction hierarchy (scenario) </vt:lpstr>
      <vt:lpstr>Results</vt:lpstr>
      <vt:lpstr>Payload in Mbyte/s  as function of message size</vt:lpstr>
      <vt:lpstr>PowerPoint Presentation</vt:lpstr>
      <vt:lpstr>FairBase/examples/Tutorial3 </vt:lpstr>
      <vt:lpstr>Next to implement</vt:lpstr>
      <vt:lpstr>Summary</vt:lpstr>
      <vt:lpstr> Native InfiniBand/RDMA is faster than IP over IB</vt:lpstr>
      <vt:lpstr>Device</vt:lpstr>
      <vt:lpstr>Sampler</vt:lpstr>
      <vt:lpstr>Message format (Protocol)</vt:lpstr>
      <vt:lpstr>New simple classes without ROOT are used in the Sampler (This enable us to use non-ROOT clients) and reduce the messages size. 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Simulation Framework</dc:title>
  <dc:creator>Mohammad Al-Turany</dc:creator>
  <cp:lastModifiedBy>Mohammad Al-Turany</cp:lastModifiedBy>
  <cp:revision>370</cp:revision>
  <dcterms:created xsi:type="dcterms:W3CDTF">2004-02-09T07:40:25Z</dcterms:created>
  <dcterms:modified xsi:type="dcterms:W3CDTF">2013-06-25T11:31:11Z</dcterms:modified>
</cp:coreProperties>
</file>