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2" r:id="rId3"/>
    <p:sldId id="280" r:id="rId4"/>
    <p:sldId id="4002" r:id="rId5"/>
    <p:sldId id="4003" r:id="rId6"/>
    <p:sldId id="257" r:id="rId7"/>
    <p:sldId id="263" r:id="rId8"/>
    <p:sldId id="4004" r:id="rId9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666666"/>
    <a:srgbClr val="333333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4" autoAdjust="0"/>
    <p:restoredTop sz="94655" autoAdjust="0"/>
  </p:normalViewPr>
  <p:slideViewPr>
    <p:cSldViewPr snapToGrid="0" snapToObjects="1">
      <p:cViewPr varScale="1">
        <p:scale>
          <a:sx n="153" d="100"/>
          <a:sy n="153" d="100"/>
        </p:scale>
        <p:origin x="108" y="4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18.06.2025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18.06.2025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82344" y="2662918"/>
            <a:ext cx="4774438" cy="5849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800" b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Accelerator KPIs at GSI: first steps</a:t>
            </a:r>
            <a:endParaRPr lang="de-DE" sz="18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142BDE98-C2E4-435F-9EDB-34579B5ED96A}"/>
              </a:ext>
            </a:extLst>
          </p:cNvPr>
          <p:cNvSpPr txBox="1">
            <a:spLocks/>
          </p:cNvSpPr>
          <p:nvPr/>
        </p:nvSpPr>
        <p:spPr>
          <a:xfrm>
            <a:off x="2218033" y="3425996"/>
            <a:ext cx="4303060" cy="427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500" kern="1200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Arial"/>
              </a:defRPr>
            </a:lvl1pPr>
            <a:lvl2pPr marL="342900" indent="0" algn="ctr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685800" indent="0" algn="ctr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28700" indent="0" algn="ctr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71600" indent="0" algn="ctr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Oksana Geithner, Wolfgang Geithner</a:t>
            </a:r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Content</a:t>
            </a:r>
          </a:p>
        </p:txBody>
      </p:sp>
      <p:sp>
        <p:nvSpPr>
          <p:cNvPr id="16" name="Textfeld 5">
            <a:extLst>
              <a:ext uri="{FF2B5EF4-FFF2-40B4-BE49-F238E27FC236}">
                <a16:creationId xmlns:a16="http://schemas.microsoft.com/office/drawing/2014/main" id="{8F195A37-42FB-4FE3-9007-039FCDA18735}"/>
              </a:ext>
            </a:extLst>
          </p:cNvPr>
          <p:cNvSpPr txBox="1"/>
          <p:nvPr/>
        </p:nvSpPr>
        <p:spPr>
          <a:xfrm>
            <a:off x="412954" y="1043258"/>
            <a:ext cx="8296935" cy="136652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 defTabSz="3429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Motivation and Definition</a:t>
            </a:r>
          </a:p>
          <a:p>
            <a:pPr marL="285750" indent="-285750" defTabSz="3429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First </a:t>
            </a: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offline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Analysis</a:t>
            </a:r>
          </a:p>
          <a:p>
            <a:pPr marL="285750" indent="-285750" defTabSz="3429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333333"/>
                </a:solidFill>
                <a:latin typeface="Arial"/>
                <a:cs typeface="Arial"/>
              </a:rPr>
              <a:t>Challenges for 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online and offline</a:t>
            </a:r>
            <a:r>
              <a:rPr lang="en-GB" dirty="0">
                <a:solidFill>
                  <a:srgbClr val="333333"/>
                </a:solidFill>
                <a:latin typeface="Arial"/>
                <a:cs typeface="Arial"/>
              </a:rPr>
              <a:t> Analysis</a:t>
            </a:r>
          </a:p>
          <a:p>
            <a:pPr marL="285750" indent="-285750" defTabSz="3429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333333"/>
                </a:solidFill>
                <a:latin typeface="Arial"/>
                <a:cs typeface="Arial"/>
              </a:rPr>
              <a:t>Discussion &amp; Decision</a:t>
            </a:r>
          </a:p>
        </p:txBody>
      </p:sp>
      <p:pic>
        <p:nvPicPr>
          <p:cNvPr id="4" name="Grafik 9">
            <a:extLst>
              <a:ext uri="{FF2B5EF4-FFF2-40B4-BE49-F238E27FC236}">
                <a16:creationId xmlns:a16="http://schemas.microsoft.com/office/drawing/2014/main" id="{5CFC2953-2F4E-4A99-B10D-045E940D60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11" t="11430" r="8095"/>
          <a:stretch/>
        </p:blipFill>
        <p:spPr>
          <a:xfrm>
            <a:off x="7483150" y="3435984"/>
            <a:ext cx="1508975" cy="145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77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BCBFD-C317-4E89-B4CE-D6D183ED5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Why</a:t>
            </a:r>
            <a:r>
              <a:rPr lang="de-DE" dirty="0"/>
              <a:t> KPI and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define</a:t>
            </a:r>
            <a:r>
              <a:rPr lang="de-DE" dirty="0"/>
              <a:t> </a:t>
            </a:r>
            <a:r>
              <a:rPr lang="de-DE" dirty="0" err="1"/>
              <a:t>it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6A3CB-447C-4011-B98E-A4A0E5522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35" y="1088015"/>
            <a:ext cx="8420176" cy="969385"/>
          </a:xfrm>
        </p:spPr>
        <p:txBody>
          <a:bodyPr/>
          <a:lstStyle/>
          <a:p>
            <a:r>
              <a:rPr lang="en-US" b="1" dirty="0"/>
              <a:t>Motivation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Multiple accelerators, many beam chains → need a </a:t>
            </a:r>
            <a:r>
              <a:rPr lang="en-US" i="1" dirty="0"/>
              <a:t>clear measurable metric </a:t>
            </a:r>
            <a:r>
              <a:rPr lang="en-US" dirty="0"/>
              <a:t>for machine performance.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0CA299D-B66C-4D71-BDDF-A068C1D470A6}"/>
              </a:ext>
            </a:extLst>
          </p:cNvPr>
          <p:cNvSpPr txBox="1">
            <a:spLocks/>
          </p:cNvSpPr>
          <p:nvPr/>
        </p:nvSpPr>
        <p:spPr>
          <a:xfrm>
            <a:off x="317635" y="2057401"/>
            <a:ext cx="8420176" cy="833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44E3E6D-B522-4E2E-B19C-170A85032784}"/>
              </a:ext>
            </a:extLst>
          </p:cNvPr>
          <p:cNvSpPr txBox="1">
            <a:spLocks/>
          </p:cNvSpPr>
          <p:nvPr/>
        </p:nvSpPr>
        <p:spPr>
          <a:xfrm>
            <a:off x="317635" y="2172745"/>
            <a:ext cx="8420176" cy="9693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342900">
              <a:spcBef>
                <a:spcPct val="20000"/>
              </a:spcBef>
              <a:buClr>
                <a:srgbClr val="FDBB63"/>
              </a:buClr>
            </a:pPr>
            <a:r>
              <a:rPr lang="de-DE" b="1" dirty="0">
                <a:solidFill>
                  <a:srgbClr val="333333"/>
                </a:solidFill>
                <a:latin typeface="Arial"/>
                <a:cs typeface="Arial"/>
              </a:rPr>
              <a:t>Performance Components (PC)</a:t>
            </a:r>
          </a:p>
          <a:p>
            <a:pPr lvl="1" indent="-257175">
              <a:buFont typeface="+mj-lt"/>
              <a:buAutoNum type="arabicPeriod"/>
            </a:pP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Accelerator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Availability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(A) –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fraction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of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scheduled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Beam-on-Target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delivered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</a:p>
          <a:p>
            <a:pPr lvl="1" indent="-257175">
              <a:buFont typeface="+mj-lt"/>
              <a:buAutoNum type="arabicPeriod"/>
            </a:pP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Beam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Intensity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(I) –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actual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vs.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promised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particles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per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cycle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</a:p>
          <a:p>
            <a:pPr lvl="1" indent="-257175">
              <a:buFont typeface="+mj-lt"/>
              <a:buAutoNum type="arabicPeriod"/>
            </a:pP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Beam Quality (Q) –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brilliance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,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energy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spread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,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emittance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etc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as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required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by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each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experiment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940A04-6E58-46EB-BE2F-7FD7748F82F4}"/>
              </a:ext>
            </a:extLst>
          </p:cNvPr>
          <p:cNvSpPr txBox="1"/>
          <p:nvPr/>
        </p:nvSpPr>
        <p:spPr>
          <a:xfrm>
            <a:off x="2707341" y="3813594"/>
            <a:ext cx="38424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KPI= A × I × Q (0 ≤ KPI ≤ 1)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A49F81-87ED-4378-B91E-F564BD068A25}"/>
              </a:ext>
            </a:extLst>
          </p:cNvPr>
          <p:cNvSpPr/>
          <p:nvPr/>
        </p:nvSpPr>
        <p:spPr>
          <a:xfrm>
            <a:off x="2707341" y="3818076"/>
            <a:ext cx="2949388" cy="369332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>
              <a:highlight>
                <a:srgbClr val="FF0000"/>
              </a:highlight>
            </a:endParaRPr>
          </a:p>
        </p:txBody>
      </p:sp>
      <p:pic>
        <p:nvPicPr>
          <p:cNvPr id="8" name="Grafik 9">
            <a:extLst>
              <a:ext uri="{FF2B5EF4-FFF2-40B4-BE49-F238E27FC236}">
                <a16:creationId xmlns:a16="http://schemas.microsoft.com/office/drawing/2014/main" id="{8536BCE2-5268-4158-BB61-C484B040F2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11" t="11430" r="8095"/>
          <a:stretch/>
        </p:blipFill>
        <p:spPr>
          <a:xfrm>
            <a:off x="7483150" y="3435984"/>
            <a:ext cx="1508975" cy="145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7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0CA299D-B66C-4D71-BDDF-A068C1D470A6}"/>
              </a:ext>
            </a:extLst>
          </p:cNvPr>
          <p:cNvSpPr txBox="1">
            <a:spLocks/>
          </p:cNvSpPr>
          <p:nvPr/>
        </p:nvSpPr>
        <p:spPr>
          <a:xfrm>
            <a:off x="317635" y="2057401"/>
            <a:ext cx="8420176" cy="833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3" name="officeArt object">
            <a:extLst>
              <a:ext uri="{FF2B5EF4-FFF2-40B4-BE49-F238E27FC236}">
                <a16:creationId xmlns:a16="http://schemas.microsoft.com/office/drawing/2014/main" id="{9C49D1A1-967E-4AAD-93C6-82C3B68647F1}"/>
              </a:ext>
            </a:extLst>
          </p:cNvPr>
          <p:cNvPicPr/>
          <p:nvPr/>
        </p:nvPicPr>
        <p:blipFill>
          <a:blip r:embed="rId2"/>
          <a:stretch/>
        </p:blipFill>
        <p:spPr bwMode="auto">
          <a:xfrm>
            <a:off x="1623527" y="1023778"/>
            <a:ext cx="5896946" cy="373468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3051912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A2BFB-0B92-4249-B3F4-85CA5B5CE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31B609-E9B9-4ADD-B7FC-63453D6F1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51" y="0"/>
            <a:ext cx="8527643" cy="515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03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9" y="230397"/>
            <a:ext cx="4756944" cy="590668"/>
          </a:xfrm>
        </p:spPr>
        <p:txBody>
          <a:bodyPr/>
          <a:lstStyle/>
          <a:p>
            <a:r>
              <a:rPr lang="de-DE" dirty="0"/>
              <a:t>First offline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CRYRING@ESR</a:t>
            </a:r>
          </a:p>
        </p:txBody>
      </p:sp>
      <p:pic>
        <p:nvPicPr>
          <p:cNvPr id="16" name="Grafik 9">
            <a:extLst>
              <a:ext uri="{FF2B5EF4-FFF2-40B4-BE49-F238E27FC236}">
                <a16:creationId xmlns:a16="http://schemas.microsoft.com/office/drawing/2014/main" id="{8BB9BC8E-0F21-4426-9971-EEFC97AD341B}"/>
              </a:ext>
            </a:extLst>
          </p:cNvPr>
          <p:cNvPicPr/>
          <p:nvPr/>
        </p:nvPicPr>
        <p:blipFill>
          <a:blip r:embed="rId2"/>
          <a:stretch/>
        </p:blipFill>
        <p:spPr bwMode="auto">
          <a:xfrm>
            <a:off x="319932" y="1227986"/>
            <a:ext cx="3469776" cy="20657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B695992-1F4F-4F9E-A705-FA8A4E936F6C}"/>
              </a:ext>
            </a:extLst>
          </p:cNvPr>
          <p:cNvPicPr/>
          <p:nvPr/>
        </p:nvPicPr>
        <p:blipFill>
          <a:blip r:embed="rId3"/>
          <a:stretch/>
        </p:blipFill>
        <p:spPr bwMode="auto">
          <a:xfrm>
            <a:off x="5038531" y="1086172"/>
            <a:ext cx="3219061" cy="38055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FA93AC-157F-43D3-B426-B311E4B01002}"/>
              </a:ext>
            </a:extLst>
          </p:cNvPr>
          <p:cNvSpPr txBox="1"/>
          <p:nvPr/>
        </p:nvSpPr>
        <p:spPr>
          <a:xfrm>
            <a:off x="462421" y="3535172"/>
            <a:ext cx="2698175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Signal </a:t>
            </a:r>
            <a:r>
              <a:rPr lang="de-DE" dirty="0" err="1"/>
              <a:t>from</a:t>
            </a:r>
            <a:r>
              <a:rPr lang="de-DE" dirty="0"/>
              <a:t> DC Trafo: </a:t>
            </a:r>
          </a:p>
          <a:p>
            <a:pPr algn="l"/>
            <a:r>
              <a:rPr lang="de-DE" dirty="0"/>
              <a:t>YR08DT1ML/Acquisition</a:t>
            </a:r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3C68D-7286-45E8-5C03-853138E12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CE7CC7-4330-0FAD-35F2-9B8890159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Challenges </a:t>
            </a:r>
            <a:r>
              <a:rPr lang="de-DE" dirty="0" err="1"/>
              <a:t>for</a:t>
            </a:r>
            <a:r>
              <a:rPr lang="de-DE" dirty="0"/>
              <a:t> online and offline </a:t>
            </a:r>
            <a:r>
              <a:rPr lang="de-DE" dirty="0" err="1"/>
              <a:t>analysis</a:t>
            </a:r>
            <a:endParaRPr lang="de-DE" dirty="0"/>
          </a:p>
        </p:txBody>
      </p:sp>
      <p:sp>
        <p:nvSpPr>
          <p:cNvPr id="46" name="Textfeld 5">
            <a:extLst>
              <a:ext uri="{FF2B5EF4-FFF2-40B4-BE49-F238E27FC236}">
                <a16:creationId xmlns:a16="http://schemas.microsoft.com/office/drawing/2014/main" id="{A5EA2ABB-927B-4790-9C6D-1B2EB56F3B34}"/>
              </a:ext>
            </a:extLst>
          </p:cNvPr>
          <p:cNvSpPr txBox="1"/>
          <p:nvPr/>
        </p:nvSpPr>
        <p:spPr>
          <a:xfrm>
            <a:off x="286948" y="1117903"/>
            <a:ext cx="8521150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 defTabSz="3429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</a:pPr>
            <a:r>
              <a:rPr lang="de-DE" u="sng" dirty="0">
                <a:solidFill>
                  <a:srgbClr val="333333"/>
                </a:solidFill>
                <a:latin typeface="Arial"/>
                <a:cs typeface="Arial"/>
              </a:rPr>
              <a:t>Information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from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MASP and OLOG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about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de-DE" u="sng" dirty="0">
                <a:solidFill>
                  <a:srgbClr val="333333"/>
                </a:solidFill>
                <a:latin typeface="Arial"/>
                <a:cs typeface="Arial"/>
              </a:rPr>
              <a:t>beam </a:t>
            </a:r>
            <a:r>
              <a:rPr lang="de-DE" u="sng" dirty="0" err="1">
                <a:solidFill>
                  <a:srgbClr val="333333"/>
                </a:solidFill>
                <a:latin typeface="Arial"/>
                <a:cs typeface="Arial"/>
              </a:rPr>
              <a:t>interruptions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(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failures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, cave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opening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)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is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difficult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to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access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online</a:t>
            </a:r>
          </a:p>
        </p:txBody>
      </p:sp>
      <p:sp>
        <p:nvSpPr>
          <p:cNvPr id="47" name="Textfeld 5">
            <a:extLst>
              <a:ext uri="{FF2B5EF4-FFF2-40B4-BE49-F238E27FC236}">
                <a16:creationId xmlns:a16="http://schemas.microsoft.com/office/drawing/2014/main" id="{144BA4C5-62C4-4C15-BEDC-4805E0185E66}"/>
              </a:ext>
            </a:extLst>
          </p:cNvPr>
          <p:cNvSpPr txBox="1"/>
          <p:nvPr/>
        </p:nvSpPr>
        <p:spPr>
          <a:xfrm>
            <a:off x="286948" y="1770044"/>
            <a:ext cx="8521150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 defTabSz="3429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Information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about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de-DE" u="sng" dirty="0">
                <a:solidFill>
                  <a:srgbClr val="333333"/>
                </a:solidFill>
                <a:latin typeface="Arial"/>
                <a:cs typeface="Arial"/>
              </a:rPr>
              <a:t>beam </a:t>
            </a:r>
            <a:r>
              <a:rPr lang="de-DE" u="sng" dirty="0" err="1">
                <a:solidFill>
                  <a:srgbClr val="333333"/>
                </a:solidFill>
                <a:latin typeface="Arial"/>
                <a:cs typeface="Arial"/>
              </a:rPr>
              <a:t>process</a:t>
            </a:r>
            <a:r>
              <a:rPr lang="de-DE" u="sng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de-DE" u="sng" dirty="0" err="1">
                <a:solidFill>
                  <a:srgbClr val="333333"/>
                </a:solidFill>
                <a:latin typeface="Arial"/>
                <a:cs typeface="Arial"/>
              </a:rPr>
              <a:t>purposes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is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lost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for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offline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,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only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beam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process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indexes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are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kept</a:t>
            </a:r>
            <a:endParaRPr lang="de-DE" dirty="0">
              <a:solidFill>
                <a:srgbClr val="333333"/>
              </a:solidFill>
              <a:latin typeface="Arial"/>
              <a:cs typeface="Arial"/>
            </a:endParaRPr>
          </a:p>
        </p:txBody>
      </p:sp>
      <p:sp>
        <p:nvSpPr>
          <p:cNvPr id="48" name="Textfeld 5">
            <a:extLst>
              <a:ext uri="{FF2B5EF4-FFF2-40B4-BE49-F238E27FC236}">
                <a16:creationId xmlns:a16="http://schemas.microsoft.com/office/drawing/2014/main" id="{B5CD9FE4-C799-46BF-AF9D-C8B8F438837A}"/>
              </a:ext>
            </a:extLst>
          </p:cNvPr>
          <p:cNvSpPr txBox="1"/>
          <p:nvPr/>
        </p:nvSpPr>
        <p:spPr>
          <a:xfrm>
            <a:off x="286948" y="2542460"/>
            <a:ext cx="8521150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 defTabSz="3429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</a:pP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Difficult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handling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of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de-DE" u="sng" dirty="0" err="1">
                <a:solidFill>
                  <a:srgbClr val="333333"/>
                </a:solidFill>
                <a:latin typeface="Arial"/>
                <a:cs typeface="Arial"/>
              </a:rPr>
              <a:t>arrays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in </a:t>
            </a:r>
            <a:r>
              <a:rPr lang="de-DE" u="sng" dirty="0">
                <a:solidFill>
                  <a:srgbClr val="333333"/>
                </a:solidFill>
                <a:latin typeface="Arial"/>
                <a:cs typeface="Arial"/>
              </a:rPr>
              <a:t>FESA Data </a:t>
            </a:r>
            <a:r>
              <a:rPr lang="de-DE" u="sng" dirty="0" err="1">
                <a:solidFill>
                  <a:srgbClr val="333333"/>
                </a:solidFill>
                <a:latin typeface="Arial"/>
                <a:cs typeface="Arial"/>
              </a:rPr>
              <a:t>structure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(time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series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in time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series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49" name="Textfeld 5">
            <a:extLst>
              <a:ext uri="{FF2B5EF4-FFF2-40B4-BE49-F238E27FC236}">
                <a16:creationId xmlns:a16="http://schemas.microsoft.com/office/drawing/2014/main" id="{A96BC514-1A72-401B-88F3-CA2CDBC647BF}"/>
              </a:ext>
            </a:extLst>
          </p:cNvPr>
          <p:cNvSpPr txBox="1"/>
          <p:nvPr/>
        </p:nvSpPr>
        <p:spPr>
          <a:xfrm>
            <a:off x="286948" y="3037227"/>
            <a:ext cx="8521150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 defTabSz="3429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</a:pP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Missing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de-DE" u="sng" dirty="0" err="1">
                <a:solidFill>
                  <a:srgbClr val="333333"/>
                </a:solidFill>
                <a:latin typeface="Arial"/>
                <a:cs typeface="Arial"/>
              </a:rPr>
              <a:t>unique</a:t>
            </a:r>
            <a:r>
              <a:rPr lang="de-DE" u="sng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de-DE" u="sng" dirty="0" err="1">
                <a:solidFill>
                  <a:srgbClr val="333333"/>
                </a:solidFill>
                <a:latin typeface="Arial"/>
                <a:cs typeface="Arial"/>
              </a:rPr>
              <a:t>bunch</a:t>
            </a:r>
            <a:r>
              <a:rPr lang="de-DE" u="sng" dirty="0">
                <a:solidFill>
                  <a:srgbClr val="333333"/>
                </a:solidFill>
                <a:latin typeface="Arial"/>
                <a:cs typeface="Arial"/>
              </a:rPr>
              <a:t> ID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for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cross-machine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correlation</a:t>
            </a:r>
            <a:endParaRPr lang="de-DE" dirty="0">
              <a:solidFill>
                <a:srgbClr val="33333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445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3C68D-7286-45E8-5C03-853138E12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CE7CC7-4330-0FAD-35F2-9B8890159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Decisions</a:t>
            </a:r>
            <a:r>
              <a:rPr lang="de-DE" dirty="0"/>
              <a:t>, </a:t>
            </a:r>
            <a:r>
              <a:rPr lang="de-DE" dirty="0" err="1"/>
              <a:t>needed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steps</a:t>
            </a:r>
            <a:endParaRPr lang="de-DE" dirty="0"/>
          </a:p>
        </p:txBody>
      </p:sp>
      <p:sp>
        <p:nvSpPr>
          <p:cNvPr id="50" name="Textfeld 5">
            <a:extLst>
              <a:ext uri="{FF2B5EF4-FFF2-40B4-BE49-F238E27FC236}">
                <a16:creationId xmlns:a16="http://schemas.microsoft.com/office/drawing/2014/main" id="{56904293-077A-49A5-B13E-6D55CB25AD52}"/>
              </a:ext>
            </a:extLst>
          </p:cNvPr>
          <p:cNvSpPr txBox="1"/>
          <p:nvPr/>
        </p:nvSpPr>
        <p:spPr>
          <a:xfrm>
            <a:off x="311425" y="1107960"/>
            <a:ext cx="8521150" cy="269612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 defTabSz="3429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</a:pP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What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is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best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environment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for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running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online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analysis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services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?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Proposals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</a:p>
          <a:p>
            <a:pPr marL="742950" lvl="1" indent="-285750" defTabSz="3429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SQL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routines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in (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new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)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Archiving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database</a:t>
            </a:r>
            <a:endParaRPr lang="de-DE" dirty="0">
              <a:solidFill>
                <a:srgbClr val="333333"/>
              </a:solidFill>
              <a:latin typeface="Arial"/>
              <a:cs typeface="Arial"/>
            </a:endParaRPr>
          </a:p>
          <a:p>
            <a:pPr marL="742950" lvl="1" indent="-285750" defTabSz="3429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JAVA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routines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in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archiving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framework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or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in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middleware</a:t>
            </a:r>
            <a:endParaRPr lang="de-DE" dirty="0">
              <a:solidFill>
                <a:srgbClr val="333333"/>
              </a:solidFill>
              <a:latin typeface="Arial"/>
              <a:cs typeface="Arial"/>
            </a:endParaRPr>
          </a:p>
          <a:p>
            <a:pPr marL="742950" lvl="1" indent="-285750" defTabSz="3429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Dedicated API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for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external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services</a:t>
            </a:r>
            <a:endParaRPr lang="de-DE" dirty="0">
              <a:solidFill>
                <a:srgbClr val="333333"/>
              </a:solidFill>
              <a:latin typeface="Arial"/>
              <a:cs typeface="Arial"/>
            </a:endParaRPr>
          </a:p>
          <a:p>
            <a:pPr marL="742950" lvl="1" indent="-285750" defTabSz="3429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</a:pPr>
            <a:endParaRPr lang="de-DE" dirty="0">
              <a:solidFill>
                <a:srgbClr val="333333"/>
              </a:solidFill>
              <a:latin typeface="Arial"/>
              <a:cs typeface="Arial"/>
            </a:endParaRPr>
          </a:p>
          <a:p>
            <a:pPr marL="285750" indent="-285750" defTabSz="3429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</a:pP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Where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do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we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store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and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visualize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resulting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data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?</a:t>
            </a:r>
          </a:p>
          <a:p>
            <a:pPr marL="742950" lvl="1" indent="-285750" defTabSz="3429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</a:pP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Archiving</a:t>
            </a:r>
            <a:endParaRPr lang="de-DE" dirty="0">
              <a:solidFill>
                <a:srgbClr val="333333"/>
              </a:solidFill>
              <a:latin typeface="Arial"/>
              <a:cs typeface="Arial"/>
            </a:endParaRPr>
          </a:p>
          <a:p>
            <a:pPr marL="742950" lvl="1" indent="-285750" defTabSz="3429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Dedicated 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database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and/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or</a:t>
            </a:r>
            <a:r>
              <a:rPr lang="de-DE" dirty="0">
                <a:solidFill>
                  <a:srgbClr val="333333"/>
                </a:solidFill>
                <a:latin typeface="Arial"/>
                <a:cs typeface="Arial"/>
              </a:rPr>
              <a:t> web-</a:t>
            </a:r>
            <a:r>
              <a:rPr lang="de-DE" dirty="0" err="1">
                <a:solidFill>
                  <a:srgbClr val="333333"/>
                </a:solidFill>
                <a:latin typeface="Arial"/>
                <a:cs typeface="Arial"/>
              </a:rPr>
              <a:t>frontend</a:t>
            </a:r>
            <a:endParaRPr lang="de-DE" dirty="0">
              <a:solidFill>
                <a:srgbClr val="33333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6504302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253</Words>
  <Application>Microsoft Office PowerPoint</Application>
  <PresentationFormat>On-screen Show (16:9)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fair-gsi-folienmaster_2017_onering</vt:lpstr>
      <vt:lpstr>Accelerator KPIs at GSI: first steps</vt:lpstr>
      <vt:lpstr>Content</vt:lpstr>
      <vt:lpstr>Why KPI and how we define it</vt:lpstr>
      <vt:lpstr>PowerPoint Presentation</vt:lpstr>
      <vt:lpstr>Example</vt:lpstr>
      <vt:lpstr>First offline analysis for CRYRING@ESR</vt:lpstr>
      <vt:lpstr>Challenges for online and offline analysis</vt:lpstr>
      <vt:lpstr>Decisions, needed for the next steps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Reimann, Stephan</dc:creator>
  <cp:lastModifiedBy>Geithner, Oksana Dr.</cp:lastModifiedBy>
  <cp:revision>106</cp:revision>
  <dcterms:created xsi:type="dcterms:W3CDTF">2023-07-06T07:39:51Z</dcterms:created>
  <dcterms:modified xsi:type="dcterms:W3CDTF">2025-06-22T16:47:56Z</dcterms:modified>
</cp:coreProperties>
</file>