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1" r:id="rId2"/>
    <p:sldId id="347" r:id="rId3"/>
    <p:sldId id="393" r:id="rId4"/>
    <p:sldId id="394" r:id="rId5"/>
    <p:sldId id="395" r:id="rId6"/>
    <p:sldId id="396" r:id="rId7"/>
    <p:sldId id="350" r:id="rId8"/>
    <p:sldId id="351" r:id="rId9"/>
    <p:sldId id="349" r:id="rId10"/>
    <p:sldId id="389" r:id="rId11"/>
    <p:sldId id="376" r:id="rId12"/>
    <p:sldId id="375" r:id="rId13"/>
    <p:sldId id="354" r:id="rId14"/>
    <p:sldId id="390" r:id="rId15"/>
    <p:sldId id="288" r:id="rId16"/>
    <p:sldId id="306" r:id="rId17"/>
  </p:sldIdLst>
  <p:sldSz cx="9144000" cy="6858000" type="screen4x3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32FF"/>
    <a:srgbClr val="EB820A"/>
    <a:srgbClr val="000000"/>
    <a:srgbClr val="B7B7B7"/>
    <a:srgbClr val="D5D5D5"/>
    <a:srgbClr val="878FA7"/>
    <a:srgbClr val="8793B5"/>
    <a:srgbClr val="717DA3"/>
    <a:srgbClr val="C8C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6"/>
    <p:restoredTop sz="91348"/>
  </p:normalViewPr>
  <p:slideViewPr>
    <p:cSldViewPr>
      <p:cViewPr>
        <p:scale>
          <a:sx n="111" d="100"/>
          <a:sy n="111" d="100"/>
        </p:scale>
        <p:origin x="488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EAF1B-A469-7E40-959A-815660416325}" type="datetimeFigureOut">
              <a:rPr lang="en-US" smtClean="0"/>
              <a:t>8/16/25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FA71A-2831-8043-B1F3-07DA0A25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66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4E-567F-4AAC-A4F6-F3362B21827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950720" y="3886200"/>
            <a:ext cx="566928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2514600" y="3962400"/>
            <a:ext cx="464820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isnap.nd.edu/graphics/isnaplogo_l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0"/>
            <a:ext cx="2863850" cy="12000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0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4800600" cy="6096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dirty="0"/>
              <a:t>Some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1219201"/>
            <a:ext cx="7696200" cy="4525963"/>
          </a:xfrm>
          <a:prstGeom prst="rect">
            <a:avLst/>
          </a:prstGeom>
          <a:ln>
            <a:noFill/>
          </a:ln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http://isnap.nd.edu/graphics/isnaplogo_l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0"/>
            <a:ext cx="2863850" cy="12000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" y="154967"/>
            <a:ext cx="5760720" cy="6096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dirty="0"/>
              <a:t>Some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219201"/>
            <a:ext cx="7696200" cy="4525963"/>
          </a:xfrm>
          <a:prstGeom prst="rect">
            <a:avLst/>
          </a:prstGeom>
          <a:ln>
            <a:noFill/>
          </a:ln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F9E6E-6D90-4877-9F73-B125D557F5EA}" type="datetimeFigureOut">
              <a:rPr lang="en-US" smtClean="0"/>
              <a:t>8/16/25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0414E-567F-4AAC-A4F6-F3362B21827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0" y="914400"/>
            <a:ext cx="685800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 userDrawn="1"/>
        </p:nvCxnSpPr>
        <p:spPr>
          <a:xfrm flipH="1">
            <a:off x="0" y="990600"/>
            <a:ext cx="583692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gradFill flip="none" rotWithShape="1">
            <a:gsLst>
              <a:gs pos="85000">
                <a:srgbClr val="878FA7"/>
              </a:gs>
              <a:gs pos="75000">
                <a:schemeClr val="accent1">
                  <a:lumMod val="45000"/>
                  <a:lumOff val="55000"/>
                </a:schemeClr>
              </a:gs>
              <a:gs pos="48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en-US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5" name="Picture 6" descr="http://onmessage.nd.edu/assets/41621/1_university_mark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990" y="6119830"/>
            <a:ext cx="2209800" cy="649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" y="6018531"/>
            <a:ext cx="762000" cy="76327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097280" y="6321625"/>
            <a:ext cx="5760720" cy="30777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400" dirty="0">
                <a:latin typeface="Franklin Gothic Book"/>
                <a:cs typeface="Franklin Gothic Book"/>
              </a:rPr>
              <a:t>Nuclear Masses in Astrophysics for the next 25 years. Aug 20, 2025</a:t>
            </a:r>
          </a:p>
        </p:txBody>
      </p:sp>
    </p:spTree>
    <p:extLst>
      <p:ext uri="{BB962C8B-B14F-4D97-AF65-F5344CB8AC3E}">
        <p14:creationId xmlns:p14="http://schemas.microsoft.com/office/powerpoint/2010/main" val="25211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354" rtl="0" eaLnBrk="1" latinLnBrk="0" hangingPunct="1">
        <a:spcBef>
          <a:spcPct val="0"/>
        </a:spcBef>
        <a:buNone/>
        <a:defRPr sz="2800" kern="1200" baseline="0">
          <a:solidFill>
            <a:schemeClr val="tx1"/>
          </a:solidFill>
          <a:latin typeface="Franklin Gothic Book"/>
          <a:ea typeface="+mj-ea"/>
          <a:cs typeface="Franklin Gothic Book"/>
        </a:defRPr>
      </a:lvl1pPr>
    </p:titleStyle>
    <p:bodyStyle>
      <a:lvl1pPr marL="342883" indent="-342883" algn="l" defTabSz="914354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1pPr>
      <a:lvl2pPr marL="742913" indent="-285736" algn="l" defTabSz="914354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2pPr>
      <a:lvl3pPr marL="1142943" indent="-228589" algn="l" defTabSz="914354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3pPr>
      <a:lvl4pPr marL="1600120" indent="-228589" algn="l" defTabSz="914354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4pPr>
      <a:lvl5pPr marL="2057297" indent="-228589" algn="l" defTabSz="914354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07680" y="1295400"/>
            <a:ext cx="4528640" cy="1479350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/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r>
              <a:rPr lang="en-US" dirty="0">
                <a:solidFill>
                  <a:srgbClr val="EB820A"/>
                </a:solidFill>
              </a:rPr>
              <a:t>Mass Measurements for Nuclear Structure with the Canadian Penning Trap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33600" y="5067300"/>
            <a:ext cx="4876800" cy="990600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/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r>
              <a:rPr lang="en-US" sz="2400" dirty="0" err="1">
                <a:solidFill>
                  <a:srgbClr val="0000FF"/>
                </a:solidFill>
              </a:rPr>
              <a:t>Maxime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Brodeur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University of Notre Dame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DA93CD7-597A-38CC-4573-E2F9B7D2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0" y="1143000"/>
            <a:ext cx="19437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51B8563-AFA5-1EE8-1C8B-AA1A28C73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r="5000" b="12402"/>
          <a:stretch>
            <a:fillRect/>
          </a:stretch>
        </p:blipFill>
        <p:spPr bwMode="auto">
          <a:xfrm>
            <a:off x="6728679" y="1275144"/>
            <a:ext cx="2415321" cy="20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83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4C0B-D1C0-82E6-388C-31EEFF91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8" y="219623"/>
            <a:ext cx="4800600" cy="609600"/>
          </a:xfrm>
        </p:spPr>
        <p:txBody>
          <a:bodyPr/>
          <a:lstStyle/>
          <a:p>
            <a:pPr algn="l"/>
            <a:r>
              <a:rPr lang="en-US" dirty="0"/>
              <a:t>CPT on the move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E82350-1944-4434-D577-CFA245CE8D4B}"/>
              </a:ext>
            </a:extLst>
          </p:cNvPr>
          <p:cNvGrpSpPr/>
          <p:nvPr/>
        </p:nvGrpSpPr>
        <p:grpSpPr>
          <a:xfrm>
            <a:off x="129251" y="2229092"/>
            <a:ext cx="7712536" cy="3723935"/>
            <a:chOff x="3262680" y="1241422"/>
            <a:chExt cx="5717578" cy="27116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103B06-4314-DC9A-C8E2-87D22F78A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2" b="23262"/>
            <a:stretch/>
          </p:blipFill>
          <p:spPr>
            <a:xfrm>
              <a:off x="3262680" y="1302422"/>
              <a:ext cx="5717578" cy="2582031"/>
            </a:xfrm>
            <a:prstGeom prst="rect">
              <a:avLst/>
            </a:prstGeom>
          </p:spPr>
        </p:pic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9F158A61-8CD9-8565-D7EC-1010635176AE}"/>
                </a:ext>
              </a:extLst>
            </p:cNvPr>
            <p:cNvSpPr txBox="1"/>
            <p:nvPr/>
          </p:nvSpPr>
          <p:spPr>
            <a:xfrm>
              <a:off x="3262680" y="1241422"/>
              <a:ext cx="20759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32D07AA1-C458-B82F-35E0-FCD126FDE444}"/>
                </a:ext>
              </a:extLst>
            </p:cNvPr>
            <p:cNvSpPr txBox="1"/>
            <p:nvPr/>
          </p:nvSpPr>
          <p:spPr>
            <a:xfrm>
              <a:off x="7068062" y="3583701"/>
              <a:ext cx="1168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19E5798-D61D-F1FB-E647-2878D5FD2097}"/>
              </a:ext>
            </a:extLst>
          </p:cNvPr>
          <p:cNvSpPr/>
          <p:nvPr/>
        </p:nvSpPr>
        <p:spPr>
          <a:xfrm>
            <a:off x="4343400" y="3250772"/>
            <a:ext cx="1219200" cy="840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E5FB2D5E-9757-4607-8B9D-A85C69E43A93}"/>
              </a:ext>
            </a:extLst>
          </p:cNvPr>
          <p:cNvSpPr/>
          <p:nvPr/>
        </p:nvSpPr>
        <p:spPr>
          <a:xfrm rot="20737019">
            <a:off x="1247022" y="2383085"/>
            <a:ext cx="3756597" cy="2479842"/>
          </a:xfrm>
          <a:prstGeom prst="arc">
            <a:avLst>
              <a:gd name="adj1" fmla="val 10809281"/>
              <a:gd name="adj2" fmla="val 508999"/>
            </a:avLst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488AC-C53C-FB7B-9C29-F887D12F3A53}"/>
              </a:ext>
            </a:extLst>
          </p:cNvPr>
          <p:cNvSpPr txBox="1"/>
          <p:nvPr/>
        </p:nvSpPr>
        <p:spPr>
          <a:xfrm>
            <a:off x="152400" y="1143000"/>
            <a:ext cx="768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CPT moved to the N = 126 where a broader range of nuclei can be produced.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the same time, makes room for the </a:t>
            </a:r>
            <a:r>
              <a:rPr lang="en-US" dirty="0" err="1"/>
              <a:t>nuCaribu</a:t>
            </a:r>
            <a:r>
              <a:rPr lang="en-US" dirty="0"/>
              <a:t> upgrade (</a:t>
            </a:r>
            <a:r>
              <a:rPr lang="en-US" dirty="0">
                <a:solidFill>
                  <a:srgbClr val="FF0000"/>
                </a:solidFill>
              </a:rPr>
              <a:t>Guy Savard talk</a:t>
            </a:r>
            <a:r>
              <a:rPr lang="en-US" dirty="0"/>
              <a:t>)</a:t>
            </a:r>
          </a:p>
        </p:txBody>
      </p:sp>
      <p:pic>
        <p:nvPicPr>
          <p:cNvPr id="13" name="Picture 12" descr="A metal ladder with a flag&#10;&#10;AI-generated content may be incorrect.">
            <a:extLst>
              <a:ext uri="{FF2B5EF4-FFF2-40B4-BE49-F238E27FC236}">
                <a16:creationId xmlns:a16="http://schemas.microsoft.com/office/drawing/2014/main" id="{1B1C6918-D52A-BF2C-A8D5-A4F55B1ED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6202" y="2391926"/>
            <a:ext cx="2057401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72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machine in a factory&#10;&#10;Description automatically generated">
            <a:extLst>
              <a:ext uri="{FF2B5EF4-FFF2-40B4-BE49-F238E27FC236}">
                <a16:creationId xmlns:a16="http://schemas.microsoft.com/office/drawing/2014/main" id="{6A567C93-A961-1331-B2C3-C4800E5C0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1445" y="1820373"/>
            <a:ext cx="4809382" cy="3607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AC2B2-D884-5141-89FC-A5204545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8" y="225943"/>
            <a:ext cx="5680687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N=126 Factory in Area 126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DC7B7-3881-9043-B631-13B1F493C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09" y="1219199"/>
            <a:ext cx="3726429" cy="48093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2DF890-22CC-9C5C-44C5-612F94FCB3F0}"/>
              </a:ext>
            </a:extLst>
          </p:cNvPr>
          <p:cNvGrpSpPr/>
          <p:nvPr/>
        </p:nvGrpSpPr>
        <p:grpSpPr>
          <a:xfrm>
            <a:off x="60410" y="4358014"/>
            <a:ext cx="6664343" cy="464370"/>
            <a:chOff x="1138355" y="4324562"/>
            <a:chExt cx="6664343" cy="4643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2E6051-DF0A-A8A7-00A5-AEF00B2B277D}"/>
                </a:ext>
              </a:extLst>
            </p:cNvPr>
            <p:cNvSpPr txBox="1"/>
            <p:nvPr/>
          </p:nvSpPr>
          <p:spPr>
            <a:xfrm>
              <a:off x="1138355" y="4324562"/>
              <a:ext cx="902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Gas cell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96BE11-5E82-F3D6-E6B1-204B6A296193}"/>
                </a:ext>
              </a:extLst>
            </p:cNvPr>
            <p:cNvSpPr txBox="1"/>
            <p:nvPr/>
          </p:nvSpPr>
          <p:spPr>
            <a:xfrm>
              <a:off x="6899887" y="4419600"/>
              <a:ext cx="902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Gas cell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A93C85-FB8E-40E7-A2AB-1515292E8CB9}"/>
              </a:ext>
            </a:extLst>
          </p:cNvPr>
          <p:cNvGrpSpPr/>
          <p:nvPr/>
        </p:nvGrpSpPr>
        <p:grpSpPr>
          <a:xfrm>
            <a:off x="2674476" y="2254750"/>
            <a:ext cx="3402578" cy="923330"/>
            <a:chOff x="3523821" y="4186062"/>
            <a:chExt cx="3402578" cy="9233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0A04E0-738B-404E-BE3E-F85776166DB7}"/>
                </a:ext>
              </a:extLst>
            </p:cNvPr>
            <p:cNvSpPr txBox="1"/>
            <p:nvPr/>
          </p:nvSpPr>
          <p:spPr>
            <a:xfrm>
              <a:off x="4514421" y="4186062"/>
              <a:ext cx="1059768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RFQ cooler-buncher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AD8C016-F5E1-8FEF-09B7-82440B154A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3821" y="4419600"/>
              <a:ext cx="902811" cy="516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8E717E0-D688-DEA5-1673-8DE5A3E235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4189" y="4313537"/>
              <a:ext cx="1352210" cy="2418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F3EED2-491A-11D0-C300-CA5AD05DA817}"/>
              </a:ext>
            </a:extLst>
          </p:cNvPr>
          <p:cNvSpPr txBox="1"/>
          <p:nvPr/>
        </p:nvSpPr>
        <p:spPr>
          <a:xfrm>
            <a:off x="141254" y="1086307"/>
            <a:ext cx="396240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G. Savard </a:t>
            </a:r>
            <a:r>
              <a:rPr lang="en-US" i="1" dirty="0">
                <a:solidFill>
                  <a:srgbClr val="0432FF"/>
                </a:solidFill>
              </a:rPr>
              <a:t>et al</a:t>
            </a:r>
            <a:r>
              <a:rPr lang="en-US" dirty="0">
                <a:solidFill>
                  <a:srgbClr val="0432FF"/>
                </a:solidFill>
              </a:rPr>
              <a:t>., NIM B </a:t>
            </a:r>
            <a:r>
              <a:rPr lang="en-US" b="1" dirty="0">
                <a:solidFill>
                  <a:srgbClr val="0432FF"/>
                </a:solidFill>
              </a:rPr>
              <a:t>463</a:t>
            </a:r>
            <a:r>
              <a:rPr lang="en-US" dirty="0">
                <a:solidFill>
                  <a:srgbClr val="0432FF"/>
                </a:solidFill>
              </a:rPr>
              <a:t>, 330 (2020)</a:t>
            </a:r>
          </a:p>
          <a:p>
            <a:r>
              <a:rPr lang="en-US" dirty="0">
                <a:solidFill>
                  <a:srgbClr val="FF0000"/>
                </a:solidFill>
              </a:rPr>
              <a:t>See Jason Clark talk on Friday</a:t>
            </a:r>
          </a:p>
        </p:txBody>
      </p:sp>
    </p:spTree>
    <p:extLst>
      <p:ext uri="{BB962C8B-B14F-4D97-AF65-F5344CB8AC3E}">
        <p14:creationId xmlns:p14="http://schemas.microsoft.com/office/powerpoint/2010/main" val="3938964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rt&#10;&#10;Description automatically generated">
            <a:extLst>
              <a:ext uri="{FF2B5EF4-FFF2-40B4-BE49-F238E27FC236}">
                <a16:creationId xmlns:a16="http://schemas.microsoft.com/office/drawing/2014/main" id="{882B0132-8818-484E-AE24-12BE4763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7784166" cy="493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EEE31-A172-064D-8A39-4923F185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04759"/>
            <a:ext cx="4800600" cy="609600"/>
          </a:xfrm>
        </p:spPr>
        <p:txBody>
          <a:bodyPr/>
          <a:lstStyle/>
          <a:p>
            <a:pPr algn="l"/>
            <a:r>
              <a:rPr lang="en-US" dirty="0"/>
              <a:t>Not just around N = 126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84488-8481-DA46-ACA6-A5F45CDD56D5}"/>
              </a:ext>
            </a:extLst>
          </p:cNvPr>
          <p:cNvSpPr txBox="1"/>
          <p:nvPr/>
        </p:nvSpPr>
        <p:spPr>
          <a:xfrm>
            <a:off x="685800" y="1208046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</a:t>
            </a:r>
            <a:r>
              <a:rPr lang="en-US" dirty="0" err="1"/>
              <a:t>p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A</a:t>
            </a:r>
            <a:r>
              <a:rPr lang="en-US" dirty="0"/>
              <a:t> </a:t>
            </a:r>
            <a:r>
              <a:rPr lang="en-US" baseline="30000" dirty="0"/>
              <a:t>136</a:t>
            </a:r>
            <a:r>
              <a:rPr lang="en-US" dirty="0"/>
              <a:t>Xe at 9 MeV/u on different targets (</a:t>
            </a:r>
            <a:r>
              <a:rPr lang="en-US" baseline="30000" dirty="0"/>
              <a:t>26</a:t>
            </a:r>
            <a:r>
              <a:rPr lang="en-US" dirty="0"/>
              <a:t>Mg to </a:t>
            </a:r>
            <a:r>
              <a:rPr lang="en-US" baseline="30000" dirty="0"/>
              <a:t>252</a:t>
            </a:r>
            <a:r>
              <a:rPr lang="en-US" dirty="0"/>
              <a:t>Cf)</a:t>
            </a:r>
          </a:p>
          <a:p>
            <a:r>
              <a:rPr lang="en-US" dirty="0"/>
              <a:t>Target thickness 10 mg/cm</a:t>
            </a:r>
            <a:r>
              <a:rPr lang="en-US" baseline="30000" dirty="0"/>
              <a:t>2</a:t>
            </a:r>
            <a:r>
              <a:rPr lang="en-US" dirty="0"/>
              <a:t> or 50 </a:t>
            </a:r>
            <a:r>
              <a:rPr lang="en-US" dirty="0" err="1"/>
              <a:t>mCi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limit.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DA18F-161D-A84F-95A3-D37804BD7A54}"/>
              </a:ext>
            </a:extLst>
          </p:cNvPr>
          <p:cNvSpPr txBox="1"/>
          <p:nvPr/>
        </p:nvSpPr>
        <p:spPr>
          <a:xfrm>
            <a:off x="693234" y="2136876"/>
            <a:ext cx="323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lines: AME20 known masses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34F5EF-6E28-674A-B570-109C45D84D3F}"/>
              </a:ext>
            </a:extLst>
          </p:cNvPr>
          <p:cNvSpPr/>
          <p:nvPr/>
        </p:nvSpPr>
        <p:spPr>
          <a:xfrm>
            <a:off x="3200400" y="5029199"/>
            <a:ext cx="2967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Calculations by </a:t>
            </a:r>
            <a:r>
              <a:rPr lang="en-US" sz="1400" dirty="0" err="1">
                <a:solidFill>
                  <a:srgbClr val="FF0000"/>
                </a:solidFill>
              </a:rPr>
              <a:t>Biying</a:t>
            </a:r>
            <a:r>
              <a:rPr lang="en-US" sz="1400" dirty="0">
                <a:solidFill>
                  <a:srgbClr val="FF0000"/>
                </a:solidFill>
              </a:rPr>
              <a:t> Liu</a:t>
            </a:r>
            <a:r>
              <a:rPr lang="en-US" sz="1400" dirty="0">
                <a:solidFill>
                  <a:srgbClr val="0000FF"/>
                </a:solidFill>
              </a:rPr>
              <a:t> done using:</a:t>
            </a:r>
          </a:p>
          <a:p>
            <a:r>
              <a:rPr lang="en-US" sz="1400" dirty="0">
                <a:solidFill>
                  <a:srgbClr val="0000FF"/>
                </a:solidFill>
              </a:rPr>
              <a:t>http://</a:t>
            </a:r>
            <a:r>
              <a:rPr lang="en-US" sz="1400" dirty="0" err="1">
                <a:solidFill>
                  <a:srgbClr val="0000FF"/>
                </a:solidFill>
              </a:rPr>
              <a:t>nrv.jinr.ru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nrv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webnrv</a:t>
            </a:r>
            <a:r>
              <a:rPr lang="en-US" sz="1400" dirty="0">
                <a:solidFill>
                  <a:srgbClr val="0000FF"/>
                </a:solidFill>
              </a:rPr>
              <a:t>/grazing/</a:t>
            </a:r>
          </a:p>
        </p:txBody>
      </p:sp>
    </p:spTree>
    <p:extLst>
      <p:ext uri="{BB962C8B-B14F-4D97-AF65-F5344CB8AC3E}">
        <p14:creationId xmlns:p14="http://schemas.microsoft.com/office/powerpoint/2010/main" val="116575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33A6A-D025-9E67-830F-A65BDF40F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7C2C3-118F-9A80-7EDD-98008104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31" y="214132"/>
            <a:ext cx="5791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Does the N = 126 shell weaken?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D229D-AF08-2CC4-2173-D358DB05C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83" y="1066800"/>
            <a:ext cx="4883117" cy="495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6BFA51-3AF9-6F5A-0429-4A47B0D87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92" y="1066800"/>
            <a:ext cx="3801943" cy="302967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23BD88-3E64-41FB-1857-DE685778CC1F}"/>
              </a:ext>
            </a:extLst>
          </p:cNvPr>
          <p:cNvCxnSpPr>
            <a:cxnSpLocks/>
          </p:cNvCxnSpPr>
          <p:nvPr/>
        </p:nvCxnSpPr>
        <p:spPr>
          <a:xfrm>
            <a:off x="6324600" y="1752600"/>
            <a:ext cx="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7EA2DE-C002-9038-DABC-CF1FC69AEE2A}"/>
              </a:ext>
            </a:extLst>
          </p:cNvPr>
          <p:cNvCxnSpPr>
            <a:cxnSpLocks/>
          </p:cNvCxnSpPr>
          <p:nvPr/>
        </p:nvCxnSpPr>
        <p:spPr>
          <a:xfrm>
            <a:off x="6324600" y="4038600"/>
            <a:ext cx="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726315-A438-45F4-C364-97F0E12A688D}"/>
              </a:ext>
            </a:extLst>
          </p:cNvPr>
          <p:cNvSpPr txBox="1"/>
          <p:nvPr/>
        </p:nvSpPr>
        <p:spPr>
          <a:xfrm>
            <a:off x="5902374" y="281940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D8EAF-E06D-0290-50FA-27FA73BB7783}"/>
              </a:ext>
            </a:extLst>
          </p:cNvPr>
          <p:cNvSpPr txBox="1"/>
          <p:nvPr/>
        </p:nvSpPr>
        <p:spPr>
          <a:xfrm>
            <a:off x="6066488" y="522479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6AD68D-5D8E-C3F5-D5DC-AF0882A9C6EA}"/>
              </a:ext>
            </a:extLst>
          </p:cNvPr>
          <p:cNvSpPr txBox="1"/>
          <p:nvPr/>
        </p:nvSpPr>
        <p:spPr>
          <a:xfrm>
            <a:off x="258512" y="4463534"/>
            <a:ext cx="392617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N=126 shell closure play central role on the formation of 3</a:t>
            </a:r>
            <a:r>
              <a:rPr lang="en-US" baseline="30000" dirty="0"/>
              <a:t>rd</a:t>
            </a:r>
            <a:r>
              <a:rPr lang="en-US" dirty="0"/>
              <a:t> 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the strength of that shell far from stability?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Assess from S</a:t>
            </a:r>
            <a:r>
              <a:rPr lang="en-US" baseline="-25000" dirty="0"/>
              <a:t>2N</a:t>
            </a:r>
            <a:r>
              <a:rPr lang="en-US" dirty="0"/>
              <a:t>, D</a:t>
            </a:r>
            <a:r>
              <a:rPr lang="en-US" baseline="-25000" dirty="0"/>
              <a:t>2N</a:t>
            </a:r>
            <a:r>
              <a:rPr lang="en-US" dirty="0"/>
              <a:t>-values.</a:t>
            </a:r>
          </a:p>
        </p:txBody>
      </p:sp>
    </p:spTree>
    <p:extLst>
      <p:ext uri="{BB962C8B-B14F-4D97-AF65-F5344CB8AC3E}">
        <p14:creationId xmlns:p14="http://schemas.microsoft.com/office/powerpoint/2010/main" val="1320011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4799D-6CA4-7F37-8C8D-2C77650C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649-BD33-7C5D-9574-698B1B50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41" y="216087"/>
            <a:ext cx="5791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Does the N = 126 shell weaken?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A924B-EB46-EE30-6205-AE13C0B8E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87033"/>
            <a:ext cx="7086600" cy="2706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9FC87-EF1E-1908-B5DB-9F84DCEB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67380"/>
            <a:ext cx="3848100" cy="2457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18CC5F-6F26-91C5-5D1C-CEA1BAC592D5}"/>
              </a:ext>
            </a:extLst>
          </p:cNvPr>
          <p:cNvSpPr txBox="1"/>
          <p:nvPr/>
        </p:nvSpPr>
        <p:spPr>
          <a:xfrm>
            <a:off x="4197753" y="5586301"/>
            <a:ext cx="3505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B. Liu </a:t>
            </a:r>
            <a:r>
              <a:rPr lang="en-US" i="1" dirty="0">
                <a:solidFill>
                  <a:srgbClr val="0432FF"/>
                </a:solidFill>
              </a:rPr>
              <a:t>et al</a:t>
            </a:r>
            <a:r>
              <a:rPr lang="en-US" dirty="0">
                <a:solidFill>
                  <a:srgbClr val="0432FF"/>
                </a:solidFill>
              </a:rPr>
              <a:t>., ATLAS proposal #1993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4D28A8-2986-FAA0-06AD-743F767CE7BA}"/>
              </a:ext>
            </a:extLst>
          </p:cNvPr>
          <p:cNvSpPr txBox="1"/>
          <p:nvPr/>
        </p:nvSpPr>
        <p:spPr>
          <a:xfrm>
            <a:off x="4191001" y="3897868"/>
            <a:ext cx="48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Conflicting predictions for the strength of D</a:t>
            </a:r>
            <a:r>
              <a:rPr lang="en-US" baseline="-25000" dirty="0"/>
              <a:t>2N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PIML used to predict masses in this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 more closely known masses.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Adding new precise masses to training set improve quality of predictions.</a:t>
            </a:r>
          </a:p>
        </p:txBody>
      </p:sp>
    </p:spTree>
    <p:extLst>
      <p:ext uri="{BB962C8B-B14F-4D97-AF65-F5344CB8AC3E}">
        <p14:creationId xmlns:p14="http://schemas.microsoft.com/office/powerpoint/2010/main" val="374162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4800600" cy="609600"/>
          </a:xfrm>
        </p:spPr>
        <p:txBody>
          <a:bodyPr/>
          <a:lstStyle/>
          <a:p>
            <a:pPr algn="l"/>
            <a:r>
              <a:rPr lang="en-US" dirty="0"/>
              <a:t>Conclusion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8385" y="1257300"/>
            <a:ext cx="7713785" cy="4343400"/>
          </a:xfrm>
        </p:spPr>
        <p:txBody>
          <a:bodyPr>
            <a:normAutofit/>
          </a:bodyPr>
          <a:lstStyle/>
          <a:p>
            <a:r>
              <a:rPr lang="en-US" sz="1800" dirty="0"/>
              <a:t>Understanding the changes in the structure of the nucleus far from stability is critical for reliable r-process abundance calculations.</a:t>
            </a:r>
          </a:p>
          <a:p>
            <a:r>
              <a:rPr lang="en-US" sz="1800" dirty="0"/>
              <a:t>The Canadian Penning Trap measured around &gt;100 masses when located at the CARIBU facility.</a:t>
            </a:r>
          </a:p>
          <a:p>
            <a:r>
              <a:rPr lang="en-US" sz="1800" dirty="0"/>
              <a:t>These included several isotopes of interest for nuclear structure.</a:t>
            </a:r>
          </a:p>
          <a:p>
            <a:r>
              <a:rPr lang="en-US" sz="1800" dirty="0"/>
              <a:t>The masses of neutron-rich Ru were measured and used to benchmark machine-learning based mass models.</a:t>
            </a:r>
          </a:p>
          <a:p>
            <a:r>
              <a:rPr lang="en-US" sz="1800" dirty="0"/>
              <a:t>Mass measurement of neutron-rich odd-odd Rh isotopes confirmed the excitation energy several isomeric states while indicating the possible existence of a second isomer in </a:t>
            </a:r>
            <a:r>
              <a:rPr lang="en-US" sz="1800" baseline="30000" dirty="0"/>
              <a:t>114</a:t>
            </a:r>
            <a:r>
              <a:rPr lang="en-US" sz="1800" dirty="0"/>
              <a:t>Rh.</a:t>
            </a:r>
          </a:p>
          <a:p>
            <a:r>
              <a:rPr lang="en-US" sz="1800" dirty="0"/>
              <a:t>Anomalous negative Q-value for b-decay of </a:t>
            </a:r>
            <a:r>
              <a:rPr lang="en-US" sz="1800" baseline="30000" dirty="0"/>
              <a:t>133</a:t>
            </a:r>
            <a:r>
              <a:rPr lang="en-US" sz="1800" dirty="0"/>
              <a:t>Te has been resolved.</a:t>
            </a:r>
          </a:p>
          <a:p>
            <a:r>
              <a:rPr lang="en-US" sz="1800" dirty="0"/>
              <a:t>Plan on investigating N = 126 shell closure and test PIML mass model using the CPT at the N = 126 Factory.</a:t>
            </a:r>
          </a:p>
        </p:txBody>
      </p:sp>
    </p:spTree>
    <p:extLst>
      <p:ext uri="{BB962C8B-B14F-4D97-AF65-F5344CB8AC3E}">
        <p14:creationId xmlns:p14="http://schemas.microsoft.com/office/powerpoint/2010/main" val="1701692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20E16C-DA8A-716A-0049-2B70B42B09EE}"/>
              </a:ext>
            </a:extLst>
          </p:cNvPr>
          <p:cNvGrpSpPr/>
          <p:nvPr/>
        </p:nvGrpSpPr>
        <p:grpSpPr>
          <a:xfrm>
            <a:off x="388734" y="5113422"/>
            <a:ext cx="3939473" cy="874115"/>
            <a:chOff x="2473174" y="2659659"/>
            <a:chExt cx="3939473" cy="874115"/>
          </a:xfrm>
        </p:grpSpPr>
        <p:pic>
          <p:nvPicPr>
            <p:cNvPr id="4" name="Picture 2" descr="University of Manitoba Logo">
              <a:extLst>
                <a:ext uri="{FF2B5EF4-FFF2-40B4-BE49-F238E27FC236}">
                  <a16:creationId xmlns:a16="http://schemas.microsoft.com/office/drawing/2014/main" id="{281CBEE3-5CA0-0532-EFD3-9328B0F6F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3174" y="2659659"/>
              <a:ext cx="1805400" cy="874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ED1DD3-56BC-8AA5-AA30-EE1AEE9BF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362" y="2659660"/>
              <a:ext cx="152628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9144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716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8288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2860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K.S. Sharma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378FF9-6675-B3E6-E83E-764825B9EF1C}"/>
              </a:ext>
            </a:extLst>
          </p:cNvPr>
          <p:cNvGrpSpPr/>
          <p:nvPr/>
        </p:nvGrpSpPr>
        <p:grpSpPr>
          <a:xfrm>
            <a:off x="304800" y="1219200"/>
            <a:ext cx="4146496" cy="1815882"/>
            <a:chOff x="2349039" y="918469"/>
            <a:chExt cx="4146496" cy="1815882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0784F6C8-6014-13B4-A821-C084EA113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039" y="918628"/>
              <a:ext cx="2053671" cy="76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Image result for university of chicago  logo">
              <a:extLst>
                <a:ext uri="{FF2B5EF4-FFF2-40B4-BE49-F238E27FC236}">
                  <a16:creationId xmlns:a16="http://schemas.microsoft.com/office/drawing/2014/main" id="{398B6A85-B901-A510-85D2-7C2876C79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131" y="1777732"/>
              <a:ext cx="2039486" cy="434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42ADF7-070F-D5C6-596D-17267174A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362" y="918469"/>
              <a:ext cx="1609173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9144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716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8288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2860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J.A. Clark,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92D05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A. Jacobs,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R. Knaack,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92D05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M. Martin,</a:t>
              </a:r>
              <a:endParaRPr lang="en-GB" altLang="en-US" sz="1600" b="1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J. Rohrer,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G. Savard, 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92D05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A.A. Valverde</a:t>
              </a:r>
              <a:endParaRPr lang="en-CA" altLang="en-US" sz="1600" b="1" dirty="0">
                <a:solidFill>
                  <a:srgbClr val="92D05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857EAB-3EF5-EEB0-8C6D-6C3CB53F2DF6}"/>
              </a:ext>
            </a:extLst>
          </p:cNvPr>
          <p:cNvGrpSpPr/>
          <p:nvPr/>
        </p:nvGrpSpPr>
        <p:grpSpPr>
          <a:xfrm>
            <a:off x="388734" y="3371682"/>
            <a:ext cx="4069314" cy="1323439"/>
            <a:chOff x="679696" y="3907192"/>
            <a:chExt cx="4069314" cy="1323439"/>
          </a:xfrm>
        </p:grpSpPr>
        <p:pic>
          <p:nvPicPr>
            <p:cNvPr id="12" name="Picture 3" descr="C:\Users\Adrian\Desktop\ND_Beamer_Template-master\ND_Logos\academic_mark\ND_mark_blue_L.png">
              <a:extLst>
                <a:ext uri="{FF2B5EF4-FFF2-40B4-BE49-F238E27FC236}">
                  <a16:creationId xmlns:a16="http://schemas.microsoft.com/office/drawing/2014/main" id="{8737A37F-343D-8CD2-FEF5-49DA48CA8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96" y="4157594"/>
              <a:ext cx="1946108" cy="45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BFE4FA-6986-A7CB-3A2E-28179F72E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746" y="3907192"/>
              <a:ext cx="1625264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9144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716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8288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2860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M. </a:t>
              </a:r>
              <a:r>
                <a:rPr lang="en-GB" altLang="en-US" sz="1600" b="1" dirty="0" err="1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Brodeur</a:t>
              </a:r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,</a:t>
              </a:r>
            </a:p>
            <a:p>
              <a:pPr marL="0" indent="0" eaLnBrk="1" hangingPunct="1"/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A. </a:t>
              </a:r>
              <a:r>
                <a:rPr lang="en-GB" altLang="en-US" sz="1600" b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Houff</a:t>
              </a:r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,</a:t>
              </a:r>
            </a:p>
            <a:p>
              <a:pPr marL="0" indent="0" eaLnBrk="1" hangingPunct="1"/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B. Liu,</a:t>
              </a:r>
            </a:p>
            <a:p>
              <a:pPr marL="0" indent="0" eaLnBrk="1" hangingPunct="1"/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W.S. Porter,</a:t>
              </a:r>
            </a:p>
            <a:p>
              <a:pPr marL="0" indent="0" eaLnBrk="1" hangingPunct="1"/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F. Rivero</a:t>
              </a:r>
            </a:p>
          </p:txBody>
        </p:sp>
      </p:grpSp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721F202-D60B-BE10-49EE-E9ECF1506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44" y="1792501"/>
            <a:ext cx="4208476" cy="31583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6171EC-879B-0BC8-4387-882FC30C9A99}"/>
              </a:ext>
            </a:extLst>
          </p:cNvPr>
          <p:cNvSpPr txBox="1"/>
          <p:nvPr/>
        </p:nvSpPr>
        <p:spPr>
          <a:xfrm>
            <a:off x="6555159" y="1334862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German Guy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B8A53B-5DBF-FC6A-567C-BF8A874B715F}"/>
              </a:ext>
            </a:extLst>
          </p:cNvPr>
          <p:cNvCxnSpPr>
            <a:cxnSpLocks/>
          </p:cNvCxnSpPr>
          <p:nvPr/>
        </p:nvCxnSpPr>
        <p:spPr>
          <a:xfrm>
            <a:off x="7239000" y="1676400"/>
            <a:ext cx="224682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DF7A5-AE2A-F342-3824-D4CE781ED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2841" y="1034304"/>
            <a:ext cx="762995" cy="125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3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B1638-C0F5-C74B-BA90-6519C67C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97" y="191644"/>
            <a:ext cx="5791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Nuclear structure and astrophysics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F143F-5F01-FA10-FBAE-F9B535B7CE61}"/>
              </a:ext>
            </a:extLst>
          </p:cNvPr>
          <p:cNvSpPr txBox="1"/>
          <p:nvPr/>
        </p:nvSpPr>
        <p:spPr>
          <a:xfrm>
            <a:off x="152400" y="1172057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Atomic masses play key role in r-process nucleosynthesis.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forward and reverse reaction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/>
              <a:t>n,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) – (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 err="1"/>
              <a:t>,n</a:t>
            </a:r>
            <a:r>
              <a:rPr lang="en-US" dirty="0"/>
              <a:t>) equilibrium abundances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Freeze-out abundance set around a fix S</a:t>
            </a:r>
            <a:r>
              <a:rPr lang="en-US" baseline="-25000" dirty="0"/>
              <a:t>n</a:t>
            </a:r>
            <a:r>
              <a:rPr lang="en-US" dirty="0"/>
              <a:t>-value.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798D8D-B135-47C9-E9A7-6AF2EB999FBD}"/>
              </a:ext>
            </a:extLst>
          </p:cNvPr>
          <p:cNvGrpSpPr/>
          <p:nvPr/>
        </p:nvGrpSpPr>
        <p:grpSpPr>
          <a:xfrm>
            <a:off x="304799" y="2620327"/>
            <a:ext cx="2819400" cy="3339511"/>
            <a:chOff x="5321300" y="1689100"/>
            <a:chExt cx="3683000" cy="435079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B8D1CAF-9BD3-0E19-BC50-434591368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1300" y="1689100"/>
              <a:ext cx="622300" cy="38735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515FDF7-9BEE-EC9F-9099-DB925D89A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3600" y="1785395"/>
              <a:ext cx="3060700" cy="42545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2389F5-D234-463C-1270-E7F54699C869}"/>
              </a:ext>
            </a:extLst>
          </p:cNvPr>
          <p:cNvGrpSpPr/>
          <p:nvPr/>
        </p:nvGrpSpPr>
        <p:grpSpPr>
          <a:xfrm>
            <a:off x="1028961" y="2590425"/>
            <a:ext cx="1790438" cy="2862151"/>
            <a:chOff x="1028961" y="2590425"/>
            <a:chExt cx="1790438" cy="286215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CBD156-2829-DD1E-28B5-1FB2B7B5DC00}"/>
                </a:ext>
              </a:extLst>
            </p:cNvPr>
            <p:cNvSpPr/>
            <p:nvPr/>
          </p:nvSpPr>
          <p:spPr>
            <a:xfrm rot="239036">
              <a:off x="2362199" y="2590425"/>
              <a:ext cx="457200" cy="2819773"/>
            </a:xfrm>
            <a:prstGeom prst="ellipse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51DFE7E-5B84-509B-C36D-1A7D48B7EECE}"/>
                </a:ext>
              </a:extLst>
            </p:cNvPr>
            <p:cNvSpPr/>
            <p:nvPr/>
          </p:nvSpPr>
          <p:spPr>
            <a:xfrm rot="239036">
              <a:off x="1028961" y="2632803"/>
              <a:ext cx="457200" cy="2819773"/>
            </a:xfrm>
            <a:prstGeom prst="ellipse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7A88459-DD3A-7F8D-3533-D7D5EE9ED02F}"/>
              </a:ext>
            </a:extLst>
          </p:cNvPr>
          <p:cNvSpPr txBox="1"/>
          <p:nvPr/>
        </p:nvSpPr>
        <p:spPr>
          <a:xfrm>
            <a:off x="3200400" y="2743199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Rapid drop in S</a:t>
            </a:r>
            <a:r>
              <a:rPr lang="en-US" baseline="-25000" dirty="0">
                <a:solidFill>
                  <a:srgbClr val="0432FF"/>
                </a:solidFill>
              </a:rPr>
              <a:t>2n</a:t>
            </a:r>
            <a:r>
              <a:rPr lang="en-US" dirty="0">
                <a:solidFill>
                  <a:srgbClr val="0432FF"/>
                </a:solidFill>
              </a:rPr>
              <a:t> near N = 82, 126 shell.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Result in accumulation of matter at those regions.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D37DFF-F0F8-204E-F262-48C5045C77C2}"/>
              </a:ext>
            </a:extLst>
          </p:cNvPr>
          <p:cNvSpPr txBox="1"/>
          <p:nvPr/>
        </p:nvSpPr>
        <p:spPr>
          <a:xfrm>
            <a:off x="3200400" y="5695589"/>
            <a:ext cx="309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D. Martin </a:t>
            </a:r>
            <a:r>
              <a:rPr lang="en-US" sz="1400" i="1" dirty="0">
                <a:solidFill>
                  <a:srgbClr val="0000FF"/>
                </a:solidFill>
              </a:rPr>
              <a:t>et al</a:t>
            </a:r>
            <a:r>
              <a:rPr lang="en-US" sz="1400" dirty="0">
                <a:solidFill>
                  <a:srgbClr val="0000FF"/>
                </a:solidFill>
              </a:rPr>
              <a:t>., PRL </a:t>
            </a:r>
            <a:r>
              <a:rPr lang="en-US" sz="1400" b="1" dirty="0">
                <a:solidFill>
                  <a:srgbClr val="0000FF"/>
                </a:solidFill>
              </a:rPr>
              <a:t>116</a:t>
            </a:r>
            <a:r>
              <a:rPr lang="en-US" sz="1400" dirty="0">
                <a:solidFill>
                  <a:srgbClr val="0000FF"/>
                </a:solidFill>
              </a:rPr>
              <a:t>, 121101 (2016)</a:t>
            </a:r>
          </a:p>
        </p:txBody>
      </p:sp>
    </p:spTree>
    <p:extLst>
      <p:ext uri="{BB962C8B-B14F-4D97-AF65-F5344CB8AC3E}">
        <p14:creationId xmlns:p14="http://schemas.microsoft.com/office/powerpoint/2010/main" val="33080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2BF02-13E3-61A0-9940-64E13BD84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BFC9-A56A-6D10-02B4-AA6E672F1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226632"/>
            <a:ext cx="5791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Nuclear structure and astrophysics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C6594-4FC2-6D91-7991-D630A86051B9}"/>
              </a:ext>
            </a:extLst>
          </p:cNvPr>
          <p:cNvSpPr txBox="1"/>
          <p:nvPr/>
        </p:nvSpPr>
        <p:spPr>
          <a:xfrm>
            <a:off x="304800" y="11430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Atomic masses play key role in r-process nucleosynthesis.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forward and reverse reaction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/>
              <a:t>n,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) – (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 err="1"/>
              <a:t>,n</a:t>
            </a:r>
            <a:r>
              <a:rPr lang="en-US" dirty="0"/>
              <a:t>) equilibrium abundances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Freeze-out abundance set around a fix S</a:t>
            </a:r>
            <a:r>
              <a:rPr lang="en-US" baseline="-25000" dirty="0"/>
              <a:t>n</a:t>
            </a:r>
            <a:r>
              <a:rPr lang="en-US" dirty="0"/>
              <a:t>-value.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71A945-B3FA-338D-0C7E-A0508C626C42}"/>
              </a:ext>
            </a:extLst>
          </p:cNvPr>
          <p:cNvGrpSpPr/>
          <p:nvPr/>
        </p:nvGrpSpPr>
        <p:grpSpPr>
          <a:xfrm>
            <a:off x="152399" y="2620328"/>
            <a:ext cx="2819400" cy="3339511"/>
            <a:chOff x="5321300" y="1689100"/>
            <a:chExt cx="3683000" cy="435079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B9FBF89-95D0-7A64-A0D3-97B07917A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1300" y="1689100"/>
              <a:ext cx="622300" cy="38735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7CA82A2-02C7-463D-1F11-6A0B051C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3600" y="1785395"/>
              <a:ext cx="3060700" cy="42545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6CE452-3601-E5D4-307C-FDE4D78048D4}"/>
              </a:ext>
            </a:extLst>
          </p:cNvPr>
          <p:cNvGrpSpPr/>
          <p:nvPr/>
        </p:nvGrpSpPr>
        <p:grpSpPr>
          <a:xfrm>
            <a:off x="1319604" y="2706717"/>
            <a:ext cx="1129697" cy="2841072"/>
            <a:chOff x="1319604" y="2706717"/>
            <a:chExt cx="1129697" cy="284107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A12FB31-64BB-DA8E-5A0B-23FB8EEB860D}"/>
                </a:ext>
              </a:extLst>
            </p:cNvPr>
            <p:cNvSpPr/>
            <p:nvPr/>
          </p:nvSpPr>
          <p:spPr>
            <a:xfrm rot="239036">
              <a:off x="1992101" y="2728016"/>
              <a:ext cx="457200" cy="2819773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5160AF6-D076-5C12-1A96-E4FB0EFEC5AF}"/>
                </a:ext>
              </a:extLst>
            </p:cNvPr>
            <p:cNvSpPr/>
            <p:nvPr/>
          </p:nvSpPr>
          <p:spPr>
            <a:xfrm rot="239036">
              <a:off x="1319604" y="2706717"/>
              <a:ext cx="457200" cy="2819773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2D6A25E-3603-8E53-8D6F-8C927815185D}"/>
              </a:ext>
            </a:extLst>
          </p:cNvPr>
          <p:cNvSpPr txBox="1"/>
          <p:nvPr/>
        </p:nvSpPr>
        <p:spPr>
          <a:xfrm>
            <a:off x="3048000" y="27432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 drop in S</a:t>
            </a:r>
            <a:r>
              <a:rPr lang="en-US" baseline="-25000" dirty="0"/>
              <a:t>2n</a:t>
            </a:r>
            <a:r>
              <a:rPr lang="en-US" dirty="0"/>
              <a:t> near N = 82, 126 shell.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 in accumulation of matter at those regions.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B5482-FD38-602B-7E9F-A85DC6A2612A}"/>
              </a:ext>
            </a:extLst>
          </p:cNvPr>
          <p:cNvSpPr txBox="1"/>
          <p:nvPr/>
        </p:nvSpPr>
        <p:spPr>
          <a:xfrm>
            <a:off x="3048000" y="346847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Directional change in S</a:t>
            </a:r>
            <a:r>
              <a:rPr lang="en-US" baseline="-25000" dirty="0">
                <a:solidFill>
                  <a:srgbClr val="7030A0"/>
                </a:solidFill>
              </a:rPr>
              <a:t>2n</a:t>
            </a:r>
            <a:r>
              <a:rPr lang="en-US" dirty="0">
                <a:solidFill>
                  <a:srgbClr val="7030A0"/>
                </a:solidFill>
              </a:rPr>
              <a:t> near A = 150 and 180.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Absence of matter there at freeze-out results in lower final abundances.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0A669-55A7-9662-F4CE-B1DDB846F5B2}"/>
              </a:ext>
            </a:extLst>
          </p:cNvPr>
          <p:cNvSpPr txBox="1"/>
          <p:nvPr/>
        </p:nvSpPr>
        <p:spPr>
          <a:xfrm>
            <a:off x="3200400" y="5695589"/>
            <a:ext cx="309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D. Martin </a:t>
            </a:r>
            <a:r>
              <a:rPr lang="en-US" sz="1400" i="1" dirty="0">
                <a:solidFill>
                  <a:srgbClr val="0000FF"/>
                </a:solidFill>
              </a:rPr>
              <a:t>et al</a:t>
            </a:r>
            <a:r>
              <a:rPr lang="en-US" sz="1400" dirty="0">
                <a:solidFill>
                  <a:srgbClr val="0000FF"/>
                </a:solidFill>
              </a:rPr>
              <a:t>., PRL </a:t>
            </a:r>
            <a:r>
              <a:rPr lang="en-US" sz="1400" b="1" dirty="0">
                <a:solidFill>
                  <a:srgbClr val="0000FF"/>
                </a:solidFill>
              </a:rPr>
              <a:t>116</a:t>
            </a:r>
            <a:r>
              <a:rPr lang="en-US" sz="1400" dirty="0">
                <a:solidFill>
                  <a:srgbClr val="0000FF"/>
                </a:solidFill>
              </a:rPr>
              <a:t>, 121101 (2016)</a:t>
            </a:r>
          </a:p>
        </p:txBody>
      </p:sp>
    </p:spTree>
    <p:extLst>
      <p:ext uri="{BB962C8B-B14F-4D97-AF65-F5344CB8AC3E}">
        <p14:creationId xmlns:p14="http://schemas.microsoft.com/office/powerpoint/2010/main" val="124145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06729-78F2-DF34-19D6-5F9C82943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53D7-98CC-FD3E-2365-D9AF05F8D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25" y="204168"/>
            <a:ext cx="5791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Nuclear structure and astrophysics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C59537-A673-28AB-AFB2-E47530DB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476381" cy="2973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BD68E1-F91B-4F78-C25E-C977BAB7F53D}"/>
              </a:ext>
            </a:extLst>
          </p:cNvPr>
          <p:cNvSpPr txBox="1"/>
          <p:nvPr/>
        </p:nvSpPr>
        <p:spPr>
          <a:xfrm>
            <a:off x="304800" y="4358491"/>
            <a:ext cx="79744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Directional change in S</a:t>
            </a:r>
            <a:r>
              <a:rPr lang="en-US" baseline="-25000" dirty="0">
                <a:solidFill>
                  <a:srgbClr val="7030A0"/>
                </a:solidFill>
              </a:rPr>
              <a:t>2n</a:t>
            </a:r>
            <a:r>
              <a:rPr lang="en-US" dirty="0">
                <a:solidFill>
                  <a:srgbClr val="7030A0"/>
                </a:solidFill>
              </a:rPr>
              <a:t> near A = 150 and 180.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Absence of matter there at freeze-out results in lower final abundances.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55924-E345-7830-CEBD-B8A9EFEB3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14" y="1108472"/>
            <a:ext cx="4689786" cy="3268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B67A57-CB26-B22D-5DC4-9466FBE5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752" y="1219200"/>
            <a:ext cx="3726048" cy="2760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EE48E-E86A-1028-D748-C06543199703}"/>
              </a:ext>
            </a:extLst>
          </p:cNvPr>
          <p:cNvSpPr txBox="1"/>
          <p:nvPr/>
        </p:nvSpPr>
        <p:spPr>
          <a:xfrm>
            <a:off x="5791200" y="3975841"/>
            <a:ext cx="309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D. Martin </a:t>
            </a:r>
            <a:r>
              <a:rPr lang="en-US" sz="1400" i="1" dirty="0">
                <a:solidFill>
                  <a:srgbClr val="0000FF"/>
                </a:solidFill>
              </a:rPr>
              <a:t>et al</a:t>
            </a:r>
            <a:r>
              <a:rPr lang="en-US" sz="1400" dirty="0">
                <a:solidFill>
                  <a:srgbClr val="0000FF"/>
                </a:solidFill>
              </a:rPr>
              <a:t>., PRL </a:t>
            </a:r>
            <a:r>
              <a:rPr lang="en-US" sz="1400" b="1" dirty="0">
                <a:solidFill>
                  <a:srgbClr val="0000FF"/>
                </a:solidFill>
              </a:rPr>
              <a:t>116</a:t>
            </a:r>
            <a:r>
              <a:rPr lang="en-US" sz="1400" dirty="0">
                <a:solidFill>
                  <a:srgbClr val="0000FF"/>
                </a:solidFill>
              </a:rPr>
              <a:t>, 121101 (2016)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BC154-CEE0-3BD5-9959-27901D924EF7}"/>
              </a:ext>
            </a:extLst>
          </p:cNvPr>
          <p:cNvSpPr txBox="1"/>
          <p:nvPr/>
        </p:nvSpPr>
        <p:spPr>
          <a:xfrm>
            <a:off x="304800" y="5010609"/>
            <a:ext cx="838200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S</a:t>
            </a:r>
            <a:r>
              <a:rPr lang="en-US" baseline="-25000" dirty="0">
                <a:solidFill>
                  <a:srgbClr val="7030A0"/>
                </a:solidFill>
              </a:rPr>
              <a:t>2n</a:t>
            </a:r>
            <a:r>
              <a:rPr lang="en-US" dirty="0">
                <a:solidFill>
                  <a:srgbClr val="7030A0"/>
                </a:solidFill>
              </a:rPr>
              <a:t> affected by change in nuclear deformation.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How strong are the N = 82, 126 shell far from stability?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Are there new shell closures?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What are the regions of shape transition?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Need to rely on mass models that provide conflicting predictions.</a:t>
            </a:r>
          </a:p>
        </p:txBody>
      </p:sp>
    </p:spTree>
    <p:extLst>
      <p:ext uri="{BB962C8B-B14F-4D97-AF65-F5344CB8AC3E}">
        <p14:creationId xmlns:p14="http://schemas.microsoft.com/office/powerpoint/2010/main" val="326485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415DC-6BB7-D132-728A-85D610A2D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2D241-F27F-D23A-F5A3-EE02FE55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5791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Nuclear structure and astrophysics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28462C-0C87-16BB-5840-B536330F8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48318"/>
            <a:ext cx="7086600" cy="4751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E1131-FA14-E315-BCE8-6AC83B46C19C}"/>
              </a:ext>
            </a:extLst>
          </p:cNvPr>
          <p:cNvSpPr txBox="1"/>
          <p:nvPr/>
        </p:nvSpPr>
        <p:spPr>
          <a:xfrm>
            <a:off x="21325" y="1066800"/>
            <a:ext cx="5350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R-process happens far from stability where nothing is known nor can be measured in the near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Rely on conflicting mass model prediction. Machine learning mass modeling starting to surface.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33D76-3E6F-FF37-36EF-C8BFCE4265F2}"/>
              </a:ext>
            </a:extLst>
          </p:cNvPr>
          <p:cNvSpPr txBox="1"/>
          <p:nvPr/>
        </p:nvSpPr>
        <p:spPr>
          <a:xfrm>
            <a:off x="6221102" y="1003671"/>
            <a:ext cx="2659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K. Blaum, Phys. Rep. </a:t>
            </a:r>
            <a:r>
              <a:rPr lang="en-US" sz="1400" b="1" dirty="0">
                <a:solidFill>
                  <a:srgbClr val="0000FF"/>
                </a:solidFill>
              </a:rPr>
              <a:t>425</a:t>
            </a:r>
            <a:r>
              <a:rPr lang="en-US" sz="1400" dirty="0">
                <a:solidFill>
                  <a:srgbClr val="0000FF"/>
                </a:solidFill>
              </a:rPr>
              <a:t>, 1 (2006)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7EF2FD-143B-9B6B-9498-CE9217A222A4}"/>
              </a:ext>
            </a:extLst>
          </p:cNvPr>
          <p:cNvGrpSpPr/>
          <p:nvPr/>
        </p:nvGrpSpPr>
        <p:grpSpPr>
          <a:xfrm>
            <a:off x="73849" y="2358189"/>
            <a:ext cx="3736151" cy="3207240"/>
            <a:chOff x="73849" y="2358189"/>
            <a:chExt cx="3736151" cy="32072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8491F9-3F03-460C-254D-E26D99C30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2358189"/>
              <a:ext cx="3527753" cy="265639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FF9BCC-859A-3714-A125-3AC87EAE05D4}"/>
                </a:ext>
              </a:extLst>
            </p:cNvPr>
            <p:cNvSpPr txBox="1"/>
            <p:nvPr/>
          </p:nvSpPr>
          <p:spPr>
            <a:xfrm>
              <a:off x="73849" y="4953000"/>
              <a:ext cx="37361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M.R. Mumpower </a:t>
              </a:r>
              <a:r>
                <a:rPr lang="en-US" sz="1400" i="1" dirty="0">
                  <a:solidFill>
                    <a:srgbClr val="0000FF"/>
                  </a:solidFill>
                </a:rPr>
                <a:t>et al</a:t>
              </a:r>
              <a:r>
                <a:rPr lang="en-US" sz="1400" dirty="0">
                  <a:solidFill>
                    <a:srgbClr val="0000FF"/>
                  </a:solidFill>
                </a:rPr>
                <a:t>., PRC </a:t>
              </a:r>
              <a:r>
                <a:rPr lang="en-US" sz="1400" b="1" dirty="0">
                  <a:solidFill>
                    <a:srgbClr val="0000FF"/>
                  </a:solidFill>
                </a:rPr>
                <a:t>106</a:t>
              </a:r>
              <a:r>
                <a:rPr lang="en-US" sz="1400" dirty="0">
                  <a:solidFill>
                    <a:srgbClr val="0000FF"/>
                  </a:solidFill>
                </a:rPr>
                <a:t>, L021301 (2022)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9DE26F-561B-6EC2-C7D5-7C23EF2406AB}"/>
                </a:ext>
              </a:extLst>
            </p:cNvPr>
            <p:cNvSpPr txBox="1"/>
            <p:nvPr/>
          </p:nvSpPr>
          <p:spPr>
            <a:xfrm>
              <a:off x="81565" y="5196097"/>
              <a:ext cx="20554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M. Mumpower talk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49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834BF-FFFC-C347-3797-95AC7949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38" y="221813"/>
            <a:ext cx="6303962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Masses measured with CPT @ CARIBU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BC12B6-A700-A4B2-D167-E618309A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846762" cy="480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DD89BB-9FB1-B79D-3499-62263D48CE9E}"/>
              </a:ext>
            </a:extLst>
          </p:cNvPr>
          <p:cNvGrpSpPr/>
          <p:nvPr/>
        </p:nvGrpSpPr>
        <p:grpSpPr>
          <a:xfrm>
            <a:off x="1198562" y="1265159"/>
            <a:ext cx="8026817" cy="4170848"/>
            <a:chOff x="1198562" y="1265159"/>
            <a:chExt cx="8026817" cy="41708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17D618-9D7F-C2DC-7D07-2A94A4BD270F}"/>
                </a:ext>
              </a:extLst>
            </p:cNvPr>
            <p:cNvSpPr/>
            <p:nvPr/>
          </p:nvSpPr>
          <p:spPr>
            <a:xfrm>
              <a:off x="1198562" y="3962400"/>
              <a:ext cx="914400" cy="3810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EFBDBB-5CA0-4F6B-C92A-57F7273FE010}"/>
                </a:ext>
              </a:extLst>
            </p:cNvPr>
            <p:cNvSpPr txBox="1"/>
            <p:nvPr/>
          </p:nvSpPr>
          <p:spPr>
            <a:xfrm>
              <a:off x="5877507" y="3712458"/>
              <a:ext cx="2893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N-rich Rh and Ru isotopes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1C4A1B-FD0C-FA8F-147C-272C7647967E}"/>
                </a:ext>
              </a:extLst>
            </p:cNvPr>
            <p:cNvSpPr txBox="1"/>
            <p:nvPr/>
          </p:nvSpPr>
          <p:spPr>
            <a:xfrm>
              <a:off x="5859628" y="4081790"/>
              <a:ext cx="3233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B. Liu </a:t>
              </a:r>
              <a:r>
                <a:rPr lang="en-US" sz="1400" i="1" dirty="0">
                  <a:solidFill>
                    <a:srgbClr val="0000FF"/>
                  </a:solidFill>
                </a:rPr>
                <a:t>et al</a:t>
              </a:r>
              <a:r>
                <a:rPr lang="en-US" sz="1400" dirty="0">
                  <a:solidFill>
                    <a:srgbClr val="0000FF"/>
                  </a:solidFill>
                </a:rPr>
                <a:t>., PRC </a:t>
              </a:r>
              <a:r>
                <a:rPr lang="en-US" sz="1400" b="1" dirty="0">
                  <a:solidFill>
                    <a:srgbClr val="0000FF"/>
                  </a:solidFill>
                </a:rPr>
                <a:t>111</a:t>
              </a:r>
              <a:r>
                <a:rPr lang="en-US" sz="1400" dirty="0">
                  <a:solidFill>
                    <a:srgbClr val="0000FF"/>
                  </a:solidFill>
                </a:rPr>
                <a:t>, 034308 (2025)</a:t>
              </a:r>
            </a:p>
            <a:p>
              <a:r>
                <a:rPr lang="en-US" sz="1400" dirty="0">
                  <a:solidFill>
                    <a:srgbClr val="0000FF"/>
                  </a:solidFill>
                </a:rPr>
                <a:t>W.S. Porter </a:t>
              </a:r>
              <a:r>
                <a:rPr lang="en-US" sz="1400" i="1" dirty="0">
                  <a:solidFill>
                    <a:srgbClr val="0000FF"/>
                  </a:solidFill>
                </a:rPr>
                <a:t>et al</a:t>
              </a:r>
              <a:r>
                <a:rPr lang="en-US" sz="1400" dirty="0">
                  <a:solidFill>
                    <a:srgbClr val="0000FF"/>
                  </a:solidFill>
                </a:rPr>
                <a:t>., PRC </a:t>
              </a:r>
              <a:r>
                <a:rPr lang="en-US" sz="1400" b="1" dirty="0">
                  <a:solidFill>
                    <a:srgbClr val="0000FF"/>
                  </a:solidFill>
                </a:rPr>
                <a:t>110</a:t>
              </a:r>
              <a:r>
                <a:rPr lang="en-US" sz="1400" dirty="0">
                  <a:solidFill>
                    <a:srgbClr val="0000FF"/>
                  </a:solidFill>
                </a:rPr>
                <a:t>, 034321 (2024)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E938742-5866-E612-683F-F93FC9950559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2112962" y="3962400"/>
              <a:ext cx="3424580" cy="1905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639A50-E963-3D91-7E98-665E99BFDEC6}"/>
                </a:ext>
              </a:extLst>
            </p:cNvPr>
            <p:cNvSpPr txBox="1"/>
            <p:nvPr/>
          </p:nvSpPr>
          <p:spPr>
            <a:xfrm>
              <a:off x="5859628" y="2095950"/>
              <a:ext cx="1031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133Te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7910D3-A733-042F-89ED-D7CDC05B4807}"/>
                </a:ext>
              </a:extLst>
            </p:cNvPr>
            <p:cNvSpPr txBox="1"/>
            <p:nvPr/>
          </p:nvSpPr>
          <p:spPr>
            <a:xfrm>
              <a:off x="5846762" y="2419114"/>
              <a:ext cx="3378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A.A. Valverde </a:t>
              </a:r>
              <a:r>
                <a:rPr lang="en-US" sz="1400" i="1" dirty="0">
                  <a:solidFill>
                    <a:srgbClr val="0000FF"/>
                  </a:solidFill>
                </a:rPr>
                <a:t>et al</a:t>
              </a:r>
              <a:r>
                <a:rPr lang="en-US" sz="1400" dirty="0">
                  <a:solidFill>
                    <a:srgbClr val="0000FF"/>
                  </a:solidFill>
                </a:rPr>
                <a:t>., PLB </a:t>
              </a:r>
              <a:r>
                <a:rPr lang="en-US" sz="1400" b="1" dirty="0">
                  <a:solidFill>
                    <a:srgbClr val="0000FF"/>
                  </a:solidFill>
                </a:rPr>
                <a:t>858</a:t>
              </a:r>
              <a:r>
                <a:rPr lang="en-US" sz="1400" dirty="0">
                  <a:solidFill>
                    <a:srgbClr val="0000FF"/>
                  </a:solidFill>
                </a:rPr>
                <a:t>, 139037 (2024)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CF5900-956B-43B1-03EF-666DA0912C1B}"/>
                </a:ext>
              </a:extLst>
            </p:cNvPr>
            <p:cNvSpPr/>
            <p:nvPr/>
          </p:nvSpPr>
          <p:spPr>
            <a:xfrm>
              <a:off x="2819400" y="3211275"/>
              <a:ext cx="228600" cy="19050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6DFCE55-1BD2-F401-025C-D62A71775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420" y="2438576"/>
              <a:ext cx="2481433" cy="8302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0CE4B3-85A0-A85F-5B47-709955D805E1}"/>
                </a:ext>
              </a:extLst>
            </p:cNvPr>
            <p:cNvSpPr txBox="1"/>
            <p:nvPr/>
          </p:nvSpPr>
          <p:spPr>
            <a:xfrm>
              <a:off x="5900986" y="1265159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Cases I will discuss: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62AF4D-2F12-3D59-6001-388C1C5D1353}"/>
                </a:ext>
              </a:extLst>
            </p:cNvPr>
            <p:cNvSpPr txBox="1"/>
            <p:nvPr/>
          </p:nvSpPr>
          <p:spPr>
            <a:xfrm>
              <a:off x="5876663" y="4789676"/>
              <a:ext cx="2893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Rest was discussed by </a:t>
              </a:r>
              <a:r>
                <a:rPr lang="en-US" dirty="0">
                  <a:solidFill>
                    <a:srgbClr val="FF0000"/>
                  </a:solidFill>
                </a:rPr>
                <a:t>Adrian Valverde</a:t>
              </a:r>
              <a:r>
                <a:rPr lang="en-US" dirty="0"/>
                <a:t> on Monday.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1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992EF-DB9A-7825-6F73-8D407E7B8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3BDF-3230-9ACE-24F9-E5CB547D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5791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N-rich Rh isotopes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4C437-0408-675C-B57D-FC81EFD9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" y="2805805"/>
            <a:ext cx="7772400" cy="3662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43D074-9D10-F5CC-A93E-C1C31E01F3C5}"/>
              </a:ext>
            </a:extLst>
          </p:cNvPr>
          <p:cNvSpPr txBox="1"/>
          <p:nvPr/>
        </p:nvSpPr>
        <p:spPr>
          <a:xfrm>
            <a:off x="76200" y="1076236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the mass of </a:t>
            </a:r>
            <a:r>
              <a:rPr lang="en-US" baseline="30000" dirty="0"/>
              <a:t>108,110,112,114,116</a:t>
            </a:r>
            <a:r>
              <a:rPr lang="en-US" dirty="0"/>
              <a:t>Ru using PI-ICR.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Ground and isomeric state values agrees with recent JYFLTRAP measurements.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Confirm </a:t>
            </a:r>
            <a:r>
              <a:rPr lang="en-US" baseline="30000" dirty="0"/>
              <a:t>112m</a:t>
            </a:r>
            <a:r>
              <a:rPr lang="en-US" dirty="0"/>
              <a:t>Rh, low-spin </a:t>
            </a:r>
            <a:r>
              <a:rPr lang="en-US" baseline="30000" dirty="0"/>
              <a:t>112g</a:t>
            </a:r>
            <a:r>
              <a:rPr lang="en-US" dirty="0"/>
              <a:t>Rh seen in post-analysis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Observed a new possible isomer in </a:t>
            </a:r>
            <a:r>
              <a:rPr lang="en-US" baseline="30000" dirty="0"/>
              <a:t>114</a:t>
            </a:r>
            <a:r>
              <a:rPr lang="en-US" dirty="0"/>
              <a:t>Rh that has also been independently seen at JYFLTRAP (</a:t>
            </a:r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Jaries</a:t>
            </a:r>
            <a:r>
              <a:rPr lang="en-US" dirty="0">
                <a:solidFill>
                  <a:srgbClr val="FF0000"/>
                </a:solidFill>
              </a:rPr>
              <a:t> talk on Monday</a:t>
            </a:r>
            <a:r>
              <a:rPr lang="en-US" dirty="0"/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693CE-F1BF-F19F-60F8-068944E60888}"/>
              </a:ext>
            </a:extLst>
          </p:cNvPr>
          <p:cNvSpPr txBox="1"/>
          <p:nvPr/>
        </p:nvSpPr>
        <p:spPr>
          <a:xfrm>
            <a:off x="6328165" y="2744233"/>
            <a:ext cx="281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B. Liu </a:t>
            </a:r>
            <a:r>
              <a:rPr lang="en-US" sz="1400" i="1" dirty="0">
                <a:solidFill>
                  <a:srgbClr val="0000FF"/>
                </a:solidFill>
              </a:rPr>
              <a:t>et al</a:t>
            </a:r>
            <a:r>
              <a:rPr lang="en-US" sz="1400" dirty="0">
                <a:solidFill>
                  <a:srgbClr val="0000FF"/>
                </a:solidFill>
              </a:rPr>
              <a:t>., PRC </a:t>
            </a:r>
            <a:r>
              <a:rPr lang="en-US" sz="1400" b="1" dirty="0">
                <a:solidFill>
                  <a:srgbClr val="0000FF"/>
                </a:solidFill>
              </a:rPr>
              <a:t>111</a:t>
            </a:r>
            <a:r>
              <a:rPr lang="en-US" sz="1400" dirty="0">
                <a:solidFill>
                  <a:srgbClr val="0000FF"/>
                </a:solidFill>
              </a:rPr>
              <a:t>, 034308 (2025)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E7789-C50B-AC00-417F-50977E1B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39" y="4114800"/>
            <a:ext cx="2627902" cy="235316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76FBE8-D7CD-31AE-B2A6-FA6D23F77B95}"/>
              </a:ext>
            </a:extLst>
          </p:cNvPr>
          <p:cNvCxnSpPr>
            <a:cxnSpLocks/>
          </p:cNvCxnSpPr>
          <p:nvPr/>
        </p:nvCxnSpPr>
        <p:spPr>
          <a:xfrm flipH="1">
            <a:off x="4612512" y="2360712"/>
            <a:ext cx="401926" cy="1252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75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F9A05-E62A-39C4-DCC9-16357718C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97AD3-89C1-F12B-2613-303681103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5" y="225425"/>
            <a:ext cx="5791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Training of ML modeling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591EE-6EE4-D618-F09D-405CD8CF1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807622"/>
            <a:ext cx="4533463" cy="3236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892BA-BD5A-7BAE-8FC9-2286DF716B8B}"/>
              </a:ext>
            </a:extLst>
          </p:cNvPr>
          <p:cNvSpPr txBox="1"/>
          <p:nvPr/>
        </p:nvSpPr>
        <p:spPr>
          <a:xfrm>
            <a:off x="152400" y="1055225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the mass of </a:t>
            </a:r>
            <a:r>
              <a:rPr lang="en-US" baseline="30000" dirty="0"/>
              <a:t>108</a:t>
            </a:r>
            <a:r>
              <a:rPr lang="en-US" dirty="0"/>
              <a:t>Ru, </a:t>
            </a:r>
            <a:r>
              <a:rPr lang="en-US" baseline="30000" dirty="0"/>
              <a:t>110</a:t>
            </a:r>
            <a:r>
              <a:rPr lang="en-US" dirty="0"/>
              <a:t>Ru, and </a:t>
            </a:r>
            <a:r>
              <a:rPr lang="en-US" baseline="30000" dirty="0"/>
              <a:t>116</a:t>
            </a:r>
            <a:r>
              <a:rPr lang="en-US" dirty="0"/>
              <a:t>Pd using PI-ICR.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precision by an order of magnitude.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Trained a Physically Interpretable Machine Learning (PIML) mass model w/ and w/o the CPT masses as well as with a subset of the AME2020.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Changing only three masses in the training set has a significant effect on the predicted masses from the model.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00F993-0C91-E76F-1626-C17A6AAB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932082"/>
            <a:ext cx="3429482" cy="1116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6F33A-4261-B6C6-234F-0B15C5AF7038}"/>
              </a:ext>
            </a:extLst>
          </p:cNvPr>
          <p:cNvSpPr txBox="1"/>
          <p:nvPr/>
        </p:nvSpPr>
        <p:spPr>
          <a:xfrm>
            <a:off x="533400" y="4170981"/>
            <a:ext cx="3233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W.S. Porter </a:t>
            </a:r>
            <a:r>
              <a:rPr lang="en-US" sz="1400" i="1" dirty="0">
                <a:solidFill>
                  <a:srgbClr val="0000FF"/>
                </a:solidFill>
              </a:rPr>
              <a:t>et al</a:t>
            </a:r>
            <a:r>
              <a:rPr lang="en-US" sz="1400" dirty="0">
                <a:solidFill>
                  <a:srgbClr val="0000FF"/>
                </a:solidFill>
              </a:rPr>
              <a:t>., PRC </a:t>
            </a:r>
            <a:r>
              <a:rPr lang="en-US" sz="1400" b="1" dirty="0">
                <a:solidFill>
                  <a:srgbClr val="0000FF"/>
                </a:solidFill>
              </a:rPr>
              <a:t>110</a:t>
            </a:r>
            <a:r>
              <a:rPr lang="en-US" sz="1400" dirty="0">
                <a:solidFill>
                  <a:srgbClr val="0000FF"/>
                </a:solidFill>
              </a:rPr>
              <a:t>, 034321 (2024)</a:t>
            </a:r>
          </a:p>
        </p:txBody>
      </p:sp>
    </p:spTree>
    <p:extLst>
      <p:ext uri="{BB962C8B-B14F-4D97-AF65-F5344CB8AC3E}">
        <p14:creationId xmlns:p14="http://schemas.microsoft.com/office/powerpoint/2010/main" val="2510327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166ED-A90B-64CC-E57C-EB986F172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780E8-F54F-FC82-4B95-5F2FB83B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11805"/>
            <a:ext cx="5791200" cy="609600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Q</a:t>
            </a:r>
            <a:r>
              <a:rPr lang="en-US" baseline="-25000" dirty="0" err="1">
                <a:latin typeface="Symbol" pitchFamily="2" charset="2"/>
              </a:rPr>
              <a:t>b</a:t>
            </a:r>
            <a:r>
              <a:rPr lang="en-US" dirty="0"/>
              <a:t>-value anomaly of </a:t>
            </a:r>
            <a:r>
              <a:rPr lang="en-US" dirty="0" err="1"/>
              <a:t>astromer</a:t>
            </a:r>
            <a:r>
              <a:rPr lang="en-US" dirty="0"/>
              <a:t> </a:t>
            </a:r>
            <a:r>
              <a:rPr lang="en-US" baseline="30000" dirty="0"/>
              <a:t>133</a:t>
            </a:r>
            <a:r>
              <a:rPr lang="en-US" dirty="0"/>
              <a:t>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C681E-CE53-AD2F-CB10-0E8E2B492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077" y="3349500"/>
            <a:ext cx="3636405" cy="2585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D66DE-5507-A1C3-D6DE-830188C63342}"/>
              </a:ext>
            </a:extLst>
          </p:cNvPr>
          <p:cNvSpPr txBox="1"/>
          <p:nvPr/>
        </p:nvSpPr>
        <p:spPr>
          <a:xfrm>
            <a:off x="93165" y="1066800"/>
            <a:ext cx="7679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/>
              <a:t>133</a:t>
            </a:r>
            <a:r>
              <a:rPr lang="en-US" dirty="0"/>
              <a:t>Te is an </a:t>
            </a:r>
            <a:r>
              <a:rPr lang="en-US" dirty="0" err="1"/>
              <a:t>astromer</a:t>
            </a:r>
            <a:r>
              <a:rPr lang="en-US" dirty="0"/>
              <a:t> candidate. However, several structural issues…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AME2020 masses and excitation energy, </a:t>
            </a:r>
            <a:r>
              <a:rPr lang="en-US" dirty="0" err="1"/>
              <a:t>Q</a:t>
            </a:r>
            <a:r>
              <a:rPr lang="en-US" baseline="-25000" dirty="0" err="1">
                <a:latin typeface="Symbol" pitchFamily="2" charset="2"/>
              </a:rPr>
              <a:t>b</a:t>
            </a:r>
            <a:r>
              <a:rPr lang="en-US" baseline="-25000" dirty="0">
                <a:latin typeface="Symbol" pitchFamily="2" charset="2"/>
              </a:rPr>
              <a:t> </a:t>
            </a:r>
            <a:r>
              <a:rPr lang="en-US" dirty="0">
                <a:latin typeface="Symbol" pitchFamily="2" charset="2"/>
              </a:rPr>
              <a:t>= </a:t>
            </a:r>
            <a:r>
              <a:rPr lang="en-US" dirty="0"/>
              <a:t>-16(6) keV.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CPT clearly separated the ground and isomeric states of </a:t>
            </a:r>
            <a:r>
              <a:rPr lang="en-US" baseline="30000" dirty="0"/>
              <a:t>133</a:t>
            </a:r>
            <a:r>
              <a:rPr lang="en-US" dirty="0"/>
              <a:t>Te and </a:t>
            </a:r>
            <a:r>
              <a:rPr lang="en-US" baseline="30000" dirty="0"/>
              <a:t>133</a:t>
            </a:r>
            <a:r>
              <a:rPr lang="en-US" dirty="0"/>
              <a:t>I using the PI-ICR technique.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the new ME, </a:t>
            </a:r>
            <a:r>
              <a:rPr lang="en-US" dirty="0" err="1"/>
              <a:t>Q</a:t>
            </a:r>
            <a:r>
              <a:rPr lang="en-US" baseline="-25000" dirty="0" err="1">
                <a:latin typeface="Symbol" pitchFamily="2" charset="2"/>
              </a:rPr>
              <a:t>b</a:t>
            </a:r>
            <a:r>
              <a:rPr lang="en-US" dirty="0"/>
              <a:t> = -1.0(12) keV, resolving the anomaly while making it an ultra-low Q-value candidate (with possible interest in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-physics).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Revealed anomalously-small ft-value of 3x10</a:t>
            </a:r>
            <a:r>
              <a:rPr lang="en-US" baseline="30000" dirty="0"/>
              <a:t>-6</a:t>
            </a:r>
            <a:r>
              <a:rPr lang="en-US" dirty="0"/>
              <a:t>. Need to further investigate structure of this nucleus before concluding on its </a:t>
            </a:r>
            <a:r>
              <a:rPr lang="en-US" dirty="0" err="1"/>
              <a:t>astromeric</a:t>
            </a:r>
            <a:r>
              <a:rPr lang="en-US" dirty="0"/>
              <a:t> nature.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A7C19-3DDD-9B4D-D9E8-A3C41AA1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0" y="3383260"/>
            <a:ext cx="3219314" cy="2625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AC1261-B926-A626-4314-91066107CE14}"/>
              </a:ext>
            </a:extLst>
          </p:cNvPr>
          <p:cNvSpPr txBox="1"/>
          <p:nvPr/>
        </p:nvSpPr>
        <p:spPr>
          <a:xfrm>
            <a:off x="5579243" y="5842913"/>
            <a:ext cx="337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A.A. Valverde </a:t>
            </a:r>
            <a:r>
              <a:rPr lang="en-US" sz="1400" i="1" dirty="0">
                <a:solidFill>
                  <a:srgbClr val="0000FF"/>
                </a:solidFill>
              </a:rPr>
              <a:t>et al</a:t>
            </a:r>
            <a:r>
              <a:rPr lang="en-US" sz="1400" dirty="0">
                <a:solidFill>
                  <a:srgbClr val="0000FF"/>
                </a:solidFill>
              </a:rPr>
              <a:t>., PLB </a:t>
            </a:r>
            <a:r>
              <a:rPr lang="en-US" sz="1400" b="1" dirty="0">
                <a:solidFill>
                  <a:srgbClr val="0000FF"/>
                </a:solidFill>
              </a:rPr>
              <a:t>858</a:t>
            </a:r>
            <a:r>
              <a:rPr lang="en-US" sz="1400" dirty="0">
                <a:solidFill>
                  <a:srgbClr val="0000FF"/>
                </a:solidFill>
              </a:rPr>
              <a:t>, 139037 (2024)</a:t>
            </a:r>
          </a:p>
        </p:txBody>
      </p:sp>
    </p:spTree>
    <p:extLst>
      <p:ext uri="{BB962C8B-B14F-4D97-AF65-F5344CB8AC3E}">
        <p14:creationId xmlns:p14="http://schemas.microsoft.com/office/powerpoint/2010/main" val="3862188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114054</TotalTime>
  <Words>1094</Words>
  <Application>Microsoft Macintosh PowerPoint</Application>
  <PresentationFormat>On-screen Show (4:3)</PresentationFormat>
  <Paragraphs>113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Franklin Gothic Book</vt:lpstr>
      <vt:lpstr>Symbol</vt:lpstr>
      <vt:lpstr>Times New Roman</vt:lpstr>
      <vt:lpstr>Office Theme</vt:lpstr>
      <vt:lpstr>PowerPoint Presentation</vt:lpstr>
      <vt:lpstr>Nuclear structure and astrophysics</vt:lpstr>
      <vt:lpstr>Nuclear structure and astrophysics</vt:lpstr>
      <vt:lpstr>Nuclear structure and astrophysics</vt:lpstr>
      <vt:lpstr>Nuclear structure and astrophysics</vt:lpstr>
      <vt:lpstr>Masses measured with CPT @ CARIBU</vt:lpstr>
      <vt:lpstr>N-rich Rh isotopes</vt:lpstr>
      <vt:lpstr>Training of ML modeling</vt:lpstr>
      <vt:lpstr>Qb-value anomaly of astromer 133Te</vt:lpstr>
      <vt:lpstr>CPT on the move</vt:lpstr>
      <vt:lpstr>The N=126 Factory in Area 126</vt:lpstr>
      <vt:lpstr>Not just around N = 126 </vt:lpstr>
      <vt:lpstr>Does the N = 126 shell weaken?</vt:lpstr>
      <vt:lpstr>Does the N = 126 shell weaken?</vt:lpstr>
      <vt:lpstr>Conclusion</vt:lpstr>
      <vt:lpstr>Acknowledgements</vt:lpstr>
    </vt:vector>
  </TitlesOfParts>
  <Company>University of Notre Dame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pcollon</dc:creator>
  <cp:lastModifiedBy>Maxime Brodeur</cp:lastModifiedBy>
  <cp:revision>550</cp:revision>
  <cp:lastPrinted>2019-12-02T00:38:26Z</cp:lastPrinted>
  <dcterms:created xsi:type="dcterms:W3CDTF">2015-04-17T16:10:06Z</dcterms:created>
  <dcterms:modified xsi:type="dcterms:W3CDTF">2025-08-20T11:13:59Z</dcterms:modified>
</cp:coreProperties>
</file>