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60" r:id="rId6"/>
    <p:sldId id="265" r:id="rId7"/>
    <p:sldId id="332" r:id="rId8"/>
    <p:sldId id="263" r:id="rId9"/>
    <p:sldId id="264" r:id="rId10"/>
    <p:sldId id="267" r:id="rId11"/>
    <p:sldId id="329" r:id="rId12"/>
    <p:sldId id="269" r:id="rId13"/>
    <p:sldId id="327" r:id="rId14"/>
    <p:sldId id="328" r:id="rId15"/>
    <p:sldId id="330" r:id="rId16"/>
    <p:sldId id="331" r:id="rId17"/>
    <p:sldId id="334" r:id="rId18"/>
    <p:sldId id="3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0E05C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540" autoAdjust="0"/>
  </p:normalViewPr>
  <p:slideViewPr>
    <p:cSldViewPr snapToGrid="0">
      <p:cViewPr varScale="1">
        <p:scale>
          <a:sx n="86" d="100"/>
          <a:sy n="86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56BD9-8DCD-48C0-815C-AB50201ED925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53058-C843-4AC7-A788-906B90A7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0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22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Prepare Target</a:t>
                </a:r>
              </a:p>
              <a:p>
                <a:r>
                  <a:rPr lang="en-US" dirty="0"/>
                  <a:t>Check for contaminants (Figure) dependent on Target preparation &amp; Buffer gas cooling</a:t>
                </a:r>
              </a:p>
              <a:p>
                <a:r>
                  <a:rPr lang="en-US" dirty="0"/>
                  <a:t>Axial Damping?</a:t>
                </a:r>
              </a:p>
              <a:p>
                <a:r>
                  <a:rPr lang="en-US" dirty="0"/>
                  <a:t>Set-up Measurement</a:t>
                </a:r>
              </a:p>
              <a:p>
                <a:endParaRPr lang="en-US" dirty="0"/>
              </a:p>
              <a:p>
                <a:r>
                  <a:rPr lang="en-US" sz="1200" dirty="0">
                    <a:latin typeface="Garamond" panose="02020404030301010803" pitchFamily="18" charset="0"/>
                  </a:rPr>
                  <a:t>References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sub>
                      <m:sup>
                        <m: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bSup>
                    <m:r>
                      <m:rPr>
                        <m:sty m:val="p"/>
                      </m:rPr>
                      <a:rPr lang="en-US" sz="12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200" dirty="0">
                    <a:latin typeface="Garamond" panose="02020404030301010803" pitchFamily="18" charset="0"/>
                  </a:rPr>
                  <a:t> 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</m:sub>
                      <m:sup>
                        <m:r>
                          <a:rPr lang="en-US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238</m:t>
                        </m:r>
                      </m:sup>
                    </m:sSubSup>
                    <m:r>
                      <m:rPr>
                        <m:sty m:val="p"/>
                      </m:rPr>
                      <a:rPr lang="en-US" sz="120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U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sz="12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2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2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sub/>
                    </m:sSub>
                  </m:oMath>
                </a14:m>
                <a:r>
                  <a:rPr lang="en-US" sz="1200" dirty="0">
                    <a:latin typeface="Garamond" panose="02020404030301010803" pitchFamily="18" charset="0"/>
                  </a:rPr>
                  <a:t>) &amp; Ion of Interest (IOI) </a:t>
                </a:r>
              </a:p>
              <a:p>
                <a:endParaRPr lang="en-US" sz="1200" dirty="0">
                  <a:latin typeface="Garamond" panose="02020404030301010803" pitchFamily="18" charset="0"/>
                </a:endParaRPr>
              </a:p>
              <a:p>
                <a:r>
                  <a:rPr lang="en-US" sz="1200" dirty="0">
                    <a:latin typeface="Garamond" panose="02020404030301010803" pitchFamily="18" charset="0"/>
                  </a:rPr>
                  <a:t>Set up overlap of spots for all nuclides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Prepare Target</a:t>
                </a:r>
              </a:p>
              <a:p>
                <a:r>
                  <a:rPr lang="en-US" dirty="0"/>
                  <a:t>Check for contaminants (Figure) dependent on Target preparation &amp; Buffer gas cooling</a:t>
                </a:r>
              </a:p>
              <a:p>
                <a:r>
                  <a:rPr lang="en-US" dirty="0"/>
                  <a:t>Axial Damping?</a:t>
                </a:r>
              </a:p>
              <a:p>
                <a:r>
                  <a:rPr lang="en-US" dirty="0"/>
                  <a:t>Set-up Measurement</a:t>
                </a:r>
              </a:p>
              <a:p>
                <a:endParaRPr lang="en-US" dirty="0"/>
              </a:p>
              <a:p>
                <a:r>
                  <a:rPr lang="en-US" sz="1200" dirty="0">
                    <a:latin typeface="Garamond" panose="02020404030301010803" pitchFamily="18" charset="0"/>
                  </a:rPr>
                  <a:t>References (</a:t>
                </a:r>
                <a:r>
                  <a:rPr lang="en-US" sz="120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_(  )^2</a:t>
                </a:r>
                <a:r>
                  <a:rPr lang="en-US" sz="1200" b="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0</a:t>
                </a:r>
                <a:r>
                  <a:rPr lang="en-US" sz="120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8</a:t>
                </a:r>
                <a:r>
                  <a:rPr lang="en-US" sz="1200" b="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P</a:t>
                </a:r>
                <a:r>
                  <a:rPr lang="en-US" sz="120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b</a:t>
                </a:r>
                <a:r>
                  <a:rPr lang="en-US" sz="1200" b="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^+</a:t>
                </a:r>
                <a:r>
                  <a:rPr lang="en-US" sz="1200" dirty="0">
                    <a:latin typeface="Garamond" panose="02020404030301010803" pitchFamily="18" charset="0"/>
                  </a:rPr>
                  <a:t>  &amp; </a:t>
                </a:r>
                <a:r>
                  <a:rPr lang="en-US" sz="120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_(   )^238 U</a:t>
                </a:r>
                <a:r>
                  <a:rPr lang="en-US" sz="1200" b="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O_</a:t>
                </a:r>
                <a:r>
                  <a:rPr lang="en-US" sz="1200" b="0" i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2^+〗_</a:t>
                </a:r>
                <a:r>
                  <a:rPr lang="en-US" sz="1200" dirty="0">
                    <a:latin typeface="Garamond" panose="02020404030301010803" pitchFamily="18" charset="0"/>
                  </a:rPr>
                  <a:t>) &amp; Ion of Interest (IOI) </a:t>
                </a:r>
              </a:p>
              <a:p>
                <a:endParaRPr lang="en-US" sz="1200" dirty="0">
                  <a:latin typeface="Garamond" panose="02020404030301010803" pitchFamily="18" charset="0"/>
                </a:endParaRPr>
              </a:p>
              <a:p>
                <a:r>
                  <a:rPr lang="en-US" sz="1200" dirty="0">
                    <a:latin typeface="Garamond" panose="02020404030301010803" pitchFamily="18" charset="0"/>
                  </a:rPr>
                  <a:t>Set up overlap of spots for all nuclides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4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of complete turns for each cyclotron </a:t>
            </a:r>
            <a:r>
              <a:rPr lang="en-US" dirty="0" err="1"/>
              <a:t>eigenmotion</a:t>
            </a:r>
            <a:r>
              <a:rPr lang="en-US" dirty="0"/>
              <a:t> plus the phase shift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ECF3A-624F-4586-8375-CDC6620A6D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Check</a:t>
            </a:r>
          </a:p>
          <a:p>
            <a:r>
              <a:rPr lang="en-US" dirty="0"/>
              <a:t>Increase in Precision</a:t>
            </a:r>
          </a:p>
          <a:p>
            <a:r>
              <a:rPr lang="en-US" dirty="0"/>
              <a:t>Increase in accuracy/offset observed</a:t>
            </a:r>
          </a:p>
          <a:p>
            <a:r>
              <a:rPr lang="en-US" dirty="0"/>
              <a:t>Other masses these affect (AME connections)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(Am243 -&gt; Am241 -&gt; S2n direct</a:t>
            </a:r>
          </a:p>
          <a:p>
            <a:endParaRPr lang="en-US" dirty="0"/>
          </a:p>
          <a:p>
            <a:r>
              <a:rPr lang="en-US" dirty="0"/>
              <a:t>Cm248 -&gt; Pu244 -&gt; a-decay Q-value</a:t>
            </a:r>
          </a:p>
          <a:p>
            <a:endParaRPr lang="en-US" dirty="0"/>
          </a:p>
          <a:p>
            <a:r>
              <a:rPr lang="en-US" dirty="0"/>
              <a:t>238U best agreement in mass)</a:t>
            </a:r>
          </a:p>
          <a:p>
            <a:endParaRPr lang="en-US" dirty="0"/>
          </a:p>
          <a:p>
            <a:r>
              <a:rPr lang="en-US" dirty="0"/>
              <a:t>All even-Z nuclei here! So proton-spin = 0 in extreme shell model -&gt; can see neutron effects # btw Am is 95 </a:t>
            </a:r>
            <a:r>
              <a:rPr lang="en-US" dirty="0">
                <a:sym typeface="Wingdings" panose="05000000000000000000" pitchFamily="2" charset="2"/>
              </a:rPr>
              <a:t> so odd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Axial damping/centering perhaps wasn’t the best before =&gt; systematic shift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59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1B5F-84EF-FAF2-60EA-7671CA906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0C572-24F1-3873-160F-15F55ED1B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087D0-23E9-B76C-912E-ACE731B46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94+152 = 246 (Pu244 –&gt; N-2 = 150); 96+152 =248 (Cm248 -&gt; N)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Mass Filters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Shell-gap parameter &amp; Mass Filters around N=152, think this is explained well in a </a:t>
            </a:r>
            <a:r>
              <a:rPr lang="en-US" sz="1200" dirty="0" err="1"/>
              <a:t>cern</a:t>
            </a:r>
            <a:r>
              <a:rPr lang="en-US" sz="1200" dirty="0"/>
              <a:t> </a:t>
            </a:r>
            <a:r>
              <a:rPr lang="en-US" sz="1200" dirty="0" err="1"/>
              <a:t>phd</a:t>
            </a:r>
            <a:r>
              <a:rPr lang="en-US" sz="1200" dirty="0"/>
              <a:t> paper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D002A-2527-6F11-E26D-712DC1793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D4C4-D69E-4976-AEF9-EF84C51690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64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Redo / Prepare to have mass measurement of Pu 242 ready</a:t>
            </a:r>
          </a:p>
          <a:p>
            <a:r>
              <a:rPr lang="en-US" dirty="0" err="1"/>
              <a:t>Berkeleium</a:t>
            </a:r>
            <a:r>
              <a:rPr lang="en-US" dirty="0"/>
              <a:t> to come on September: if approved (made in France, we send sample for neutron irradiation,)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ECF3A-624F-4586-8375-CDC6620A6D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50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Bk-249 is interesting?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ECF3A-624F-4586-8375-CDC6620A6D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18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89A36-7509-F8F1-06EA-B4124CDBF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90635C-FD47-5861-E5B9-D778D40FF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ACCDB-532C-5859-A246-4D3722BCD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AA8F9-7F24-8BD7-D833-81F2CB972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D4C4-D69E-4976-AEF9-EF84C51690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9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highlighting each section (guess can be done at the end)</a:t>
            </a:r>
          </a:p>
          <a:p>
            <a:endParaRPr lang="en-US" dirty="0"/>
          </a:p>
          <a:p>
            <a:r>
              <a:rPr lang="en-US" dirty="0"/>
              <a:t>Blur ones with no image</a:t>
            </a:r>
          </a:p>
          <a:p>
            <a:endParaRPr lang="en-US" dirty="0"/>
          </a:p>
          <a:p>
            <a:r>
              <a:rPr lang="en-US" dirty="0"/>
              <a:t>TRIGA-Trap ()</a:t>
            </a:r>
          </a:p>
          <a:p>
            <a:r>
              <a:rPr lang="en-US" dirty="0"/>
              <a:t>Systematic Checks (with PI-ICR) Premeasurement</a:t>
            </a:r>
          </a:p>
          <a:p>
            <a:r>
              <a:rPr lang="en-US" dirty="0"/>
              <a:t>Mass Measurement </a:t>
            </a:r>
          </a:p>
          <a:p>
            <a:r>
              <a:rPr lang="en-US" dirty="0"/>
              <a:t>Recent results &amp; Evaluation</a:t>
            </a:r>
          </a:p>
          <a:p>
            <a:r>
              <a:rPr lang="en-US" dirty="0"/>
              <a:t>Future Campaign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8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FAIR site image. Future at MATS but right now at MAINZ TRIGA Reactor Hall</a:t>
            </a:r>
          </a:p>
          <a:p>
            <a:r>
              <a:rPr lang="en-US" dirty="0"/>
              <a:t>Double Penning Trap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85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Mass Measurements (ppb level precision), probe heavy actinide/transuranium elements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for nuclear structure studies, benchmarking nuclear mass models, or for astrophysical nucleosynthesis calculations.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Possibility to study shell structure effects in the heavy mass region.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measurements in the transuranium region provide anchor points of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-decay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chains, which are used to identify superheavy elements (SHE).</a:t>
            </a:r>
          </a:p>
          <a:p>
            <a:endParaRPr lang="en-US" dirty="0"/>
          </a:p>
          <a:p>
            <a:r>
              <a:rPr lang="en-US" dirty="0"/>
              <a:t>Mass defect : Delta m = total mass of constituent nucleons – actual mass of nucleus = N*</a:t>
            </a:r>
            <a:r>
              <a:rPr lang="en-US" dirty="0" err="1"/>
              <a:t>m_n</a:t>
            </a:r>
            <a:r>
              <a:rPr lang="en-US" dirty="0"/>
              <a:t> + Z* </a:t>
            </a:r>
            <a:r>
              <a:rPr lang="en-US" dirty="0" err="1"/>
              <a:t>m_p</a:t>
            </a:r>
            <a:r>
              <a:rPr lang="en-US" dirty="0"/>
              <a:t> - M</a:t>
            </a:r>
          </a:p>
          <a:p>
            <a:r>
              <a:rPr lang="en-US" dirty="0"/>
              <a:t>Mass excess: ME = Mass of nucleus – Mass number = M - 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Q- value puzzle for neutrino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58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0" i="0" u="none" strike="noStrike" baseline="0" dirty="0">
                    <a:latin typeface="CMR10"/>
                  </a:rPr>
                  <a:t>180</a:t>
                </a:r>
                <a:r>
                  <a:rPr lang="en-US" sz="1800" b="0" i="0" u="none" strike="noStrike" baseline="0" dirty="0">
                    <a:latin typeface="CMSY7"/>
                  </a:rPr>
                  <a:t> </a:t>
                </a:r>
                <a:r>
                  <a:rPr lang="en-US" sz="1800" b="0" i="0" u="none" strike="noStrike" baseline="0" dirty="0">
                    <a:latin typeface="CMR10"/>
                  </a:rPr>
                  <a:t>out-of-phase rf</a:t>
                </a: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Image Simplified to show concept, ejection doesn’t necessarily have to be right after excitation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Repeating  excitation and ejection scheme *** If necessary Quad </a:t>
                </a:r>
                <a:r>
                  <a:rPr lang="en-US" sz="1200" dirty="0" err="1">
                    <a:solidFill>
                      <a:schemeClr val="accent5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Exc</a:t>
                </a: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to convert eigenmode when ion spread too large on detector (for PI-ICR); For TOF it’s the opposite, since we want fastest TOF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latin typeface="Garamond" panose="02020404030301010803" pitchFamily="18" charset="0"/>
                  </a:rPr>
                  <a:t>Eject ions with no excitations → center spot ***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l-GR" sz="12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l-GR" sz="12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l-GR" sz="120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l-GR" sz="1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sz="1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200" dirty="0">
                    <a:latin typeface="Garamond" panose="02020404030301010803" pitchFamily="18" charset="0"/>
                    <a:cs typeface="Aharoni" panose="02010803020104030203" pitchFamily="2" charset="-79"/>
                  </a:rPr>
                  <a:t> ***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0" i="0" u="none" strike="noStrike" baseline="0" dirty="0">
                    <a:latin typeface="CMR10"/>
                  </a:rPr>
                  <a:t>180</a:t>
                </a:r>
                <a:r>
                  <a:rPr lang="en-US" sz="1800" b="0" i="0" u="none" strike="noStrike" baseline="0" dirty="0">
                    <a:latin typeface="CMSY7"/>
                  </a:rPr>
                  <a:t> </a:t>
                </a:r>
                <a:r>
                  <a:rPr lang="en-US" sz="1800" b="0" i="0" u="none" strike="noStrike" baseline="0" dirty="0">
                    <a:latin typeface="CMR10"/>
                  </a:rPr>
                  <a:t>out-of-phase rf</a:t>
                </a: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Image Simplified to show concept, ejection doesn’t necessarily have to be right after excitation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Repeating  excitation and ejection scheme *** If necessary Quad </a:t>
                </a:r>
                <a:r>
                  <a:rPr lang="en-US" sz="1200" dirty="0" err="1">
                    <a:solidFill>
                      <a:schemeClr val="accent5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Exc</a:t>
                </a: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to convert eigenmode when ion spread too large on detector (for PI-ICR); For TOF it’s the opposite, since we want fastest TOF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latin typeface="Garamond" panose="02020404030301010803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latin typeface="Garamond" panose="02020404030301010803" pitchFamily="18" charset="0"/>
                  </a:rPr>
                  <a:t>Eject ions with no excitations → center spot ***</a:t>
                </a:r>
              </a:p>
              <a:p>
                <a:endParaRPr lang="en-US" dirty="0"/>
              </a:p>
              <a:p>
                <a:r>
                  <a:rPr lang="en-US" sz="1200" b="0" i="0">
                    <a:latin typeface="Cambria Math" panose="02040503050406030204" pitchFamily="18" charset="0"/>
                  </a:rPr>
                  <a:t>〖</a:t>
                </a:r>
                <a:r>
                  <a:rPr lang="el-GR" sz="1200" b="0" i="0">
                    <a:latin typeface="Cambria Math" panose="02040503050406030204" pitchFamily="18" charset="0"/>
                  </a:rPr>
                  <a:t>0</a:t>
                </a:r>
                <a:r>
                  <a:rPr lang="el-GR" sz="1200" i="0">
                    <a:latin typeface="Cambria Math" panose="02040503050406030204" pitchFamily="18" charset="0"/>
                  </a:rPr>
                  <a:t>≤</a:t>
                </a:r>
                <a:r>
                  <a:rPr lang="el-GR" sz="1200" b="0" i="0">
                    <a:latin typeface="Cambria Math" panose="02040503050406030204" pitchFamily="18" charset="0"/>
                  </a:rPr>
                  <a:t>𝜑</a:t>
                </a:r>
                <a:r>
                  <a:rPr lang="en-US" sz="1200" b="0" i="0">
                    <a:latin typeface="Cambria Math" panose="02040503050406030204" pitchFamily="18" charset="0"/>
                  </a:rPr>
                  <a:t>〗_𝑖</a:t>
                </a:r>
                <a:r>
                  <a:rPr lang="el-GR" sz="1200" i="0">
                    <a:latin typeface="Cambria Math" panose="02040503050406030204" pitchFamily="18" charset="0"/>
                  </a:rPr>
                  <a:t>≤</a:t>
                </a:r>
                <a:r>
                  <a:rPr lang="el-GR" sz="1200" b="0" i="0">
                    <a:latin typeface="Cambria Math" panose="02040503050406030204" pitchFamily="18" charset="0"/>
                  </a:rPr>
                  <a:t>2𝜋</a:t>
                </a:r>
                <a:r>
                  <a:rPr lang="en-US" sz="1200" dirty="0">
                    <a:latin typeface="Garamond" panose="02020404030301010803" pitchFamily="18" charset="0"/>
                    <a:cs typeface="Aharoni" panose="02010803020104030203" pitchFamily="2" charset="-79"/>
                  </a:rPr>
                  <a:t> ***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5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Freq Doubled Nd(Neodymium)-</a:t>
            </a:r>
            <a:r>
              <a:rPr lang="en-US" dirty="0" err="1"/>
              <a:t>Yag</a:t>
            </a:r>
            <a:r>
              <a:rPr lang="en-US" dirty="0"/>
              <a:t> Laser (5ns pulsed, 0.05-0.5 </a:t>
            </a:r>
            <a:r>
              <a:rPr lang="en-US" dirty="0" err="1"/>
              <a:t>mJ</a:t>
            </a:r>
            <a:r>
              <a:rPr lang="en-US" dirty="0"/>
              <a:t>)</a:t>
            </a:r>
          </a:p>
          <a:p>
            <a:r>
              <a:rPr lang="en-US" dirty="0"/>
              <a:t>Ions stored and cooled in </a:t>
            </a:r>
            <a:r>
              <a:rPr lang="en-US" dirty="0" err="1"/>
              <a:t>MiniRFQ</a:t>
            </a:r>
            <a:r>
              <a:rPr lang="en-US" dirty="0"/>
              <a:t> in He Buffer gas for 5ms, then extracted by ion optics and transported</a:t>
            </a:r>
          </a:p>
          <a:p>
            <a:r>
              <a:rPr lang="en-US" dirty="0"/>
              <a:t>PT and MT in homogenous region of 7T </a:t>
            </a:r>
            <a:r>
              <a:rPr lang="en-US" dirty="0" err="1"/>
              <a:t>supermag</a:t>
            </a:r>
            <a:r>
              <a:rPr lang="en-US" dirty="0"/>
              <a:t> (cylindrical traps, fully open on capture and ejection sides)</a:t>
            </a:r>
          </a:p>
          <a:p>
            <a:r>
              <a:rPr lang="en-US" dirty="0"/>
              <a:t>Ions first in PT , He  buffer gas filled  for mass selective … connect to MT (50mm long, 1.5 mm diameter)</a:t>
            </a:r>
          </a:p>
          <a:p>
            <a:r>
              <a:rPr lang="en-US" dirty="0"/>
              <a:t>MT – initial amplitudes further reduced </a:t>
            </a:r>
            <a:r>
              <a:rPr lang="en-US" dirty="0" err="1"/>
              <a:t>bef</a:t>
            </a:r>
            <a:r>
              <a:rPr lang="en-US" dirty="0"/>
              <a:t> measurement through excitation scheme</a:t>
            </a:r>
          </a:p>
          <a:p>
            <a:r>
              <a:rPr lang="en-US" dirty="0"/>
              <a:t>Ions ejected through drift section along a mag gradient onto a pos sensitive delay line MCP detector (projecting magnified ion motion in the MT)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ECF3A-624F-4586-8375-CDC6620A6D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93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and electric field misalignment results in constant frequency shift</a:t>
            </a:r>
          </a:p>
          <a:p>
            <a:r>
              <a:rPr lang="en-US" dirty="0"/>
              <a:t> Actually I am not aware of how the final values were achieved/calculated!!!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08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guess the </a:t>
            </a:r>
            <a:r>
              <a:rPr lang="en-US" dirty="0" err="1"/>
              <a:t>legendre</a:t>
            </a:r>
            <a:r>
              <a:rPr lang="en-US" dirty="0"/>
              <a:t> equation is ok for the motivation</a:t>
            </a:r>
          </a:p>
          <a:p>
            <a:r>
              <a:rPr lang="en-US" dirty="0"/>
              <a:t>Magnetron Line:  increase </a:t>
            </a:r>
            <a:r>
              <a:rPr lang="en-US" dirty="0" err="1"/>
              <a:t>exc</a:t>
            </a:r>
            <a:r>
              <a:rPr lang="en-US" dirty="0"/>
              <a:t> amplitude at const mag phase. (Straight line for no Harmonicity)</a:t>
            </a:r>
          </a:p>
          <a:p>
            <a:r>
              <a:rPr lang="en-US" dirty="0"/>
              <a:t>(Curve for Anharmonicities)</a:t>
            </a:r>
          </a:p>
          <a:p>
            <a:r>
              <a:rPr lang="en-US" dirty="0"/>
              <a:t>Tune Trap Correction Voltages</a:t>
            </a:r>
          </a:p>
          <a:p>
            <a:r>
              <a:rPr lang="en-US" dirty="0"/>
              <a:t>(Get E field approx. constants, these should be as small as possible)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Fig Mag line Proper</a:t>
            </a:r>
          </a:p>
          <a:p>
            <a:r>
              <a:rPr lang="en-US" dirty="0"/>
              <a:t>Fig Mag Line Curved</a:t>
            </a:r>
          </a:p>
          <a:p>
            <a:endParaRPr lang="en-US" dirty="0"/>
          </a:p>
          <a:p>
            <a:r>
              <a:rPr lang="en-US" dirty="0"/>
              <a:t>Why the zero amplitude had a high uncertainty?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6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B-Field Alignment with E-Field/z-axis/axial direction</a:t>
            </a:r>
          </a:p>
          <a:p>
            <a:endParaRPr lang="en-US" dirty="0"/>
          </a:p>
          <a:p>
            <a:r>
              <a:rPr lang="en-US" dirty="0"/>
              <a:t>Fine Alignment with Initial Mag tuning. Imaging with PI-ICR. Spot more elliptical with higher Initial Mag. Adjust Support Table for Traps to align Trap Tower(the traps have the E-field) in B-field</a:t>
            </a:r>
          </a:p>
          <a:p>
            <a:endParaRPr lang="en-US" dirty="0"/>
          </a:p>
          <a:p>
            <a:r>
              <a:rPr lang="en-US" dirty="0"/>
              <a:t>Further Quality Check with a Delta F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53058-C843-4AC7-A788-906B90A7EE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0F5A-4973-A183-FF4F-CE5CA8749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22A7A-5076-41B5-87BF-246F5F3C2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E4F18-6BFE-96C0-579C-F0F358D9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1E5CC-7427-BE9A-D838-213DCC57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4245F-9490-4F4F-A536-6469DF03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8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39FA3-7748-A90E-CAEC-89D4D047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79C87-9F2E-1AB0-6392-70BDCB530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7017-09FF-1503-4F50-F3DB0345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7FCEC-C73E-F1B2-E4BF-43B2088B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B9DBC-06A8-0EC8-60E2-8007BBA6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7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EAE6CE-4C87-2A90-D785-1829CD6F54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2F2B3-DC0E-336E-0393-057EB63E9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B58A1-4389-9A91-2344-C90678D9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0131B-BC93-E881-B756-C67CA7A1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7C899-6F09-3292-1A00-A1342851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C10D0-9CAB-7028-DC62-9E30DA0D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95A4A-85F0-A3C8-AB24-02886B8FC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4142D-1F62-F62A-53A9-66D90CAD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32B85-8DA7-0F4A-1311-BAEA352C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3415D-B5FA-4A5C-44EF-8D81DEE0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0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0052-3D78-B9FC-1360-3D31B738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C23EB-E2C9-65F9-2517-EEE2412D3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9AC6-44BC-4D7B-D75D-DE8A8C28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24035-7886-252B-70BD-B887F9C4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B09D-4FB8-E3F9-C4AA-C24CA330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7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387F-1EFD-842D-24A7-B7C45F3A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5AEB1-FFD4-F29F-F38F-F04A38181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C4968-6F5C-E3FB-016D-44AAA8137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49AAB-7B2F-F33E-9EE9-57B25217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E9D58-7FF3-5A7A-B065-F61F432A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D0864-8F85-58B5-EAB0-65C678E3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1D58-33BD-FE31-1588-2D4D946D9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AE141-1B71-BE7B-1DAB-F47DFCBD0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C7B41-637E-5412-E021-1367808F6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FCDFB-8B83-946E-7D3E-9BD5B04B4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1860B-3033-4AD6-B4A1-E253419AF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E280D-A53C-D2DC-DF15-FB6EC24D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EFCEB3-B843-33E0-9EEE-CD5E0C79E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58D4B4-8DC7-38AC-0DA1-86F7CD3D6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7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BBF6-CB1C-8818-6011-C07C01155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5D70C-2F42-2CE1-3A3C-42BDAA9F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975DD-6883-664B-5158-A2838671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E82E87-A42B-729E-D507-EC66BDFD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1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19111B-BE35-AACA-9701-678DB170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C728C-81D6-A093-572B-BF575DC1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2DF25-6DA9-AC34-AA05-7CFBCF35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3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E066F-F88C-1609-5477-F5866C6B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D8EA8-F536-77E5-D3CA-64CE927A8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FC9ED-463F-CA3F-4651-695BD4E66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3E9C5-3A45-70E9-34B0-AF42B69E4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354DB-E249-7018-4E75-484FE997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290F9-74C1-1A2F-49C1-C0DC49B2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6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2578-7F86-71C2-2EFD-31F9D267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E5DA2-B232-B4E1-D2EA-FA936BFAC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79F5C-ED77-FA26-E547-36D503743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94D87-F97A-65AC-EB4F-3BC3565C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37EF-DCA1-4449-A06E-F5F0F8DA64CE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51E58-38A5-99D6-C0AD-3C644073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0F3C2-FCAF-086E-ED39-341EB5C58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72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552244-8229-2421-843A-5DDCE6C48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F1137-D411-562B-164F-8E86B6B42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E786E-4023-CB0B-C909-77BD8967E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237EF-DCA1-4449-A06E-F5F0F8DA64CE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90541-B93D-AD91-2207-C9D13DCE7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6B722-74E0-9F72-77F6-447E3BAEE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4C33A1-8349-47BD-8C5E-F847B0AF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9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12" Type="http://schemas.openxmlformats.org/officeDocument/2006/relationships/image" Target="../media/image4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10.png"/><Relationship Id="rId5" Type="http://schemas.openxmlformats.org/officeDocument/2006/relationships/image" Target="../media/image8.png"/><Relationship Id="rId15" Type="http://schemas.openxmlformats.org/officeDocument/2006/relationships/image" Target="../media/image450.png"/><Relationship Id="rId10" Type="http://schemas.openxmlformats.org/officeDocument/2006/relationships/image" Target="../media/image400.png"/><Relationship Id="rId4" Type="http://schemas.openxmlformats.org/officeDocument/2006/relationships/image" Target="../media/image45.png"/><Relationship Id="rId9" Type="http://schemas.openxmlformats.org/officeDocument/2006/relationships/image" Target="../media/image390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48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0.svg"/><Relationship Id="rId10" Type="http://schemas.openxmlformats.org/officeDocument/2006/relationships/image" Target="../media/image340.png"/><Relationship Id="rId4" Type="http://schemas.openxmlformats.org/officeDocument/2006/relationships/image" Target="../media/image49.png"/><Relationship Id="rId9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3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15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11" Type="http://schemas.openxmlformats.org/officeDocument/2006/relationships/image" Target="../media/image65.svg"/><Relationship Id="rId5" Type="http://schemas.openxmlformats.org/officeDocument/2006/relationships/image" Target="../media/image61.png"/><Relationship Id="rId15" Type="http://schemas.openxmlformats.org/officeDocument/2006/relationships/image" Target="../media/image72.png"/><Relationship Id="rId10" Type="http://schemas.openxmlformats.org/officeDocument/2006/relationships/image" Target="../media/image64.png"/><Relationship Id="rId4" Type="http://schemas.openxmlformats.org/officeDocument/2006/relationships/image" Target="../media/image2.svg"/><Relationship Id="rId9" Type="http://schemas.openxmlformats.org/officeDocument/2006/relationships/image" Target="../media/image63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3.png"/><Relationship Id="rId4" Type="http://schemas.openxmlformats.org/officeDocument/2006/relationships/image" Target="../media/image76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0.jp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70.png"/><Relationship Id="rId5" Type="http://schemas.openxmlformats.org/officeDocument/2006/relationships/image" Target="../media/image110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150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1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5E233-010E-98A4-0073-E3C0E2BE0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323" y="1186494"/>
            <a:ext cx="11865191" cy="404522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Mass Measurements of Actinides at the High-Precision Penning-Trap Mass Spectrometer TRIGA-Trap</a:t>
            </a:r>
            <a:br>
              <a:rPr lang="en-US" sz="48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95616-E0C9-93A1-E320-73F4DFD9D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147" y="4483255"/>
            <a:ext cx="9735014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u="sng" dirty="0">
                <a:solidFill>
                  <a:srgbClr val="0E05CB"/>
                </a:solidFill>
              </a:rPr>
              <a:t>Tanvir Sayed</a:t>
            </a:r>
            <a:r>
              <a:rPr lang="en-US" dirty="0"/>
              <a:t>, </a:t>
            </a:r>
            <a:r>
              <a:rPr lang="en-US" dirty="0">
                <a:solidFill>
                  <a:srgbClr val="0E05CB"/>
                </a:solidFill>
              </a:rPr>
              <a:t>Szilard Nagy</a:t>
            </a:r>
            <a:r>
              <a:rPr lang="en-US" dirty="0"/>
              <a:t>, Klaus Blaum, Michael Block, Burcu </a:t>
            </a:r>
            <a:r>
              <a:rPr lang="en-US" dirty="0" err="1"/>
              <a:t>Cakirli</a:t>
            </a:r>
            <a:r>
              <a:rPr lang="en-US" dirty="0"/>
              <a:t>, Stanislav </a:t>
            </a:r>
            <a:r>
              <a:rPr lang="en-US" dirty="0" err="1"/>
              <a:t>Chenmarev</a:t>
            </a:r>
            <a:r>
              <a:rPr lang="en-US" dirty="0"/>
              <a:t>, Christoph D</a:t>
            </a:r>
            <a:r>
              <a:rPr lang="de-DE" dirty="0"/>
              <a:t>ü</a:t>
            </a:r>
            <a:r>
              <a:rPr lang="en-US" dirty="0" err="1"/>
              <a:t>llmann</a:t>
            </a:r>
            <a:r>
              <a:rPr lang="en-US" dirty="0"/>
              <a:t>, Dennis </a:t>
            </a:r>
            <a:r>
              <a:rPr lang="en-US" dirty="0" err="1"/>
              <a:t>Renisch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782A72-3B89-5DEA-6905-5B1AC47C5E5A}"/>
              </a:ext>
            </a:extLst>
          </p:cNvPr>
          <p:cNvSpPr/>
          <p:nvPr/>
        </p:nvSpPr>
        <p:spPr>
          <a:xfrm>
            <a:off x="0" y="0"/>
            <a:ext cx="12192000" cy="11383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Nuclear Masses in Astrophysics for the Next 25 Years, Darmstadt</a:t>
            </a:r>
            <a:endParaRPr lang="de-DE" sz="2200" u="sng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FAA474A-B6F2-1572-FA2F-C58B182D9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563" y="67071"/>
            <a:ext cx="848154" cy="978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88DE99-5203-62DE-DE42-75F4249FC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840" y="140611"/>
            <a:ext cx="728713" cy="711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1D2443-5761-2401-D6C0-559E0334A177}"/>
              </a:ext>
            </a:extLst>
          </p:cNvPr>
          <p:cNvSpPr txBox="1"/>
          <p:nvPr/>
        </p:nvSpPr>
        <p:spPr>
          <a:xfrm>
            <a:off x="11307801" y="861379"/>
            <a:ext cx="728713" cy="18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Times New Roman" panose="02020603050405020304" pitchFamily="18" charset="0"/>
                <a:ea typeface="Adobe Ming Std L" panose="02020300000000000000" pitchFamily="18" charset="-128"/>
                <a:cs typeface="Times New Roman" panose="02020603050405020304" pitchFamily="18" charset="0"/>
              </a:rPr>
              <a:t> TRIGA-TRAP</a:t>
            </a:r>
          </a:p>
        </p:txBody>
      </p:sp>
    </p:spTree>
    <p:extLst>
      <p:ext uri="{BB962C8B-B14F-4D97-AF65-F5344CB8AC3E}">
        <p14:creationId xmlns:p14="http://schemas.microsoft.com/office/powerpoint/2010/main" val="422096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CFBA9-8490-D220-3144-2A1AB1B1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63" y="136072"/>
            <a:ext cx="10515600" cy="6117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E05CB"/>
                </a:solidFill>
              </a:rPr>
              <a:t>Measurement Procedure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AA9C8-D70F-532A-99D4-9349E4D8E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75" y="950830"/>
            <a:ext cx="1820133" cy="1781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4C63F-C8A6-21F4-7319-AD2F89E73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81" y="978929"/>
            <a:ext cx="1758366" cy="16155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DE9ED6F-5D18-71BB-F2AE-AE06C5462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6" t="31578" r="36886" b="28947"/>
          <a:stretch/>
        </p:blipFill>
        <p:spPr bwMode="auto">
          <a:xfrm>
            <a:off x="1321444" y="894182"/>
            <a:ext cx="146304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70C994-E5E7-687A-03E8-CE5D18E84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620" y="3517168"/>
            <a:ext cx="3617460" cy="18116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653BC9-103A-E353-8DC1-F871F08D4E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553" y="3068777"/>
            <a:ext cx="3904924" cy="282340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AEE6A9-BA9D-B9E9-7B83-0D26369F7013}"/>
              </a:ext>
            </a:extLst>
          </p:cNvPr>
          <p:cNvCxnSpPr>
            <a:cxnSpLocks/>
          </p:cNvCxnSpPr>
          <p:nvPr/>
        </p:nvCxnSpPr>
        <p:spPr>
          <a:xfrm>
            <a:off x="5669920" y="4184319"/>
            <a:ext cx="725214" cy="4388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FEBB81-ADAA-5676-8EFD-DFA7DDA111E1}"/>
              </a:ext>
            </a:extLst>
          </p:cNvPr>
          <p:cNvCxnSpPr>
            <a:cxnSpLocks/>
          </p:cNvCxnSpPr>
          <p:nvPr/>
        </p:nvCxnSpPr>
        <p:spPr>
          <a:xfrm flipH="1">
            <a:off x="6387149" y="3771788"/>
            <a:ext cx="407378" cy="8434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580F4CF8-0C7C-ADE1-AB55-A9D2F56EFF04}"/>
              </a:ext>
            </a:extLst>
          </p:cNvPr>
          <p:cNvSpPr/>
          <p:nvPr/>
        </p:nvSpPr>
        <p:spPr>
          <a:xfrm>
            <a:off x="6201922" y="4483625"/>
            <a:ext cx="283058" cy="252748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992E4CA4-8299-ED8C-38CB-4F70C2033DB8}"/>
              </a:ext>
            </a:extLst>
          </p:cNvPr>
          <p:cNvSpPr txBox="1"/>
          <p:nvPr/>
        </p:nvSpPr>
        <p:spPr>
          <a:xfrm>
            <a:off x="5847084" y="4621688"/>
            <a:ext cx="104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center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0E44410F-C042-DCD7-35AE-50C34BD5D803}"/>
                  </a:ext>
                </a:extLst>
              </p:cNvPr>
              <p:cNvSpPr txBox="1"/>
              <p:nvPr/>
            </p:nvSpPr>
            <p:spPr>
              <a:xfrm>
                <a:off x="6347011" y="3161884"/>
                <a:ext cx="10469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1600" dirty="0"/>
                  <a:t>  spot</a:t>
                </a:r>
              </a:p>
            </p:txBody>
          </p:sp>
        </mc:Choice>
        <mc:Fallback xmlns=""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0E44410F-C042-DCD7-35AE-50C34BD5D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011" y="3161884"/>
                <a:ext cx="1046923" cy="338554"/>
              </a:xfrm>
              <a:prstGeom prst="rect">
                <a:avLst/>
              </a:prstGeom>
              <a:blipFill>
                <a:blip r:embed="rId8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EB26AF07-A333-AC8C-9443-81CA94716932}"/>
                  </a:ext>
                </a:extLst>
              </p:cNvPr>
              <p:cNvSpPr txBox="1"/>
              <p:nvPr/>
            </p:nvSpPr>
            <p:spPr>
              <a:xfrm>
                <a:off x="4975469" y="3618827"/>
                <a:ext cx="9455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1600" dirty="0"/>
                  <a:t>  spot</a:t>
                </a:r>
              </a:p>
            </p:txBody>
          </p:sp>
        </mc:Choice>
        <mc:Fallback xmlns=""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EB26AF07-A333-AC8C-9443-81CA94716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469" y="3618827"/>
                <a:ext cx="945557" cy="338554"/>
              </a:xfrm>
              <a:prstGeom prst="rect">
                <a:avLst/>
              </a:prstGeom>
              <a:blipFill>
                <a:blip r:embed="rId9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723F6D25-28FC-37ED-48CF-4FD9BF6E2EB2}"/>
                  </a:ext>
                </a:extLst>
              </p:cNvPr>
              <p:cNvSpPr txBox="1"/>
              <p:nvPr/>
            </p:nvSpPr>
            <p:spPr>
              <a:xfrm>
                <a:off x="5636308" y="3927058"/>
                <a:ext cx="10756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723F6D25-28FC-37ED-48CF-4FD9BF6E2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308" y="3927058"/>
                <a:ext cx="1075646" cy="369332"/>
              </a:xfrm>
              <a:prstGeom prst="rect">
                <a:avLst/>
              </a:prstGeom>
              <a:blipFill>
                <a:blip r:embed="rId1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c 26">
            <a:extLst>
              <a:ext uri="{FF2B5EF4-FFF2-40B4-BE49-F238E27FC236}">
                <a16:creationId xmlns:a16="http://schemas.microsoft.com/office/drawing/2014/main" id="{B3A0B28A-0F27-6DD3-05D5-F2DE6B7A2B7E}"/>
              </a:ext>
            </a:extLst>
          </p:cNvPr>
          <p:cNvSpPr/>
          <p:nvPr/>
        </p:nvSpPr>
        <p:spPr>
          <a:xfrm rot="18071533">
            <a:off x="6011012" y="4255582"/>
            <a:ext cx="673495" cy="69759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0C48E1-9071-477E-AEB9-28CB8942BD51}"/>
              </a:ext>
            </a:extLst>
          </p:cNvPr>
          <p:cNvSpPr txBox="1"/>
          <p:nvPr/>
        </p:nvSpPr>
        <p:spPr>
          <a:xfrm>
            <a:off x="769806" y="189645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5AFADDF8-E51B-96E9-6AC3-F1F809034B7C}"/>
                  </a:ext>
                </a:extLst>
              </p:cNvPr>
              <p:cNvSpPr txBox="1"/>
              <p:nvPr/>
            </p:nvSpPr>
            <p:spPr>
              <a:xfrm>
                <a:off x="2888564" y="1045119"/>
                <a:ext cx="1463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IOI </a:t>
                </a:r>
                <a:r>
                  <a:rPr lang="en-US" b="0" dirty="0">
                    <a:solidFill>
                      <a:schemeClr val="accent2">
                        <a:lumMod val="50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239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Pu</m:t>
                    </m:r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)</a:t>
                </a:r>
              </a:p>
            </p:txBody>
          </p:sp>
        </mc:Choice>
        <mc:Fallback xmlns=""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5AFADDF8-E51B-96E9-6AC3-F1F809034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564" y="1045119"/>
                <a:ext cx="1463040" cy="369332"/>
              </a:xfrm>
              <a:prstGeom prst="rect">
                <a:avLst/>
              </a:prstGeom>
              <a:blipFill>
                <a:blip r:embed="rId11"/>
                <a:stretch>
                  <a:fillRect l="-3750" t="-11475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7">
                <a:extLst>
                  <a:ext uri="{FF2B5EF4-FFF2-40B4-BE49-F238E27FC236}">
                    <a16:creationId xmlns:a16="http://schemas.microsoft.com/office/drawing/2014/main" id="{4C3D5E9F-0A9F-40A8-F9B7-062194BB07FC}"/>
                  </a:ext>
                </a:extLst>
              </p:cNvPr>
              <p:cNvSpPr txBox="1"/>
              <p:nvPr/>
            </p:nvSpPr>
            <p:spPr>
              <a:xfrm>
                <a:off x="579863" y="1029824"/>
                <a:ext cx="637501" cy="376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238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oMath>
                  </m:oMathPara>
                </a14:m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7">
                <a:extLst>
                  <a:ext uri="{FF2B5EF4-FFF2-40B4-BE49-F238E27FC236}">
                    <a16:creationId xmlns:a16="http://schemas.microsoft.com/office/drawing/2014/main" id="{4C3D5E9F-0A9F-40A8-F9B7-062194BB0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63" y="1029824"/>
                <a:ext cx="637501" cy="376385"/>
              </a:xfrm>
              <a:prstGeom prst="rect">
                <a:avLst/>
              </a:prstGeom>
              <a:blipFill>
                <a:blip r:embed="rId12"/>
                <a:stretch>
                  <a:fillRect r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B04A8FD1-BB2E-8AAD-9431-D8280D191723}"/>
              </a:ext>
            </a:extLst>
          </p:cNvPr>
          <p:cNvSpPr txBox="1"/>
          <p:nvPr/>
        </p:nvSpPr>
        <p:spPr>
          <a:xfrm>
            <a:off x="4479770" y="2533332"/>
            <a:ext cx="192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Long f+ excitation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A60EC3-6679-B88D-2E13-2081C238DBE8}"/>
              </a:ext>
            </a:extLst>
          </p:cNvPr>
          <p:cNvSpPr txBox="1"/>
          <p:nvPr/>
        </p:nvSpPr>
        <p:spPr>
          <a:xfrm>
            <a:off x="7331982" y="599448"/>
            <a:ext cx="161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Contaminants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B87F77B-2431-8D84-DAF0-E1CA4894A315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1217364" y="1218016"/>
            <a:ext cx="526916" cy="1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EC27809-0595-DB16-43C8-DDB2E0CC9F2F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1217364" y="1896450"/>
            <a:ext cx="678343" cy="184666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EC86A1-EB32-DB8A-884F-13C860C567D9}"/>
              </a:ext>
            </a:extLst>
          </p:cNvPr>
          <p:cNvCxnSpPr>
            <a:cxnSpLocks/>
          </p:cNvCxnSpPr>
          <p:nvPr/>
        </p:nvCxnSpPr>
        <p:spPr>
          <a:xfrm flipH="1">
            <a:off x="2630082" y="1370424"/>
            <a:ext cx="610434" cy="165531"/>
          </a:xfrm>
          <a:prstGeom prst="straightConnector1">
            <a:avLst/>
          </a:prstGeom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63058EC-344F-7CAA-8283-18D29354A410}"/>
              </a:ext>
            </a:extLst>
          </p:cNvPr>
          <p:cNvCxnSpPr>
            <a:cxnSpLocks/>
          </p:cNvCxnSpPr>
          <p:nvPr/>
        </p:nvCxnSpPr>
        <p:spPr>
          <a:xfrm flipH="1">
            <a:off x="7488124" y="894182"/>
            <a:ext cx="762371" cy="83194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E9AE5C44-4FCF-459C-D83A-E3E8CCD0F4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1730" y="238075"/>
            <a:ext cx="2772781" cy="316538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1CDF24B-55D5-38E2-EDF1-EA9154DE09C8}"/>
              </a:ext>
            </a:extLst>
          </p:cNvPr>
          <p:cNvSpPr txBox="1"/>
          <p:nvPr/>
        </p:nvSpPr>
        <p:spPr>
          <a:xfrm>
            <a:off x="10117788" y="3383356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Eject Time [</a:t>
            </a:r>
            <a:r>
              <a:rPr lang="el-GR" sz="1200" dirty="0"/>
              <a:t>μ</a:t>
            </a:r>
            <a:r>
              <a:rPr lang="en-US" sz="1200" dirty="0"/>
              <a:t>s]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3810120-8F0F-C91E-647A-A6FC79EAF70D}"/>
              </a:ext>
            </a:extLst>
          </p:cNvPr>
          <p:cNvSpPr txBox="1"/>
          <p:nvPr/>
        </p:nvSpPr>
        <p:spPr>
          <a:xfrm rot="16200000">
            <a:off x="8275436" y="1350237"/>
            <a:ext cx="1640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 of Flight [s]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AF61B5-3842-6207-AE47-98D7C988315E}"/>
              </a:ext>
            </a:extLst>
          </p:cNvPr>
          <p:cNvSpPr txBox="1"/>
          <p:nvPr/>
        </p:nvSpPr>
        <p:spPr>
          <a:xfrm>
            <a:off x="8529907" y="3557083"/>
            <a:ext cx="3662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 Axial damping → Lowest Peak-Peak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0F6C6C5-DFDC-17D7-1191-9A5AAD37A2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331" y="4186941"/>
            <a:ext cx="2997332" cy="2220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7E1F3CB-E118-5A0E-74FB-5DCCD427466D}"/>
                  </a:ext>
                </a:extLst>
              </p:cNvPr>
              <p:cNvSpPr txBox="1"/>
              <p:nvPr/>
            </p:nvSpPr>
            <p:spPr>
              <a:xfrm>
                <a:off x="1137228" y="2842261"/>
                <a:ext cx="210328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0E05C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400" i="1">
                          <a:solidFill>
                            <a:srgbClr val="0E05CB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400" b="0" i="1" dirty="0">
                  <a:solidFill>
                    <a:srgbClr val="0E05CB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7E1F3CB-E118-5A0E-74FB-5DCCD4274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28" y="2842261"/>
                <a:ext cx="2103288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E575DFD0-722C-2DB6-8D0C-1AC48203223D}"/>
              </a:ext>
            </a:extLst>
          </p:cNvPr>
          <p:cNvSpPr txBox="1"/>
          <p:nvPr/>
        </p:nvSpPr>
        <p:spPr>
          <a:xfrm>
            <a:off x="379688" y="5672046"/>
            <a:ext cx="6105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Alternate Ref-1, Ref-2, IOI measurements iteratively 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       → series of frequency measurements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Measure Center every 5-7 iterations</a:t>
            </a:r>
          </a:p>
        </p:txBody>
      </p:sp>
    </p:spTree>
    <p:extLst>
      <p:ext uri="{BB962C8B-B14F-4D97-AF65-F5344CB8AC3E}">
        <p14:creationId xmlns:p14="http://schemas.microsoft.com/office/powerpoint/2010/main" val="308761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/>
      <p:bldP spid="32" grpId="0"/>
      <p:bldP spid="53" grpId="0"/>
      <p:bldP spid="54" grpId="0"/>
      <p:bldP spid="57" grpId="0"/>
      <p:bldP spid="61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454E-D92F-314E-F58E-EF140D8D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035" y="175002"/>
            <a:ext cx="3054791" cy="5764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E05CB"/>
                </a:solidFill>
              </a:rPr>
              <a:t>Data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36C08C5-665D-5540-3411-2D8FC344AC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46" y="3261149"/>
                <a:ext cx="7735685" cy="36921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800"/>
                  </a:spcBef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 sz="2000" dirty="0"/>
              </a:p>
              <a:p>
                <a:pPr>
                  <a:spcBef>
                    <a:spcPts val="1800"/>
                  </a:spcBef>
                  <a:buFont typeface="Wingdings" panose="05000000000000000000" pitchFamily="2" charset="2"/>
                  <a:buChar char="v"/>
                </a:pPr>
                <a:r>
                  <a:rPr lang="en-US" sz="2000" dirty="0"/>
                  <a:t> Minimize </a:t>
                </a:r>
              </a:p>
              <a:p>
                <a:pPr marL="0" indent="0">
                  <a:buNone/>
                </a:pPr>
                <a:r>
                  <a:rPr lang="en-US" sz="2000" dirty="0"/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l-GR" sz="20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l-GR" sz="20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  <m:e>
                        <m:sSup>
                          <m:sSupPr>
                            <m:ctrlPr>
                              <a:rPr lang="el-GR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𝐼𝑂𝐼</m:t>
                                </m:r>
                                <m: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20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                 +          +</m:t>
                    </m:r>
                    <m:nary>
                      <m:naryPr>
                        <m:chr m:val="∑"/>
                        <m:ctrlPr>
                          <a:rPr lang="el-GR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l-GR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l-GR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el-G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𝑅𝑒𝑓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1, 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             +          +</m:t>
                    </m:r>
                    <m:nary>
                      <m:naryPr>
                        <m:chr m:val="∑"/>
                        <m:ctrlPr>
                          <a:rPr lang="el-GR" sz="200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l-GR" sz="20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l-GR" sz="20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el-GR" sz="20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0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𝑅𝑒𝑓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0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000" dirty="0"/>
              </a:p>
              <a:p>
                <a:pPr>
                  <a:spcBef>
                    <a:spcPts val="1800"/>
                  </a:spcBef>
                  <a:buFont typeface="Wingdings" panose="05000000000000000000" pitchFamily="2" charset="2"/>
                  <a:buChar char="v"/>
                </a:pPr>
                <a:r>
                  <a:rPr lang="en-US" sz="2000" dirty="0"/>
                  <a:t> Frequency ratios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from fit</a:t>
                </a:r>
              </a:p>
              <a:p>
                <a:pPr>
                  <a:spcBef>
                    <a:spcPts val="1800"/>
                  </a:spcBef>
                  <a:buFont typeface="Wingdings" panose="05000000000000000000" pitchFamily="2" charset="2"/>
                  <a:buChar char="v"/>
                </a:pPr>
                <a:r>
                  <a:rPr lang="en-US" sz="2000" b="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type m:val="skw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36C08C5-665D-5540-3411-2D8FC344A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6" y="3261149"/>
                <a:ext cx="7735685" cy="3692154"/>
              </a:xfrm>
              <a:prstGeom prst="rect">
                <a:avLst/>
              </a:prstGeom>
              <a:blipFill>
                <a:blip r:embed="rId3"/>
                <a:stretch>
                  <a:fillRect l="-709" t="-14191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>
            <a:extLst>
              <a:ext uri="{FF2B5EF4-FFF2-40B4-BE49-F238E27FC236}">
                <a16:creationId xmlns:a16="http://schemas.microsoft.com/office/drawing/2014/main" id="{496CA3B7-9135-DD15-9BA0-122E4FDB0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2069" y="2197028"/>
            <a:ext cx="7735685" cy="4055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BE90D-C358-E228-7736-09614F5F8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74" y="297778"/>
            <a:ext cx="3904924" cy="28234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85814D-2D8A-2A27-4D5F-821B231BAB75}"/>
              </a:ext>
            </a:extLst>
          </p:cNvPr>
          <p:cNvCxnSpPr>
            <a:cxnSpLocks/>
          </p:cNvCxnSpPr>
          <p:nvPr/>
        </p:nvCxnSpPr>
        <p:spPr>
          <a:xfrm>
            <a:off x="1906941" y="1413320"/>
            <a:ext cx="725214" cy="4388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D6ADE8-8DF6-461A-D32A-1C27BC8E755E}"/>
              </a:ext>
            </a:extLst>
          </p:cNvPr>
          <p:cNvCxnSpPr>
            <a:cxnSpLocks/>
          </p:cNvCxnSpPr>
          <p:nvPr/>
        </p:nvCxnSpPr>
        <p:spPr>
          <a:xfrm flipH="1">
            <a:off x="2624170" y="1000789"/>
            <a:ext cx="407378" cy="8434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71CD7276-BA3B-A898-5B9E-B1A2D1F1976D}"/>
              </a:ext>
            </a:extLst>
          </p:cNvPr>
          <p:cNvSpPr/>
          <p:nvPr/>
        </p:nvSpPr>
        <p:spPr>
          <a:xfrm>
            <a:off x="2438943" y="1712626"/>
            <a:ext cx="283058" cy="252748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CA3D8D-1EB7-6556-F0CC-EE7F711D4621}"/>
              </a:ext>
            </a:extLst>
          </p:cNvPr>
          <p:cNvSpPr txBox="1"/>
          <p:nvPr/>
        </p:nvSpPr>
        <p:spPr>
          <a:xfrm>
            <a:off x="2084105" y="1850689"/>
            <a:ext cx="104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center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E5156-3770-74A9-83A2-7E8CD0F9F843}"/>
                  </a:ext>
                </a:extLst>
              </p:cNvPr>
              <p:cNvSpPr txBox="1"/>
              <p:nvPr/>
            </p:nvSpPr>
            <p:spPr>
              <a:xfrm>
                <a:off x="2584032" y="390885"/>
                <a:ext cx="10469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1600" dirty="0"/>
                  <a:t>  spot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9E5156-3770-74A9-83A2-7E8CD0F9F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032" y="390885"/>
                <a:ext cx="1046923" cy="338554"/>
              </a:xfrm>
              <a:prstGeom prst="rect">
                <a:avLst/>
              </a:prstGeom>
              <a:blipFill>
                <a:blip r:embed="rId7"/>
                <a:stretch>
                  <a:fillRect l="-58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F494C5-5F2D-0644-5DE2-2E52040331D2}"/>
                  </a:ext>
                </a:extLst>
              </p:cNvPr>
              <p:cNvSpPr txBox="1"/>
              <p:nvPr/>
            </p:nvSpPr>
            <p:spPr>
              <a:xfrm>
                <a:off x="1212490" y="847828"/>
                <a:ext cx="9455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1600" dirty="0"/>
                  <a:t>  spot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F494C5-5F2D-0644-5DE2-2E5204033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490" y="847828"/>
                <a:ext cx="945557" cy="338554"/>
              </a:xfrm>
              <a:prstGeom prst="rect">
                <a:avLst/>
              </a:prstGeom>
              <a:blipFill>
                <a:blip r:embed="rId8"/>
                <a:stretch>
                  <a:fillRect l="-64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338BB1-171A-E97F-05B9-D0E274B73935}"/>
                  </a:ext>
                </a:extLst>
              </p:cNvPr>
              <p:cNvSpPr txBox="1"/>
              <p:nvPr/>
            </p:nvSpPr>
            <p:spPr>
              <a:xfrm>
                <a:off x="1873329" y="1156059"/>
                <a:ext cx="10756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338BB1-171A-E97F-05B9-D0E274B73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329" y="1156059"/>
                <a:ext cx="1075646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4135E565-CCC1-5D80-D020-3D6F72FCF2CB}"/>
              </a:ext>
            </a:extLst>
          </p:cNvPr>
          <p:cNvSpPr/>
          <p:nvPr/>
        </p:nvSpPr>
        <p:spPr>
          <a:xfrm rot="18071533">
            <a:off x="2248033" y="1484583"/>
            <a:ext cx="673495" cy="69759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E48BC3-A23D-11C0-B068-4B2386835C2E}"/>
              </a:ext>
            </a:extLst>
          </p:cNvPr>
          <p:cNvSpPr txBox="1"/>
          <p:nvPr/>
        </p:nvSpPr>
        <p:spPr>
          <a:xfrm>
            <a:off x="4197035" y="1133835"/>
            <a:ext cx="342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Compute Frequencies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42F6FA-D6E1-336A-0BE7-6CCFE6F69A69}"/>
                  </a:ext>
                </a:extLst>
              </p:cNvPr>
              <p:cNvSpPr txBox="1"/>
              <p:nvPr/>
            </p:nvSpPr>
            <p:spPr>
              <a:xfrm>
                <a:off x="7897197" y="1032819"/>
                <a:ext cx="3772719" cy="74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0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42F6FA-D6E1-336A-0BE7-6CCFE6F69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197" y="1032819"/>
                <a:ext cx="3772719" cy="7415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D6D5C2A-FD76-DF78-D0B3-134412084FAC}"/>
              </a:ext>
            </a:extLst>
          </p:cNvPr>
          <p:cNvSpPr txBox="1"/>
          <p:nvPr/>
        </p:nvSpPr>
        <p:spPr>
          <a:xfrm>
            <a:off x="9567830" y="6623098"/>
            <a:ext cx="3605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Fig ref:</a:t>
            </a:r>
            <a:r>
              <a:rPr lang="el-GR" sz="900" dirty="0"/>
              <a:t> 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latin typeface="Garamond" panose="02020404030301010803" pitchFamily="18" charset="0"/>
              </a:rPr>
              <a:t>S. </a:t>
            </a:r>
            <a:r>
              <a:rPr lang="en-US" sz="900" dirty="0" err="1">
                <a:solidFill>
                  <a:srgbClr val="000000"/>
                </a:solidFill>
                <a:latin typeface="Garamond" panose="02020404030301010803" pitchFamily="18" charset="0"/>
              </a:rPr>
              <a:t>Chenmarev</a:t>
            </a:r>
            <a:r>
              <a:rPr lang="en-US" sz="900" dirty="0">
                <a:solidFill>
                  <a:srgbClr val="000000"/>
                </a:solidFill>
                <a:latin typeface="Garamond" panose="02020404030301010803" pitchFamily="18" charset="0"/>
              </a:rPr>
              <a:t>, Eur. Phys. J. A (2024) 60:204</a:t>
            </a:r>
            <a:r>
              <a:rPr lang="en-US" sz="9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0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6224-717A-FDA7-DB76-96BCACA6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687" y="213821"/>
            <a:ext cx="7106831" cy="68439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E05CB"/>
                </a:solidFill>
              </a:rPr>
              <a:t>Recent Actinide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9E8DB-3D45-A6B0-7E0B-0595DD580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3" y="1115697"/>
            <a:ext cx="3278511" cy="2406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5FA6F-F613-16F5-91D4-A9F11CFD0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3" y="3632013"/>
            <a:ext cx="3278511" cy="2394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70C0A-782F-3171-BE01-5DF72C05B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28" y="1162744"/>
            <a:ext cx="3197330" cy="2359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78B04-0AAB-B7B1-6394-19FD8C2AD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2" y="3630909"/>
            <a:ext cx="3278511" cy="2405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35B8D919-2C6D-20DB-BE33-899CD5B64C51}"/>
                  </a:ext>
                </a:extLst>
              </p:cNvPr>
              <p:cNvSpPr txBox="1"/>
              <p:nvPr/>
            </p:nvSpPr>
            <p:spPr>
              <a:xfrm>
                <a:off x="1845489" y="2023940"/>
                <a:ext cx="1506351" cy="376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92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238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35B8D919-2C6D-20DB-BE33-899CD5B64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489" y="2023940"/>
                <a:ext cx="1506351" cy="3763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A097B94C-BD87-1309-F771-451E68CDF935}"/>
                  </a:ext>
                </a:extLst>
              </p:cNvPr>
              <p:cNvSpPr txBox="1"/>
              <p:nvPr/>
            </p:nvSpPr>
            <p:spPr>
              <a:xfrm>
                <a:off x="1818746" y="5176730"/>
                <a:ext cx="1506351" cy="376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98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249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Cf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A097B94C-BD87-1309-F771-451E68CDF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746" y="5176730"/>
                <a:ext cx="1506351" cy="3763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E0689ED0-1AB9-617B-D59C-A51270693C1C}"/>
                  </a:ext>
                </a:extLst>
              </p:cNvPr>
              <p:cNvSpPr txBox="1"/>
              <p:nvPr/>
            </p:nvSpPr>
            <p:spPr>
              <a:xfrm>
                <a:off x="5339965" y="2346790"/>
                <a:ext cx="1506351" cy="37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94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244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Pu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E0689ED0-1AB9-617B-D59C-A5127069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965" y="2346790"/>
                <a:ext cx="1506351" cy="374526"/>
              </a:xfrm>
              <a:prstGeom prst="rect">
                <a:avLst/>
              </a:prstGeom>
              <a:blipFill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258D718B-346E-B08B-F7C3-8F8A55DA27A7}"/>
                  </a:ext>
                </a:extLst>
              </p:cNvPr>
              <p:cNvSpPr txBox="1"/>
              <p:nvPr/>
            </p:nvSpPr>
            <p:spPr>
              <a:xfrm>
                <a:off x="5306769" y="4811575"/>
                <a:ext cx="1506351" cy="376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96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248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258D718B-346E-B08B-F7C3-8F8A55DA2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769" y="4811575"/>
                <a:ext cx="1506351" cy="3766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FD1B4B9-C440-9C58-78FB-004D041F10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25" y="1156095"/>
            <a:ext cx="3278511" cy="2424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A8BE298D-404D-0265-0F65-E0365AFD492E}"/>
                  </a:ext>
                </a:extLst>
              </p:cNvPr>
              <p:cNvSpPr txBox="1"/>
              <p:nvPr/>
            </p:nvSpPr>
            <p:spPr>
              <a:xfrm>
                <a:off x="8993735" y="2044252"/>
                <a:ext cx="1506351" cy="378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95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241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Am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A8BE298D-404D-0265-0F65-E0365AFD4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735" y="2044252"/>
                <a:ext cx="1506351" cy="378693"/>
              </a:xfrm>
              <a:prstGeom prst="rect">
                <a:avLst/>
              </a:prstGeom>
              <a:blipFill>
                <a:blip r:embed="rId12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84CBA1B-FA50-F6CD-0031-25F0E1F609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22" y="3660366"/>
            <a:ext cx="3278511" cy="24136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4">
                <a:extLst>
                  <a:ext uri="{FF2B5EF4-FFF2-40B4-BE49-F238E27FC236}">
                    <a16:creationId xmlns:a16="http://schemas.microsoft.com/office/drawing/2014/main" id="{D13A1BF5-0053-F06F-AD6B-3CFD20461717}"/>
                  </a:ext>
                </a:extLst>
              </p:cNvPr>
              <p:cNvSpPr txBox="1"/>
              <p:nvPr/>
            </p:nvSpPr>
            <p:spPr>
              <a:xfrm>
                <a:off x="8861185" y="4568182"/>
                <a:ext cx="1506351" cy="380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95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243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Am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4">
                <a:extLst>
                  <a:ext uri="{FF2B5EF4-FFF2-40B4-BE49-F238E27FC236}">
                    <a16:creationId xmlns:a16="http://schemas.microsoft.com/office/drawing/2014/main" id="{D13A1BF5-0053-F06F-AD6B-3CFD20461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185" y="4568182"/>
                <a:ext cx="1506351" cy="380104"/>
              </a:xfrm>
              <a:prstGeom prst="rect">
                <a:avLst/>
              </a:prstGeom>
              <a:blipFill>
                <a:blip r:embed="rId14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18DAD30-0788-5856-BE32-6AC98468E730}"/>
              </a:ext>
            </a:extLst>
          </p:cNvPr>
          <p:cNvSpPr txBox="1"/>
          <p:nvPr/>
        </p:nvSpPr>
        <p:spPr>
          <a:xfrm>
            <a:off x="200403" y="6540332"/>
            <a:ext cx="3605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2">
                    <a:lumMod val="50000"/>
                  </a:schemeClr>
                </a:solidFill>
              </a:rPr>
              <a:t>Results published in</a:t>
            </a:r>
            <a:r>
              <a:rPr lang="el-GR" sz="9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9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  <a:r>
              <a:rPr lang="en-US" sz="9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S. </a:t>
            </a:r>
            <a:r>
              <a:rPr lang="en-US" sz="900" dirty="0" err="1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Chenmarev</a:t>
            </a:r>
            <a:r>
              <a:rPr lang="en-US" sz="9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, Eur. Phys. J. A (2024) 60:204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E93A1A-D5C5-BB4E-A271-2A4A8E08D616}"/>
              </a:ext>
            </a:extLst>
          </p:cNvPr>
          <p:cNvSpPr/>
          <p:nvPr/>
        </p:nvSpPr>
        <p:spPr>
          <a:xfrm>
            <a:off x="3984736" y="768230"/>
            <a:ext cx="4532717" cy="56246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A273D-9EF6-39DE-71DB-3F3E30C74748}"/>
              </a:ext>
            </a:extLst>
          </p:cNvPr>
          <p:cNvSpPr txBox="1"/>
          <p:nvPr/>
        </p:nvSpPr>
        <p:spPr>
          <a:xfrm rot="19949317">
            <a:off x="2388179" y="2556672"/>
            <a:ext cx="7492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3">
                    <a:lumMod val="20000"/>
                    <a:lumOff val="80000"/>
                    <a:alpha val="31000"/>
                  </a:schemeClr>
                </a:solidFill>
              </a:rPr>
              <a:t>Published</a:t>
            </a:r>
          </a:p>
        </p:txBody>
      </p:sp>
    </p:spTree>
    <p:extLst>
      <p:ext uri="{BB962C8B-B14F-4D97-AF65-F5344CB8AC3E}">
        <p14:creationId xmlns:p14="http://schemas.microsoft.com/office/powerpoint/2010/main" val="89894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1EB14-0AA8-FA94-C216-DFB06F4EF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6C74B94-FF91-58A5-FEB0-827B99D7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563" y="67071"/>
            <a:ext cx="834290" cy="978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F5E19-2F04-D472-FD33-4932CE355A84}"/>
              </a:ext>
            </a:extLst>
          </p:cNvPr>
          <p:cNvSpPr txBox="1"/>
          <p:nvPr/>
        </p:nvSpPr>
        <p:spPr>
          <a:xfrm>
            <a:off x="11274799" y="861379"/>
            <a:ext cx="716802" cy="18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Times New Roman" panose="02020603050405020304" pitchFamily="18" charset="0"/>
                <a:ea typeface="Adobe Ming Std L" panose="02020300000000000000" pitchFamily="18" charset="-128"/>
                <a:cs typeface="Times New Roman" panose="02020603050405020304" pitchFamily="18" charset="0"/>
              </a:rPr>
              <a:t> TRIGA-TRAP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AB122F7-9EA2-A918-0FBB-2330FE5DC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328" y="1993925"/>
            <a:ext cx="2845146" cy="298281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1E96CF5-B990-00FD-79AC-82E744809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6523" y="2252806"/>
            <a:ext cx="3350782" cy="2799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D1A444-7573-5B5A-94FE-264DF8569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98" y="887612"/>
            <a:ext cx="3376880" cy="266632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A99F54F-1954-83B1-8CA0-EB402695B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4259" y="3664891"/>
            <a:ext cx="2753154" cy="2273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9927BE-A829-63B5-A7C0-348BE5E268FA}"/>
                  </a:ext>
                </a:extLst>
              </p:cNvPr>
              <p:cNvSpPr txBox="1"/>
              <p:nvPr/>
            </p:nvSpPr>
            <p:spPr>
              <a:xfrm>
                <a:off x="50753" y="1076943"/>
                <a:ext cx="4089114" cy="9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9927BE-A829-63B5-A7C0-348BE5E26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3" y="1076943"/>
                <a:ext cx="4089114" cy="9169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2EE058-045C-8B87-0B31-BA1BFCD03621}"/>
                  </a:ext>
                </a:extLst>
              </p:cNvPr>
              <p:cNvSpPr txBox="1"/>
              <p:nvPr/>
            </p:nvSpPr>
            <p:spPr>
              <a:xfrm>
                <a:off x="4448036" y="935636"/>
                <a:ext cx="3350782" cy="396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𝐵𝐸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𝑍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2EE058-045C-8B87-0B31-BA1BFCD03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036" y="935636"/>
                <a:ext cx="3350782" cy="396262"/>
              </a:xfrm>
              <a:prstGeom prst="rect">
                <a:avLst/>
              </a:prstGeom>
              <a:blipFill>
                <a:blip r:embed="rId1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B9E945-E8B5-F603-2F03-44256E14D5A6}"/>
                  </a:ext>
                </a:extLst>
              </p:cNvPr>
              <p:cNvSpPr txBox="1"/>
              <p:nvPr/>
            </p:nvSpPr>
            <p:spPr>
              <a:xfrm>
                <a:off x="4150444" y="1331898"/>
                <a:ext cx="4008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B9E945-E8B5-F603-2F03-44256E14D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444" y="1331898"/>
                <a:ext cx="4008603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DB9F8A-2281-6F60-AD7F-D81F7CC42526}"/>
                  </a:ext>
                </a:extLst>
              </p:cNvPr>
              <p:cNvSpPr txBox="1"/>
              <p:nvPr/>
            </p:nvSpPr>
            <p:spPr>
              <a:xfrm>
                <a:off x="4069933" y="1771577"/>
                <a:ext cx="40891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DB9F8A-2281-6F60-AD7F-D81F7CC42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933" y="1771577"/>
                <a:ext cx="408911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FFF38B-53E0-4C14-1249-DF464E442C56}"/>
                  </a:ext>
                </a:extLst>
              </p:cNvPr>
              <p:cNvSpPr txBox="1"/>
              <p:nvPr/>
            </p:nvSpPr>
            <p:spPr>
              <a:xfrm>
                <a:off x="410328" y="5157830"/>
                <a:ext cx="8588338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𝐵𝐸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𝐵𝐸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𝐵𝐸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𝐵𝐸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−2, 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FFF38B-53E0-4C14-1249-DF464E442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28" y="5157830"/>
                <a:ext cx="8588338" cy="61093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0BCAB70-ECFF-C0C8-4E45-FFED41E4AA48}"/>
              </a:ext>
            </a:extLst>
          </p:cNvPr>
          <p:cNvSpPr txBox="1"/>
          <p:nvPr/>
        </p:nvSpPr>
        <p:spPr>
          <a:xfrm>
            <a:off x="136563" y="6555561"/>
            <a:ext cx="3605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Garamond" panose="02020404030301010803" pitchFamily="18" charset="0"/>
              </a:rPr>
              <a:t>Results published in</a:t>
            </a:r>
            <a:r>
              <a:rPr lang="el-GR" sz="900" dirty="0">
                <a:latin typeface="Garamond" panose="02020404030301010803" pitchFamily="18" charset="0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Garamond" panose="02020404030301010803" pitchFamily="18" charset="0"/>
              </a:rPr>
              <a:t>.S. </a:t>
            </a:r>
            <a:r>
              <a:rPr lang="en-US" sz="900" dirty="0" err="1">
                <a:solidFill>
                  <a:srgbClr val="000000"/>
                </a:solidFill>
                <a:latin typeface="Garamond" panose="02020404030301010803" pitchFamily="18" charset="0"/>
              </a:rPr>
              <a:t>Chenmarev</a:t>
            </a:r>
            <a:r>
              <a:rPr lang="en-US" sz="900" dirty="0">
                <a:solidFill>
                  <a:srgbClr val="000000"/>
                </a:solidFill>
                <a:latin typeface="Garamond" panose="02020404030301010803" pitchFamily="18" charset="0"/>
              </a:rPr>
              <a:t>, Eur. Phys. J. A (2024) 60:204</a:t>
            </a:r>
            <a:r>
              <a:rPr lang="en-US" sz="900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4B02F9-C0D5-26CA-8F99-2666FD09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396" y="71607"/>
            <a:ext cx="6715652" cy="705391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Nuclear Structure Evaluation</a:t>
            </a:r>
          </a:p>
        </p:txBody>
      </p:sp>
    </p:spTree>
    <p:extLst>
      <p:ext uri="{BB962C8B-B14F-4D97-AF65-F5344CB8AC3E}">
        <p14:creationId xmlns:p14="http://schemas.microsoft.com/office/powerpoint/2010/main" val="35396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581AA6-4DE4-C5F9-0750-B5F89831B094}"/>
                  </a:ext>
                </a:extLst>
              </p:cNvPr>
              <p:cNvSpPr txBox="1"/>
              <p:nvPr/>
            </p:nvSpPr>
            <p:spPr>
              <a:xfrm>
                <a:off x="221095" y="1061831"/>
                <a:ext cx="5984523" cy="19663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400" dirty="0">
                    <a:solidFill>
                      <a:schemeClr val="tx1"/>
                    </a:solidFill>
                  </a:rPr>
                  <a:t>Masses of Pu isotopic chain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23</m:t>
                        </m:r>
                        <m:r>
                          <a:rPr kumimoji="0" lang="el-G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bSup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Pu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b="0" i="0" u="none" strike="noStrike" baseline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239</m:t>
                        </m:r>
                      </m:sup>
                    </m:sSubSup>
                    <m:r>
                      <m:rPr>
                        <m:sty m:val="p"/>
                      </m:rP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Pu</m:t>
                    </m:r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b="0" i="0" u="none" strike="noStrike" baseline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400" i="1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2400" b="0" i="1" smtClean="0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</m:sSubSup>
                    <m:r>
                      <m:rPr>
                        <m:sty m:val="p"/>
                      </m:rPr>
                      <a:rPr lang="en-US" sz="2400">
                        <a:solidFill>
                          <a:srgbClr val="0E05CB"/>
                        </a:solidFill>
                        <a:latin typeface="Cambria Math" panose="02040503050406030204" pitchFamily="18" charset="0"/>
                      </a:rPr>
                      <m:t>Pu</m:t>
                    </m:r>
                    <m:r>
                      <a:rPr lang="en-US" sz="2400" i="1">
                        <a:solidFill>
                          <a:srgbClr val="0E05C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b="0" i="0" u="none" strike="noStrike" baseline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sup>
                    </m:sSubSup>
                    <m:r>
                      <m:rPr>
                        <m:sty m:val="p"/>
                      </m:rP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Pu</m:t>
                    </m:r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bSup>
                    <m:r>
                      <m:rPr>
                        <m:sty m:val="p"/>
                      </m:rPr>
                      <a:rPr lang="en-US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Pu</m:t>
                    </m:r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l-GR" sz="24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US" sz="2400" dirty="0">
                    <a:solidFill>
                      <a:schemeClr val="tx1"/>
                    </a:solidFill>
                  </a:rPr>
                  <a:t>Enhance current dataset</a:t>
                </a:r>
                <a:endParaRPr lang="el-GR" sz="24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US" sz="2400" dirty="0">
                    <a:solidFill>
                      <a:schemeClr val="tx1"/>
                    </a:solidFill>
                  </a:rPr>
                  <a:t>Evolution of shell structure </a:t>
                </a:r>
                <a:endParaRPr lang="en-US" sz="2400" dirty="0"/>
              </a:p>
              <a:p>
                <a:pPr lvl="2"/>
                <a:r>
                  <a:rPr lang="en-US" sz="2400" dirty="0">
                    <a:solidFill>
                      <a:schemeClr val="tx1"/>
                    </a:solidFill>
                  </a:rPr>
                  <a:t>towards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152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along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=94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581AA6-4DE4-C5F9-0750-B5F89831B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95" y="1061831"/>
                <a:ext cx="5984523" cy="1966308"/>
              </a:xfrm>
              <a:prstGeom prst="rect">
                <a:avLst/>
              </a:prstGeom>
              <a:blipFill>
                <a:blip r:embed="rId3"/>
                <a:stretch>
                  <a:fillRect l="-1324" t="-2477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5817604-04AA-F0C9-087C-067FE5FEC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9976" y="89105"/>
            <a:ext cx="4481876" cy="3361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D4A777-4781-2A75-8155-4E89C7C33124}"/>
              </a:ext>
            </a:extLst>
          </p:cNvPr>
          <p:cNvSpPr txBox="1"/>
          <p:nvPr/>
        </p:nvSpPr>
        <p:spPr>
          <a:xfrm rot="19949317">
            <a:off x="7994019" y="1539933"/>
            <a:ext cx="285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>
                    <a:lumMod val="60000"/>
                    <a:lumOff val="40000"/>
                    <a:alpha val="31000"/>
                  </a:schemeClr>
                </a:solidFill>
              </a:rPr>
              <a:t>Preliminary</a:t>
            </a:r>
          </a:p>
        </p:txBody>
      </p:sp>
      <p:pic>
        <p:nvPicPr>
          <p:cNvPr id="12" name="Picture 11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F5F6D95B-024F-448D-EA95-65C61792F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4" y="3254709"/>
            <a:ext cx="4150183" cy="31126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6FAA2A-FE43-38A9-B55D-A6C128A0A198}"/>
              </a:ext>
            </a:extLst>
          </p:cNvPr>
          <p:cNvSpPr txBox="1"/>
          <p:nvPr/>
        </p:nvSpPr>
        <p:spPr>
          <a:xfrm rot="19949317">
            <a:off x="1400358" y="4267310"/>
            <a:ext cx="285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>
                    <a:lumMod val="60000"/>
                    <a:lumOff val="40000"/>
                    <a:alpha val="31000"/>
                  </a:schemeClr>
                </a:solidFill>
              </a:rPr>
              <a:t>Preliminary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940666-0C7D-B613-AAFE-5696D4BCA44F}"/>
              </a:ext>
            </a:extLst>
          </p:cNvPr>
          <p:cNvSpPr txBox="1">
            <a:spLocks/>
          </p:cNvSpPr>
          <p:nvPr/>
        </p:nvSpPr>
        <p:spPr>
          <a:xfrm>
            <a:off x="-444190" y="185404"/>
            <a:ext cx="7558668" cy="763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E05CB"/>
                </a:solidFill>
              </a:rPr>
              <a:t>Campaign on Pu Isotopic Chain</a:t>
            </a:r>
          </a:p>
        </p:txBody>
      </p:sp>
      <p:pic>
        <p:nvPicPr>
          <p:cNvPr id="17" name="Picture 16" descr="A graph with numbers and a number of lines&#10;&#10;AI-generated content may be incorrect.">
            <a:extLst>
              <a:ext uri="{FF2B5EF4-FFF2-40B4-BE49-F238E27FC236}">
                <a16:creationId xmlns:a16="http://schemas.microsoft.com/office/drawing/2014/main" id="{FEF48D60-74B9-539C-0544-31BD55CC8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59" y="3496594"/>
            <a:ext cx="4481876" cy="33614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CABAC5-A70E-3D7B-3034-7CE32C3230F3}"/>
              </a:ext>
            </a:extLst>
          </p:cNvPr>
          <p:cNvSpPr txBox="1"/>
          <p:nvPr/>
        </p:nvSpPr>
        <p:spPr>
          <a:xfrm rot="19949317">
            <a:off x="8198884" y="5060589"/>
            <a:ext cx="285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>
                    <a:lumMod val="60000"/>
                    <a:lumOff val="40000"/>
                    <a:alpha val="31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8365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0C5BB-9AF0-8CC1-97E5-A71744A2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6" y="-3696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Outlook &amp; Concluding Remark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CF932C-6945-9164-2CCF-924A2AD86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1206" y="1090943"/>
                <a:ext cx="10515600" cy="4351338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4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Complete Mass measurement of Pu isotopic chain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23</m:t>
                        </m:r>
                        <m:r>
                          <a:rPr kumimoji="0" lang="el-GR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bSup>
                    <m:r>
                      <m:rPr>
                        <m:sty m:val="p"/>
                      </m:rPr>
                      <a:rPr kumimoji="0" lang="en-U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Pu</m:t>
                    </m:r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0" i="0" u="none" strike="noStrike" baseline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239</m:t>
                        </m:r>
                      </m:sup>
                    </m:sSubSup>
                    <m:r>
                      <m:rPr>
                        <m:sty m:val="p"/>
                      </m:rP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Pu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0" i="0" u="none" strike="noStrike" baseline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i="1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lang="en-US" i="1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</m:sSubSup>
                    <m:r>
                      <m:rPr>
                        <m:sty m:val="p"/>
                      </m:rPr>
                      <a:rPr lang="en-US">
                        <a:solidFill>
                          <a:srgbClr val="0E05CB"/>
                        </a:solidFill>
                        <a:latin typeface="Cambria Math" panose="02040503050406030204" pitchFamily="18" charset="0"/>
                      </a:rPr>
                      <m:t>Pu</m:t>
                    </m:r>
                    <m:r>
                      <a:rPr lang="en-US" i="1">
                        <a:solidFill>
                          <a:srgbClr val="0E05C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0" i="0" u="none" strike="noStrike" baseline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sup>
                    </m:sSubSup>
                    <m:r>
                      <m:rPr>
                        <m:sty m:val="p"/>
                      </m:rP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Pu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94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bSup>
                    <m:r>
                      <m:rPr>
                        <m:sty m:val="p"/>
                      </m:rP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Pu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400" dirty="0"/>
                  <a:t>Mass measurement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97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249</m:t>
                        </m:r>
                      </m:sup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sz="2400" dirty="0">
                    <a:solidFill>
                      <a:schemeClr val="accent2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Bk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152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400" dirty="0"/>
                  <a:t>Evaluate Relevant Mass Filters  =&gt; Nuclear Structure Insights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400" dirty="0">
                    <a:solidFill>
                      <a:schemeClr val="tx1"/>
                    </a:solidFill>
                  </a:rPr>
                  <a:t>Test mass models </a:t>
                </a:r>
              </a:p>
              <a:p>
                <a:pPr marL="0" indent="0">
                  <a:buNone/>
                </a:pPr>
                <a:r>
                  <a:rPr lang="en-US" sz="2400" dirty="0"/>
                  <a:t>   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for heavy, deformed nuclei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2400" dirty="0"/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CF932C-6945-9164-2CCF-924A2AD86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1206" y="1090943"/>
                <a:ext cx="10515600" cy="4351338"/>
              </a:xfrm>
              <a:blipFill>
                <a:blip r:embed="rId3"/>
                <a:stretch>
                  <a:fillRect l="-754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5FBEF20-A6EB-16E6-6B88-332F0C84A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796" y="2973435"/>
            <a:ext cx="6735024" cy="360466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E001EE-2DD4-CACC-CF5E-EB5201654E99}"/>
              </a:ext>
            </a:extLst>
          </p:cNvPr>
          <p:cNvSpPr/>
          <p:nvPr/>
        </p:nvSpPr>
        <p:spPr>
          <a:xfrm>
            <a:off x="5214796" y="5359651"/>
            <a:ext cx="6355533" cy="407406"/>
          </a:xfrm>
          <a:prstGeom prst="roundRect">
            <a:avLst/>
          </a:prstGeom>
          <a:noFill/>
          <a:ln w="38100">
            <a:solidFill>
              <a:srgbClr val="3602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4AE596-1B4E-EF76-1000-BABACF6A46F5}"/>
              </a:ext>
            </a:extLst>
          </p:cNvPr>
          <p:cNvSpPr/>
          <p:nvPr/>
        </p:nvSpPr>
        <p:spPr>
          <a:xfrm>
            <a:off x="10755514" y="2973435"/>
            <a:ext cx="435321" cy="318292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E19B6-D4B4-0F39-AC18-BE831106F3F7}"/>
              </a:ext>
            </a:extLst>
          </p:cNvPr>
          <p:cNvSpPr txBox="1"/>
          <p:nvPr/>
        </p:nvSpPr>
        <p:spPr>
          <a:xfrm>
            <a:off x="242180" y="4956032"/>
            <a:ext cx="4897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3"/>
                </a:solidFill>
              </a:rPr>
              <a:t>The high-precision double penning-trap TRIGA-Trap is used for mass measurements in the heavy actinide region allowing exciting nuclear structure studies, evaluation of theoretical models and predictions for inaccessible nuclides. </a:t>
            </a:r>
          </a:p>
        </p:txBody>
      </p:sp>
    </p:spTree>
    <p:extLst>
      <p:ext uri="{BB962C8B-B14F-4D97-AF65-F5344CB8AC3E}">
        <p14:creationId xmlns:p14="http://schemas.microsoft.com/office/powerpoint/2010/main" val="7456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137FE-8994-18F9-94A7-CA2B1DA5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894C336-E851-DC2A-8525-B9B86C004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3176" y="5243028"/>
            <a:ext cx="1089192" cy="12778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FFF6D-52CB-8D25-E770-E2EA9415ABD4}"/>
              </a:ext>
            </a:extLst>
          </p:cNvPr>
          <p:cNvSpPr txBox="1">
            <a:spLocks/>
          </p:cNvSpPr>
          <p:nvPr/>
        </p:nvSpPr>
        <p:spPr>
          <a:xfrm>
            <a:off x="738842" y="1415623"/>
            <a:ext cx="9756438" cy="1398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FB796-A9D8-9C1D-5A25-AC974481724E}"/>
              </a:ext>
            </a:extLst>
          </p:cNvPr>
          <p:cNvSpPr/>
          <p:nvPr/>
        </p:nvSpPr>
        <p:spPr>
          <a:xfrm>
            <a:off x="2364661" y="922839"/>
            <a:ext cx="74626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tx1"/>
                    </a:gs>
                    <a:gs pos="46000">
                      <a:schemeClr val="accent6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400000"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Thank You for Listening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D4639-2CD2-CB8E-CCE2-08EF9049A3EE}"/>
              </a:ext>
            </a:extLst>
          </p:cNvPr>
          <p:cNvSpPr txBox="1"/>
          <p:nvPr/>
        </p:nvSpPr>
        <p:spPr>
          <a:xfrm>
            <a:off x="1049705" y="2190777"/>
            <a:ext cx="10366846" cy="3063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Contributors: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Klaus Blaum, Michael Block, Burcu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Cakirli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, Stanislav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Chenmarev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, Christoph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Düllmann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US" sz="2400" dirty="0">
                <a:solidFill>
                  <a:srgbClr val="0E05CB"/>
                </a:solidFill>
                <a:latin typeface="Garamond" panose="02020404030301010803" pitchFamily="18" charset="0"/>
              </a:rPr>
              <a:t>Szilard Nagy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, Dennis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Renisch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Thanks to TRIGA-Trap Group, MPIK Stored &amp; Cooled Ions Division,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and HIM SHE Chemistry Group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8EE08D-9682-33A7-7A06-483797EF5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14" y="5376454"/>
            <a:ext cx="716802" cy="711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BB5B31-14B8-85B8-FF52-0BBDE3D13BAF}"/>
              </a:ext>
            </a:extLst>
          </p:cNvPr>
          <p:cNvSpPr txBox="1"/>
          <p:nvPr/>
        </p:nvSpPr>
        <p:spPr>
          <a:xfrm>
            <a:off x="3801438" y="6054389"/>
            <a:ext cx="965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dobe Ming Std L" panose="02020300000000000000" pitchFamily="18" charset="-128"/>
                <a:cs typeface="Times New Roman" panose="02020603050405020304" pitchFamily="18" charset="0"/>
              </a:rPr>
              <a:t>TRIGA-TRAP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5F71DA-62A8-2E34-5CA4-C4489ACF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05" y="5505707"/>
            <a:ext cx="1416566" cy="579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1B923B-5702-FA57-5086-FC5B326E0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82" y="5440860"/>
            <a:ext cx="1352424" cy="7091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0A5479-0B83-0CAB-AAAD-546EDE8C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841" y="5463457"/>
            <a:ext cx="506302" cy="664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B1B44D-C202-59BB-21EA-DF057FDF537C}"/>
              </a:ext>
            </a:extLst>
          </p:cNvPr>
          <p:cNvSpPr txBox="1"/>
          <p:nvPr/>
        </p:nvSpPr>
        <p:spPr>
          <a:xfrm>
            <a:off x="4718890" y="2169261"/>
            <a:ext cx="3209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Acknowledgements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DB0A8-7154-2453-FE68-F467AFA4DE5B}"/>
              </a:ext>
            </a:extLst>
          </p:cNvPr>
          <p:cNvSpPr/>
          <p:nvPr/>
        </p:nvSpPr>
        <p:spPr>
          <a:xfrm>
            <a:off x="0" y="0"/>
            <a:ext cx="12192000" cy="7305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839848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31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5A00-9D57-CE42-92F6-880CA33F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863" y="102346"/>
            <a:ext cx="68449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Mass Measurements of Actinides at the High-Precision Penning-Trap Mass Spectrometer TRIGA-Trap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ED55C-FA38-3439-CB2E-CF88F0F1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Triga-setup, </a:t>
            </a:r>
            <a:r>
              <a:rPr lang="en-US" dirty="0" err="1"/>
              <a:t>Piicr</a:t>
            </a:r>
            <a:r>
              <a:rPr lang="en-US" dirty="0"/>
              <a:t>, Pu + Old result, S2n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B8F6B-F4C4-0336-C25D-496F6786D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63" y="1346890"/>
            <a:ext cx="7133230" cy="2146490"/>
          </a:xfrm>
          <a:prstGeom prst="rect">
            <a:avLst/>
          </a:prstGeom>
        </p:spPr>
      </p:pic>
      <p:pic>
        <p:nvPicPr>
          <p:cNvPr id="5" name="Picture 4" descr="A colorful pixelated image of a rainbow&#10;&#10;Description automatically generated">
            <a:extLst>
              <a:ext uri="{FF2B5EF4-FFF2-40B4-BE49-F238E27FC236}">
                <a16:creationId xmlns:a16="http://schemas.microsoft.com/office/drawing/2014/main" id="{3FFF4F0A-C6C3-659D-CCB7-E6497A487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9" y="357208"/>
            <a:ext cx="6346528" cy="4206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6A4DC-9809-6A3D-8D99-3E3658F7B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54" y="796431"/>
            <a:ext cx="3278511" cy="239494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1942673-3755-2CF6-66F4-9928BB681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9518" y="3762005"/>
            <a:ext cx="3350782" cy="2799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153F6-29CC-40A2-55FF-BF6D837BB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6983" y="4564082"/>
            <a:ext cx="2326855" cy="17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20B8-9C8E-FE23-9649-0DC0196F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5319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Topics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6E92A-AE55-8F42-B1D3-18E1C474D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29" y="1690688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Background &amp; Motivation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Systematic Checks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Mass Measurement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Recent Results &amp; Evaluation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Ongoing &amp; Future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6ED58-C5FD-D4B8-2846-26B62F8AA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350" y="988101"/>
            <a:ext cx="4891177" cy="2611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89E7-F733-EB51-A8A2-374F862B4D53}"/>
              </a:ext>
            </a:extLst>
          </p:cNvPr>
          <p:cNvSpPr txBox="1"/>
          <p:nvPr/>
        </p:nvSpPr>
        <p:spPr>
          <a:xfrm>
            <a:off x="8962946" y="3240397"/>
            <a:ext cx="127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TRIGA-Trap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C282C-C247-0445-00A5-C3A4BC8C2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87" y="4149945"/>
            <a:ext cx="6287777" cy="1892081"/>
          </a:xfrm>
          <a:prstGeom prst="rect">
            <a:avLst/>
          </a:prstGeom>
        </p:spPr>
      </p:pic>
      <p:pic>
        <p:nvPicPr>
          <p:cNvPr id="7" name="Picture 6" descr="A graph with a graph and a graph with a graph and a graph with a graph and a graph with a graph and a graph with a graph and a graph with a graph and a graph with&#10;&#10;AI-generated content may be incorrect.">
            <a:extLst>
              <a:ext uri="{FF2B5EF4-FFF2-40B4-BE49-F238E27FC236}">
                <a16:creationId xmlns:a16="http://schemas.microsoft.com/office/drawing/2014/main" id="{58F041DC-44C0-B0C7-972C-0FE5A0786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24" y="701238"/>
            <a:ext cx="3086531" cy="2943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9D646-B1B0-3CD5-E712-1FC08159AC56}"/>
              </a:ext>
            </a:extLst>
          </p:cNvPr>
          <p:cNvSpPr txBox="1"/>
          <p:nvPr/>
        </p:nvSpPr>
        <p:spPr>
          <a:xfrm>
            <a:off x="8195059" y="933631"/>
            <a:ext cx="1298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E05CB"/>
                </a:solidFill>
              </a:rPr>
              <a:t>‘Harmonic’</a:t>
            </a:r>
          </a:p>
        </p:txBody>
      </p:sp>
      <p:pic>
        <p:nvPicPr>
          <p:cNvPr id="9" name="Picture 8" descr="A graph with black dots and red lines&#10;&#10;AI-generated content may be incorrect.">
            <a:extLst>
              <a:ext uri="{FF2B5EF4-FFF2-40B4-BE49-F238E27FC236}">
                <a16:creationId xmlns:a16="http://schemas.microsoft.com/office/drawing/2014/main" id="{4240B134-4C15-DD48-3C91-F001A4390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49" y="3692284"/>
            <a:ext cx="4209380" cy="291325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BC9F4B8-F8A5-1BAD-3370-1F51333A6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6" t="31578" r="36886" b="28947"/>
          <a:stretch/>
        </p:blipFill>
        <p:spPr bwMode="auto">
          <a:xfrm>
            <a:off x="6096000" y="1487256"/>
            <a:ext cx="146304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63B545-EF15-28A2-5C13-78C02C4A6D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0086" y="1627863"/>
            <a:ext cx="3617460" cy="1811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6ABD5A-271C-6C8F-D26E-D0762D0DDEB2}"/>
                  </a:ext>
                </a:extLst>
              </p:cNvPr>
              <p:cNvSpPr txBox="1"/>
              <p:nvPr/>
            </p:nvSpPr>
            <p:spPr>
              <a:xfrm>
                <a:off x="8958694" y="952956"/>
                <a:ext cx="210328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0E05C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400" i="1">
                          <a:solidFill>
                            <a:srgbClr val="0E05CB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E05CB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400" b="0" i="1" dirty="0">
                  <a:solidFill>
                    <a:srgbClr val="0E05CB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6ABD5A-271C-6C8F-D26E-D0762D0DD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694" y="952956"/>
                <a:ext cx="2103288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566DED0-6318-8078-328F-F62A54F167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055" y="3755611"/>
            <a:ext cx="3904924" cy="2823402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BE6C2F30-DDA1-B708-DD12-ACFFCD3B2FDF}"/>
              </a:ext>
            </a:extLst>
          </p:cNvPr>
          <p:cNvSpPr txBox="1"/>
          <p:nvPr/>
        </p:nvSpPr>
        <p:spPr>
          <a:xfrm>
            <a:off x="8612586" y="5308522"/>
            <a:ext cx="104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center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FED261-041F-B2C9-5F39-0D06D60047CB}"/>
                  </a:ext>
                </a:extLst>
              </p:cNvPr>
              <p:cNvSpPr txBox="1"/>
              <p:nvPr/>
            </p:nvSpPr>
            <p:spPr>
              <a:xfrm>
                <a:off x="9112513" y="3848718"/>
                <a:ext cx="10469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1600" dirty="0"/>
                  <a:t>  spot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FED261-041F-B2C9-5F39-0D06D6004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513" y="3848718"/>
                <a:ext cx="1046923" cy="338554"/>
              </a:xfrm>
              <a:prstGeom prst="rect">
                <a:avLst/>
              </a:prstGeom>
              <a:blipFill>
                <a:blip r:embed="rId12"/>
                <a:stretch>
                  <a:fillRect l="-58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8460C-32DC-9CA6-257E-6FD5F9101225}"/>
                  </a:ext>
                </a:extLst>
              </p:cNvPr>
              <p:cNvSpPr txBox="1"/>
              <p:nvPr/>
            </p:nvSpPr>
            <p:spPr>
              <a:xfrm>
                <a:off x="7740971" y="4305661"/>
                <a:ext cx="9455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1600" dirty="0"/>
                  <a:t>  spot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8460C-32DC-9CA6-257E-6FD5F9101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971" y="4305661"/>
                <a:ext cx="945557" cy="338554"/>
              </a:xfrm>
              <a:prstGeom prst="rect">
                <a:avLst/>
              </a:prstGeom>
              <a:blipFill>
                <a:blip r:embed="rId13"/>
                <a:stretch>
                  <a:fillRect l="-64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E83B4A-9DE7-5BAA-8FE3-29AB829834F1}"/>
                  </a:ext>
                </a:extLst>
              </p:cNvPr>
              <p:cNvSpPr txBox="1"/>
              <p:nvPr/>
            </p:nvSpPr>
            <p:spPr>
              <a:xfrm>
                <a:off x="8401810" y="4613892"/>
                <a:ext cx="10756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E83B4A-9DE7-5BAA-8FE3-29AB82983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810" y="4613892"/>
                <a:ext cx="107564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AFCB3D47-00F4-58BB-7EFC-2DA8B87C3A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00" y="1114539"/>
            <a:ext cx="3197330" cy="2359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DC909984-E86E-7103-594F-276EA664AF12}"/>
                  </a:ext>
                </a:extLst>
              </p:cNvPr>
              <p:cNvSpPr txBox="1"/>
              <p:nvPr/>
            </p:nvSpPr>
            <p:spPr>
              <a:xfrm>
                <a:off x="8029637" y="2298585"/>
                <a:ext cx="1506351" cy="37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94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244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Pu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DC909984-E86E-7103-594F-276EA664A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637" y="2298585"/>
                <a:ext cx="1506351" cy="37452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>
            <a:extLst>
              <a:ext uri="{FF2B5EF4-FFF2-40B4-BE49-F238E27FC236}">
                <a16:creationId xmlns:a16="http://schemas.microsoft.com/office/drawing/2014/main" id="{8D3BACC9-64B4-E858-8BF1-2122BA75A5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64242" y="3662029"/>
            <a:ext cx="3350782" cy="27995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21E44B-5CAD-773D-B25A-6CA36CED4D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02733" y="1487256"/>
            <a:ext cx="6735024" cy="360466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CFDE759-AAAF-4069-95AA-20C4BE98DDFD}"/>
              </a:ext>
            </a:extLst>
          </p:cNvPr>
          <p:cNvSpPr/>
          <p:nvPr/>
        </p:nvSpPr>
        <p:spPr>
          <a:xfrm>
            <a:off x="5102733" y="3873472"/>
            <a:ext cx="6355533" cy="407406"/>
          </a:xfrm>
          <a:prstGeom prst="roundRect">
            <a:avLst/>
          </a:prstGeom>
          <a:noFill/>
          <a:ln w="38100">
            <a:solidFill>
              <a:srgbClr val="3602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AC93CA5-0D63-C132-7709-B40DD6C9627E}"/>
              </a:ext>
            </a:extLst>
          </p:cNvPr>
          <p:cNvSpPr/>
          <p:nvPr/>
        </p:nvSpPr>
        <p:spPr>
          <a:xfrm>
            <a:off x="10643451" y="1487256"/>
            <a:ext cx="435321" cy="318292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0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21" grpId="0"/>
      <p:bldP spid="21" grpId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219DC-5AD9-AA13-C33E-8E1D8A3B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25" y="192597"/>
            <a:ext cx="10515600" cy="808067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TRIGA-Trap </a:t>
            </a:r>
          </a:p>
        </p:txBody>
      </p:sp>
      <p:pic>
        <p:nvPicPr>
          <p:cNvPr id="6" name="Content Placeholder 5" descr="An aerial view of a construction site&#10;&#10;AI-generated content may be incorrect.">
            <a:extLst>
              <a:ext uri="{FF2B5EF4-FFF2-40B4-BE49-F238E27FC236}">
                <a16:creationId xmlns:a16="http://schemas.microsoft.com/office/drawing/2014/main" id="{C3DC7C91-0AB6-FBF3-2AD5-5EE45BF27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96" y="227490"/>
            <a:ext cx="4643490" cy="261110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BF425-F381-9600-56BF-E1E39F034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35" y="1000664"/>
            <a:ext cx="4891177" cy="2611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60025-4615-0A99-30C8-13C9A4FFEB18}"/>
              </a:ext>
            </a:extLst>
          </p:cNvPr>
          <p:cNvSpPr txBox="1"/>
          <p:nvPr/>
        </p:nvSpPr>
        <p:spPr>
          <a:xfrm>
            <a:off x="7605763" y="1554058"/>
            <a:ext cx="1606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GSI-FAIR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Construction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D937A-B35A-B25B-22A2-2FB26F3D042B}"/>
              </a:ext>
            </a:extLst>
          </p:cNvPr>
          <p:cNvSpPr txBox="1"/>
          <p:nvPr/>
        </p:nvSpPr>
        <p:spPr>
          <a:xfrm>
            <a:off x="2885531" y="3252960"/>
            <a:ext cx="127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TRIGA-Trap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046BAE-10F2-75DC-FA08-B254B9541601}"/>
              </a:ext>
            </a:extLst>
          </p:cNvPr>
          <p:cNvSpPr txBox="1"/>
          <p:nvPr/>
        </p:nvSpPr>
        <p:spPr>
          <a:xfrm>
            <a:off x="77638" y="3727413"/>
            <a:ext cx="6107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High-precision double penning-trap mass spectrometer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9D3E24-B5ED-6EEC-6EDB-54F11615B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017" y="2975042"/>
            <a:ext cx="3433382" cy="37546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20">
                <a:extLst>
                  <a:ext uri="{FF2B5EF4-FFF2-40B4-BE49-F238E27FC236}">
                    <a16:creationId xmlns:a16="http://schemas.microsoft.com/office/drawing/2014/main" id="{A717AFE1-F37C-DD47-6CDA-12F77285DFD8}"/>
                  </a:ext>
                </a:extLst>
              </p:cNvPr>
              <p:cNvSpPr txBox="1"/>
              <p:nvPr/>
            </p:nvSpPr>
            <p:spPr>
              <a:xfrm>
                <a:off x="1369955" y="4566667"/>
                <a:ext cx="2657292" cy="564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20">
                <a:extLst>
                  <a:ext uri="{FF2B5EF4-FFF2-40B4-BE49-F238E27FC236}">
                    <a16:creationId xmlns:a16="http://schemas.microsoft.com/office/drawing/2014/main" id="{A717AFE1-F37C-DD47-6CDA-12F77285D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955" y="4566667"/>
                <a:ext cx="2657292" cy="5648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EDAE1FD3-699B-B91E-3A17-223C98D3591B}"/>
                  </a:ext>
                </a:extLst>
              </p:cNvPr>
              <p:cNvSpPr txBox="1"/>
              <p:nvPr/>
            </p:nvSpPr>
            <p:spPr>
              <a:xfrm>
                <a:off x="3449839" y="4501713"/>
                <a:ext cx="2657292" cy="69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𝐼𝑂𝐼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𝐼𝑂𝐼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EDAE1FD3-699B-B91E-3A17-223C98D35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839" y="4501713"/>
                <a:ext cx="2657292" cy="6948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2">
                <a:extLst>
                  <a:ext uri="{FF2B5EF4-FFF2-40B4-BE49-F238E27FC236}">
                    <a16:creationId xmlns:a16="http://schemas.microsoft.com/office/drawing/2014/main" id="{82666893-D39C-AA2D-BDDD-479D4EA0C493}"/>
                  </a:ext>
                </a:extLst>
              </p:cNvPr>
              <p:cNvSpPr txBox="1"/>
              <p:nvPr/>
            </p:nvSpPr>
            <p:spPr>
              <a:xfrm>
                <a:off x="1873177" y="5269528"/>
                <a:ext cx="3886560" cy="411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𝐼𝑂𝐼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𝐼𝑂𝐼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22">
                <a:extLst>
                  <a:ext uri="{FF2B5EF4-FFF2-40B4-BE49-F238E27FC236}">
                    <a16:creationId xmlns:a16="http://schemas.microsoft.com/office/drawing/2014/main" id="{82666893-D39C-AA2D-BDDD-479D4EA0C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77" y="5269528"/>
                <a:ext cx="3886560" cy="411331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FC75945-BCE6-2E73-D59D-C410BD41CB8D}"/>
              </a:ext>
            </a:extLst>
          </p:cNvPr>
          <p:cNvSpPr txBox="1"/>
          <p:nvPr/>
        </p:nvSpPr>
        <p:spPr>
          <a:xfrm>
            <a:off x="8864482" y="2803750"/>
            <a:ext cx="24023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Image </a:t>
            </a:r>
            <a:r>
              <a:rPr lang="en-US" sz="1100" dirty="0" err="1"/>
              <a:t>Source:https</a:t>
            </a:r>
            <a:r>
              <a:rPr lang="en-US" sz="1100" dirty="0"/>
              <a:t>://fair-center.eu/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7E9A3-9FE2-A10C-812D-805052AFF8CD}"/>
              </a:ext>
            </a:extLst>
          </p:cNvPr>
          <p:cNvSpPr txBox="1"/>
          <p:nvPr/>
        </p:nvSpPr>
        <p:spPr>
          <a:xfrm>
            <a:off x="8974297" y="6399678"/>
            <a:ext cx="3129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Garamond" panose="02020404030301010803" pitchFamily="18" charset="0"/>
              </a:rPr>
              <a:t>Fig ref:</a:t>
            </a:r>
            <a:r>
              <a:rPr lang="el-GR" sz="900" dirty="0">
                <a:latin typeface="Garamond" panose="02020404030301010803" pitchFamily="18" charset="0"/>
              </a:rPr>
              <a:t> </a:t>
            </a:r>
            <a:r>
              <a:rPr lang="en-US" sz="900" dirty="0" err="1">
                <a:latin typeface="Garamond" panose="02020404030301010803" pitchFamily="18" charset="0"/>
              </a:rPr>
              <a:t>D.Lindenfels</a:t>
            </a:r>
            <a:r>
              <a:rPr lang="en-US" sz="900" dirty="0">
                <a:latin typeface="Garamond" panose="02020404030301010803" pitchFamily="18" charset="0"/>
              </a:rPr>
              <a:t>. Hyperfine Interact (2014) 227:197–207</a:t>
            </a:r>
          </a:p>
        </p:txBody>
      </p:sp>
    </p:spTree>
    <p:extLst>
      <p:ext uri="{BB962C8B-B14F-4D97-AF65-F5344CB8AC3E}">
        <p14:creationId xmlns:p14="http://schemas.microsoft.com/office/powerpoint/2010/main" val="15952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4AD3A-E157-D152-82DD-7E6E029F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65" y="87490"/>
            <a:ext cx="5116691" cy="1325563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Studies at TRIGA-Trap</a:t>
            </a:r>
          </a:p>
        </p:txBody>
      </p:sp>
      <p:pic>
        <p:nvPicPr>
          <p:cNvPr id="5" name="Picture 4" descr="A colorful pixelated image of a rainbow&#10;&#10;Description automatically generated">
            <a:extLst>
              <a:ext uri="{FF2B5EF4-FFF2-40B4-BE49-F238E27FC236}">
                <a16:creationId xmlns:a16="http://schemas.microsoft.com/office/drawing/2014/main" id="{08BF9B94-90CF-BD26-D409-167B56E54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10" y="1747866"/>
            <a:ext cx="6346528" cy="42068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7533348-620D-3ED3-58A8-B19D84E771EB}"/>
              </a:ext>
            </a:extLst>
          </p:cNvPr>
          <p:cNvSpPr/>
          <p:nvPr/>
        </p:nvSpPr>
        <p:spPr>
          <a:xfrm>
            <a:off x="7034588" y="2403802"/>
            <a:ext cx="625318" cy="5520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5">
                <a:extLst>
                  <a:ext uri="{FF2B5EF4-FFF2-40B4-BE49-F238E27FC236}">
                    <a16:creationId xmlns:a16="http://schemas.microsoft.com/office/drawing/2014/main" id="{6A582515-82AC-C7F0-FFD9-5630DB517A3B}"/>
                  </a:ext>
                </a:extLst>
              </p:cNvPr>
              <p:cNvSpPr txBox="1"/>
              <p:nvPr/>
            </p:nvSpPr>
            <p:spPr>
              <a:xfrm>
                <a:off x="427833" y="1444922"/>
                <a:ext cx="6909669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000" dirty="0">
                    <a:solidFill>
                      <a:schemeClr val="tx1"/>
                    </a:solidFill>
                  </a:rPr>
                  <a:t>Precision at ppb level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000" dirty="0">
                    <a:solidFill>
                      <a:schemeClr val="tx1"/>
                    </a:solidFill>
                  </a:rPr>
                  <a:t>Nuclear structure studies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US" sz="2000" dirty="0">
                    <a:solidFill>
                      <a:schemeClr val="tx1"/>
                    </a:solidFill>
                  </a:rPr>
                  <a:t> Shell-structure effects, nuclear mass models,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-value determination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US" sz="2000" dirty="0">
                    <a:solidFill>
                      <a:schemeClr val="tx1"/>
                    </a:solidFill>
                  </a:rPr>
                  <a:t>Anchor points of </a:t>
                </a:r>
                <a:r>
                  <a:rPr lang="el-GR" sz="2000" i="1" dirty="0">
                    <a:solidFill>
                      <a:schemeClr val="tx1"/>
                    </a:solidFill>
                  </a:rPr>
                  <a:t>α</a:t>
                </a:r>
                <a:r>
                  <a:rPr lang="en-US" sz="2000" dirty="0">
                    <a:solidFill>
                      <a:schemeClr val="tx1"/>
                    </a:solidFill>
                  </a:rPr>
                  <a:t>-decay chains  </a:t>
                </a:r>
              </a:p>
              <a:p>
                <a:pPr lvl="3"/>
                <a:r>
                  <a:rPr lang="en-US" sz="2000" dirty="0">
                    <a:solidFill>
                      <a:schemeClr val="tx1"/>
                    </a:solidFill>
                  </a:rPr>
                  <a:t>   →  Superheavy elements</a:t>
                </a:r>
              </a:p>
            </p:txBody>
          </p:sp>
        </mc:Choice>
        <mc:Fallback xmlns="">
          <p:sp>
            <p:nvSpPr>
              <p:cNvPr id="8" name="TextBox 25">
                <a:extLst>
                  <a:ext uri="{FF2B5EF4-FFF2-40B4-BE49-F238E27FC236}">
                    <a16:creationId xmlns:a16="http://schemas.microsoft.com/office/drawing/2014/main" id="{6A582515-82AC-C7F0-FFD9-5630DB517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33" y="1444922"/>
                <a:ext cx="6909669" cy="1938992"/>
              </a:xfrm>
              <a:prstGeom prst="rect">
                <a:avLst/>
              </a:prstGeom>
              <a:blipFill>
                <a:blip r:embed="rId4"/>
                <a:stretch>
                  <a:fillRect l="-794" t="-1572" r="-44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F453844-61B9-9550-198D-89A3109C0653}"/>
              </a:ext>
            </a:extLst>
          </p:cNvPr>
          <p:cNvSpPr txBox="1"/>
          <p:nvPr/>
        </p:nvSpPr>
        <p:spPr>
          <a:xfrm>
            <a:off x="5839568" y="4547154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AME mass evaluations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Astrophysical Nucleosynthesis Calculations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Neutrino studies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2B035-8470-9F16-8CD3-886DC8AC9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1724" y="1747866"/>
            <a:ext cx="2832443" cy="2366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C20BF4-101E-A7A4-649B-1CE38CB08C06}"/>
              </a:ext>
            </a:extLst>
          </p:cNvPr>
          <p:cNvSpPr txBox="1"/>
          <p:nvPr/>
        </p:nvSpPr>
        <p:spPr>
          <a:xfrm>
            <a:off x="9181928" y="4093147"/>
            <a:ext cx="3605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Garamond" panose="02020404030301010803" pitchFamily="18" charset="0"/>
              </a:rPr>
              <a:t>Fig ref: </a:t>
            </a:r>
            <a:r>
              <a:rPr lang="el-GR" sz="900" dirty="0">
                <a:latin typeface="Garamond" panose="02020404030301010803" pitchFamily="18" charset="0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Garamond" panose="02020404030301010803" pitchFamily="18" charset="0"/>
              </a:rPr>
              <a:t>.S. </a:t>
            </a:r>
            <a:r>
              <a:rPr lang="en-US" sz="900" dirty="0" err="1">
                <a:solidFill>
                  <a:srgbClr val="000000"/>
                </a:solidFill>
                <a:latin typeface="Garamond" panose="02020404030301010803" pitchFamily="18" charset="0"/>
              </a:rPr>
              <a:t>Chenmarev</a:t>
            </a:r>
            <a:r>
              <a:rPr lang="en-US" sz="900" dirty="0">
                <a:solidFill>
                  <a:srgbClr val="000000"/>
                </a:solidFill>
                <a:latin typeface="Garamond" panose="02020404030301010803" pitchFamily="18" charset="0"/>
              </a:rPr>
              <a:t>, Eur. Phys. J. A (2024) 60:204</a:t>
            </a:r>
            <a:r>
              <a:rPr lang="en-US" sz="9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23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D6F5-FAB9-7406-48E4-2FCC743A2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81" y="3106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Trapped Ion Manipulation &amp; PI-ICR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3CBD1-98A8-2F5D-0BED-1D327E1EF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518" y="1361657"/>
            <a:ext cx="4410691" cy="35819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A0E130E-232D-D74A-E3C3-205BB4A8EB51}"/>
              </a:ext>
            </a:extLst>
          </p:cNvPr>
          <p:cNvSpPr/>
          <p:nvPr/>
        </p:nvSpPr>
        <p:spPr>
          <a:xfrm>
            <a:off x="8285358" y="3523786"/>
            <a:ext cx="1226634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7C3619-65FA-BF2A-32FE-DB1187868BFA}"/>
              </a:ext>
            </a:extLst>
          </p:cNvPr>
          <p:cNvSpPr/>
          <p:nvPr/>
        </p:nvSpPr>
        <p:spPr>
          <a:xfrm>
            <a:off x="8497231" y="2420482"/>
            <a:ext cx="1628078" cy="10363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6BFC9-84FB-7484-F651-1BC550F73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37" y="5010462"/>
            <a:ext cx="3478166" cy="1647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7A956E-2B00-C7EC-419A-D7F32FB1C4BF}"/>
                  </a:ext>
                </a:extLst>
              </p:cNvPr>
              <p:cNvSpPr txBox="1"/>
              <p:nvPr/>
            </p:nvSpPr>
            <p:spPr>
              <a:xfrm>
                <a:off x="3509623" y="5496343"/>
                <a:ext cx="3359955" cy="785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7A956E-2B00-C7EC-419A-D7F32FB1C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623" y="5496343"/>
                <a:ext cx="3359955" cy="785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EAE8275-E399-D2ED-B79A-921FC3A44606}"/>
              </a:ext>
            </a:extLst>
          </p:cNvPr>
          <p:cNvSpPr txBox="1"/>
          <p:nvPr/>
        </p:nvSpPr>
        <p:spPr>
          <a:xfrm>
            <a:off x="6821463" y="1021987"/>
            <a:ext cx="422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Phase-Imaging Ion-Cyclotron Resonance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2129E0-116E-B97C-2901-FAC99F67E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80" y="2854672"/>
            <a:ext cx="2458720" cy="1301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DE915E-B988-AE03-0ACA-8805B98A9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22" y="1195573"/>
            <a:ext cx="3498116" cy="1525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944301-0238-CE69-F615-E80BE6F53E26}"/>
                  </a:ext>
                </a:extLst>
              </p:cNvPr>
              <p:cNvSpPr txBox="1"/>
              <p:nvPr/>
            </p:nvSpPr>
            <p:spPr>
              <a:xfrm>
                <a:off x="1811528" y="2207427"/>
                <a:ext cx="4414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944301-0238-CE69-F615-E80BE6F5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528" y="2207427"/>
                <a:ext cx="44143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437DB8-F8BC-CB1E-6829-62790155F775}"/>
                  </a:ext>
                </a:extLst>
              </p:cNvPr>
              <p:cNvSpPr txBox="1"/>
              <p:nvPr/>
            </p:nvSpPr>
            <p:spPr>
              <a:xfrm>
                <a:off x="3430703" y="1938355"/>
                <a:ext cx="4414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11DD0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1DD07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1DD07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437DB8-F8BC-CB1E-6829-62790155F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703" y="1938355"/>
                <a:ext cx="441435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1948E3-65E9-6276-56D8-82B050BF68B0}"/>
                  </a:ext>
                </a:extLst>
              </p:cNvPr>
              <p:cNvSpPr txBox="1"/>
              <p:nvPr/>
            </p:nvSpPr>
            <p:spPr>
              <a:xfrm>
                <a:off x="352430" y="4364275"/>
                <a:ext cx="3637052" cy="393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8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sup>
                          <m:r>
                            <a:rPr lang="en-US" sz="18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  <m:sup>
                          <m:r>
                            <a:rPr lang="en-US" sz="18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  <m:sup>
                          <m:r>
                            <a:rPr lang="en-US" sz="18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1948E3-65E9-6276-56D8-82B050BF6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30" y="4364275"/>
                <a:ext cx="3637052" cy="393954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61CF24-E30E-65D7-4A6E-FA3B8DF70BBE}"/>
                  </a:ext>
                </a:extLst>
              </p:cNvPr>
              <p:cNvSpPr txBox="1"/>
              <p:nvPr/>
            </p:nvSpPr>
            <p:spPr>
              <a:xfrm>
                <a:off x="1422997" y="4758229"/>
                <a:ext cx="1495917" cy="526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1800" b="0" i="1" dirty="0">
                  <a:solidFill>
                    <a:schemeClr val="accent4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61CF24-E30E-65D7-4A6E-FA3B8DF70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97" y="4758229"/>
                <a:ext cx="1495917" cy="5261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96926D-F2FE-5A30-1340-315C81D2DF3D}"/>
                  </a:ext>
                </a:extLst>
              </p:cNvPr>
              <p:cNvSpPr txBox="1"/>
              <p:nvPr/>
            </p:nvSpPr>
            <p:spPr>
              <a:xfrm>
                <a:off x="2960049" y="1353369"/>
                <a:ext cx="4414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96926D-F2FE-5A30-1340-315C81D2D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049" y="1353369"/>
                <a:ext cx="441435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nk and black circle with white circle&#10;&#10;AI-generated content may be incorrect.">
            <a:extLst>
              <a:ext uri="{FF2B5EF4-FFF2-40B4-BE49-F238E27FC236}">
                <a16:creationId xmlns:a16="http://schemas.microsoft.com/office/drawing/2014/main" id="{0439CCB4-ECBB-801D-49DE-37CBC74084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40" y="1446561"/>
            <a:ext cx="1413888" cy="1413888"/>
          </a:xfrm>
          <a:prstGeom prst="rect">
            <a:avLst/>
          </a:prstGeom>
        </p:spPr>
      </p:pic>
      <p:pic>
        <p:nvPicPr>
          <p:cNvPr id="23" name="Picture 22" descr="A pink circle with black and white lines&#10;&#10;AI-generated content may be incorrect.">
            <a:extLst>
              <a:ext uri="{FF2B5EF4-FFF2-40B4-BE49-F238E27FC236}">
                <a16:creationId xmlns:a16="http://schemas.microsoft.com/office/drawing/2014/main" id="{EE2F08E1-D527-0599-CACE-DC638AF1B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40" y="3110330"/>
            <a:ext cx="1450922" cy="14509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578739-9E78-7636-F19B-980142C5B35D}"/>
              </a:ext>
            </a:extLst>
          </p:cNvPr>
          <p:cNvSpPr txBox="1"/>
          <p:nvPr/>
        </p:nvSpPr>
        <p:spPr>
          <a:xfrm>
            <a:off x="4187550" y="2783275"/>
            <a:ext cx="194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Excite Eigenmode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45C4A8-2480-D6F2-927C-9C67076A66AD}"/>
              </a:ext>
            </a:extLst>
          </p:cNvPr>
          <p:cNvSpPr txBox="1"/>
          <p:nvPr/>
        </p:nvSpPr>
        <p:spPr>
          <a:xfrm>
            <a:off x="4142712" y="4573563"/>
            <a:ext cx="218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Couple Eigenmodes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95A5CA-AF1B-5258-ECB8-40370F96E1CB}"/>
              </a:ext>
            </a:extLst>
          </p:cNvPr>
          <p:cNvSpPr txBox="1"/>
          <p:nvPr/>
        </p:nvSpPr>
        <p:spPr>
          <a:xfrm>
            <a:off x="4753482" y="1999671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Dipole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D9E496-23D2-4FE0-5963-3C70E6356D5C}"/>
              </a:ext>
            </a:extLst>
          </p:cNvPr>
          <p:cNvSpPr txBox="1"/>
          <p:nvPr/>
        </p:nvSpPr>
        <p:spPr>
          <a:xfrm>
            <a:off x="4822353" y="367856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Quad’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0C6DFA-7D99-46A9-659B-8F3CD4608AEF}"/>
              </a:ext>
            </a:extLst>
          </p:cNvPr>
          <p:cNvSpPr/>
          <p:nvPr/>
        </p:nvSpPr>
        <p:spPr>
          <a:xfrm>
            <a:off x="6233531" y="234176"/>
            <a:ext cx="2051827" cy="78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8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7" grpId="0" animBg="1"/>
      <p:bldP spid="18" grpId="0" animBg="1"/>
      <p:bldP spid="19" grpId="0"/>
      <p:bldP spid="20" grpId="0"/>
      <p:bldP spid="21" grpId="0" animBg="1"/>
      <p:bldP spid="24" grpId="0"/>
      <p:bldP spid="25" grpId="0"/>
      <p:bldP spid="26" grpId="0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A0D8-D16B-759B-971B-FD1D8AF2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188" y="-116100"/>
            <a:ext cx="511925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E05CB"/>
                </a:solidFill>
              </a:rPr>
              <a:t>The TRIGA-Trap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D20EF-62C9-714E-C242-23CD29D53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3" y="975851"/>
            <a:ext cx="10733606" cy="3229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12774F-91B5-9485-AD2E-90AE22AF3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09" y="4001514"/>
            <a:ext cx="1492737" cy="172807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13CBDE0-D905-C9B5-F52D-DC0F84533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t="28519" r="34123" b="26102"/>
          <a:stretch/>
        </p:blipFill>
        <p:spPr bwMode="auto">
          <a:xfrm>
            <a:off x="508000" y="3864128"/>
            <a:ext cx="637309" cy="60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2D2644-B24B-DDB2-8EF6-A83E40554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2013" y="4301837"/>
            <a:ext cx="2562605" cy="18528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0D5364-EC58-2CCD-C4A8-4FF1E19E03D3}"/>
              </a:ext>
            </a:extLst>
          </p:cNvPr>
          <p:cNvSpPr txBox="1"/>
          <p:nvPr/>
        </p:nvSpPr>
        <p:spPr>
          <a:xfrm>
            <a:off x="8620638" y="6250786"/>
            <a:ext cx="357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Phase-Imaging of the trapped 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77720B-464C-3782-4EB6-4FD451379386}"/>
              </a:ext>
            </a:extLst>
          </p:cNvPr>
          <p:cNvSpPr txBox="1"/>
          <p:nvPr/>
        </p:nvSpPr>
        <p:spPr>
          <a:xfrm>
            <a:off x="3082342" y="5726987"/>
            <a:ext cx="1989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Purification Trap</a:t>
            </a:r>
          </a:p>
          <a:p>
            <a:pPr algn="ctr"/>
            <a:r>
              <a:rPr lang="en-US" dirty="0"/>
              <a:t>Mass-selective</a:t>
            </a:r>
          </a:p>
          <a:p>
            <a:pPr algn="ctr"/>
            <a:r>
              <a:rPr lang="en-US" dirty="0"/>
              <a:t> buffer gas cooling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56DFB2-218C-9194-3D0B-0C39C2392A87}"/>
              </a:ext>
            </a:extLst>
          </p:cNvPr>
          <p:cNvSpPr txBox="1"/>
          <p:nvPr/>
        </p:nvSpPr>
        <p:spPr>
          <a:xfrm>
            <a:off x="5867237" y="5726987"/>
            <a:ext cx="2291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Measurement Trap</a:t>
            </a:r>
          </a:p>
          <a:p>
            <a:pPr algn="ctr"/>
            <a:r>
              <a:rPr lang="en-US" dirty="0"/>
              <a:t>Excitation scheme</a:t>
            </a:r>
          </a:p>
          <a:p>
            <a:pPr algn="ctr"/>
            <a:r>
              <a:rPr lang="en-US" dirty="0"/>
              <a:t> to collect ion phases</a:t>
            </a:r>
          </a:p>
        </p:txBody>
      </p:sp>
      <p:pic>
        <p:nvPicPr>
          <p:cNvPr id="23" name="Picture 22" descr="A close-up of a machine&#10;&#10;Description automatically generated">
            <a:extLst>
              <a:ext uri="{FF2B5EF4-FFF2-40B4-BE49-F238E27FC236}">
                <a16:creationId xmlns:a16="http://schemas.microsoft.com/office/drawing/2014/main" id="{9E156F40-32D9-8F35-DC84-9D202B371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84" y="4283731"/>
            <a:ext cx="3695891" cy="158031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EC5349-1999-468F-4CB8-5B29D845EE7E}"/>
              </a:ext>
            </a:extLst>
          </p:cNvPr>
          <p:cNvCxnSpPr/>
          <p:nvPr/>
        </p:nvCxnSpPr>
        <p:spPr>
          <a:xfrm flipV="1">
            <a:off x="3907084" y="5251010"/>
            <a:ext cx="900306" cy="5432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8905E8-A96D-220C-8698-AA6405AC9D54}"/>
              </a:ext>
            </a:extLst>
          </p:cNvPr>
          <p:cNvCxnSpPr>
            <a:cxnSpLocks/>
          </p:cNvCxnSpPr>
          <p:nvPr/>
        </p:nvCxnSpPr>
        <p:spPr>
          <a:xfrm flipH="1" flipV="1">
            <a:off x="6437878" y="5251010"/>
            <a:ext cx="467611" cy="5432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DA4A61-4519-903D-DE76-E763889C78E2}"/>
              </a:ext>
            </a:extLst>
          </p:cNvPr>
          <p:cNvCxnSpPr>
            <a:cxnSpLocks/>
          </p:cNvCxnSpPr>
          <p:nvPr/>
        </p:nvCxnSpPr>
        <p:spPr>
          <a:xfrm flipH="1" flipV="1">
            <a:off x="1970051" y="2031483"/>
            <a:ext cx="121299" cy="1970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B19373-8B8F-FAB8-7454-B8BB932F1CBF}"/>
              </a:ext>
            </a:extLst>
          </p:cNvPr>
          <p:cNvCxnSpPr>
            <a:cxnSpLocks/>
          </p:cNvCxnSpPr>
          <p:nvPr/>
        </p:nvCxnSpPr>
        <p:spPr>
          <a:xfrm flipV="1">
            <a:off x="7012967" y="2797521"/>
            <a:ext cx="590008" cy="15043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1A33A21-3B4A-3455-15D4-4042E02ECFC9}"/>
              </a:ext>
            </a:extLst>
          </p:cNvPr>
          <p:cNvSpPr txBox="1"/>
          <p:nvPr/>
        </p:nvSpPr>
        <p:spPr>
          <a:xfrm>
            <a:off x="0" y="6642556"/>
            <a:ext cx="3199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Fig Ref:</a:t>
            </a:r>
            <a:r>
              <a:rPr lang="el-GR" sz="800" dirty="0"/>
              <a:t> 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.S.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Chenmarev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, Eur. Phys. J. A (2023) 59:29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98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118E-E097-5ECF-8344-E3DE64D43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59" y="0"/>
            <a:ext cx="4269058" cy="1325563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Systematic Errors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9EA777-EEA4-4480-D171-955327C6A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082571"/>
              </p:ext>
            </p:extLst>
          </p:nvPr>
        </p:nvGraphicFramePr>
        <p:xfrm>
          <a:off x="802473" y="1190006"/>
          <a:ext cx="7438277" cy="3660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9633">
                  <a:extLst>
                    <a:ext uri="{9D8B030D-6E8A-4147-A177-3AD203B41FA5}">
                      <a16:colId xmlns:a16="http://schemas.microsoft.com/office/drawing/2014/main" val="2194783405"/>
                    </a:ext>
                  </a:extLst>
                </a:gridCol>
                <a:gridCol w="1479867">
                  <a:extLst>
                    <a:ext uri="{9D8B030D-6E8A-4147-A177-3AD203B41FA5}">
                      <a16:colId xmlns:a16="http://schemas.microsoft.com/office/drawing/2014/main" val="697776724"/>
                    </a:ext>
                  </a:extLst>
                </a:gridCol>
                <a:gridCol w="1888777">
                  <a:extLst>
                    <a:ext uri="{9D8B030D-6E8A-4147-A177-3AD203B41FA5}">
                      <a16:colId xmlns:a16="http://schemas.microsoft.com/office/drawing/2014/main" val="1676894004"/>
                    </a:ext>
                  </a:extLst>
                </a:gridCol>
              </a:tblGrid>
              <a:tr h="432637">
                <a:tc>
                  <a:txBody>
                    <a:bodyPr/>
                    <a:lstStyle/>
                    <a:p>
                      <a:r>
                        <a:rPr lang="de-DE" sz="2000" dirty="0"/>
                        <a:t>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Δ</a:t>
                      </a:r>
                      <a:r>
                        <a:rPr lang="de-DE" sz="2000" dirty="0" err="1"/>
                        <a:t>f</a:t>
                      </a:r>
                      <a:r>
                        <a:rPr lang="de-DE" sz="2000" baseline="-25000" dirty="0" err="1"/>
                        <a:t>C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Δ</a:t>
                      </a:r>
                      <a:r>
                        <a:rPr lang="de-DE" sz="2000" dirty="0" err="1"/>
                        <a:t>f</a:t>
                      </a:r>
                      <a:r>
                        <a:rPr lang="de-DE" sz="2000" baseline="-25000" dirty="0" err="1"/>
                        <a:t>C</a:t>
                      </a:r>
                      <a:r>
                        <a:rPr lang="de-DE" sz="2000" dirty="0"/>
                        <a:t>/</a:t>
                      </a:r>
                      <a:r>
                        <a:rPr lang="de-DE" sz="2000" dirty="0" err="1"/>
                        <a:t>f</a:t>
                      </a:r>
                      <a:r>
                        <a:rPr lang="de-DE" sz="2000" baseline="-25000" dirty="0" err="1"/>
                        <a:t>C</a:t>
                      </a:r>
                      <a:r>
                        <a:rPr lang="de-DE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32989"/>
                  </a:ext>
                </a:extLst>
              </a:tr>
              <a:tr h="404904">
                <a:tc>
                  <a:txBody>
                    <a:bodyPr/>
                    <a:lstStyle/>
                    <a:p>
                      <a:r>
                        <a:rPr lang="de-DE" dirty="0"/>
                        <a:t>Radial electric field imperfection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&lt; 0,5 </a:t>
                      </a:r>
                      <a:r>
                        <a:rPr lang="de-DE" sz="1800" dirty="0" err="1"/>
                        <a:t>mHz</a:t>
                      </a:r>
                      <a:r>
                        <a:rPr lang="de-DE" sz="1800" dirty="0"/>
                        <a:t>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&lt; 1</a:t>
                      </a:r>
                      <a:r>
                        <a:rPr lang="el-GR" sz="1800" dirty="0"/>
                        <a:t>∙</a:t>
                      </a:r>
                      <a:r>
                        <a:rPr lang="de-DE" sz="1800" dirty="0"/>
                        <a:t>10</a:t>
                      </a:r>
                      <a:r>
                        <a:rPr lang="de-DE" sz="1800" baseline="30000" dirty="0"/>
                        <a:t>-9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399486"/>
                  </a:ext>
                </a:extLst>
              </a:tr>
              <a:tr h="404904">
                <a:tc>
                  <a:txBody>
                    <a:bodyPr/>
                    <a:lstStyle/>
                    <a:p>
                      <a:r>
                        <a:rPr lang="de-DE" dirty="0"/>
                        <a:t>Radial magnetic field imperfection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&lt; 0,5 </a:t>
                      </a:r>
                      <a:r>
                        <a:rPr lang="de-DE" sz="1800" dirty="0" err="1"/>
                        <a:t>mHz</a:t>
                      </a:r>
                      <a:r>
                        <a:rPr lang="de-DE" sz="1800" dirty="0"/>
                        <a:t>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&lt; 1</a:t>
                      </a:r>
                      <a:r>
                        <a:rPr lang="el-GR" sz="1800" dirty="0"/>
                        <a:t>∙</a:t>
                      </a:r>
                      <a:r>
                        <a:rPr lang="de-DE" sz="1800" dirty="0"/>
                        <a:t>10</a:t>
                      </a:r>
                      <a:r>
                        <a:rPr lang="de-DE" sz="1800" baseline="30000" dirty="0"/>
                        <a:t>-9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530116"/>
                  </a:ext>
                </a:extLst>
              </a:tr>
              <a:tr h="404904">
                <a:tc>
                  <a:txBody>
                    <a:bodyPr/>
                    <a:lstStyle/>
                    <a:p>
                      <a:r>
                        <a:rPr lang="de-DE" dirty="0"/>
                        <a:t>Axial </a:t>
                      </a:r>
                      <a:r>
                        <a:rPr lang="de-DE" dirty="0" err="1"/>
                        <a:t>magnetic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field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imperfection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&lt; 0,1 </a:t>
                      </a:r>
                      <a:r>
                        <a:rPr lang="de-DE" sz="1800" dirty="0" err="1"/>
                        <a:t>mHz</a:t>
                      </a:r>
                      <a:r>
                        <a:rPr lang="de-DE" sz="1800" dirty="0"/>
                        <a:t>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&lt; 2</a:t>
                      </a:r>
                      <a:r>
                        <a:rPr lang="el-GR" sz="1800" dirty="0"/>
                        <a:t>∙</a:t>
                      </a:r>
                      <a:r>
                        <a:rPr lang="de-DE" sz="1800" dirty="0"/>
                        <a:t>10</a:t>
                      </a:r>
                      <a:r>
                        <a:rPr lang="de-DE" sz="1800" baseline="30000" dirty="0"/>
                        <a:t>-10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270324"/>
                  </a:ext>
                </a:extLst>
              </a:tr>
              <a:tr h="404904">
                <a:tc>
                  <a:txBody>
                    <a:bodyPr/>
                    <a:lstStyle/>
                    <a:p>
                      <a:r>
                        <a:rPr lang="de-DE" dirty="0"/>
                        <a:t>Count-rate dependance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&lt; 0,1 mHz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&lt; 2</a:t>
                      </a:r>
                      <a:r>
                        <a:rPr lang="el-GR" sz="1800" dirty="0"/>
                        <a:t>∙</a:t>
                      </a:r>
                      <a:r>
                        <a:rPr lang="de-DE" sz="1800" dirty="0"/>
                        <a:t>10</a:t>
                      </a:r>
                      <a:r>
                        <a:rPr lang="de-DE" sz="1800" baseline="30000" dirty="0"/>
                        <a:t>-10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320965"/>
                  </a:ext>
                </a:extLst>
              </a:tr>
              <a:tr h="404904">
                <a:tc>
                  <a:txBody>
                    <a:bodyPr/>
                    <a:lstStyle/>
                    <a:p>
                      <a:r>
                        <a:rPr lang="de-DE" dirty="0"/>
                        <a:t>Image </a:t>
                      </a:r>
                      <a:r>
                        <a:rPr lang="de-DE" dirty="0" err="1"/>
                        <a:t>distortion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&lt; 0,25 </a:t>
                      </a:r>
                      <a:r>
                        <a:rPr lang="de-DE" sz="1800" dirty="0" err="1"/>
                        <a:t>mHz</a:t>
                      </a:r>
                      <a:r>
                        <a:rPr lang="de-DE" sz="1800" dirty="0"/>
                        <a:t>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&lt; 5</a:t>
                      </a:r>
                      <a:r>
                        <a:rPr lang="el-GR" sz="1800" dirty="0"/>
                        <a:t>∙</a:t>
                      </a:r>
                      <a:r>
                        <a:rPr lang="de-DE" sz="1800" dirty="0"/>
                        <a:t>10</a:t>
                      </a:r>
                      <a:r>
                        <a:rPr lang="de-DE" sz="1800" baseline="30000" dirty="0"/>
                        <a:t>-10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9290"/>
                  </a:ext>
                </a:extLst>
              </a:tr>
              <a:tr h="404904">
                <a:tc>
                  <a:txBody>
                    <a:bodyPr/>
                    <a:lstStyle/>
                    <a:p>
                      <a:r>
                        <a:rPr lang="de-DE" dirty="0" err="1"/>
                        <a:t>Bore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temperature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&lt; 1 </a:t>
                      </a:r>
                      <a:r>
                        <a:rPr lang="de-DE" sz="1800" dirty="0" err="1"/>
                        <a:t>mHz</a:t>
                      </a:r>
                      <a:r>
                        <a:rPr lang="de-DE" sz="1800" dirty="0"/>
                        <a:t>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&lt; 2</a:t>
                      </a:r>
                      <a:r>
                        <a:rPr lang="el-GR" sz="1800" dirty="0"/>
                        <a:t>∙</a:t>
                      </a:r>
                      <a:r>
                        <a:rPr lang="de-DE" sz="1800" dirty="0"/>
                        <a:t>10</a:t>
                      </a:r>
                      <a:r>
                        <a:rPr lang="de-DE" sz="1800" baseline="30000" dirty="0"/>
                        <a:t>-9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15044"/>
                  </a:ext>
                </a:extLst>
              </a:tr>
              <a:tr h="399357">
                <a:tc>
                  <a:txBody>
                    <a:bodyPr/>
                    <a:lstStyle/>
                    <a:p>
                      <a:r>
                        <a:rPr lang="de-DE" dirty="0"/>
                        <a:t>Magnet </a:t>
                      </a:r>
                      <a:r>
                        <a:rPr lang="de-DE" dirty="0" err="1"/>
                        <a:t>pressure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&lt; 0,3 </a:t>
                      </a:r>
                      <a:r>
                        <a:rPr lang="de-DE" sz="1800" dirty="0" err="1"/>
                        <a:t>mHz</a:t>
                      </a:r>
                      <a:r>
                        <a:rPr lang="de-DE" sz="1800" dirty="0"/>
                        <a:t>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&lt; 6</a:t>
                      </a:r>
                      <a:r>
                        <a:rPr lang="el-GR" sz="1800" dirty="0"/>
                        <a:t>∙</a:t>
                      </a:r>
                      <a:r>
                        <a:rPr lang="de-DE" sz="1800" dirty="0"/>
                        <a:t>10</a:t>
                      </a:r>
                      <a:r>
                        <a:rPr lang="de-DE" sz="1800" baseline="30000" dirty="0"/>
                        <a:t>-10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733153"/>
                  </a:ext>
                </a:extLst>
              </a:tr>
              <a:tr h="399357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Total systematic: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aseline="0" dirty="0"/>
                        <a:t>~</a:t>
                      </a:r>
                      <a:r>
                        <a:rPr lang="de-DE" dirty="0"/>
                        <a:t>2.5</a:t>
                      </a:r>
                      <a:r>
                        <a:rPr lang="el-GR" sz="1800" dirty="0"/>
                        <a:t>∙</a:t>
                      </a:r>
                      <a:r>
                        <a:rPr lang="de-DE" sz="1800" dirty="0"/>
                        <a:t>10</a:t>
                      </a:r>
                      <a:r>
                        <a:rPr lang="de-DE" sz="1800" baseline="30000" dirty="0"/>
                        <a:t>-9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13481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FF4BD1C-7ED9-7970-C398-2B416E5C69C0}"/>
              </a:ext>
            </a:extLst>
          </p:cNvPr>
          <p:cNvSpPr/>
          <p:nvPr/>
        </p:nvSpPr>
        <p:spPr>
          <a:xfrm>
            <a:off x="713264" y="4850781"/>
            <a:ext cx="5544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131413"/>
                </a:solidFill>
                <a:latin typeface="Times-Roman"/>
              </a:rPr>
              <a:t>S. Chenmarev </a:t>
            </a:r>
            <a:r>
              <a:rPr lang="de-DE" sz="1200" i="1" dirty="0">
                <a:solidFill>
                  <a:srgbClr val="131413"/>
                </a:solidFill>
                <a:latin typeface="Times-Roman"/>
              </a:rPr>
              <a:t>et al</a:t>
            </a:r>
            <a:r>
              <a:rPr lang="de-DE" sz="1200" dirty="0">
                <a:solidFill>
                  <a:srgbClr val="131413"/>
                </a:solidFill>
                <a:latin typeface="Times-Roman"/>
              </a:rPr>
              <a:t>., Eur. Phys. J. A </a:t>
            </a:r>
            <a:r>
              <a:rPr lang="de-DE" sz="1200" b="1" dirty="0">
                <a:solidFill>
                  <a:srgbClr val="131413"/>
                </a:solidFill>
                <a:latin typeface="Times-Roman"/>
              </a:rPr>
              <a:t>59</a:t>
            </a:r>
            <a:r>
              <a:rPr lang="de-DE" sz="1200" dirty="0">
                <a:solidFill>
                  <a:srgbClr val="131413"/>
                </a:solidFill>
                <a:latin typeface="Times-Roman"/>
              </a:rPr>
              <a:t>, 29 (2023)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022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8AD9-E8EB-AF55-2517-F6462F963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21" y="44605"/>
            <a:ext cx="10515600" cy="838124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Harmonicity of Electric Potential</a:t>
            </a:r>
          </a:p>
        </p:txBody>
      </p:sp>
      <p:pic>
        <p:nvPicPr>
          <p:cNvPr id="11" name="Picture 10" descr="A graph with a graph and a graph with a graph and a graph with a graph and a graph with a graph and a graph with a graph and a graph with a graph and a graph with&#10;&#10;AI-generated content may be incorrect.">
            <a:extLst>
              <a:ext uri="{FF2B5EF4-FFF2-40B4-BE49-F238E27FC236}">
                <a16:creationId xmlns:a16="http://schemas.microsoft.com/office/drawing/2014/main" id="{E59C0F65-4E92-EF9A-A795-0F3DB82AB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2" y="2945703"/>
            <a:ext cx="3086531" cy="2943636"/>
          </a:xfrm>
          <a:prstGeom prst="rect">
            <a:avLst/>
          </a:prstGeom>
        </p:spPr>
      </p:pic>
      <p:pic>
        <p:nvPicPr>
          <p:cNvPr id="13" name="Picture 12" descr="A graph with a graph and a graph with a green arrow&#10;&#10;AI-generated content may be incorrect.">
            <a:extLst>
              <a:ext uri="{FF2B5EF4-FFF2-40B4-BE49-F238E27FC236}">
                <a16:creationId xmlns:a16="http://schemas.microsoft.com/office/drawing/2014/main" id="{3CB46456-4FF6-8B6B-1FB2-CAA6F2F35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63" y="2889948"/>
            <a:ext cx="3086531" cy="29436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1BC61C-7232-194C-4C59-38BB2976261A}"/>
              </a:ext>
            </a:extLst>
          </p:cNvPr>
          <p:cNvSpPr txBox="1"/>
          <p:nvPr/>
        </p:nvSpPr>
        <p:spPr>
          <a:xfrm>
            <a:off x="1234507" y="3178096"/>
            <a:ext cx="1298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E05CB"/>
                </a:solidFill>
              </a:rPr>
              <a:t>‘Harmonic’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6C598-8988-3790-6B38-55F2592366BC}"/>
              </a:ext>
            </a:extLst>
          </p:cNvPr>
          <p:cNvSpPr txBox="1"/>
          <p:nvPr/>
        </p:nvSpPr>
        <p:spPr>
          <a:xfrm>
            <a:off x="4339622" y="3178096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‘Anharmonic’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2A9DF4-2984-A691-A81A-BC10954D0E4C}"/>
              </a:ext>
            </a:extLst>
          </p:cNvPr>
          <p:cNvSpPr txBox="1"/>
          <p:nvPr/>
        </p:nvSpPr>
        <p:spPr>
          <a:xfrm>
            <a:off x="3282103" y="5833584"/>
            <a:ext cx="412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Fine tune Correction Electrode Voltages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B05064-4171-E0FC-28CF-1F930736E273}"/>
                  </a:ext>
                </a:extLst>
              </p:cNvPr>
              <p:cNvSpPr txBox="1"/>
              <p:nvPr/>
            </p:nvSpPr>
            <p:spPr>
              <a:xfrm>
                <a:off x="339151" y="2101154"/>
                <a:ext cx="47888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motion radius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) with increasing </a:t>
                </a:r>
                <a:r>
                  <a:rPr lang="en-US" dirty="0" err="1"/>
                  <a:t>Exc</a:t>
                </a:r>
                <a:r>
                  <a:rPr lang="en-US" dirty="0"/>
                  <a:t> Amp</a:t>
                </a:r>
              </a:p>
              <a:p>
                <a:r>
                  <a:rPr lang="en-US" dirty="0"/>
                  <a:t>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phase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B05064-4171-E0FC-28CF-1F930736E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51" y="2101154"/>
                <a:ext cx="4788875" cy="646331"/>
              </a:xfrm>
              <a:prstGeom prst="rect">
                <a:avLst/>
              </a:prstGeom>
              <a:blipFill>
                <a:blip r:embed="rId5"/>
                <a:stretch>
                  <a:fillRect l="-382"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curve&#10;&#10;AI-generated content may be incorrect.">
            <a:extLst>
              <a:ext uri="{FF2B5EF4-FFF2-40B4-BE49-F238E27FC236}">
                <a16:creationId xmlns:a16="http://schemas.microsoft.com/office/drawing/2014/main" id="{E9748986-C83D-18DB-775F-2495023F6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54" y="1666358"/>
            <a:ext cx="5312427" cy="35252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CC949A-C598-8C0A-54C7-6913910BCD30}"/>
                  </a:ext>
                </a:extLst>
              </p:cNvPr>
              <p:cNvSpPr txBox="1"/>
              <p:nvPr/>
            </p:nvSpPr>
            <p:spPr>
              <a:xfrm>
                <a:off x="8764858" y="5225195"/>
                <a:ext cx="2495363" cy="649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3±7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=(1.5±1.1)·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CC949A-C598-8C0A-54C7-6913910BC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4858" y="5225195"/>
                <a:ext cx="2495363" cy="649409"/>
              </a:xfrm>
              <a:prstGeom prst="rect">
                <a:avLst/>
              </a:prstGeom>
              <a:blipFill>
                <a:blip r:embed="rId7"/>
                <a:stretch>
                  <a:fillRect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21E5EDF-218A-5648-7727-72CBDD81B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516" y="1175604"/>
            <a:ext cx="38481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C665E5-95EC-AC72-90CF-0B68E6D2394E}"/>
                  </a:ext>
                </a:extLst>
              </p:cNvPr>
              <p:cNvSpPr txBox="1"/>
              <p:nvPr/>
            </p:nvSpPr>
            <p:spPr>
              <a:xfrm>
                <a:off x="339151" y="1010600"/>
                <a:ext cx="3456878" cy="847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C665E5-95EC-AC72-90CF-0B68E6D23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51" y="1010600"/>
                <a:ext cx="3456878" cy="84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9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3E36-324B-4A6A-620C-8D1DB3C37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78" y="-325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E05CB"/>
                </a:solidFill>
              </a:rPr>
              <a:t>B-Field Alignment with E-Field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CADFE-A4F5-FC9A-D8FC-5736C3BC8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8" y="1031660"/>
            <a:ext cx="2183073" cy="217766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01B105-A1F0-6750-0EEA-F880BBA8C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48" y="889800"/>
            <a:ext cx="2686425" cy="2324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E00E71-59F2-8B0F-AF78-687D03D05CA9}"/>
                  </a:ext>
                </a:extLst>
              </p:cNvPr>
              <p:cNvSpPr txBox="1"/>
              <p:nvPr/>
            </p:nvSpPr>
            <p:spPr>
              <a:xfrm>
                <a:off x="6096000" y="1097013"/>
                <a:ext cx="6094140" cy="2439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𝑖𝑛𝑣</m:t>
                              </m:r>
                            </m:sub>
                          </m:sSub>
                        </m:e>
                        <m:sup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sz="1800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l-GR" sz="1800" i="1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)+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i="1" dirty="0">
                  <a:latin typeface="Garamond" panose="02020404030301010803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l-GR" sz="18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l-G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latin typeface="Garamond" panose="02020404030301010803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𝑖𝑛𝑣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18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E00E71-59F2-8B0F-AF78-687D03D05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097013"/>
                <a:ext cx="6094140" cy="24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ACC903-47F2-4E89-50A1-FA432BBC5B81}"/>
                  </a:ext>
                </a:extLst>
              </p:cNvPr>
              <p:cNvSpPr txBox="1"/>
              <p:nvPr/>
            </p:nvSpPr>
            <p:spPr>
              <a:xfrm>
                <a:off x="3910282" y="1928025"/>
                <a:ext cx="17272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l-GR" b="0" i="1" smtClean="0">
                            <a:solidFill>
                              <a:srgbClr val="0E05C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l-GR" b="0" i="1" smtClean="0">
                        <a:solidFill>
                          <a:srgbClr val="0E05CB"/>
                        </a:solidFill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dirty="0">
                    <a:solidFill>
                      <a:srgbClr val="0E05CB"/>
                    </a:solidFill>
                  </a:rPr>
                  <a:t> ≤ 0.1 mm</a:t>
                </a:r>
              </a:p>
              <a:p>
                <a:r>
                  <a:rPr lang="en-US" dirty="0">
                    <a:solidFill>
                      <a:srgbClr val="0E05CB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ACC903-47F2-4E89-50A1-FA432BBC5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282" y="1928025"/>
                <a:ext cx="1727268" cy="646331"/>
              </a:xfrm>
              <a:prstGeom prst="rect">
                <a:avLst/>
              </a:prstGeom>
              <a:blipFill>
                <a:blip r:embed="rId6"/>
                <a:stretch>
                  <a:fillRect t="-3774" r="-1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09463E-4A0C-34F2-F6E5-9736C99C8EE1}"/>
              </a:ext>
            </a:extLst>
          </p:cNvPr>
          <p:cNvSpPr txBox="1"/>
          <p:nvPr/>
        </p:nvSpPr>
        <p:spPr>
          <a:xfrm>
            <a:off x="1327846" y="3311801"/>
            <a:ext cx="4474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Fine-Tune Trap-axis alignment in B-field</a:t>
            </a:r>
          </a:p>
        </p:txBody>
      </p:sp>
      <p:pic>
        <p:nvPicPr>
          <p:cNvPr id="6" name="Picture 5" descr="A graph with red and black dots&#10;&#10;AI-generated content may be incorrect.">
            <a:extLst>
              <a:ext uri="{FF2B5EF4-FFF2-40B4-BE49-F238E27FC236}">
                <a16:creationId xmlns:a16="http://schemas.microsoft.com/office/drawing/2014/main" id="{EE6D13E2-4193-1560-7088-F071A92DD7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8" y="3844290"/>
            <a:ext cx="4474427" cy="2880592"/>
          </a:xfrm>
          <a:prstGeom prst="rect">
            <a:avLst/>
          </a:prstGeom>
        </p:spPr>
      </p:pic>
      <p:pic>
        <p:nvPicPr>
          <p:cNvPr id="10" name="Picture 9" descr="A graph with black dots and red lines&#10;&#10;AI-generated content may be incorrect.">
            <a:extLst>
              <a:ext uri="{FF2B5EF4-FFF2-40B4-BE49-F238E27FC236}">
                <a16:creationId xmlns:a16="http://schemas.microsoft.com/office/drawing/2014/main" id="{7444EE93-A066-E55C-D699-BF9CFC7D1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13" y="3778710"/>
            <a:ext cx="4209380" cy="2913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B3D2A3-8D88-FC1B-D021-E1A9B3E82861}"/>
                  </a:ext>
                </a:extLst>
              </p:cNvPr>
              <p:cNvSpPr txBox="1"/>
              <p:nvPr/>
            </p:nvSpPr>
            <p:spPr>
              <a:xfrm>
                <a:off x="9567747" y="4666045"/>
                <a:ext cx="2606133" cy="64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8.58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68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mHz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</m:t>
                      </m:r>
                      <m:sSup>
                        <m:sSup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0.05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B3D2A3-8D88-FC1B-D021-E1A9B3E82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7747" y="4666045"/>
                <a:ext cx="2606133" cy="647228"/>
              </a:xfrm>
              <a:prstGeom prst="rect">
                <a:avLst/>
              </a:prstGeom>
              <a:blipFill>
                <a:blip r:embed="rId9"/>
                <a:stretch>
                  <a:fillRect t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73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16560</TotalTime>
  <Words>1689</Words>
  <Application>Microsoft Office PowerPoint</Application>
  <PresentationFormat>Widescreen</PresentationFormat>
  <Paragraphs>293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Cambria Math</vt:lpstr>
      <vt:lpstr>CMR10</vt:lpstr>
      <vt:lpstr>CMSY7</vt:lpstr>
      <vt:lpstr>Garamond</vt:lpstr>
      <vt:lpstr>Times New Roman</vt:lpstr>
      <vt:lpstr>Times-Roman</vt:lpstr>
      <vt:lpstr>Wingdings</vt:lpstr>
      <vt:lpstr>Office Theme</vt:lpstr>
      <vt:lpstr>Mass Measurements of Actinides at the High-Precision Penning-Trap Mass Spectrometer TRIGA-Trap </vt:lpstr>
      <vt:lpstr>Topics for today</vt:lpstr>
      <vt:lpstr>TRIGA-Trap </vt:lpstr>
      <vt:lpstr>Studies at TRIGA-Trap</vt:lpstr>
      <vt:lpstr>Trapped Ion Manipulation &amp; PI-ICR</vt:lpstr>
      <vt:lpstr>The TRIGA-Trap Setup</vt:lpstr>
      <vt:lpstr>Systematic Errors</vt:lpstr>
      <vt:lpstr>Harmonicity of Electric Potential</vt:lpstr>
      <vt:lpstr>B-Field Alignment with E-Field</vt:lpstr>
      <vt:lpstr>Measurement Procedure</vt:lpstr>
      <vt:lpstr>Data Analysis</vt:lpstr>
      <vt:lpstr>Recent Actinide Measurements</vt:lpstr>
      <vt:lpstr>Nuclear Structure Evaluation</vt:lpstr>
      <vt:lpstr>PowerPoint Presentation</vt:lpstr>
      <vt:lpstr>Outlook &amp; Concluding Remark</vt:lpstr>
      <vt:lpstr>PowerPoint Presentation</vt:lpstr>
      <vt:lpstr>PowerPoint Presentation</vt:lpstr>
      <vt:lpstr>Mass Measurements of Actinides at the High-Precision Penning-Trap Mass Spectrometer TRIGA-Trap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Tanvir Sayed</dc:creator>
  <cp:lastModifiedBy>Tanvir Sayed</cp:lastModifiedBy>
  <cp:revision>14</cp:revision>
  <dcterms:created xsi:type="dcterms:W3CDTF">2025-05-23T11:40:55Z</dcterms:created>
  <dcterms:modified xsi:type="dcterms:W3CDTF">2025-08-18T12:22:11Z</dcterms:modified>
</cp:coreProperties>
</file>