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</p:sldMasterIdLst>
  <p:notesMasterIdLst>
    <p:notesMasterId r:id="rId19"/>
  </p:notesMasterIdLst>
  <p:sldIdLst>
    <p:sldId id="441" r:id="rId3"/>
    <p:sldId id="399" r:id="rId4"/>
    <p:sldId id="443" r:id="rId5"/>
    <p:sldId id="442" r:id="rId6"/>
    <p:sldId id="449" r:id="rId7"/>
    <p:sldId id="444" r:id="rId8"/>
    <p:sldId id="456" r:id="rId9"/>
    <p:sldId id="451" r:id="rId10"/>
    <p:sldId id="457" r:id="rId11"/>
    <p:sldId id="458" r:id="rId12"/>
    <p:sldId id="460" r:id="rId13"/>
    <p:sldId id="452" r:id="rId14"/>
    <p:sldId id="462" r:id="rId15"/>
    <p:sldId id="465" r:id="rId16"/>
    <p:sldId id="467" r:id="rId17"/>
    <p:sldId id="448" r:id="rId18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 xing" initials="xx" lastIdx="1" clrIdx="0">
    <p:extLst>
      <p:ext uri="{19B8F6BF-5375-455C-9EA6-DF929625EA0E}">
        <p15:presenceInfo xmlns:p15="http://schemas.microsoft.com/office/powerpoint/2012/main" userId="748ecc205b95cb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CCFF"/>
    <a:srgbClr val="0000CC"/>
    <a:srgbClr val="FF5050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8" autoAdjust="0"/>
    <p:restoredTop sz="71249" autoAdjust="0"/>
  </p:normalViewPr>
  <p:slideViewPr>
    <p:cSldViewPr snapToGrid="0">
      <p:cViewPr varScale="1">
        <p:scale>
          <a:sx n="70" d="100"/>
          <a:sy n="70" d="100"/>
        </p:scale>
        <p:origin x="186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D80F4-471D-4FD9-A94B-E3E5B96280E5}" type="datetimeFigureOut">
              <a:rPr lang="zh-CN" altLang="en-US" smtClean="0"/>
              <a:t>25-8-22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9ABD-3AFB-4370-9B8D-57C3A41AE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22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D3DA0-1A6F-B8E3-E3DC-029ADEAD1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7778089-19DD-8118-6A5E-ED6903AE2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4B1391A-620B-AE9C-EB35-5EADDDEF3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847AFB-54C3-7233-1360-1BC61DF00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858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726E1-4BEF-86BC-7327-CC970D374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50ABAD-2B55-0E2F-213B-5E1B73046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0AC8FD7-4540-3121-B8D2-5DEB03011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the spectrum obtained in the experiment. We can see that, we measured the mass of krypton seventy. We also measure mass for proton rich nuclei with </a:t>
            </a:r>
            <a:r>
              <a:rPr lang="en-US" altLang="zh-CN" dirty="0" err="1"/>
              <a:t>Tz</a:t>
            </a:r>
            <a:r>
              <a:rPr lang="en-US" altLang="zh-CN" dirty="0"/>
              <a:t> minus one half. These masses can be used to check the indirect mass of bromine sixty nine.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008E85-3124-C860-6B27-20A3416CD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01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49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009BC-8C74-2B74-A159-1F9C10C30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1C025EF-7B91-4811-40B4-CC06B46A3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56D27B-11EA-CB7D-0807-4945C9AAA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FC367D-7D4E-7A9C-B08E-E0B4CD10D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662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BBFD5-9281-91FD-235A-37336C719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FA39B9-45EA-F1BD-54D5-58651F3F8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35E486-362C-2BFF-FFB8-2617B7801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08A441-C777-EC72-632E-3A37F5A76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706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BBFD5-9281-91FD-235A-37336C719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FA39B9-45EA-F1BD-54D5-58651F3F8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35E486-362C-2BFF-FFB8-2617B7801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08A441-C777-EC72-632E-3A37F5A76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78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86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25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28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763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98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74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22171-44D9-792B-A221-5C456DB73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64290C-68E0-AD9A-4C45-7CC32468F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1B6FDD0-7941-C4A9-C2AF-DDA688F61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9F53CF-4C2E-E79F-22FF-1BAD09688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0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19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CBDCF-BE5D-E30E-97E3-954DA9790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E32475-B96C-6B0B-E784-2674B2D99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EDB3BE-C9CD-8C54-F819-530D119F6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CDA2D5-95E9-E7D2-3634-1F56E1E2F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9ABD-3AFB-4370-9B8D-57C3A41AE8B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0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B5CE98-E132-4EB1-8528-8C78BFB7588C}"/>
              </a:ext>
            </a:extLst>
          </p:cNvPr>
          <p:cNvSpPr/>
          <p:nvPr userDrawn="1"/>
        </p:nvSpPr>
        <p:spPr>
          <a:xfrm>
            <a:off x="2183029" y="0"/>
            <a:ext cx="6960972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89E696-361F-42FD-AD91-16B41E1BA583}"/>
              </a:ext>
            </a:extLst>
          </p:cNvPr>
          <p:cNvSpPr/>
          <p:nvPr userDrawn="1"/>
        </p:nvSpPr>
        <p:spPr>
          <a:xfrm>
            <a:off x="2" y="0"/>
            <a:ext cx="2183026" cy="12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8BE423-DF05-4A45-938F-00AAF2F83B00}"/>
              </a:ext>
            </a:extLst>
          </p:cNvPr>
          <p:cNvSpPr/>
          <p:nvPr userDrawn="1"/>
        </p:nvSpPr>
        <p:spPr>
          <a:xfrm>
            <a:off x="0" y="6732000"/>
            <a:ext cx="6960972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5320A3C-3DA5-4D64-8426-E17477E74902}"/>
              </a:ext>
            </a:extLst>
          </p:cNvPr>
          <p:cNvSpPr/>
          <p:nvPr userDrawn="1"/>
        </p:nvSpPr>
        <p:spPr>
          <a:xfrm>
            <a:off x="6960974" y="6732000"/>
            <a:ext cx="2183026" cy="12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5A2A37D-BAFB-41FC-9073-263F296A5385}"/>
              </a:ext>
            </a:extLst>
          </p:cNvPr>
          <p:cNvSpPr txBox="1"/>
          <p:nvPr userDrawn="1"/>
        </p:nvSpPr>
        <p:spPr>
          <a:xfrm>
            <a:off x="8291017" y="6663075"/>
            <a:ext cx="696464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 16</a:t>
            </a:r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30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FD20DE5-CE48-4268-8F5F-8B628A0AD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6000" y="223012"/>
            <a:ext cx="8208000" cy="446838"/>
          </a:xfrm>
          <a:prstGeom prst="rect">
            <a:avLst/>
          </a:prstGeom>
        </p:spPr>
      </p:pic>
      <p:sp>
        <p:nvSpPr>
          <p:cNvPr id="8" name="直角三角形 7">
            <a:extLst>
              <a:ext uri="{FF2B5EF4-FFF2-40B4-BE49-F238E27FC236}">
                <a16:creationId xmlns:a16="http://schemas.microsoft.com/office/drawing/2014/main" id="{40B7EB1B-2703-4762-B252-1055C71D9DD8}"/>
              </a:ext>
            </a:extLst>
          </p:cNvPr>
          <p:cNvSpPr/>
          <p:nvPr userDrawn="1"/>
        </p:nvSpPr>
        <p:spPr>
          <a:xfrm>
            <a:off x="8837363" y="170093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727DD0-6206-44CA-BEC4-970E5E7CE3DA}"/>
              </a:ext>
            </a:extLst>
          </p:cNvPr>
          <p:cNvSpPr/>
          <p:nvPr userDrawn="1"/>
        </p:nvSpPr>
        <p:spPr>
          <a:xfrm>
            <a:off x="1" y="222796"/>
            <a:ext cx="890856" cy="4454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CDE71BF-D7E1-4665-BDAA-029F9E52B48D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8346989" y="164471"/>
            <a:ext cx="475590" cy="505159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2754F5FD-8EA7-4679-9F04-16D16205A778}"/>
              </a:ext>
            </a:extLst>
          </p:cNvPr>
          <p:cNvSpPr txBox="1"/>
          <p:nvPr userDrawn="1"/>
        </p:nvSpPr>
        <p:spPr>
          <a:xfrm>
            <a:off x="8332206" y="254591"/>
            <a:ext cx="505159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47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7910B38C-74C3-4B73-BE77-33B118DCFE83}"/>
              </a:ext>
            </a:extLst>
          </p:cNvPr>
          <p:cNvCxnSpPr/>
          <p:nvPr userDrawn="1"/>
        </p:nvCxnSpPr>
        <p:spPr>
          <a:xfrm>
            <a:off x="3303175" y="6491047"/>
            <a:ext cx="52366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15">
            <a:extLst>
              <a:ext uri="{FF2B5EF4-FFF2-40B4-BE49-F238E27FC236}">
                <a16:creationId xmlns:a16="http://schemas.microsoft.com/office/drawing/2014/main" id="{1F653AE3-5B71-4A51-BCD0-BC9EE162D5DF}"/>
              </a:ext>
            </a:extLst>
          </p:cNvPr>
          <p:cNvSpPr/>
          <p:nvPr userDrawn="1"/>
        </p:nvSpPr>
        <p:spPr>
          <a:xfrm>
            <a:off x="5511616" y="6356047"/>
            <a:ext cx="809789" cy="27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495DB613-7BC5-4939-AA43-695C279B6551}"/>
              </a:ext>
            </a:extLst>
          </p:cNvPr>
          <p:cNvSpPr/>
          <p:nvPr userDrawn="1"/>
        </p:nvSpPr>
        <p:spPr>
          <a:xfrm>
            <a:off x="3195220" y="6423547"/>
            <a:ext cx="134965" cy="135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8ECCFF05-F5D2-4F74-B5D9-8A38CD194AFA}"/>
              </a:ext>
            </a:extLst>
          </p:cNvPr>
          <p:cNvSpPr/>
          <p:nvPr userDrawn="1"/>
        </p:nvSpPr>
        <p:spPr>
          <a:xfrm>
            <a:off x="4538256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772023C7-DF9D-4C61-AB4C-75FB207184FB}"/>
              </a:ext>
            </a:extLst>
          </p:cNvPr>
          <p:cNvSpPr/>
          <p:nvPr userDrawn="1"/>
        </p:nvSpPr>
        <p:spPr>
          <a:xfrm>
            <a:off x="5854311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D4F729DF-348E-46F0-BE3C-470E2F959287}"/>
              </a:ext>
            </a:extLst>
          </p:cNvPr>
          <p:cNvSpPr/>
          <p:nvPr userDrawn="1"/>
        </p:nvSpPr>
        <p:spPr>
          <a:xfrm>
            <a:off x="7170364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6E9B9331-2F58-477A-B7FC-66CE614F8BB1}"/>
              </a:ext>
            </a:extLst>
          </p:cNvPr>
          <p:cNvSpPr/>
          <p:nvPr userDrawn="1"/>
        </p:nvSpPr>
        <p:spPr>
          <a:xfrm>
            <a:off x="8486419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2">
            <a:extLst>
              <a:ext uri="{FF2B5EF4-FFF2-40B4-BE49-F238E27FC236}">
                <a16:creationId xmlns:a16="http://schemas.microsoft.com/office/drawing/2014/main" id="{91D2FF25-CE14-45A4-989C-5C57D0E60062}"/>
              </a:ext>
            </a:extLst>
          </p:cNvPr>
          <p:cNvSpPr txBox="1"/>
          <p:nvPr userDrawn="1"/>
        </p:nvSpPr>
        <p:spPr>
          <a:xfrm>
            <a:off x="2835731" y="6615647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副研期间工作</a:t>
            </a:r>
          </a:p>
        </p:txBody>
      </p:sp>
      <p:sp>
        <p:nvSpPr>
          <p:cNvPr id="70" name="文本框 3">
            <a:extLst>
              <a:ext uri="{FF2B5EF4-FFF2-40B4-BE49-F238E27FC236}">
                <a16:creationId xmlns:a16="http://schemas.microsoft.com/office/drawing/2014/main" id="{7FBB172D-FCB7-4E73-A4B8-5358E2563480}"/>
              </a:ext>
            </a:extLst>
          </p:cNvPr>
          <p:cNvSpPr txBox="1"/>
          <p:nvPr userDrawn="1"/>
        </p:nvSpPr>
        <p:spPr>
          <a:xfrm>
            <a:off x="4102214" y="6615646"/>
            <a:ext cx="103614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博士后期间工作</a:t>
            </a: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FB24CD33-9038-4D87-9C6C-F44B8317F018}"/>
              </a:ext>
            </a:extLst>
          </p:cNvPr>
          <p:cNvSpPr/>
          <p:nvPr userDrawn="1"/>
        </p:nvSpPr>
        <p:spPr>
          <a:xfrm>
            <a:off x="3222202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文本框 5">
            <a:extLst>
              <a:ext uri="{FF2B5EF4-FFF2-40B4-BE49-F238E27FC236}">
                <a16:creationId xmlns:a16="http://schemas.microsoft.com/office/drawing/2014/main" id="{3AD96DD7-E937-41D0-9D6B-A9C8335C74FE}"/>
              </a:ext>
            </a:extLst>
          </p:cNvPr>
          <p:cNvSpPr txBox="1"/>
          <p:nvPr userDrawn="1"/>
        </p:nvSpPr>
        <p:spPr>
          <a:xfrm>
            <a:off x="5342239" y="6615646"/>
            <a:ext cx="1215682" cy="253897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200" b="1" kern="1200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国际交流与合作</a:t>
            </a:r>
          </a:p>
        </p:txBody>
      </p:sp>
      <p:sp>
        <p:nvSpPr>
          <p:cNvPr id="74" name="文本框 7">
            <a:extLst>
              <a:ext uri="{FF2B5EF4-FFF2-40B4-BE49-F238E27FC236}">
                <a16:creationId xmlns:a16="http://schemas.microsoft.com/office/drawing/2014/main" id="{39B992D8-7D36-4DB0-BCC1-4D33945E4F17}"/>
              </a:ext>
            </a:extLst>
          </p:cNvPr>
          <p:cNvSpPr txBox="1"/>
          <p:nvPr userDrawn="1"/>
        </p:nvSpPr>
        <p:spPr>
          <a:xfrm>
            <a:off x="8089213" y="6615646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今后工作计划</a:t>
            </a: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57CE1DD6-87D3-4754-8848-42C5CB862E93}"/>
              </a:ext>
            </a:extLst>
          </p:cNvPr>
          <p:cNvSpPr txBox="1"/>
          <p:nvPr userDrawn="1"/>
        </p:nvSpPr>
        <p:spPr>
          <a:xfrm>
            <a:off x="6664432" y="6615646"/>
            <a:ext cx="116438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项目、奖项、论文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FD20DE5-CE48-4268-8F5F-8B628A0AD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6000" y="223012"/>
            <a:ext cx="8208000" cy="446838"/>
          </a:xfrm>
          <a:prstGeom prst="rect">
            <a:avLst/>
          </a:prstGeom>
        </p:spPr>
      </p:pic>
      <p:sp>
        <p:nvSpPr>
          <p:cNvPr id="24" name="直角三角形 23">
            <a:extLst>
              <a:ext uri="{FF2B5EF4-FFF2-40B4-BE49-F238E27FC236}">
                <a16:creationId xmlns:a16="http://schemas.microsoft.com/office/drawing/2014/main" id="{40B7EB1B-2703-4762-B252-1055C71D9DD8}"/>
              </a:ext>
            </a:extLst>
          </p:cNvPr>
          <p:cNvSpPr/>
          <p:nvPr userDrawn="1"/>
        </p:nvSpPr>
        <p:spPr>
          <a:xfrm>
            <a:off x="8837363" y="170093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C727DD0-6206-44CA-BEC4-970E5E7CE3DA}"/>
              </a:ext>
            </a:extLst>
          </p:cNvPr>
          <p:cNvSpPr/>
          <p:nvPr userDrawn="1"/>
        </p:nvSpPr>
        <p:spPr>
          <a:xfrm>
            <a:off x="1" y="222796"/>
            <a:ext cx="890856" cy="4454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1CDE71BF-D7E1-4665-BDAA-029F9E52B48D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8346989" y="164471"/>
            <a:ext cx="475590" cy="505159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754F5FD-8EA7-4679-9F04-16D16205A778}"/>
              </a:ext>
            </a:extLst>
          </p:cNvPr>
          <p:cNvSpPr txBox="1"/>
          <p:nvPr userDrawn="1"/>
        </p:nvSpPr>
        <p:spPr>
          <a:xfrm>
            <a:off x="8332206" y="254591"/>
            <a:ext cx="505159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88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7910B38C-74C3-4B73-BE77-33B118DCFE83}"/>
              </a:ext>
            </a:extLst>
          </p:cNvPr>
          <p:cNvCxnSpPr/>
          <p:nvPr userDrawn="1"/>
        </p:nvCxnSpPr>
        <p:spPr>
          <a:xfrm>
            <a:off x="3303175" y="6491047"/>
            <a:ext cx="52366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15">
            <a:extLst>
              <a:ext uri="{FF2B5EF4-FFF2-40B4-BE49-F238E27FC236}">
                <a16:creationId xmlns:a16="http://schemas.microsoft.com/office/drawing/2014/main" id="{1F653AE3-5B71-4A51-BCD0-BC9EE162D5DF}"/>
              </a:ext>
            </a:extLst>
          </p:cNvPr>
          <p:cNvSpPr/>
          <p:nvPr userDrawn="1"/>
        </p:nvSpPr>
        <p:spPr>
          <a:xfrm>
            <a:off x="6841653" y="6356047"/>
            <a:ext cx="809789" cy="27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495DB613-7BC5-4939-AA43-695C279B6551}"/>
              </a:ext>
            </a:extLst>
          </p:cNvPr>
          <p:cNvSpPr/>
          <p:nvPr userDrawn="1"/>
        </p:nvSpPr>
        <p:spPr>
          <a:xfrm>
            <a:off x="3195220" y="6423547"/>
            <a:ext cx="134965" cy="135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8ECCFF05-F5D2-4F74-B5D9-8A38CD194AFA}"/>
              </a:ext>
            </a:extLst>
          </p:cNvPr>
          <p:cNvSpPr/>
          <p:nvPr userDrawn="1"/>
        </p:nvSpPr>
        <p:spPr>
          <a:xfrm>
            <a:off x="4538256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772023C7-DF9D-4C61-AB4C-75FB207184FB}"/>
              </a:ext>
            </a:extLst>
          </p:cNvPr>
          <p:cNvSpPr/>
          <p:nvPr userDrawn="1"/>
        </p:nvSpPr>
        <p:spPr>
          <a:xfrm>
            <a:off x="5854311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D4F729DF-348E-46F0-BE3C-470E2F959287}"/>
              </a:ext>
            </a:extLst>
          </p:cNvPr>
          <p:cNvSpPr/>
          <p:nvPr userDrawn="1"/>
        </p:nvSpPr>
        <p:spPr>
          <a:xfrm>
            <a:off x="7170364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6E9B9331-2F58-477A-B7FC-66CE614F8BB1}"/>
              </a:ext>
            </a:extLst>
          </p:cNvPr>
          <p:cNvSpPr/>
          <p:nvPr userDrawn="1"/>
        </p:nvSpPr>
        <p:spPr>
          <a:xfrm>
            <a:off x="8486419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2">
            <a:extLst>
              <a:ext uri="{FF2B5EF4-FFF2-40B4-BE49-F238E27FC236}">
                <a16:creationId xmlns:a16="http://schemas.microsoft.com/office/drawing/2014/main" id="{91D2FF25-CE14-45A4-989C-5C57D0E60062}"/>
              </a:ext>
            </a:extLst>
          </p:cNvPr>
          <p:cNvSpPr txBox="1"/>
          <p:nvPr userDrawn="1"/>
        </p:nvSpPr>
        <p:spPr>
          <a:xfrm>
            <a:off x="2835731" y="6615647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副研期间工作</a:t>
            </a:r>
          </a:p>
        </p:txBody>
      </p:sp>
      <p:sp>
        <p:nvSpPr>
          <p:cNvPr id="70" name="文本框 3">
            <a:extLst>
              <a:ext uri="{FF2B5EF4-FFF2-40B4-BE49-F238E27FC236}">
                <a16:creationId xmlns:a16="http://schemas.microsoft.com/office/drawing/2014/main" id="{7FBB172D-FCB7-4E73-A4B8-5358E2563480}"/>
              </a:ext>
            </a:extLst>
          </p:cNvPr>
          <p:cNvSpPr txBox="1"/>
          <p:nvPr userDrawn="1"/>
        </p:nvSpPr>
        <p:spPr>
          <a:xfrm>
            <a:off x="4102214" y="6615646"/>
            <a:ext cx="103614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博士后期间工作</a:t>
            </a: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FB24CD33-9038-4D87-9C6C-F44B8317F018}"/>
              </a:ext>
            </a:extLst>
          </p:cNvPr>
          <p:cNvSpPr/>
          <p:nvPr userDrawn="1"/>
        </p:nvSpPr>
        <p:spPr>
          <a:xfrm>
            <a:off x="3222202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文本框 5">
            <a:extLst>
              <a:ext uri="{FF2B5EF4-FFF2-40B4-BE49-F238E27FC236}">
                <a16:creationId xmlns:a16="http://schemas.microsoft.com/office/drawing/2014/main" id="{3AD96DD7-E937-41D0-9D6B-A9C8335C74FE}"/>
              </a:ext>
            </a:extLst>
          </p:cNvPr>
          <p:cNvSpPr txBox="1"/>
          <p:nvPr userDrawn="1"/>
        </p:nvSpPr>
        <p:spPr>
          <a:xfrm>
            <a:off x="5432007" y="6615646"/>
            <a:ext cx="103614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国际交流与合作</a:t>
            </a:r>
          </a:p>
        </p:txBody>
      </p:sp>
      <p:sp>
        <p:nvSpPr>
          <p:cNvPr id="74" name="文本框 7">
            <a:extLst>
              <a:ext uri="{FF2B5EF4-FFF2-40B4-BE49-F238E27FC236}">
                <a16:creationId xmlns:a16="http://schemas.microsoft.com/office/drawing/2014/main" id="{39B992D8-7D36-4DB0-BCC1-4D33945E4F17}"/>
              </a:ext>
            </a:extLst>
          </p:cNvPr>
          <p:cNvSpPr txBox="1"/>
          <p:nvPr userDrawn="1"/>
        </p:nvSpPr>
        <p:spPr>
          <a:xfrm>
            <a:off x="8089213" y="6615646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今后工作计划</a:t>
            </a: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6BEF9D50-77F3-42B8-8A99-EAA9703B53EF}"/>
              </a:ext>
            </a:extLst>
          </p:cNvPr>
          <p:cNvSpPr txBox="1"/>
          <p:nvPr userDrawn="1"/>
        </p:nvSpPr>
        <p:spPr>
          <a:xfrm>
            <a:off x="6561840" y="6615646"/>
            <a:ext cx="1369569" cy="253897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200" b="1" kern="1200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项目、奖项、论文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FD20DE5-CE48-4268-8F5F-8B628A0AD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6000" y="223012"/>
            <a:ext cx="8208000" cy="446838"/>
          </a:xfrm>
          <a:prstGeom prst="rect">
            <a:avLst/>
          </a:prstGeom>
        </p:spPr>
      </p:pic>
      <p:sp>
        <p:nvSpPr>
          <p:cNvPr id="24" name="直角三角形 23">
            <a:extLst>
              <a:ext uri="{FF2B5EF4-FFF2-40B4-BE49-F238E27FC236}">
                <a16:creationId xmlns:a16="http://schemas.microsoft.com/office/drawing/2014/main" id="{40B7EB1B-2703-4762-B252-1055C71D9DD8}"/>
              </a:ext>
            </a:extLst>
          </p:cNvPr>
          <p:cNvSpPr/>
          <p:nvPr userDrawn="1"/>
        </p:nvSpPr>
        <p:spPr>
          <a:xfrm>
            <a:off x="8837363" y="170093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C727DD0-6206-44CA-BEC4-970E5E7CE3DA}"/>
              </a:ext>
            </a:extLst>
          </p:cNvPr>
          <p:cNvSpPr/>
          <p:nvPr userDrawn="1"/>
        </p:nvSpPr>
        <p:spPr>
          <a:xfrm>
            <a:off x="1" y="222796"/>
            <a:ext cx="890856" cy="4454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1CDE71BF-D7E1-4665-BDAA-029F9E52B48D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8346989" y="164471"/>
            <a:ext cx="475590" cy="505159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754F5FD-8EA7-4679-9F04-16D16205A778}"/>
              </a:ext>
            </a:extLst>
          </p:cNvPr>
          <p:cNvSpPr txBox="1"/>
          <p:nvPr userDrawn="1"/>
        </p:nvSpPr>
        <p:spPr>
          <a:xfrm>
            <a:off x="8332206" y="254591"/>
            <a:ext cx="505159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81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7910B38C-74C3-4B73-BE77-33B118DCFE83}"/>
              </a:ext>
            </a:extLst>
          </p:cNvPr>
          <p:cNvCxnSpPr/>
          <p:nvPr userDrawn="1"/>
        </p:nvCxnSpPr>
        <p:spPr>
          <a:xfrm>
            <a:off x="3303175" y="6491047"/>
            <a:ext cx="52366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15">
            <a:extLst>
              <a:ext uri="{FF2B5EF4-FFF2-40B4-BE49-F238E27FC236}">
                <a16:creationId xmlns:a16="http://schemas.microsoft.com/office/drawing/2014/main" id="{1F653AE3-5B71-4A51-BCD0-BC9EE162D5DF}"/>
              </a:ext>
            </a:extLst>
          </p:cNvPr>
          <p:cNvSpPr/>
          <p:nvPr userDrawn="1"/>
        </p:nvSpPr>
        <p:spPr>
          <a:xfrm>
            <a:off x="8146755" y="6356047"/>
            <a:ext cx="809789" cy="27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495DB613-7BC5-4939-AA43-695C279B6551}"/>
              </a:ext>
            </a:extLst>
          </p:cNvPr>
          <p:cNvSpPr/>
          <p:nvPr userDrawn="1"/>
        </p:nvSpPr>
        <p:spPr>
          <a:xfrm>
            <a:off x="3195220" y="6423547"/>
            <a:ext cx="134965" cy="135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8ECCFF05-F5D2-4F74-B5D9-8A38CD194AFA}"/>
              </a:ext>
            </a:extLst>
          </p:cNvPr>
          <p:cNvSpPr/>
          <p:nvPr userDrawn="1"/>
        </p:nvSpPr>
        <p:spPr>
          <a:xfrm>
            <a:off x="4538256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772023C7-DF9D-4C61-AB4C-75FB207184FB}"/>
              </a:ext>
            </a:extLst>
          </p:cNvPr>
          <p:cNvSpPr/>
          <p:nvPr userDrawn="1"/>
        </p:nvSpPr>
        <p:spPr>
          <a:xfrm>
            <a:off x="5854311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D4F729DF-348E-46F0-BE3C-470E2F959287}"/>
              </a:ext>
            </a:extLst>
          </p:cNvPr>
          <p:cNvSpPr/>
          <p:nvPr userDrawn="1"/>
        </p:nvSpPr>
        <p:spPr>
          <a:xfrm>
            <a:off x="7170364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6E9B9331-2F58-477A-B7FC-66CE614F8BB1}"/>
              </a:ext>
            </a:extLst>
          </p:cNvPr>
          <p:cNvSpPr/>
          <p:nvPr userDrawn="1"/>
        </p:nvSpPr>
        <p:spPr>
          <a:xfrm>
            <a:off x="8486419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2">
            <a:extLst>
              <a:ext uri="{FF2B5EF4-FFF2-40B4-BE49-F238E27FC236}">
                <a16:creationId xmlns:a16="http://schemas.microsoft.com/office/drawing/2014/main" id="{91D2FF25-CE14-45A4-989C-5C57D0E60062}"/>
              </a:ext>
            </a:extLst>
          </p:cNvPr>
          <p:cNvSpPr txBox="1"/>
          <p:nvPr userDrawn="1"/>
        </p:nvSpPr>
        <p:spPr>
          <a:xfrm>
            <a:off x="2835731" y="6615647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副研期间工作</a:t>
            </a:r>
          </a:p>
        </p:txBody>
      </p:sp>
      <p:sp>
        <p:nvSpPr>
          <p:cNvPr id="70" name="文本框 3">
            <a:extLst>
              <a:ext uri="{FF2B5EF4-FFF2-40B4-BE49-F238E27FC236}">
                <a16:creationId xmlns:a16="http://schemas.microsoft.com/office/drawing/2014/main" id="{7FBB172D-FCB7-4E73-A4B8-5358E2563480}"/>
              </a:ext>
            </a:extLst>
          </p:cNvPr>
          <p:cNvSpPr txBox="1"/>
          <p:nvPr userDrawn="1"/>
        </p:nvSpPr>
        <p:spPr>
          <a:xfrm>
            <a:off x="4102214" y="6615646"/>
            <a:ext cx="103614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博士后期间工作</a:t>
            </a: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FB24CD33-9038-4D87-9C6C-F44B8317F018}"/>
              </a:ext>
            </a:extLst>
          </p:cNvPr>
          <p:cNvSpPr/>
          <p:nvPr userDrawn="1"/>
        </p:nvSpPr>
        <p:spPr>
          <a:xfrm>
            <a:off x="3222202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文本框 5">
            <a:extLst>
              <a:ext uri="{FF2B5EF4-FFF2-40B4-BE49-F238E27FC236}">
                <a16:creationId xmlns:a16="http://schemas.microsoft.com/office/drawing/2014/main" id="{3AD96DD7-E937-41D0-9D6B-A9C8335C74FE}"/>
              </a:ext>
            </a:extLst>
          </p:cNvPr>
          <p:cNvSpPr txBox="1"/>
          <p:nvPr userDrawn="1"/>
        </p:nvSpPr>
        <p:spPr>
          <a:xfrm>
            <a:off x="5432007" y="6615646"/>
            <a:ext cx="103614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国际交流与合作</a:t>
            </a:r>
          </a:p>
        </p:txBody>
      </p:sp>
      <p:sp>
        <p:nvSpPr>
          <p:cNvPr id="74" name="文本框 7">
            <a:extLst>
              <a:ext uri="{FF2B5EF4-FFF2-40B4-BE49-F238E27FC236}">
                <a16:creationId xmlns:a16="http://schemas.microsoft.com/office/drawing/2014/main" id="{39B992D8-7D36-4DB0-BCC1-4D33945E4F17}"/>
              </a:ext>
            </a:extLst>
          </p:cNvPr>
          <p:cNvSpPr txBox="1"/>
          <p:nvPr userDrawn="1"/>
        </p:nvSpPr>
        <p:spPr>
          <a:xfrm>
            <a:off x="8012269" y="6615646"/>
            <a:ext cx="1061794" cy="253897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200" b="1" kern="1200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今后工作计划</a:t>
            </a: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1AB65B3A-0DEF-47B8-ACA6-6FCE3AFD6440}"/>
              </a:ext>
            </a:extLst>
          </p:cNvPr>
          <p:cNvSpPr txBox="1"/>
          <p:nvPr userDrawn="1"/>
        </p:nvSpPr>
        <p:spPr>
          <a:xfrm>
            <a:off x="6664432" y="6615646"/>
            <a:ext cx="116438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项目、奖项、论文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FD20DE5-CE48-4268-8F5F-8B628A0AD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6000" y="223012"/>
            <a:ext cx="8208000" cy="446838"/>
          </a:xfrm>
          <a:prstGeom prst="rect">
            <a:avLst/>
          </a:prstGeom>
        </p:spPr>
      </p:pic>
      <p:sp>
        <p:nvSpPr>
          <p:cNvPr id="24" name="直角三角形 23">
            <a:extLst>
              <a:ext uri="{FF2B5EF4-FFF2-40B4-BE49-F238E27FC236}">
                <a16:creationId xmlns:a16="http://schemas.microsoft.com/office/drawing/2014/main" id="{40B7EB1B-2703-4762-B252-1055C71D9DD8}"/>
              </a:ext>
            </a:extLst>
          </p:cNvPr>
          <p:cNvSpPr/>
          <p:nvPr userDrawn="1"/>
        </p:nvSpPr>
        <p:spPr>
          <a:xfrm>
            <a:off x="8837363" y="170093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C727DD0-6206-44CA-BEC4-970E5E7CE3DA}"/>
              </a:ext>
            </a:extLst>
          </p:cNvPr>
          <p:cNvSpPr/>
          <p:nvPr userDrawn="1"/>
        </p:nvSpPr>
        <p:spPr>
          <a:xfrm>
            <a:off x="1" y="222796"/>
            <a:ext cx="890856" cy="4454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1CDE71BF-D7E1-4665-BDAA-029F9E52B48D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8346989" y="164471"/>
            <a:ext cx="475590" cy="505159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2754F5FD-8EA7-4679-9F04-16D16205A778}"/>
              </a:ext>
            </a:extLst>
          </p:cNvPr>
          <p:cNvSpPr txBox="1"/>
          <p:nvPr userDrawn="1"/>
        </p:nvSpPr>
        <p:spPr>
          <a:xfrm>
            <a:off x="8332206" y="254591"/>
            <a:ext cx="505159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6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3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B5CE98-E132-4EB1-8528-8C78BFB7588C}"/>
              </a:ext>
            </a:extLst>
          </p:cNvPr>
          <p:cNvSpPr/>
          <p:nvPr userDrawn="1"/>
        </p:nvSpPr>
        <p:spPr>
          <a:xfrm>
            <a:off x="0" y="418711"/>
            <a:ext cx="9144000" cy="8788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FB5A2A-1739-4775-AB37-2679BE483692}"/>
              </a:ext>
            </a:extLst>
          </p:cNvPr>
          <p:cNvSpPr/>
          <p:nvPr userDrawn="1"/>
        </p:nvSpPr>
        <p:spPr>
          <a:xfrm>
            <a:off x="2183029" y="0"/>
            <a:ext cx="6960972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8BB345-7532-4D09-B7F2-BC3A42DDC654}"/>
              </a:ext>
            </a:extLst>
          </p:cNvPr>
          <p:cNvSpPr/>
          <p:nvPr userDrawn="1"/>
        </p:nvSpPr>
        <p:spPr>
          <a:xfrm>
            <a:off x="2" y="0"/>
            <a:ext cx="2183026" cy="12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312B34D-F29B-459C-9F32-8A7D61688CCF}"/>
              </a:ext>
            </a:extLst>
          </p:cNvPr>
          <p:cNvSpPr/>
          <p:nvPr userDrawn="1"/>
        </p:nvSpPr>
        <p:spPr>
          <a:xfrm>
            <a:off x="0" y="6732000"/>
            <a:ext cx="6960972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B83E7EA-3597-4B09-9A1A-292CF13B048E}"/>
              </a:ext>
            </a:extLst>
          </p:cNvPr>
          <p:cNvSpPr/>
          <p:nvPr userDrawn="1"/>
        </p:nvSpPr>
        <p:spPr>
          <a:xfrm>
            <a:off x="6960974" y="6732000"/>
            <a:ext cx="2183026" cy="12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92CD064-5225-4121-9792-010948D2649A}"/>
              </a:ext>
            </a:extLst>
          </p:cNvPr>
          <p:cNvSpPr txBox="1"/>
          <p:nvPr userDrawn="1"/>
        </p:nvSpPr>
        <p:spPr>
          <a:xfrm>
            <a:off x="8291017" y="6671313"/>
            <a:ext cx="696464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F1883-7A0E-4F66-9932-E581691AD3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 30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3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F8BE423-DF05-4A45-938F-00AAF2F83B00}"/>
              </a:ext>
            </a:extLst>
          </p:cNvPr>
          <p:cNvSpPr/>
          <p:nvPr userDrawn="1"/>
        </p:nvSpPr>
        <p:spPr>
          <a:xfrm>
            <a:off x="0" y="6732000"/>
            <a:ext cx="6960972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5320A3C-3DA5-4D64-8426-E17477E74902}"/>
              </a:ext>
            </a:extLst>
          </p:cNvPr>
          <p:cNvSpPr/>
          <p:nvPr userDrawn="1"/>
        </p:nvSpPr>
        <p:spPr>
          <a:xfrm>
            <a:off x="6960974" y="6732000"/>
            <a:ext cx="2183026" cy="12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5A2A37D-BAFB-41FC-9073-263F296A5385}"/>
              </a:ext>
            </a:extLst>
          </p:cNvPr>
          <p:cNvSpPr txBox="1"/>
          <p:nvPr userDrawn="1"/>
        </p:nvSpPr>
        <p:spPr>
          <a:xfrm>
            <a:off x="8291017" y="6663075"/>
            <a:ext cx="696464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40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E2F9DD6A-11BC-440E-95DA-D9AA3FC8DEB0}"/>
              </a:ext>
            </a:extLst>
          </p:cNvPr>
          <p:cNvSpPr/>
          <p:nvPr userDrawn="1"/>
        </p:nvSpPr>
        <p:spPr>
          <a:xfrm>
            <a:off x="306638" y="3489852"/>
            <a:ext cx="1457783" cy="14581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175716C3-9AC4-4146-AFDC-474DAD1E93FE}"/>
              </a:ext>
            </a:extLst>
          </p:cNvPr>
          <p:cNvSpPr txBox="1"/>
          <p:nvPr userDrawn="1"/>
        </p:nvSpPr>
        <p:spPr>
          <a:xfrm>
            <a:off x="468614" y="4268031"/>
            <a:ext cx="1133831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1E0D0D0B-83C9-47CC-98EC-2F4750CE6863}"/>
              </a:ext>
            </a:extLst>
          </p:cNvPr>
          <p:cNvSpPr txBox="1"/>
          <p:nvPr userDrawn="1"/>
        </p:nvSpPr>
        <p:spPr>
          <a:xfrm>
            <a:off x="468614" y="3937631"/>
            <a:ext cx="1133831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ea typeface="微软雅黑" panose="020B0503020204020204" charset="-122"/>
              </a:rPr>
              <a:t>目录页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7F98EBA-C14C-4386-ACAA-8422E50AE7DF}"/>
              </a:ext>
            </a:extLst>
          </p:cNvPr>
          <p:cNvSpPr/>
          <p:nvPr userDrawn="1"/>
        </p:nvSpPr>
        <p:spPr>
          <a:xfrm>
            <a:off x="7826321" y="0"/>
            <a:ext cx="514216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1800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29728A9-CC88-4395-B509-ABC8FA995E56}"/>
              </a:ext>
            </a:extLst>
          </p:cNvPr>
          <p:cNvSpPr txBox="1"/>
          <p:nvPr userDrawn="1"/>
        </p:nvSpPr>
        <p:spPr>
          <a:xfrm>
            <a:off x="7826321" y="453788"/>
            <a:ext cx="514216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85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B5CE98-E132-4EB1-8528-8C78BFB7588C}"/>
              </a:ext>
            </a:extLst>
          </p:cNvPr>
          <p:cNvSpPr/>
          <p:nvPr userDrawn="1"/>
        </p:nvSpPr>
        <p:spPr>
          <a:xfrm>
            <a:off x="0" y="2625495"/>
            <a:ext cx="9144000" cy="1512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333D113-6FD7-4290-83BA-0B2E74C1FAC5}"/>
              </a:ext>
            </a:extLst>
          </p:cNvPr>
          <p:cNvSpPr/>
          <p:nvPr userDrawn="1"/>
        </p:nvSpPr>
        <p:spPr>
          <a:xfrm>
            <a:off x="7826321" y="0"/>
            <a:ext cx="514216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1800"/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D684CA1A-313A-4668-A02F-7F1014CD241C}"/>
              </a:ext>
            </a:extLst>
          </p:cNvPr>
          <p:cNvSpPr txBox="1"/>
          <p:nvPr userDrawn="1"/>
        </p:nvSpPr>
        <p:spPr>
          <a:xfrm>
            <a:off x="7826321" y="453788"/>
            <a:ext cx="514216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4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B5CE98-E132-4EB1-8528-8C78BFB7588C}"/>
              </a:ext>
            </a:extLst>
          </p:cNvPr>
          <p:cNvSpPr/>
          <p:nvPr userDrawn="1"/>
        </p:nvSpPr>
        <p:spPr>
          <a:xfrm>
            <a:off x="0" y="418711"/>
            <a:ext cx="9144000" cy="8788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FFB5A2A-1739-4775-AB37-2679BE483692}"/>
              </a:ext>
            </a:extLst>
          </p:cNvPr>
          <p:cNvSpPr/>
          <p:nvPr userDrawn="1"/>
        </p:nvSpPr>
        <p:spPr>
          <a:xfrm>
            <a:off x="2183029" y="0"/>
            <a:ext cx="6960972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8BB345-7532-4D09-B7F2-BC3A42DDC654}"/>
              </a:ext>
            </a:extLst>
          </p:cNvPr>
          <p:cNvSpPr/>
          <p:nvPr userDrawn="1"/>
        </p:nvSpPr>
        <p:spPr>
          <a:xfrm>
            <a:off x="2" y="0"/>
            <a:ext cx="2183026" cy="12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312B34D-F29B-459C-9F32-8A7D61688CCF}"/>
              </a:ext>
            </a:extLst>
          </p:cNvPr>
          <p:cNvSpPr/>
          <p:nvPr userDrawn="1"/>
        </p:nvSpPr>
        <p:spPr>
          <a:xfrm>
            <a:off x="0" y="6732000"/>
            <a:ext cx="6960972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B83E7EA-3597-4B09-9A1A-292CF13B048E}"/>
              </a:ext>
            </a:extLst>
          </p:cNvPr>
          <p:cNvSpPr/>
          <p:nvPr userDrawn="1"/>
        </p:nvSpPr>
        <p:spPr>
          <a:xfrm>
            <a:off x="6960974" y="6732000"/>
            <a:ext cx="2183026" cy="12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492CD064-5225-4121-9792-010948D2649A}"/>
              </a:ext>
            </a:extLst>
          </p:cNvPr>
          <p:cNvSpPr txBox="1"/>
          <p:nvPr userDrawn="1"/>
        </p:nvSpPr>
        <p:spPr>
          <a:xfrm>
            <a:off x="8291017" y="6671313"/>
            <a:ext cx="696464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 30</a:t>
            </a:r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43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B5CE98-E132-4EB1-8528-8C78BFB7588C}"/>
              </a:ext>
            </a:extLst>
          </p:cNvPr>
          <p:cNvSpPr/>
          <p:nvPr userDrawn="1"/>
        </p:nvSpPr>
        <p:spPr>
          <a:xfrm>
            <a:off x="0" y="929701"/>
            <a:ext cx="9144000" cy="11817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8536F56-210F-451D-94A9-8F985B18A963}"/>
              </a:ext>
            </a:extLst>
          </p:cNvPr>
          <p:cNvSpPr/>
          <p:nvPr userDrawn="1"/>
        </p:nvSpPr>
        <p:spPr>
          <a:xfrm>
            <a:off x="2183029" y="0"/>
            <a:ext cx="6960972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5BAC01F-8BA9-49B7-8EBC-F44D96B620FB}"/>
              </a:ext>
            </a:extLst>
          </p:cNvPr>
          <p:cNvSpPr/>
          <p:nvPr userDrawn="1"/>
        </p:nvSpPr>
        <p:spPr>
          <a:xfrm>
            <a:off x="2" y="0"/>
            <a:ext cx="2183026" cy="12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854468-E608-4B3B-89CC-2CC715DB1B03}"/>
              </a:ext>
            </a:extLst>
          </p:cNvPr>
          <p:cNvSpPr/>
          <p:nvPr userDrawn="1"/>
        </p:nvSpPr>
        <p:spPr>
          <a:xfrm>
            <a:off x="0" y="6732000"/>
            <a:ext cx="6960972" cy="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B6FA708-3A5A-42B1-9263-96CBEC4B7372}"/>
              </a:ext>
            </a:extLst>
          </p:cNvPr>
          <p:cNvSpPr/>
          <p:nvPr userDrawn="1"/>
        </p:nvSpPr>
        <p:spPr>
          <a:xfrm>
            <a:off x="6960974" y="6732000"/>
            <a:ext cx="2183026" cy="12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E4638A3E-E609-4680-A76D-9C860A282D1A}"/>
              </a:ext>
            </a:extLst>
          </p:cNvPr>
          <p:cNvSpPr txBox="1"/>
          <p:nvPr userDrawn="1"/>
        </p:nvSpPr>
        <p:spPr>
          <a:xfrm>
            <a:off x="8291017" y="6671313"/>
            <a:ext cx="696464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 30</a:t>
            </a:r>
            <a:r>
              <a:rPr lang="zh-CN" altLang="en-US" sz="12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33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B5CE98-E132-4EB1-8528-8C78BFB7588C}"/>
              </a:ext>
            </a:extLst>
          </p:cNvPr>
          <p:cNvSpPr/>
          <p:nvPr userDrawn="1"/>
        </p:nvSpPr>
        <p:spPr>
          <a:xfrm>
            <a:off x="0" y="2625495"/>
            <a:ext cx="9144000" cy="1512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0333D113-6FD7-4290-83BA-0B2E74C1FAC5}"/>
              </a:ext>
            </a:extLst>
          </p:cNvPr>
          <p:cNvSpPr/>
          <p:nvPr userDrawn="1"/>
        </p:nvSpPr>
        <p:spPr>
          <a:xfrm>
            <a:off x="7826321" y="0"/>
            <a:ext cx="514216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 sz="1800"/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D684CA1A-313A-4668-A02F-7F1014CD241C}"/>
              </a:ext>
            </a:extLst>
          </p:cNvPr>
          <p:cNvSpPr txBox="1"/>
          <p:nvPr userDrawn="1"/>
        </p:nvSpPr>
        <p:spPr>
          <a:xfrm>
            <a:off x="7826321" y="453788"/>
            <a:ext cx="514216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6FD20DE5-CE48-4268-8F5F-8B628A0AD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6000" y="223012"/>
            <a:ext cx="8208000" cy="446838"/>
          </a:xfrm>
          <a:prstGeom prst="rect">
            <a:avLst/>
          </a:prstGeom>
        </p:spPr>
      </p:pic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40B7EB1B-2703-4762-B252-1055C71D9DD8}"/>
              </a:ext>
            </a:extLst>
          </p:cNvPr>
          <p:cNvSpPr/>
          <p:nvPr userDrawn="1"/>
        </p:nvSpPr>
        <p:spPr>
          <a:xfrm>
            <a:off x="8837363" y="170093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C727DD0-6206-44CA-BEC4-970E5E7CE3DA}"/>
              </a:ext>
            </a:extLst>
          </p:cNvPr>
          <p:cNvSpPr/>
          <p:nvPr userDrawn="1"/>
        </p:nvSpPr>
        <p:spPr>
          <a:xfrm>
            <a:off x="1" y="222796"/>
            <a:ext cx="890856" cy="4454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1CDE71BF-D7E1-4665-BDAA-029F9E52B48D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8346989" y="164471"/>
            <a:ext cx="475590" cy="505159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2754F5FD-8EA7-4679-9F04-16D16205A778}"/>
              </a:ext>
            </a:extLst>
          </p:cNvPr>
          <p:cNvSpPr txBox="1"/>
          <p:nvPr userDrawn="1"/>
        </p:nvSpPr>
        <p:spPr>
          <a:xfrm>
            <a:off x="8332206" y="254591"/>
            <a:ext cx="505159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6464D2B-68E6-4C78-9F41-764F4EC783F6}"/>
              </a:ext>
            </a:extLst>
          </p:cNvPr>
          <p:cNvCxnSpPr/>
          <p:nvPr userDrawn="1"/>
        </p:nvCxnSpPr>
        <p:spPr>
          <a:xfrm>
            <a:off x="3303175" y="6491047"/>
            <a:ext cx="52366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>
            <a:extLst>
              <a:ext uri="{FF2B5EF4-FFF2-40B4-BE49-F238E27FC236}">
                <a16:creationId xmlns:a16="http://schemas.microsoft.com/office/drawing/2014/main" id="{9971C61D-1AF2-4556-A2CD-5E4C1B8D669E}"/>
              </a:ext>
            </a:extLst>
          </p:cNvPr>
          <p:cNvSpPr/>
          <p:nvPr userDrawn="1"/>
        </p:nvSpPr>
        <p:spPr>
          <a:xfrm>
            <a:off x="3195220" y="6423547"/>
            <a:ext cx="134965" cy="135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3E3A5749-2CC1-4E39-AFB3-3A54432E0577}"/>
              </a:ext>
            </a:extLst>
          </p:cNvPr>
          <p:cNvSpPr/>
          <p:nvPr userDrawn="1"/>
        </p:nvSpPr>
        <p:spPr>
          <a:xfrm>
            <a:off x="4538256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2817758E-D97E-4046-901A-C10B8F1E90D8}"/>
              </a:ext>
            </a:extLst>
          </p:cNvPr>
          <p:cNvSpPr/>
          <p:nvPr userDrawn="1"/>
        </p:nvSpPr>
        <p:spPr>
          <a:xfrm>
            <a:off x="5854311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C7D93EBA-3A0C-4F02-9E24-553D56BB0C67}"/>
              </a:ext>
            </a:extLst>
          </p:cNvPr>
          <p:cNvSpPr/>
          <p:nvPr userDrawn="1"/>
        </p:nvSpPr>
        <p:spPr>
          <a:xfrm>
            <a:off x="7170364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8151E44-60F7-4B54-9862-E0371017FA98}"/>
              </a:ext>
            </a:extLst>
          </p:cNvPr>
          <p:cNvSpPr/>
          <p:nvPr userDrawn="1"/>
        </p:nvSpPr>
        <p:spPr>
          <a:xfrm>
            <a:off x="8486419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圆角矩形 15">
            <a:extLst>
              <a:ext uri="{FF2B5EF4-FFF2-40B4-BE49-F238E27FC236}">
                <a16:creationId xmlns:a16="http://schemas.microsoft.com/office/drawing/2014/main" id="{A693ED77-DCC6-4F5E-A4D2-8E759CF45496}"/>
              </a:ext>
            </a:extLst>
          </p:cNvPr>
          <p:cNvSpPr/>
          <p:nvPr userDrawn="1"/>
        </p:nvSpPr>
        <p:spPr>
          <a:xfrm>
            <a:off x="2884790" y="6356047"/>
            <a:ext cx="809789" cy="27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">
            <a:extLst>
              <a:ext uri="{FF2B5EF4-FFF2-40B4-BE49-F238E27FC236}">
                <a16:creationId xmlns:a16="http://schemas.microsoft.com/office/drawing/2014/main" id="{B8BB1929-CF70-479C-9797-3102A7096A60}"/>
              </a:ext>
            </a:extLst>
          </p:cNvPr>
          <p:cNvSpPr txBox="1"/>
          <p:nvPr userDrawn="1"/>
        </p:nvSpPr>
        <p:spPr>
          <a:xfrm>
            <a:off x="2758787" y="6615647"/>
            <a:ext cx="1061793" cy="253897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副研期间工作</a:t>
            </a:r>
          </a:p>
        </p:txBody>
      </p:sp>
      <p:sp>
        <p:nvSpPr>
          <p:cNvPr id="30" name="文本框 3">
            <a:extLst>
              <a:ext uri="{FF2B5EF4-FFF2-40B4-BE49-F238E27FC236}">
                <a16:creationId xmlns:a16="http://schemas.microsoft.com/office/drawing/2014/main" id="{DB14C1D9-BD1D-4EB8-B0E5-F5645BE804C2}"/>
              </a:ext>
            </a:extLst>
          </p:cNvPr>
          <p:cNvSpPr txBox="1"/>
          <p:nvPr userDrawn="1"/>
        </p:nvSpPr>
        <p:spPr>
          <a:xfrm>
            <a:off x="4085382" y="6615646"/>
            <a:ext cx="1069808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博士后期间工作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5FB768E-7AC2-42C6-ADCB-0DA6E3B62E72}"/>
              </a:ext>
            </a:extLst>
          </p:cNvPr>
          <p:cNvSpPr/>
          <p:nvPr userDrawn="1"/>
        </p:nvSpPr>
        <p:spPr>
          <a:xfrm>
            <a:off x="3222202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5">
            <a:extLst>
              <a:ext uri="{FF2B5EF4-FFF2-40B4-BE49-F238E27FC236}">
                <a16:creationId xmlns:a16="http://schemas.microsoft.com/office/drawing/2014/main" id="{85315F23-7D18-42FA-8041-4901A9E8C237}"/>
              </a:ext>
            </a:extLst>
          </p:cNvPr>
          <p:cNvSpPr txBox="1"/>
          <p:nvPr userDrawn="1"/>
        </p:nvSpPr>
        <p:spPr>
          <a:xfrm>
            <a:off x="5432007" y="6615646"/>
            <a:ext cx="103614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国际交流与合作</a:t>
            </a:r>
          </a:p>
        </p:txBody>
      </p:sp>
      <p:sp>
        <p:nvSpPr>
          <p:cNvPr id="34" name="文本框 7">
            <a:extLst>
              <a:ext uri="{FF2B5EF4-FFF2-40B4-BE49-F238E27FC236}">
                <a16:creationId xmlns:a16="http://schemas.microsoft.com/office/drawing/2014/main" id="{098D8468-2AAF-4DFB-A6BB-24634C4BC648}"/>
              </a:ext>
            </a:extLst>
          </p:cNvPr>
          <p:cNvSpPr txBox="1"/>
          <p:nvPr userDrawn="1"/>
        </p:nvSpPr>
        <p:spPr>
          <a:xfrm>
            <a:off x="8089213" y="6615646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今后工作计划</a:t>
            </a: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7B500B7D-C1F1-4F38-AF69-BBC56ECB586B}"/>
              </a:ext>
            </a:extLst>
          </p:cNvPr>
          <p:cNvSpPr txBox="1"/>
          <p:nvPr userDrawn="1"/>
        </p:nvSpPr>
        <p:spPr>
          <a:xfrm>
            <a:off x="6664432" y="6615646"/>
            <a:ext cx="116438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项目、奖项、论文</a:t>
            </a:r>
          </a:p>
        </p:txBody>
      </p:sp>
    </p:spTree>
    <p:extLst>
      <p:ext uri="{BB962C8B-B14F-4D97-AF65-F5344CB8AC3E}">
        <p14:creationId xmlns:p14="http://schemas.microsoft.com/office/powerpoint/2010/main" val="16309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7910B38C-74C3-4B73-BE77-33B118DCFE83}"/>
              </a:ext>
            </a:extLst>
          </p:cNvPr>
          <p:cNvCxnSpPr/>
          <p:nvPr userDrawn="1"/>
        </p:nvCxnSpPr>
        <p:spPr>
          <a:xfrm>
            <a:off x="3303175" y="6491047"/>
            <a:ext cx="52366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15">
            <a:extLst>
              <a:ext uri="{FF2B5EF4-FFF2-40B4-BE49-F238E27FC236}">
                <a16:creationId xmlns:a16="http://schemas.microsoft.com/office/drawing/2014/main" id="{1F653AE3-5B71-4A51-BCD0-BC9EE162D5DF}"/>
              </a:ext>
            </a:extLst>
          </p:cNvPr>
          <p:cNvSpPr/>
          <p:nvPr userDrawn="1"/>
        </p:nvSpPr>
        <p:spPr>
          <a:xfrm>
            <a:off x="4214827" y="6356047"/>
            <a:ext cx="809789" cy="270000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495DB613-7BC5-4939-AA43-695C279B6551}"/>
              </a:ext>
            </a:extLst>
          </p:cNvPr>
          <p:cNvSpPr/>
          <p:nvPr userDrawn="1"/>
        </p:nvSpPr>
        <p:spPr>
          <a:xfrm>
            <a:off x="3195220" y="6423547"/>
            <a:ext cx="134965" cy="135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8ECCFF05-F5D2-4F74-B5D9-8A38CD194AFA}"/>
              </a:ext>
            </a:extLst>
          </p:cNvPr>
          <p:cNvSpPr/>
          <p:nvPr userDrawn="1"/>
        </p:nvSpPr>
        <p:spPr>
          <a:xfrm>
            <a:off x="4538256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772023C7-DF9D-4C61-AB4C-75FB207184FB}"/>
              </a:ext>
            </a:extLst>
          </p:cNvPr>
          <p:cNvSpPr/>
          <p:nvPr userDrawn="1"/>
        </p:nvSpPr>
        <p:spPr>
          <a:xfrm>
            <a:off x="5854311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D4F729DF-348E-46F0-BE3C-470E2F959287}"/>
              </a:ext>
            </a:extLst>
          </p:cNvPr>
          <p:cNvSpPr/>
          <p:nvPr userDrawn="1"/>
        </p:nvSpPr>
        <p:spPr>
          <a:xfrm>
            <a:off x="7170364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6E9B9331-2F58-477A-B7FC-66CE614F8BB1}"/>
              </a:ext>
            </a:extLst>
          </p:cNvPr>
          <p:cNvSpPr/>
          <p:nvPr userDrawn="1"/>
        </p:nvSpPr>
        <p:spPr>
          <a:xfrm>
            <a:off x="8486419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2">
            <a:extLst>
              <a:ext uri="{FF2B5EF4-FFF2-40B4-BE49-F238E27FC236}">
                <a16:creationId xmlns:a16="http://schemas.microsoft.com/office/drawing/2014/main" id="{91D2FF25-CE14-45A4-989C-5C57D0E60062}"/>
              </a:ext>
            </a:extLst>
          </p:cNvPr>
          <p:cNvSpPr txBox="1"/>
          <p:nvPr userDrawn="1"/>
        </p:nvSpPr>
        <p:spPr>
          <a:xfrm>
            <a:off x="2835731" y="6615647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副研期间工作</a:t>
            </a:r>
          </a:p>
        </p:txBody>
      </p:sp>
      <p:sp>
        <p:nvSpPr>
          <p:cNvPr id="70" name="文本框 3">
            <a:extLst>
              <a:ext uri="{FF2B5EF4-FFF2-40B4-BE49-F238E27FC236}">
                <a16:creationId xmlns:a16="http://schemas.microsoft.com/office/drawing/2014/main" id="{7FBB172D-FCB7-4E73-A4B8-5358E2563480}"/>
              </a:ext>
            </a:extLst>
          </p:cNvPr>
          <p:cNvSpPr txBox="1"/>
          <p:nvPr userDrawn="1"/>
        </p:nvSpPr>
        <p:spPr>
          <a:xfrm>
            <a:off x="4012446" y="6615646"/>
            <a:ext cx="1215681" cy="253897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200" b="1" kern="1200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博士后期间工作</a:t>
            </a: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FB24CD33-9038-4D87-9C6C-F44B8317F018}"/>
              </a:ext>
            </a:extLst>
          </p:cNvPr>
          <p:cNvSpPr/>
          <p:nvPr userDrawn="1"/>
        </p:nvSpPr>
        <p:spPr>
          <a:xfrm>
            <a:off x="3222202" y="6423547"/>
            <a:ext cx="134965" cy="1350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文本框 5">
            <a:extLst>
              <a:ext uri="{FF2B5EF4-FFF2-40B4-BE49-F238E27FC236}">
                <a16:creationId xmlns:a16="http://schemas.microsoft.com/office/drawing/2014/main" id="{3AD96DD7-E937-41D0-9D6B-A9C8335C74FE}"/>
              </a:ext>
            </a:extLst>
          </p:cNvPr>
          <p:cNvSpPr txBox="1"/>
          <p:nvPr userDrawn="1"/>
        </p:nvSpPr>
        <p:spPr>
          <a:xfrm>
            <a:off x="5432007" y="6615646"/>
            <a:ext cx="103614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国际交流与合作</a:t>
            </a:r>
          </a:p>
        </p:txBody>
      </p:sp>
      <p:sp>
        <p:nvSpPr>
          <p:cNvPr id="73" name="文本框 6">
            <a:extLst>
              <a:ext uri="{FF2B5EF4-FFF2-40B4-BE49-F238E27FC236}">
                <a16:creationId xmlns:a16="http://schemas.microsoft.com/office/drawing/2014/main" id="{C9610180-8989-49F5-B325-E14A3B844360}"/>
              </a:ext>
            </a:extLst>
          </p:cNvPr>
          <p:cNvSpPr txBox="1"/>
          <p:nvPr userDrawn="1"/>
        </p:nvSpPr>
        <p:spPr>
          <a:xfrm>
            <a:off x="6664432" y="6615646"/>
            <a:ext cx="116438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项目、奖项、论文</a:t>
            </a:r>
          </a:p>
        </p:txBody>
      </p:sp>
      <p:sp>
        <p:nvSpPr>
          <p:cNvPr id="74" name="文本框 7">
            <a:extLst>
              <a:ext uri="{FF2B5EF4-FFF2-40B4-BE49-F238E27FC236}">
                <a16:creationId xmlns:a16="http://schemas.microsoft.com/office/drawing/2014/main" id="{39B992D8-7D36-4DB0-BCC1-4D33945E4F17}"/>
              </a:ext>
            </a:extLst>
          </p:cNvPr>
          <p:cNvSpPr txBox="1"/>
          <p:nvPr userDrawn="1"/>
        </p:nvSpPr>
        <p:spPr>
          <a:xfrm>
            <a:off x="8089213" y="6615646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今后工作计划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FD20DE5-CE48-4268-8F5F-8B628A0AD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6000" y="223012"/>
            <a:ext cx="8208000" cy="446838"/>
          </a:xfrm>
          <a:prstGeom prst="rect">
            <a:avLst/>
          </a:prstGeom>
        </p:spPr>
      </p:pic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40B7EB1B-2703-4762-B252-1055C71D9DD8}"/>
              </a:ext>
            </a:extLst>
          </p:cNvPr>
          <p:cNvSpPr/>
          <p:nvPr userDrawn="1"/>
        </p:nvSpPr>
        <p:spPr>
          <a:xfrm>
            <a:off x="8837363" y="170093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C727DD0-6206-44CA-BEC4-970E5E7CE3DA}"/>
              </a:ext>
            </a:extLst>
          </p:cNvPr>
          <p:cNvSpPr/>
          <p:nvPr userDrawn="1"/>
        </p:nvSpPr>
        <p:spPr>
          <a:xfrm>
            <a:off x="1" y="222796"/>
            <a:ext cx="890856" cy="4454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1CDE71BF-D7E1-4665-BDAA-029F9E52B48D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8346989" y="164471"/>
            <a:ext cx="475590" cy="505159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2754F5FD-8EA7-4679-9F04-16D16205A778}"/>
              </a:ext>
            </a:extLst>
          </p:cNvPr>
          <p:cNvSpPr txBox="1"/>
          <p:nvPr userDrawn="1"/>
        </p:nvSpPr>
        <p:spPr>
          <a:xfrm>
            <a:off x="8332206" y="254591"/>
            <a:ext cx="505159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82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82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63" r:id="rId3"/>
    <p:sldLayoutId id="2147483664" r:id="rId4"/>
    <p:sldLayoutId id="2147483674" r:id="rId5"/>
    <p:sldLayoutId id="2147483676" r:id="rId6"/>
    <p:sldLayoutId id="2147483668" r:id="rId7"/>
    <p:sldLayoutId id="2147483665" r:id="rId8"/>
    <p:sldLayoutId id="2147483669" r:id="rId9"/>
    <p:sldLayoutId id="2147483675" r:id="rId10"/>
    <p:sldLayoutId id="2147483670" r:id="rId11"/>
    <p:sldLayoutId id="2147483671" r:id="rId12"/>
    <p:sldLayoutId id="2147483672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4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DF5EBCE-6018-4690-AEEB-9943AAF80E43}"/>
              </a:ext>
            </a:extLst>
          </p:cNvPr>
          <p:cNvSpPr/>
          <p:nvPr/>
        </p:nvSpPr>
        <p:spPr>
          <a:xfrm>
            <a:off x="0" y="1284467"/>
            <a:ext cx="9116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Impact of experimental </a:t>
            </a:r>
            <a:r>
              <a:rPr lang="en-US" altLang="zh-CN" sz="3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 mass on the potential waiting point </a:t>
            </a:r>
            <a:r>
              <a:rPr lang="en-US" altLang="zh-CN" sz="3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68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rp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-process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A3FC6F-9E99-4B07-97D5-53E0FAB7FFD4}"/>
              </a:ext>
            </a:extLst>
          </p:cNvPr>
          <p:cNvSpPr/>
          <p:nvPr/>
        </p:nvSpPr>
        <p:spPr>
          <a:xfrm>
            <a:off x="2150507" y="5520283"/>
            <a:ext cx="48429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Xu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Xing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（徐星）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Institute of Modern Physics, Lanzhou CHINA</a:t>
            </a:r>
          </a:p>
          <a:p>
            <a:pPr algn="ctr"/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2025.08.21 Darmstadt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B4974EC-BC39-4380-899D-8B1C1A72877C}"/>
              </a:ext>
            </a:extLst>
          </p:cNvPr>
          <p:cNvSpPr/>
          <p:nvPr/>
        </p:nvSpPr>
        <p:spPr>
          <a:xfrm>
            <a:off x="13801" y="1074459"/>
            <a:ext cx="9144000" cy="149723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97" y="223675"/>
            <a:ext cx="3086100" cy="8001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6B69C3-2463-9EE9-BE9E-3708FD4A6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297" y="5669997"/>
            <a:ext cx="944457" cy="94633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26167CF-56BE-5733-BB8E-6C0D4DFF0BD4}"/>
              </a:ext>
            </a:extLst>
          </p:cNvPr>
          <p:cNvSpPr/>
          <p:nvPr/>
        </p:nvSpPr>
        <p:spPr>
          <a:xfrm>
            <a:off x="1" y="1"/>
            <a:ext cx="9144000" cy="512064"/>
          </a:xfrm>
          <a:prstGeom prst="rect">
            <a:avLst/>
          </a:prstGeom>
          <a:solidFill>
            <a:srgbClr val="466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Nuclear Masses in Astrophysics for the Next 25 Years</a:t>
            </a:r>
            <a:endParaRPr lang="zh-CN" altLang="en-US" sz="2400" dirty="0">
              <a:latin typeface="Cambria Math" panose="0204050305040603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F53AD58-0284-9CB2-456F-DBCD87280653}"/>
              </a:ext>
            </a:extLst>
          </p:cNvPr>
          <p:cNvGrpSpPr/>
          <p:nvPr/>
        </p:nvGrpSpPr>
        <p:grpSpPr>
          <a:xfrm>
            <a:off x="71017" y="2910705"/>
            <a:ext cx="4028127" cy="2436910"/>
            <a:chOff x="313382" y="2738191"/>
            <a:chExt cx="3581963" cy="23385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4FA756-8443-CDDE-2975-6A1C1E2D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82" y="2738191"/>
              <a:ext cx="3581963" cy="2338527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5B33E6C-59CA-BE27-96C7-1FCD3214B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084" y="2895221"/>
              <a:ext cx="449514" cy="486006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686C041C-E191-8398-A3F9-063FEE70C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2261" y="2874586"/>
            <a:ext cx="4318207" cy="243691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5284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599EF-F910-1DF6-33DE-71F511B95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E3E80DE-D7B9-A182-8063-FA36E32F531E}"/>
              </a:ext>
            </a:extLst>
          </p:cNvPr>
          <p:cNvSpPr/>
          <p:nvPr/>
        </p:nvSpPr>
        <p:spPr>
          <a:xfrm>
            <a:off x="1" y="0"/>
            <a:ext cx="9144000" cy="761997"/>
          </a:xfrm>
          <a:prstGeom prst="rect">
            <a:avLst/>
          </a:prstGeom>
          <a:solidFill>
            <a:srgbClr val="466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Mass measurements for </a:t>
            </a:r>
            <a:r>
              <a:rPr lang="en-US" altLang="zh-CN" sz="3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78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Kr fragments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HIRFL-总装置三维效果图.JPG">
            <a:extLst>
              <a:ext uri="{FF2B5EF4-FFF2-40B4-BE49-F238E27FC236}">
                <a16:creationId xmlns:a16="http://schemas.microsoft.com/office/drawing/2014/main" id="{C99BE892-5A87-F67E-0FA2-D38760E5F4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895" r="7894"/>
          <a:stretch>
            <a:fillRect/>
          </a:stretch>
        </p:blipFill>
        <p:spPr>
          <a:xfrm>
            <a:off x="-15060" y="829717"/>
            <a:ext cx="9483713" cy="558126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08BE530-9989-4758-07E9-CFF7339E86DE}"/>
              </a:ext>
            </a:extLst>
          </p:cNvPr>
          <p:cNvSpPr/>
          <p:nvPr/>
        </p:nvSpPr>
        <p:spPr>
          <a:xfrm>
            <a:off x="-1441516" y="825746"/>
            <a:ext cx="8863701" cy="663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CE90FE0-2C5E-104A-3C10-7D1EB2FF0E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2186" y="854158"/>
            <a:ext cx="1561855" cy="802823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B26BF2E7-DAA7-6F40-645A-71E12696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5971" y="1711075"/>
            <a:ext cx="703788" cy="66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4">
            <a:extLst>
              <a:ext uri="{FF2B5EF4-FFF2-40B4-BE49-F238E27FC236}">
                <a16:creationId xmlns:a16="http://schemas.microsoft.com/office/drawing/2014/main" id="{8284E4FA-831A-EF9D-89B8-D5CBF5FA196E}"/>
              </a:ext>
            </a:extLst>
          </p:cNvPr>
          <p:cNvSpPr>
            <a:spLocks noChangeArrowheads="1"/>
          </p:cNvSpPr>
          <p:nvPr/>
        </p:nvSpPr>
        <p:spPr bwMode="auto">
          <a:xfrm rot="21252369">
            <a:off x="7004310" y="4144069"/>
            <a:ext cx="1428750" cy="457200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>
              <a:rot lat="0" lon="0" rev="20700000"/>
            </a:camera>
            <a:lightRig rig="threePt" dir="t"/>
          </a:scene3d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kumimoji="1" lang="en-US" altLang="zh-CN" sz="2400" dirty="0" err="1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cs typeface="Arial" panose="020B0604020202020204" pitchFamily="34" charset="0"/>
              </a:rPr>
              <a:t>CSRe</a:t>
            </a:r>
            <a:endParaRPr kumimoji="1" lang="en-US" altLang="zh-CN" sz="2400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FA4035ED-08EA-E02C-91FB-39159F6C918D}"/>
              </a:ext>
            </a:extLst>
          </p:cNvPr>
          <p:cNvSpPr>
            <a:spLocks noChangeArrowheads="1"/>
          </p:cNvSpPr>
          <p:nvPr/>
        </p:nvSpPr>
        <p:spPr bwMode="auto">
          <a:xfrm rot="21258342">
            <a:off x="1245929" y="4867967"/>
            <a:ext cx="4857784" cy="461653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>
              <a:rot lat="0" lon="0" rev="20700000"/>
            </a:camera>
            <a:lightRig rig="threePt" dir="t"/>
          </a:scene3d>
        </p:spPr>
        <p:txBody>
          <a:bodyPr wrap="square" lIns="91427" tIns="45714" rIns="91427" bIns="45714">
            <a:spAutoFit/>
          </a:bodyPr>
          <a:lstStyle/>
          <a:p>
            <a:pPr algn="ctr">
              <a:defRPr/>
            </a:pPr>
            <a:r>
              <a:rPr kumimoji="1" lang="en-US" altLang="zh-CN" sz="2400" dirty="0" err="1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cs typeface="Arial" panose="020B0604020202020204" pitchFamily="34" charset="0"/>
              </a:rPr>
              <a:t>CSRm</a:t>
            </a:r>
            <a:r>
              <a:rPr kumimoji="1" lang="en-US" altLang="zh-CN" sz="2400" dirty="0">
                <a:solidFill>
                  <a:srgbClr val="FF0000"/>
                </a:solidFill>
                <a:latin typeface="Calibri" panose="020F0502020204030204"/>
                <a:ea typeface="楷体_GB2312" pitchFamily="49" charset="-122"/>
                <a:cs typeface="Arial" panose="020B0604020202020204" pitchFamily="34" charset="0"/>
              </a:rPr>
              <a:t> </a:t>
            </a:r>
            <a:endParaRPr kumimoji="1" lang="en-US" altLang="zh-CN" sz="1400" dirty="0">
              <a:solidFill>
                <a:srgbClr val="FF0000"/>
              </a:solidFill>
              <a:latin typeface="Calibri" panose="020F0502020204030204"/>
              <a:ea typeface="楷体_GB2312" pitchFamily="49" charset="-122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919B5DB1-9019-EBA9-E410-1E7C7FD78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566" y="4206705"/>
            <a:ext cx="2409825" cy="400110"/>
          </a:xfrm>
          <a:prstGeom prst="rect">
            <a:avLst/>
          </a:prstGeom>
          <a:noFill/>
          <a:ln w="9525">
            <a:noFill/>
            <a:miter lim="800000"/>
          </a:ln>
          <a:scene3d>
            <a:camera prst="orthographicFront">
              <a:rot lat="0" lon="0" rev="36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altLang="zh-CN" sz="2000" dirty="0">
                <a:solidFill>
                  <a:srgbClr val="FF0000"/>
                </a:solidFill>
                <a:latin typeface="Calibri" panose="020F0502020204030204"/>
                <a:ea typeface="等线" panose="02010600030101010101" pitchFamily="2" charset="-122"/>
                <a:cs typeface="Times New Roman" panose="02020603050405020304" pitchFamily="18" charset="0"/>
              </a:rPr>
              <a:t>RIBLL2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433856E-E992-E964-D045-D358AB97157C}"/>
              </a:ext>
            </a:extLst>
          </p:cNvPr>
          <p:cNvSpPr/>
          <p:nvPr/>
        </p:nvSpPr>
        <p:spPr>
          <a:xfrm>
            <a:off x="5124256" y="5513230"/>
            <a:ext cx="144016" cy="141625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ln>
                <a:solidFill>
                  <a:srgbClr val="FF0000"/>
                </a:solidFill>
              </a:ln>
              <a:solidFill>
                <a:srgbClr val="CC00FF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0F415EDC-C710-1547-5499-A32890AC1A72}"/>
              </a:ext>
            </a:extLst>
          </p:cNvPr>
          <p:cNvSpPr/>
          <p:nvPr/>
        </p:nvSpPr>
        <p:spPr>
          <a:xfrm>
            <a:off x="4980240" y="5584869"/>
            <a:ext cx="144016" cy="1416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ln>
                <a:solidFill>
                  <a:srgbClr val="FF0000"/>
                </a:solidFill>
              </a:ln>
              <a:solidFill>
                <a:srgbClr val="CC00FF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98E389C-A8CB-9EC6-1DCC-74AB1D989823}"/>
              </a:ext>
            </a:extLst>
          </p:cNvPr>
          <p:cNvSpPr/>
          <p:nvPr/>
        </p:nvSpPr>
        <p:spPr>
          <a:xfrm>
            <a:off x="5276656" y="5438462"/>
            <a:ext cx="144016" cy="1416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ln>
                <a:solidFill>
                  <a:srgbClr val="FF0000"/>
                </a:solidFill>
              </a:ln>
              <a:solidFill>
                <a:srgbClr val="CC00FF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82FDC669-D946-879C-F5E5-3E2C9F38DACF}"/>
              </a:ext>
            </a:extLst>
          </p:cNvPr>
          <p:cNvSpPr/>
          <p:nvPr/>
        </p:nvSpPr>
        <p:spPr>
          <a:xfrm>
            <a:off x="7480570" y="3793344"/>
            <a:ext cx="144016" cy="1416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ln>
                <a:solidFill>
                  <a:srgbClr val="FF0000"/>
                </a:solidFill>
              </a:ln>
              <a:solidFill>
                <a:srgbClr val="CC00FF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4B0DDF09-6B6B-85E4-874C-75461F36E0B0}"/>
              </a:ext>
            </a:extLst>
          </p:cNvPr>
          <p:cNvSpPr/>
          <p:nvPr/>
        </p:nvSpPr>
        <p:spPr>
          <a:xfrm>
            <a:off x="7694309" y="3824131"/>
            <a:ext cx="144016" cy="141625"/>
          </a:xfrm>
          <a:prstGeom prst="ellipse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ln>
                <a:solidFill>
                  <a:srgbClr val="FF0000"/>
                </a:solidFill>
              </a:ln>
              <a:solidFill>
                <a:srgbClr val="CC00FF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6" name="Oval 64">
            <a:extLst>
              <a:ext uri="{FF2B5EF4-FFF2-40B4-BE49-F238E27FC236}">
                <a16:creationId xmlns:a16="http://schemas.microsoft.com/office/drawing/2014/main" id="{2CF3ED6F-BCFB-32FB-552A-DE11D07A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631" y="1785690"/>
            <a:ext cx="542697" cy="4991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7" name="Line 65">
            <a:extLst>
              <a:ext uri="{FF2B5EF4-FFF2-40B4-BE49-F238E27FC236}">
                <a16:creationId xmlns:a16="http://schemas.microsoft.com/office/drawing/2014/main" id="{81F50912-C6DB-9C51-8E45-904D82637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2479" y="2004305"/>
            <a:ext cx="28244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8" name="Oval 67">
            <a:extLst>
              <a:ext uri="{FF2B5EF4-FFF2-40B4-BE49-F238E27FC236}">
                <a16:creationId xmlns:a16="http://schemas.microsoft.com/office/drawing/2014/main" id="{6B714AA4-640F-F31A-85C7-5E26489BB9E2}"/>
              </a:ext>
            </a:extLst>
          </p:cNvPr>
          <p:cNvSpPr>
            <a:spLocks noChangeArrowheads="1"/>
          </p:cNvSpPr>
          <p:nvPr/>
        </p:nvSpPr>
        <p:spPr bwMode="auto">
          <a:xfrm rot="19419643">
            <a:off x="6069705" y="1824279"/>
            <a:ext cx="140868" cy="1321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 Box 88">
            <a:extLst>
              <a:ext uri="{FF2B5EF4-FFF2-40B4-BE49-F238E27FC236}">
                <a16:creationId xmlns:a16="http://schemas.microsoft.com/office/drawing/2014/main" id="{D4F52B84-7B06-D180-6140-D228F5366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522" y="1861216"/>
            <a:ext cx="936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rgbClr val="0033CC"/>
                </a:solidFill>
                <a:latin typeface="Calibri" panose="020F0502020204030204"/>
                <a:ea typeface="等线" panose="02010600030101010101" pitchFamily="2" charset="-122"/>
              </a:rPr>
              <a:t>C foil</a:t>
            </a:r>
          </a:p>
        </p:txBody>
      </p:sp>
      <p:sp>
        <p:nvSpPr>
          <p:cNvPr id="30" name="Text Box 94">
            <a:extLst>
              <a:ext uri="{FF2B5EF4-FFF2-40B4-BE49-F238E27FC236}">
                <a16:creationId xmlns:a16="http://schemas.microsoft.com/office/drawing/2014/main" id="{3A192F27-531D-3A15-0357-552DC5860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090" y="2190356"/>
            <a:ext cx="5523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400" b="1" dirty="0" err="1">
                <a:solidFill>
                  <a:srgbClr val="F79646">
                    <a:lumMod val="75000"/>
                  </a:srgbClr>
                </a:solidFill>
                <a:latin typeface="Calibri" panose="020F0502020204030204"/>
                <a:ea typeface="等线" panose="02010600030101010101" pitchFamily="2" charset="-122"/>
              </a:rPr>
              <a:t>CSRe</a:t>
            </a:r>
            <a:endParaRPr lang="en-US" altLang="zh-CN" sz="1400" b="1" dirty="0">
              <a:solidFill>
                <a:srgbClr val="F79646">
                  <a:lumMod val="75000"/>
                </a:srgb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31" name="Group 101">
            <a:extLst>
              <a:ext uri="{FF2B5EF4-FFF2-40B4-BE49-F238E27FC236}">
                <a16:creationId xmlns:a16="http://schemas.microsoft.com/office/drawing/2014/main" id="{BBD5F7D5-27B7-03C4-C5B4-612F6BC2D954}"/>
              </a:ext>
            </a:extLst>
          </p:cNvPr>
          <p:cNvGrpSpPr/>
          <p:nvPr/>
        </p:nvGrpSpPr>
        <p:grpSpPr bwMode="auto">
          <a:xfrm>
            <a:off x="5601437" y="1593361"/>
            <a:ext cx="631997" cy="412320"/>
            <a:chOff x="1987" y="683"/>
            <a:chExt cx="530" cy="343"/>
          </a:xfrm>
        </p:grpSpPr>
        <p:sp>
          <p:nvSpPr>
            <p:cNvPr id="32" name="Oval 97">
              <a:extLst>
                <a:ext uri="{FF2B5EF4-FFF2-40B4-BE49-F238E27FC236}">
                  <a16:creationId xmlns:a16="http://schemas.microsoft.com/office/drawing/2014/main" id="{ED16B7F6-D142-2237-0BA1-08DEFA9C9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981"/>
              <a:ext cx="45" cy="45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Oval 98">
              <a:extLst>
                <a:ext uri="{FF2B5EF4-FFF2-40B4-BE49-F238E27FC236}">
                  <a16:creationId xmlns:a16="http://schemas.microsoft.com/office/drawing/2014/main" id="{42F4EE1D-3C09-C8EA-B500-71B91553E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890"/>
              <a:ext cx="45" cy="45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Oval 99">
              <a:extLst>
                <a:ext uri="{FF2B5EF4-FFF2-40B4-BE49-F238E27FC236}">
                  <a16:creationId xmlns:a16="http://schemas.microsoft.com/office/drawing/2014/main" id="{101E48BA-7FFC-A50C-8417-AC217E5CD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935"/>
              <a:ext cx="45" cy="45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Text Box 100">
              <a:extLst>
                <a:ext uri="{FF2B5EF4-FFF2-40B4-BE49-F238E27FC236}">
                  <a16:creationId xmlns:a16="http://schemas.microsoft.com/office/drawing/2014/main" id="{0708A9CB-1BB7-6818-59F1-83CAB4D5F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683"/>
              <a:ext cx="311" cy="3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1" dirty="0">
                  <a:solidFill>
                    <a:srgbClr val="FF33CC"/>
                  </a:solidFill>
                  <a:latin typeface="Calibri" panose="020F0502020204030204"/>
                  <a:ea typeface="等线" panose="02010600030101010101" pitchFamily="2" charset="-122"/>
                </a:rPr>
                <a:t>e-</a:t>
              </a:r>
            </a:p>
          </p:txBody>
        </p:sp>
      </p:grpSp>
      <p:sp>
        <p:nvSpPr>
          <p:cNvPr id="36" name="Text Box 147">
            <a:extLst>
              <a:ext uri="{FF2B5EF4-FFF2-40B4-BE49-F238E27FC236}">
                <a16:creationId xmlns:a16="http://schemas.microsoft.com/office/drawing/2014/main" id="{D11840AF-CA04-C58E-4848-13C0CC1DA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248" y="2331691"/>
            <a:ext cx="1825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ED7D31"/>
                </a:solidFill>
                <a:latin typeface="Calibri" panose="020F0502020204030204"/>
                <a:ea typeface="等线" panose="02010600030101010101" pitchFamily="2" charset="-122"/>
              </a:rPr>
              <a:t>TOF Detector2</a:t>
            </a:r>
          </a:p>
        </p:txBody>
      </p:sp>
      <p:sp>
        <p:nvSpPr>
          <p:cNvPr id="37" name="Freeform 103">
            <a:extLst>
              <a:ext uri="{FF2B5EF4-FFF2-40B4-BE49-F238E27FC236}">
                <a16:creationId xmlns:a16="http://schemas.microsoft.com/office/drawing/2014/main" id="{D640AFDC-E715-BB49-6624-B81ECE206C09}"/>
              </a:ext>
            </a:extLst>
          </p:cNvPr>
          <p:cNvSpPr/>
          <p:nvPr/>
        </p:nvSpPr>
        <p:spPr bwMode="auto">
          <a:xfrm>
            <a:off x="6506543" y="2200403"/>
            <a:ext cx="256790" cy="172230"/>
          </a:xfrm>
          <a:custGeom>
            <a:avLst/>
            <a:gdLst>
              <a:gd name="T0" fmla="*/ 0 w 454"/>
              <a:gd name="T1" fmla="*/ 7 h 332"/>
              <a:gd name="T2" fmla="*/ 136 w 454"/>
              <a:gd name="T3" fmla="*/ 7 h 332"/>
              <a:gd name="T4" fmla="*/ 227 w 454"/>
              <a:gd name="T5" fmla="*/ 7 h 332"/>
              <a:gd name="T6" fmla="*/ 227 w 454"/>
              <a:gd name="T7" fmla="*/ 52 h 332"/>
              <a:gd name="T8" fmla="*/ 227 w 454"/>
              <a:gd name="T9" fmla="*/ 188 h 332"/>
              <a:gd name="T10" fmla="*/ 227 w 454"/>
              <a:gd name="T11" fmla="*/ 324 h 332"/>
              <a:gd name="T12" fmla="*/ 272 w 454"/>
              <a:gd name="T13" fmla="*/ 234 h 332"/>
              <a:gd name="T14" fmla="*/ 318 w 454"/>
              <a:gd name="T15" fmla="*/ 52 h 332"/>
              <a:gd name="T16" fmla="*/ 363 w 454"/>
              <a:gd name="T17" fmla="*/ 7 h 332"/>
              <a:gd name="T18" fmla="*/ 454 w 454"/>
              <a:gd name="T19" fmla="*/ 7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4" h="332">
                <a:moveTo>
                  <a:pt x="0" y="7"/>
                </a:moveTo>
                <a:cubicBezTo>
                  <a:pt x="49" y="7"/>
                  <a:pt x="98" y="7"/>
                  <a:pt x="136" y="7"/>
                </a:cubicBezTo>
                <a:cubicBezTo>
                  <a:pt x="174" y="7"/>
                  <a:pt x="212" y="0"/>
                  <a:pt x="227" y="7"/>
                </a:cubicBezTo>
                <a:cubicBezTo>
                  <a:pt x="242" y="14"/>
                  <a:pt x="227" y="22"/>
                  <a:pt x="227" y="52"/>
                </a:cubicBezTo>
                <a:cubicBezTo>
                  <a:pt x="227" y="82"/>
                  <a:pt x="227" y="143"/>
                  <a:pt x="227" y="188"/>
                </a:cubicBezTo>
                <a:cubicBezTo>
                  <a:pt x="227" y="233"/>
                  <a:pt x="220" y="316"/>
                  <a:pt x="227" y="324"/>
                </a:cubicBezTo>
                <a:cubicBezTo>
                  <a:pt x="234" y="332"/>
                  <a:pt x="257" y="279"/>
                  <a:pt x="272" y="234"/>
                </a:cubicBezTo>
                <a:cubicBezTo>
                  <a:pt x="287" y="189"/>
                  <a:pt x="303" y="90"/>
                  <a:pt x="318" y="52"/>
                </a:cubicBezTo>
                <a:cubicBezTo>
                  <a:pt x="333" y="14"/>
                  <a:pt x="340" y="14"/>
                  <a:pt x="363" y="7"/>
                </a:cubicBezTo>
                <a:cubicBezTo>
                  <a:pt x="386" y="0"/>
                  <a:pt x="420" y="3"/>
                  <a:pt x="454" y="7"/>
                </a:cubicBezTo>
              </a:path>
            </a:pathLst>
          </a:custGeom>
          <a:noFill/>
          <a:ln w="25400">
            <a:solidFill>
              <a:srgbClr val="00B05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8" name="圆角矩形标注 7">
            <a:extLst>
              <a:ext uri="{FF2B5EF4-FFF2-40B4-BE49-F238E27FC236}">
                <a16:creationId xmlns:a16="http://schemas.microsoft.com/office/drawing/2014/main" id="{00BF6CE3-D18A-5178-E0E6-1CCAF9D76D18}"/>
              </a:ext>
            </a:extLst>
          </p:cNvPr>
          <p:cNvSpPr/>
          <p:nvPr/>
        </p:nvSpPr>
        <p:spPr>
          <a:xfrm>
            <a:off x="6837406" y="2384786"/>
            <a:ext cx="2196407" cy="1271413"/>
          </a:xfrm>
          <a:prstGeom prst="wedgeRoundRectCallout">
            <a:avLst>
              <a:gd name="adj1" fmla="val -12801"/>
              <a:gd name="adj2" fmla="val 148679"/>
              <a:gd name="adj3" fmla="val 16667"/>
            </a:avLst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39" name="Text Box 146">
            <a:extLst>
              <a:ext uri="{FF2B5EF4-FFF2-40B4-BE49-F238E27FC236}">
                <a16:creationId xmlns:a16="http://schemas.microsoft.com/office/drawing/2014/main" id="{7CBCFD2B-AEBE-72E7-EEC6-7D79289FD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962" y="2372322"/>
            <a:ext cx="5611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MCP</a:t>
            </a:r>
          </a:p>
        </p:txBody>
      </p:sp>
      <p:sp>
        <p:nvSpPr>
          <p:cNvPr id="40" name="圆角矩形标注 7">
            <a:extLst>
              <a:ext uri="{FF2B5EF4-FFF2-40B4-BE49-F238E27FC236}">
                <a16:creationId xmlns:a16="http://schemas.microsoft.com/office/drawing/2014/main" id="{AA1D9C1A-74B3-65FD-5019-9B714A3AF3DA}"/>
              </a:ext>
            </a:extLst>
          </p:cNvPr>
          <p:cNvSpPr/>
          <p:nvPr/>
        </p:nvSpPr>
        <p:spPr>
          <a:xfrm>
            <a:off x="4992502" y="1742921"/>
            <a:ext cx="1952114" cy="1164216"/>
          </a:xfrm>
          <a:prstGeom prst="wedgeRoundRectCallout">
            <a:avLst>
              <a:gd name="adj1" fmla="val 56865"/>
              <a:gd name="adj2" fmla="val 206960"/>
              <a:gd name="adj3" fmla="val 16667"/>
            </a:avLst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BF0AB8F-4CEF-39A6-C9AF-5F6B17A28AB5}"/>
              </a:ext>
            </a:extLst>
          </p:cNvPr>
          <p:cNvGrpSpPr/>
          <p:nvPr/>
        </p:nvGrpSpPr>
        <p:grpSpPr>
          <a:xfrm>
            <a:off x="4776146" y="3062197"/>
            <a:ext cx="205234" cy="256898"/>
            <a:chOff x="-2177067" y="3283871"/>
            <a:chExt cx="205234" cy="256898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37225D95-57FF-912F-03FC-EAE656886685}"/>
                </a:ext>
              </a:extLst>
            </p:cNvPr>
            <p:cNvSpPr/>
            <p:nvPr/>
          </p:nvSpPr>
          <p:spPr>
            <a:xfrm>
              <a:off x="-2177067" y="3358348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D9DFFA00-6ED4-B6E3-2F1D-CA17BA6F07BF}"/>
                </a:ext>
              </a:extLst>
            </p:cNvPr>
            <p:cNvSpPr/>
            <p:nvPr/>
          </p:nvSpPr>
          <p:spPr>
            <a:xfrm>
              <a:off x="-2043965" y="3381725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5CAA47CE-30F3-531D-3678-7CA7AEC546C6}"/>
                </a:ext>
              </a:extLst>
            </p:cNvPr>
            <p:cNvSpPr/>
            <p:nvPr/>
          </p:nvSpPr>
          <p:spPr>
            <a:xfrm>
              <a:off x="-2124744" y="3461247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3D0EB1E0-C83B-12A4-A7BA-AB5251392BAC}"/>
                </a:ext>
              </a:extLst>
            </p:cNvPr>
            <p:cNvSpPr/>
            <p:nvPr/>
          </p:nvSpPr>
          <p:spPr>
            <a:xfrm>
              <a:off x="-2095026" y="3283871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46" name="组合 59">
            <a:extLst>
              <a:ext uri="{FF2B5EF4-FFF2-40B4-BE49-F238E27FC236}">
                <a16:creationId xmlns:a16="http://schemas.microsoft.com/office/drawing/2014/main" id="{20F9B4F6-62F9-C6C1-C5FB-B07EB3EE2FDE}"/>
              </a:ext>
            </a:extLst>
          </p:cNvPr>
          <p:cNvGrpSpPr/>
          <p:nvPr/>
        </p:nvGrpSpPr>
        <p:grpSpPr>
          <a:xfrm>
            <a:off x="2749132" y="2054085"/>
            <a:ext cx="205234" cy="256898"/>
            <a:chOff x="-2177067" y="3283871"/>
            <a:chExt cx="205234" cy="256898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FB6B9AA5-058D-44E1-18BF-72B46812A195}"/>
                </a:ext>
              </a:extLst>
            </p:cNvPr>
            <p:cNvSpPr/>
            <p:nvPr/>
          </p:nvSpPr>
          <p:spPr>
            <a:xfrm>
              <a:off x="-2177067" y="3358348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8FAF5DA-AB2C-8352-1709-E1AEA8BBDFA8}"/>
                </a:ext>
              </a:extLst>
            </p:cNvPr>
            <p:cNvSpPr/>
            <p:nvPr/>
          </p:nvSpPr>
          <p:spPr>
            <a:xfrm>
              <a:off x="-2043965" y="3381725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E9797863-EEAF-D660-9D80-7435775D4810}"/>
                </a:ext>
              </a:extLst>
            </p:cNvPr>
            <p:cNvSpPr/>
            <p:nvPr/>
          </p:nvSpPr>
          <p:spPr>
            <a:xfrm>
              <a:off x="-2124744" y="3461247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0B1B556-22A9-8CF3-C4F9-F3A6FF7CE342}"/>
                </a:ext>
              </a:extLst>
            </p:cNvPr>
            <p:cNvSpPr/>
            <p:nvPr/>
          </p:nvSpPr>
          <p:spPr>
            <a:xfrm>
              <a:off x="-2095026" y="3283871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51" name="组合 70">
            <a:extLst>
              <a:ext uri="{FF2B5EF4-FFF2-40B4-BE49-F238E27FC236}">
                <a16:creationId xmlns:a16="http://schemas.microsoft.com/office/drawing/2014/main" id="{709CB57A-4195-A946-2823-BF89D90F07FC}"/>
              </a:ext>
            </a:extLst>
          </p:cNvPr>
          <p:cNvGrpSpPr/>
          <p:nvPr/>
        </p:nvGrpSpPr>
        <p:grpSpPr>
          <a:xfrm>
            <a:off x="4272090" y="5654485"/>
            <a:ext cx="205234" cy="256898"/>
            <a:chOff x="-2177067" y="3283871"/>
            <a:chExt cx="205234" cy="256898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A5D72A72-C6FC-B633-215B-15F3963689BC}"/>
                </a:ext>
              </a:extLst>
            </p:cNvPr>
            <p:cNvSpPr/>
            <p:nvPr/>
          </p:nvSpPr>
          <p:spPr>
            <a:xfrm>
              <a:off x="-2177067" y="3358348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093546B-F74A-9B2F-56BE-63269681E3E6}"/>
                </a:ext>
              </a:extLst>
            </p:cNvPr>
            <p:cNvSpPr/>
            <p:nvPr/>
          </p:nvSpPr>
          <p:spPr>
            <a:xfrm>
              <a:off x="-2043965" y="3381725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F41B6BE-1445-6896-CD0B-7A50711C64FA}"/>
                </a:ext>
              </a:extLst>
            </p:cNvPr>
            <p:cNvSpPr/>
            <p:nvPr/>
          </p:nvSpPr>
          <p:spPr>
            <a:xfrm>
              <a:off x="-2124744" y="3461247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6359454D-6758-3391-E389-9A4FA2ACCCFC}"/>
                </a:ext>
              </a:extLst>
            </p:cNvPr>
            <p:cNvSpPr/>
            <p:nvPr/>
          </p:nvSpPr>
          <p:spPr>
            <a:xfrm>
              <a:off x="-2095026" y="3283871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56" name="组合 75">
            <a:extLst>
              <a:ext uri="{FF2B5EF4-FFF2-40B4-BE49-F238E27FC236}">
                <a16:creationId xmlns:a16="http://schemas.microsoft.com/office/drawing/2014/main" id="{B5AC0ABA-7F6D-B158-9090-8F6066808316}"/>
              </a:ext>
            </a:extLst>
          </p:cNvPr>
          <p:cNvGrpSpPr/>
          <p:nvPr/>
        </p:nvGrpSpPr>
        <p:grpSpPr>
          <a:xfrm>
            <a:off x="2255866" y="5253571"/>
            <a:ext cx="205234" cy="256898"/>
            <a:chOff x="-2177067" y="3283871"/>
            <a:chExt cx="205234" cy="256898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802C2D0D-7063-2AD4-8EB2-68FEDB9B15BC}"/>
                </a:ext>
              </a:extLst>
            </p:cNvPr>
            <p:cNvSpPr/>
            <p:nvPr/>
          </p:nvSpPr>
          <p:spPr>
            <a:xfrm>
              <a:off x="-2177067" y="3358348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B1D3F51-C727-E3E3-FD33-3D5FDC12576D}"/>
                </a:ext>
              </a:extLst>
            </p:cNvPr>
            <p:cNvSpPr/>
            <p:nvPr/>
          </p:nvSpPr>
          <p:spPr>
            <a:xfrm>
              <a:off x="-2043965" y="3381725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52A8535-7CBD-21A1-3823-3FCAC02BE2B7}"/>
                </a:ext>
              </a:extLst>
            </p:cNvPr>
            <p:cNvSpPr/>
            <p:nvPr/>
          </p:nvSpPr>
          <p:spPr>
            <a:xfrm>
              <a:off x="-2124744" y="3461247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EE259BC3-7483-BB48-A67F-03092BB1CBE1}"/>
                </a:ext>
              </a:extLst>
            </p:cNvPr>
            <p:cNvSpPr/>
            <p:nvPr/>
          </p:nvSpPr>
          <p:spPr>
            <a:xfrm>
              <a:off x="-2095026" y="3283871"/>
              <a:ext cx="72132" cy="7952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61" name="任意多边形 21">
            <a:extLst>
              <a:ext uri="{FF2B5EF4-FFF2-40B4-BE49-F238E27FC236}">
                <a16:creationId xmlns:a16="http://schemas.microsoft.com/office/drawing/2014/main" id="{941E310B-A455-598E-C193-958FA2A9E20D}"/>
              </a:ext>
            </a:extLst>
          </p:cNvPr>
          <p:cNvSpPr/>
          <p:nvPr/>
        </p:nvSpPr>
        <p:spPr>
          <a:xfrm>
            <a:off x="7402878" y="1589317"/>
            <a:ext cx="728168" cy="664563"/>
          </a:xfrm>
          <a:custGeom>
            <a:avLst/>
            <a:gdLst>
              <a:gd name="connsiteX0" fmla="*/ 25179 w 692489"/>
              <a:gd name="connsiteY0" fmla="*/ 654518 h 869950"/>
              <a:gd name="connsiteX1" fmla="*/ 34804 w 692489"/>
              <a:gd name="connsiteY1" fmla="*/ 798897 h 869950"/>
              <a:gd name="connsiteX2" fmla="*/ 362063 w 692489"/>
              <a:gd name="connsiteY2" fmla="*/ 866274 h 869950"/>
              <a:gd name="connsiteX3" fmla="*/ 660446 w 692489"/>
              <a:gd name="connsiteY3" fmla="*/ 693019 h 869950"/>
              <a:gd name="connsiteX4" fmla="*/ 670071 w 692489"/>
              <a:gd name="connsiteY4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489" h="869950">
                <a:moveTo>
                  <a:pt x="25179" y="654518"/>
                </a:moveTo>
                <a:cubicBezTo>
                  <a:pt x="1918" y="709061"/>
                  <a:pt x="-21343" y="763604"/>
                  <a:pt x="34804" y="798897"/>
                </a:cubicBezTo>
                <a:cubicBezTo>
                  <a:pt x="90951" y="834190"/>
                  <a:pt x="257790" y="883920"/>
                  <a:pt x="362063" y="866274"/>
                </a:cubicBezTo>
                <a:cubicBezTo>
                  <a:pt x="466336" y="848628"/>
                  <a:pt x="609111" y="837398"/>
                  <a:pt x="660446" y="693019"/>
                </a:cubicBezTo>
                <a:cubicBezTo>
                  <a:pt x="711781" y="548640"/>
                  <a:pt x="690926" y="274320"/>
                  <a:pt x="67007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62" name="Picture 12">
            <a:extLst>
              <a:ext uri="{FF2B5EF4-FFF2-40B4-BE49-F238E27FC236}">
                <a16:creationId xmlns:a16="http://schemas.microsoft.com/office/drawing/2014/main" id="{0D593990-2BD0-B2E4-8818-58FA63BD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5225" y="2415469"/>
            <a:ext cx="703788" cy="66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 Box 88">
            <a:extLst>
              <a:ext uri="{FF2B5EF4-FFF2-40B4-BE49-F238E27FC236}">
                <a16:creationId xmlns:a16="http://schemas.microsoft.com/office/drawing/2014/main" id="{D34CBD9B-5BB5-3FC4-17B4-AA5C25088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861" y="2786874"/>
            <a:ext cx="936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rgbClr val="0033CC"/>
                </a:solidFill>
                <a:latin typeface="Calibri" panose="020F0502020204030204"/>
                <a:ea typeface="等线" panose="02010600030101010101" pitchFamily="2" charset="-122"/>
              </a:rPr>
              <a:t>C foil</a:t>
            </a:r>
          </a:p>
        </p:txBody>
      </p:sp>
      <p:sp>
        <p:nvSpPr>
          <p:cNvPr id="64" name="Oval 64">
            <a:extLst>
              <a:ext uri="{FF2B5EF4-FFF2-40B4-BE49-F238E27FC236}">
                <a16:creationId xmlns:a16="http://schemas.microsoft.com/office/drawing/2014/main" id="{B9805A21-275E-14C8-A2ED-4BF21CF19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368" y="2676404"/>
            <a:ext cx="542697" cy="4991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5" name="Oval 67">
            <a:extLst>
              <a:ext uri="{FF2B5EF4-FFF2-40B4-BE49-F238E27FC236}">
                <a16:creationId xmlns:a16="http://schemas.microsoft.com/office/drawing/2014/main" id="{612410C9-8412-5723-5D2D-C5C4450B73F6}"/>
              </a:ext>
            </a:extLst>
          </p:cNvPr>
          <p:cNvSpPr>
            <a:spLocks noChangeArrowheads="1"/>
          </p:cNvSpPr>
          <p:nvPr/>
        </p:nvSpPr>
        <p:spPr bwMode="auto">
          <a:xfrm rot="19419643">
            <a:off x="7929038" y="2703354"/>
            <a:ext cx="140868" cy="13216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66" name="Text Box 94">
            <a:extLst>
              <a:ext uri="{FF2B5EF4-FFF2-40B4-BE49-F238E27FC236}">
                <a16:creationId xmlns:a16="http://schemas.microsoft.com/office/drawing/2014/main" id="{B208BB3E-75B7-2F8F-7143-9D9B3BE4D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270" y="3084068"/>
            <a:ext cx="5523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400" b="1" dirty="0" err="1">
                <a:solidFill>
                  <a:srgbClr val="F79646">
                    <a:lumMod val="75000"/>
                  </a:srgbClr>
                </a:solidFill>
                <a:latin typeface="Calibri" panose="020F0502020204030204"/>
                <a:ea typeface="等线" panose="02010600030101010101" pitchFamily="2" charset="-122"/>
              </a:rPr>
              <a:t>CSRe</a:t>
            </a:r>
            <a:endParaRPr lang="en-US" altLang="zh-CN" sz="1400" b="1" dirty="0">
              <a:solidFill>
                <a:srgbClr val="F79646">
                  <a:lumMod val="75000"/>
                </a:srgb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67" name="Group 101">
            <a:extLst>
              <a:ext uri="{FF2B5EF4-FFF2-40B4-BE49-F238E27FC236}">
                <a16:creationId xmlns:a16="http://schemas.microsoft.com/office/drawing/2014/main" id="{B5FF001C-1BDB-5E81-BEE0-37D485C5BFEC}"/>
              </a:ext>
            </a:extLst>
          </p:cNvPr>
          <p:cNvGrpSpPr/>
          <p:nvPr/>
        </p:nvGrpSpPr>
        <p:grpSpPr bwMode="auto">
          <a:xfrm>
            <a:off x="7445425" y="2452083"/>
            <a:ext cx="631997" cy="412320"/>
            <a:chOff x="1987" y="683"/>
            <a:chExt cx="530" cy="343"/>
          </a:xfrm>
        </p:grpSpPr>
        <p:sp>
          <p:nvSpPr>
            <p:cNvPr id="68" name="Oval 97">
              <a:extLst>
                <a:ext uri="{FF2B5EF4-FFF2-40B4-BE49-F238E27FC236}">
                  <a16:creationId xmlns:a16="http://schemas.microsoft.com/office/drawing/2014/main" id="{2F6C1611-20BC-E9BA-636C-480502EFF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981"/>
              <a:ext cx="45" cy="45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9" name="Oval 98">
              <a:extLst>
                <a:ext uri="{FF2B5EF4-FFF2-40B4-BE49-F238E27FC236}">
                  <a16:creationId xmlns:a16="http://schemas.microsoft.com/office/drawing/2014/main" id="{BB3A0729-5DE4-E883-9056-D2B727D17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890"/>
              <a:ext cx="45" cy="45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0" name="Oval 99">
              <a:extLst>
                <a:ext uri="{FF2B5EF4-FFF2-40B4-BE49-F238E27FC236}">
                  <a16:creationId xmlns:a16="http://schemas.microsoft.com/office/drawing/2014/main" id="{E80BAC31-D758-6D6F-FEC0-5B648347C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935"/>
              <a:ext cx="45" cy="45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1" name="Text Box 100">
              <a:extLst>
                <a:ext uri="{FF2B5EF4-FFF2-40B4-BE49-F238E27FC236}">
                  <a16:creationId xmlns:a16="http://schemas.microsoft.com/office/drawing/2014/main" id="{5AF085BF-DC0C-1926-B067-CB8F613AA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683"/>
              <a:ext cx="311" cy="3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1" dirty="0">
                  <a:solidFill>
                    <a:srgbClr val="FF33CC"/>
                  </a:solidFill>
                  <a:latin typeface="Calibri" panose="020F0502020204030204"/>
                  <a:ea typeface="等线" panose="02010600030101010101" pitchFamily="2" charset="-122"/>
                </a:rPr>
                <a:t>e-</a:t>
              </a:r>
            </a:p>
          </p:txBody>
        </p:sp>
      </p:grpSp>
      <p:sp>
        <p:nvSpPr>
          <p:cNvPr id="72" name="Text Box 147">
            <a:extLst>
              <a:ext uri="{FF2B5EF4-FFF2-40B4-BE49-F238E27FC236}">
                <a16:creationId xmlns:a16="http://schemas.microsoft.com/office/drawing/2014/main" id="{AD7C0466-5E8C-0DF9-912D-EB64EF24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597" y="3230849"/>
            <a:ext cx="1825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ED7D31"/>
                </a:solidFill>
                <a:latin typeface="Calibri" panose="020F0502020204030204"/>
                <a:ea typeface="等线" panose="02010600030101010101" pitchFamily="2" charset="-122"/>
              </a:rPr>
              <a:t>TOF Detector1</a:t>
            </a:r>
          </a:p>
        </p:txBody>
      </p:sp>
      <p:sp>
        <p:nvSpPr>
          <p:cNvPr id="73" name="Text Box 146">
            <a:extLst>
              <a:ext uri="{FF2B5EF4-FFF2-40B4-BE49-F238E27FC236}">
                <a16:creationId xmlns:a16="http://schemas.microsoft.com/office/drawing/2014/main" id="{D1FF37E5-FF91-0D03-61FC-6B5442B7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263" y="3049313"/>
            <a:ext cx="5881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MCP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CAF1E1C9-741A-CD86-0D5A-77BA8F64A711}"/>
              </a:ext>
            </a:extLst>
          </p:cNvPr>
          <p:cNvSpPr/>
          <p:nvPr/>
        </p:nvSpPr>
        <p:spPr>
          <a:xfrm rot="1209859">
            <a:off x="7022806" y="4613601"/>
            <a:ext cx="45719" cy="2658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B49DA47D-0B1D-4E55-8436-605F39A2C329}"/>
              </a:ext>
            </a:extLst>
          </p:cNvPr>
          <p:cNvSpPr/>
          <p:nvPr/>
        </p:nvSpPr>
        <p:spPr>
          <a:xfrm rot="1209859">
            <a:off x="7568508" y="4732519"/>
            <a:ext cx="45719" cy="2658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76" name="Line 65">
            <a:extLst>
              <a:ext uri="{FF2B5EF4-FFF2-40B4-BE49-F238E27FC236}">
                <a16:creationId xmlns:a16="http://schemas.microsoft.com/office/drawing/2014/main" id="{DB7BCD4F-1BD1-7F8C-C56F-6B9959B1B1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59" y="2870087"/>
            <a:ext cx="28244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230DCD67-3F7E-2DC0-4232-B7045158B34C}"/>
              </a:ext>
            </a:extLst>
          </p:cNvPr>
          <p:cNvSpPr/>
          <p:nvPr/>
        </p:nvSpPr>
        <p:spPr>
          <a:xfrm>
            <a:off x="8291118" y="1597722"/>
            <a:ext cx="588149" cy="1199786"/>
          </a:xfrm>
          <a:custGeom>
            <a:avLst/>
            <a:gdLst>
              <a:gd name="connsiteX0" fmla="*/ 544563 w 588149"/>
              <a:gd name="connsiteY0" fmla="*/ 1199786 h 1199786"/>
              <a:gd name="connsiteX1" fmla="*/ 532915 w 588149"/>
              <a:gd name="connsiteY1" fmla="*/ 608629 h 1199786"/>
              <a:gd name="connsiteX2" fmla="*/ 0 w 588149"/>
              <a:gd name="connsiteY2" fmla="*/ 0 h 1199786"/>
              <a:gd name="connsiteX3" fmla="*/ 0 w 588149"/>
              <a:gd name="connsiteY3" fmla="*/ 0 h 119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149" h="1199786">
                <a:moveTo>
                  <a:pt x="544563" y="1199786"/>
                </a:moveTo>
                <a:cubicBezTo>
                  <a:pt x="584119" y="1004189"/>
                  <a:pt x="623675" y="808593"/>
                  <a:pt x="532915" y="608629"/>
                </a:cubicBezTo>
                <a:cubicBezTo>
                  <a:pt x="442155" y="40866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186ABF8A-7AD4-2F39-C92B-760C88A16898}"/>
              </a:ext>
            </a:extLst>
          </p:cNvPr>
          <p:cNvSpPr/>
          <p:nvPr/>
        </p:nvSpPr>
        <p:spPr>
          <a:xfrm rot="1815154">
            <a:off x="4722765" y="5633762"/>
            <a:ext cx="337276" cy="206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79" name="对话气泡: 矩形 78">
            <a:extLst>
              <a:ext uri="{FF2B5EF4-FFF2-40B4-BE49-F238E27FC236}">
                <a16:creationId xmlns:a16="http://schemas.microsoft.com/office/drawing/2014/main" id="{305CD471-2CBE-E1C0-02BD-BE17796BB666}"/>
              </a:ext>
            </a:extLst>
          </p:cNvPr>
          <p:cNvSpPr/>
          <p:nvPr/>
        </p:nvSpPr>
        <p:spPr>
          <a:xfrm>
            <a:off x="5316775" y="5947134"/>
            <a:ext cx="916659" cy="314365"/>
          </a:xfrm>
          <a:prstGeom prst="wedgeRectCallout">
            <a:avLst>
              <a:gd name="adj1" fmla="val -88272"/>
              <a:gd name="adj2" fmla="val -72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aseline="30000" dirty="0">
                <a:solidFill>
                  <a:prstClr val="white"/>
                </a:solidFill>
                <a:latin typeface="Calibri"/>
                <a:ea typeface="等线" panose="02010600030101010101" pitchFamily="2" charset="-122"/>
              </a:rPr>
              <a:t>9</a:t>
            </a:r>
            <a:r>
              <a:rPr lang="en-US" altLang="zh-CN" dirty="0">
                <a:solidFill>
                  <a:prstClr val="white"/>
                </a:solidFill>
                <a:latin typeface="Calibri"/>
                <a:ea typeface="等线" panose="02010600030101010101" pitchFamily="2" charset="-122"/>
              </a:rPr>
              <a:t>Be</a:t>
            </a:r>
            <a:endParaRPr lang="zh-CN" altLang="en-US" dirty="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80" name="星形: 七角 79">
            <a:extLst>
              <a:ext uri="{FF2B5EF4-FFF2-40B4-BE49-F238E27FC236}">
                <a16:creationId xmlns:a16="http://schemas.microsoft.com/office/drawing/2014/main" id="{0F847350-8EBF-F2E4-1724-2C1BA8030E24}"/>
              </a:ext>
            </a:extLst>
          </p:cNvPr>
          <p:cNvSpPr/>
          <p:nvPr/>
        </p:nvSpPr>
        <p:spPr>
          <a:xfrm>
            <a:off x="5159424" y="5598849"/>
            <a:ext cx="449823" cy="348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EA2351EE-6ED7-0965-8A1C-BBCC4D1A5D6D}"/>
              </a:ext>
            </a:extLst>
          </p:cNvPr>
          <p:cNvSpPr/>
          <p:nvPr/>
        </p:nvSpPr>
        <p:spPr>
          <a:xfrm>
            <a:off x="5758709" y="5637015"/>
            <a:ext cx="1025889" cy="3363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Calibri"/>
                <a:ea typeface="等线" panose="02010600030101010101" pitchFamily="2" charset="-122"/>
              </a:rPr>
              <a:t>PF </a:t>
            </a:r>
            <a:endParaRPr lang="zh-CN" altLang="en-US" dirty="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1C81760D-685C-5C88-5939-EE3DADB9352D}"/>
              </a:ext>
            </a:extLst>
          </p:cNvPr>
          <p:cNvSpPr/>
          <p:nvPr/>
        </p:nvSpPr>
        <p:spPr>
          <a:xfrm>
            <a:off x="8981413" y="859412"/>
            <a:ext cx="1878400" cy="663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421035A9-C2B9-9C31-5D08-E33986DA9303}"/>
                  </a:ext>
                </a:extLst>
              </p:cNvPr>
              <p:cNvSpPr/>
              <p:nvPr/>
            </p:nvSpPr>
            <p:spPr>
              <a:xfrm>
                <a:off x="8771708" y="1740916"/>
                <a:ext cx="1436996" cy="25391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CN" altLang="en-US" sz="1050" b="0" cap="none" spc="0" dirty="0">
                    <a:ln w="0"/>
                    <a:solidFill>
                      <a:schemeClr val="accent1"/>
                    </a:solidFill>
                  </a:rPr>
                  <a:t>上游信号传输时间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50" b="0" i="1" cap="none" spc="0" dirty="0" smtClean="0">
                            <a:ln w="0"/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50" b="0" i="1" dirty="0" smtClean="0">
                            <a:ln w="0"/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050" b="0" i="1" cap="none" spc="0" dirty="0" smtClean="0">
                            <a:ln w="0"/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050" b="0" i="0" cap="none" spc="0" dirty="0" smtClean="0">
                            <a:ln w="0"/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1050" b="0" cap="none" spc="0" dirty="0">
                  <a:ln w="0"/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421035A9-C2B9-9C31-5D08-E33986DA9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708" y="1740916"/>
                <a:ext cx="1436996" cy="253916"/>
              </a:xfrm>
              <a:prstGeom prst="rect">
                <a:avLst/>
              </a:prstGeom>
              <a:blipFill>
                <a:blip r:embed="rId6"/>
                <a:stretch>
                  <a:fillRect t="-2439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8CAF7FAE-2712-BB05-69CF-F42C965A9063}"/>
                  </a:ext>
                </a:extLst>
              </p:cNvPr>
              <p:cNvSpPr/>
              <p:nvPr/>
            </p:nvSpPr>
            <p:spPr>
              <a:xfrm>
                <a:off x="7339982" y="1887779"/>
                <a:ext cx="1436996" cy="25391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zh-CN" altLang="en-US" sz="1050" b="0" cap="none" spc="0" dirty="0">
                    <a:ln w="0"/>
                    <a:solidFill>
                      <a:schemeClr val="accent1"/>
                    </a:solidFill>
                  </a:rPr>
                  <a:t>下游信号传输时间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50" b="0" i="1" cap="none" spc="0" dirty="0" smtClean="0">
                            <a:ln w="0"/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050" b="0" i="1" dirty="0" smtClean="0">
                            <a:ln w="0"/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050" b="0" i="1" cap="none" spc="0" dirty="0" smtClean="0">
                            <a:ln w="0"/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050" b="0" i="0" cap="none" spc="0" dirty="0" smtClean="0">
                            <a:ln w="0"/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1050" b="0" cap="none" spc="0" dirty="0">
                  <a:ln w="0"/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8CAF7FAE-2712-BB05-69CF-F42C965A9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82" y="1887779"/>
                <a:ext cx="1436996" cy="253916"/>
              </a:xfrm>
              <a:prstGeom prst="rect">
                <a:avLst/>
              </a:prstGeom>
              <a:blipFill>
                <a:blip r:embed="rId7"/>
                <a:stretch>
                  <a:fillRect t="-2439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25">
            <a:extLst>
              <a:ext uri="{FF2B5EF4-FFF2-40B4-BE49-F238E27FC236}">
                <a16:creationId xmlns:a16="http://schemas.microsoft.com/office/drawing/2014/main" id="{9E37DCFB-E5D6-909C-2B73-24B5C48ACFCB}"/>
              </a:ext>
            </a:extLst>
          </p:cNvPr>
          <p:cNvGrpSpPr/>
          <p:nvPr/>
        </p:nvGrpSpPr>
        <p:grpSpPr bwMode="auto">
          <a:xfrm>
            <a:off x="-9366442" y="927036"/>
            <a:ext cx="17786350" cy="427134"/>
            <a:chOff x="-1928" y="837"/>
            <a:chExt cx="11204" cy="860"/>
          </a:xfrm>
        </p:grpSpPr>
        <p:pic>
          <p:nvPicPr>
            <p:cNvPr id="87" name="Picture 26" descr="Graphic1">
              <a:extLst>
                <a:ext uri="{FF2B5EF4-FFF2-40B4-BE49-F238E27FC236}">
                  <a16:creationId xmlns:a16="http://schemas.microsoft.com/office/drawing/2014/main" id="{A146AB6C-BA27-72F5-9583-E7383C46B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1928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27" descr="Graphic1">
              <a:extLst>
                <a:ext uri="{FF2B5EF4-FFF2-40B4-BE49-F238E27FC236}">
                  <a16:creationId xmlns:a16="http://schemas.microsoft.com/office/drawing/2014/main" id="{0A577042-6C06-D54B-7531-7F4E9375F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95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28" descr="Graphic1">
              <a:extLst>
                <a:ext uri="{FF2B5EF4-FFF2-40B4-BE49-F238E27FC236}">
                  <a16:creationId xmlns:a16="http://schemas.microsoft.com/office/drawing/2014/main" id="{9601D117-A1B5-A910-E386-EB22883DA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2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29" descr="Graphic1">
              <a:extLst>
                <a:ext uri="{FF2B5EF4-FFF2-40B4-BE49-F238E27FC236}">
                  <a16:creationId xmlns:a16="http://schemas.microsoft.com/office/drawing/2014/main" id="{11921ED1-5A6E-696F-A4FD-83548F720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0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30" descr="Graphic1">
              <a:extLst>
                <a:ext uri="{FF2B5EF4-FFF2-40B4-BE49-F238E27FC236}">
                  <a16:creationId xmlns:a16="http://schemas.microsoft.com/office/drawing/2014/main" id="{7AA081D7-2297-1165-A5E1-BFCD3A5C4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8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32" descr="Graphic1">
              <a:extLst>
                <a:ext uri="{FF2B5EF4-FFF2-40B4-BE49-F238E27FC236}">
                  <a16:creationId xmlns:a16="http://schemas.microsoft.com/office/drawing/2014/main" id="{228ECB0F-ED27-9B8C-029E-E1A424940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43" y="837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31" descr="Graphic1">
              <a:extLst>
                <a:ext uri="{FF2B5EF4-FFF2-40B4-BE49-F238E27FC236}">
                  <a16:creationId xmlns:a16="http://schemas.microsoft.com/office/drawing/2014/main" id="{D74F3E6A-EBBD-E159-F2B0-D7732AE52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55" y="845"/>
              <a:ext cx="1633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360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F7FAF-A181-0447-D9A4-2729025D7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5633FA1-62E3-AAF9-D8A8-B431F67DF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1" y="761997"/>
            <a:ext cx="6425480" cy="5825337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4A41C740-A4BF-EF13-5A09-623FB8E9A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5349"/>
            <a:ext cx="91440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Experimental result</a:t>
            </a:r>
            <a:endParaRPr lang="zh-CN" altLang="en-US" sz="3600" b="1" dirty="0"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CFFFC9C9-E634-6756-3EAD-4A3ECEB6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5349"/>
            <a:ext cx="91440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68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 waiting point?:  verify mass of </a:t>
            </a: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69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 </a:t>
            </a:r>
            <a:endParaRPr lang="zh-CN" altLang="en-US" sz="3600" b="1" dirty="0"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42C9C35-4561-FC1F-852E-FA864007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21" y="4843246"/>
            <a:ext cx="4303314" cy="4707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131D8A6-89DA-F3E8-1096-B223A735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41" y="4497935"/>
            <a:ext cx="3536258" cy="3776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66AF3A5-B48D-A020-86D3-D4C6A717C95D}"/>
              </a:ext>
            </a:extLst>
          </p:cNvPr>
          <p:cNvSpPr txBox="1"/>
          <p:nvPr/>
        </p:nvSpPr>
        <p:spPr>
          <a:xfrm>
            <a:off x="253027" y="5993974"/>
            <a:ext cx="8394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How strongly can the </a:t>
            </a:r>
            <a:r>
              <a:rPr lang="en-US" altLang="zh-CN" sz="1800" b="0" i="0" u="none" strike="noStrike" baseline="30000" dirty="0">
                <a:solidFill>
                  <a:srgbClr val="232323"/>
                </a:solidFill>
                <a:latin typeface="ArialMT"/>
              </a:rPr>
              <a:t>68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Se waiting point be bypassed via </a:t>
            </a:r>
            <a:r>
              <a:rPr lang="en-US" altLang="zh-CN" sz="1800" b="1" i="0" u="none" strike="noStrike" baseline="0" dirty="0">
                <a:solidFill>
                  <a:srgbClr val="232323"/>
                </a:solidFill>
                <a:latin typeface="Arial-BoldMT"/>
              </a:rPr>
              <a:t>2</a:t>
            </a:r>
            <a:r>
              <a:rPr lang="en-US" altLang="zh-CN" sz="1800" b="1" i="1" u="none" strike="noStrike" baseline="0" dirty="0">
                <a:solidFill>
                  <a:srgbClr val="232323"/>
                </a:solidFill>
                <a:latin typeface="Arial-BoldItalicMT"/>
              </a:rPr>
              <a:t>p </a:t>
            </a:r>
            <a:r>
              <a:rPr lang="en-US" altLang="zh-CN" sz="1800" b="1" i="0" u="none" strike="noStrike" baseline="0" dirty="0">
                <a:solidFill>
                  <a:srgbClr val="232323"/>
                </a:solidFill>
                <a:latin typeface="Arial-BoldMT"/>
              </a:rPr>
              <a:t>capture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?</a:t>
            </a:r>
          </a:p>
          <a:p>
            <a:pPr algn="ctr"/>
            <a:r>
              <a:rPr lang="en-US" altLang="zh-CN" dirty="0">
                <a:solidFill>
                  <a:srgbClr val="232323"/>
                </a:solidFill>
                <a:latin typeface="ArialMT"/>
              </a:rPr>
              <a:t>                 depend on the mass of 70Kr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10B60C-4C2C-6E03-89DC-96487C6671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56" b="16056"/>
          <a:stretch/>
        </p:blipFill>
        <p:spPr>
          <a:xfrm>
            <a:off x="317675" y="909525"/>
            <a:ext cx="8265349" cy="358841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1108483-7A44-1AC7-F23E-DE37A65FA2F1}"/>
              </a:ext>
            </a:extLst>
          </p:cNvPr>
          <p:cNvSpPr txBox="1"/>
          <p:nvPr/>
        </p:nvSpPr>
        <p:spPr>
          <a:xfrm>
            <a:off x="5169874" y="4552451"/>
            <a:ext cx="3254352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/>
              <a:t>H.F. Li, X. Xu*, Y. Sun* et al., </a:t>
            </a:r>
          </a:p>
          <a:p>
            <a:r>
              <a:rPr lang="en-US" altLang="zh-CN" dirty="0"/>
              <a:t>Phys. Rev. C 110, 021301L (2024)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4CD5292-144D-7332-894D-23AE169311E6}"/>
              </a:ext>
            </a:extLst>
          </p:cNvPr>
          <p:cNvSpPr txBox="1"/>
          <p:nvPr/>
        </p:nvSpPr>
        <p:spPr>
          <a:xfrm>
            <a:off x="60671" y="5343390"/>
            <a:ext cx="9083329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00"/>
                </a:solidFill>
              </a:rPr>
              <a:t>The anomaly is caused by the incorrect mass of </a:t>
            </a:r>
            <a:r>
              <a:rPr lang="en-US" altLang="zh-CN" sz="2400" baseline="30000" dirty="0">
                <a:solidFill>
                  <a:srgbClr val="FFFF00"/>
                </a:solidFill>
              </a:rPr>
              <a:t>71</a:t>
            </a:r>
            <a:r>
              <a:rPr lang="en-US" altLang="zh-CN" sz="2400" dirty="0">
                <a:solidFill>
                  <a:srgbClr val="FFFF00"/>
                </a:solidFill>
              </a:rPr>
              <a:t>Kr rather than </a:t>
            </a:r>
            <a:r>
              <a:rPr lang="en-US" altLang="zh-CN" sz="2400" baseline="30000" dirty="0">
                <a:solidFill>
                  <a:srgbClr val="FFFF00"/>
                </a:solidFill>
              </a:rPr>
              <a:t>69</a:t>
            </a:r>
            <a:r>
              <a:rPr lang="en-US" altLang="zh-CN" sz="2400" dirty="0">
                <a:solidFill>
                  <a:srgbClr val="FFFF00"/>
                </a:solidFill>
              </a:rPr>
              <a:t>Br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A377601-EA79-82AA-2A9D-313CF44800CF}"/>
              </a:ext>
            </a:extLst>
          </p:cNvPr>
          <p:cNvSpPr/>
          <p:nvPr/>
        </p:nvSpPr>
        <p:spPr>
          <a:xfrm>
            <a:off x="3341243" y="3587224"/>
            <a:ext cx="476702" cy="46370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45A2645-EBD1-89D5-5FEB-6200A08B91EE}"/>
              </a:ext>
            </a:extLst>
          </p:cNvPr>
          <p:cNvCxnSpPr/>
          <p:nvPr/>
        </p:nvCxnSpPr>
        <p:spPr>
          <a:xfrm flipV="1">
            <a:off x="0" y="883403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1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C543B-4083-0BF0-A803-73D5A6751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8DF253A-C6E4-D55D-65B3-018387EA7C50}"/>
              </a:ext>
            </a:extLst>
          </p:cNvPr>
          <p:cNvSpPr/>
          <p:nvPr/>
        </p:nvSpPr>
        <p:spPr>
          <a:xfrm>
            <a:off x="1" y="109728"/>
            <a:ext cx="9144000" cy="761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Effective half-life of </a:t>
            </a:r>
            <a:r>
              <a:rPr lang="en-US" altLang="zh-CN" sz="4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</a:t>
            </a:r>
            <a:r>
              <a:rPr lang="en-US" altLang="zh-CN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</a:t>
            </a:r>
            <a:endParaRPr lang="zh-CN" altLang="en-US" sz="4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D8340F-11F8-31C0-B5E7-46E18F103231}"/>
              </a:ext>
            </a:extLst>
          </p:cNvPr>
          <p:cNvSpPr txBox="1"/>
          <p:nvPr/>
        </p:nvSpPr>
        <p:spPr>
          <a:xfrm>
            <a:off x="-6224" y="1498820"/>
            <a:ext cx="9144000" cy="830997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 ME(</a:t>
            </a:r>
            <a:r>
              <a:rPr lang="en-US" altLang="zh-CN" sz="2400" baseline="30000" dirty="0"/>
              <a:t>70</a:t>
            </a:r>
            <a:r>
              <a:rPr lang="en-US" altLang="zh-CN" sz="2400" dirty="0"/>
              <a:t>Kr) = -41320(140) keV was obtain from only  </a:t>
            </a:r>
            <a:r>
              <a:rPr lang="en-US" altLang="zh-CN" sz="2400" dirty="0">
                <a:solidFill>
                  <a:srgbClr val="C00000"/>
                </a:solidFill>
              </a:rPr>
              <a:t>4</a:t>
            </a:r>
            <a:r>
              <a:rPr lang="en-US" altLang="zh-CN" sz="2400" dirty="0"/>
              <a:t> counts</a:t>
            </a:r>
          </a:p>
          <a:p>
            <a:pPr algn="ctr"/>
            <a:r>
              <a:rPr lang="en-US" altLang="zh-CN" sz="2400" dirty="0"/>
              <a:t>220 keV more bound than AME20 predictions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B8D5048-74ED-4798-37BE-C4D708F8B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3101"/>
            <a:ext cx="4572000" cy="3357638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DD4E301-27AA-BB82-31EB-F6FD1846A9C1}"/>
              </a:ext>
            </a:extLst>
          </p:cNvPr>
          <p:cNvCxnSpPr/>
          <p:nvPr/>
        </p:nvCxnSpPr>
        <p:spPr>
          <a:xfrm flipV="1">
            <a:off x="0" y="842075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07FD918F-29AD-6DBB-A1B7-E76B3AE8D7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323" r="5019"/>
          <a:stretch/>
        </p:blipFill>
        <p:spPr>
          <a:xfrm>
            <a:off x="4773161" y="2695102"/>
            <a:ext cx="4162277" cy="34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CF79C-2CA0-7B14-AF79-AFEF967A8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1668D5F-5F35-A213-C4A1-737B53603C02}"/>
              </a:ext>
            </a:extLst>
          </p:cNvPr>
          <p:cNvSpPr/>
          <p:nvPr/>
        </p:nvSpPr>
        <p:spPr>
          <a:xfrm>
            <a:off x="1" y="45720"/>
            <a:ext cx="9144000" cy="761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Impact of </a:t>
            </a:r>
            <a:r>
              <a:rPr lang="en-US" altLang="zh-CN" sz="40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Kr</a:t>
            </a:r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Mass on </a:t>
            </a:r>
            <a:r>
              <a:rPr lang="en-US" altLang="zh-CN" sz="4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</a:t>
            </a:r>
            <a:r>
              <a:rPr lang="en-US" altLang="zh-CN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-process</a:t>
            </a:r>
            <a:endParaRPr lang="zh-CN" altLang="en-US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F4FE03-5372-896C-12A6-8A5A73108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9" y="1210235"/>
            <a:ext cx="4007796" cy="32617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5CD2A1E-9EF4-2646-10EA-A141AA002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192" y="1094614"/>
            <a:ext cx="4925410" cy="361723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F3722BC-9DDD-DC90-24FF-62ABEC59975A}"/>
              </a:ext>
            </a:extLst>
          </p:cNvPr>
          <p:cNvSpPr txBox="1"/>
          <p:nvPr/>
        </p:nvSpPr>
        <p:spPr>
          <a:xfrm>
            <a:off x="9657" y="4823045"/>
            <a:ext cx="9141989" cy="1569660"/>
          </a:xfrm>
          <a:prstGeom prst="rect">
            <a:avLst/>
          </a:prstGeom>
          <a:solidFill>
            <a:srgbClr val="405BF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FF00"/>
                </a:solidFill>
              </a:rPr>
              <a:t>More tightly bound nature of </a:t>
            </a:r>
            <a:r>
              <a:rPr lang="en-US" altLang="zh-CN" sz="2400" baseline="30000" dirty="0">
                <a:solidFill>
                  <a:srgbClr val="FFFF00"/>
                </a:solidFill>
              </a:rPr>
              <a:t>70</a:t>
            </a:r>
            <a:r>
              <a:rPr lang="en-US" altLang="zh-CN" sz="2400" dirty="0">
                <a:solidFill>
                  <a:srgbClr val="FFFF00"/>
                </a:solidFill>
              </a:rPr>
              <a:t>Kr enhances </a:t>
            </a:r>
            <a:r>
              <a:rPr lang="en-US" altLang="zh-CN" sz="2400" i="1" dirty="0">
                <a:solidFill>
                  <a:srgbClr val="FFFF00"/>
                </a:solidFill>
              </a:rPr>
              <a:t>2p</a:t>
            </a:r>
            <a:r>
              <a:rPr lang="en-US" altLang="zh-CN" sz="2400" dirty="0">
                <a:solidFill>
                  <a:srgbClr val="FFFF00"/>
                </a:solidFill>
              </a:rPr>
              <a:t> reaction flow up to a factor of four.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FF00"/>
                </a:solidFill>
              </a:rPr>
              <a:t>This enhancement reduces the effective half-life of </a:t>
            </a:r>
            <a:r>
              <a:rPr lang="en-US" altLang="zh-CN" sz="2400" baseline="30000" dirty="0">
                <a:solidFill>
                  <a:srgbClr val="FFFF00"/>
                </a:solidFill>
              </a:rPr>
              <a:t>68</a:t>
            </a:r>
            <a:r>
              <a:rPr lang="en-US" altLang="zh-CN" sz="2400" dirty="0">
                <a:solidFill>
                  <a:srgbClr val="FFFF00"/>
                </a:solidFill>
              </a:rPr>
              <a:t>Se.</a:t>
            </a:r>
            <a:endParaRPr lang="en-US" altLang="zh-CN" sz="24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30A603C-F4B7-2F35-6047-F91DDD506ED1}"/>
              </a:ext>
            </a:extLst>
          </p:cNvPr>
          <p:cNvCxnSpPr/>
          <p:nvPr/>
        </p:nvCxnSpPr>
        <p:spPr>
          <a:xfrm flipV="1">
            <a:off x="0" y="842075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CF79C-2CA0-7B14-AF79-AFEF967A8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1668D5F-5F35-A213-C4A1-737B53603C02}"/>
              </a:ext>
            </a:extLst>
          </p:cNvPr>
          <p:cNvSpPr/>
          <p:nvPr/>
        </p:nvSpPr>
        <p:spPr>
          <a:xfrm>
            <a:off x="1" y="45720"/>
            <a:ext cx="9144000" cy="761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Impact of </a:t>
            </a:r>
            <a:r>
              <a:rPr lang="en-US" altLang="zh-CN" sz="40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Kr</a:t>
            </a:r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Mass on </a:t>
            </a:r>
            <a:r>
              <a:rPr lang="en-US" altLang="zh-CN" sz="4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</a:t>
            </a:r>
            <a:r>
              <a:rPr lang="en-US" altLang="zh-CN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-process</a:t>
            </a:r>
            <a:endParaRPr lang="zh-CN" altLang="en-US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30A603C-F4B7-2F35-6047-F91DDD506ED1}"/>
              </a:ext>
            </a:extLst>
          </p:cNvPr>
          <p:cNvCxnSpPr/>
          <p:nvPr/>
        </p:nvCxnSpPr>
        <p:spPr>
          <a:xfrm flipV="1">
            <a:off x="0" y="842075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48736DF9-28D1-5DED-057C-18326DCFB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2" y="1963655"/>
            <a:ext cx="4121330" cy="27824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7E1A8B-4538-1AD1-BE5B-635083C20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33618"/>
            <a:ext cx="4396464" cy="36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2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F10BCD-EB9A-1D9F-F1F8-55C4FA2CC09C}"/>
              </a:ext>
            </a:extLst>
          </p:cNvPr>
          <p:cNvSpPr txBox="1"/>
          <p:nvPr/>
        </p:nvSpPr>
        <p:spPr>
          <a:xfrm>
            <a:off x="-117666" y="1263594"/>
            <a:ext cx="935700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400" dirty="0"/>
              <a:t>The question on mass of </a:t>
            </a:r>
            <a:r>
              <a:rPr lang="en-US" altLang="zh-CN" sz="2400" baseline="30000" dirty="0"/>
              <a:t>69</a:t>
            </a:r>
            <a:r>
              <a:rPr lang="en-US" altLang="zh-CN" sz="2400" dirty="0"/>
              <a:t>Br was fixed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400" dirty="0"/>
              <a:t>The last piece of puzzle relevant to the </a:t>
            </a:r>
            <a:r>
              <a:rPr lang="en-US" altLang="zh-CN" sz="2400" baseline="30000" dirty="0"/>
              <a:t>68</a:t>
            </a:r>
            <a:r>
              <a:rPr lang="en-US" altLang="zh-CN" sz="2400" dirty="0"/>
              <a:t>Se</a:t>
            </a:r>
            <a:r>
              <a:rPr lang="zh-CN" altLang="en-US" sz="2400" dirty="0"/>
              <a:t> </a:t>
            </a:r>
            <a:r>
              <a:rPr lang="en-US" altLang="zh-CN" sz="2400" dirty="0"/>
              <a:t>waiting point has been found, the mass of </a:t>
            </a:r>
            <a:r>
              <a:rPr lang="en-US" altLang="zh-CN" sz="2400" baseline="30000" dirty="0"/>
              <a:t>70</a:t>
            </a:r>
            <a:r>
              <a:rPr lang="en-US" altLang="zh-CN" sz="2400" dirty="0"/>
              <a:t>Kr was directly  measured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Mass of 70Kr is 220keV more bound than AME20 prediction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400" baseline="30000" dirty="0"/>
              <a:t>68</a:t>
            </a:r>
            <a:r>
              <a:rPr lang="en-US" altLang="zh-CN" sz="2400" dirty="0"/>
              <a:t>Se is a waiting point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400" dirty="0"/>
              <a:t>leads to a 10% luminosity difference</a:t>
            </a:r>
          </a:p>
          <a:p>
            <a:pPr algn="l"/>
            <a:r>
              <a:rPr lang="en-US" altLang="zh-CN" sz="2400" dirty="0"/>
              <a:t>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400" dirty="0"/>
              <a:t>result in a significant enhancement of </a:t>
            </a:r>
            <a:r>
              <a:rPr lang="en-US" altLang="zh-CN" sz="2400" dirty="0" err="1"/>
              <a:t>SnSbTe</a:t>
            </a:r>
            <a:r>
              <a:rPr lang="en-US" altLang="zh-CN" sz="2400" dirty="0"/>
              <a:t> cycle abundances in the final ashes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altLang="zh-CN" sz="24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98CEBB9-A9DC-0385-5003-C0E563879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5349"/>
            <a:ext cx="91440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3600" b="1" dirty="0"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A856C13-2936-92A6-BAA3-ACA4192FE0E0}"/>
              </a:ext>
            </a:extLst>
          </p:cNvPr>
          <p:cNvCxnSpPr/>
          <p:nvPr/>
        </p:nvCxnSpPr>
        <p:spPr>
          <a:xfrm flipV="1">
            <a:off x="0" y="883403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7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utron Stars Rival Black Holes in Producing Powerful Jets | Sci.News">
            <a:extLst>
              <a:ext uri="{FF2B5EF4-FFF2-40B4-BE49-F238E27FC236}">
                <a16:creationId xmlns:a16="http://schemas.microsoft.com/office/drawing/2014/main" id="{5F01670F-7BDD-D862-6C9A-474FBCE2E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4" y="930422"/>
            <a:ext cx="5994822" cy="359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B3099DFB-6FA1-3B51-BEE8-75B78210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5349"/>
            <a:ext cx="91440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X-ray burst</a:t>
            </a:r>
            <a:endParaRPr lang="zh-CN" altLang="en-US" sz="3600" b="1" dirty="0"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CB841E-B47D-2129-DB67-DD269E914A93}"/>
              </a:ext>
            </a:extLst>
          </p:cNvPr>
          <p:cNvSpPr txBox="1"/>
          <p:nvPr/>
        </p:nvSpPr>
        <p:spPr>
          <a:xfrm>
            <a:off x="40432" y="4695740"/>
            <a:ext cx="906313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400" b="0" i="0" u="none" strike="noStrike" baseline="0" dirty="0">
                <a:solidFill>
                  <a:srgbClr val="232323"/>
                </a:solidFill>
                <a:latin typeface="ArialMT"/>
              </a:rPr>
              <a:t>•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First observed by </a:t>
            </a:r>
            <a:r>
              <a:rPr lang="en-US" altLang="zh-CN" sz="1800" b="0" i="0" u="none" strike="noStrike" baseline="0" dirty="0" err="1">
                <a:solidFill>
                  <a:srgbClr val="232323"/>
                </a:solidFill>
                <a:latin typeface="ArialMT"/>
              </a:rPr>
              <a:t>Grindlay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 </a:t>
            </a:r>
            <a:r>
              <a:rPr lang="en-US" altLang="zh-CN" sz="1800" b="0" i="1" u="none" strike="noStrike" baseline="0" dirty="0">
                <a:solidFill>
                  <a:srgbClr val="232323"/>
                </a:solidFill>
                <a:latin typeface="Arial-ItalicMT"/>
              </a:rPr>
              <a:t>et al.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(1976).</a:t>
            </a:r>
          </a:p>
          <a:p>
            <a:pPr algn="l"/>
            <a:r>
              <a:rPr lang="en-US" altLang="zh-CN" sz="2400" b="0" i="0" u="none" strike="noStrike" baseline="0" dirty="0">
                <a:solidFill>
                  <a:srgbClr val="232323"/>
                </a:solidFill>
                <a:latin typeface="ArialMT"/>
              </a:rPr>
              <a:t>•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Accreting Low-Mass X-ray Binary (LMXB) system.</a:t>
            </a:r>
          </a:p>
          <a:p>
            <a:pPr algn="l"/>
            <a:r>
              <a:rPr lang="en-US" altLang="zh-CN" sz="2400" b="0" i="0" u="none" strike="noStrike" baseline="0" dirty="0">
                <a:solidFill>
                  <a:srgbClr val="232323"/>
                </a:solidFill>
                <a:latin typeface="ArialMT"/>
              </a:rPr>
              <a:t>•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Initiated due to unstable thermonuclear burning in the surface layers.</a:t>
            </a:r>
          </a:p>
          <a:p>
            <a:pPr algn="l"/>
            <a:r>
              <a:rPr lang="en-US" altLang="zh-CN" sz="2400" b="0" i="0" u="none" strike="noStrike" baseline="0" dirty="0">
                <a:solidFill>
                  <a:srgbClr val="232323"/>
                </a:solidFill>
                <a:latin typeface="ArialMT"/>
              </a:rPr>
              <a:t>•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Burst timescale of ~10-200 s.</a:t>
            </a:r>
          </a:p>
          <a:p>
            <a:pPr algn="l"/>
            <a:r>
              <a:rPr lang="en-US" altLang="zh-CN" sz="2400" b="0" i="0" u="none" strike="noStrike" baseline="0" dirty="0">
                <a:solidFill>
                  <a:srgbClr val="232323"/>
                </a:solidFill>
                <a:latin typeface="ArialMT"/>
              </a:rPr>
              <a:t>•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Recurrence times </a:t>
            </a:r>
            <a:r>
              <a:rPr lang="en-US" altLang="zh-CN" dirty="0">
                <a:solidFill>
                  <a:srgbClr val="232323"/>
                </a:solidFill>
                <a:latin typeface="ArialMT"/>
              </a:rPr>
              <a:t>are of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 hours or todays.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7988032-3E86-2760-86A9-0A663066F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002" y="941495"/>
            <a:ext cx="2397434" cy="17822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9A91366-518B-EE0C-6A89-544606272C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422"/>
          <a:stretch/>
        </p:blipFill>
        <p:spPr>
          <a:xfrm>
            <a:off x="6587216" y="2762519"/>
            <a:ext cx="2397434" cy="173914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EC78A4B-835B-12FE-BB79-BAF59F7AF7B2}"/>
              </a:ext>
            </a:extLst>
          </p:cNvPr>
          <p:cNvSpPr txBox="1"/>
          <p:nvPr/>
        </p:nvSpPr>
        <p:spPr>
          <a:xfrm>
            <a:off x="6740992" y="842600"/>
            <a:ext cx="2160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0" u="none" strike="noStrike" baseline="0" dirty="0">
                <a:solidFill>
                  <a:srgbClr val="FFFC00"/>
                </a:solidFill>
              </a:rPr>
              <a:t>CHANDRA</a:t>
            </a:r>
          </a:p>
          <a:p>
            <a:pPr algn="l"/>
            <a:r>
              <a:rPr lang="en-US" altLang="zh-CN" b="0" i="0" u="none" strike="noStrike" baseline="0" dirty="0">
                <a:solidFill>
                  <a:srgbClr val="FFFC00"/>
                </a:solidFill>
              </a:rPr>
              <a:t>X-ray observatory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DE316E-5133-4195-83C0-21737A7F4FA5}"/>
              </a:ext>
            </a:extLst>
          </p:cNvPr>
          <p:cNvSpPr txBox="1"/>
          <p:nvPr/>
        </p:nvSpPr>
        <p:spPr>
          <a:xfrm>
            <a:off x="6675987" y="4160817"/>
            <a:ext cx="2520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rgbClr val="FFFC00"/>
                </a:solidFill>
                <a:latin typeface="ArialMT"/>
              </a:rPr>
              <a:t>XMM-Newton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FF98711-E881-7A9B-9CD0-836C79FFDF2A}"/>
              </a:ext>
            </a:extLst>
          </p:cNvPr>
          <p:cNvCxnSpPr>
            <a:cxnSpLocks/>
          </p:cNvCxnSpPr>
          <p:nvPr/>
        </p:nvCxnSpPr>
        <p:spPr>
          <a:xfrm flipV="1">
            <a:off x="0" y="759290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24117EE7-494E-4B9D-FEBD-201DAF6210B9}"/>
              </a:ext>
            </a:extLst>
          </p:cNvPr>
          <p:cNvSpPr txBox="1"/>
          <p:nvPr/>
        </p:nvSpPr>
        <p:spPr>
          <a:xfrm>
            <a:off x="393192" y="4151376"/>
            <a:ext cx="13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Credit: NASA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750F6B0C-50E8-B30B-B3D2-8CDD56B01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5349"/>
            <a:ext cx="91440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X-ray burst</a:t>
            </a:r>
            <a:endParaRPr lang="zh-CN" altLang="en-US" sz="3600" b="1" dirty="0"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10699FE-68EA-F797-6E8F-EC8B27E06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2" y="972459"/>
            <a:ext cx="4773093" cy="2228361"/>
          </a:xfrm>
          <a:prstGeom prst="rect">
            <a:avLst/>
          </a:prstGeom>
          <a:effectLst>
            <a:glow rad="139700">
              <a:schemeClr val="bg1">
                <a:lumMod val="75000"/>
                <a:alpha val="40000"/>
              </a:schemeClr>
            </a:glow>
          </a:effectLst>
          <a:scene3d>
            <a:camera prst="orthographicFront"/>
            <a:lightRig rig="brightRoom" dir="t"/>
          </a:scene3d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441221-904B-9B70-5CD6-A0196AB5BC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8977"/>
          <a:stretch/>
        </p:blipFill>
        <p:spPr>
          <a:xfrm>
            <a:off x="89463" y="3389418"/>
            <a:ext cx="4740542" cy="3165953"/>
          </a:xfrm>
          <a:prstGeom prst="rect">
            <a:avLst/>
          </a:prstGeom>
          <a:effectLst>
            <a:glow rad="1397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A718F9C-04EA-F488-8FB1-487C1DCD7440}"/>
              </a:ext>
            </a:extLst>
          </p:cNvPr>
          <p:cNvSpPr txBox="1"/>
          <p:nvPr/>
        </p:nvSpPr>
        <p:spPr>
          <a:xfrm>
            <a:off x="93520" y="6289754"/>
            <a:ext cx="23130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Kong et al.,</a:t>
            </a:r>
            <a:r>
              <a:rPr lang="nl-NL" altLang="zh-CN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ApJ. 670: L17, 2007</a:t>
            </a:r>
            <a:endParaRPr lang="zh-CN" altLang="en-US" sz="1200" dirty="0">
              <a:latin typeface="Cambria" panose="020405030504060302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17E43BA-02B2-8A31-DECF-EB0B1BD04CD2}"/>
              </a:ext>
            </a:extLst>
          </p:cNvPr>
          <p:cNvSpPr txBox="1"/>
          <p:nvPr/>
        </p:nvSpPr>
        <p:spPr>
          <a:xfrm>
            <a:off x="4944043" y="1012893"/>
            <a:ext cx="39649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 system that depends on accretion rate,</a:t>
            </a:r>
          </a:p>
          <a:p>
            <a:pPr algn="l"/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magnetic field strength</a:t>
            </a:r>
          </a:p>
          <a:p>
            <a:pPr algn="l"/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spin frequency, etc. . 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b="1" i="0" u="none" strike="noStrike" baseline="0" dirty="0">
                <a:solidFill>
                  <a:srgbClr val="2323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Repeatable measurement!!!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Driven by nuclear processes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794928A-2DEA-855D-85B1-C6C0389620BF}"/>
              </a:ext>
            </a:extLst>
          </p:cNvPr>
          <p:cNvSpPr txBox="1"/>
          <p:nvPr/>
        </p:nvSpPr>
        <p:spPr>
          <a:xfrm>
            <a:off x="4830005" y="4675919"/>
            <a:ext cx="41930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b="0" u="none" strike="noStrike" baseline="0" dirty="0">
                <a:solidFill>
                  <a:srgbClr val="2323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• X-ray burst temperatures reach temperature of T~1.5-2 billion degrees Kelvin.</a:t>
            </a:r>
          </a:p>
          <a:p>
            <a:pPr algn="l"/>
            <a:r>
              <a:rPr lang="en-US" altLang="zh-CN" sz="1600" b="0" u="none" strike="noStrike" baseline="0" dirty="0">
                <a:solidFill>
                  <a:srgbClr val="2323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• Energy release of ~10</a:t>
            </a:r>
            <a:r>
              <a:rPr lang="en-US" altLang="zh-CN" sz="1600" b="0" u="none" strike="noStrike" baseline="30000" dirty="0">
                <a:solidFill>
                  <a:srgbClr val="2323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36 </a:t>
            </a:r>
            <a:r>
              <a:rPr lang="en-US" altLang="zh-CN" sz="1600" b="0" u="none" strike="noStrike" baseline="0" dirty="0">
                <a:solidFill>
                  <a:srgbClr val="2323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- 10</a:t>
            </a:r>
            <a:r>
              <a:rPr lang="en-US" altLang="zh-CN" sz="1600" b="0" u="none" strike="noStrike" baseline="30000" dirty="0">
                <a:solidFill>
                  <a:srgbClr val="2323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38 </a:t>
            </a:r>
            <a:r>
              <a:rPr lang="en-US" altLang="zh-CN" sz="1600" b="0" u="none" strike="noStrike" baseline="0" dirty="0">
                <a:solidFill>
                  <a:srgbClr val="2323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erg/s</a:t>
            </a:r>
            <a:endParaRPr lang="zh-CN" altLang="en-US" sz="1600" dirty="0">
              <a:latin typeface="Cambria Math" panose="02040503050406030204" pitchFamily="18" charset="0"/>
            </a:endParaRPr>
          </a:p>
        </p:txBody>
      </p:sp>
      <p:sp>
        <p:nvSpPr>
          <p:cNvPr id="18" name="箭头: 左右 17">
            <a:extLst>
              <a:ext uri="{FF2B5EF4-FFF2-40B4-BE49-F238E27FC236}">
                <a16:creationId xmlns:a16="http://schemas.microsoft.com/office/drawing/2014/main" id="{9D228AAF-1946-2056-34DD-F64D54D48F80}"/>
              </a:ext>
            </a:extLst>
          </p:cNvPr>
          <p:cNvSpPr/>
          <p:nvPr/>
        </p:nvSpPr>
        <p:spPr>
          <a:xfrm>
            <a:off x="1362905" y="3703320"/>
            <a:ext cx="2994660" cy="293370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3537CDF-B7F5-D9C1-4B8B-D0485C413347}"/>
              </a:ext>
            </a:extLst>
          </p:cNvPr>
          <p:cNvSpPr txBox="1"/>
          <p:nvPr/>
        </p:nvSpPr>
        <p:spPr>
          <a:xfrm>
            <a:off x="0" y="3154680"/>
            <a:ext cx="2327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L.Keek</a:t>
            </a:r>
            <a:r>
              <a:rPr lang="en-US" altLang="zh-CN" sz="1200" dirty="0">
                <a:latin typeface="Cambria" panose="02040503050406030204" pitchFamily="18" charset="0"/>
                <a:ea typeface="Cambria" panose="02040503050406030204" pitchFamily="18" charset="0"/>
              </a:rPr>
              <a:t> et al., </a:t>
            </a:r>
            <a:r>
              <a:rPr lang="nl-NL" altLang="zh-CN" sz="1200" b="0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ApJ. 718: 219, 2010</a:t>
            </a:r>
            <a:endParaRPr lang="zh-CN" altLang="en-US" sz="1200" dirty="0">
              <a:latin typeface="Cambria" panose="020405030504060302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99A7FB8-8260-FFF0-F964-894BAE431694}"/>
              </a:ext>
            </a:extLst>
          </p:cNvPr>
          <p:cNvSpPr txBox="1"/>
          <p:nvPr/>
        </p:nvSpPr>
        <p:spPr>
          <a:xfrm>
            <a:off x="2266128" y="4402563"/>
            <a:ext cx="2034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100" b="1" i="0" u="none" strike="noStrike" baseline="0" dirty="0">
                <a:latin typeface="Arial-BoldMT"/>
              </a:rPr>
              <a:t>XMM-Newton </a:t>
            </a:r>
            <a:r>
              <a:rPr lang="en-US" altLang="zh-CN" sz="1100" b="0" i="0" u="none" strike="noStrike" baseline="0" dirty="0">
                <a:latin typeface="ArialMT"/>
              </a:rPr>
              <a:t>observation</a:t>
            </a:r>
          </a:p>
          <a:p>
            <a:pPr algn="l"/>
            <a:r>
              <a:rPr lang="en-US" altLang="zh-CN" sz="1100" b="0" i="0" u="none" strike="noStrike" baseline="0" dirty="0">
                <a:latin typeface="ArialMT"/>
              </a:rPr>
              <a:t>16 type I x-ray bursts!</a:t>
            </a:r>
            <a:endParaRPr lang="zh-CN" altLang="en-US" sz="11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BE6601-DC6D-1CD2-D290-F4C57DF1ED16}"/>
              </a:ext>
            </a:extLst>
          </p:cNvPr>
          <p:cNvSpPr txBox="1"/>
          <p:nvPr/>
        </p:nvSpPr>
        <p:spPr>
          <a:xfrm>
            <a:off x="2266128" y="3877114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0070C0"/>
                </a:solidFill>
              </a:rPr>
              <a:t>rp</a:t>
            </a:r>
            <a:r>
              <a:rPr lang="en-US" altLang="zh-CN" dirty="0">
                <a:solidFill>
                  <a:srgbClr val="0070C0"/>
                </a:solidFill>
              </a:rPr>
              <a:t>-process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1991894-BB70-5D64-EBF0-C666BF7126B4}"/>
              </a:ext>
            </a:extLst>
          </p:cNvPr>
          <p:cNvCxnSpPr/>
          <p:nvPr/>
        </p:nvCxnSpPr>
        <p:spPr>
          <a:xfrm flipV="1">
            <a:off x="0" y="883403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3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94260BB-F260-D7D5-CA0F-85A24D0036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8"/>
          <a:stretch/>
        </p:blipFill>
        <p:spPr>
          <a:xfrm>
            <a:off x="108135" y="886713"/>
            <a:ext cx="8359600" cy="543975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8EBE9BA-F68E-44DB-C2B1-BFEE361E7516}"/>
              </a:ext>
            </a:extLst>
          </p:cNvPr>
          <p:cNvSpPr txBox="1"/>
          <p:nvPr/>
        </p:nvSpPr>
        <p:spPr>
          <a:xfrm>
            <a:off x="4501305" y="3576114"/>
            <a:ext cx="45967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0" i="0" u="none" strike="noStrike" baseline="0" dirty="0">
                <a:solidFill>
                  <a:srgbClr val="232323"/>
                </a:solidFill>
                <a:latin typeface="ArialMT"/>
              </a:rPr>
              <a:t>•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Breakout of CNO cycle for </a:t>
            </a:r>
            <a:r>
              <a:rPr lang="en-US" altLang="zh-CN" sz="1800" b="0" i="1" u="none" strike="noStrike" baseline="0" dirty="0">
                <a:solidFill>
                  <a:srgbClr val="232323"/>
                </a:solidFill>
                <a:latin typeface="Arial-ItalicMT"/>
              </a:rPr>
              <a:t>T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&gt;3x10</a:t>
            </a:r>
            <a:r>
              <a:rPr lang="en-US" altLang="zh-CN" sz="1800" b="0" i="0" u="none" strike="noStrike" baseline="30000" dirty="0">
                <a:solidFill>
                  <a:srgbClr val="232323"/>
                </a:solidFill>
                <a:latin typeface="ArialMT"/>
              </a:rPr>
              <a:t>8</a:t>
            </a:r>
            <a:r>
              <a:rPr lang="en-US" altLang="zh-CN" sz="1200" b="0" i="0" u="none" strike="noStrike" baseline="0" dirty="0">
                <a:solidFill>
                  <a:srgbClr val="232323"/>
                </a:solidFill>
                <a:latin typeface="ArialMT"/>
              </a:rPr>
              <a:t>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K.</a:t>
            </a:r>
          </a:p>
          <a:p>
            <a:pPr algn="l"/>
            <a:r>
              <a:rPr lang="en-US" altLang="zh-CN" sz="2400" b="0" i="0" u="none" strike="noStrike" baseline="0" dirty="0">
                <a:solidFill>
                  <a:srgbClr val="232323"/>
                </a:solidFill>
                <a:latin typeface="ArialMT"/>
              </a:rPr>
              <a:t>•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Sequence of rapid proton-capture</a:t>
            </a:r>
          </a:p>
          <a:p>
            <a:pPr algn="l"/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reactions and </a:t>
            </a:r>
            <a:r>
              <a:rPr lang="el-GR" altLang="zh-CN" sz="1800" b="0" i="1" u="none" strike="noStrike" baseline="0" dirty="0">
                <a:solidFill>
                  <a:srgbClr val="232323"/>
                </a:solidFill>
                <a:latin typeface="Arial-ItalicMT"/>
              </a:rPr>
              <a:t>β</a:t>
            </a:r>
            <a:r>
              <a:rPr lang="el-GR" altLang="zh-CN" sz="1200" b="0" i="0" u="none" strike="noStrike" baseline="0" dirty="0">
                <a:solidFill>
                  <a:srgbClr val="232323"/>
                </a:solidFill>
                <a:latin typeface="ArialMT"/>
              </a:rPr>
              <a:t>+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decays.</a:t>
            </a:r>
          </a:p>
          <a:p>
            <a:pPr algn="l"/>
            <a:r>
              <a:rPr lang="en-US" altLang="zh-CN" sz="2400" b="0" i="0" u="none" strike="noStrike" baseline="0" dirty="0">
                <a:solidFill>
                  <a:srgbClr val="232323"/>
                </a:solidFill>
                <a:latin typeface="ArialMT"/>
              </a:rPr>
              <a:t>•</a:t>
            </a:r>
            <a:r>
              <a:rPr lang="en-US" altLang="zh-CN" sz="1800" b="1" i="0" u="none" strike="noStrike" baseline="0" dirty="0">
                <a:solidFill>
                  <a:srgbClr val="232323"/>
                </a:solidFill>
                <a:latin typeface="Arial-BoldMT"/>
              </a:rPr>
              <a:t>Waiting point: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Nucleus where proton</a:t>
            </a:r>
          </a:p>
          <a:p>
            <a:pPr algn="l"/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capture is inhibited and </a:t>
            </a:r>
            <a:r>
              <a:rPr lang="en-US" altLang="zh-CN" sz="1800" b="0" i="1" u="none" strike="noStrike" baseline="0" dirty="0">
                <a:solidFill>
                  <a:srgbClr val="232323"/>
                </a:solidFill>
                <a:latin typeface="Arial-ItalicMT"/>
              </a:rPr>
              <a:t>β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latin typeface="ArialMT"/>
              </a:rPr>
              <a:t>decay is slow.</a:t>
            </a:r>
            <a:endParaRPr lang="zh-CN" altLang="en-US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512CB6FF-E5B0-3494-B095-9B3DFE8EB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5349"/>
            <a:ext cx="91440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err="1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rp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-process reaction path</a:t>
            </a:r>
            <a:endParaRPr lang="zh-CN" altLang="en-US" sz="3600" b="1" dirty="0"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CCE4ED-7E81-451B-C6BC-AB4BB97FA5CE}"/>
              </a:ext>
            </a:extLst>
          </p:cNvPr>
          <p:cNvSpPr txBox="1"/>
          <p:nvPr/>
        </p:nvSpPr>
        <p:spPr>
          <a:xfrm>
            <a:off x="55016" y="6273353"/>
            <a:ext cx="3435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courtesy from H.Schatz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0E98C97-D84C-2E3F-30F0-F21029F69069}"/>
              </a:ext>
            </a:extLst>
          </p:cNvPr>
          <p:cNvCxnSpPr/>
          <p:nvPr/>
        </p:nvCxnSpPr>
        <p:spPr>
          <a:xfrm flipV="1">
            <a:off x="0" y="883403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F5471952-EF68-EF48-E284-3601231DF907}"/>
              </a:ext>
            </a:extLst>
          </p:cNvPr>
          <p:cNvSpPr/>
          <p:nvPr/>
        </p:nvSpPr>
        <p:spPr>
          <a:xfrm>
            <a:off x="1258033" y="1258526"/>
            <a:ext cx="434184" cy="426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B490CF-B107-BF25-7029-B2283FF6DB91}"/>
              </a:ext>
            </a:extLst>
          </p:cNvPr>
          <p:cNvSpPr/>
          <p:nvPr/>
        </p:nvSpPr>
        <p:spPr>
          <a:xfrm>
            <a:off x="1258033" y="2065796"/>
            <a:ext cx="434184" cy="426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095BF8-4B93-31E4-031C-0D8FFD9209A6}"/>
              </a:ext>
            </a:extLst>
          </p:cNvPr>
          <p:cNvSpPr/>
          <p:nvPr/>
        </p:nvSpPr>
        <p:spPr>
          <a:xfrm>
            <a:off x="1258033" y="2869273"/>
            <a:ext cx="434184" cy="4260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693912B-29C9-ABED-C52D-39584F44F25A}"/>
              </a:ext>
            </a:extLst>
          </p:cNvPr>
          <p:cNvSpPr/>
          <p:nvPr/>
        </p:nvSpPr>
        <p:spPr>
          <a:xfrm>
            <a:off x="1258033" y="3693245"/>
            <a:ext cx="434184" cy="426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769F08B5-34B0-F2B7-9B3E-8ACFB524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5349"/>
            <a:ext cx="91440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impact of 2p-capture on waiting point</a:t>
            </a:r>
            <a:endParaRPr lang="zh-CN" altLang="en-US" sz="3600" b="1" dirty="0"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5471952-EF68-EF48-E284-3601231DF907}"/>
              </a:ext>
            </a:extLst>
          </p:cNvPr>
          <p:cNvSpPr/>
          <p:nvPr/>
        </p:nvSpPr>
        <p:spPr>
          <a:xfrm>
            <a:off x="1998726" y="1258526"/>
            <a:ext cx="434184" cy="426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CB490CF-B107-BF25-7029-B2283FF6DB91}"/>
              </a:ext>
            </a:extLst>
          </p:cNvPr>
          <p:cNvSpPr/>
          <p:nvPr/>
        </p:nvSpPr>
        <p:spPr>
          <a:xfrm>
            <a:off x="1998726" y="2065796"/>
            <a:ext cx="434184" cy="426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5095BF8-4B93-31E4-031C-0D8FFD9209A6}"/>
              </a:ext>
            </a:extLst>
          </p:cNvPr>
          <p:cNvSpPr/>
          <p:nvPr/>
        </p:nvSpPr>
        <p:spPr>
          <a:xfrm>
            <a:off x="1998726" y="2869273"/>
            <a:ext cx="434184" cy="426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693912B-29C9-ABED-C52D-39584F44F25A}"/>
              </a:ext>
            </a:extLst>
          </p:cNvPr>
          <p:cNvSpPr/>
          <p:nvPr/>
        </p:nvSpPr>
        <p:spPr>
          <a:xfrm>
            <a:off x="1998726" y="3693245"/>
            <a:ext cx="434184" cy="426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FF57E17-F298-1E42-862A-C58E99EFAAA2}"/>
              </a:ext>
            </a:extLst>
          </p:cNvPr>
          <p:cNvSpPr/>
          <p:nvPr/>
        </p:nvSpPr>
        <p:spPr>
          <a:xfrm>
            <a:off x="564325" y="1262320"/>
            <a:ext cx="434184" cy="426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B90C619-3390-8582-40A7-F49BB55A97DE}"/>
              </a:ext>
            </a:extLst>
          </p:cNvPr>
          <p:cNvSpPr/>
          <p:nvPr/>
        </p:nvSpPr>
        <p:spPr>
          <a:xfrm>
            <a:off x="564325" y="2069590"/>
            <a:ext cx="434184" cy="426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AF84FDC-B4E4-5025-20E9-94F1BE1E59FF}"/>
              </a:ext>
            </a:extLst>
          </p:cNvPr>
          <p:cNvSpPr/>
          <p:nvPr/>
        </p:nvSpPr>
        <p:spPr>
          <a:xfrm>
            <a:off x="564325" y="2873067"/>
            <a:ext cx="434184" cy="426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476AA37-2F3E-439F-5C16-FCE876F2DFB9}"/>
              </a:ext>
            </a:extLst>
          </p:cNvPr>
          <p:cNvSpPr/>
          <p:nvPr/>
        </p:nvSpPr>
        <p:spPr>
          <a:xfrm>
            <a:off x="564325" y="3697039"/>
            <a:ext cx="434184" cy="426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EA7CE55-52F9-AECA-141E-5FB77C5C15E9}"/>
              </a:ext>
            </a:extLst>
          </p:cNvPr>
          <p:cNvSpPr txBox="1"/>
          <p:nvPr/>
        </p:nvSpPr>
        <p:spPr>
          <a:xfrm>
            <a:off x="1225697" y="290327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Z,N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26D1204-193F-FD39-DE68-FDBC6751AB0B}"/>
              </a:ext>
            </a:extLst>
          </p:cNvPr>
          <p:cNvSpPr txBox="1"/>
          <p:nvPr/>
        </p:nvSpPr>
        <p:spPr>
          <a:xfrm>
            <a:off x="1179806" y="2135309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Z+1,N</a:t>
            </a:r>
            <a:endParaRPr lang="zh-CN" altLang="en-US" sz="14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495D33B-70F5-C422-7BC2-59C71E7DA10C}"/>
              </a:ext>
            </a:extLst>
          </p:cNvPr>
          <p:cNvSpPr txBox="1"/>
          <p:nvPr/>
        </p:nvSpPr>
        <p:spPr>
          <a:xfrm>
            <a:off x="1175472" y="1315943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Z+2,N</a:t>
            </a:r>
            <a:endParaRPr lang="zh-CN" altLang="en-US" sz="14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3F99569-4D9B-C889-809D-9C5BB7EEA2D3}"/>
              </a:ext>
            </a:extLst>
          </p:cNvPr>
          <p:cNvSpPr txBox="1"/>
          <p:nvPr/>
        </p:nvSpPr>
        <p:spPr>
          <a:xfrm>
            <a:off x="1193157" y="3762315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Z-1,N</a:t>
            </a:r>
            <a:endParaRPr lang="zh-CN" altLang="en-US" sz="1400" dirty="0"/>
          </a:p>
        </p:txBody>
      </p:sp>
      <p:sp>
        <p:nvSpPr>
          <p:cNvPr id="44" name="箭头: 右 43">
            <a:extLst>
              <a:ext uri="{FF2B5EF4-FFF2-40B4-BE49-F238E27FC236}">
                <a16:creationId xmlns:a16="http://schemas.microsoft.com/office/drawing/2014/main" id="{AADF2C04-9D74-348B-8E61-1A455F43E915}"/>
              </a:ext>
            </a:extLst>
          </p:cNvPr>
          <p:cNvSpPr/>
          <p:nvPr/>
        </p:nvSpPr>
        <p:spPr>
          <a:xfrm rot="16200000">
            <a:off x="647825" y="3475242"/>
            <a:ext cx="320492" cy="4571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DCB816B8-5C79-2DEA-686A-881F2187AF3D}"/>
              </a:ext>
            </a:extLst>
          </p:cNvPr>
          <p:cNvSpPr/>
          <p:nvPr/>
        </p:nvSpPr>
        <p:spPr>
          <a:xfrm rot="16200000">
            <a:off x="1324291" y="3455498"/>
            <a:ext cx="320492" cy="4571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箭头: 右 45">
            <a:extLst>
              <a:ext uri="{FF2B5EF4-FFF2-40B4-BE49-F238E27FC236}">
                <a16:creationId xmlns:a16="http://schemas.microsoft.com/office/drawing/2014/main" id="{AADF2C04-9D74-348B-8E61-1A455F43E915}"/>
              </a:ext>
            </a:extLst>
          </p:cNvPr>
          <p:cNvSpPr/>
          <p:nvPr/>
        </p:nvSpPr>
        <p:spPr>
          <a:xfrm rot="16200000">
            <a:off x="2057284" y="3471445"/>
            <a:ext cx="320492" cy="4571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7" name="箭头: 右 46">
            <a:extLst>
              <a:ext uri="{FF2B5EF4-FFF2-40B4-BE49-F238E27FC236}">
                <a16:creationId xmlns:a16="http://schemas.microsoft.com/office/drawing/2014/main" id="{18077169-426A-6996-8A2E-C71EBCB1F95D}"/>
              </a:ext>
            </a:extLst>
          </p:cNvPr>
          <p:cNvSpPr/>
          <p:nvPr/>
        </p:nvSpPr>
        <p:spPr>
          <a:xfrm rot="3347844">
            <a:off x="919833" y="3492622"/>
            <a:ext cx="407644" cy="4571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D232B2CD-C85D-1677-9DC3-DB30D06CB855}"/>
              </a:ext>
            </a:extLst>
          </p:cNvPr>
          <p:cNvSpPr/>
          <p:nvPr/>
        </p:nvSpPr>
        <p:spPr>
          <a:xfrm rot="3347844">
            <a:off x="1641597" y="3471359"/>
            <a:ext cx="407644" cy="4571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2142A309-59ED-DED8-6685-E0A3F0D674FB}"/>
              </a:ext>
            </a:extLst>
          </p:cNvPr>
          <p:cNvSpPr/>
          <p:nvPr/>
        </p:nvSpPr>
        <p:spPr>
          <a:xfrm rot="16200000">
            <a:off x="2076349" y="2667208"/>
            <a:ext cx="320492" cy="4571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6EE9BCF8-D0AE-A911-465D-FAEDB7671DA4}"/>
              </a:ext>
            </a:extLst>
          </p:cNvPr>
          <p:cNvSpPr/>
          <p:nvPr/>
        </p:nvSpPr>
        <p:spPr>
          <a:xfrm rot="16200000">
            <a:off x="2063621" y="1854241"/>
            <a:ext cx="320492" cy="4571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C04D3177-5E07-F749-89E0-18FD9C174BB8}"/>
              </a:ext>
            </a:extLst>
          </p:cNvPr>
          <p:cNvCxnSpPr>
            <a:cxnSpLocks/>
          </p:cNvCxnSpPr>
          <p:nvPr/>
        </p:nvCxnSpPr>
        <p:spPr>
          <a:xfrm flipV="1">
            <a:off x="1381087" y="2526027"/>
            <a:ext cx="0" cy="320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0664F636-9562-BF49-0A8A-F2F135978E25}"/>
              </a:ext>
            </a:extLst>
          </p:cNvPr>
          <p:cNvCxnSpPr>
            <a:cxnSpLocks/>
          </p:cNvCxnSpPr>
          <p:nvPr/>
        </p:nvCxnSpPr>
        <p:spPr>
          <a:xfrm flipV="1">
            <a:off x="1381087" y="1684624"/>
            <a:ext cx="0" cy="352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B98CBDD5-14A0-5A76-EA14-D649BF808162}"/>
              </a:ext>
            </a:extLst>
          </p:cNvPr>
          <p:cNvCxnSpPr>
            <a:cxnSpLocks/>
          </p:cNvCxnSpPr>
          <p:nvPr/>
        </p:nvCxnSpPr>
        <p:spPr>
          <a:xfrm>
            <a:off x="1571428" y="2537409"/>
            <a:ext cx="0" cy="32049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BBE777FE-490D-65BF-BEAB-D990D5480A3E}"/>
              </a:ext>
            </a:extLst>
          </p:cNvPr>
          <p:cNvCxnSpPr>
            <a:cxnSpLocks/>
          </p:cNvCxnSpPr>
          <p:nvPr/>
        </p:nvCxnSpPr>
        <p:spPr>
          <a:xfrm>
            <a:off x="1571428" y="1716853"/>
            <a:ext cx="0" cy="32049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箭头: 右 60">
            <a:extLst>
              <a:ext uri="{FF2B5EF4-FFF2-40B4-BE49-F238E27FC236}">
                <a16:creationId xmlns:a16="http://schemas.microsoft.com/office/drawing/2014/main" id="{20D47394-F709-B1E7-27F6-85842FB50353}"/>
              </a:ext>
            </a:extLst>
          </p:cNvPr>
          <p:cNvSpPr/>
          <p:nvPr/>
        </p:nvSpPr>
        <p:spPr>
          <a:xfrm rot="3347844">
            <a:off x="1673365" y="1831932"/>
            <a:ext cx="407644" cy="4571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A439EB6A-27BF-D786-F0E2-C01FF77121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148" t="786" r="3551" b="54858"/>
          <a:stretch/>
        </p:blipFill>
        <p:spPr>
          <a:xfrm>
            <a:off x="2823749" y="1256411"/>
            <a:ext cx="6298468" cy="2799259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31EFA67D-6498-8469-9A9E-1915429C9F12}"/>
              </a:ext>
            </a:extLst>
          </p:cNvPr>
          <p:cNvSpPr txBox="1"/>
          <p:nvPr/>
        </p:nvSpPr>
        <p:spPr>
          <a:xfrm>
            <a:off x="326055" y="4433049"/>
            <a:ext cx="8848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aseline="30000" dirty="0"/>
              <a:t>56</a:t>
            </a:r>
            <a:r>
              <a:rPr lang="en-US" altLang="zh-CN" dirty="0"/>
              <a:t>Ni</a:t>
            </a:r>
            <a:r>
              <a:rPr lang="zh-CN" altLang="en-US" dirty="0"/>
              <a:t>：</a:t>
            </a:r>
            <a:r>
              <a:rPr lang="en-US" altLang="zh-CN" baseline="30000" dirty="0"/>
              <a:t>58</a:t>
            </a:r>
            <a:r>
              <a:rPr lang="en-US" altLang="zh-CN" dirty="0"/>
              <a:t>Zn      Thermonuclear reaction rate of </a:t>
            </a:r>
            <a:r>
              <a:rPr lang="en-US" altLang="zh-CN" baseline="30000" dirty="0"/>
              <a:t>57</a:t>
            </a:r>
            <a:r>
              <a:rPr lang="en-US" altLang="zh-CN" dirty="0"/>
              <a:t>Cu(</a:t>
            </a:r>
            <a:r>
              <a:rPr lang="en-US" altLang="zh-CN" dirty="0" err="1"/>
              <a:t>p,γ</a:t>
            </a:r>
            <a:r>
              <a:rPr lang="en-US" altLang="zh-CN" dirty="0"/>
              <a:t>)</a:t>
            </a:r>
            <a:r>
              <a:rPr lang="en-US" altLang="zh-CN" baseline="30000" dirty="0"/>
              <a:t>58</a:t>
            </a:r>
            <a:r>
              <a:rPr lang="en-US" altLang="zh-CN" dirty="0"/>
              <a:t>Zn in </a:t>
            </a:r>
            <a:r>
              <a:rPr lang="en-US" altLang="zh-CN" dirty="0" err="1"/>
              <a:t>rp</a:t>
            </a:r>
            <a:r>
              <a:rPr lang="en-US" altLang="zh-CN" dirty="0"/>
              <a:t>-process</a:t>
            </a:r>
          </a:p>
          <a:p>
            <a:pPr>
              <a:spcAft>
                <a:spcPts val="1200"/>
              </a:spcAft>
            </a:pPr>
            <a:r>
              <a:rPr lang="en-US" altLang="zh-CN" dirty="0"/>
              <a:t>                               </a:t>
            </a:r>
            <a:r>
              <a:rPr lang="en-US" altLang="zh-CN" i="0" dirty="0">
                <a:effectLst/>
                <a:highlight>
                  <a:srgbClr val="FFFF00"/>
                </a:highlight>
                <a:ea typeface="Arial Unicode MS" panose="020B0604020202020204"/>
              </a:rPr>
              <a:t>Phys. Rev. C 109, 045802 (2024)</a:t>
            </a:r>
            <a:endParaRPr lang="en-US" altLang="zh-CN" dirty="0">
              <a:highlight>
                <a:srgbClr val="FFFF00"/>
              </a:highlight>
              <a:ea typeface="Arial Unicode MS" panose="020B06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aseline="30000" dirty="0"/>
              <a:t>64</a:t>
            </a:r>
            <a:r>
              <a:rPr lang="en-US" altLang="zh-CN" dirty="0"/>
              <a:t>Ge</a:t>
            </a:r>
            <a:r>
              <a:rPr lang="zh-CN" altLang="en-US" dirty="0"/>
              <a:t>：</a:t>
            </a:r>
            <a:r>
              <a:rPr lang="en-US" altLang="zh-CN" baseline="30000" dirty="0"/>
              <a:t>66</a:t>
            </a:r>
            <a:r>
              <a:rPr lang="en-US" altLang="zh-CN" dirty="0"/>
              <a:t>Se      Mass measurements show slowdown of rapid proton capture process at </a:t>
            </a:r>
          </a:p>
          <a:p>
            <a:r>
              <a:rPr lang="en-US" altLang="zh-CN" dirty="0"/>
              <a:t>                               waiting-point nucleus </a:t>
            </a:r>
            <a:r>
              <a:rPr lang="en-US" altLang="zh-CN" baseline="30000" dirty="0"/>
              <a:t>64</a:t>
            </a:r>
            <a:r>
              <a:rPr lang="en-US" altLang="zh-CN" dirty="0"/>
              <a:t>Ge</a:t>
            </a:r>
          </a:p>
          <a:p>
            <a:pPr>
              <a:spcAft>
                <a:spcPts val="1200"/>
              </a:spcAft>
            </a:pPr>
            <a:r>
              <a:rPr lang="en-US" altLang="zh-CN" dirty="0"/>
              <a:t>                               </a:t>
            </a:r>
            <a:r>
              <a:rPr lang="en-US" altLang="zh-CN" dirty="0">
                <a:highlight>
                  <a:srgbClr val="FFFF00"/>
                </a:highlight>
              </a:rPr>
              <a:t>Nat. Phys. 19, 1091–1097 (2023)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aseline="30000" dirty="0"/>
              <a:t>68</a:t>
            </a:r>
            <a:r>
              <a:rPr lang="en-US" altLang="zh-CN" dirty="0"/>
              <a:t>Se</a:t>
            </a:r>
            <a:r>
              <a:rPr lang="zh-CN" altLang="en-US" dirty="0"/>
              <a:t>：</a:t>
            </a:r>
            <a:r>
              <a:rPr lang="en-US" altLang="zh-CN" baseline="30000" dirty="0"/>
              <a:t>70</a:t>
            </a:r>
            <a:r>
              <a:rPr lang="en-US" altLang="zh-CN" dirty="0"/>
              <a:t>Kr</a:t>
            </a:r>
          </a:p>
        </p:txBody>
      </p:sp>
      <p:sp>
        <p:nvSpPr>
          <p:cNvPr id="4" name="星形: 五角 3">
            <a:extLst>
              <a:ext uri="{FF2B5EF4-FFF2-40B4-BE49-F238E27FC236}">
                <a16:creationId xmlns:a16="http://schemas.microsoft.com/office/drawing/2014/main" id="{DEEABE2C-80A2-C0CC-D620-D5C89699BB53}"/>
              </a:ext>
            </a:extLst>
          </p:cNvPr>
          <p:cNvSpPr/>
          <p:nvPr/>
        </p:nvSpPr>
        <p:spPr>
          <a:xfrm>
            <a:off x="4761464" y="2508696"/>
            <a:ext cx="143010" cy="130009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星形: 五角 4">
            <a:extLst>
              <a:ext uri="{FF2B5EF4-FFF2-40B4-BE49-F238E27FC236}">
                <a16:creationId xmlns:a16="http://schemas.microsoft.com/office/drawing/2014/main" id="{5CF2AE6B-BC92-A32A-D068-5F251C2BD0BD}"/>
              </a:ext>
            </a:extLst>
          </p:cNvPr>
          <p:cNvSpPr/>
          <p:nvPr/>
        </p:nvSpPr>
        <p:spPr>
          <a:xfrm>
            <a:off x="5390318" y="1877099"/>
            <a:ext cx="143010" cy="130009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C014212B-3AB9-73B6-467F-F300C9F51689}"/>
              </a:ext>
            </a:extLst>
          </p:cNvPr>
          <p:cNvSpPr/>
          <p:nvPr/>
        </p:nvSpPr>
        <p:spPr>
          <a:xfrm>
            <a:off x="5724263" y="1573351"/>
            <a:ext cx="143010" cy="130009"/>
          </a:xfrm>
          <a:prstGeom prst="star5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CA63F83-90BF-0874-F046-CC091C8D323B}"/>
              </a:ext>
            </a:extLst>
          </p:cNvPr>
          <p:cNvCxnSpPr/>
          <p:nvPr/>
        </p:nvCxnSpPr>
        <p:spPr>
          <a:xfrm flipV="1">
            <a:off x="0" y="883403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7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F9C692-4C3D-DE8B-2565-D2EFE1F1E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8" y="1263658"/>
            <a:ext cx="4179787" cy="3376828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FFFC9C9-E634-6756-3EAD-4A3ECEB6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5349"/>
            <a:ext cx="91440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68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 waiting point?: mass of </a:t>
            </a: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68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 </a:t>
            </a:r>
            <a:endParaRPr lang="zh-CN" altLang="en-US" sz="3600" b="1" dirty="0"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ED42D2-BC31-23B3-78C7-5A0302A6D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805" y="940159"/>
            <a:ext cx="3080120" cy="26579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10ADFA9-8A8E-7D97-F9CD-98560AF62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983" y="3616370"/>
            <a:ext cx="3471764" cy="305423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6040A39-B0E9-5F08-E6C3-45EA9522115C}"/>
              </a:ext>
            </a:extLst>
          </p:cNvPr>
          <p:cNvSpPr txBox="1"/>
          <p:nvPr/>
        </p:nvSpPr>
        <p:spPr>
          <a:xfrm>
            <a:off x="113846" y="5367301"/>
            <a:ext cx="9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ME(</a:t>
            </a:r>
            <a:r>
              <a:rPr lang="en-US" altLang="zh-CN" baseline="30000" dirty="0"/>
              <a:t>68</a:t>
            </a:r>
            <a:r>
              <a:rPr lang="en-US" altLang="zh-CN" dirty="0"/>
              <a:t>Se)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497101-2E40-29F4-A332-DC793DC65E5F}"/>
              </a:ext>
            </a:extLst>
          </p:cNvPr>
          <p:cNvSpPr txBox="1"/>
          <p:nvPr/>
        </p:nvSpPr>
        <p:spPr>
          <a:xfrm>
            <a:off x="1096541" y="4897024"/>
            <a:ext cx="4060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CPT  : -</a:t>
            </a:r>
            <a:r>
              <a:rPr lang="en-US" altLang="zh-CN" sz="1800" b="0" i="0" u="none" strike="noStrike" baseline="0" dirty="0">
                <a:latin typeface="BG-Maths-Roman"/>
              </a:rPr>
              <a:t>54232(19)keV</a:t>
            </a:r>
            <a:endParaRPr lang="en-US" altLang="zh-CN" dirty="0"/>
          </a:p>
          <a:p>
            <a:r>
              <a:rPr lang="en-US" altLang="zh-CN" dirty="0"/>
              <a:t>J.A. Clark et al., PRL 92, 192501 (2004)</a:t>
            </a:r>
          </a:p>
          <a:p>
            <a:endParaRPr lang="en-US" altLang="zh-CN" dirty="0"/>
          </a:p>
          <a:p>
            <a:r>
              <a:rPr lang="en-US" altLang="zh-CN" dirty="0"/>
              <a:t>LEBIT: -54189.3(5) keV</a:t>
            </a:r>
          </a:p>
          <a:p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6F00"/>
              </a:rPr>
              <a:t>J. Savory et al., PRL </a:t>
            </a:r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6F01"/>
              </a:rPr>
              <a:t>102, </a:t>
            </a:r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6F00"/>
              </a:rPr>
              <a:t>132501 (2009)</a:t>
            </a:r>
            <a:endParaRPr lang="en-US" altLang="zh-CN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56C60EA-805B-77BE-A674-D1A65369637A}"/>
              </a:ext>
            </a:extLst>
          </p:cNvPr>
          <p:cNvCxnSpPr/>
          <p:nvPr/>
        </p:nvCxnSpPr>
        <p:spPr>
          <a:xfrm flipV="1">
            <a:off x="0" y="883403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2F4E1-8ED3-1949-5085-1CBF4B5E9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01F6EC-1514-1938-5BCA-BBBDCA05B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8" y="1263658"/>
            <a:ext cx="4179787" cy="337682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8CABC03-1E5B-E163-4C67-A445DCA2F2B9}"/>
              </a:ext>
            </a:extLst>
          </p:cNvPr>
          <p:cNvSpPr txBox="1"/>
          <p:nvPr/>
        </p:nvSpPr>
        <p:spPr>
          <a:xfrm>
            <a:off x="9657" y="6261340"/>
            <a:ext cx="9141989" cy="461665"/>
          </a:xfrm>
          <a:prstGeom prst="rect">
            <a:avLst/>
          </a:prstGeom>
          <a:solidFill>
            <a:srgbClr val="405B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Mass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Mirror </a:t>
            </a:r>
            <a:r>
              <a:rPr lang="en-US" altLang="zh-CN" sz="240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Nulcei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69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CDE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calculations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4898F7-533B-887C-B930-48CB96EEDE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933"/>
          <a:stretch>
            <a:fillRect/>
          </a:stretch>
        </p:blipFill>
        <p:spPr>
          <a:xfrm>
            <a:off x="5406023" y="858995"/>
            <a:ext cx="2796683" cy="21464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F6CCF2F-E24E-6D96-925A-41319661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989" y="3419941"/>
            <a:ext cx="3542160" cy="281373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EBC990C-46C7-7B91-7E37-8A99EA03023E}"/>
              </a:ext>
            </a:extLst>
          </p:cNvPr>
          <p:cNvSpPr txBox="1"/>
          <p:nvPr/>
        </p:nvSpPr>
        <p:spPr>
          <a:xfrm>
            <a:off x="11256" y="5072800"/>
            <a:ext cx="469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68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weak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waiting-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piont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F5B4FBD-94E6-70E7-7A89-41D8CA224DDC}"/>
              </a:ext>
            </a:extLst>
          </p:cNvPr>
          <p:cNvSpPr txBox="1"/>
          <p:nvPr/>
        </p:nvSpPr>
        <p:spPr>
          <a:xfrm>
            <a:off x="1448249" y="5651350"/>
            <a:ext cx="3882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6F00"/>
              </a:rPr>
              <a:t>P. </a:t>
            </a:r>
            <a:r>
              <a:rPr lang="en-US" altLang="zh-CN" sz="1800" b="0" i="0" u="none" strike="noStrike" baseline="0" dirty="0" err="1">
                <a:solidFill>
                  <a:srgbClr val="231F20"/>
                </a:solidFill>
                <a:latin typeface="AdvP6F00"/>
              </a:rPr>
              <a:t>Schury</a:t>
            </a:r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6F00"/>
              </a:rPr>
              <a:t> et al., PRC 75,  055801 (2007) </a:t>
            </a:r>
          </a:p>
          <a:p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6F00"/>
              </a:rPr>
              <a:t>J. Savory et al., PRL </a:t>
            </a:r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6F01"/>
              </a:rPr>
              <a:t>102, </a:t>
            </a:r>
            <a:r>
              <a:rPr lang="en-US" altLang="zh-CN" sz="1800" b="0" i="0" u="none" strike="noStrike" baseline="0" dirty="0">
                <a:solidFill>
                  <a:srgbClr val="231F20"/>
                </a:solidFill>
                <a:latin typeface="AdvP6F00"/>
              </a:rPr>
              <a:t>132501 (2009)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A5F16B-165F-11C5-AAB4-94A232653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269" y="3019494"/>
            <a:ext cx="3536258" cy="377682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E02DB56-3A07-19C9-C65F-8209D8338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5349"/>
            <a:ext cx="91440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68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 waiting point?: mass of  </a:t>
            </a: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Kr,</a:t>
            </a: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69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 </a:t>
            </a:r>
            <a:endParaRPr lang="zh-CN" altLang="en-US" sz="3600" b="1" dirty="0"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1AC9C28-AD89-0947-799F-F1D9B5490925}"/>
              </a:ext>
            </a:extLst>
          </p:cNvPr>
          <p:cNvCxnSpPr/>
          <p:nvPr/>
        </p:nvCxnSpPr>
        <p:spPr>
          <a:xfrm flipV="1">
            <a:off x="0" y="883403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7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CFFFC9C9-E634-6756-3EAD-4A3ECEB6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5349"/>
            <a:ext cx="91440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68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 waiting point?: mass of </a:t>
            </a: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69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 </a:t>
            </a:r>
            <a:endParaRPr lang="zh-CN" altLang="en-US" sz="3600" b="1" dirty="0"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040A39-B0E9-5F08-E6C3-45EA9522115C}"/>
              </a:ext>
            </a:extLst>
          </p:cNvPr>
          <p:cNvSpPr txBox="1"/>
          <p:nvPr/>
        </p:nvSpPr>
        <p:spPr>
          <a:xfrm>
            <a:off x="4385485" y="987529"/>
            <a:ext cx="4680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aseline="30000" dirty="0"/>
              <a:t>69</a:t>
            </a:r>
            <a:r>
              <a:rPr lang="en-US" altLang="zh-CN" dirty="0"/>
              <a:t>Br </a:t>
            </a:r>
            <a:r>
              <a:rPr lang="en-US" altLang="zh-CN" dirty="0" err="1"/>
              <a:t>g.s.</a:t>
            </a:r>
            <a:r>
              <a:rPr lang="en-US" altLang="zh-CN" dirty="0"/>
              <a:t> proton decay experiment</a:t>
            </a:r>
          </a:p>
          <a:p>
            <a:r>
              <a:rPr lang="en-US" altLang="zh-CN" dirty="0">
                <a:highlight>
                  <a:srgbClr val="FFFF00"/>
                </a:highlight>
              </a:rPr>
              <a:t>     </a:t>
            </a:r>
            <a:r>
              <a:rPr lang="en-US" altLang="zh-CN" dirty="0" err="1">
                <a:highlight>
                  <a:srgbClr val="FFFF00"/>
                </a:highlight>
              </a:rPr>
              <a:t>Sp</a:t>
            </a:r>
            <a:r>
              <a:rPr lang="en-US" altLang="zh-CN" dirty="0">
                <a:highlight>
                  <a:srgbClr val="FFFF00"/>
                </a:highlight>
              </a:rPr>
              <a:t>(</a:t>
            </a:r>
            <a:r>
              <a:rPr lang="en-US" altLang="zh-CN" baseline="30000" dirty="0">
                <a:highlight>
                  <a:srgbClr val="FFFF00"/>
                </a:highlight>
              </a:rPr>
              <a:t>69</a:t>
            </a:r>
            <a:r>
              <a:rPr lang="en-US" altLang="zh-CN" dirty="0">
                <a:highlight>
                  <a:srgbClr val="FFFF00"/>
                </a:highlight>
              </a:rPr>
              <a:t>Br) = -785 ±40 keV           2p Flow: 0.3%</a:t>
            </a:r>
          </a:p>
          <a:p>
            <a:r>
              <a:rPr lang="en-US" altLang="zh-CN" dirty="0"/>
              <a:t>     A.M. Rogers et.al,   PRL 106, 252503 (2011)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aseline="30000" dirty="0"/>
              <a:t>69</a:t>
            </a:r>
            <a:r>
              <a:rPr lang="en-US" altLang="zh-CN" dirty="0"/>
              <a:t>Kr β-delayed proton experiment</a:t>
            </a:r>
          </a:p>
          <a:p>
            <a:r>
              <a:rPr lang="en-US" altLang="zh-CN" dirty="0"/>
              <a:t>     </a:t>
            </a:r>
            <a:r>
              <a:rPr lang="en-US" altLang="zh-CN" dirty="0" err="1">
                <a:highlight>
                  <a:srgbClr val="FFFF00"/>
                </a:highlight>
              </a:rPr>
              <a:t>Sp</a:t>
            </a:r>
            <a:r>
              <a:rPr lang="en-US" altLang="zh-CN" dirty="0">
                <a:highlight>
                  <a:srgbClr val="FFFF00"/>
                </a:highlight>
              </a:rPr>
              <a:t>(</a:t>
            </a:r>
            <a:r>
              <a:rPr lang="en-US" altLang="zh-CN" baseline="30000" dirty="0">
                <a:highlight>
                  <a:srgbClr val="FFFF00"/>
                </a:highlight>
              </a:rPr>
              <a:t>69</a:t>
            </a:r>
            <a:r>
              <a:rPr lang="en-US" altLang="zh-CN" dirty="0">
                <a:highlight>
                  <a:srgbClr val="FFFF00"/>
                </a:highlight>
              </a:rPr>
              <a:t>Br) = -641 ±42 keV           2p Flow: 20%</a:t>
            </a:r>
          </a:p>
          <a:p>
            <a:r>
              <a:rPr lang="zh-CN" altLang="en-US" dirty="0"/>
              <a:t>    </a:t>
            </a:r>
            <a:r>
              <a:rPr lang="en-US" altLang="zh-CN" dirty="0" err="1"/>
              <a:t>M.Del</a:t>
            </a:r>
            <a:r>
              <a:rPr lang="en-US" altLang="zh-CN" dirty="0"/>
              <a:t> Santo et.al,    PLB 738, 453 (2014)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D0F5E19-F721-34B8-40AD-B2833B7F4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2" y="1086425"/>
            <a:ext cx="4429077" cy="24509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4DD8908-F91F-3B47-02DE-60C675BAF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3" y="4076252"/>
            <a:ext cx="3413995" cy="262159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06CC42E-0A6B-AF36-213A-5405A82B179D}"/>
              </a:ext>
            </a:extLst>
          </p:cNvPr>
          <p:cNvSpPr txBox="1"/>
          <p:nvPr/>
        </p:nvSpPr>
        <p:spPr>
          <a:xfrm>
            <a:off x="39001" y="3615671"/>
            <a:ext cx="906599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Mass of </a:t>
            </a:r>
            <a:r>
              <a:rPr lang="en-US" altLang="zh-CN" sz="2400" baseline="30000" dirty="0"/>
              <a:t>69</a:t>
            </a:r>
            <a:r>
              <a:rPr lang="en-US" altLang="zh-CN" sz="2400" dirty="0"/>
              <a:t>Br was questioned 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0D7F1E0-209C-3878-8F59-C57C1634DA6A}"/>
              </a:ext>
            </a:extLst>
          </p:cNvPr>
          <p:cNvSpPr txBox="1"/>
          <p:nvPr/>
        </p:nvSpPr>
        <p:spPr>
          <a:xfrm>
            <a:off x="3369408" y="4199580"/>
            <a:ext cx="57832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b="0" i="0" u="none" strike="noStrike" baseline="0" dirty="0">
                <a:solidFill>
                  <a:srgbClr val="232323"/>
                </a:solidFill>
              </a:rPr>
              <a:t>Shell-model calculations using GXPF1A and JUN45 effective interactions predicted regular odd even patten</a:t>
            </a:r>
          </a:p>
          <a:p>
            <a:pPr algn="l"/>
            <a:endParaRPr lang="en-US" altLang="zh-CN" dirty="0">
              <a:solidFill>
                <a:srgbClr val="232323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b="0" i="0" u="none" strike="noStrike" baseline="0" dirty="0">
                <a:solidFill>
                  <a:srgbClr val="232323"/>
                </a:solidFill>
              </a:rPr>
              <a:t>Odd–even staggering in CDE for the </a:t>
            </a:r>
            <a:r>
              <a:rPr lang="en-US" altLang="zh-CN" sz="1800" b="0" i="1" u="none" strike="noStrike" baseline="0" dirty="0">
                <a:solidFill>
                  <a:srgbClr val="232323"/>
                </a:solidFill>
              </a:rPr>
              <a:t>T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</a:rPr>
              <a:t>= 1/2</a:t>
            </a:r>
          </a:p>
          <a:p>
            <a:pPr algn="l"/>
            <a:r>
              <a:rPr lang="en-US" altLang="zh-CN" sz="1800" b="0" i="0" u="none" strike="noStrike" baseline="0" dirty="0">
                <a:solidFill>
                  <a:srgbClr val="232323"/>
                </a:solidFill>
              </a:rPr>
              <a:t>     mirror nuclei changes at </a:t>
            </a:r>
            <a:r>
              <a:rPr lang="en-US" altLang="zh-CN" sz="1800" b="0" i="1" u="none" strike="noStrike" baseline="0" dirty="0">
                <a:solidFill>
                  <a:srgbClr val="232323"/>
                </a:solidFill>
              </a:rPr>
              <a:t>A 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</a:rPr>
              <a:t>= 69.</a:t>
            </a:r>
          </a:p>
          <a:p>
            <a:pPr algn="l"/>
            <a:endParaRPr lang="en-US" altLang="zh-CN" dirty="0">
              <a:solidFill>
                <a:srgbClr val="232323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800" b="0" i="0" u="none" strike="noStrike" baseline="0" dirty="0">
                <a:solidFill>
                  <a:srgbClr val="232323"/>
                </a:solidFill>
                <a:highlight>
                  <a:srgbClr val="FFCCFF"/>
                </a:highlight>
              </a:rPr>
              <a:t>“The anomaly could be removed if the experimentally measured </a:t>
            </a:r>
            <a:r>
              <a:rPr lang="en-US" altLang="zh-CN" sz="1800" b="0" i="0" u="none" strike="noStrike" baseline="30000" dirty="0">
                <a:solidFill>
                  <a:srgbClr val="232323"/>
                </a:solidFill>
                <a:highlight>
                  <a:srgbClr val="FFCCFF"/>
                </a:highlight>
              </a:rPr>
              <a:t>69</a:t>
            </a:r>
            <a:r>
              <a:rPr lang="en-US" altLang="zh-CN" sz="1800" b="0" i="0" u="none" strike="noStrike" baseline="0" dirty="0">
                <a:solidFill>
                  <a:srgbClr val="232323"/>
                </a:solidFill>
                <a:highlight>
                  <a:srgbClr val="FFCCFF"/>
                </a:highlight>
              </a:rPr>
              <a:t>Br mass is for an isomer, and not for the ground state.”</a:t>
            </a:r>
            <a:endParaRPr lang="en-US" altLang="zh-CN" dirty="0">
              <a:solidFill>
                <a:srgbClr val="232323"/>
              </a:solidFill>
              <a:highlight>
                <a:srgbClr val="FFCCFF"/>
              </a:highlight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5110639-ECDB-0E49-347B-32E8160A5E0E}"/>
              </a:ext>
            </a:extLst>
          </p:cNvPr>
          <p:cNvCxnSpPr/>
          <p:nvPr/>
        </p:nvCxnSpPr>
        <p:spPr>
          <a:xfrm flipV="1">
            <a:off x="0" y="883403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67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C9621-83AF-1A6A-EDE5-744B68D6D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76092D-FA83-9982-110C-C8350A2D4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4" y="1483113"/>
            <a:ext cx="5049718" cy="407964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50DF109-9867-4B55-6D42-22EB69C6F92D}"/>
              </a:ext>
            </a:extLst>
          </p:cNvPr>
          <p:cNvSpPr txBox="1"/>
          <p:nvPr/>
        </p:nvSpPr>
        <p:spPr>
          <a:xfrm>
            <a:off x="5404618" y="2724764"/>
            <a:ext cx="3739382" cy="2185214"/>
          </a:xfrm>
          <a:prstGeom prst="rect">
            <a:avLst/>
          </a:prstGeom>
          <a:solidFill>
            <a:srgbClr val="405BF0"/>
          </a:solidFill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  task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Measure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ME(</a:t>
            </a:r>
            <a:r>
              <a:rPr lang="en-US" altLang="zh-CN" sz="240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kr)</a:t>
            </a:r>
          </a:p>
          <a:p>
            <a:pPr algn="ctr"/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Verify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ME(</a:t>
            </a:r>
            <a:r>
              <a:rPr lang="en-US" altLang="zh-CN" sz="240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69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D2BF47D-EBE1-0E20-EC8D-E380B2F97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5349"/>
            <a:ext cx="91440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68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Se waiting point?: mass of  </a:t>
            </a: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Kr,</a:t>
            </a:r>
            <a:r>
              <a:rPr lang="en-US" altLang="zh-CN" sz="3600" b="1" baseline="30000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69</a:t>
            </a:r>
            <a:r>
              <a:rPr lang="en-US" altLang="zh-CN" sz="3600" b="1" dirty="0">
                <a:latin typeface="Cambria" panose="020405030504060302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Br </a:t>
            </a:r>
            <a:endParaRPr lang="zh-CN" altLang="en-US" sz="3600" b="1" dirty="0">
              <a:latin typeface="Cambria" panose="020405030504060302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33A9288-12CE-55AA-C457-64FBD78FE859}"/>
              </a:ext>
            </a:extLst>
          </p:cNvPr>
          <p:cNvCxnSpPr/>
          <p:nvPr/>
        </p:nvCxnSpPr>
        <p:spPr>
          <a:xfrm flipV="1">
            <a:off x="0" y="883403"/>
            <a:ext cx="9144000" cy="5166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51546</TotalTime>
  <Words>881</Words>
  <Application>Microsoft Office PowerPoint</Application>
  <PresentationFormat>全屏显示(4:3)</PresentationFormat>
  <Paragraphs>141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AdvP6F00</vt:lpstr>
      <vt:lpstr>AdvP6F01</vt:lpstr>
      <vt:lpstr>Arial Unicode MS</vt:lpstr>
      <vt:lpstr>Arial-BoldItalicMT</vt:lpstr>
      <vt:lpstr>Arial-BoldMT</vt:lpstr>
      <vt:lpstr>Arial-ItalicMT</vt:lpstr>
      <vt:lpstr>ArialMT</vt:lpstr>
      <vt:lpstr>BG-Maths-Roman</vt:lpstr>
      <vt:lpstr>等线</vt:lpstr>
      <vt:lpstr>华文楷体</vt:lpstr>
      <vt:lpstr>微软雅黑</vt:lpstr>
      <vt:lpstr>Agency FB</vt:lpstr>
      <vt:lpstr>Arial</vt:lpstr>
      <vt:lpstr>Calibri</vt:lpstr>
      <vt:lpstr>Cambria</vt:lpstr>
      <vt:lpstr>Cambria Math</vt:lpstr>
      <vt:lpstr>Wingdings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194586@qq.com</dc:creator>
  <cp:lastModifiedBy>xing xu</cp:lastModifiedBy>
  <cp:revision>1490</cp:revision>
  <cp:lastPrinted>2018-10-21T05:24:57Z</cp:lastPrinted>
  <dcterms:created xsi:type="dcterms:W3CDTF">2018-01-30T00:58:38Z</dcterms:created>
  <dcterms:modified xsi:type="dcterms:W3CDTF">2025-08-22T06:58:05Z</dcterms:modified>
</cp:coreProperties>
</file>