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890" r:id="rId2"/>
    <p:sldId id="256" r:id="rId3"/>
    <p:sldId id="257" r:id="rId4"/>
    <p:sldId id="258" r:id="rId5"/>
    <p:sldId id="2891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0" d="100"/>
          <a:sy n="90" d="100"/>
        </p:scale>
        <p:origin x="7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2048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61EA0F-A667-4B49-8422-0062BC55E24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3961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120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. 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E95B5E3D-CB4A-42B4-B4A8-2B0BF3B8AB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74605711"/>
              </p:ext>
            </p:ext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think-cell Slide" r:id="rId5" imgW="425" imgH="426" progId="TCLayout.ActiveDocument.1">
                  <p:embed/>
                </p:oleObj>
              </mc:Choice>
              <mc:Fallback>
                <p:oleObj name="think-cell Slide" r:id="rId5" imgW="425" imgH="426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E95B5E3D-CB4A-42B4-B4A8-2B0BF3B8AB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0DA92DAC-F488-43C5-9D7F-27FF4541E39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19063" cy="119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000" b="1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58CE456-CCAB-428B-B1BA-85E4217F2D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F5C94B-8C55-478B-B509-BAE6A06B2E2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85F557-F303-4E04-AEFA-64800EEDC3DE}"/>
              </a:ext>
            </a:extLst>
          </p:cNvPr>
          <p:cNvSpPr/>
          <p:nvPr/>
        </p:nvSpPr>
        <p:spPr>
          <a:xfrm>
            <a:off x="190985" y="208344"/>
            <a:ext cx="8752313" cy="207476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E93132-0689-4C21-926E-1A275107A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906" y="607672"/>
            <a:ext cx="7692096" cy="1245725"/>
          </a:xfrm>
        </p:spPr>
        <p:txBody>
          <a:bodyPr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D9D6361-D8F2-47C1-9D7A-D7415B839B6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77431" y="2460721"/>
            <a:ext cx="7735490" cy="116360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920000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. Title and Content - 1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BFFDEDE2-612E-44BA-97AF-BE2800D0205E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37803278"/>
              </p:ext>
            </p:ext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think-cell Slide" r:id="rId5" imgW="344" imgH="344" progId="TCLayout.ActiveDocument.1">
                  <p:embed/>
                </p:oleObj>
              </mc:Choice>
              <mc:Fallback>
                <p:oleObj name="think-cell Slide" r:id="rId5" imgW="344" imgH="34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BFFDEDE2-612E-44BA-97AF-BE2800D020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3ADB49A0-8B85-4CDE-8262-9211F1AFE27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19063" cy="119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1800" b="1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9E2C0F-B4B8-4E94-A037-1BEEC54B1D87}"/>
              </a:ext>
            </a:extLst>
          </p:cNvPr>
          <p:cNvSpPr/>
          <p:nvPr/>
        </p:nvSpPr>
        <p:spPr>
          <a:xfrm>
            <a:off x="192026" y="198883"/>
            <a:ext cx="8762287" cy="4749325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35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AEA9136-1274-43DF-B8AE-AFDE43499174}"/>
              </a:ext>
            </a:extLst>
          </p:cNvPr>
          <p:cNvCxnSpPr/>
          <p:nvPr/>
        </p:nvCxnSpPr>
        <p:spPr>
          <a:xfrm>
            <a:off x="453326" y="1118658"/>
            <a:ext cx="8237349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231FB825-CF5F-4702-956D-6AA391FBC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586" y="273844"/>
            <a:ext cx="8304787" cy="81848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6CB316-C6BA-4A71-BD69-5C792EC61E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1001" y="1214872"/>
            <a:ext cx="8309372" cy="12722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B93F75D9-C30E-4CA2-8807-34327E435F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85896" y="4974536"/>
            <a:ext cx="2057400" cy="140674"/>
          </a:xfrm>
        </p:spPr>
        <p:txBody>
          <a:bodyPr vert="horz" lIns="91440" tIns="0" rIns="0" bIns="45720" rtlCol="0" anchor="ctr"/>
          <a:lstStyle>
            <a:lvl1pPr>
              <a:defRPr lang="en-US" sz="750" smtClean="0">
                <a:solidFill>
                  <a:srgbClr val="ADAFBB"/>
                </a:solidFill>
              </a:defRPr>
            </a:lvl1pPr>
          </a:lstStyle>
          <a:p>
            <a:fld id="{37F5C94B-8C55-478B-B509-BAE6A06B2E2A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1532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6.xml"/><Relationship Id="rId7" Type="http://schemas.openxmlformats.org/officeDocument/2006/relationships/image" Target="../media/image2.emf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8.xml"/><Relationship Id="rId7" Type="http://schemas.openxmlformats.org/officeDocument/2006/relationships/image" Target="../media/image2.emf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notesSlide" Target="../notesSlides/notesSlide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3.xm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>
            <a:extLst>
              <a:ext uri="{FF2B5EF4-FFF2-40B4-BE49-F238E27FC236}">
                <a16:creationId xmlns:a16="http://schemas.microsoft.com/office/drawing/2014/main" id="{A1A0FD28-B360-4C9C-A1CC-D67C30C868F3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think-cell Slide" r:id="rId6" imgW="344" imgH="344" progId="TCLayout.ActiveDocument.1">
                  <p:embed/>
                </p:oleObj>
              </mc:Choice>
              <mc:Fallback>
                <p:oleObj name="think-cell Slide" r:id="rId6" imgW="344" imgH="344" progId="TCLayout.ActiveDocument.1">
                  <p:embed/>
                  <p:pic>
                    <p:nvPicPr>
                      <p:cNvPr id="11" name="Object 10" hidden="1">
                        <a:extLst>
                          <a:ext uri="{FF2B5EF4-FFF2-40B4-BE49-F238E27FC236}">
                            <a16:creationId xmlns:a16="http://schemas.microsoft.com/office/drawing/2014/main" id="{A1A0FD28-B360-4C9C-A1CC-D67C30C868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 hidden="1">
            <a:extLst>
              <a:ext uri="{FF2B5EF4-FFF2-40B4-BE49-F238E27FC236}">
                <a16:creationId xmlns:a16="http://schemas.microsoft.com/office/drawing/2014/main" id="{7C222716-69D1-4221-B418-044978CCFED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19063" cy="119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 defTabSz="685800">
              <a:defRPr/>
            </a:pPr>
            <a:endParaRPr lang="en-US" sz="36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61080C-C60C-4746-B6B1-A9A4FFA86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905" y="607672"/>
            <a:ext cx="8496931" cy="1475370"/>
          </a:xfrm>
        </p:spPr>
        <p:txBody>
          <a:bodyPr vert="horz">
            <a:normAutofit/>
          </a:bodyPr>
          <a:lstStyle/>
          <a:p>
            <a:pPr algn="l">
              <a:defRPr/>
            </a:pPr>
            <a:r>
              <a:rPr lang="en-US" sz="3300" b="1" dirty="0"/>
              <a:t>FAIR Fellow and Associate Programme International Cooperations. </a:t>
            </a:r>
            <a:endParaRPr lang="en-US" sz="3600" b="1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2436D48A-FAB5-4E4C-AB97-233E7A3795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76905" y="3950996"/>
            <a:ext cx="3987040" cy="836383"/>
          </a:xfrm>
        </p:spPr>
        <p:txBody>
          <a:bodyPr wrap="square" lIns="0" tIns="0" rIns="0" bIns="0">
            <a:spAutoFit/>
          </a:bodyPr>
          <a:lstStyle/>
          <a:p>
            <a:pPr marL="0" indent="0">
              <a:buNone/>
            </a:pPr>
            <a:r>
              <a:rPr lang="en-GB" b="1" dirty="0">
                <a:solidFill>
                  <a:schemeClr val="accent1"/>
                </a:solidFill>
              </a:rPr>
              <a:t>Dr Pradeep Ghosh</a:t>
            </a:r>
          </a:p>
          <a:p>
            <a:pPr marL="0" indent="0">
              <a:buNone/>
            </a:pPr>
            <a:r>
              <a:rPr lang="en-GB" sz="1350" b="1" dirty="0">
                <a:solidFill>
                  <a:schemeClr val="accent1"/>
                </a:solidFill>
              </a:rPr>
              <a:t>International Cooperation Office </a:t>
            </a:r>
            <a:endParaRPr lang="en-US" sz="1350" dirty="0">
              <a:solidFill>
                <a:schemeClr val="accent1"/>
              </a:solidFill>
            </a:endParaRPr>
          </a:p>
        </p:txBody>
      </p:sp>
      <p:sp>
        <p:nvSpPr>
          <p:cNvPr id="8" name="Freeform 11"/>
          <p:cNvSpPr/>
          <p:nvPr/>
        </p:nvSpPr>
        <p:spPr>
          <a:xfrm>
            <a:off x="7402295" y="3633418"/>
            <a:ext cx="1471541" cy="1471541"/>
          </a:xfrm>
          <a:custGeom>
            <a:avLst/>
            <a:gdLst/>
            <a:ahLst/>
            <a:cxnLst/>
            <a:rect l="l" t="t" r="r" b="b"/>
            <a:pathLst>
              <a:path w="1962055" h="1962055">
                <a:moveTo>
                  <a:pt x="0" y="0"/>
                </a:moveTo>
                <a:lnTo>
                  <a:pt x="1962055" y="0"/>
                </a:lnTo>
                <a:lnTo>
                  <a:pt x="1962055" y="1962055"/>
                </a:lnTo>
                <a:lnTo>
                  <a:pt x="0" y="196205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278437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320040"/>
            <a:ext cx="8503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kern="0" spc="300" dirty="0">
                <a:solidFill>
                  <a:srgbClr val="B8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FACILITY FOR ANTIPROTON AND ION RESEARCH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20040" y="777240"/>
            <a:ext cx="530352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Science.</a:t>
            </a:r>
            <a:endParaRPr lang="en-US" sz="5200" dirty="0"/>
          </a:p>
          <a:p>
            <a:pPr marL="0" indent="0" algn="l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 the Frontier.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320040" y="3154680"/>
            <a:ext cx="53035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500" dirty="0">
                <a:solidFill>
                  <a:srgbClr val="B8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FAIR Fellows are the most prestigious early-career positions available at FAIR. </a:t>
            </a:r>
          </a:p>
          <a:p>
            <a:pPr marL="0" indent="0" algn="l">
              <a:buNone/>
            </a:pPr>
            <a:endParaRPr lang="en-US" sz="1500" dirty="0">
              <a:solidFill>
                <a:srgbClr val="B8E4F7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l">
              <a:buNone/>
            </a:pPr>
            <a:r>
              <a:rPr lang="en-US" sz="1500" dirty="0">
                <a:solidFill>
                  <a:srgbClr val="B8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Established scientists may be offered a rewarding research/development stay at FAIR as a FAIR Associate. 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217920" y="640080"/>
            <a:ext cx="2651760" cy="1920240"/>
          </a:xfrm>
          <a:prstGeom prst="rect">
            <a:avLst/>
          </a:prstGeom>
          <a:solidFill>
            <a:srgbClr val="00A8E8">
              <a:alpha val="15000"/>
            </a:srgbClr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217920" y="73152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B8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217920" y="100584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0" b="1" dirty="0">
                <a:solidFill>
                  <a:srgbClr val="00A8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8000" dirty="0"/>
          </a:p>
        </p:txBody>
      </p:sp>
      <p:sp>
        <p:nvSpPr>
          <p:cNvPr id="9" name="Text 7"/>
          <p:cNvSpPr/>
          <p:nvPr/>
        </p:nvSpPr>
        <p:spPr>
          <a:xfrm>
            <a:off x="6217920" y="192024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B8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Fellowships / Year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217920" y="2743200"/>
            <a:ext cx="2651760" cy="1554480"/>
          </a:xfrm>
          <a:prstGeom prst="rect">
            <a:avLst/>
          </a:prstGeom>
          <a:solidFill>
            <a:srgbClr val="F5A623">
              <a:alpha val="12000"/>
            </a:srgbClr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17920" y="283464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 years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6217920" y="333756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B8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optional 1-year extension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" y="4818888"/>
            <a:ext cx="8503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FAIR Fellow &amp; Associate Programme  |  Darmstadt, Germany  |  fair-center.eu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37160"/>
            <a:ext cx="8412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APPLY FOR A FAIR FELLOWSHIP?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5760" y="77724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B4F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you need to do career-defining science — in one programme.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0040" y="1325880"/>
            <a:ext cx="265176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325880"/>
            <a:ext cx="2651760" cy="91440"/>
          </a:xfrm>
          <a:prstGeom prst="rect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371600" y="1508760"/>
            <a:ext cx="548640" cy="548640"/>
          </a:xfrm>
          <a:prstGeom prst="ellipse">
            <a:avLst/>
          </a:prstGeom>
          <a:solidFill>
            <a:srgbClr val="00A8E8">
              <a:alpha val="85000"/>
            </a:srgbClr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371600" y="15087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⚛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219456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Unique Research Access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274320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at one of the world's premier accelerator facilities. Contribute to CBM, NUSTAR, APPA, or PANDA — disciplines at the edge of what is known.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246120" y="1325880"/>
            <a:ext cx="265176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46120" y="1325880"/>
            <a:ext cx="2651760" cy="9144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297680" y="1508760"/>
            <a:ext cx="548640" cy="548640"/>
          </a:xfrm>
          <a:prstGeom prst="ellipse">
            <a:avLst/>
          </a:prstGeom>
          <a:solidFill>
            <a:srgbClr val="F5A623">
              <a:alpha val="85000"/>
            </a:srgbClr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297680" y="15087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💶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383280" y="219456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Financial Support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429000" y="274320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Employment or stipend per FAIR tariffs, social security, relocation allowance, and up to €10,000/year for travel and running costs.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6172200" y="1325880"/>
            <a:ext cx="265176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172200" y="1325880"/>
            <a:ext cx="2651760" cy="91440"/>
          </a:xfrm>
          <a:prstGeom prst="rect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223760" y="1508760"/>
            <a:ext cx="548640" cy="548640"/>
          </a:xfrm>
          <a:prstGeom prst="ellipse">
            <a:avLst/>
          </a:prstGeom>
          <a:solidFill>
            <a:srgbClr val="2ECC71">
              <a:alpha val="85000"/>
            </a:srgbClr>
          </a:solidFill>
          <a:ln w="12700">
            <a:solidFill>
              <a:srgbClr val="2ECC7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223760" y="15087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🌍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309360" y="219456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Global Scientific Community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355080" y="274320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a network of top researchers from FAIR's international partner countries. Build collaborations that last a career.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20040" y="4818888"/>
            <a:ext cx="8503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to all scientific &amp; technological disciplines relevant for FAIR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274320"/>
            <a:ext cx="8503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Ready to Apply?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320040" y="960120"/>
            <a:ext cx="8503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B8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steps stand between you and the frontier of physics.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0040" y="1554480"/>
            <a:ext cx="2560320" cy="2468880"/>
          </a:xfrm>
          <a:prstGeom prst="rect">
            <a:avLst/>
          </a:prstGeom>
          <a:solidFill>
            <a:srgbClr val="1B4F72">
              <a:alpha val="60000"/>
            </a:srgbClr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25880" y="1600200"/>
            <a:ext cx="548640" cy="548640"/>
          </a:xfrm>
          <a:prstGeom prst="ellipse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325880" y="16002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57200" y="22860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Prepare Your Dossier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2834640"/>
            <a:ext cx="22860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B8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CV, 2–3 page research plan, and 2–3 reference letters sent directly to fellow@fair-center.eu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91840" y="1554480"/>
            <a:ext cx="2560320" cy="2468880"/>
          </a:xfrm>
          <a:prstGeom prst="rect">
            <a:avLst/>
          </a:prstGeom>
          <a:solidFill>
            <a:srgbClr val="1B4F72">
              <a:alpha val="60000"/>
            </a:srgbClr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297680" y="1600200"/>
            <a:ext cx="548640" cy="548640"/>
          </a:xfrm>
          <a:prstGeom prst="ellipse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297680" y="16002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3429000" y="22860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Submit by Deadline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429000" y="2834640"/>
            <a:ext cx="22860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B8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Applications reviewed by an international 6–8 expert committee covering all FAIR pillars plus IT and accelerator science.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263640" y="1554480"/>
            <a:ext cx="2560320" cy="2468880"/>
          </a:xfrm>
          <a:prstGeom prst="rect">
            <a:avLst/>
          </a:prstGeom>
          <a:solidFill>
            <a:srgbClr val="1B4F72">
              <a:alpha val="60000"/>
            </a:srgbClr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7269480" y="1600200"/>
            <a:ext cx="548640" cy="548640"/>
          </a:xfrm>
          <a:prstGeom prst="ellipse">
            <a:avLst/>
          </a:prstGeom>
          <a:solidFill>
            <a:srgbClr val="00A8E8"/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269480" y="16002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6400800" y="228600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5A6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Join FAIR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400800" y="2834640"/>
            <a:ext cx="22860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B8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Successful candidates receive employment at GSI/FAIR, hosted within a research unit aligned with their work.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0040" y="4206240"/>
            <a:ext cx="8503920" cy="685800"/>
          </a:xfrm>
          <a:prstGeom prst="rect">
            <a:avLst/>
          </a:prstGeom>
          <a:solidFill>
            <a:srgbClr val="00A8E8">
              <a:alpha val="90000"/>
            </a:srgbClr>
          </a:solidFill>
          <a:ln w="12700">
            <a:solidFill>
              <a:srgbClr val="00A8E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4251960"/>
            <a:ext cx="8503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now at  fair-center.eu/career/fair-fellow-and-associate-program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A832FE54-3FF5-4B4C-8DBC-DAAD65190EA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think-cell Slide" r:id="rId6" imgW="344" imgH="344" progId="TCLayout.ActiveDocument.1">
                  <p:embed/>
                </p:oleObj>
              </mc:Choice>
              <mc:Fallback>
                <p:oleObj name="think-cell Slide" r:id="rId6" imgW="344" imgH="34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A832FE54-3FF5-4B4C-8DBC-DAAD65190E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D9313AF4-C8B1-42E4-ACB5-22D9C13E370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19063" cy="119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en-US" b="1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D029769-9B2F-4A51-8446-2206A9A2EF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7F5C94B-8C55-478B-B509-BAE6A06B2E2A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F4EE5F8-9590-D51A-8C97-146730CFCC30}"/>
              </a:ext>
            </a:extLst>
          </p:cNvPr>
          <p:cNvSpPr txBox="1"/>
          <p:nvPr/>
        </p:nvSpPr>
        <p:spPr>
          <a:xfrm>
            <a:off x="934604" y="4281412"/>
            <a:ext cx="383177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b="1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international-cooperations@fair-center.eu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261080C-C60C-4746-B6B1-A9A4FFA86785}"/>
              </a:ext>
            </a:extLst>
          </p:cNvPr>
          <p:cNvSpPr txBox="1">
            <a:spLocks/>
          </p:cNvSpPr>
          <p:nvPr/>
        </p:nvSpPr>
        <p:spPr>
          <a:xfrm>
            <a:off x="446366" y="1254284"/>
            <a:ext cx="8496931" cy="1475370"/>
          </a:xfrm>
          <a:prstGeom prst="rect">
            <a:avLst/>
          </a:prstGeom>
          <a:noFill/>
        </p:spPr>
        <p:txBody>
          <a:bodyPr vert="horz" lIns="68580" tIns="34290" rIns="68580" bIns="3429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sz="3300" dirty="0"/>
              <a:t>Thank you!</a:t>
            </a:r>
            <a:endParaRPr lang="en-US" sz="3600" b="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3400" y="4170902"/>
            <a:ext cx="498022" cy="49802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918534" y="4273081"/>
            <a:ext cx="292994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b="1" dirty="0">
                <a:solidFill>
                  <a:srgbClr val="00206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www.fair-center.eu/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09627" y="4157127"/>
            <a:ext cx="508907" cy="508907"/>
          </a:xfrm>
          <a:prstGeom prst="rect">
            <a:avLst/>
          </a:prstGeom>
        </p:spPr>
      </p:pic>
      <p:sp>
        <p:nvSpPr>
          <p:cNvPr id="13" name="Freeform 11">
            <a:extLst>
              <a:ext uri="{FF2B5EF4-FFF2-40B4-BE49-F238E27FC236}">
                <a16:creationId xmlns:a16="http://schemas.microsoft.com/office/drawing/2014/main" id="{2784751C-A86A-42AE-96CA-C93CF5422885}"/>
              </a:ext>
            </a:extLst>
          </p:cNvPr>
          <p:cNvSpPr/>
          <p:nvPr/>
        </p:nvSpPr>
        <p:spPr>
          <a:xfrm>
            <a:off x="7910623" y="273845"/>
            <a:ext cx="937851" cy="887568"/>
          </a:xfrm>
          <a:custGeom>
            <a:avLst/>
            <a:gdLst/>
            <a:ahLst/>
            <a:cxnLst/>
            <a:rect l="l" t="t" r="r" b="b"/>
            <a:pathLst>
              <a:path w="1962055" h="1962055">
                <a:moveTo>
                  <a:pt x="0" y="0"/>
                </a:moveTo>
                <a:lnTo>
                  <a:pt x="1962055" y="0"/>
                </a:lnTo>
                <a:lnTo>
                  <a:pt x="1962055" y="1962055"/>
                </a:lnTo>
                <a:lnTo>
                  <a:pt x="0" y="1962055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7019191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P_SPypkSEHWCdIYyiD1Z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lrBXLfPuxm3QOk.BDCfR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sEHY7w9p97v31oJEX9mA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HFj9g7Zy2LthORA4sdbv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310</Words>
  <Application>Microsoft Office PowerPoint</Application>
  <PresentationFormat>On-screen Show (16:9)</PresentationFormat>
  <Paragraphs>48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Georgia</vt:lpstr>
      <vt:lpstr>Office Theme</vt:lpstr>
      <vt:lpstr>think-cell Slide</vt:lpstr>
      <vt:lpstr>FAIR Fellow and Associate Programme International Cooperations. 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FAIR Fellowship Programme — Apply Now</dc:title>
  <dc:subject>PptxGenJS Presentation</dc:subject>
  <dc:creator>PptxGenJS</dc:creator>
  <cp:lastModifiedBy>Ghosh, Pradeep Dr.</cp:lastModifiedBy>
  <cp:revision>3</cp:revision>
  <dcterms:created xsi:type="dcterms:W3CDTF">2026-02-26T10:33:50Z</dcterms:created>
  <dcterms:modified xsi:type="dcterms:W3CDTF">2026-02-26T10:47:25Z</dcterms:modified>
</cp:coreProperties>
</file>