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theme/themeOverride2.xml" ContentType="application/vnd.openxmlformats-officedocument.themeOverr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0" r:id="rId2"/>
    <p:sldMasterId id="2147483703" r:id="rId3"/>
    <p:sldMasterId id="2147483710" r:id="rId4"/>
    <p:sldMasterId id="2147483716" r:id="rId5"/>
    <p:sldMasterId id="2147483721" r:id="rId6"/>
    <p:sldMasterId id="2147483727" r:id="rId7"/>
  </p:sldMasterIdLst>
  <p:notesMasterIdLst>
    <p:notesMasterId r:id="rId41"/>
  </p:notesMasterIdLst>
  <p:handoutMasterIdLst>
    <p:handoutMasterId r:id="rId42"/>
  </p:handoutMasterIdLst>
  <p:sldIdLst>
    <p:sldId id="1701" r:id="rId8"/>
    <p:sldId id="1780" r:id="rId9"/>
    <p:sldId id="956" r:id="rId10"/>
    <p:sldId id="702" r:id="rId11"/>
    <p:sldId id="1575" r:id="rId12"/>
    <p:sldId id="1778" r:id="rId13"/>
    <p:sldId id="1750" r:id="rId14"/>
    <p:sldId id="721" r:id="rId15"/>
    <p:sldId id="1768" r:id="rId16"/>
    <p:sldId id="1771" r:id="rId17"/>
    <p:sldId id="1679" r:id="rId18"/>
    <p:sldId id="1776" r:id="rId19"/>
    <p:sldId id="331" r:id="rId20"/>
    <p:sldId id="988" r:id="rId21"/>
    <p:sldId id="1777" r:id="rId22"/>
    <p:sldId id="1779" r:id="rId23"/>
    <p:sldId id="1769" r:id="rId24"/>
    <p:sldId id="1770" r:id="rId25"/>
    <p:sldId id="1703" r:id="rId26"/>
    <p:sldId id="1654" r:id="rId27"/>
    <p:sldId id="722" r:id="rId28"/>
    <p:sldId id="711" r:id="rId29"/>
    <p:sldId id="1643" r:id="rId30"/>
    <p:sldId id="1696" r:id="rId31"/>
    <p:sldId id="1647" r:id="rId32"/>
    <p:sldId id="1674" r:id="rId33"/>
    <p:sldId id="1617" r:id="rId34"/>
    <p:sldId id="1708" r:id="rId35"/>
    <p:sldId id="1748" r:id="rId36"/>
    <p:sldId id="1756" r:id="rId37"/>
    <p:sldId id="1757" r:id="rId38"/>
    <p:sldId id="1761" r:id="rId39"/>
    <p:sldId id="1592" r:id="rId40"/>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alibri" charset="0"/>
        <a:ea typeface="ＭＳ Ｐゴシック" charset="-128"/>
        <a:cs typeface="+mn-cs"/>
      </a:defRPr>
    </a:lvl1pPr>
    <a:lvl2pPr marL="457200" algn="l" rtl="0" fontAlgn="base">
      <a:spcBef>
        <a:spcPct val="0"/>
      </a:spcBef>
      <a:spcAft>
        <a:spcPct val="0"/>
      </a:spcAft>
      <a:defRPr kern="1200">
        <a:solidFill>
          <a:schemeClr val="tx1"/>
        </a:solidFill>
        <a:latin typeface="Calibri" charset="0"/>
        <a:ea typeface="ＭＳ Ｐゴシック" charset="-128"/>
        <a:cs typeface="+mn-cs"/>
      </a:defRPr>
    </a:lvl2pPr>
    <a:lvl3pPr marL="914400" algn="l" rtl="0" fontAlgn="base">
      <a:spcBef>
        <a:spcPct val="0"/>
      </a:spcBef>
      <a:spcAft>
        <a:spcPct val="0"/>
      </a:spcAft>
      <a:defRPr kern="1200">
        <a:solidFill>
          <a:schemeClr val="tx1"/>
        </a:solidFill>
        <a:latin typeface="Calibri" charset="0"/>
        <a:ea typeface="ＭＳ Ｐゴシック" charset="-128"/>
        <a:cs typeface="+mn-cs"/>
      </a:defRPr>
    </a:lvl3pPr>
    <a:lvl4pPr marL="1371600" algn="l" rtl="0" fontAlgn="base">
      <a:spcBef>
        <a:spcPct val="0"/>
      </a:spcBef>
      <a:spcAft>
        <a:spcPct val="0"/>
      </a:spcAft>
      <a:defRPr kern="1200">
        <a:solidFill>
          <a:schemeClr val="tx1"/>
        </a:solidFill>
        <a:latin typeface="Calibri" charset="0"/>
        <a:ea typeface="ＭＳ Ｐゴシック" charset="-128"/>
        <a:cs typeface="+mn-cs"/>
      </a:defRPr>
    </a:lvl4pPr>
    <a:lvl5pPr marL="1828800" algn="l"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7A93"/>
    <a:srgbClr val="3C26FE"/>
    <a:srgbClr val="027F02"/>
    <a:srgbClr val="4371C4"/>
    <a:srgbClr val="08FFFF"/>
    <a:srgbClr val="FF05FF"/>
    <a:srgbClr val="FFE399"/>
    <a:srgbClr val="3B01FF"/>
    <a:srgbClr val="8E8E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37"/>
    <p:restoredTop sz="83601"/>
  </p:normalViewPr>
  <p:slideViewPr>
    <p:cSldViewPr snapToGrid="0" snapToObjects="1">
      <p:cViewPr varScale="1">
        <p:scale>
          <a:sx n="112" d="100"/>
          <a:sy n="112" d="100"/>
        </p:scale>
        <p:origin x="2032"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6" d="100"/>
        <a:sy n="10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AD2EF712-663E-A74A-9A4F-B6A493B77E0A}" type="datetimeFigureOut">
              <a:rPr lang="en-US" altLang="x-none"/>
              <a:pPr/>
              <a:t>2/24/26</a:t>
            </a:fld>
            <a:endParaRPr lang="en-US" altLang="x-non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F6D7FA6-E726-D747-BAE7-018A76A79463}" type="slidenum">
              <a:rPr lang="en-US" altLang="x-none"/>
              <a:pPr/>
              <a:t>‹#›</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0BF0058-BF02-3848-969D-54A5D94D9991}" type="datetimeFigureOut">
              <a:rPr lang="en-US" altLang="x-none"/>
              <a:pPr/>
              <a:t>2/24/26</a:t>
            </a:fld>
            <a:endParaRPr lang="en-US" altLang="x-non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8EDB5EF-11CA-4740-988F-7DA87FDF18F8}"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9C546CE-9A54-6D46-B43E-BB21BC137CD6}" type="slidenum">
              <a:rPr lang="en-CA" smtClean="0"/>
              <a:t>1</a:t>
            </a:fld>
            <a:endParaRPr lang="en-CA"/>
          </a:p>
        </p:txBody>
      </p:sp>
    </p:spTree>
    <p:extLst>
      <p:ext uri="{BB962C8B-B14F-4D97-AF65-F5344CB8AC3E}">
        <p14:creationId xmlns:p14="http://schemas.microsoft.com/office/powerpoint/2010/main" val="791968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C546CE-9A54-6D46-B43E-BB21BC137C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31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9CF801-D499-4E4A-AB98-9BE7425F1F87}"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284171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9CF801-D499-4E4A-AB98-9BE7425F1F87}"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261262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AC0D2-4D0E-74EE-062D-AFCE08FE8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AAC4F-96C2-D4F5-09E0-AA90248B4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E7998-C680-C1FB-AA7C-4A9845E77A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027325-25EB-FF1D-C85B-2C5D03629243}"/>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9CF801-D499-4E4A-AB98-9BE7425F1F87}"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806998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Commnet</a:t>
            </a:r>
            <a:r>
              <a:rPr lang="en-US" dirty="0"/>
              <a:t>: already a few </a:t>
            </a:r>
            <a:r>
              <a:rPr lang="en-US" dirty="0" err="1"/>
              <a:t>lvels</a:t>
            </a:r>
            <a:r>
              <a:rPr lang="en-US" dirty="0"/>
              <a:t> at low </a:t>
            </a:r>
            <a:r>
              <a:rPr lang="en-US" dirty="0" err="1"/>
              <a:t>excitationb</a:t>
            </a:r>
            <a:r>
              <a:rPr lang="en-US" dirty="0"/>
              <a:t> energies really helps!</a:t>
            </a:r>
          </a:p>
          <a:p>
            <a:endParaRPr lang="en-US" dirty="0"/>
          </a:p>
        </p:txBody>
      </p:sp>
      <p:sp>
        <p:nvSpPr>
          <p:cNvPr id="4" name="Slide Number Placeholder 3"/>
          <p:cNvSpPr>
            <a:spLocks noGrp="1"/>
          </p:cNvSpPr>
          <p:nvPr>
            <p:ph type="sldNum" sz="quarter" idx="5"/>
          </p:nvPr>
        </p:nvSpPr>
        <p:spPr/>
        <p:txBody>
          <a:bodyPr/>
          <a:lstStyle/>
          <a:p>
            <a:fld id="{F8EDB5EF-11CA-4740-988F-7DA87FDF18F8}" type="slidenum">
              <a:rPr lang="en-US" altLang="x-none" smtClean="0"/>
              <a:pPr/>
              <a:t>21</a:t>
            </a:fld>
            <a:endParaRPr lang="en-US" altLang="x-none"/>
          </a:p>
        </p:txBody>
      </p:sp>
    </p:spTree>
    <p:extLst>
      <p:ext uri="{BB962C8B-B14F-4D97-AF65-F5344CB8AC3E}">
        <p14:creationId xmlns:p14="http://schemas.microsoft.com/office/powerpoint/2010/main" val="4145061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de-DE" dirty="0"/>
              <a:t>Artemis and I </a:t>
            </a:r>
            <a:r>
              <a:rPr lang="de-DE" dirty="0" err="1"/>
              <a:t>actually</a:t>
            </a:r>
            <a:r>
              <a:rPr lang="de-DE" dirty="0"/>
              <a:t> </a:t>
            </a:r>
            <a:r>
              <a:rPr lang="de-DE" dirty="0" err="1"/>
              <a:t>came</a:t>
            </a:r>
            <a:r>
              <a:rPr lang="de-DE" dirty="0"/>
              <a:t> </a:t>
            </a:r>
            <a:r>
              <a:rPr lang="de-DE" dirty="0" err="1"/>
              <a:t>late</a:t>
            </a:r>
            <a:r>
              <a:rPr lang="de-DE" dirty="0"/>
              <a:t> </a:t>
            </a:r>
            <a:r>
              <a:rPr lang="de-DE" dirty="0" err="1"/>
              <a:t>to</a:t>
            </a:r>
            <a:r>
              <a:rPr lang="de-DE" dirty="0"/>
              <a:t> </a:t>
            </a:r>
            <a:r>
              <a:rPr lang="de-DE" dirty="0" err="1"/>
              <a:t>this</a:t>
            </a:r>
            <a:r>
              <a:rPr lang="de-DE" dirty="0"/>
              <a:t> </a:t>
            </a:r>
            <a:r>
              <a:rPr lang="de-DE" dirty="0" err="1"/>
              <a:t>conference</a:t>
            </a:r>
            <a:r>
              <a:rPr lang="de-DE" dirty="0"/>
              <a:t> </a:t>
            </a:r>
            <a:r>
              <a:rPr lang="de-DE" dirty="0" err="1"/>
              <a:t>because</a:t>
            </a:r>
            <a:r>
              <a:rPr lang="de-DE" dirty="0"/>
              <a:t> </a:t>
            </a:r>
            <a:r>
              <a:rPr lang="de-DE" dirty="0" err="1"/>
              <a:t>we</a:t>
            </a:r>
            <a:r>
              <a:rPr lang="de-DE" dirty="0"/>
              <a:t> just </a:t>
            </a:r>
            <a:r>
              <a:rPr lang="de-DE" dirty="0" err="1"/>
              <a:t>finished</a:t>
            </a:r>
            <a:r>
              <a:rPr lang="de-DE" dirty="0"/>
              <a:t> </a:t>
            </a:r>
            <a:r>
              <a:rPr lang="de-DE" dirty="0" err="1"/>
              <a:t>our</a:t>
            </a:r>
            <a:r>
              <a:rPr lang="de-DE" dirty="0"/>
              <a:t> </a:t>
            </a:r>
            <a:r>
              <a:rPr lang="de-DE" dirty="0" err="1"/>
              <a:t>first</a:t>
            </a:r>
            <a:r>
              <a:rPr lang="de-DE" dirty="0"/>
              <a:t> </a:t>
            </a:r>
            <a:r>
              <a:rPr lang="de-DE" dirty="0" err="1"/>
              <a:t>experiment</a:t>
            </a:r>
            <a:r>
              <a:rPr lang="de-DE" dirty="0"/>
              <a:t> </a:t>
            </a:r>
            <a:r>
              <a:rPr lang="de-DE" dirty="0" err="1"/>
              <a:t>targeting</a:t>
            </a:r>
            <a:r>
              <a:rPr lang="de-DE" dirty="0"/>
              <a:t> </a:t>
            </a:r>
            <a:r>
              <a:rPr lang="de-DE" dirty="0" err="1"/>
              <a:t>neutron</a:t>
            </a:r>
            <a:r>
              <a:rPr lang="de-DE" dirty="0"/>
              <a:t> </a:t>
            </a:r>
            <a:r>
              <a:rPr lang="de-DE" dirty="0" err="1"/>
              <a:t>capture</a:t>
            </a:r>
            <a:r>
              <a:rPr lang="de-DE" dirty="0"/>
              <a:t> </a:t>
            </a:r>
            <a:r>
              <a:rPr lang="de-DE" dirty="0" err="1"/>
              <a:t>rates</a:t>
            </a:r>
            <a:r>
              <a:rPr lang="de-DE" dirty="0"/>
              <a:t> </a:t>
            </a:r>
            <a:r>
              <a:rPr lang="de-DE" dirty="0" err="1"/>
              <a:t>using</a:t>
            </a:r>
            <a:r>
              <a:rPr lang="de-DE" dirty="0"/>
              <a:t> </a:t>
            </a:r>
            <a:r>
              <a:rPr lang="de-DE" dirty="0" err="1"/>
              <a:t>the</a:t>
            </a:r>
            <a:r>
              <a:rPr lang="de-DE" dirty="0"/>
              <a:t> </a:t>
            </a:r>
            <a:r>
              <a:rPr lang="de-DE" dirty="0" err="1"/>
              <a:t>new</a:t>
            </a:r>
            <a:r>
              <a:rPr lang="de-DE" dirty="0"/>
              <a:t> FRIB </a:t>
            </a:r>
            <a:r>
              <a:rPr lang="de-DE" dirty="0" err="1"/>
              <a:t>facility</a:t>
            </a:r>
            <a:r>
              <a:rPr lang="de-DE" dirty="0"/>
              <a: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de-DE" dirty="0" err="1"/>
              <a:t>Explain</a:t>
            </a:r>
            <a:r>
              <a:rPr lang="de-DE" dirty="0"/>
              <a:t> FRIB</a:t>
            </a:r>
          </a:p>
          <a:p>
            <a:pPr marL="0" marR="0" lvl="0" indent="0" algn="l" defTabSz="457200" rtl="0" eaLnBrk="1" fontAlgn="base" latinLnBrk="0" hangingPunct="1">
              <a:lnSpc>
                <a:spcPct val="100000"/>
              </a:lnSpc>
              <a:spcBef>
                <a:spcPct val="30000"/>
              </a:spcBef>
              <a:spcAft>
                <a:spcPct val="0"/>
              </a:spcAft>
              <a:buClrTx/>
              <a:buSzTx/>
              <a:buFontTx/>
              <a:buNone/>
              <a:tabLst/>
              <a:defRPr/>
            </a:pPr>
            <a:r>
              <a:rPr lang="de-DE" dirty="0" err="1"/>
              <a:t>Why</a:t>
            </a:r>
            <a:r>
              <a:rPr lang="de-DE" dirty="0"/>
              <a:t> </a:t>
            </a:r>
            <a:r>
              <a:rPr lang="de-DE" dirty="0" err="1"/>
              <a:t>are</a:t>
            </a:r>
            <a:r>
              <a:rPr lang="de-DE" dirty="0"/>
              <a:t> </a:t>
            </a:r>
            <a:r>
              <a:rPr lang="de-DE" dirty="0" err="1"/>
              <a:t>we</a:t>
            </a:r>
            <a:r>
              <a:rPr lang="de-DE" dirty="0"/>
              <a:t> </a:t>
            </a:r>
            <a:r>
              <a:rPr lang="de-DE" dirty="0" err="1"/>
              <a:t>excited</a:t>
            </a:r>
            <a:r>
              <a:rPr lang="de-DE" dirty="0"/>
              <a:t>? Well </a:t>
            </a:r>
            <a:r>
              <a:rPr lang="de-DE" dirty="0" err="1"/>
              <a:t>for</a:t>
            </a:r>
            <a:r>
              <a:rPr lang="de-DE" dirty="0"/>
              <a:t> </a:t>
            </a:r>
            <a:r>
              <a:rPr lang="de-DE" dirty="0" err="1"/>
              <a:t>years</a:t>
            </a:r>
            <a:r>
              <a:rPr lang="de-DE" dirty="0"/>
              <a:t> </a:t>
            </a:r>
            <a:r>
              <a:rPr lang="de-DE" dirty="0" err="1"/>
              <a:t>we</a:t>
            </a:r>
            <a:r>
              <a:rPr lang="de-DE" dirty="0"/>
              <a:t> </a:t>
            </a:r>
            <a:r>
              <a:rPr lang="de-DE" dirty="0" err="1"/>
              <a:t>would</a:t>
            </a:r>
            <a:r>
              <a:rPr lang="de-DE" dirty="0"/>
              <a:t> </a:t>
            </a:r>
            <a:r>
              <a:rPr lang="de-DE" dirty="0" err="1"/>
              <a:t>say</a:t>
            </a:r>
            <a:r>
              <a:rPr lang="de-DE" dirty="0"/>
              <a:t>: </a:t>
            </a:r>
            <a:r>
              <a:rPr lang="de-DE" dirty="0" err="1"/>
              <a:t>we</a:t>
            </a:r>
            <a:r>
              <a:rPr lang="de-DE" dirty="0"/>
              <a:t> </a:t>
            </a:r>
            <a:r>
              <a:rPr lang="de-DE" dirty="0" err="1"/>
              <a:t>have</a:t>
            </a:r>
            <a:r>
              <a:rPr lang="de-DE" dirty="0"/>
              <a:t> </a:t>
            </a:r>
            <a:r>
              <a:rPr lang="de-DE" dirty="0" err="1"/>
              <a:t>constrained</a:t>
            </a:r>
            <a:r>
              <a:rPr lang="de-DE" dirty="0"/>
              <a:t> a </a:t>
            </a:r>
            <a:r>
              <a:rPr lang="de-DE" dirty="0" err="1"/>
              <a:t>n-capture</a:t>
            </a:r>
            <a:r>
              <a:rPr lang="de-DE" dirty="0"/>
              <a:t> </a:t>
            </a:r>
            <a:r>
              <a:rPr lang="de-DE" dirty="0" err="1"/>
              <a:t>towards</a:t>
            </a:r>
            <a:r>
              <a:rPr lang="de-DE" dirty="0"/>
              <a:t> </a:t>
            </a:r>
            <a:r>
              <a:rPr lang="de-DE" dirty="0" err="1"/>
              <a:t>the</a:t>
            </a:r>
            <a:r>
              <a:rPr lang="de-DE" dirty="0"/>
              <a:t> </a:t>
            </a:r>
            <a:r>
              <a:rPr lang="de-DE" dirty="0" err="1"/>
              <a:t>r</a:t>
            </a:r>
            <a:r>
              <a:rPr lang="de-DE" dirty="0"/>
              <a:t> </a:t>
            </a:r>
            <a:r>
              <a:rPr lang="de-DE" dirty="0" err="1"/>
              <a:t>process</a:t>
            </a:r>
            <a:r>
              <a:rPr lang="de-DE" dirty="0"/>
              <a:t>. And </a:t>
            </a:r>
            <a:r>
              <a:rPr lang="de-DE" dirty="0" err="1"/>
              <a:t>that</a:t>
            </a:r>
            <a:r>
              <a:rPr lang="de-DE" dirty="0"/>
              <a:t> </a:t>
            </a:r>
            <a:r>
              <a:rPr lang="de-DE" dirty="0" err="1"/>
              <a:t>is</a:t>
            </a:r>
            <a:r>
              <a:rPr lang="de-DE" dirty="0"/>
              <a:t> </a:t>
            </a:r>
            <a:r>
              <a:rPr lang="de-DE" dirty="0" err="1"/>
              <a:t>what</a:t>
            </a:r>
            <a:r>
              <a:rPr lang="de-DE" dirty="0"/>
              <a:t> I will also do </a:t>
            </a:r>
            <a:r>
              <a:rPr lang="de-DE" dirty="0" err="1"/>
              <a:t>for</a:t>
            </a:r>
            <a:r>
              <a:rPr lang="de-DE" dirty="0"/>
              <a:t> </a:t>
            </a:r>
            <a:r>
              <a:rPr lang="de-DE" dirty="0" err="1"/>
              <a:t>the</a:t>
            </a:r>
            <a:r>
              <a:rPr lang="de-DE" dirty="0"/>
              <a:t> </a:t>
            </a:r>
            <a:r>
              <a:rPr lang="de-DE" dirty="0" err="1"/>
              <a:t>first</a:t>
            </a:r>
            <a:r>
              <a:rPr lang="de-DE" dirty="0"/>
              <a:t> </a:t>
            </a:r>
            <a:r>
              <a:rPr lang="de-DE" dirty="0" err="1"/>
              <a:t>part</a:t>
            </a:r>
            <a:r>
              <a:rPr lang="de-DE" dirty="0"/>
              <a:t> </a:t>
            </a:r>
            <a:r>
              <a:rPr lang="de-DE" dirty="0" err="1"/>
              <a:t>of</a:t>
            </a:r>
            <a:r>
              <a:rPr lang="de-DE" dirty="0"/>
              <a:t> </a:t>
            </a:r>
            <a:r>
              <a:rPr lang="de-DE" dirty="0" err="1"/>
              <a:t>my</a:t>
            </a:r>
            <a:r>
              <a:rPr lang="de-DE" dirty="0"/>
              <a:t> </a:t>
            </a:r>
            <a:r>
              <a:rPr lang="de-DE" dirty="0" err="1"/>
              <a:t>talk</a:t>
            </a:r>
            <a:r>
              <a:rPr lang="de-DE" dirty="0"/>
              <a:t>, </a:t>
            </a:r>
            <a:r>
              <a:rPr lang="de-DE" dirty="0" err="1"/>
              <a:t>focussing</a:t>
            </a:r>
            <a:r>
              <a:rPr lang="de-DE" dirty="0"/>
              <a:t> on </a:t>
            </a:r>
            <a:r>
              <a:rPr lang="de-DE" dirty="0" err="1"/>
              <a:t>new</a:t>
            </a:r>
            <a:r>
              <a:rPr lang="de-DE" dirty="0"/>
              <a:t> </a:t>
            </a:r>
            <a:r>
              <a:rPr lang="de-DE" dirty="0" err="1"/>
              <a:t>data</a:t>
            </a:r>
            <a:r>
              <a:rPr lang="de-DE" dirty="0"/>
              <a:t> </a:t>
            </a:r>
            <a:r>
              <a:rPr lang="de-DE" dirty="0" err="1"/>
              <a:t>from</a:t>
            </a:r>
            <a:r>
              <a:rPr lang="de-DE" dirty="0"/>
              <a:t> ANL </a:t>
            </a:r>
            <a:r>
              <a:rPr lang="de-DE" dirty="0" err="1"/>
              <a:t>constraining</a:t>
            </a:r>
            <a:r>
              <a:rPr lang="de-DE" dirty="0"/>
              <a:t> 140Cs(</a:t>
            </a:r>
            <a:r>
              <a:rPr lang="de-DE" dirty="0" err="1"/>
              <a:t>n,g</a:t>
            </a:r>
            <a:r>
              <a:rPr lang="de-DE" dirty="0"/>
              <a:t>). I will also </a:t>
            </a:r>
            <a:r>
              <a:rPr lang="de-DE" dirty="0" err="1"/>
              <a:t>discuss</a:t>
            </a:r>
            <a:r>
              <a:rPr lang="de-DE" dirty="0"/>
              <a:t> </a:t>
            </a:r>
            <a:r>
              <a:rPr lang="de-DE" dirty="0" err="1"/>
              <a:t>from</a:t>
            </a:r>
            <a:r>
              <a:rPr lang="de-DE" dirty="0"/>
              <a:t> a </a:t>
            </a:r>
            <a:r>
              <a:rPr lang="de-DE" dirty="0" err="1"/>
              <a:t>more</a:t>
            </a:r>
            <a:r>
              <a:rPr lang="de-DE" dirty="0"/>
              <a:t> </a:t>
            </a:r>
            <a:r>
              <a:rPr lang="de-DE" dirty="0" err="1"/>
              <a:t>theporetical</a:t>
            </a:r>
            <a:r>
              <a:rPr lang="de-DE" dirty="0"/>
              <a:t> </a:t>
            </a:r>
            <a:r>
              <a:rPr lang="de-DE" dirty="0" err="1"/>
              <a:t>prerspective</a:t>
            </a:r>
            <a:r>
              <a:rPr lang="de-DE" dirty="0"/>
              <a:t> </a:t>
            </a:r>
            <a:r>
              <a:rPr lang="de-DE" dirty="0" err="1"/>
              <a:t>what</a:t>
            </a:r>
            <a:r>
              <a:rPr lang="de-DE" dirty="0"/>
              <a:t> </a:t>
            </a:r>
            <a:r>
              <a:rPr lang="de-DE" dirty="0" err="1"/>
              <a:t>likely</a:t>
            </a:r>
            <a:r>
              <a:rPr lang="de-DE" dirty="0"/>
              <a:t> </a:t>
            </a:r>
            <a:r>
              <a:rPr lang="de-DE" dirty="0" err="1"/>
              <a:t>happens</a:t>
            </a:r>
            <a:r>
              <a:rPr lang="de-DE" dirty="0"/>
              <a:t> </a:t>
            </a:r>
            <a:r>
              <a:rPr lang="de-DE" dirty="0" err="1"/>
              <a:t>if</a:t>
            </a:r>
            <a:r>
              <a:rPr lang="de-DE" dirty="0"/>
              <a:t> </a:t>
            </a:r>
            <a:r>
              <a:rPr lang="de-DE" dirty="0" err="1"/>
              <a:t>we</a:t>
            </a:r>
            <a:r>
              <a:rPr lang="de-DE" dirty="0"/>
              <a:t> </a:t>
            </a:r>
            <a:r>
              <a:rPr lang="de-DE" dirty="0" err="1"/>
              <a:t>move</a:t>
            </a:r>
            <a:r>
              <a:rPr lang="de-DE" dirty="0"/>
              <a:t> </a:t>
            </a:r>
            <a:r>
              <a:rPr lang="de-DE" dirty="0" err="1"/>
              <a:t>towards</a:t>
            </a:r>
            <a:r>
              <a:rPr lang="de-DE" dirty="0"/>
              <a:t> Z=50 </a:t>
            </a:r>
            <a:r>
              <a:rPr lang="de-DE" dirty="0" err="1"/>
              <a:t>closed</a:t>
            </a:r>
            <a:r>
              <a:rPr lang="de-DE" dirty="0"/>
              <a:t> </a:t>
            </a:r>
            <a:r>
              <a:rPr lang="de-DE" dirty="0" err="1"/>
              <a:t>shell</a:t>
            </a:r>
            <a:r>
              <a:rPr lang="de-DE" dirty="0"/>
              <a:t>. But </a:t>
            </a:r>
            <a:r>
              <a:rPr lang="de-DE" dirty="0" err="1"/>
              <a:t>now</a:t>
            </a:r>
            <a:r>
              <a:rPr lang="de-DE" dirty="0"/>
              <a:t> at FRIB </a:t>
            </a:r>
            <a:r>
              <a:rPr lang="de-DE" dirty="0" err="1"/>
              <a:t>we</a:t>
            </a:r>
            <a:r>
              <a:rPr lang="de-DE" dirty="0"/>
              <a:t> </a:t>
            </a:r>
            <a:r>
              <a:rPr lang="de-DE" dirty="0" err="1"/>
              <a:t>have</a:t>
            </a:r>
            <a:r>
              <a:rPr lang="de-DE" dirty="0"/>
              <a:t> </a:t>
            </a:r>
            <a:r>
              <a:rPr lang="de-DE" dirty="0" err="1"/>
              <a:t>finally</a:t>
            </a:r>
            <a:r>
              <a:rPr lang="de-DE" dirty="0"/>
              <a:t> </a:t>
            </a:r>
            <a:r>
              <a:rPr lang="de-DE" dirty="0" err="1"/>
              <a:t>arrived</a:t>
            </a:r>
            <a:r>
              <a:rPr lang="de-DE" dirty="0"/>
              <a:t>. Looking at </a:t>
            </a:r>
            <a:r>
              <a:rPr lang="de-DE" dirty="0" err="1"/>
              <a:t>this</a:t>
            </a:r>
            <a:r>
              <a:rPr lang="de-DE" dirty="0"/>
              <a:t> </a:t>
            </a:r>
            <a:r>
              <a:rPr lang="de-DE" dirty="0" err="1"/>
              <a:t>sensitivity</a:t>
            </a:r>
            <a:r>
              <a:rPr lang="de-DE" dirty="0"/>
              <a:t> </a:t>
            </a:r>
            <a:r>
              <a:rPr lang="de-DE" dirty="0" err="1"/>
              <a:t>study</a:t>
            </a:r>
            <a:r>
              <a:rPr lang="de-DE" dirty="0"/>
              <a:t> </a:t>
            </a:r>
            <a:r>
              <a:rPr lang="de-DE" dirty="0" err="1"/>
              <a:t>for</a:t>
            </a:r>
            <a:r>
              <a:rPr lang="de-DE" dirty="0"/>
              <a:t> </a:t>
            </a:r>
            <a:r>
              <a:rPr lang="de-DE" dirty="0" err="1"/>
              <a:t>neutorn</a:t>
            </a:r>
            <a:r>
              <a:rPr lang="de-DE" dirty="0"/>
              <a:t> </a:t>
            </a:r>
            <a:r>
              <a:rPr lang="de-DE" dirty="0" err="1"/>
              <a:t>captures</a:t>
            </a:r>
            <a:r>
              <a:rPr lang="de-DE" dirty="0"/>
              <a:t> </a:t>
            </a:r>
            <a:r>
              <a:rPr lang="de-DE" dirty="0" err="1"/>
              <a:t>from</a:t>
            </a:r>
            <a:r>
              <a:rPr lang="de-DE" dirty="0"/>
              <a:t> Matt </a:t>
            </a:r>
            <a:r>
              <a:rPr lang="de-DE" dirty="0" err="1"/>
              <a:t>Mmpower</a:t>
            </a:r>
            <a:r>
              <a:rPr lang="de-DE" dirty="0"/>
              <a:t> et al </a:t>
            </a:r>
            <a:r>
              <a:rPr lang="de-DE" dirty="0" err="1"/>
              <a:t>we</a:t>
            </a:r>
            <a:r>
              <a:rPr lang="de-DE" dirty="0"/>
              <a:t> </a:t>
            </a:r>
            <a:r>
              <a:rPr lang="de-DE" dirty="0" err="1"/>
              <a:t>see</a:t>
            </a:r>
            <a:r>
              <a:rPr lang="de-DE" dirty="0"/>
              <a:t> </a:t>
            </a:r>
            <a:r>
              <a:rPr lang="de-DE" dirty="0" err="1"/>
              <a:t>that</a:t>
            </a:r>
            <a:r>
              <a:rPr lang="de-DE" dirty="0"/>
              <a:t> in </a:t>
            </a:r>
            <a:r>
              <a:rPr lang="de-DE" dirty="0" err="1"/>
              <a:t>case</a:t>
            </a:r>
            <a:r>
              <a:rPr lang="de-DE" dirty="0"/>
              <a:t> </a:t>
            </a:r>
            <a:r>
              <a:rPr lang="de-DE" dirty="0" err="1"/>
              <a:t>of</a:t>
            </a:r>
            <a:r>
              <a:rPr lang="de-DE" dirty="0"/>
              <a:t> </a:t>
            </a:r>
            <a:r>
              <a:rPr lang="de-DE" dirty="0" err="1"/>
              <a:t>n</a:t>
            </a:r>
            <a:r>
              <a:rPr lang="de-DE" dirty="0"/>
              <a:t>-star </a:t>
            </a:r>
            <a:r>
              <a:rPr lang="de-DE" dirty="0" err="1"/>
              <a:t>mergers</a:t>
            </a:r>
            <a:r>
              <a:rPr lang="de-DE" dirty="0"/>
              <a:t> </a:t>
            </a:r>
            <a:r>
              <a:rPr lang="de-DE" dirty="0" err="1"/>
              <a:t>the</a:t>
            </a:r>
            <a:r>
              <a:rPr lang="de-DE" dirty="0"/>
              <a:t> </a:t>
            </a:r>
            <a:r>
              <a:rPr lang="de-DE" dirty="0" err="1"/>
              <a:t>region</a:t>
            </a:r>
            <a:r>
              <a:rPr lang="de-DE" dirty="0"/>
              <a:t> </a:t>
            </a:r>
            <a:r>
              <a:rPr lang="de-DE" dirty="0" err="1"/>
              <a:t>south</a:t>
            </a:r>
            <a:r>
              <a:rPr lang="de-DE" dirty="0"/>
              <a:t> west </a:t>
            </a:r>
            <a:r>
              <a:rPr lang="de-DE" dirty="0" err="1"/>
              <a:t>of</a:t>
            </a:r>
            <a:r>
              <a:rPr lang="de-DE" dirty="0"/>
              <a:t> 132Sn </a:t>
            </a:r>
            <a:r>
              <a:rPr lang="de-DE" dirty="0" err="1"/>
              <a:t>is</a:t>
            </a:r>
            <a:r>
              <a:rPr lang="de-DE" dirty="0"/>
              <a:t> </a:t>
            </a:r>
            <a:r>
              <a:rPr lang="de-DE" dirty="0" err="1"/>
              <a:t>critical.And</a:t>
            </a:r>
            <a:r>
              <a:rPr lang="de-DE" dirty="0"/>
              <a:t> </a:t>
            </a:r>
            <a:r>
              <a:rPr lang="de-DE" dirty="0" err="1"/>
              <a:t>this</a:t>
            </a:r>
            <a:r>
              <a:rPr lang="de-DE" dirty="0"/>
              <a:t> </a:t>
            </a:r>
            <a:r>
              <a:rPr lang="de-DE" dirty="0" err="1"/>
              <a:t>is</a:t>
            </a:r>
            <a:r>
              <a:rPr lang="de-DE" dirty="0"/>
              <a:t> </a:t>
            </a:r>
            <a:r>
              <a:rPr lang="de-DE" dirty="0" err="1"/>
              <a:t>exactly</a:t>
            </a:r>
            <a:r>
              <a:rPr lang="de-DE" dirty="0"/>
              <a:t> </a:t>
            </a:r>
            <a:r>
              <a:rPr lang="de-DE" dirty="0" err="1"/>
              <a:t>what</a:t>
            </a:r>
            <a:r>
              <a:rPr lang="de-DE" dirty="0"/>
              <a:t> </a:t>
            </a:r>
            <a:r>
              <a:rPr lang="de-DE" dirty="0" err="1"/>
              <a:t>we</a:t>
            </a:r>
            <a:r>
              <a:rPr lang="de-DE" dirty="0"/>
              <a:t> </a:t>
            </a:r>
            <a:r>
              <a:rPr lang="de-DE" dirty="0" err="1"/>
              <a:t>were</a:t>
            </a:r>
            <a:r>
              <a:rPr lang="de-DE" dirty="0"/>
              <a:t> </a:t>
            </a:r>
            <a:r>
              <a:rPr lang="de-DE" dirty="0" err="1"/>
              <a:t>able</a:t>
            </a:r>
            <a:r>
              <a:rPr lang="de-DE" dirty="0"/>
              <a:t> </a:t>
            </a:r>
            <a:r>
              <a:rPr lang="de-DE" dirty="0" err="1"/>
              <a:t>to</a:t>
            </a:r>
            <a:r>
              <a:rPr lang="de-DE" dirty="0"/>
              <a:t> do at FRIB. The </a:t>
            </a:r>
            <a:r>
              <a:rPr lang="de-DE" dirty="0" err="1"/>
              <a:t>experiment</a:t>
            </a:r>
            <a:r>
              <a:rPr lang="de-DE" dirty="0"/>
              <a:t> </a:t>
            </a:r>
            <a:r>
              <a:rPr lang="de-DE" dirty="0" err="1"/>
              <a:t>concluded</a:t>
            </a:r>
            <a:r>
              <a:rPr lang="de-DE" dirty="0"/>
              <a:t> Sunday so I </a:t>
            </a:r>
            <a:r>
              <a:rPr lang="de-DE" dirty="0" err="1"/>
              <a:t>won‘t</a:t>
            </a:r>
            <a:r>
              <a:rPr lang="de-DE" dirty="0"/>
              <a:t> </a:t>
            </a:r>
            <a:r>
              <a:rPr lang="de-DE" dirty="0" err="1"/>
              <a:t>show</a:t>
            </a:r>
            <a:r>
              <a:rPr lang="de-DE" dirty="0"/>
              <a:t> </a:t>
            </a:r>
            <a:r>
              <a:rPr lang="de-DE" dirty="0" err="1"/>
              <a:t>much</a:t>
            </a:r>
            <a:r>
              <a:rPr lang="de-DE" dirty="0"/>
              <a:t>, but I </a:t>
            </a:r>
            <a:r>
              <a:rPr lang="de-DE" dirty="0" err="1"/>
              <a:t>can</a:t>
            </a:r>
            <a:r>
              <a:rPr lang="de-DE" dirty="0"/>
              <a:t> </a:t>
            </a:r>
            <a:r>
              <a:rPr lang="de-DE" dirty="0" err="1"/>
              <a:t>show</a:t>
            </a:r>
            <a:r>
              <a:rPr lang="de-DE" dirty="0"/>
              <a:t> </a:t>
            </a:r>
            <a:r>
              <a:rPr lang="de-DE" dirty="0" err="1"/>
              <a:t>some</a:t>
            </a:r>
            <a:r>
              <a:rPr lang="de-DE" dirty="0"/>
              <a:t> </a:t>
            </a:r>
            <a:r>
              <a:rPr lang="de-DE" dirty="0" err="1"/>
              <a:t>first</a:t>
            </a:r>
            <a:r>
              <a:rPr lang="de-DE" dirty="0"/>
              <a:t> </a:t>
            </a:r>
            <a:r>
              <a:rPr lang="de-DE" dirty="0" err="1"/>
              <a:t>snapshots</a:t>
            </a:r>
            <a:r>
              <a:rPr lang="de-DE" dirty="0"/>
              <a:t> </a:t>
            </a:r>
            <a:r>
              <a:rPr lang="de-DE" dirty="0" err="1"/>
              <a:t>to</a:t>
            </a:r>
            <a:r>
              <a:rPr lang="de-DE" dirty="0"/>
              <a:t> </a:t>
            </a:r>
            <a:r>
              <a:rPr lang="de-DE" dirty="0" err="1"/>
              <a:t>show</a:t>
            </a:r>
            <a:r>
              <a:rPr lang="de-DE" dirty="0"/>
              <a:t> </a:t>
            </a:r>
            <a:r>
              <a:rPr lang="de-DE" dirty="0" err="1"/>
              <a:t>the</a:t>
            </a:r>
            <a:r>
              <a:rPr lang="de-DE" dirty="0"/>
              <a:t> </a:t>
            </a:r>
            <a:r>
              <a:rPr lang="de-DE" dirty="0" err="1"/>
              <a:t>quality</a:t>
            </a:r>
            <a:r>
              <a:rPr lang="de-DE" dirty="0"/>
              <a:t> </a:t>
            </a:r>
            <a:r>
              <a:rPr lang="de-DE" dirty="0" err="1"/>
              <a:t>of</a:t>
            </a:r>
            <a:r>
              <a:rPr lang="de-DE" dirty="0"/>
              <a:t> </a:t>
            </a:r>
            <a:r>
              <a:rPr lang="de-DE" dirty="0" err="1"/>
              <a:t>the</a:t>
            </a:r>
            <a:r>
              <a:rPr lang="de-DE" dirty="0"/>
              <a:t> </a:t>
            </a:r>
            <a:r>
              <a:rPr lang="de-DE" dirty="0" err="1"/>
              <a:t>data</a:t>
            </a:r>
            <a:r>
              <a:rPr lang="de-DE" dirty="0"/>
              <a:t>. </a:t>
            </a:r>
            <a:endParaRPr lang="en-DE" dirty="0"/>
          </a:p>
        </p:txBody>
      </p:sp>
      <p:sp>
        <p:nvSpPr>
          <p:cNvPr id="4" name="Slide Number Placeholder 3"/>
          <p:cNvSpPr>
            <a:spLocks noGrp="1"/>
          </p:cNvSpPr>
          <p:nvPr>
            <p:ph type="sldNum" sz="quarter" idx="5"/>
          </p:nvPr>
        </p:nvSpPr>
        <p:spPr/>
        <p:txBody>
          <a:bodyPr/>
          <a:lstStyle/>
          <a:p>
            <a:fld id="{F8EDB5EF-11CA-4740-988F-7DA87FDF18F8}" type="slidenum">
              <a:rPr lang="en-US" altLang="x-none" smtClean="0"/>
              <a:pPr/>
              <a:t>27</a:t>
            </a:fld>
            <a:endParaRPr lang="en-US" altLang="x-none"/>
          </a:p>
        </p:txBody>
      </p:sp>
    </p:spTree>
    <p:extLst>
      <p:ext uri="{BB962C8B-B14F-4D97-AF65-F5344CB8AC3E}">
        <p14:creationId xmlns:p14="http://schemas.microsoft.com/office/powerpoint/2010/main" val="1396857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BE6DD-E4FA-F889-61E1-CB6351E03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7CBB8-1F60-F484-AD50-722AC1EE03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8A00D8-0B95-BF0A-2899-F7046915E2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C902EE-C22B-01C7-2E4B-F13279F832AB}"/>
              </a:ext>
            </a:extLst>
          </p:cNvPr>
          <p:cNvSpPr>
            <a:spLocks noGrp="1"/>
          </p:cNvSpPr>
          <p:nvPr>
            <p:ph type="sldNum" sz="quarter" idx="5"/>
          </p:nvPr>
        </p:nvSpPr>
        <p:spPr/>
        <p:txBody>
          <a:bodyPr/>
          <a:lstStyle/>
          <a:p>
            <a:fld id="{F8EDB5EF-11CA-4740-988F-7DA87FDF18F8}" type="slidenum">
              <a:rPr lang="en-US" altLang="x-none" smtClean="0"/>
              <a:pPr/>
              <a:t>28</a:t>
            </a:fld>
            <a:endParaRPr lang="en-US" altLang="x-none"/>
          </a:p>
        </p:txBody>
      </p:sp>
    </p:spTree>
    <p:extLst>
      <p:ext uri="{BB962C8B-B14F-4D97-AF65-F5344CB8AC3E}">
        <p14:creationId xmlns:p14="http://schemas.microsoft.com/office/powerpoint/2010/main" val="3347586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6CE97-E87B-3C70-DB48-CDF927E89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AEB8E-BB82-E28A-2C92-D0DAF38134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6AD115-B1FC-2054-5B32-7007221F64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1C50FF-EED3-B0AA-2260-E12079CB6485}"/>
              </a:ext>
            </a:extLst>
          </p:cNvPr>
          <p:cNvSpPr>
            <a:spLocks noGrp="1"/>
          </p:cNvSpPr>
          <p:nvPr>
            <p:ph type="sldNum" sz="quarter" idx="5"/>
          </p:nvPr>
        </p:nvSpPr>
        <p:spPr/>
        <p:txBody>
          <a:bodyPr/>
          <a:lstStyle/>
          <a:p>
            <a:fld id="{F8EDB5EF-11CA-4740-988F-7DA87FDF18F8}" type="slidenum">
              <a:rPr lang="en-US" altLang="x-none" smtClean="0"/>
              <a:pPr/>
              <a:t>29</a:t>
            </a:fld>
            <a:endParaRPr lang="en-US" altLang="x-none"/>
          </a:p>
        </p:txBody>
      </p:sp>
    </p:spTree>
    <p:extLst>
      <p:ext uri="{BB962C8B-B14F-4D97-AF65-F5344CB8AC3E}">
        <p14:creationId xmlns:p14="http://schemas.microsoft.com/office/powerpoint/2010/main" val="4083267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E141A-FE97-758A-9D85-B661E2D83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8B6E5-85CC-27C7-E54E-45DFF0858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4196AC-B7C1-0064-11F7-B3405B16A2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7A3EFD-42BA-0111-7646-B52C3330349A}"/>
              </a:ext>
            </a:extLst>
          </p:cNvPr>
          <p:cNvSpPr>
            <a:spLocks noGrp="1"/>
          </p:cNvSpPr>
          <p:nvPr>
            <p:ph type="sldNum" sz="quarter" idx="5"/>
          </p:nvPr>
        </p:nvSpPr>
        <p:spPr/>
        <p:txBody>
          <a:bodyPr/>
          <a:lstStyle/>
          <a:p>
            <a:fld id="{F8EDB5EF-11CA-4740-988F-7DA87FDF18F8}" type="slidenum">
              <a:rPr lang="en-US" altLang="x-none" smtClean="0"/>
              <a:pPr/>
              <a:t>30</a:t>
            </a:fld>
            <a:endParaRPr lang="en-US" altLang="x-none"/>
          </a:p>
        </p:txBody>
      </p:sp>
    </p:spTree>
    <p:extLst>
      <p:ext uri="{BB962C8B-B14F-4D97-AF65-F5344CB8AC3E}">
        <p14:creationId xmlns:p14="http://schemas.microsoft.com/office/powerpoint/2010/main" val="2914128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63423-DDC7-31FF-751D-6F7431BCD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047A03-E2DF-212C-10DD-2AA75013A8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B51B7F-E4BB-6C8E-B648-6985E0D80E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CBC5AC-91AF-80F4-9209-CAC7BFF4EADB}"/>
              </a:ext>
            </a:extLst>
          </p:cNvPr>
          <p:cNvSpPr>
            <a:spLocks noGrp="1"/>
          </p:cNvSpPr>
          <p:nvPr>
            <p:ph type="sldNum" sz="quarter" idx="5"/>
          </p:nvPr>
        </p:nvSpPr>
        <p:spPr/>
        <p:txBody>
          <a:bodyPr/>
          <a:lstStyle/>
          <a:p>
            <a:fld id="{F8EDB5EF-11CA-4740-988F-7DA87FDF18F8}" type="slidenum">
              <a:rPr lang="en-US" altLang="x-none" smtClean="0"/>
              <a:pPr/>
              <a:t>31</a:t>
            </a:fld>
            <a:endParaRPr lang="en-US" altLang="x-none"/>
          </a:p>
        </p:txBody>
      </p:sp>
    </p:spTree>
    <p:extLst>
      <p:ext uri="{BB962C8B-B14F-4D97-AF65-F5344CB8AC3E}">
        <p14:creationId xmlns:p14="http://schemas.microsoft.com/office/powerpoint/2010/main" val="417650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7F949-13BB-A0F1-E2BE-F3B15572F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C2410-1BDF-7872-4334-4D7ACCE0B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2F3B3-2F1F-736C-DC2E-3829757E5B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721155-82AC-8DC3-FCBF-EEECB309631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C546CE-9A54-6D46-B43E-BB21BC137C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043083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26744-233F-C93A-C7E2-DCECB095B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0D91D-7FBA-11D6-018D-697174680F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41ADCF-7770-F4D9-9223-A3D0BBE2AB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38D79D-5314-7406-AB50-749F5834FC5B}"/>
              </a:ext>
            </a:extLst>
          </p:cNvPr>
          <p:cNvSpPr>
            <a:spLocks noGrp="1"/>
          </p:cNvSpPr>
          <p:nvPr>
            <p:ph type="sldNum" sz="quarter" idx="5"/>
          </p:nvPr>
        </p:nvSpPr>
        <p:spPr/>
        <p:txBody>
          <a:bodyPr/>
          <a:lstStyle/>
          <a:p>
            <a:fld id="{F8EDB5EF-11CA-4740-988F-7DA87FDF18F8}" type="slidenum">
              <a:rPr lang="en-US" altLang="x-none" smtClean="0"/>
              <a:pPr/>
              <a:t>32</a:t>
            </a:fld>
            <a:endParaRPr lang="en-US" altLang="x-none"/>
          </a:p>
        </p:txBody>
      </p:sp>
    </p:spTree>
    <p:extLst>
      <p:ext uri="{BB962C8B-B14F-4D97-AF65-F5344CB8AC3E}">
        <p14:creationId xmlns:p14="http://schemas.microsoft.com/office/powerpoint/2010/main" val="364555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EDB5EF-11CA-4740-988F-7DA87FDF18F8}" type="slidenum">
              <a:rPr lang="en-US" altLang="x-none"/>
              <a:pPr/>
              <a:t>4</a:t>
            </a:fld>
            <a:endParaRPr lang="en-US" altLang="x-none"/>
          </a:p>
        </p:txBody>
      </p:sp>
    </p:spTree>
    <p:extLst>
      <p:ext uri="{BB962C8B-B14F-4D97-AF65-F5344CB8AC3E}">
        <p14:creationId xmlns:p14="http://schemas.microsoft.com/office/powerpoint/2010/main" val="3590192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C546CE-9A54-6D46-B43E-BB21BC137C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31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C546CE-9A54-6D46-B43E-BB21BC137C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31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1BFA7-C610-EA81-144F-E351C25DA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2BAFD-58F1-B758-FEF3-6E4FC29EB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244C0-A9EE-655C-635B-E92F692FD6C0}"/>
              </a:ext>
            </a:extLst>
          </p:cNvPr>
          <p:cNvSpPr>
            <a:spLocks noGrp="1"/>
          </p:cNvSpPr>
          <p:nvPr>
            <p:ph type="body" idx="1"/>
          </p:nvPr>
        </p:nvSpPr>
        <p:spPr/>
        <p:txBody>
          <a:bodyPr/>
          <a:lstStyle/>
          <a:p>
            <a:r>
              <a:rPr lang="en-CA" dirty="0"/>
              <a:t>The topic of my presentation is a new method to constrain n capture rates in unstable nuclei. </a:t>
            </a:r>
          </a:p>
        </p:txBody>
      </p:sp>
      <p:sp>
        <p:nvSpPr>
          <p:cNvPr id="4" name="Slide Number Placeholder 3">
            <a:extLst>
              <a:ext uri="{FF2B5EF4-FFF2-40B4-BE49-F238E27FC236}">
                <a16:creationId xmlns:a16="http://schemas.microsoft.com/office/drawing/2014/main" id="{51F1E64F-B0D6-422F-B563-164F9233EE9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C546CE-9A54-6D46-B43E-BB21BC137C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88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topic of my presentation is a new method to constrain n capture rates in unstable nuclei.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C546CE-9A54-6D46-B43E-BB21BC137C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597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F724B-630C-5D6A-9612-6F8BF6638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DDB94-3D1D-F3F5-0D42-6C2EE2E831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E848FD-E2BD-3D0F-47D7-65E16912CC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54D5F2-9F5B-385D-5EFE-C6FAEE70DC2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9CF801-D499-4E4A-AB98-9BE7425F1F87}"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210868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4B451-8705-CF97-E9CE-BE5E11168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D02B2-6284-9BB1-DF18-EF3B230B5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BC5B9-A72A-A50C-03A2-941C5211138D}"/>
              </a:ext>
            </a:extLst>
          </p:cNvPr>
          <p:cNvSpPr>
            <a:spLocks noGrp="1"/>
          </p:cNvSpPr>
          <p:nvPr>
            <p:ph type="body" idx="1"/>
          </p:nvPr>
        </p:nvSpPr>
        <p:spPr/>
        <p:txBody>
          <a:bodyPr/>
          <a:lstStyle/>
          <a:p>
            <a:r>
              <a:rPr lang="en-CA" dirty="0"/>
              <a:t>The topic of my presentation is a new method to constrain n capture rates in unstable nuclei. </a:t>
            </a:r>
          </a:p>
        </p:txBody>
      </p:sp>
      <p:sp>
        <p:nvSpPr>
          <p:cNvPr id="4" name="Slide Number Placeholder 3">
            <a:extLst>
              <a:ext uri="{FF2B5EF4-FFF2-40B4-BE49-F238E27FC236}">
                <a16:creationId xmlns:a16="http://schemas.microsoft.com/office/drawing/2014/main" id="{68B76154-D0E6-0B62-5370-C037932B8F8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C546CE-9A54-6D46-B43E-BB21BC137CD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909321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3.xml"/><Relationship Id="rId1" Type="http://schemas.openxmlformats.org/officeDocument/2006/relationships/themeOverride" Target="../theme/themeOverride1.xml"/><Relationship Id="rId4" Type="http://schemas.openxmlformats.org/officeDocument/2006/relationships/image" Target="../media/image22.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5.xml"/><Relationship Id="rId5" Type="http://schemas.openxmlformats.org/officeDocument/2006/relationships/image" Target="../media/image27.png"/><Relationship Id="rId4" Type="http://schemas.openxmlformats.org/officeDocument/2006/relationships/image" Target="../media/image26.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Master" Target="../slideMasters/slideMaster6.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6.xml"/><Relationship Id="rId1" Type="http://schemas.openxmlformats.org/officeDocument/2006/relationships/themeOverride" Target="../theme/themeOverride2.xml"/><Relationship Id="rId4" Type="http://schemas.openxmlformats.org/officeDocument/2006/relationships/image" Target="../media/image19.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ppt_bkg1.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5" name="Text Box 5"/>
          <p:cNvSpPr txBox="1">
            <a:spLocks noChangeArrowheads="1"/>
          </p:cNvSpPr>
          <p:nvPr/>
        </p:nvSpPr>
        <p:spPr bwMode="auto">
          <a:xfrm>
            <a:off x="669775" y="990080"/>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6" name="Rectangle 7"/>
          <p:cNvSpPr>
            <a:spLocks noChangeArrowheads="1"/>
          </p:cNvSpPr>
          <p:nvPr/>
        </p:nvSpPr>
        <p:spPr bwMode="auto">
          <a:xfrm>
            <a:off x="4115405" y="2256978"/>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sp>
        <p:nvSpPr>
          <p:cNvPr id="2" name="Title 1"/>
          <p:cNvSpPr>
            <a:spLocks noGrp="1"/>
          </p:cNvSpPr>
          <p:nvPr>
            <p:ph type="ctrTitle"/>
          </p:nvPr>
        </p:nvSpPr>
        <p:spPr>
          <a:xfrm>
            <a:off x="685800" y="2283620"/>
            <a:ext cx="7772400" cy="371646"/>
          </a:xfrm>
        </p:spPr>
        <p:txBody>
          <a:bodyPr/>
          <a:lstStyle/>
          <a:p>
            <a:r>
              <a:rPr lang="en-US" dirty="0"/>
              <a:t>Click to edit Master title style</a:t>
            </a:r>
          </a:p>
        </p:txBody>
      </p:sp>
      <p:sp>
        <p:nvSpPr>
          <p:cNvPr id="3" name="Subtitle 2"/>
          <p:cNvSpPr>
            <a:spLocks noGrp="1"/>
          </p:cNvSpPr>
          <p:nvPr>
            <p:ph type="subTitle" idx="1"/>
          </p:nvPr>
        </p:nvSpPr>
        <p:spPr>
          <a:xfrm>
            <a:off x="1371600" y="3257550"/>
            <a:ext cx="6400800" cy="914400"/>
          </a:xfrm>
        </p:spPr>
        <p:txBody>
          <a:bodyPr/>
          <a:lstStyle>
            <a:lvl1pPr marL="0" indent="0" algn="ctr">
              <a:buNone/>
              <a:defRPr/>
            </a:lvl1pPr>
            <a:lvl2pPr marL="339782" indent="0" algn="ctr">
              <a:buNone/>
              <a:defRPr/>
            </a:lvl2pPr>
            <a:lvl3pPr marL="679564" indent="0" algn="ctr">
              <a:buNone/>
              <a:defRPr/>
            </a:lvl3pPr>
            <a:lvl4pPr marL="1019346" indent="0" algn="ctr">
              <a:buNone/>
              <a:defRPr/>
            </a:lvl4pPr>
            <a:lvl5pPr marL="1359129" indent="0" algn="ctr">
              <a:buNone/>
              <a:defRPr/>
            </a:lvl5pPr>
            <a:lvl6pPr marL="1698912" indent="0" algn="ctr">
              <a:buNone/>
              <a:defRPr/>
            </a:lvl6pPr>
            <a:lvl7pPr marL="2038694" indent="0" algn="ctr">
              <a:buNone/>
              <a:defRPr/>
            </a:lvl7pPr>
            <a:lvl8pPr marL="2378476" indent="0" algn="ctr">
              <a:buNone/>
              <a:defRPr/>
            </a:lvl8pPr>
            <a:lvl9pPr marL="2718258" indent="0" algn="ctr">
              <a:buNone/>
              <a:defRPr/>
            </a:lvl9pPr>
          </a:lstStyle>
          <a:p>
            <a:r>
              <a:rPr lang="en-US"/>
              <a:t>Click to edit Master subtitle style</a:t>
            </a:r>
          </a:p>
        </p:txBody>
      </p:sp>
    </p:spTree>
    <p:extLst>
      <p:ext uri="{BB962C8B-B14F-4D97-AF65-F5344CB8AC3E}">
        <p14:creationId xmlns:p14="http://schemas.microsoft.com/office/powerpoint/2010/main" val="1185970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112714" y="84138"/>
            <a:ext cx="8574087" cy="8509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nvGrpSpPr>
          <p:cNvPr id="5" name="Group 19"/>
          <p:cNvGrpSpPr>
            <a:grpSpLocks/>
          </p:cNvGrpSpPr>
          <p:nvPr/>
        </p:nvGrpSpPr>
        <p:grpSpPr bwMode="auto">
          <a:xfrm>
            <a:off x="112714" y="920750"/>
            <a:ext cx="8575675" cy="103188"/>
            <a:chOff x="284163" y="1577847"/>
            <a:chExt cx="8576373" cy="137411"/>
          </a:xfrm>
        </p:grpSpPr>
        <p:sp>
          <p:nvSpPr>
            <p:cNvPr id="6" name="Rectangle 5"/>
            <p:cNvSpPr/>
            <p:nvPr/>
          </p:nvSpPr>
          <p:spPr>
            <a:xfrm>
              <a:off x="284163" y="1577847"/>
              <a:ext cx="160033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7" name="Rectangle 6"/>
            <p:cNvSpPr/>
            <p:nvPr/>
          </p:nvSpPr>
          <p:spPr>
            <a:xfrm>
              <a:off x="1884493" y="1577847"/>
              <a:ext cx="2743423"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8" name="Rectangle 7"/>
            <p:cNvSpPr/>
            <p:nvPr/>
          </p:nvSpPr>
          <p:spPr>
            <a:xfrm>
              <a:off x="4626328" y="1577847"/>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2" name="Title 1"/>
          <p:cNvSpPr>
            <a:spLocks noGrp="1"/>
          </p:cNvSpPr>
          <p:nvPr>
            <p:ph type="title"/>
          </p:nvPr>
        </p:nvSpPr>
        <p:spPr>
          <a:xfrm>
            <a:off x="130733" y="98039"/>
            <a:ext cx="8310603" cy="725880"/>
          </a:xfrm>
          <a:prstGeom prst="rect">
            <a:avLst/>
          </a:prstGeom>
        </p:spPr>
        <p:txBody>
          <a:bodyPr/>
          <a:lstStyle/>
          <a:p>
            <a:r>
              <a:rPr lang="en-US"/>
              <a:t>Click to edit Master title style</a:t>
            </a:r>
            <a:endParaRPr/>
          </a:p>
        </p:txBody>
      </p:sp>
      <p:sp>
        <p:nvSpPr>
          <p:cNvPr id="3" name="Content Placeholder 2"/>
          <p:cNvSpPr>
            <a:spLocks noGrp="1"/>
          </p:cNvSpPr>
          <p:nvPr>
            <p:ph idx="1"/>
          </p:nvPr>
        </p:nvSpPr>
        <p:spPr>
          <a:xfrm>
            <a:off x="803049" y="1134441"/>
            <a:ext cx="8055203" cy="3460182"/>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337252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pic>
        <p:nvPicPr>
          <p:cNvPr id="4" name="Picture 4" descr="M:\Marketing\Debora_Schiffer\016\016_Präsentationsvorlagen_UzK\016_PPT_Lay_Titel_16zu9.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191"/>
            <a:ext cx="9143296" cy="51446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M:\Marketing\CD\CD_Logos\UzK_Logo_Quadrat_uniblau\UzK_LogoQuadrat.jp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590346" y="175189"/>
            <a:ext cx="1379902" cy="70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886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pic>
        <p:nvPicPr>
          <p:cNvPr id="4" name="Picture 4" descr="ppt_bkg1.png"/>
          <p:cNvPicPr>
            <a:picLocks noChangeAspect="1"/>
          </p:cNvPicPr>
          <p:nvPr/>
        </p:nvPicPr>
        <p:blipFill>
          <a:blip r:embed="rId2" cstate="print">
            <a:extLst>
              <a:ext uri="{28A0092B-C50C-407E-A947-70E740481C1C}">
                <a14:useLocalDpi xmlns:a14="http://schemas.microsoft.com/office/drawing/2010/main"/>
              </a:ext>
            </a:extLst>
          </a:blip>
          <a:srcRect t="2948"/>
          <a:stretch>
            <a:fillRect/>
          </a:stretch>
        </p:blipFill>
        <p:spPr bwMode="auto">
          <a:xfrm>
            <a:off x="71063" y="0"/>
            <a:ext cx="9001881" cy="4991871"/>
          </a:xfrm>
          <a:prstGeom prst="rect">
            <a:avLst/>
          </a:prstGeom>
          <a:noFill/>
          <a:ln w="9525">
            <a:noFill/>
            <a:miter lim="800000"/>
            <a:headEnd/>
            <a:tailEnd/>
          </a:ln>
        </p:spPr>
      </p:pic>
      <p:sp>
        <p:nvSpPr>
          <p:cNvPr id="5" name="Text Box 5"/>
          <p:cNvSpPr txBox="1">
            <a:spLocks noChangeArrowheads="1"/>
          </p:cNvSpPr>
          <p:nvPr/>
        </p:nvSpPr>
        <p:spPr bwMode="auto">
          <a:xfrm>
            <a:off x="638024" y="928688"/>
            <a:ext cx="7489976" cy="33176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3822" tIns="31911" rIns="63822" bIns="31911">
            <a:spAutoFit/>
          </a:bodyPr>
          <a:lstStyle/>
          <a:p>
            <a:pPr defTabSz="337380" eaLnBrk="0" hangingPunct="0">
              <a:lnSpc>
                <a:spcPct val="90000"/>
              </a:lnSpc>
              <a:defRPr/>
            </a:pPr>
            <a:endParaRPr lang="en-US" sz="1919"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1524000" y="3053954"/>
            <a:ext cx="6096000" cy="857250"/>
          </a:xfrm>
        </p:spPr>
        <p:txBody>
          <a:bodyPr/>
          <a:lstStyle>
            <a:lvl1pPr marL="0" indent="0" algn="ctr">
              <a:buNone/>
              <a:defRPr/>
            </a:lvl1pPr>
            <a:lvl2pPr marL="319100" indent="0" algn="ctr">
              <a:buNone/>
              <a:defRPr/>
            </a:lvl2pPr>
            <a:lvl3pPr marL="638198" indent="0" algn="ctr">
              <a:buNone/>
              <a:defRPr/>
            </a:lvl3pPr>
            <a:lvl4pPr marL="957297" indent="0" algn="ctr">
              <a:buNone/>
              <a:defRPr/>
            </a:lvl4pPr>
            <a:lvl5pPr marL="1276397" indent="0" algn="ctr">
              <a:buNone/>
              <a:defRPr/>
            </a:lvl5pPr>
            <a:lvl6pPr marL="1595496" indent="0" algn="ctr">
              <a:buNone/>
              <a:defRPr/>
            </a:lvl6pPr>
            <a:lvl7pPr marL="1914595" indent="0" algn="ctr">
              <a:buNone/>
              <a:defRPr/>
            </a:lvl7pPr>
            <a:lvl8pPr marL="2233694" indent="0" algn="ctr">
              <a:buNone/>
              <a:defRPr/>
            </a:lvl8pPr>
            <a:lvl9pPr marL="2552793"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71438" y="2357441"/>
            <a:ext cx="9001124" cy="369031"/>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152400" y="4790362"/>
            <a:ext cx="9448800" cy="257732"/>
          </a:xfrm>
          <a:prstGeom prst="rect">
            <a:avLst/>
          </a:prstGeom>
          <a:noFill/>
        </p:spPr>
        <p:txBody>
          <a:bodyPr wrap="square" lIns="63851" tIns="31925" rIns="63851" bIns="31925" rtlCol="0">
            <a:spAutoFit/>
          </a:bodyPr>
          <a:lstStyle/>
          <a:p>
            <a:pPr algn="ctr"/>
            <a:r>
              <a:rPr lang="en-US" sz="628" kern="1200" dirty="0">
                <a:solidFill>
                  <a:schemeClr val="tx1"/>
                </a:solidFill>
                <a:latin typeface="+mn-lt"/>
                <a:ea typeface="ヒラギノ角ゴ Pro W3"/>
                <a:cs typeface="ヒラギノ角ゴ Pro W3"/>
              </a:rPr>
              <a:t>This material is based upon work supported by the U.S. Department of Energy Office of Science under Cooperative Agreement DE-SC0000661, the State of Michigan and</a:t>
            </a:r>
            <a:r>
              <a:rPr lang="en-US" sz="628" kern="1200" baseline="0" dirty="0">
                <a:solidFill>
                  <a:schemeClr val="tx1"/>
                </a:solidFill>
                <a:latin typeface="+mn-lt"/>
                <a:ea typeface="ヒラギノ角ゴ Pro W3"/>
                <a:cs typeface="ヒラギノ角ゴ Pro W3"/>
              </a:rPr>
              <a:t> Michigan </a:t>
            </a:r>
          </a:p>
          <a:p>
            <a:pPr algn="ctr"/>
            <a:r>
              <a:rPr lang="en-US" sz="628" kern="1200" baseline="0" dirty="0">
                <a:solidFill>
                  <a:schemeClr val="tx1"/>
                </a:solidFill>
                <a:latin typeface="+mn-lt"/>
                <a:ea typeface="ヒラギノ角ゴ Pro W3"/>
                <a:cs typeface="ヒラギノ角ゴ Pro W3"/>
              </a:rPr>
              <a:t>  State University. </a:t>
            </a:r>
            <a:r>
              <a:rPr lang="en-US" sz="628" kern="1200" dirty="0">
                <a:solidFill>
                  <a:schemeClr val="tx1"/>
                </a:solidFill>
                <a:latin typeface="+mn-lt"/>
                <a:ea typeface="ヒラギノ角ゴ Pro W3"/>
                <a:cs typeface="ヒラギノ角ゴ Pro W3"/>
              </a:rPr>
              <a:t>Michigan State University designs and establishes FRIB as a DOE Office of Science National User Facility in support of the mission of the Office of Nuclear Physics.</a:t>
            </a:r>
          </a:p>
        </p:txBody>
      </p:sp>
      <p:sp>
        <p:nvSpPr>
          <p:cNvPr id="10" name="Rectangle 9"/>
          <p:cNvSpPr/>
          <p:nvPr userDrawn="1"/>
        </p:nvSpPr>
        <p:spPr>
          <a:xfrm>
            <a:off x="3011412" y="311429"/>
            <a:ext cx="2743200" cy="1574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71900" y="353472"/>
            <a:ext cx="1600200" cy="1532919"/>
          </a:xfrm>
          <a:prstGeom prst="rect">
            <a:avLst/>
          </a:prstGeom>
        </p:spPr>
      </p:pic>
    </p:spTree>
    <p:extLst>
      <p:ext uri="{BB962C8B-B14F-4D97-AF65-F5344CB8AC3E}">
        <p14:creationId xmlns:p14="http://schemas.microsoft.com/office/powerpoint/2010/main" val="2623328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NSCL_ppt.png"/>
          <p:cNvPicPr>
            <a:picLocks/>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5" name="Text Box 5"/>
          <p:cNvSpPr txBox="1">
            <a:spLocks noChangeArrowheads="1"/>
          </p:cNvSpPr>
          <p:nvPr userDrawn="1"/>
        </p:nvSpPr>
        <p:spPr bwMode="auto">
          <a:xfrm>
            <a:off x="669775" y="990080"/>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6" name="Rectangle 7"/>
          <p:cNvSpPr>
            <a:spLocks noChangeArrowheads="1"/>
          </p:cNvSpPr>
          <p:nvPr userDrawn="1"/>
        </p:nvSpPr>
        <p:spPr bwMode="auto">
          <a:xfrm>
            <a:off x="4115405" y="2256978"/>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sp>
        <p:nvSpPr>
          <p:cNvPr id="9" name="Text Box 1032"/>
          <p:cNvSpPr txBox="1">
            <a:spLocks noChangeArrowheads="1"/>
          </p:cNvSpPr>
          <p:nvPr userDrawn="1"/>
        </p:nvSpPr>
        <p:spPr bwMode="auto">
          <a:xfrm>
            <a:off x="5660572" y="4875610"/>
            <a:ext cx="3312584"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Oslo, May 2022</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sp>
        <p:nvSpPr>
          <p:cNvPr id="7" name="Title 1"/>
          <p:cNvSpPr>
            <a:spLocks noGrp="1"/>
          </p:cNvSpPr>
          <p:nvPr>
            <p:ph type="title"/>
          </p:nvPr>
        </p:nvSpPr>
        <p:spPr>
          <a:xfrm>
            <a:off x="435429" y="57151"/>
            <a:ext cx="8273143" cy="471903"/>
          </a:xfrm>
        </p:spPr>
        <p:txBody>
          <a:bodyPr/>
          <a:lstStyle>
            <a:lvl1pPr>
              <a:defRPr sz="3164" b="0">
                <a:solidFill>
                  <a:srgbClr val="008000"/>
                </a:solidFill>
                <a:latin typeface="Imprint MT Shadow"/>
                <a:cs typeface="Imprint MT Shadow"/>
              </a:defRPr>
            </a:lvl1pPr>
          </a:lstStyle>
          <a:p>
            <a:r>
              <a:rPr lang="en-US" dirty="0"/>
              <a:t>Click to edit Master title style</a:t>
            </a:r>
          </a:p>
        </p:txBody>
      </p:sp>
      <p:sp>
        <p:nvSpPr>
          <p:cNvPr id="8" name="Content Placeholder 2"/>
          <p:cNvSpPr>
            <a:spLocks noGrp="1"/>
          </p:cNvSpPr>
          <p:nvPr>
            <p:ph idx="1"/>
          </p:nvPr>
        </p:nvSpPr>
        <p:spPr>
          <a:xfrm>
            <a:off x="458108" y="800324"/>
            <a:ext cx="8227786" cy="3770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937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NSCLFRIB_ppt.png"/>
          <p:cNvPicPr>
            <a:picLocks/>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5" name="Text Box 5"/>
          <p:cNvSpPr txBox="1">
            <a:spLocks noChangeArrowheads="1"/>
          </p:cNvSpPr>
          <p:nvPr userDrawn="1"/>
        </p:nvSpPr>
        <p:spPr bwMode="auto">
          <a:xfrm>
            <a:off x="669775" y="990079"/>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8" name="Rectangle 7"/>
          <p:cNvSpPr>
            <a:spLocks noChangeArrowheads="1"/>
          </p:cNvSpPr>
          <p:nvPr userDrawn="1"/>
        </p:nvSpPr>
        <p:spPr bwMode="auto">
          <a:xfrm>
            <a:off x="4115405" y="2256979"/>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pic>
        <p:nvPicPr>
          <p:cNvPr id="10" name="Picture 10"/>
          <p:cNvPicPr>
            <a:picLocks noChangeAspect="1" noChangeArrowheads="1"/>
          </p:cNvPicPr>
          <p:nvPr userDrawn="1"/>
        </p:nvPicPr>
        <p:blipFill>
          <a:blip r:embed="rId3" cstate="hqprint">
            <a:extLst>
              <a:ext uri="{28A0092B-C50C-407E-A947-70E740481C1C}">
                <a14:useLocalDpi xmlns:a14="http://schemas.microsoft.com/office/drawing/2010/main"/>
              </a:ext>
            </a:extLst>
          </a:blip>
          <a:srcRect/>
          <a:stretch>
            <a:fillRect/>
          </a:stretch>
        </p:blipFill>
        <p:spPr bwMode="auto">
          <a:xfrm>
            <a:off x="3787322" y="4671343"/>
            <a:ext cx="1595059" cy="392906"/>
          </a:xfrm>
          <a:prstGeom prst="rect">
            <a:avLst/>
          </a:prstGeom>
          <a:noFill/>
          <a:ln w="9525">
            <a:noFill/>
            <a:miter lim="800000"/>
            <a:headEnd/>
            <a:tailEnd/>
          </a:ln>
        </p:spPr>
      </p:pic>
      <p:sp>
        <p:nvSpPr>
          <p:cNvPr id="6" name="Title 1"/>
          <p:cNvSpPr>
            <a:spLocks noGrp="1"/>
          </p:cNvSpPr>
          <p:nvPr>
            <p:ph type="title"/>
          </p:nvPr>
        </p:nvSpPr>
        <p:spPr>
          <a:xfrm>
            <a:off x="435429" y="57151"/>
            <a:ext cx="8273143" cy="371646"/>
          </a:xfrm>
        </p:spPr>
        <p:txBody>
          <a:bodyPr/>
          <a:lstStyle/>
          <a:p>
            <a:r>
              <a:rPr lang="en-US" dirty="0"/>
              <a:t>Click to edit Master title style</a:t>
            </a:r>
          </a:p>
        </p:txBody>
      </p:sp>
      <p:sp>
        <p:nvSpPr>
          <p:cNvPr id="7" name="Content Placeholder 2"/>
          <p:cNvSpPr>
            <a:spLocks noGrp="1"/>
          </p:cNvSpPr>
          <p:nvPr>
            <p:ph idx="1"/>
          </p:nvPr>
        </p:nvSpPr>
        <p:spPr>
          <a:xfrm>
            <a:off x="458108" y="800324"/>
            <a:ext cx="8227786" cy="37705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Box 1032"/>
          <p:cNvSpPr txBox="1">
            <a:spLocks noChangeArrowheads="1"/>
          </p:cNvSpPr>
          <p:nvPr userDrawn="1"/>
        </p:nvSpPr>
        <p:spPr bwMode="auto">
          <a:xfrm>
            <a:off x="5950858" y="4875610"/>
            <a:ext cx="3022298"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Oslo, May 2022</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pic>
        <p:nvPicPr>
          <p:cNvPr id="12" name="Picture 7" descr="FRIB_ppt_top.jpg">
            <a:extLst>
              <a:ext uri="{FF2B5EF4-FFF2-40B4-BE49-F238E27FC236}">
                <a16:creationId xmlns:a16="http://schemas.microsoft.com/office/drawing/2014/main" id="{50CA25ED-6464-2344-B0EE-BC01C1B78491}"/>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834572" y="4590976"/>
            <a:ext cx="616857" cy="552524"/>
          </a:xfrm>
          <a:prstGeom prst="rect">
            <a:avLst/>
          </a:prstGeom>
          <a:noFill/>
          <a:ln w="9525">
            <a:noFill/>
            <a:miter lim="800000"/>
            <a:headEnd/>
            <a:tailEnd/>
          </a:ln>
        </p:spPr>
      </p:pic>
      <p:pic>
        <p:nvPicPr>
          <p:cNvPr id="9" name="Picture 8">
            <a:extLst>
              <a:ext uri="{FF2B5EF4-FFF2-40B4-BE49-F238E27FC236}">
                <a16:creationId xmlns:a16="http://schemas.microsoft.com/office/drawing/2014/main" id="{86DC7823-C2F0-4849-AEF0-B7E50130DB05}"/>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4573" y="4632553"/>
            <a:ext cx="494392" cy="445796"/>
          </a:xfrm>
          <a:prstGeom prst="rect">
            <a:avLst/>
          </a:prstGeom>
        </p:spPr>
      </p:pic>
    </p:spTree>
    <p:extLst>
      <p:ext uri="{BB962C8B-B14F-4D97-AF65-F5344CB8AC3E}">
        <p14:creationId xmlns:p14="http://schemas.microsoft.com/office/powerpoint/2010/main" val="3810207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9" name="Picture 7" descr="FRIB_ppt_top.jpg">
            <a:extLst>
              <a:ext uri="{FF2B5EF4-FFF2-40B4-BE49-F238E27FC236}">
                <a16:creationId xmlns:a16="http://schemas.microsoft.com/office/drawing/2014/main" id="{753F8EE6-C568-0A41-BDD0-C45B009A20AC}"/>
              </a:ext>
            </a:extLst>
          </p:cNvPr>
          <p:cNvPicPr>
            <a:picLocks noChangeAspect="1"/>
          </p:cNvPicPr>
          <p:nvPr userDrawn="1"/>
        </p:nvPicPr>
        <p:blipFill>
          <a:blip r:embed="rId2" cstate="print"/>
          <a:srcRect/>
          <a:stretch>
            <a:fillRect/>
          </a:stretch>
        </p:blipFill>
        <p:spPr bwMode="auto">
          <a:xfrm>
            <a:off x="-27214" y="-10191"/>
            <a:ext cx="9166984" cy="705306"/>
          </a:xfrm>
          <a:prstGeom prst="rect">
            <a:avLst/>
          </a:prstGeom>
          <a:noFill/>
          <a:ln w="9525">
            <a:noFill/>
            <a:miter lim="800000"/>
            <a:headEnd/>
            <a:tailEnd/>
          </a:ln>
        </p:spPr>
      </p:pic>
      <p:pic>
        <p:nvPicPr>
          <p:cNvPr id="10" name="Picture 9">
            <a:extLst>
              <a:ext uri="{FF2B5EF4-FFF2-40B4-BE49-F238E27FC236}">
                <a16:creationId xmlns:a16="http://schemas.microsoft.com/office/drawing/2014/main" id="{E73576A8-54B8-5E47-8D91-5063B5D90CA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891" y="4633436"/>
            <a:ext cx="9160891" cy="510064"/>
          </a:xfrm>
          <a:prstGeom prst="rect">
            <a:avLst/>
          </a:prstGeom>
        </p:spPr>
      </p:pic>
      <p:sp>
        <p:nvSpPr>
          <p:cNvPr id="5" name="Text Box 5"/>
          <p:cNvSpPr txBox="1">
            <a:spLocks noChangeArrowheads="1"/>
          </p:cNvSpPr>
          <p:nvPr/>
        </p:nvSpPr>
        <p:spPr bwMode="auto">
          <a:xfrm>
            <a:off x="669775" y="990080"/>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6" name="Rectangle 7"/>
          <p:cNvSpPr>
            <a:spLocks noChangeArrowheads="1"/>
          </p:cNvSpPr>
          <p:nvPr/>
        </p:nvSpPr>
        <p:spPr bwMode="auto">
          <a:xfrm>
            <a:off x="4115405" y="2256978"/>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sp>
        <p:nvSpPr>
          <p:cNvPr id="2" name="Title 1"/>
          <p:cNvSpPr>
            <a:spLocks noGrp="1"/>
          </p:cNvSpPr>
          <p:nvPr>
            <p:ph type="title"/>
          </p:nvPr>
        </p:nvSpPr>
        <p:spPr>
          <a:xfrm>
            <a:off x="435429" y="57151"/>
            <a:ext cx="8273143" cy="371646"/>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Box 1032"/>
          <p:cNvSpPr txBox="1">
            <a:spLocks noChangeArrowheads="1"/>
          </p:cNvSpPr>
          <p:nvPr userDrawn="1"/>
        </p:nvSpPr>
        <p:spPr bwMode="auto">
          <a:xfrm>
            <a:off x="5515429" y="4929187"/>
            <a:ext cx="3457727"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Oslo, May 2022</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spTree>
    <p:extLst>
      <p:ext uri="{BB962C8B-B14F-4D97-AF65-F5344CB8AC3E}">
        <p14:creationId xmlns:p14="http://schemas.microsoft.com/office/powerpoint/2010/main" val="1873580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595044"/>
            <a:ext cx="9144000" cy="548457"/>
          </a:xfrm>
          <a:prstGeom prst="rect">
            <a:avLst/>
          </a:prstGeom>
        </p:spPr>
      </p:pic>
      <p:pic>
        <p:nvPicPr>
          <p:cNvPr id="5" name="Picture 7" descr="FRIB_ppt_top.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752326"/>
          </a:xfrm>
          <a:prstGeom prst="rect">
            <a:avLst/>
          </a:prstGeom>
          <a:noFill/>
          <a:ln w="9525">
            <a:noFill/>
            <a:miter lim="800000"/>
            <a:headEnd/>
            <a:tailEnd/>
          </a:ln>
        </p:spPr>
      </p:pic>
      <p:sp>
        <p:nvSpPr>
          <p:cNvPr id="6" name="Text Box 5"/>
          <p:cNvSpPr txBox="1">
            <a:spLocks noChangeArrowheads="1"/>
          </p:cNvSpPr>
          <p:nvPr/>
        </p:nvSpPr>
        <p:spPr bwMode="auto">
          <a:xfrm>
            <a:off x="669778" y="990081"/>
            <a:ext cx="7864929" cy="24484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16" tIns="33958" rIns="67916" bIns="33958">
            <a:spAutoFit/>
          </a:bodyPr>
          <a:lstStyle/>
          <a:p>
            <a:pPr defTabSz="339661" eaLnBrk="0" hangingPunct="0">
              <a:lnSpc>
                <a:spcPct val="90000"/>
              </a:lnSpc>
              <a:defRPr/>
            </a:pPr>
            <a:endParaRPr lang="en-US" sz="1266" dirty="0">
              <a:solidFill>
                <a:prstClr val="black"/>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2256979"/>
            <a:ext cx="9144000" cy="26337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16" tIns="33958" rIns="67916" bIns="33958">
            <a:spAutoFit/>
          </a:bodyPr>
          <a:lstStyle/>
          <a:p>
            <a:pPr defTabSz="339661">
              <a:defRPr/>
            </a:pPr>
            <a:endParaRPr lang="en-US" sz="1266" dirty="0">
              <a:solidFill>
                <a:prstClr val="black"/>
              </a:solidFill>
              <a:latin typeface="Arial" charset="0"/>
              <a:ea typeface="ヒラギノ角ゴ Pro W3" pitchFamily="-107" charset="-128"/>
              <a:cs typeface="Arial" charset="0"/>
            </a:endParaRPr>
          </a:p>
        </p:txBody>
      </p:sp>
      <p:sp>
        <p:nvSpPr>
          <p:cNvPr id="11" name="Text Box 1032">
            <a:extLst>
              <a:ext uri="{FF2B5EF4-FFF2-40B4-BE49-F238E27FC236}">
                <a16:creationId xmlns:a16="http://schemas.microsoft.com/office/drawing/2014/main" id="{35DF166D-8AE1-354A-864F-2F6A8F102A50}"/>
              </a:ext>
            </a:extLst>
          </p:cNvPr>
          <p:cNvSpPr txBox="1">
            <a:spLocks noChangeArrowheads="1"/>
          </p:cNvSpPr>
          <p:nvPr userDrawn="1"/>
        </p:nvSpPr>
        <p:spPr bwMode="auto">
          <a:xfrm>
            <a:off x="5660572" y="4868353"/>
            <a:ext cx="3182561"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Oslo, May 2022</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spTree>
    <p:extLst>
      <p:ext uri="{BB962C8B-B14F-4D97-AF65-F5344CB8AC3E}">
        <p14:creationId xmlns:p14="http://schemas.microsoft.com/office/powerpoint/2010/main" val="51212264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lvl1pPr>
              <a:defRPr>
                <a:solidFill>
                  <a:srgbClr val="457A93"/>
                </a:solidFill>
                <a:latin typeface="Arial" panose="020B0604020202020204" pitchFamily="34" charset="0"/>
                <a:cs typeface="Arial" panose="020B0604020202020204" pitchFamily="34" charset="0"/>
              </a:defRPr>
            </a:lvl1pPr>
          </a:lstStyle>
          <a:p>
            <a:r>
              <a:rPr lang="de-DE" dirty="0"/>
              <a:t>Titelmasterformat durch Klicken bearbeiten</a:t>
            </a:r>
            <a:endParaRPr lang="en-US" dirty="0"/>
          </a:p>
        </p:txBody>
      </p:sp>
      <p:sp>
        <p:nvSpPr>
          <p:cNvPr id="3" name="Content Placeholder 2"/>
          <p:cNvSpPr>
            <a:spLocks noGrp="1"/>
          </p:cNvSpPr>
          <p:nvPr>
            <p:ph idx="1"/>
          </p:nvPr>
        </p:nvSpPr>
        <p:spPr>
          <a:xfrm>
            <a:off x="628650" y="1369218"/>
            <a:ext cx="7886700" cy="3263504"/>
          </a:xfrm>
          <a:prstGeom prst="rect">
            <a:avLst/>
          </a:prstGeom>
        </p:spPr>
        <p:txBody>
          <a:bodyPr/>
          <a:lstStyle>
            <a:lvl1pPr marL="270272" indent="-270272">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1pPr>
            <a:lvl2pPr marL="603647" indent="-260747">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2pPr>
            <a:lvl3pPr marL="857250" indent="-171450">
              <a:buClr>
                <a:srgbClr val="457A93"/>
              </a:buClr>
              <a:buFont typeface="Wingdings" panose="05000000000000000000" pitchFamily="2" charset="2"/>
              <a:buChar char="§"/>
              <a:tabLst>
                <a:tab pos="941785" algn="l"/>
              </a:tabLst>
              <a:defRPr>
                <a:latin typeface="Arial" panose="020B0604020202020204" pitchFamily="34" charset="0"/>
                <a:cs typeface="Arial" panose="020B0604020202020204" pitchFamily="34" charset="0"/>
              </a:defRPr>
            </a:lvl3pPr>
            <a:lvl4pPr marL="1212056" indent="-183356">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4pPr>
            <a:lvl5pPr marL="1545431" indent="-173831">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Rechteck 6"/>
          <p:cNvSpPr/>
          <p:nvPr userDrawn="1"/>
        </p:nvSpPr>
        <p:spPr>
          <a:xfrm>
            <a:off x="0" y="5054245"/>
            <a:ext cx="9144000" cy="89255"/>
          </a:xfrm>
          <a:prstGeom prst="rect">
            <a:avLst/>
          </a:prstGeom>
          <a:solidFill>
            <a:srgbClr val="457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 name="Rechteck 8"/>
          <p:cNvSpPr/>
          <p:nvPr userDrawn="1"/>
        </p:nvSpPr>
        <p:spPr>
          <a:xfrm>
            <a:off x="597784" y="4787901"/>
            <a:ext cx="5868144" cy="207749"/>
          </a:xfrm>
          <a:prstGeom prst="rect">
            <a:avLst/>
          </a:prstGeom>
        </p:spPr>
        <p:txBody>
          <a:bodyPr wrap="square">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de-DE" altLang="de-DE" sz="750" dirty="0">
                <a:solidFill>
                  <a:schemeClr val="bg1">
                    <a:lumMod val="50000"/>
                  </a:schemeClr>
                </a:solidFill>
                <a:latin typeface="Arial" panose="020B0604020202020204" pitchFamily="34" charset="0"/>
                <a:cs typeface="Arial" panose="020B0604020202020204" pitchFamily="34" charset="0"/>
              </a:rPr>
              <a:t>Institute </a:t>
            </a:r>
            <a:r>
              <a:rPr lang="de-DE" altLang="de-DE" sz="750" dirty="0" err="1">
                <a:solidFill>
                  <a:schemeClr val="bg1">
                    <a:lumMod val="50000"/>
                  </a:schemeClr>
                </a:solidFill>
                <a:latin typeface="Arial" panose="020B0604020202020204" pitchFamily="34" charset="0"/>
                <a:cs typeface="Arial" panose="020B0604020202020204" pitchFamily="34" charset="0"/>
              </a:rPr>
              <a:t>for</a:t>
            </a:r>
            <a:r>
              <a:rPr lang="de-DE" altLang="de-DE" sz="750" dirty="0">
                <a:solidFill>
                  <a:schemeClr val="bg1">
                    <a:lumMod val="50000"/>
                  </a:schemeClr>
                </a:solidFill>
                <a:latin typeface="Arial" panose="020B0604020202020204" pitchFamily="34" charset="0"/>
                <a:cs typeface="Arial" panose="020B0604020202020204" pitchFamily="34" charset="0"/>
              </a:rPr>
              <a:t> </a:t>
            </a:r>
            <a:r>
              <a:rPr lang="de-DE" altLang="de-DE" sz="750" dirty="0" err="1">
                <a:solidFill>
                  <a:schemeClr val="bg1">
                    <a:lumMod val="50000"/>
                  </a:schemeClr>
                </a:solidFill>
                <a:latin typeface="Arial" panose="020B0604020202020204" pitchFamily="34" charset="0"/>
                <a:cs typeface="Arial" panose="020B0604020202020204" pitchFamily="34" charset="0"/>
              </a:rPr>
              <a:t>Nuclear</a:t>
            </a:r>
            <a:r>
              <a:rPr lang="de-DE" altLang="de-DE" sz="750" dirty="0">
                <a:solidFill>
                  <a:schemeClr val="bg1">
                    <a:lumMod val="50000"/>
                  </a:schemeClr>
                </a:solidFill>
                <a:latin typeface="Arial" panose="020B0604020202020204" pitchFamily="34" charset="0"/>
                <a:cs typeface="Arial" panose="020B0604020202020204" pitchFamily="34" charset="0"/>
              </a:rPr>
              <a:t> </a:t>
            </a:r>
            <a:r>
              <a:rPr lang="de-DE" altLang="de-DE" sz="750" dirty="0" err="1">
                <a:solidFill>
                  <a:schemeClr val="bg1">
                    <a:lumMod val="50000"/>
                  </a:schemeClr>
                </a:solidFill>
                <a:latin typeface="Arial" panose="020B0604020202020204" pitchFamily="34" charset="0"/>
                <a:cs typeface="Arial" panose="020B0604020202020204" pitchFamily="34" charset="0"/>
              </a:rPr>
              <a:t>Physics</a:t>
            </a:r>
            <a:r>
              <a:rPr lang="de-DE" altLang="de-DE" sz="750" dirty="0">
                <a:solidFill>
                  <a:schemeClr val="bg1">
                    <a:lumMod val="50000"/>
                  </a:schemeClr>
                </a:solidFill>
                <a:latin typeface="Arial" panose="020B0604020202020204" pitchFamily="34" charset="0"/>
                <a:cs typeface="Arial" panose="020B0604020202020204" pitchFamily="34" charset="0"/>
              </a:rPr>
              <a:t> / University </a:t>
            </a:r>
            <a:r>
              <a:rPr lang="de-DE" altLang="de-DE" sz="750" dirty="0" err="1">
                <a:solidFill>
                  <a:schemeClr val="bg1">
                    <a:lumMod val="50000"/>
                  </a:schemeClr>
                </a:solidFill>
                <a:latin typeface="Arial" panose="020B0604020202020204" pitchFamily="34" charset="0"/>
                <a:cs typeface="Arial" panose="020B0604020202020204" pitchFamily="34" charset="0"/>
              </a:rPr>
              <a:t>of</a:t>
            </a:r>
            <a:r>
              <a:rPr lang="de-DE" altLang="de-DE" sz="750" dirty="0">
                <a:solidFill>
                  <a:schemeClr val="bg1">
                    <a:lumMod val="50000"/>
                  </a:schemeClr>
                </a:solidFill>
                <a:latin typeface="Arial" panose="020B0604020202020204" pitchFamily="34" charset="0"/>
                <a:cs typeface="Arial" panose="020B0604020202020204" pitchFamily="34" charset="0"/>
              </a:rPr>
              <a:t> Cologne | Dennis Mücher |</a:t>
            </a:r>
            <a:r>
              <a:rPr lang="de-DE" altLang="de-DE" sz="750" baseline="0" dirty="0">
                <a:solidFill>
                  <a:schemeClr val="bg1">
                    <a:lumMod val="50000"/>
                  </a:schemeClr>
                </a:solidFill>
                <a:latin typeface="Arial" panose="020B0604020202020204" pitchFamily="34" charset="0"/>
                <a:cs typeface="Arial" panose="020B0604020202020204" pitchFamily="34" charset="0"/>
              </a:rPr>
              <a:t> </a:t>
            </a:r>
            <a:fld id="{F98651E8-28A9-40EA-971A-EE9F3AB7359B}" type="datetime1">
              <a:rPr lang="de-DE" altLang="de-DE" sz="750" smtClean="0">
                <a:solidFill>
                  <a:schemeClr val="bg1">
                    <a:lumMod val="50000"/>
                  </a:schemeClr>
                </a:solidFill>
                <a:latin typeface="Arial" panose="020B0604020202020204" pitchFamily="34" charset="0"/>
                <a:cs typeface="Arial" panose="020B0604020202020204" pitchFamily="34" charset="0"/>
              </a:rPr>
              <a:pPr marL="0" marR="0" indent="0" algn="l" defTabSz="342900" rtl="0" eaLnBrk="1" fontAlgn="auto" latinLnBrk="0" hangingPunct="1">
                <a:lnSpc>
                  <a:spcPct val="100000"/>
                </a:lnSpc>
                <a:spcBef>
                  <a:spcPts val="0"/>
                </a:spcBef>
                <a:spcAft>
                  <a:spcPts val="0"/>
                </a:spcAft>
                <a:buClrTx/>
                <a:buSzTx/>
                <a:buFontTx/>
                <a:buNone/>
                <a:tabLst/>
                <a:defRPr/>
              </a:pPr>
              <a:t>24.02.26</a:t>
            </a:fld>
            <a:endParaRPr lang="de-DE" altLang="de-DE" sz="750" dirty="0">
              <a:solidFill>
                <a:schemeClr val="bg1">
                  <a:lumMod val="50000"/>
                </a:schemeClr>
              </a:solidFill>
              <a:latin typeface="Arial" panose="020B0604020202020204" pitchFamily="34" charset="0"/>
              <a:cs typeface="Arial" panose="020B0604020202020204" pitchFamily="34" charset="0"/>
            </a:endParaRPr>
          </a:p>
        </p:txBody>
      </p:sp>
      <p:pic>
        <p:nvPicPr>
          <p:cNvPr id="10" name="Picture 4" descr="M:\Marketing\CD\CD_Logos\UzK_Logo_Quadrat_uniblau\UzK_LogoQuadrat.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06019" y="4276649"/>
            <a:ext cx="1137956" cy="578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473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lvl1pPr>
              <a:defRPr>
                <a:solidFill>
                  <a:srgbClr val="457A93"/>
                </a:solidFill>
                <a:latin typeface="Arial" panose="020B0604020202020204" pitchFamily="34" charset="0"/>
                <a:cs typeface="Arial" panose="020B0604020202020204" pitchFamily="34" charset="0"/>
              </a:defRPr>
            </a:lvl1pPr>
          </a:lstStyle>
          <a:p>
            <a:r>
              <a:rPr lang="de-DE" dirty="0"/>
              <a:t>Titelmasterformat durch Klicken bearbeiten</a:t>
            </a:r>
            <a:endParaRPr lang="en-US" dirty="0"/>
          </a:p>
        </p:txBody>
      </p:sp>
      <p:sp>
        <p:nvSpPr>
          <p:cNvPr id="3" name="Content Placeholder 2"/>
          <p:cNvSpPr>
            <a:spLocks noGrp="1"/>
          </p:cNvSpPr>
          <p:nvPr>
            <p:ph sz="half" idx="1"/>
          </p:nvPr>
        </p:nvSpPr>
        <p:spPr>
          <a:xfrm>
            <a:off x="628650" y="1369218"/>
            <a:ext cx="3886200" cy="3263504"/>
          </a:xfrm>
          <a:prstGeom prst="rect">
            <a:avLst/>
          </a:prstGeom>
        </p:spPr>
        <p:txBody>
          <a:bodyPr/>
          <a:lstStyle>
            <a:lvl1pPr marL="1714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1pPr>
            <a:lvl2pPr marL="5143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2pPr>
            <a:lvl3pPr marL="8572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3pPr>
            <a:lvl4pPr marL="12001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4pPr>
            <a:lvl5pPr marL="15430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369218"/>
            <a:ext cx="3886200" cy="3263504"/>
          </a:xfrm>
          <a:prstGeom prst="rect">
            <a:avLst/>
          </a:prstGeom>
        </p:spPr>
        <p:txBody>
          <a:bodyPr/>
          <a:lstStyle>
            <a:lvl1pPr marL="1714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1pPr>
            <a:lvl2pPr marL="5143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2pPr>
            <a:lvl3pPr marL="8572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3pPr>
            <a:lvl4pPr marL="12001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4pPr>
            <a:lvl5pPr marL="1543050" indent="-171450">
              <a:buClr>
                <a:srgbClr val="457A93"/>
              </a:buClr>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Rechteck 7"/>
          <p:cNvSpPr/>
          <p:nvPr userDrawn="1"/>
        </p:nvSpPr>
        <p:spPr>
          <a:xfrm>
            <a:off x="0" y="5054245"/>
            <a:ext cx="9144000" cy="89255"/>
          </a:xfrm>
          <a:prstGeom prst="rect">
            <a:avLst/>
          </a:prstGeom>
          <a:solidFill>
            <a:srgbClr val="457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11" name="Picture 4" descr="M:\Marketing\CD\CD_Logos\UzK_Logo_Quadrat_uniblau\UzK_LogoQuadrat.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06019" y="4276649"/>
            <a:ext cx="1137956" cy="578755"/>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userDrawn="1"/>
        </p:nvSpPr>
        <p:spPr>
          <a:xfrm>
            <a:off x="597784" y="4787901"/>
            <a:ext cx="5868144" cy="207749"/>
          </a:xfrm>
          <a:prstGeom prst="rect">
            <a:avLst/>
          </a:prstGeom>
        </p:spPr>
        <p:txBody>
          <a:bodyPr wrap="square">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de-DE" altLang="de-DE" sz="750" dirty="0">
                <a:solidFill>
                  <a:schemeClr val="bg1">
                    <a:lumMod val="50000"/>
                  </a:schemeClr>
                </a:solidFill>
                <a:latin typeface="Arial" panose="020B0604020202020204" pitchFamily="34" charset="0"/>
                <a:cs typeface="Arial" panose="020B0604020202020204" pitchFamily="34" charset="0"/>
              </a:rPr>
              <a:t>Institute </a:t>
            </a:r>
            <a:r>
              <a:rPr lang="de-DE" altLang="de-DE" sz="750" dirty="0" err="1">
                <a:solidFill>
                  <a:schemeClr val="bg1">
                    <a:lumMod val="50000"/>
                  </a:schemeClr>
                </a:solidFill>
                <a:latin typeface="Arial" panose="020B0604020202020204" pitchFamily="34" charset="0"/>
                <a:cs typeface="Arial" panose="020B0604020202020204" pitchFamily="34" charset="0"/>
              </a:rPr>
              <a:t>for</a:t>
            </a:r>
            <a:r>
              <a:rPr lang="de-DE" altLang="de-DE" sz="750" dirty="0">
                <a:solidFill>
                  <a:schemeClr val="bg1">
                    <a:lumMod val="50000"/>
                  </a:schemeClr>
                </a:solidFill>
                <a:latin typeface="Arial" panose="020B0604020202020204" pitchFamily="34" charset="0"/>
                <a:cs typeface="Arial" panose="020B0604020202020204" pitchFamily="34" charset="0"/>
              </a:rPr>
              <a:t> </a:t>
            </a:r>
            <a:r>
              <a:rPr lang="de-DE" altLang="de-DE" sz="750" dirty="0" err="1">
                <a:solidFill>
                  <a:schemeClr val="bg1">
                    <a:lumMod val="50000"/>
                  </a:schemeClr>
                </a:solidFill>
                <a:latin typeface="Arial" panose="020B0604020202020204" pitchFamily="34" charset="0"/>
                <a:cs typeface="Arial" panose="020B0604020202020204" pitchFamily="34" charset="0"/>
              </a:rPr>
              <a:t>Nuclear</a:t>
            </a:r>
            <a:r>
              <a:rPr lang="de-DE" altLang="de-DE" sz="750" dirty="0">
                <a:solidFill>
                  <a:schemeClr val="bg1">
                    <a:lumMod val="50000"/>
                  </a:schemeClr>
                </a:solidFill>
                <a:latin typeface="Arial" panose="020B0604020202020204" pitchFamily="34" charset="0"/>
                <a:cs typeface="Arial" panose="020B0604020202020204" pitchFamily="34" charset="0"/>
              </a:rPr>
              <a:t> </a:t>
            </a:r>
            <a:r>
              <a:rPr lang="de-DE" altLang="de-DE" sz="750" dirty="0" err="1">
                <a:solidFill>
                  <a:schemeClr val="bg1">
                    <a:lumMod val="50000"/>
                  </a:schemeClr>
                </a:solidFill>
                <a:latin typeface="Arial" panose="020B0604020202020204" pitchFamily="34" charset="0"/>
                <a:cs typeface="Arial" panose="020B0604020202020204" pitchFamily="34" charset="0"/>
              </a:rPr>
              <a:t>Physics</a:t>
            </a:r>
            <a:r>
              <a:rPr lang="de-DE" altLang="de-DE" sz="750" dirty="0">
                <a:solidFill>
                  <a:schemeClr val="bg1">
                    <a:lumMod val="50000"/>
                  </a:schemeClr>
                </a:solidFill>
                <a:latin typeface="Arial" panose="020B0604020202020204" pitchFamily="34" charset="0"/>
                <a:cs typeface="Arial" panose="020B0604020202020204" pitchFamily="34" charset="0"/>
              </a:rPr>
              <a:t> / University </a:t>
            </a:r>
            <a:r>
              <a:rPr lang="de-DE" altLang="de-DE" sz="750" dirty="0" err="1">
                <a:solidFill>
                  <a:schemeClr val="bg1">
                    <a:lumMod val="50000"/>
                  </a:schemeClr>
                </a:solidFill>
                <a:latin typeface="Arial" panose="020B0604020202020204" pitchFamily="34" charset="0"/>
                <a:cs typeface="Arial" panose="020B0604020202020204" pitchFamily="34" charset="0"/>
              </a:rPr>
              <a:t>of</a:t>
            </a:r>
            <a:r>
              <a:rPr lang="de-DE" altLang="de-DE" sz="750" dirty="0">
                <a:solidFill>
                  <a:schemeClr val="bg1">
                    <a:lumMod val="50000"/>
                  </a:schemeClr>
                </a:solidFill>
                <a:latin typeface="Arial" panose="020B0604020202020204" pitchFamily="34" charset="0"/>
                <a:cs typeface="Arial" panose="020B0604020202020204" pitchFamily="34" charset="0"/>
              </a:rPr>
              <a:t> Cologne | Dennis Mücher |</a:t>
            </a:r>
            <a:r>
              <a:rPr lang="de-DE" altLang="de-DE" sz="750" baseline="0" dirty="0">
                <a:solidFill>
                  <a:schemeClr val="bg1">
                    <a:lumMod val="50000"/>
                  </a:schemeClr>
                </a:solidFill>
                <a:latin typeface="Arial" panose="020B0604020202020204" pitchFamily="34" charset="0"/>
                <a:cs typeface="Arial" panose="020B0604020202020204" pitchFamily="34" charset="0"/>
              </a:rPr>
              <a:t> </a:t>
            </a:r>
            <a:fld id="{F98651E8-28A9-40EA-971A-EE9F3AB7359B}" type="datetime1">
              <a:rPr lang="de-DE" altLang="de-DE" sz="750" smtClean="0">
                <a:solidFill>
                  <a:schemeClr val="bg1">
                    <a:lumMod val="50000"/>
                  </a:schemeClr>
                </a:solidFill>
                <a:latin typeface="Arial" panose="020B0604020202020204" pitchFamily="34" charset="0"/>
                <a:cs typeface="Arial" panose="020B0604020202020204" pitchFamily="34" charset="0"/>
              </a:rPr>
              <a:pPr marL="0" marR="0" indent="0" algn="l" defTabSz="342900" rtl="0" eaLnBrk="1" fontAlgn="auto" latinLnBrk="0" hangingPunct="1">
                <a:lnSpc>
                  <a:spcPct val="100000"/>
                </a:lnSpc>
                <a:spcBef>
                  <a:spcPts val="0"/>
                </a:spcBef>
                <a:spcAft>
                  <a:spcPts val="0"/>
                </a:spcAft>
                <a:buClrTx/>
                <a:buSzTx/>
                <a:buFontTx/>
                <a:buNone/>
                <a:tabLst/>
                <a:defRPr/>
              </a:pPr>
              <a:t>24.02.26</a:t>
            </a:fld>
            <a:endParaRPr lang="de-DE" altLang="de-DE" sz="75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0296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pic>
        <p:nvPicPr>
          <p:cNvPr id="4" name="Picture 4" descr="M:\Marketing\Debora_Schiffer\016\016_Präsentationsvorlagen_UzK\016_PPT_Lay_Titel_16zu9.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191"/>
            <a:ext cx="9143296" cy="51446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M:\Marketing\CD\CD_Logos\UzK_Logo_Quadrat_uniblau\UzK_LogoQuadrat.jp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590346" y="175189"/>
            <a:ext cx="1379902" cy="70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745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NSCL_ppt.png"/>
          <p:cNvPicPr>
            <a:picLocks/>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5" name="Text Box 5"/>
          <p:cNvSpPr txBox="1">
            <a:spLocks noChangeArrowheads="1"/>
          </p:cNvSpPr>
          <p:nvPr userDrawn="1"/>
        </p:nvSpPr>
        <p:spPr bwMode="auto">
          <a:xfrm>
            <a:off x="669775" y="990080"/>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6" name="Rectangle 7"/>
          <p:cNvSpPr>
            <a:spLocks noChangeArrowheads="1"/>
          </p:cNvSpPr>
          <p:nvPr userDrawn="1"/>
        </p:nvSpPr>
        <p:spPr bwMode="auto">
          <a:xfrm>
            <a:off x="4115405" y="2256978"/>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sp>
        <p:nvSpPr>
          <p:cNvPr id="9" name="Text Box 1032"/>
          <p:cNvSpPr txBox="1">
            <a:spLocks noChangeArrowheads="1"/>
          </p:cNvSpPr>
          <p:nvPr userDrawn="1"/>
        </p:nvSpPr>
        <p:spPr bwMode="auto">
          <a:xfrm>
            <a:off x="5588000" y="4875610"/>
            <a:ext cx="3312584"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dirty="0">
                <a:solidFill>
                  <a:srgbClr val="064308"/>
                </a:solidFill>
                <a:latin typeface="Helvetica" pitchFamily="-111" charset="0"/>
                <a:ea typeface="ヒラギノ角ゴ Pro W3" pitchFamily="-111" charset="-128"/>
                <a:cs typeface="+mn-cs"/>
              </a:rPr>
              <a:t>Artemis</a:t>
            </a:r>
            <a:r>
              <a:rPr lang="en-US" sz="773" baseline="0" dirty="0">
                <a:solidFill>
                  <a:srgbClr val="064308"/>
                </a:solidFill>
                <a:latin typeface="Helvetica" pitchFamily="-111" charset="0"/>
                <a:ea typeface="ヒラギノ角ゴ Pro W3" pitchFamily="-111" charset="-128"/>
                <a:cs typeface="+mn-cs"/>
              </a:rPr>
              <a:t> Spyrou, p-process workshop 2019</a:t>
            </a:r>
            <a:r>
              <a:rPr lang="en-US" sz="773" dirty="0">
                <a:solidFill>
                  <a:srgbClr val="064308"/>
                </a:solidFill>
                <a:latin typeface="Helvetica" pitchFamily="-111" charset="0"/>
                <a:ea typeface="ヒラギノ角ゴ Pro W3" pitchFamily="-111" charset="-128"/>
                <a:cs typeface="+mn-cs"/>
              </a:rPr>
              <a:t>, </a:t>
            </a:r>
            <a:r>
              <a:rPr lang="en-US" sz="773" dirty="0">
                <a:solidFill>
                  <a:srgbClr val="064308"/>
                </a:solidFill>
                <a:latin typeface="Arial" charset="0"/>
                <a:ea typeface="ヒラギノ角ゴ Pro W3" pitchFamily="-111" charset="-128"/>
                <a:cs typeface="+mn-cs"/>
              </a:rPr>
              <a:t>Slide </a:t>
            </a:r>
            <a:fld id="{97F26045-EFAF-4618-8EDF-874E6A216DC5}" type="slidenum">
              <a:rPr lang="en-US" sz="773">
                <a:solidFill>
                  <a:srgbClr val="064308"/>
                </a:solidFill>
                <a:latin typeface="Arial" charset="0"/>
                <a:ea typeface="ヒラギノ角ゴ Pro W3" pitchFamily="-111" charset="-128"/>
                <a:cs typeface="+mn-cs"/>
              </a:rPr>
              <a:pPr algn="r" defTabSz="609430" eaLnBrk="0" hangingPunct="0">
                <a:lnSpc>
                  <a:spcPct val="90000"/>
                </a:lnSpc>
                <a:defRPr/>
              </a:pPr>
              <a:t>‹#›</a:t>
            </a:fld>
            <a:endParaRPr lang="en-US" sz="773" dirty="0">
              <a:solidFill>
                <a:srgbClr val="064308"/>
              </a:solidFill>
              <a:latin typeface="Arial" charset="0"/>
              <a:ea typeface="ヒラギノ角ゴ Pro W3" pitchFamily="-111" charset="-128"/>
              <a:cs typeface="+mn-cs"/>
            </a:endParaRPr>
          </a:p>
        </p:txBody>
      </p:sp>
      <p:sp>
        <p:nvSpPr>
          <p:cNvPr id="7" name="Title 1"/>
          <p:cNvSpPr>
            <a:spLocks noGrp="1"/>
          </p:cNvSpPr>
          <p:nvPr>
            <p:ph type="title"/>
          </p:nvPr>
        </p:nvSpPr>
        <p:spPr>
          <a:xfrm>
            <a:off x="435429" y="57151"/>
            <a:ext cx="8273143" cy="471903"/>
          </a:xfrm>
        </p:spPr>
        <p:txBody>
          <a:bodyPr/>
          <a:lstStyle>
            <a:lvl1pPr>
              <a:defRPr sz="3164" b="0">
                <a:solidFill>
                  <a:srgbClr val="008000"/>
                </a:solidFill>
                <a:latin typeface="Imprint MT Shadow"/>
                <a:cs typeface="Imprint MT Shadow"/>
              </a:defRPr>
            </a:lvl1pPr>
          </a:lstStyle>
          <a:p>
            <a:r>
              <a:rPr lang="en-US" dirty="0"/>
              <a:t>Click to edit Master title style</a:t>
            </a:r>
          </a:p>
        </p:txBody>
      </p:sp>
      <p:sp>
        <p:nvSpPr>
          <p:cNvPr id="8" name="Content Placeholder 2"/>
          <p:cNvSpPr>
            <a:spLocks noGrp="1"/>
          </p:cNvSpPr>
          <p:nvPr>
            <p:ph idx="1"/>
          </p:nvPr>
        </p:nvSpPr>
        <p:spPr>
          <a:xfrm>
            <a:off x="458108" y="800324"/>
            <a:ext cx="8227786" cy="3770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5841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7" name="Rechteck 6"/>
          <p:cNvSpPr/>
          <p:nvPr userDrawn="1"/>
        </p:nvSpPr>
        <p:spPr>
          <a:xfrm>
            <a:off x="0" y="5022558"/>
            <a:ext cx="9144000" cy="120942"/>
          </a:xfrm>
          <a:prstGeom prst="rect">
            <a:avLst/>
          </a:prstGeom>
          <a:solidFill>
            <a:srgbClr val="457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 name="Textfeld 3">
            <a:extLst>
              <a:ext uri="{FF2B5EF4-FFF2-40B4-BE49-F238E27FC236}">
                <a16:creationId xmlns:a16="http://schemas.microsoft.com/office/drawing/2014/main" id="{76B01D50-1CB8-49E0-A215-2FC1C52A42F4}"/>
              </a:ext>
            </a:extLst>
          </p:cNvPr>
          <p:cNvSpPr txBox="1"/>
          <p:nvPr userDrawn="1"/>
        </p:nvSpPr>
        <p:spPr>
          <a:xfrm>
            <a:off x="8720052" y="4984690"/>
            <a:ext cx="1113905" cy="230832"/>
          </a:xfrm>
          <a:prstGeom prst="rect">
            <a:avLst/>
          </a:prstGeom>
          <a:noFill/>
        </p:spPr>
        <p:txBody>
          <a:bodyPr wrap="square" rtlCol="0">
            <a:spAutoFit/>
          </a:bodyPr>
          <a:lstStyle/>
          <a:p>
            <a:fld id="{09C25E51-34FF-4A1E-A15C-FE18FECCAFAD}" type="slidenum">
              <a:rPr lang="de-DE" sz="900" smtClean="0">
                <a:solidFill>
                  <a:schemeClr val="bg1">
                    <a:lumMod val="85000"/>
                  </a:schemeClr>
                </a:solidFill>
              </a:rPr>
              <a:t>‹#›</a:t>
            </a:fld>
            <a:endParaRPr lang="de-DE" sz="900">
              <a:solidFill>
                <a:schemeClr val="bg1">
                  <a:lumMod val="85000"/>
                </a:schemeClr>
              </a:solidFill>
            </a:endParaRPr>
          </a:p>
        </p:txBody>
      </p:sp>
      <p:sp>
        <p:nvSpPr>
          <p:cNvPr id="5" name="Rechteck 4">
            <a:extLst>
              <a:ext uri="{FF2B5EF4-FFF2-40B4-BE49-F238E27FC236}">
                <a16:creationId xmlns:a16="http://schemas.microsoft.com/office/drawing/2014/main" id="{48117310-6E40-4A9C-A9C4-9C3221553140}"/>
              </a:ext>
            </a:extLst>
          </p:cNvPr>
          <p:cNvSpPr/>
          <p:nvPr userDrawn="1"/>
        </p:nvSpPr>
        <p:spPr>
          <a:xfrm>
            <a:off x="-76896" y="4979153"/>
            <a:ext cx="10516296" cy="222240"/>
          </a:xfrm>
          <a:prstGeom prst="rect">
            <a:avLst/>
          </a:prstGeom>
        </p:spPr>
        <p:txBody>
          <a:bodyPr wrap="square">
            <a:spAutoFit/>
          </a:bodyPr>
          <a:lstStyle/>
          <a:p>
            <a:pPr algn="l">
              <a:lnSpc>
                <a:spcPct val="107000"/>
              </a:lnSpc>
              <a:spcAft>
                <a:spcPts val="600"/>
              </a:spcAft>
            </a:pPr>
            <a:r>
              <a:rPr lang="de-DE" altLang="de-DE" sz="825" b="0">
                <a:solidFill>
                  <a:schemeClr val="bg1">
                    <a:lumMod val="85000"/>
                  </a:schemeClr>
                </a:solidFill>
                <a:latin typeface="+mj-lt"/>
              </a:rPr>
              <a:t>Disputation |</a:t>
            </a:r>
            <a:r>
              <a:rPr lang="de-DE" altLang="de-DE" sz="825" b="0" baseline="0">
                <a:solidFill>
                  <a:schemeClr val="bg1">
                    <a:lumMod val="85000"/>
                  </a:schemeClr>
                </a:solidFill>
                <a:latin typeface="+mj-lt"/>
              </a:rPr>
              <a:t> </a:t>
            </a:r>
            <a:r>
              <a:rPr lang="de-DE" altLang="de-DE" sz="825" b="0">
                <a:solidFill>
                  <a:schemeClr val="bg1">
                    <a:lumMod val="85000"/>
                  </a:schemeClr>
                </a:solidFill>
                <a:latin typeface="+mj-lt"/>
              </a:rPr>
              <a:t>Susan Herb | August 23th, 2022 |</a:t>
            </a:r>
            <a:r>
              <a:rPr lang="en-US" sz="825" b="0">
                <a:solidFill>
                  <a:schemeClr val="bg1">
                    <a:lumMod val="85000"/>
                  </a:schemeClr>
                </a:solidFill>
                <a:latin typeface="+mj-lt"/>
              </a:rPr>
              <a:t> </a:t>
            </a:r>
            <a:r>
              <a:rPr lang="en-US" sz="825">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rPr>
              <a:t>Developments at the Cologne 10 MV AMS system for </a:t>
            </a:r>
            <a:r>
              <a:rPr lang="en-US" sz="825" baseline="3000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rPr>
              <a:t>60</a:t>
            </a:r>
            <a:r>
              <a:rPr lang="en-US" sz="825">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rPr>
              <a:t>Fe measurements |</a:t>
            </a:r>
          </a:p>
        </p:txBody>
      </p:sp>
    </p:spTree>
    <p:extLst>
      <p:ext uri="{BB962C8B-B14F-4D97-AF65-F5344CB8AC3E}">
        <p14:creationId xmlns:p14="http://schemas.microsoft.com/office/powerpoint/2010/main" val="3252515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321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EBF985C7-7A47-44B1-AC54-77684263035A}"/>
              </a:ext>
            </a:extLst>
          </p:cNvPr>
          <p:cNvSpPr>
            <a:spLocks noGrp="1"/>
          </p:cNvSpPr>
          <p:nvPr>
            <p:ph type="sldNum" sz="quarter" idx="12"/>
          </p:nvPr>
        </p:nvSpPr>
        <p:spPr>
          <a:xfrm>
            <a:off x="7086600" y="4711443"/>
            <a:ext cx="2057400" cy="273844"/>
          </a:xfrm>
        </p:spPr>
        <p:txBody>
          <a:bodyPr/>
          <a:lstStyle/>
          <a:p>
            <a:fld id="{E8AFD18A-5056-4E7E-9E04-D0A5AF82885C}" type="slidenum">
              <a:rPr lang="de-DE" smtClean="0"/>
              <a:t>‹#›</a:t>
            </a:fld>
            <a:endParaRPr lang="de-DE" dirty="0"/>
          </a:p>
        </p:txBody>
      </p:sp>
      <p:sp>
        <p:nvSpPr>
          <p:cNvPr id="7" name="Rechteck 6">
            <a:extLst>
              <a:ext uri="{FF2B5EF4-FFF2-40B4-BE49-F238E27FC236}">
                <a16:creationId xmlns:a16="http://schemas.microsoft.com/office/drawing/2014/main" id="{42E2FA13-6452-4D8B-A1A3-A0DE4E055FAE}"/>
              </a:ext>
            </a:extLst>
          </p:cNvPr>
          <p:cNvSpPr/>
          <p:nvPr userDrawn="1"/>
        </p:nvSpPr>
        <p:spPr>
          <a:xfrm>
            <a:off x="-1" y="5022558"/>
            <a:ext cx="9144001" cy="120942"/>
          </a:xfrm>
          <a:prstGeom prst="rect">
            <a:avLst/>
          </a:prstGeom>
          <a:solidFill>
            <a:srgbClr val="006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8" name="Rechteck 7">
            <a:extLst>
              <a:ext uri="{FF2B5EF4-FFF2-40B4-BE49-F238E27FC236}">
                <a16:creationId xmlns:a16="http://schemas.microsoft.com/office/drawing/2014/main" id="{57E5CAE2-AED7-4385-AE23-A33BB8C6CA35}"/>
              </a:ext>
            </a:extLst>
          </p:cNvPr>
          <p:cNvSpPr/>
          <p:nvPr userDrawn="1"/>
        </p:nvSpPr>
        <p:spPr>
          <a:xfrm>
            <a:off x="270030" y="4750260"/>
            <a:ext cx="5879904" cy="21929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de-DE" sz="825" kern="1200" baseline="0" noProof="0" dirty="0">
                <a:solidFill>
                  <a:schemeClr val="bg1">
                    <a:lumMod val="50000"/>
                  </a:schemeClr>
                </a:solidFill>
                <a:latin typeface="Arial Narrow" panose="020B0606020202030204" pitchFamily="34" charset="0"/>
                <a:ea typeface="+mn-ea"/>
                <a:cs typeface="+mn-cs"/>
              </a:rPr>
              <a:t>Laboratory of Isotope Archaeology, Institute of Prehistoric Archaeology, </a:t>
            </a:r>
            <a:r>
              <a:rPr lang="en-US" altLang="de-DE" sz="825" kern="1200" baseline="0" noProof="0" dirty="0" err="1">
                <a:solidFill>
                  <a:schemeClr val="bg1">
                    <a:lumMod val="50000"/>
                  </a:schemeClr>
                </a:solidFill>
                <a:latin typeface="Arial Narrow" panose="020B0606020202030204" pitchFamily="34" charset="0"/>
                <a:ea typeface="+mn-ea"/>
                <a:cs typeface="+mn-cs"/>
              </a:rPr>
              <a:t>CologneAMS</a:t>
            </a:r>
            <a:r>
              <a:rPr lang="en-US" altLang="de-DE" sz="825" kern="1200" baseline="0" noProof="0" dirty="0">
                <a:solidFill>
                  <a:schemeClr val="bg1">
                    <a:lumMod val="50000"/>
                  </a:schemeClr>
                </a:solidFill>
                <a:latin typeface="Arial Narrow" panose="020B0606020202030204" pitchFamily="34" charset="0"/>
                <a:ea typeface="+mn-ea"/>
                <a:cs typeface="+mn-cs"/>
              </a:rPr>
              <a:t> | Markus Schiffer | HZDR2016 | mschiffer@ikp.uni-koeln.de</a:t>
            </a:r>
            <a:endParaRPr lang="de-DE" altLang="de-DE" sz="825" dirty="0">
              <a:solidFill>
                <a:schemeClr val="bg1">
                  <a:lumMod val="50000"/>
                </a:schemeClr>
              </a:solidFill>
              <a:latin typeface="Arial Narrow" panose="020B0606020202030204" pitchFamily="34" charset="0"/>
            </a:endParaRPr>
          </a:p>
        </p:txBody>
      </p:sp>
    </p:spTree>
    <p:extLst>
      <p:ext uri="{BB962C8B-B14F-4D97-AF65-F5344CB8AC3E}">
        <p14:creationId xmlns:p14="http://schemas.microsoft.com/office/powerpoint/2010/main" val="3023680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141288" y="95250"/>
            <a:ext cx="8574087" cy="2513013"/>
          </a:xfrm>
          <a:prstGeom prst="rect">
            <a:avLst/>
          </a:prstGeom>
          <a:solidFill>
            <a:schemeClr val="tx1">
              <a:lumMod val="85000"/>
              <a:lumOff val="15000"/>
            </a:schemeClr>
          </a:solidFill>
        </p:spPr>
        <p:txBody>
          <a:bodyPr rIns="182880" bIns="365760" anchor="b">
            <a:normAutofit/>
          </a:bodyPr>
          <a:lstStyle/>
          <a:p>
            <a:pPr fontAlgn="auto">
              <a:spcAft>
                <a:spcPts val="0"/>
              </a:spcAft>
              <a:defRPr/>
            </a:pPr>
            <a:endParaRPr sz="4200">
              <a:solidFill>
                <a:schemeClr val="bg1"/>
              </a:solidFill>
              <a:latin typeface="+mj-lt"/>
              <a:ea typeface="+mj-ea"/>
              <a:cs typeface="+mj-cs"/>
            </a:endParaRPr>
          </a:p>
        </p:txBody>
      </p:sp>
      <p:grpSp>
        <p:nvGrpSpPr>
          <p:cNvPr id="5" name="Group 16"/>
          <p:cNvGrpSpPr>
            <a:grpSpLocks/>
          </p:cNvGrpSpPr>
          <p:nvPr/>
        </p:nvGrpSpPr>
        <p:grpSpPr bwMode="auto">
          <a:xfrm>
            <a:off x="141288" y="2611438"/>
            <a:ext cx="8575675" cy="103187"/>
            <a:chOff x="284163" y="1759424"/>
            <a:chExt cx="8576373" cy="137411"/>
          </a:xfrm>
        </p:grpSpPr>
        <p:sp>
          <p:nvSpPr>
            <p:cNvPr id="6" name="Rectangle 5"/>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7" name="Rectangle 6"/>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8" name="Rectangle 7"/>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9" name="Rectangle 8"/>
          <p:cNvSpPr/>
          <p:nvPr/>
        </p:nvSpPr>
        <p:spPr>
          <a:xfrm>
            <a:off x="141288" y="4670425"/>
            <a:ext cx="8574087" cy="13017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pic>
        <p:nvPicPr>
          <p:cNvPr id="10" name="Picture 25" descr="tig_1.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68950" y="2813050"/>
            <a:ext cx="1114425"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29413" y="2813050"/>
            <a:ext cx="1985962"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1288" y="2813050"/>
            <a:ext cx="2684462" cy="1751013"/>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3" name="Picture 28"/>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884488" y="2813050"/>
            <a:ext cx="2630487"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3257" y="98661"/>
            <a:ext cx="7808976" cy="1049786"/>
          </a:xfrm>
          <a:prstGeom prst="rect">
            <a:avLst/>
          </a:prstGeo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a:t>Click to edit Master title style</a:t>
            </a:r>
            <a:endParaRPr dirty="0"/>
          </a:p>
        </p:txBody>
      </p:sp>
      <p:sp>
        <p:nvSpPr>
          <p:cNvPr id="3" name="Subtitle 2"/>
          <p:cNvSpPr>
            <a:spLocks noGrp="1"/>
          </p:cNvSpPr>
          <p:nvPr>
            <p:ph type="subTitle" idx="1"/>
          </p:nvPr>
        </p:nvSpPr>
        <p:spPr>
          <a:xfrm>
            <a:off x="308121" y="1596568"/>
            <a:ext cx="7754112" cy="363474"/>
          </a:xfrm>
        </p:spPr>
        <p:txBody>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14" name="Date Placeholder 3"/>
          <p:cNvSpPr>
            <a:spLocks noGrp="1"/>
          </p:cNvSpPr>
          <p:nvPr>
            <p:ph type="dt" sz="half" idx="10"/>
          </p:nvPr>
        </p:nvSpPr>
        <p:spPr>
          <a:xfrm>
            <a:off x="6794500" y="4827588"/>
            <a:ext cx="1814513" cy="274637"/>
          </a:xfrm>
        </p:spPr>
        <p:txBody>
          <a:bodyPr/>
          <a:lstStyle>
            <a:lvl1pPr>
              <a:defRPr/>
            </a:lvl1pPr>
          </a:lstStyle>
          <a:p>
            <a:r>
              <a:rPr lang="en-CA" altLang="x-none"/>
              <a:t>2016-12-06</a:t>
            </a:r>
            <a:endParaRPr lang="en-US" altLang="x-none"/>
          </a:p>
        </p:txBody>
      </p:sp>
      <p:sp>
        <p:nvSpPr>
          <p:cNvPr id="15" name="Footer Placeholder 4"/>
          <p:cNvSpPr>
            <a:spLocks noGrp="1"/>
          </p:cNvSpPr>
          <p:nvPr>
            <p:ph type="ftr" sz="quarter" idx="11"/>
          </p:nvPr>
        </p:nvSpPr>
        <p:spPr/>
        <p:txBody>
          <a:bodyPr/>
          <a:lstStyle>
            <a:lvl1pPr>
              <a:defRPr/>
            </a:lvl1pPr>
          </a:lstStyle>
          <a:p>
            <a:pPr>
              <a:defRPr/>
            </a:pPr>
            <a:r>
              <a:rPr lang="en-US"/>
              <a:t>Nuclear Shell Evolution</a:t>
            </a:r>
          </a:p>
        </p:txBody>
      </p:sp>
    </p:spTree>
    <p:extLst>
      <p:ext uri="{BB962C8B-B14F-4D97-AF65-F5344CB8AC3E}">
        <p14:creationId xmlns:p14="http://schemas.microsoft.com/office/powerpoint/2010/main" val="2178473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112713" y="84138"/>
            <a:ext cx="8574087" cy="8509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nvGrpSpPr>
          <p:cNvPr id="5" name="Group 19"/>
          <p:cNvGrpSpPr>
            <a:grpSpLocks/>
          </p:cNvGrpSpPr>
          <p:nvPr/>
        </p:nvGrpSpPr>
        <p:grpSpPr bwMode="auto">
          <a:xfrm>
            <a:off x="112713" y="920750"/>
            <a:ext cx="8575675" cy="103188"/>
            <a:chOff x="284163" y="1577847"/>
            <a:chExt cx="8576373" cy="137411"/>
          </a:xfrm>
        </p:grpSpPr>
        <p:sp>
          <p:nvSpPr>
            <p:cNvPr id="6" name="Rectangle 5"/>
            <p:cNvSpPr/>
            <p:nvPr/>
          </p:nvSpPr>
          <p:spPr>
            <a:xfrm>
              <a:off x="284163" y="1577847"/>
              <a:ext cx="160033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7" name="Rectangle 6"/>
            <p:cNvSpPr/>
            <p:nvPr/>
          </p:nvSpPr>
          <p:spPr>
            <a:xfrm>
              <a:off x="1884493" y="1577847"/>
              <a:ext cx="2743423"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8" name="Rectangle 7"/>
            <p:cNvSpPr/>
            <p:nvPr/>
          </p:nvSpPr>
          <p:spPr>
            <a:xfrm>
              <a:off x="4626328" y="1577847"/>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2" name="Title 1"/>
          <p:cNvSpPr>
            <a:spLocks noGrp="1"/>
          </p:cNvSpPr>
          <p:nvPr>
            <p:ph type="title"/>
          </p:nvPr>
        </p:nvSpPr>
        <p:spPr>
          <a:xfrm>
            <a:off x="130733" y="98039"/>
            <a:ext cx="8310603" cy="725880"/>
          </a:xfrm>
          <a:prstGeom prst="rect">
            <a:avLst/>
          </a:prstGeom>
        </p:spPr>
        <p:txBody>
          <a:bodyPr/>
          <a:lstStyle/>
          <a:p>
            <a:r>
              <a:rPr lang="en-US"/>
              <a:t>Click to edit Master title style</a:t>
            </a:r>
            <a:endParaRPr/>
          </a:p>
        </p:txBody>
      </p:sp>
      <p:sp>
        <p:nvSpPr>
          <p:cNvPr id="3" name="Content Placeholder 2"/>
          <p:cNvSpPr>
            <a:spLocks noGrp="1"/>
          </p:cNvSpPr>
          <p:nvPr>
            <p:ph idx="1"/>
          </p:nvPr>
        </p:nvSpPr>
        <p:spPr>
          <a:xfrm>
            <a:off x="803048" y="1134441"/>
            <a:ext cx="8055203" cy="3460182"/>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9502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207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Leer">
    <p:spTree>
      <p:nvGrpSpPr>
        <p:cNvPr id="1" name=""/>
        <p:cNvGrpSpPr/>
        <p:nvPr/>
      </p:nvGrpSpPr>
      <p:grpSpPr>
        <a:xfrm>
          <a:off x="0" y="0"/>
          <a:ext cx="0" cy="0"/>
          <a:chOff x="0" y="0"/>
          <a:chExt cx="0" cy="0"/>
        </a:xfrm>
      </p:grpSpPr>
      <p:sp>
        <p:nvSpPr>
          <p:cNvPr id="122" name="Shape 122"/>
          <p:cNvSpPr>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extLst>
      <p:ext uri="{BB962C8B-B14F-4D97-AF65-F5344CB8AC3E}">
        <p14:creationId xmlns:p14="http://schemas.microsoft.com/office/powerpoint/2010/main" val="282509852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pic>
        <p:nvPicPr>
          <p:cNvPr id="4" name="Picture 4" descr="ppt_bkg1.png"/>
          <p:cNvPicPr>
            <a:picLocks noChangeAspect="1"/>
          </p:cNvPicPr>
          <p:nvPr/>
        </p:nvPicPr>
        <p:blipFill>
          <a:blip r:embed="rId2" cstate="print">
            <a:extLst>
              <a:ext uri="{28A0092B-C50C-407E-A947-70E740481C1C}">
                <a14:useLocalDpi xmlns:a14="http://schemas.microsoft.com/office/drawing/2010/main"/>
              </a:ext>
            </a:extLst>
          </a:blip>
          <a:srcRect t="2948"/>
          <a:stretch>
            <a:fillRect/>
          </a:stretch>
        </p:blipFill>
        <p:spPr bwMode="auto">
          <a:xfrm>
            <a:off x="71063" y="0"/>
            <a:ext cx="9001881" cy="4991871"/>
          </a:xfrm>
          <a:prstGeom prst="rect">
            <a:avLst/>
          </a:prstGeom>
          <a:noFill/>
          <a:ln w="9525">
            <a:noFill/>
            <a:miter lim="800000"/>
            <a:headEnd/>
            <a:tailEnd/>
          </a:ln>
        </p:spPr>
      </p:pic>
      <p:sp>
        <p:nvSpPr>
          <p:cNvPr id="5" name="Text Box 5"/>
          <p:cNvSpPr txBox="1">
            <a:spLocks noChangeArrowheads="1"/>
          </p:cNvSpPr>
          <p:nvPr/>
        </p:nvSpPr>
        <p:spPr bwMode="auto">
          <a:xfrm>
            <a:off x="638024" y="928688"/>
            <a:ext cx="7489976" cy="33176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3822" tIns="31911" rIns="63822" bIns="31911">
            <a:spAutoFit/>
          </a:bodyPr>
          <a:lstStyle/>
          <a:p>
            <a:pPr defTabSz="337380" eaLnBrk="0" hangingPunct="0">
              <a:lnSpc>
                <a:spcPct val="90000"/>
              </a:lnSpc>
              <a:defRPr/>
            </a:pPr>
            <a:endParaRPr lang="en-US" sz="1919"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1524000" y="3053954"/>
            <a:ext cx="6096000" cy="857250"/>
          </a:xfrm>
        </p:spPr>
        <p:txBody>
          <a:bodyPr/>
          <a:lstStyle>
            <a:lvl1pPr marL="0" indent="0" algn="ctr">
              <a:buNone/>
              <a:defRPr/>
            </a:lvl1pPr>
            <a:lvl2pPr marL="319100" indent="0" algn="ctr">
              <a:buNone/>
              <a:defRPr/>
            </a:lvl2pPr>
            <a:lvl3pPr marL="638198" indent="0" algn="ctr">
              <a:buNone/>
              <a:defRPr/>
            </a:lvl3pPr>
            <a:lvl4pPr marL="957297" indent="0" algn="ctr">
              <a:buNone/>
              <a:defRPr/>
            </a:lvl4pPr>
            <a:lvl5pPr marL="1276397" indent="0" algn="ctr">
              <a:buNone/>
              <a:defRPr/>
            </a:lvl5pPr>
            <a:lvl6pPr marL="1595496" indent="0" algn="ctr">
              <a:buNone/>
              <a:defRPr/>
            </a:lvl6pPr>
            <a:lvl7pPr marL="1914595" indent="0" algn="ctr">
              <a:buNone/>
              <a:defRPr/>
            </a:lvl7pPr>
            <a:lvl8pPr marL="2233694" indent="0" algn="ctr">
              <a:buNone/>
              <a:defRPr/>
            </a:lvl8pPr>
            <a:lvl9pPr marL="2552793"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71438" y="2357441"/>
            <a:ext cx="9001124" cy="369031"/>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152400" y="4790362"/>
            <a:ext cx="9448800" cy="257732"/>
          </a:xfrm>
          <a:prstGeom prst="rect">
            <a:avLst/>
          </a:prstGeom>
          <a:noFill/>
        </p:spPr>
        <p:txBody>
          <a:bodyPr wrap="square" lIns="63851" tIns="31925" rIns="63851" bIns="31925" rtlCol="0">
            <a:spAutoFit/>
          </a:bodyPr>
          <a:lstStyle/>
          <a:p>
            <a:pPr algn="ctr"/>
            <a:r>
              <a:rPr lang="en-US" sz="628" kern="1200" dirty="0">
                <a:solidFill>
                  <a:schemeClr val="tx1"/>
                </a:solidFill>
                <a:latin typeface="+mn-lt"/>
                <a:ea typeface="ヒラギノ角ゴ Pro W3"/>
                <a:cs typeface="ヒラギノ角ゴ Pro W3"/>
              </a:rPr>
              <a:t>This material is based upon work supported by the U.S. Department of Energy Office of Science under Cooperative Agreement DE-SC0000661, the State of Michigan and</a:t>
            </a:r>
            <a:r>
              <a:rPr lang="en-US" sz="628" kern="1200" baseline="0" dirty="0">
                <a:solidFill>
                  <a:schemeClr val="tx1"/>
                </a:solidFill>
                <a:latin typeface="+mn-lt"/>
                <a:ea typeface="ヒラギノ角ゴ Pro W3"/>
                <a:cs typeface="ヒラギノ角ゴ Pro W3"/>
              </a:rPr>
              <a:t> Michigan </a:t>
            </a:r>
          </a:p>
          <a:p>
            <a:pPr algn="ctr"/>
            <a:r>
              <a:rPr lang="en-US" sz="628" kern="1200" baseline="0" dirty="0">
                <a:solidFill>
                  <a:schemeClr val="tx1"/>
                </a:solidFill>
                <a:latin typeface="+mn-lt"/>
                <a:ea typeface="ヒラギノ角ゴ Pro W3"/>
                <a:cs typeface="ヒラギノ角ゴ Pro W3"/>
              </a:rPr>
              <a:t>  State University. </a:t>
            </a:r>
            <a:r>
              <a:rPr lang="en-US" sz="628" kern="1200" dirty="0">
                <a:solidFill>
                  <a:schemeClr val="tx1"/>
                </a:solidFill>
                <a:latin typeface="+mn-lt"/>
                <a:ea typeface="ヒラギノ角ゴ Pro W3"/>
                <a:cs typeface="ヒラギノ角ゴ Pro W3"/>
              </a:rPr>
              <a:t>Michigan State University designs and establishes FRIB as a DOE Office of Science National User Facility in support of the mission of the Office of Nuclear Physics.</a:t>
            </a:r>
          </a:p>
        </p:txBody>
      </p:sp>
      <p:sp>
        <p:nvSpPr>
          <p:cNvPr id="10" name="Rectangle 9"/>
          <p:cNvSpPr/>
          <p:nvPr userDrawn="1"/>
        </p:nvSpPr>
        <p:spPr>
          <a:xfrm>
            <a:off x="3011412" y="311429"/>
            <a:ext cx="2743200" cy="1574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15"/>
          </a:p>
        </p:txBody>
      </p: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771900" y="353472"/>
            <a:ext cx="1600200" cy="1532919"/>
          </a:xfrm>
          <a:prstGeom prst="rect">
            <a:avLst/>
          </a:prstGeom>
        </p:spPr>
      </p:pic>
    </p:spTree>
    <p:extLst>
      <p:ext uri="{BB962C8B-B14F-4D97-AF65-F5344CB8AC3E}">
        <p14:creationId xmlns:p14="http://schemas.microsoft.com/office/powerpoint/2010/main" val="30355915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NSCL_ppt.png"/>
          <p:cNvPicPr>
            <a:picLocks/>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5" name="Text Box 5"/>
          <p:cNvSpPr txBox="1">
            <a:spLocks noChangeArrowheads="1"/>
          </p:cNvSpPr>
          <p:nvPr userDrawn="1"/>
        </p:nvSpPr>
        <p:spPr bwMode="auto">
          <a:xfrm>
            <a:off x="669775" y="990080"/>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6" name="Rectangle 7"/>
          <p:cNvSpPr>
            <a:spLocks noChangeArrowheads="1"/>
          </p:cNvSpPr>
          <p:nvPr userDrawn="1"/>
        </p:nvSpPr>
        <p:spPr bwMode="auto">
          <a:xfrm>
            <a:off x="4115405" y="2256978"/>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sp>
        <p:nvSpPr>
          <p:cNvPr id="9" name="Text Box 1032"/>
          <p:cNvSpPr txBox="1">
            <a:spLocks noChangeArrowheads="1"/>
          </p:cNvSpPr>
          <p:nvPr userDrawn="1"/>
        </p:nvSpPr>
        <p:spPr bwMode="auto">
          <a:xfrm>
            <a:off x="5660572" y="4875610"/>
            <a:ext cx="3312584"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Oslo, May 2022</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sp>
        <p:nvSpPr>
          <p:cNvPr id="7" name="Title 1"/>
          <p:cNvSpPr>
            <a:spLocks noGrp="1"/>
          </p:cNvSpPr>
          <p:nvPr>
            <p:ph type="title"/>
          </p:nvPr>
        </p:nvSpPr>
        <p:spPr>
          <a:xfrm>
            <a:off x="435429" y="57151"/>
            <a:ext cx="8273143" cy="471903"/>
          </a:xfrm>
        </p:spPr>
        <p:txBody>
          <a:bodyPr/>
          <a:lstStyle>
            <a:lvl1pPr>
              <a:defRPr sz="3164" b="0">
                <a:solidFill>
                  <a:srgbClr val="008000"/>
                </a:solidFill>
                <a:latin typeface="Imprint MT Shadow"/>
                <a:cs typeface="Imprint MT Shadow"/>
              </a:defRPr>
            </a:lvl1pPr>
          </a:lstStyle>
          <a:p>
            <a:r>
              <a:rPr lang="en-US" dirty="0"/>
              <a:t>Click to edit Master title style</a:t>
            </a:r>
          </a:p>
        </p:txBody>
      </p:sp>
      <p:sp>
        <p:nvSpPr>
          <p:cNvPr id="8" name="Content Placeholder 2"/>
          <p:cNvSpPr>
            <a:spLocks noGrp="1"/>
          </p:cNvSpPr>
          <p:nvPr>
            <p:ph idx="1"/>
          </p:nvPr>
        </p:nvSpPr>
        <p:spPr>
          <a:xfrm>
            <a:off x="458108" y="800324"/>
            <a:ext cx="8227786" cy="3770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5998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NSCLFRIB_ppt.png"/>
          <p:cNvPicPr>
            <a:picLocks/>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5" name="Text Box 5"/>
          <p:cNvSpPr txBox="1">
            <a:spLocks noChangeArrowheads="1"/>
          </p:cNvSpPr>
          <p:nvPr userDrawn="1"/>
        </p:nvSpPr>
        <p:spPr bwMode="auto">
          <a:xfrm>
            <a:off x="669775" y="990079"/>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8" name="Rectangle 7"/>
          <p:cNvSpPr>
            <a:spLocks noChangeArrowheads="1"/>
          </p:cNvSpPr>
          <p:nvPr userDrawn="1"/>
        </p:nvSpPr>
        <p:spPr bwMode="auto">
          <a:xfrm>
            <a:off x="4115405" y="2256979"/>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pic>
        <p:nvPicPr>
          <p:cNvPr id="10" name="Picture 10"/>
          <p:cNvPicPr>
            <a:picLocks noChangeAspect="1" noChangeArrowheads="1"/>
          </p:cNvPicPr>
          <p:nvPr userDrawn="1"/>
        </p:nvPicPr>
        <p:blipFill>
          <a:blip r:embed="rId3" cstate="hqprint">
            <a:extLst>
              <a:ext uri="{28A0092B-C50C-407E-A947-70E740481C1C}">
                <a14:useLocalDpi xmlns:a14="http://schemas.microsoft.com/office/drawing/2010/main"/>
              </a:ext>
            </a:extLst>
          </a:blip>
          <a:srcRect/>
          <a:stretch>
            <a:fillRect/>
          </a:stretch>
        </p:blipFill>
        <p:spPr bwMode="auto">
          <a:xfrm>
            <a:off x="3787322" y="4671343"/>
            <a:ext cx="1595059" cy="392906"/>
          </a:xfrm>
          <a:prstGeom prst="rect">
            <a:avLst/>
          </a:prstGeom>
          <a:noFill/>
          <a:ln w="9525">
            <a:noFill/>
            <a:miter lim="800000"/>
            <a:headEnd/>
            <a:tailEnd/>
          </a:ln>
        </p:spPr>
      </p:pic>
      <p:sp>
        <p:nvSpPr>
          <p:cNvPr id="6" name="Title 1"/>
          <p:cNvSpPr>
            <a:spLocks noGrp="1"/>
          </p:cNvSpPr>
          <p:nvPr>
            <p:ph type="title"/>
          </p:nvPr>
        </p:nvSpPr>
        <p:spPr>
          <a:xfrm>
            <a:off x="435429" y="57151"/>
            <a:ext cx="8273143" cy="371646"/>
          </a:xfrm>
        </p:spPr>
        <p:txBody>
          <a:bodyPr/>
          <a:lstStyle/>
          <a:p>
            <a:r>
              <a:rPr lang="en-US" dirty="0"/>
              <a:t>Click to edit Master title style</a:t>
            </a:r>
          </a:p>
        </p:txBody>
      </p:sp>
      <p:sp>
        <p:nvSpPr>
          <p:cNvPr id="7" name="Content Placeholder 2"/>
          <p:cNvSpPr>
            <a:spLocks noGrp="1"/>
          </p:cNvSpPr>
          <p:nvPr>
            <p:ph idx="1"/>
          </p:nvPr>
        </p:nvSpPr>
        <p:spPr>
          <a:xfrm>
            <a:off x="458108" y="800324"/>
            <a:ext cx="8227786" cy="37705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Box 1032"/>
          <p:cNvSpPr txBox="1">
            <a:spLocks noChangeArrowheads="1"/>
          </p:cNvSpPr>
          <p:nvPr userDrawn="1"/>
        </p:nvSpPr>
        <p:spPr bwMode="auto">
          <a:xfrm>
            <a:off x="5950858" y="4875610"/>
            <a:ext cx="3022298"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Oslo, May 2022</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pic>
        <p:nvPicPr>
          <p:cNvPr id="12" name="Picture 7" descr="FRIB_ppt_top.jpg">
            <a:extLst>
              <a:ext uri="{FF2B5EF4-FFF2-40B4-BE49-F238E27FC236}">
                <a16:creationId xmlns:a16="http://schemas.microsoft.com/office/drawing/2014/main" id="{50CA25ED-6464-2344-B0EE-BC01C1B78491}"/>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a:fillRect/>
          </a:stretch>
        </p:blipFill>
        <p:spPr bwMode="auto">
          <a:xfrm>
            <a:off x="834572" y="4590976"/>
            <a:ext cx="616857" cy="552524"/>
          </a:xfrm>
          <a:prstGeom prst="rect">
            <a:avLst/>
          </a:prstGeom>
          <a:noFill/>
          <a:ln w="9525">
            <a:noFill/>
            <a:miter lim="800000"/>
            <a:headEnd/>
            <a:tailEnd/>
          </a:ln>
        </p:spPr>
      </p:pic>
      <p:pic>
        <p:nvPicPr>
          <p:cNvPr id="9" name="Picture 8">
            <a:extLst>
              <a:ext uri="{FF2B5EF4-FFF2-40B4-BE49-F238E27FC236}">
                <a16:creationId xmlns:a16="http://schemas.microsoft.com/office/drawing/2014/main" id="{86DC7823-C2F0-4849-AEF0-B7E50130DB05}"/>
              </a:ext>
            </a:extLst>
          </p:cNvPr>
          <p:cNvPicPr>
            <a:picLocks noChangeAspect="1"/>
          </p:cNvPicPr>
          <p:nvPr userDrawn="1"/>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4573" y="4632553"/>
            <a:ext cx="494392" cy="445796"/>
          </a:xfrm>
          <a:prstGeom prst="rect">
            <a:avLst/>
          </a:prstGeom>
        </p:spPr>
      </p:pic>
    </p:spTree>
    <p:extLst>
      <p:ext uri="{BB962C8B-B14F-4D97-AF65-F5344CB8AC3E}">
        <p14:creationId xmlns:p14="http://schemas.microsoft.com/office/powerpoint/2010/main" val="1938812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descr="NSCL_ppt.png"/>
          <p:cNvPicPr>
            <a:picLocks/>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5" name="Text Box 5"/>
          <p:cNvSpPr txBox="1">
            <a:spLocks noChangeArrowheads="1"/>
          </p:cNvSpPr>
          <p:nvPr userDrawn="1"/>
        </p:nvSpPr>
        <p:spPr bwMode="auto">
          <a:xfrm>
            <a:off x="669775" y="990080"/>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6" name="Rectangle 7"/>
          <p:cNvSpPr>
            <a:spLocks noChangeArrowheads="1"/>
          </p:cNvSpPr>
          <p:nvPr userDrawn="1"/>
        </p:nvSpPr>
        <p:spPr bwMode="auto">
          <a:xfrm>
            <a:off x="4115405" y="2256978"/>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pic>
        <p:nvPicPr>
          <p:cNvPr id="10" name="Picture 10"/>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787322" y="4671343"/>
            <a:ext cx="1595059" cy="392906"/>
          </a:xfrm>
          <a:prstGeom prst="rect">
            <a:avLst/>
          </a:prstGeom>
          <a:noFill/>
          <a:ln w="9525">
            <a:noFill/>
            <a:miter lim="800000"/>
            <a:headEnd/>
            <a:tailEnd/>
          </a:ln>
        </p:spPr>
      </p:pic>
      <p:sp>
        <p:nvSpPr>
          <p:cNvPr id="7" name="Title 1"/>
          <p:cNvSpPr>
            <a:spLocks noGrp="1"/>
          </p:cNvSpPr>
          <p:nvPr>
            <p:ph type="title"/>
          </p:nvPr>
        </p:nvSpPr>
        <p:spPr>
          <a:xfrm>
            <a:off x="435429" y="57151"/>
            <a:ext cx="8273143" cy="371646"/>
          </a:xfrm>
        </p:spPr>
        <p:txBody>
          <a:bodyPr/>
          <a:lstStyle/>
          <a:p>
            <a:r>
              <a:rPr lang="en-US" dirty="0"/>
              <a:t>Click to edit Master title style</a:t>
            </a:r>
          </a:p>
        </p:txBody>
      </p:sp>
      <p:sp>
        <p:nvSpPr>
          <p:cNvPr id="8" name="Content Placeholder 2"/>
          <p:cNvSpPr>
            <a:spLocks noGrp="1"/>
          </p:cNvSpPr>
          <p:nvPr>
            <p:ph idx="1"/>
          </p:nvPr>
        </p:nvSpPr>
        <p:spPr>
          <a:xfrm>
            <a:off x="458108" y="800324"/>
            <a:ext cx="8227786" cy="3770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Box 1032"/>
          <p:cNvSpPr txBox="1">
            <a:spLocks noChangeArrowheads="1"/>
          </p:cNvSpPr>
          <p:nvPr userDrawn="1"/>
        </p:nvSpPr>
        <p:spPr bwMode="auto">
          <a:xfrm>
            <a:off x="5805715" y="4929187"/>
            <a:ext cx="3167441"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p-process workshop 2019</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spTree>
    <p:extLst>
      <p:ext uri="{BB962C8B-B14F-4D97-AF65-F5344CB8AC3E}">
        <p14:creationId xmlns:p14="http://schemas.microsoft.com/office/powerpoint/2010/main" val="3991982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9" name="Picture 7" descr="FRIB_ppt_top.jpg">
            <a:extLst>
              <a:ext uri="{FF2B5EF4-FFF2-40B4-BE49-F238E27FC236}">
                <a16:creationId xmlns:a16="http://schemas.microsoft.com/office/drawing/2014/main" id="{753F8EE6-C568-0A41-BDD0-C45B009A20AC}"/>
              </a:ext>
            </a:extLst>
          </p:cNvPr>
          <p:cNvPicPr>
            <a:picLocks noChangeAspect="1"/>
          </p:cNvPicPr>
          <p:nvPr userDrawn="1"/>
        </p:nvPicPr>
        <p:blipFill>
          <a:blip r:embed="rId2" cstate="print"/>
          <a:srcRect/>
          <a:stretch>
            <a:fillRect/>
          </a:stretch>
        </p:blipFill>
        <p:spPr bwMode="auto">
          <a:xfrm>
            <a:off x="-27214" y="-10191"/>
            <a:ext cx="9166984" cy="705306"/>
          </a:xfrm>
          <a:prstGeom prst="rect">
            <a:avLst/>
          </a:prstGeom>
          <a:noFill/>
          <a:ln w="9525">
            <a:noFill/>
            <a:miter lim="800000"/>
            <a:headEnd/>
            <a:tailEnd/>
          </a:ln>
        </p:spPr>
      </p:pic>
      <p:pic>
        <p:nvPicPr>
          <p:cNvPr id="10" name="Picture 9">
            <a:extLst>
              <a:ext uri="{FF2B5EF4-FFF2-40B4-BE49-F238E27FC236}">
                <a16:creationId xmlns:a16="http://schemas.microsoft.com/office/drawing/2014/main" id="{E73576A8-54B8-5E47-8D91-5063B5D90CA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6891" y="4633436"/>
            <a:ext cx="9160891" cy="510064"/>
          </a:xfrm>
          <a:prstGeom prst="rect">
            <a:avLst/>
          </a:prstGeom>
        </p:spPr>
      </p:pic>
      <p:sp>
        <p:nvSpPr>
          <p:cNvPr id="5" name="Text Box 5"/>
          <p:cNvSpPr txBox="1">
            <a:spLocks noChangeArrowheads="1"/>
          </p:cNvSpPr>
          <p:nvPr/>
        </p:nvSpPr>
        <p:spPr bwMode="auto">
          <a:xfrm>
            <a:off x="669775" y="990080"/>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6" name="Rectangle 7"/>
          <p:cNvSpPr>
            <a:spLocks noChangeArrowheads="1"/>
          </p:cNvSpPr>
          <p:nvPr/>
        </p:nvSpPr>
        <p:spPr bwMode="auto">
          <a:xfrm>
            <a:off x="4115405" y="2256978"/>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sp>
        <p:nvSpPr>
          <p:cNvPr id="2" name="Title 1"/>
          <p:cNvSpPr>
            <a:spLocks noGrp="1"/>
          </p:cNvSpPr>
          <p:nvPr>
            <p:ph type="title"/>
          </p:nvPr>
        </p:nvSpPr>
        <p:spPr>
          <a:xfrm>
            <a:off x="435429" y="57151"/>
            <a:ext cx="8273143" cy="371646"/>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Box 1032"/>
          <p:cNvSpPr txBox="1">
            <a:spLocks noChangeArrowheads="1"/>
          </p:cNvSpPr>
          <p:nvPr userDrawn="1"/>
        </p:nvSpPr>
        <p:spPr bwMode="auto">
          <a:xfrm>
            <a:off x="5515429" y="4929187"/>
            <a:ext cx="3457727"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Oslo, May 2022</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spTree>
    <p:extLst>
      <p:ext uri="{BB962C8B-B14F-4D97-AF65-F5344CB8AC3E}">
        <p14:creationId xmlns:p14="http://schemas.microsoft.com/office/powerpoint/2010/main" val="2788688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onten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595044"/>
            <a:ext cx="9144000" cy="548457"/>
          </a:xfrm>
          <a:prstGeom prst="rect">
            <a:avLst/>
          </a:prstGeom>
        </p:spPr>
      </p:pic>
      <p:pic>
        <p:nvPicPr>
          <p:cNvPr id="5" name="Picture 7" descr="FRIB_ppt_top.jpg"/>
          <p:cNvPicPr>
            <a:picLocks noChangeAspect="1"/>
          </p:cNvPicPr>
          <p:nvPr/>
        </p:nvPicPr>
        <p:blipFill>
          <a:blip r:embed="rId4" cstate="print"/>
          <a:srcRect/>
          <a:stretch>
            <a:fillRect/>
          </a:stretch>
        </p:blipFill>
        <p:spPr bwMode="auto">
          <a:xfrm>
            <a:off x="0" y="0"/>
            <a:ext cx="9144000" cy="752326"/>
          </a:xfrm>
          <a:prstGeom prst="rect">
            <a:avLst/>
          </a:prstGeom>
          <a:noFill/>
          <a:ln w="9525">
            <a:noFill/>
            <a:miter lim="800000"/>
            <a:headEnd/>
            <a:tailEnd/>
          </a:ln>
        </p:spPr>
      </p:pic>
      <p:sp>
        <p:nvSpPr>
          <p:cNvPr id="6" name="Text Box 5"/>
          <p:cNvSpPr txBox="1">
            <a:spLocks noChangeArrowheads="1"/>
          </p:cNvSpPr>
          <p:nvPr/>
        </p:nvSpPr>
        <p:spPr bwMode="auto">
          <a:xfrm>
            <a:off x="669778" y="990081"/>
            <a:ext cx="7864929" cy="24484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16" tIns="33958" rIns="67916" bIns="33958">
            <a:spAutoFit/>
          </a:bodyPr>
          <a:lstStyle/>
          <a:p>
            <a:pPr defTabSz="339661" eaLnBrk="0" hangingPunct="0">
              <a:lnSpc>
                <a:spcPct val="90000"/>
              </a:lnSpc>
              <a:defRPr/>
            </a:pPr>
            <a:endParaRPr lang="en-US" sz="1266" dirty="0">
              <a:solidFill>
                <a:prstClr val="black"/>
              </a:solidFill>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2256979"/>
            <a:ext cx="9144000" cy="26337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16" tIns="33958" rIns="67916" bIns="33958">
            <a:spAutoFit/>
          </a:bodyPr>
          <a:lstStyle/>
          <a:p>
            <a:pPr defTabSz="339661">
              <a:defRPr/>
            </a:pPr>
            <a:endParaRPr lang="en-US" sz="1266" dirty="0">
              <a:solidFill>
                <a:prstClr val="black"/>
              </a:solidFill>
              <a:latin typeface="Arial" charset="0"/>
              <a:ea typeface="ヒラギノ角ゴ Pro W3" pitchFamily="-107" charset="-128"/>
              <a:cs typeface="Arial" charset="0"/>
            </a:endParaRPr>
          </a:p>
        </p:txBody>
      </p:sp>
      <p:sp>
        <p:nvSpPr>
          <p:cNvPr id="11" name="Text Box 1032">
            <a:extLst>
              <a:ext uri="{FF2B5EF4-FFF2-40B4-BE49-F238E27FC236}">
                <a16:creationId xmlns:a16="http://schemas.microsoft.com/office/drawing/2014/main" id="{35DF166D-8AE1-354A-864F-2F6A8F102A50}"/>
              </a:ext>
            </a:extLst>
          </p:cNvPr>
          <p:cNvSpPr txBox="1">
            <a:spLocks noChangeArrowheads="1"/>
          </p:cNvSpPr>
          <p:nvPr userDrawn="1"/>
        </p:nvSpPr>
        <p:spPr bwMode="auto">
          <a:xfrm>
            <a:off x="5660572" y="4868353"/>
            <a:ext cx="3182561"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Oslo, May 2022</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spTree>
    <p:extLst>
      <p:ext uri="{BB962C8B-B14F-4D97-AF65-F5344CB8AC3E}">
        <p14:creationId xmlns:p14="http://schemas.microsoft.com/office/powerpoint/2010/main" val="118361002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8" name="Picture 2" descr="M:\Marketing\Debora_Schiffer\016\016_Präsentationsvorlagen_UzK\016_PPT_Lay_Titel_16zu9_V2.jpg">
            <a:extLst>
              <a:ext uri="{FF2B5EF4-FFF2-40B4-BE49-F238E27FC236}">
                <a16:creationId xmlns:a16="http://schemas.microsoft.com/office/drawing/2014/main" id="{B35F516A-7389-46DA-9EFB-4E464F2C54E1}"/>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 y="0"/>
            <a:ext cx="9141178"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F5E4F3D3-3B7B-4AAB-B0DF-A3D6D6D95D53}"/>
              </a:ext>
            </a:extLst>
          </p:cNvPr>
          <p:cNvSpPr/>
          <p:nvPr userDrawn="1"/>
        </p:nvSpPr>
        <p:spPr>
          <a:xfrm>
            <a:off x="270029" y="4750261"/>
            <a:ext cx="5968970" cy="219291"/>
          </a:xfrm>
          <a:prstGeom prst="rect">
            <a:avLst/>
          </a:prstGeom>
        </p:spPr>
        <p:txBody>
          <a:bodyPr wrap="square">
            <a:spAutoFit/>
          </a:bodyPr>
          <a:lstStyle/>
          <a:p>
            <a:r>
              <a:rPr lang="en-US" altLang="de-DE" sz="825" noProof="0" dirty="0">
                <a:solidFill>
                  <a:schemeClr val="bg1"/>
                </a:solidFill>
                <a:latin typeface="Arial Narrow" panose="020B0606020202030204" pitchFamily="34" charset="0"/>
              </a:rPr>
              <a:t>Laboratory of Isotope Archaeology, Institute of Prehistoric Archaeology,</a:t>
            </a:r>
            <a:r>
              <a:rPr lang="en-US" altLang="de-DE" sz="825" baseline="0" noProof="0" dirty="0">
                <a:solidFill>
                  <a:schemeClr val="bg1"/>
                </a:solidFill>
                <a:latin typeface="Arial Narrow" panose="020B0606020202030204" pitchFamily="34" charset="0"/>
              </a:rPr>
              <a:t> </a:t>
            </a:r>
            <a:r>
              <a:rPr lang="en-US" altLang="de-DE" sz="825" baseline="0" noProof="0" dirty="0" err="1">
                <a:solidFill>
                  <a:schemeClr val="bg1"/>
                </a:solidFill>
                <a:latin typeface="Arial Narrow" panose="020B0606020202030204" pitchFamily="34" charset="0"/>
              </a:rPr>
              <a:t>CologneAMS</a:t>
            </a:r>
            <a:r>
              <a:rPr lang="en-US" altLang="de-DE" sz="825" baseline="0" noProof="0" dirty="0">
                <a:solidFill>
                  <a:schemeClr val="bg1"/>
                </a:solidFill>
                <a:latin typeface="Arial Narrow" panose="020B0606020202030204" pitchFamily="34" charset="0"/>
              </a:rPr>
              <a:t> | Markus Schiffer</a:t>
            </a:r>
            <a:r>
              <a:rPr lang="en-US" altLang="de-DE" sz="825" noProof="0" dirty="0">
                <a:solidFill>
                  <a:schemeClr val="bg1"/>
                </a:solidFill>
                <a:latin typeface="Arial Narrow" panose="020B0606020202030204" pitchFamily="34" charset="0"/>
              </a:rPr>
              <a:t> |</a:t>
            </a:r>
            <a:r>
              <a:rPr lang="en-US" altLang="de-DE" sz="825" baseline="0" noProof="0" dirty="0">
                <a:solidFill>
                  <a:schemeClr val="bg1"/>
                </a:solidFill>
                <a:latin typeface="Arial Narrow" panose="020B0606020202030204" pitchFamily="34" charset="0"/>
              </a:rPr>
              <a:t> HZDR2016 </a:t>
            </a:r>
            <a:r>
              <a:rPr lang="en-US" altLang="de-DE" sz="825" noProof="0" dirty="0">
                <a:solidFill>
                  <a:schemeClr val="bg1"/>
                </a:solidFill>
                <a:latin typeface="Arial Narrow" panose="020B0606020202030204" pitchFamily="34" charset="0"/>
              </a:rPr>
              <a:t>| mschiffer@ikp.uni-koeln.de</a:t>
            </a:r>
          </a:p>
        </p:txBody>
      </p:sp>
      <p:sp>
        <p:nvSpPr>
          <p:cNvPr id="9" name="Textfeld 8">
            <a:extLst>
              <a:ext uri="{FF2B5EF4-FFF2-40B4-BE49-F238E27FC236}">
                <a16:creationId xmlns:a16="http://schemas.microsoft.com/office/drawing/2014/main" id="{5B74981C-23C6-4CAB-9FC5-2F8FE8431E8D}"/>
              </a:ext>
            </a:extLst>
          </p:cNvPr>
          <p:cNvSpPr txBox="1"/>
          <p:nvPr userDrawn="1"/>
        </p:nvSpPr>
        <p:spPr>
          <a:xfrm>
            <a:off x="290572" y="3837647"/>
            <a:ext cx="8560031" cy="738664"/>
          </a:xfrm>
          <a:prstGeom prst="rect">
            <a:avLst/>
          </a:prstGeom>
          <a:noFill/>
        </p:spPr>
        <p:txBody>
          <a:bodyPr wrap="square" rtlCol="0">
            <a:spAutoFit/>
          </a:bodyPr>
          <a:lstStyle/>
          <a:p>
            <a:pPr algn="ctr"/>
            <a:r>
              <a:rPr lang="en-US" sz="2100" b="1" kern="1200" dirty="0">
                <a:solidFill>
                  <a:schemeClr val="bg1"/>
                </a:solidFill>
                <a:latin typeface="Bahnschrift" panose="020B0502040204020203" pitchFamily="34" charset="0"/>
                <a:ea typeface="+mn-ea"/>
                <a:cs typeface="Arial" panose="020B0604020202020204" pitchFamily="34" charset="0"/>
              </a:rPr>
              <a:t>Laboratory of Isotope Archaeology</a:t>
            </a:r>
          </a:p>
          <a:p>
            <a:pPr algn="ctr"/>
            <a:r>
              <a:rPr lang="en-US" sz="2100" b="1" kern="1200" noProof="0" dirty="0" err="1">
                <a:solidFill>
                  <a:schemeClr val="bg1"/>
                </a:solidFill>
                <a:latin typeface="Bahnschrift" panose="020B0502040204020203" pitchFamily="34" charset="0"/>
                <a:ea typeface="+mn-ea"/>
                <a:cs typeface="Arial" panose="020B0604020202020204" pitchFamily="34" charset="0"/>
              </a:rPr>
              <a:t>CologneAMS</a:t>
            </a:r>
            <a:endParaRPr lang="en-US" sz="2100" b="1" noProof="0" dirty="0">
              <a:solidFill>
                <a:schemeClr val="bg1"/>
              </a:solidFill>
              <a:latin typeface="Bahnschrift" panose="020B0502040204020203" pitchFamily="34" charset="0"/>
              <a:cs typeface="Arial" panose="020B0604020202020204" pitchFamily="34" charset="0"/>
            </a:endParaRPr>
          </a:p>
        </p:txBody>
      </p:sp>
      <p:sp>
        <p:nvSpPr>
          <p:cNvPr id="10" name="Textfeld 9">
            <a:extLst>
              <a:ext uri="{FF2B5EF4-FFF2-40B4-BE49-F238E27FC236}">
                <a16:creationId xmlns:a16="http://schemas.microsoft.com/office/drawing/2014/main" id="{2B08BF9C-8312-449E-A2B5-9174748DDBBA}"/>
              </a:ext>
            </a:extLst>
          </p:cNvPr>
          <p:cNvSpPr txBox="1"/>
          <p:nvPr userDrawn="1"/>
        </p:nvSpPr>
        <p:spPr>
          <a:xfrm>
            <a:off x="6753957" y="4652156"/>
            <a:ext cx="2164857" cy="415498"/>
          </a:xfrm>
          <a:prstGeom prst="rect">
            <a:avLst/>
          </a:prstGeom>
          <a:noFill/>
        </p:spPr>
        <p:txBody>
          <a:bodyPr wrap="square">
            <a:spAutoFit/>
          </a:bodyPr>
          <a:lstStyle/>
          <a:p>
            <a:pPr algn="l"/>
            <a:r>
              <a:rPr lang="en-US" sz="2100" noProof="0" dirty="0">
                <a:solidFill>
                  <a:schemeClr val="bg1"/>
                </a:solidFill>
                <a:latin typeface="Arial" panose="020B0604020202020204" pitchFamily="34" charset="0"/>
                <a:cs typeface="Arial" panose="020B0604020202020204" pitchFamily="34" charset="0"/>
              </a:rPr>
              <a:t>Markus Schiffer</a:t>
            </a:r>
          </a:p>
        </p:txBody>
      </p:sp>
      <p:pic>
        <p:nvPicPr>
          <p:cNvPr id="5" name="Grafik 4">
            <a:extLst>
              <a:ext uri="{FF2B5EF4-FFF2-40B4-BE49-F238E27FC236}">
                <a16:creationId xmlns:a16="http://schemas.microsoft.com/office/drawing/2014/main" id="{6E366F6E-A311-4989-BC96-D24177BCE41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9144000" cy="3607130"/>
          </a:xfrm>
          <a:prstGeom prst="rect">
            <a:avLst/>
          </a:prstGeom>
        </p:spPr>
      </p:pic>
    </p:spTree>
    <p:extLst>
      <p:ext uri="{BB962C8B-B14F-4D97-AF65-F5344CB8AC3E}">
        <p14:creationId xmlns:p14="http://schemas.microsoft.com/office/powerpoint/2010/main" val="4221297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EBF985C7-7A47-44B1-AC54-77684263035A}"/>
              </a:ext>
            </a:extLst>
          </p:cNvPr>
          <p:cNvSpPr>
            <a:spLocks noGrp="1"/>
          </p:cNvSpPr>
          <p:nvPr>
            <p:ph type="sldNum" sz="quarter" idx="12"/>
          </p:nvPr>
        </p:nvSpPr>
        <p:spPr>
          <a:xfrm>
            <a:off x="7086600" y="4711443"/>
            <a:ext cx="2057400" cy="273844"/>
          </a:xfrm>
        </p:spPr>
        <p:txBody>
          <a:bodyPr/>
          <a:lstStyle/>
          <a:p>
            <a:fld id="{E8AFD18A-5056-4E7E-9E04-D0A5AF82885C}" type="slidenum">
              <a:rPr lang="de-DE" smtClean="0"/>
              <a:t>‹#›</a:t>
            </a:fld>
            <a:endParaRPr lang="de-DE" dirty="0"/>
          </a:p>
        </p:txBody>
      </p:sp>
      <p:sp>
        <p:nvSpPr>
          <p:cNvPr id="7" name="Rechteck 6">
            <a:extLst>
              <a:ext uri="{FF2B5EF4-FFF2-40B4-BE49-F238E27FC236}">
                <a16:creationId xmlns:a16="http://schemas.microsoft.com/office/drawing/2014/main" id="{42E2FA13-6452-4D8B-A1A3-A0DE4E055FAE}"/>
              </a:ext>
            </a:extLst>
          </p:cNvPr>
          <p:cNvSpPr/>
          <p:nvPr userDrawn="1"/>
        </p:nvSpPr>
        <p:spPr>
          <a:xfrm>
            <a:off x="-1" y="5022558"/>
            <a:ext cx="9144001" cy="120942"/>
          </a:xfrm>
          <a:prstGeom prst="rect">
            <a:avLst/>
          </a:prstGeom>
          <a:solidFill>
            <a:srgbClr val="006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57E5CAE2-AED7-4385-AE23-A33BB8C6CA35}"/>
              </a:ext>
            </a:extLst>
          </p:cNvPr>
          <p:cNvSpPr/>
          <p:nvPr userDrawn="1"/>
        </p:nvSpPr>
        <p:spPr>
          <a:xfrm>
            <a:off x="270030" y="4750261"/>
            <a:ext cx="5879904" cy="21929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de-DE" sz="825" kern="1200" baseline="0" noProof="0" dirty="0">
                <a:solidFill>
                  <a:schemeClr val="bg1">
                    <a:lumMod val="50000"/>
                  </a:schemeClr>
                </a:solidFill>
                <a:latin typeface="Arial Narrow" panose="020B0606020202030204" pitchFamily="34" charset="0"/>
                <a:ea typeface="+mn-ea"/>
                <a:cs typeface="+mn-cs"/>
              </a:rPr>
              <a:t>Laboratory of Isotope Archaeology, Institute of Prehistoric Archaeology, </a:t>
            </a:r>
            <a:r>
              <a:rPr lang="en-US" altLang="de-DE" sz="825" kern="1200" baseline="0" noProof="0" dirty="0" err="1">
                <a:solidFill>
                  <a:schemeClr val="bg1">
                    <a:lumMod val="50000"/>
                  </a:schemeClr>
                </a:solidFill>
                <a:latin typeface="Arial Narrow" panose="020B0606020202030204" pitchFamily="34" charset="0"/>
                <a:ea typeface="+mn-ea"/>
                <a:cs typeface="+mn-cs"/>
              </a:rPr>
              <a:t>CologneAMS</a:t>
            </a:r>
            <a:r>
              <a:rPr lang="en-US" altLang="de-DE" sz="825" kern="1200" baseline="0" noProof="0" dirty="0">
                <a:solidFill>
                  <a:schemeClr val="bg1">
                    <a:lumMod val="50000"/>
                  </a:schemeClr>
                </a:solidFill>
                <a:latin typeface="Arial Narrow" panose="020B0606020202030204" pitchFamily="34" charset="0"/>
                <a:ea typeface="+mn-ea"/>
                <a:cs typeface="+mn-cs"/>
              </a:rPr>
              <a:t> | Markus Schiffer | HZDR2016 | mschiffer@ikp.uni-koeln.de</a:t>
            </a:r>
            <a:endParaRPr lang="de-DE" altLang="de-DE" sz="825" dirty="0">
              <a:solidFill>
                <a:schemeClr val="bg1">
                  <a:lumMod val="50000"/>
                </a:schemeClr>
              </a:solidFill>
              <a:latin typeface="Arial Narrow" panose="020B0606020202030204" pitchFamily="34" charset="0"/>
            </a:endParaRPr>
          </a:p>
        </p:txBody>
      </p:sp>
    </p:spTree>
    <p:extLst>
      <p:ext uri="{BB962C8B-B14F-4D97-AF65-F5344CB8AC3E}">
        <p14:creationId xmlns:p14="http://schemas.microsoft.com/office/powerpoint/2010/main" val="2036291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B3FC9CDE-4414-3EAA-F594-B1C3BC6DCE3B}"/>
              </a:ext>
            </a:extLst>
          </p:cNvPr>
          <p:cNvSpPr>
            <a:spLocks noGrp="1"/>
          </p:cNvSpPr>
          <p:nvPr>
            <p:ph type="title"/>
          </p:nvPr>
        </p:nvSpPr>
        <p:spPr>
          <a:xfrm>
            <a:off x="514729" y="368295"/>
            <a:ext cx="8216125" cy="911723"/>
          </a:xfrm>
        </p:spPr>
        <p:txBody>
          <a:bodyPr/>
          <a:lstStyle>
            <a:lvl1pPr>
              <a:defRPr cap="none" baseline="0"/>
            </a:lvl1pPr>
          </a:lstStyle>
          <a:p>
            <a:r>
              <a:rPr lang="de-DE" dirty="0"/>
              <a:t>Mastertitelformat bearbeiten</a:t>
            </a:r>
          </a:p>
        </p:txBody>
      </p:sp>
      <p:sp>
        <p:nvSpPr>
          <p:cNvPr id="12" name="Inhaltsplatzhalter 2">
            <a:extLst>
              <a:ext uri="{FF2B5EF4-FFF2-40B4-BE49-F238E27FC236}">
                <a16:creationId xmlns:a16="http://schemas.microsoft.com/office/drawing/2014/main" id="{83F2ED0D-59AA-1DCB-151E-733D18A5D333}"/>
              </a:ext>
            </a:extLst>
          </p:cNvPr>
          <p:cNvSpPr>
            <a:spLocks noGrp="1"/>
          </p:cNvSpPr>
          <p:nvPr>
            <p:ph sz="half" idx="1"/>
          </p:nvPr>
        </p:nvSpPr>
        <p:spPr>
          <a:xfrm>
            <a:off x="514729" y="1444074"/>
            <a:ext cx="8216125" cy="3125545"/>
          </a:xfrm>
        </p:spPr>
        <p:txBody>
          <a:bodyPr>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3">
            <a:extLst>
              <a:ext uri="{FF2B5EF4-FFF2-40B4-BE49-F238E27FC236}">
                <a16:creationId xmlns:a16="http://schemas.microsoft.com/office/drawing/2014/main" id="{BBBD6E6C-07E6-4F88-B45C-2056E3E339AB}"/>
              </a:ext>
            </a:extLst>
          </p:cNvPr>
          <p:cNvSpPr>
            <a:spLocks noGrp="1"/>
          </p:cNvSpPr>
          <p:nvPr>
            <p:ph type="ftr" sz="quarter" idx="11"/>
          </p:nvPr>
        </p:nvSpPr>
        <p:spPr/>
        <p:txBody>
          <a:bodyPr/>
          <a:lstStyle/>
          <a:p>
            <a:r>
              <a:rPr lang="de-DE"/>
              <a:t>Institut / Lehrstuhl / Dezernat </a:t>
            </a:r>
            <a:endParaRPr lang="de-DE" dirty="0"/>
          </a:p>
        </p:txBody>
      </p:sp>
      <p:sp>
        <p:nvSpPr>
          <p:cNvPr id="3" name="Datumsplatzhalter 2">
            <a:extLst>
              <a:ext uri="{FF2B5EF4-FFF2-40B4-BE49-F238E27FC236}">
                <a16:creationId xmlns:a16="http://schemas.microsoft.com/office/drawing/2014/main" id="{1E864DA7-6C02-419E-8405-6BE90083A5FE}"/>
              </a:ext>
            </a:extLst>
          </p:cNvPr>
          <p:cNvSpPr>
            <a:spLocks noGrp="1"/>
          </p:cNvSpPr>
          <p:nvPr>
            <p:ph type="dt" sz="half" idx="10"/>
          </p:nvPr>
        </p:nvSpPr>
        <p:spPr/>
        <p:txBody>
          <a:bodyPr/>
          <a:lstStyle/>
          <a:p>
            <a:fld id="{85D87A2C-633B-4F9B-B395-7A4263E5FC92}" type="datetime1">
              <a:rPr lang="de-DE" smtClean="0"/>
              <a:t>24.02.26</a:t>
            </a:fld>
            <a:endParaRPr lang="de-DE" dirty="0"/>
          </a:p>
        </p:txBody>
      </p:sp>
      <p:sp>
        <p:nvSpPr>
          <p:cNvPr id="5" name="Foliennummernplatzhalter 4">
            <a:extLst>
              <a:ext uri="{FF2B5EF4-FFF2-40B4-BE49-F238E27FC236}">
                <a16:creationId xmlns:a16="http://schemas.microsoft.com/office/drawing/2014/main" id="{300C6C7F-0833-4D5B-A2C2-173B6B370B9B}"/>
              </a:ext>
            </a:extLst>
          </p:cNvPr>
          <p:cNvSpPr>
            <a:spLocks noGrp="1"/>
          </p:cNvSpPr>
          <p:nvPr>
            <p:ph type="sldNum" sz="quarter" idx="12"/>
          </p:nvPr>
        </p:nvSpPr>
        <p:spPr/>
        <p:txBody>
          <a:bodyPr/>
          <a:lstStyle/>
          <a:p>
            <a:fld id="{833FA4B0-7731-EC49-88EA-B5E921ABE78A}" type="slidenum">
              <a:rPr lang="de-DE" smtClean="0"/>
              <a:pPr/>
              <a:t>‹#›</a:t>
            </a:fld>
            <a:endParaRPr lang="de-DE" dirty="0"/>
          </a:p>
        </p:txBody>
      </p:sp>
    </p:spTree>
    <p:extLst>
      <p:ext uri="{BB962C8B-B14F-4D97-AF65-F5344CB8AC3E}">
        <p14:creationId xmlns:p14="http://schemas.microsoft.com/office/powerpoint/2010/main" val="89794262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20AAB-2B22-3CA7-DDEA-928E4FA5719A}"/>
              </a:ext>
            </a:extLst>
          </p:cNvPr>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p>
        </p:txBody>
      </p:sp>
      <p:sp>
        <p:nvSpPr>
          <p:cNvPr id="3" name="Untertitel 2">
            <a:extLst>
              <a:ext uri="{FF2B5EF4-FFF2-40B4-BE49-F238E27FC236}">
                <a16:creationId xmlns:a16="http://schemas.microsoft.com/office/drawing/2014/main" id="{CCD66E89-45AB-F36A-09DF-A9622E38E38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a:extLst>
              <a:ext uri="{FF2B5EF4-FFF2-40B4-BE49-F238E27FC236}">
                <a16:creationId xmlns:a16="http://schemas.microsoft.com/office/drawing/2014/main" id="{FF4AB09C-E411-7D99-15CF-93B2C02377BD}"/>
              </a:ext>
            </a:extLst>
          </p:cNvPr>
          <p:cNvSpPr>
            <a:spLocks noGrp="1"/>
          </p:cNvSpPr>
          <p:nvPr>
            <p:ph type="dt" sz="half" idx="10"/>
          </p:nvPr>
        </p:nvSpPr>
        <p:spPr/>
        <p:txBody>
          <a:bodyPr/>
          <a:lstStyle/>
          <a:p>
            <a:fld id="{EF53A003-CAA4-4085-828E-F16E966E4FB5}" type="datetimeFigureOut">
              <a:rPr lang="de-DE" smtClean="0"/>
              <a:t>24.02.26</a:t>
            </a:fld>
            <a:endParaRPr lang="de-DE"/>
          </a:p>
        </p:txBody>
      </p:sp>
      <p:sp>
        <p:nvSpPr>
          <p:cNvPr id="5" name="Fußzeilenplatzhalter 4">
            <a:extLst>
              <a:ext uri="{FF2B5EF4-FFF2-40B4-BE49-F238E27FC236}">
                <a16:creationId xmlns:a16="http://schemas.microsoft.com/office/drawing/2014/main" id="{0EF594E6-EB8B-7376-422B-E0CA8DAF3DF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FCA5E6D-D852-2A33-E4AD-BB0BFD635DD0}"/>
              </a:ext>
            </a:extLst>
          </p:cNvPr>
          <p:cNvSpPr>
            <a:spLocks noGrp="1"/>
          </p:cNvSpPr>
          <p:nvPr>
            <p:ph type="sldNum" sz="quarter" idx="12"/>
          </p:nvPr>
        </p:nvSpPr>
        <p:spPr/>
        <p:txBody>
          <a:bodyPr/>
          <a:lstStyle/>
          <a:p>
            <a:fld id="{51469882-01F0-44DF-90D0-E4DC23AF0139}" type="slidenum">
              <a:rPr lang="de-DE" smtClean="0"/>
              <a:t>‹#›</a:t>
            </a:fld>
            <a:endParaRPr lang="de-DE"/>
          </a:p>
        </p:txBody>
      </p:sp>
    </p:spTree>
    <p:extLst>
      <p:ext uri="{BB962C8B-B14F-4D97-AF65-F5344CB8AC3E}">
        <p14:creationId xmlns:p14="http://schemas.microsoft.com/office/powerpoint/2010/main" val="1539100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NSCLFRIB_ppt.png"/>
          <p:cNvPicPr>
            <a:picLocks/>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5" name="Text Box 5"/>
          <p:cNvSpPr txBox="1">
            <a:spLocks noChangeArrowheads="1"/>
          </p:cNvSpPr>
          <p:nvPr userDrawn="1"/>
        </p:nvSpPr>
        <p:spPr bwMode="auto">
          <a:xfrm>
            <a:off x="669775" y="990079"/>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8" name="Rectangle 7"/>
          <p:cNvSpPr>
            <a:spLocks noChangeArrowheads="1"/>
          </p:cNvSpPr>
          <p:nvPr userDrawn="1"/>
        </p:nvSpPr>
        <p:spPr bwMode="auto">
          <a:xfrm>
            <a:off x="4115405" y="2256979"/>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pic>
        <p:nvPicPr>
          <p:cNvPr id="10" name="Picture 10"/>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787322" y="4671343"/>
            <a:ext cx="1595059" cy="392906"/>
          </a:xfrm>
          <a:prstGeom prst="rect">
            <a:avLst/>
          </a:prstGeom>
          <a:noFill/>
          <a:ln w="9525">
            <a:noFill/>
            <a:miter lim="800000"/>
            <a:headEnd/>
            <a:tailEnd/>
          </a:ln>
        </p:spPr>
      </p:pic>
      <p:sp>
        <p:nvSpPr>
          <p:cNvPr id="6" name="Title 1"/>
          <p:cNvSpPr>
            <a:spLocks noGrp="1"/>
          </p:cNvSpPr>
          <p:nvPr>
            <p:ph type="title"/>
          </p:nvPr>
        </p:nvSpPr>
        <p:spPr>
          <a:xfrm>
            <a:off x="435429" y="57151"/>
            <a:ext cx="8273143" cy="371646"/>
          </a:xfrm>
        </p:spPr>
        <p:txBody>
          <a:bodyPr/>
          <a:lstStyle/>
          <a:p>
            <a:r>
              <a:rPr lang="en-US" dirty="0"/>
              <a:t>Click to edit Master title style</a:t>
            </a:r>
          </a:p>
        </p:txBody>
      </p:sp>
      <p:sp>
        <p:nvSpPr>
          <p:cNvPr id="7" name="Content Placeholder 2"/>
          <p:cNvSpPr>
            <a:spLocks noGrp="1"/>
          </p:cNvSpPr>
          <p:nvPr>
            <p:ph idx="1"/>
          </p:nvPr>
        </p:nvSpPr>
        <p:spPr>
          <a:xfrm>
            <a:off x="458108" y="800324"/>
            <a:ext cx="8227786" cy="37705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Box 1032"/>
          <p:cNvSpPr txBox="1">
            <a:spLocks noChangeArrowheads="1"/>
          </p:cNvSpPr>
          <p:nvPr userDrawn="1"/>
        </p:nvSpPr>
        <p:spPr bwMode="auto">
          <a:xfrm>
            <a:off x="5660572" y="4875610"/>
            <a:ext cx="3312584"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p-process workshop 2019</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spTree>
    <p:extLst>
      <p:ext uri="{BB962C8B-B14F-4D97-AF65-F5344CB8AC3E}">
        <p14:creationId xmlns:p14="http://schemas.microsoft.com/office/powerpoint/2010/main" val="1427110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NSCLFRIB_ppt.png"/>
          <p:cNvPicPr>
            <a:picLocks/>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5" name="Text Box 5"/>
          <p:cNvSpPr txBox="1">
            <a:spLocks noChangeArrowheads="1"/>
          </p:cNvSpPr>
          <p:nvPr userDrawn="1"/>
        </p:nvSpPr>
        <p:spPr bwMode="auto">
          <a:xfrm>
            <a:off x="669775" y="990080"/>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8" name="Rectangle 7"/>
          <p:cNvSpPr>
            <a:spLocks noChangeArrowheads="1"/>
          </p:cNvSpPr>
          <p:nvPr userDrawn="1"/>
        </p:nvSpPr>
        <p:spPr bwMode="auto">
          <a:xfrm>
            <a:off x="4115405" y="2256978"/>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sp>
        <p:nvSpPr>
          <p:cNvPr id="6" name="Title 1"/>
          <p:cNvSpPr>
            <a:spLocks noGrp="1"/>
          </p:cNvSpPr>
          <p:nvPr>
            <p:ph type="title"/>
          </p:nvPr>
        </p:nvSpPr>
        <p:spPr>
          <a:xfrm>
            <a:off x="435429" y="57151"/>
            <a:ext cx="8273143" cy="371646"/>
          </a:xfrm>
        </p:spPr>
        <p:txBody>
          <a:bodyPr/>
          <a:lstStyle/>
          <a:p>
            <a:r>
              <a:rPr lang="en-US" dirty="0"/>
              <a:t>Click to edit Master title style</a:t>
            </a:r>
          </a:p>
        </p:txBody>
      </p:sp>
      <p:sp>
        <p:nvSpPr>
          <p:cNvPr id="7" name="Content Placeholder 2"/>
          <p:cNvSpPr>
            <a:spLocks noGrp="1"/>
          </p:cNvSpPr>
          <p:nvPr>
            <p:ph idx="1"/>
          </p:nvPr>
        </p:nvSpPr>
        <p:spPr>
          <a:xfrm>
            <a:off x="458108" y="800324"/>
            <a:ext cx="8227786" cy="37705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Box 1032"/>
          <p:cNvSpPr txBox="1">
            <a:spLocks noChangeArrowheads="1"/>
          </p:cNvSpPr>
          <p:nvPr userDrawn="1"/>
        </p:nvSpPr>
        <p:spPr bwMode="auto">
          <a:xfrm>
            <a:off x="5588001" y="4875610"/>
            <a:ext cx="3385155"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p-process workshop 2019</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spTree>
    <p:extLst>
      <p:ext uri="{BB962C8B-B14F-4D97-AF65-F5344CB8AC3E}">
        <p14:creationId xmlns:p14="http://schemas.microsoft.com/office/powerpoint/2010/main" val="62800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3" descr="ppt_bkg2.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5" name="Text Box 5"/>
          <p:cNvSpPr txBox="1">
            <a:spLocks noChangeArrowheads="1"/>
          </p:cNvSpPr>
          <p:nvPr/>
        </p:nvSpPr>
        <p:spPr bwMode="auto">
          <a:xfrm>
            <a:off x="669775" y="990080"/>
            <a:ext cx="7864929" cy="31933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6" name="Rectangle 7"/>
          <p:cNvSpPr>
            <a:spLocks noChangeArrowheads="1"/>
          </p:cNvSpPr>
          <p:nvPr/>
        </p:nvSpPr>
        <p:spPr bwMode="auto">
          <a:xfrm>
            <a:off x="4115405" y="2256978"/>
            <a:ext cx="9144000" cy="34562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7959" tIns="33979" rIns="67959" bIns="33979">
            <a:spAutoFit/>
          </a:bodyPr>
          <a:lstStyle/>
          <a:p>
            <a:pPr>
              <a:defRPr/>
            </a:pPr>
            <a:endParaRPr lang="en-US">
              <a:latin typeface="Arial" charset="0"/>
              <a:ea typeface="ヒラギノ角ゴ Pro W3" pitchFamily="-111" charset="-128"/>
              <a:cs typeface="Arial" charset="0"/>
            </a:endParaRPr>
          </a:p>
        </p:txBody>
      </p:sp>
      <p:sp>
        <p:nvSpPr>
          <p:cNvPr id="2" name="Title 1"/>
          <p:cNvSpPr>
            <a:spLocks noGrp="1"/>
          </p:cNvSpPr>
          <p:nvPr>
            <p:ph type="title"/>
          </p:nvPr>
        </p:nvSpPr>
        <p:spPr>
          <a:xfrm>
            <a:off x="435429" y="57151"/>
            <a:ext cx="8273143" cy="371646"/>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Box 1032"/>
          <p:cNvSpPr txBox="1">
            <a:spLocks noChangeArrowheads="1"/>
          </p:cNvSpPr>
          <p:nvPr userDrawn="1"/>
        </p:nvSpPr>
        <p:spPr bwMode="auto">
          <a:xfrm>
            <a:off x="5733144" y="4929187"/>
            <a:ext cx="3240012" cy="107081"/>
          </a:xfrm>
          <a:prstGeom prst="rect">
            <a:avLst/>
          </a:prstGeom>
          <a:noFill/>
          <a:ln w="12700">
            <a:noFill/>
            <a:miter lim="800000"/>
            <a:headEnd/>
            <a:tailEnd/>
          </a:ln>
          <a:effectLst/>
        </p:spPr>
        <p:txBody>
          <a:bodyPr wrap="square" lIns="0" tIns="0" rIns="0" bIns="0">
            <a:spAutoFit/>
          </a:bodyPr>
          <a:lstStyle/>
          <a:p>
            <a:pPr algn="r" defTabSz="609430" eaLnBrk="0" hangingPunct="0">
              <a:lnSpc>
                <a:spcPct val="90000"/>
              </a:lnSpc>
              <a:defRPr/>
            </a:pPr>
            <a:r>
              <a:rPr lang="en-US" sz="773" kern="1200" dirty="0">
                <a:solidFill>
                  <a:srgbClr val="064308"/>
                </a:solidFill>
                <a:latin typeface="Helvetica" pitchFamily="-111" charset="0"/>
                <a:ea typeface="ヒラギノ角ゴ Pro W3" pitchFamily="-111" charset="-128"/>
                <a:cs typeface="ヒラギノ角ゴ Pro W3"/>
              </a:rPr>
              <a:t>Artemis</a:t>
            </a:r>
            <a:r>
              <a:rPr lang="en-US" sz="773" kern="1200" baseline="0" dirty="0">
                <a:solidFill>
                  <a:srgbClr val="064308"/>
                </a:solidFill>
                <a:latin typeface="Helvetica" pitchFamily="-111" charset="0"/>
                <a:ea typeface="ヒラギノ角ゴ Pro W3" pitchFamily="-111" charset="-128"/>
                <a:cs typeface="ヒラギノ角ゴ Pro W3"/>
              </a:rPr>
              <a:t> Spyrou, p-process workshop 2019</a:t>
            </a:r>
            <a:r>
              <a:rPr lang="en-US" sz="773" kern="1200" dirty="0">
                <a:solidFill>
                  <a:srgbClr val="064308"/>
                </a:solidFill>
                <a:latin typeface="Helvetica" pitchFamily="-111" charset="0"/>
                <a:ea typeface="ヒラギノ角ゴ Pro W3" pitchFamily="-111" charset="-128"/>
                <a:cs typeface="ヒラギノ角ゴ Pro W3"/>
              </a:rPr>
              <a:t>, </a:t>
            </a:r>
            <a:r>
              <a:rPr lang="en-US" sz="773" kern="1200" dirty="0">
                <a:solidFill>
                  <a:srgbClr val="064308"/>
                </a:solidFill>
                <a:latin typeface="Arial" charset="0"/>
                <a:ea typeface="ヒラギノ角ゴ Pro W3" pitchFamily="-111" charset="-128"/>
                <a:cs typeface="ヒラギノ角ゴ Pro W3"/>
              </a:rPr>
              <a:t>Slide </a:t>
            </a:r>
            <a:fld id="{97F26045-EFAF-4618-8EDF-874E6A216DC5}" type="slidenum">
              <a:rPr lang="en-US" sz="773" kern="1200" smtClean="0">
                <a:solidFill>
                  <a:srgbClr val="064308"/>
                </a:solidFill>
                <a:latin typeface="Arial" charset="0"/>
                <a:ea typeface="ヒラギノ角ゴ Pro W3" pitchFamily="-111" charset="-128"/>
                <a:cs typeface="ヒラギノ角ゴ Pro W3"/>
              </a:rPr>
              <a:pPr algn="r" defTabSz="609430" eaLnBrk="0" hangingPunct="0">
                <a:lnSpc>
                  <a:spcPct val="90000"/>
                </a:lnSpc>
                <a:defRPr/>
              </a:pPr>
              <a:t>‹#›</a:t>
            </a:fld>
            <a:endParaRPr lang="en-US" sz="773" kern="1200" dirty="0">
              <a:solidFill>
                <a:srgbClr val="064308"/>
              </a:solidFill>
              <a:latin typeface="Arial" charset="0"/>
              <a:ea typeface="ヒラギノ角ゴ Pro W3" pitchFamily="-111" charset="-128"/>
              <a:cs typeface="ヒラギノ角ゴ Pro W3"/>
            </a:endParaRPr>
          </a:p>
        </p:txBody>
      </p:sp>
    </p:spTree>
    <p:extLst>
      <p:ext uri="{BB962C8B-B14F-4D97-AF65-F5344CB8AC3E}">
        <p14:creationId xmlns:p14="http://schemas.microsoft.com/office/powerpoint/2010/main" val="2839135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8409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266825" y="76201"/>
            <a:ext cx="6330950" cy="371646"/>
          </a:xfrm>
        </p:spPr>
        <p:txBody>
          <a:bodyPr/>
          <a:lstStyle/>
          <a:p>
            <a:r>
              <a:rPr lang="en-US"/>
              <a:t>Click to edit Master title style</a:t>
            </a:r>
          </a:p>
        </p:txBody>
      </p:sp>
      <p:sp>
        <p:nvSpPr>
          <p:cNvPr id="3" name="Text Placeholder 2"/>
          <p:cNvSpPr>
            <a:spLocks noGrp="1"/>
          </p:cNvSpPr>
          <p:nvPr>
            <p:ph type="body" sz="half" idx="1"/>
          </p:nvPr>
        </p:nvSpPr>
        <p:spPr>
          <a:xfrm>
            <a:off x="685800" y="914400"/>
            <a:ext cx="7772400" cy="177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2800350"/>
            <a:ext cx="7772400" cy="177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5782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141289" y="95251"/>
            <a:ext cx="8574087" cy="2513013"/>
          </a:xfrm>
          <a:prstGeom prst="rect">
            <a:avLst/>
          </a:prstGeom>
          <a:solidFill>
            <a:schemeClr val="tx1">
              <a:lumMod val="85000"/>
              <a:lumOff val="15000"/>
            </a:schemeClr>
          </a:solidFill>
        </p:spPr>
        <p:txBody>
          <a:bodyPr rIns="182880" bIns="365760" anchor="b">
            <a:normAutofit/>
          </a:bodyPr>
          <a:lstStyle/>
          <a:p>
            <a:pPr fontAlgn="auto">
              <a:spcAft>
                <a:spcPts val="0"/>
              </a:spcAft>
              <a:defRPr/>
            </a:pPr>
            <a:endParaRPr sz="4200">
              <a:solidFill>
                <a:schemeClr val="bg1"/>
              </a:solidFill>
              <a:latin typeface="+mj-lt"/>
              <a:ea typeface="+mj-ea"/>
              <a:cs typeface="+mj-cs"/>
            </a:endParaRPr>
          </a:p>
        </p:txBody>
      </p:sp>
      <p:grpSp>
        <p:nvGrpSpPr>
          <p:cNvPr id="5" name="Group 16"/>
          <p:cNvGrpSpPr>
            <a:grpSpLocks/>
          </p:cNvGrpSpPr>
          <p:nvPr/>
        </p:nvGrpSpPr>
        <p:grpSpPr bwMode="auto">
          <a:xfrm>
            <a:off x="141289" y="2611439"/>
            <a:ext cx="8575675" cy="103187"/>
            <a:chOff x="284163" y="1759424"/>
            <a:chExt cx="8576373" cy="137411"/>
          </a:xfrm>
        </p:grpSpPr>
        <p:sp>
          <p:nvSpPr>
            <p:cNvPr id="6" name="Rectangle 5"/>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7" name="Rectangle 6"/>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8" name="Rectangle 7"/>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9" name="Rectangle 8"/>
          <p:cNvSpPr/>
          <p:nvPr/>
        </p:nvSpPr>
        <p:spPr>
          <a:xfrm>
            <a:off x="141289" y="4670426"/>
            <a:ext cx="8574087" cy="13017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pic>
        <p:nvPicPr>
          <p:cNvPr id="10" name="Picture 25" descr="tig_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68950" y="2813051"/>
            <a:ext cx="1114425"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9414" y="2813051"/>
            <a:ext cx="1985962"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1289" y="2813051"/>
            <a:ext cx="2684462" cy="1751013"/>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3" name="Picture 2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84489" y="2813051"/>
            <a:ext cx="2630487"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3257" y="98662"/>
            <a:ext cx="7808976" cy="1049786"/>
          </a:xfrm>
          <a:prstGeom prst="rect">
            <a:avLst/>
          </a:prstGeom>
          <a:noFill/>
        </p:spPr>
        <p:txBody>
          <a:bodyPr vert="horz" lIns="91440" tIns="45720" rIns="91440" bIns="45720" rtlCol="0" anchor="b" anchorCtr="0">
            <a:normAutofit/>
          </a:bodyPr>
          <a:lstStyle>
            <a:lvl1pPr marL="0" algn="l" defTabSz="914378" rtl="0" eaLnBrk="1" latinLnBrk="0" hangingPunct="1">
              <a:lnSpc>
                <a:spcPts val="4600"/>
              </a:lnSpc>
              <a:spcBef>
                <a:spcPct val="0"/>
              </a:spcBef>
              <a:buNone/>
              <a:defRPr sz="4200" kern="1200">
                <a:solidFill>
                  <a:schemeClr val="bg1"/>
                </a:solidFill>
                <a:latin typeface="+mj-lt"/>
                <a:ea typeface="+mj-ea"/>
                <a:cs typeface="+mj-cs"/>
              </a:defRPr>
            </a:lvl1pPr>
          </a:lstStyle>
          <a:p>
            <a:r>
              <a:rPr lang="en-US"/>
              <a:t>Click to edit Master title style</a:t>
            </a:r>
            <a:endParaRPr dirty="0"/>
          </a:p>
        </p:txBody>
      </p:sp>
      <p:sp>
        <p:nvSpPr>
          <p:cNvPr id="3" name="Subtitle 2"/>
          <p:cNvSpPr>
            <a:spLocks noGrp="1"/>
          </p:cNvSpPr>
          <p:nvPr>
            <p:ph type="subTitle" idx="1"/>
          </p:nvPr>
        </p:nvSpPr>
        <p:spPr>
          <a:xfrm>
            <a:off x="308121" y="1596568"/>
            <a:ext cx="7754112" cy="363474"/>
          </a:xfrm>
        </p:spPr>
        <p:txBody>
          <a:bodyPr/>
          <a:lstStyle>
            <a:lvl1pPr marL="0" indent="0" algn="l" defTabSz="914378"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dirty="0"/>
          </a:p>
        </p:txBody>
      </p:sp>
      <p:sp>
        <p:nvSpPr>
          <p:cNvPr id="14" name="Date Placeholder 3"/>
          <p:cNvSpPr>
            <a:spLocks noGrp="1"/>
          </p:cNvSpPr>
          <p:nvPr>
            <p:ph type="dt" sz="half" idx="10"/>
          </p:nvPr>
        </p:nvSpPr>
        <p:spPr>
          <a:xfrm>
            <a:off x="6794501" y="4827589"/>
            <a:ext cx="1814513" cy="274637"/>
          </a:xfrm>
        </p:spPr>
        <p:txBody>
          <a:bodyPr/>
          <a:lstStyle>
            <a:lvl1pPr>
              <a:defRPr/>
            </a:lvl1pPr>
          </a:lstStyle>
          <a:p>
            <a:r>
              <a:rPr lang="en-CA" altLang="x-none"/>
              <a:t>2016-12-06</a:t>
            </a:r>
            <a:endParaRPr lang="en-US" altLang="x-none"/>
          </a:p>
        </p:txBody>
      </p:sp>
      <p:sp>
        <p:nvSpPr>
          <p:cNvPr id="15" name="Footer Placeholder 4"/>
          <p:cNvSpPr>
            <a:spLocks noGrp="1"/>
          </p:cNvSpPr>
          <p:nvPr>
            <p:ph type="ftr" sz="quarter" idx="11"/>
          </p:nvPr>
        </p:nvSpPr>
        <p:spPr/>
        <p:txBody>
          <a:bodyPr/>
          <a:lstStyle>
            <a:lvl1pPr>
              <a:defRPr/>
            </a:lvl1pPr>
          </a:lstStyle>
          <a:p>
            <a:pPr>
              <a:defRPr/>
            </a:pPr>
            <a:r>
              <a:rPr lang="en-US"/>
              <a:t>Nuclear Shell Evolution</a:t>
            </a:r>
          </a:p>
        </p:txBody>
      </p:sp>
    </p:spTree>
    <p:extLst>
      <p:ext uri="{BB962C8B-B14F-4D97-AF65-F5344CB8AC3E}">
        <p14:creationId xmlns:p14="http://schemas.microsoft.com/office/powerpoint/2010/main" val="261037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5.xml"/><Relationship Id="rId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6.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theme" Target="../theme/theme7.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06072" y="56927"/>
            <a:ext cx="6331857" cy="371646"/>
          </a:xfrm>
          <a:prstGeom prst="rect">
            <a:avLst/>
          </a:prstGeom>
          <a:noFill/>
          <a:ln w="12700">
            <a:noFill/>
            <a:miter lim="800000"/>
            <a:headEnd/>
            <a:tailEnd/>
          </a:ln>
        </p:spPr>
        <p:txBody>
          <a:bodyPr vert="horz" wrap="square" lIns="59299" tIns="23720" rIns="59299" bIns="23720" numCol="1" anchor="t"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458108" y="800324"/>
            <a:ext cx="8227786" cy="377056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167065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sldNum="0" hdr="0" dt="0"/>
  <p:txStyles>
    <p:titleStyle>
      <a:lvl1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1pPr>
      <a:lvl2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2pPr>
      <a:lvl3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3pPr>
      <a:lvl4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4pPr>
      <a:lvl5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5pPr>
      <a:lvl6pPr marL="339812"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6pPr>
      <a:lvl7pPr marL="679625"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7pPr>
      <a:lvl8pPr marL="1019437"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8pPr>
      <a:lvl9pPr marL="1359250"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9pPr>
    </p:titleStyle>
    <p:bodyStyle>
      <a:lvl1pPr marL="127244" indent="-127244" algn="l" defTabSz="600500" rtl="0" eaLnBrk="0" fontAlgn="base" hangingPunct="0">
        <a:lnSpc>
          <a:spcPct val="90000"/>
        </a:lnSpc>
        <a:spcBef>
          <a:spcPct val="50000"/>
        </a:spcBef>
        <a:spcAft>
          <a:spcPct val="0"/>
        </a:spcAft>
        <a:buSzPct val="100000"/>
        <a:buChar char="•"/>
        <a:defRPr sz="1477">
          <a:solidFill>
            <a:srgbClr val="064308"/>
          </a:solidFill>
          <a:latin typeface="Arial" charset="0"/>
          <a:ea typeface="ＭＳ Ｐゴシック" pitchFamily="-65" charset="-128"/>
          <a:cs typeface="ＭＳ Ｐゴシック" pitchFamily="-65" charset="-128"/>
        </a:defRPr>
      </a:lvl1pPr>
      <a:lvl2pPr marL="339316" indent="-127244" algn="l" defTabSz="600500" rtl="0" eaLnBrk="0" fontAlgn="base" hangingPunct="0">
        <a:lnSpc>
          <a:spcPct val="90000"/>
        </a:lnSpc>
        <a:spcBef>
          <a:spcPct val="25000"/>
        </a:spcBef>
        <a:spcAft>
          <a:spcPct val="0"/>
        </a:spcAft>
        <a:buSzPct val="100000"/>
        <a:buChar char="–"/>
        <a:defRPr sz="1195">
          <a:solidFill>
            <a:schemeClr val="tx1"/>
          </a:solidFill>
          <a:latin typeface="Arial" charset="0"/>
          <a:ea typeface="ＭＳ Ｐゴシック" charset="-128"/>
          <a:cs typeface="ＭＳ Ｐゴシック"/>
        </a:defRPr>
      </a:lvl2pPr>
      <a:lvl3pPr marL="551389" indent="-127244" algn="l" defTabSz="600500" rtl="0" eaLnBrk="0" fontAlgn="base" hangingPunct="0">
        <a:lnSpc>
          <a:spcPct val="90000"/>
        </a:lnSpc>
        <a:spcBef>
          <a:spcPct val="15000"/>
        </a:spcBef>
        <a:spcAft>
          <a:spcPct val="0"/>
        </a:spcAft>
        <a:buSzPct val="100000"/>
        <a:buChar char="»"/>
        <a:defRPr sz="1195">
          <a:solidFill>
            <a:schemeClr val="tx1"/>
          </a:solidFill>
          <a:latin typeface="Arial" charset="0"/>
          <a:ea typeface="ヒラギノ角ゴ Pro W3" pitchFamily="-111" charset="-128"/>
          <a:cs typeface="ヒラギノ角ゴ Pro W3" pitchFamily="-111" charset="-128"/>
        </a:defRPr>
      </a:lvl3pPr>
      <a:lvl4pPr marL="934236" indent="-169658" algn="l" defTabSz="600500" rtl="0" eaLnBrk="0" fontAlgn="base" hangingPunct="0">
        <a:lnSpc>
          <a:spcPct val="90000"/>
        </a:lnSpc>
        <a:spcBef>
          <a:spcPct val="10000"/>
        </a:spcBef>
        <a:spcAft>
          <a:spcPct val="0"/>
        </a:spcAft>
        <a:buSzPct val="100000"/>
        <a:buChar char="–"/>
        <a:defRPr sz="984">
          <a:solidFill>
            <a:schemeClr val="tx1"/>
          </a:solidFill>
          <a:latin typeface="Helvetica" charset="0"/>
          <a:ea typeface="ヒラギノ角ゴ Pro W3" pitchFamily="-111" charset="-128"/>
          <a:cs typeface="ヒラギノ角ゴ Pro W3"/>
        </a:defRPr>
      </a:lvl4pPr>
      <a:lvl5pPr marL="1312617" indent="-111617" algn="l" defTabSz="600500" rtl="0" eaLnBrk="0" fontAlgn="base" hangingPunct="0">
        <a:lnSpc>
          <a:spcPct val="90000"/>
        </a:lnSpc>
        <a:spcBef>
          <a:spcPct val="10000"/>
        </a:spcBef>
        <a:spcAft>
          <a:spcPct val="0"/>
        </a:spcAft>
        <a:buSzPct val="100000"/>
        <a:buChar char="–"/>
        <a:defRPr sz="984">
          <a:solidFill>
            <a:schemeClr val="tx1"/>
          </a:solidFill>
          <a:latin typeface="Helvetica" charset="0"/>
          <a:ea typeface="ヒラギノ角ゴ Pro W3" pitchFamily="-111" charset="-128"/>
          <a:cs typeface="ヒラギノ角ゴ Pro W3"/>
        </a:defRPr>
      </a:lvl5pPr>
      <a:lvl6pPr marL="1653046"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6pPr>
      <a:lvl7pPr marL="1992860"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7pPr>
      <a:lvl8pPr marL="2332672"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8pPr>
      <a:lvl9pPr marL="2672485"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9pPr>
    </p:bodyStyle>
    <p:otherStyle>
      <a:defPPr>
        <a:defRPr lang="en-US"/>
      </a:defPPr>
      <a:lvl1pPr marL="0" algn="l" defTabSz="679625" rtl="0" eaLnBrk="1" latinLnBrk="0" hangingPunct="1">
        <a:defRPr sz="1336" kern="1200">
          <a:solidFill>
            <a:schemeClr val="tx1"/>
          </a:solidFill>
          <a:latin typeface="+mn-lt"/>
          <a:ea typeface="+mn-ea"/>
          <a:cs typeface="+mn-cs"/>
        </a:defRPr>
      </a:lvl1pPr>
      <a:lvl2pPr marL="339812" algn="l" defTabSz="679625" rtl="0" eaLnBrk="1" latinLnBrk="0" hangingPunct="1">
        <a:defRPr sz="1336" kern="1200">
          <a:solidFill>
            <a:schemeClr val="tx1"/>
          </a:solidFill>
          <a:latin typeface="+mn-lt"/>
          <a:ea typeface="+mn-ea"/>
          <a:cs typeface="+mn-cs"/>
        </a:defRPr>
      </a:lvl2pPr>
      <a:lvl3pPr marL="679625" algn="l" defTabSz="679625" rtl="0" eaLnBrk="1" latinLnBrk="0" hangingPunct="1">
        <a:defRPr sz="1336" kern="1200">
          <a:solidFill>
            <a:schemeClr val="tx1"/>
          </a:solidFill>
          <a:latin typeface="+mn-lt"/>
          <a:ea typeface="+mn-ea"/>
          <a:cs typeface="+mn-cs"/>
        </a:defRPr>
      </a:lvl3pPr>
      <a:lvl4pPr marL="1019437" algn="l" defTabSz="679625" rtl="0" eaLnBrk="1" latinLnBrk="0" hangingPunct="1">
        <a:defRPr sz="1336" kern="1200">
          <a:solidFill>
            <a:schemeClr val="tx1"/>
          </a:solidFill>
          <a:latin typeface="+mn-lt"/>
          <a:ea typeface="+mn-ea"/>
          <a:cs typeface="+mn-cs"/>
        </a:defRPr>
      </a:lvl4pPr>
      <a:lvl5pPr marL="1359250" algn="l" defTabSz="679625" rtl="0" eaLnBrk="1" latinLnBrk="0" hangingPunct="1">
        <a:defRPr sz="1336" kern="1200">
          <a:solidFill>
            <a:schemeClr val="tx1"/>
          </a:solidFill>
          <a:latin typeface="+mn-lt"/>
          <a:ea typeface="+mn-ea"/>
          <a:cs typeface="+mn-cs"/>
        </a:defRPr>
      </a:lvl5pPr>
      <a:lvl6pPr marL="1699063" algn="l" defTabSz="679625" rtl="0" eaLnBrk="1" latinLnBrk="0" hangingPunct="1">
        <a:defRPr sz="1336" kern="1200">
          <a:solidFill>
            <a:schemeClr val="tx1"/>
          </a:solidFill>
          <a:latin typeface="+mn-lt"/>
          <a:ea typeface="+mn-ea"/>
          <a:cs typeface="+mn-cs"/>
        </a:defRPr>
      </a:lvl6pPr>
      <a:lvl7pPr marL="2038875" algn="l" defTabSz="679625" rtl="0" eaLnBrk="1" latinLnBrk="0" hangingPunct="1">
        <a:defRPr sz="1336" kern="1200">
          <a:solidFill>
            <a:schemeClr val="tx1"/>
          </a:solidFill>
          <a:latin typeface="+mn-lt"/>
          <a:ea typeface="+mn-ea"/>
          <a:cs typeface="+mn-cs"/>
        </a:defRPr>
      </a:lvl7pPr>
      <a:lvl8pPr marL="2378688" algn="l" defTabSz="679625" rtl="0" eaLnBrk="1" latinLnBrk="0" hangingPunct="1">
        <a:defRPr sz="1336" kern="1200">
          <a:solidFill>
            <a:schemeClr val="tx1"/>
          </a:solidFill>
          <a:latin typeface="+mn-lt"/>
          <a:ea typeface="+mn-ea"/>
          <a:cs typeface="+mn-cs"/>
        </a:defRPr>
      </a:lvl8pPr>
      <a:lvl9pPr marL="2718500" algn="l" defTabSz="679625" rtl="0" eaLnBrk="1" latinLnBrk="0" hangingPunct="1">
        <a:defRPr sz="133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3276" y="923925"/>
            <a:ext cx="8054975" cy="3670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8524875" y="14289"/>
            <a:ext cx="630238" cy="269875"/>
          </a:xfrm>
          <a:prstGeom prst="rect">
            <a:avLst/>
          </a:prstGeom>
        </p:spPr>
        <p:txBody>
          <a:bodyPr vert="horz" wrap="square" lIns="91440" tIns="45720" rIns="91440" bIns="45720" numCol="1" anchor="ctr" anchorCtr="0" compatLnSpc="1">
            <a:prstTxWarp prst="textNoShape">
              <a:avLst/>
            </a:prstTxWarp>
          </a:bodyPr>
          <a:lstStyle>
            <a:lvl1pPr algn="r">
              <a:defRPr sz="1400" b="1">
                <a:solidFill>
                  <a:srgbClr val="262626"/>
                </a:solidFill>
              </a:defRPr>
            </a:lvl1pPr>
          </a:lstStyle>
          <a:p>
            <a:fld id="{33046761-78A3-9241-A308-7537FDAB450C}" type="slidenum">
              <a:rPr lang="en-US" altLang="x-none"/>
              <a:pPr/>
              <a:t>‹#›</a:t>
            </a:fld>
            <a:endParaRPr lang="en-US" altLang="x-none"/>
          </a:p>
        </p:txBody>
      </p:sp>
      <p:sp>
        <p:nvSpPr>
          <p:cNvPr id="12" name="Rectangle 11"/>
          <p:cNvSpPr/>
          <p:nvPr/>
        </p:nvSpPr>
        <p:spPr>
          <a:xfrm>
            <a:off x="200026" y="84138"/>
            <a:ext cx="8486775" cy="850900"/>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nvGrpSpPr>
          <p:cNvPr id="1029" name="Group 12"/>
          <p:cNvGrpSpPr>
            <a:grpSpLocks/>
          </p:cNvGrpSpPr>
          <p:nvPr/>
        </p:nvGrpSpPr>
        <p:grpSpPr bwMode="auto">
          <a:xfrm>
            <a:off x="200026" y="920750"/>
            <a:ext cx="8488363" cy="103188"/>
            <a:chOff x="284163" y="1577847"/>
            <a:chExt cx="8576373" cy="137411"/>
          </a:xfrm>
        </p:grpSpPr>
        <p:sp>
          <p:nvSpPr>
            <p:cNvPr id="14" name="Rectangle 13"/>
            <p:cNvSpPr/>
            <p:nvPr/>
          </p:nvSpPr>
          <p:spPr>
            <a:xfrm>
              <a:off x="284163" y="1577847"/>
              <a:ext cx="1600752"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15" name="Rectangle 14"/>
            <p:cNvSpPr/>
            <p:nvPr/>
          </p:nvSpPr>
          <p:spPr>
            <a:xfrm>
              <a:off x="1884915" y="1577847"/>
              <a:ext cx="2742771"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16" name="Rectangle 15"/>
            <p:cNvSpPr/>
            <p:nvPr/>
          </p:nvSpPr>
          <p:spPr>
            <a:xfrm>
              <a:off x="4626082" y="1577847"/>
              <a:ext cx="4234454"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grpSp>
      <p:sp>
        <p:nvSpPr>
          <p:cNvPr id="18" name="Date Placeholder 3"/>
          <p:cNvSpPr>
            <a:spLocks noGrp="1"/>
          </p:cNvSpPr>
          <p:nvPr>
            <p:ph type="dt" sz="half" idx="2"/>
          </p:nvPr>
        </p:nvSpPr>
        <p:spPr>
          <a:xfrm>
            <a:off x="6391275" y="4827589"/>
            <a:ext cx="1982788" cy="274637"/>
          </a:xfrm>
          <a:prstGeom prst="rect">
            <a:avLst/>
          </a:prstGeom>
        </p:spPr>
        <p:txBody>
          <a:bodyPr vert="horz" wrap="square" lIns="91440" tIns="45720" rIns="91440" bIns="45720" numCol="1" anchor="ctr" anchorCtr="0" compatLnSpc="1">
            <a:prstTxWarp prst="textNoShape">
              <a:avLst/>
            </a:prstTxWarp>
          </a:bodyPr>
          <a:lstStyle>
            <a:lvl1pPr algn="r">
              <a:defRPr sz="1400">
                <a:solidFill>
                  <a:srgbClr val="373A49"/>
                </a:solidFill>
              </a:defRPr>
            </a:lvl1pPr>
          </a:lstStyle>
          <a:p>
            <a:r>
              <a:rPr lang="en-CA" altLang="x-none"/>
              <a:t>2016-12-06</a:t>
            </a:r>
            <a:endParaRPr lang="en-US" altLang="x-none"/>
          </a:p>
        </p:txBody>
      </p:sp>
      <p:sp>
        <p:nvSpPr>
          <p:cNvPr id="19" name="Footer Placeholder 4"/>
          <p:cNvSpPr>
            <a:spLocks noGrp="1"/>
          </p:cNvSpPr>
          <p:nvPr>
            <p:ph type="ftr" sz="quarter" idx="3"/>
          </p:nvPr>
        </p:nvSpPr>
        <p:spPr>
          <a:xfrm>
            <a:off x="200026" y="4827589"/>
            <a:ext cx="6124575" cy="274637"/>
          </a:xfrm>
          <a:prstGeom prst="rect">
            <a:avLst/>
          </a:prstGeom>
        </p:spPr>
        <p:txBody>
          <a:bodyPr anchor="ctr"/>
          <a:lstStyle>
            <a:lvl1pPr fontAlgn="auto">
              <a:spcBef>
                <a:spcPts val="0"/>
              </a:spcBef>
              <a:spcAft>
                <a:spcPts val="0"/>
              </a:spcAft>
              <a:defRPr sz="1400" smtClean="0">
                <a:solidFill>
                  <a:schemeClr val="tx2">
                    <a:lumMod val="90000"/>
                    <a:lumOff val="10000"/>
                  </a:schemeClr>
                </a:solidFill>
                <a:latin typeface="+mn-lt"/>
                <a:ea typeface="+mn-ea"/>
              </a:defRPr>
            </a:lvl1pPr>
          </a:lstStyle>
          <a:p>
            <a:pPr>
              <a:defRPr/>
            </a:pPr>
            <a:r>
              <a:rPr lang="en-US"/>
              <a:t>Nuclear Shell Evolution</a:t>
            </a:r>
          </a:p>
        </p:txBody>
      </p:sp>
    </p:spTree>
    <p:extLst>
      <p:ext uri="{BB962C8B-B14F-4D97-AF65-F5344CB8AC3E}">
        <p14:creationId xmlns:p14="http://schemas.microsoft.com/office/powerpoint/2010/main" val="259728033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9" r:id="rId3"/>
  </p:sldLayoutIdLst>
  <p:hf sldNum="0" hdr="0"/>
  <p:txStyles>
    <p:titleStyle>
      <a:lvl1pPr algn="r" rtl="0" eaLnBrk="1" fontAlgn="base" hangingPunct="1">
        <a:spcBef>
          <a:spcPct val="0"/>
        </a:spcBef>
        <a:spcAft>
          <a:spcPct val="0"/>
        </a:spcAft>
        <a:defRPr sz="4200" kern="1200">
          <a:solidFill>
            <a:schemeClr val="bg1"/>
          </a:solidFill>
          <a:latin typeface="+mj-lt"/>
          <a:ea typeface="ＭＳ Ｐゴシック" charset="-128"/>
          <a:cs typeface="+mj-cs"/>
        </a:defRPr>
      </a:lvl1pPr>
      <a:lvl2pPr algn="r" rtl="0" eaLnBrk="1" fontAlgn="base" hangingPunct="1">
        <a:spcBef>
          <a:spcPct val="0"/>
        </a:spcBef>
        <a:spcAft>
          <a:spcPct val="0"/>
        </a:spcAft>
        <a:defRPr sz="4200">
          <a:solidFill>
            <a:schemeClr val="bg1"/>
          </a:solidFill>
          <a:latin typeface="Corbel" charset="0"/>
          <a:ea typeface="ＭＳ Ｐゴシック" charset="-128"/>
        </a:defRPr>
      </a:lvl2pPr>
      <a:lvl3pPr algn="r" rtl="0" eaLnBrk="1" fontAlgn="base" hangingPunct="1">
        <a:spcBef>
          <a:spcPct val="0"/>
        </a:spcBef>
        <a:spcAft>
          <a:spcPct val="0"/>
        </a:spcAft>
        <a:defRPr sz="4200">
          <a:solidFill>
            <a:schemeClr val="bg1"/>
          </a:solidFill>
          <a:latin typeface="Corbel" charset="0"/>
          <a:ea typeface="ＭＳ Ｐゴシック" charset="-128"/>
        </a:defRPr>
      </a:lvl3pPr>
      <a:lvl4pPr algn="r" rtl="0" eaLnBrk="1" fontAlgn="base" hangingPunct="1">
        <a:spcBef>
          <a:spcPct val="0"/>
        </a:spcBef>
        <a:spcAft>
          <a:spcPct val="0"/>
        </a:spcAft>
        <a:defRPr sz="4200">
          <a:solidFill>
            <a:schemeClr val="bg1"/>
          </a:solidFill>
          <a:latin typeface="Corbel" charset="0"/>
          <a:ea typeface="ＭＳ Ｐゴシック" charset="-128"/>
        </a:defRPr>
      </a:lvl4pPr>
      <a:lvl5pPr algn="r" rtl="0" eaLnBrk="1" fontAlgn="base" hangingPunct="1">
        <a:spcBef>
          <a:spcPct val="0"/>
        </a:spcBef>
        <a:spcAft>
          <a:spcPct val="0"/>
        </a:spcAft>
        <a:defRPr sz="4200">
          <a:solidFill>
            <a:schemeClr val="bg1"/>
          </a:solidFill>
          <a:latin typeface="Corbel" charset="0"/>
          <a:ea typeface="ＭＳ Ｐゴシック" charset="-128"/>
        </a:defRPr>
      </a:lvl5pPr>
      <a:lvl6pPr marL="457189" algn="r" rtl="0" eaLnBrk="1" fontAlgn="base" hangingPunct="1">
        <a:spcBef>
          <a:spcPct val="0"/>
        </a:spcBef>
        <a:spcAft>
          <a:spcPct val="0"/>
        </a:spcAft>
        <a:defRPr sz="4200">
          <a:solidFill>
            <a:schemeClr val="bg1"/>
          </a:solidFill>
          <a:latin typeface="Corbel" charset="0"/>
          <a:ea typeface="ＭＳ Ｐゴシック" charset="-128"/>
        </a:defRPr>
      </a:lvl6pPr>
      <a:lvl7pPr marL="914378" algn="r" rtl="0" eaLnBrk="1" fontAlgn="base" hangingPunct="1">
        <a:spcBef>
          <a:spcPct val="0"/>
        </a:spcBef>
        <a:spcAft>
          <a:spcPct val="0"/>
        </a:spcAft>
        <a:defRPr sz="4200">
          <a:solidFill>
            <a:schemeClr val="bg1"/>
          </a:solidFill>
          <a:latin typeface="Corbel" charset="0"/>
          <a:ea typeface="ＭＳ Ｐゴシック" charset="-128"/>
        </a:defRPr>
      </a:lvl7pPr>
      <a:lvl8pPr marL="1371566" algn="r" rtl="0" eaLnBrk="1" fontAlgn="base" hangingPunct="1">
        <a:spcBef>
          <a:spcPct val="0"/>
        </a:spcBef>
        <a:spcAft>
          <a:spcPct val="0"/>
        </a:spcAft>
        <a:defRPr sz="4200">
          <a:solidFill>
            <a:schemeClr val="bg1"/>
          </a:solidFill>
          <a:latin typeface="Corbel" charset="0"/>
          <a:ea typeface="ＭＳ Ｐゴシック" charset="-128"/>
        </a:defRPr>
      </a:lvl8pPr>
      <a:lvl9pPr marL="1828754" algn="r" rtl="0" eaLnBrk="1" fontAlgn="base" hangingPunct="1">
        <a:spcBef>
          <a:spcPct val="0"/>
        </a:spcBef>
        <a:spcAft>
          <a:spcPct val="0"/>
        </a:spcAft>
        <a:defRPr sz="4200">
          <a:solidFill>
            <a:schemeClr val="bg1"/>
          </a:solidFill>
          <a:latin typeface="Corbel" charset="0"/>
          <a:ea typeface="ＭＳ Ｐゴシック" charset="-128"/>
        </a:defRPr>
      </a:lvl9pPr>
    </p:titleStyle>
    <p:bodyStyle>
      <a:lvl1pPr marL="454014" indent="-454014" algn="l" rtl="0" eaLnBrk="1" fontAlgn="base" hangingPunct="1">
        <a:spcBef>
          <a:spcPts val="2000"/>
        </a:spcBef>
        <a:spcAft>
          <a:spcPct val="0"/>
        </a:spcAft>
        <a:buClr>
          <a:srgbClr val="A6A6A6"/>
        </a:buClr>
        <a:buSzPct val="90000"/>
        <a:buFont typeface="Wingdings" charset="2"/>
        <a:buChar char="u"/>
        <a:defRPr sz="2400" kern="1200">
          <a:solidFill>
            <a:srgbClr val="262626"/>
          </a:solidFill>
          <a:latin typeface="+mn-lt"/>
          <a:ea typeface="ＭＳ Ｐゴシック" charset="-128"/>
          <a:cs typeface="+mn-cs"/>
        </a:defRPr>
      </a:lvl1pPr>
      <a:lvl2pPr marL="914378" indent="-457189" algn="l" rtl="0" eaLnBrk="1" fontAlgn="base" hangingPunct="1">
        <a:spcBef>
          <a:spcPts val="600"/>
        </a:spcBef>
        <a:spcAft>
          <a:spcPct val="0"/>
        </a:spcAft>
        <a:buClr>
          <a:srgbClr val="404040"/>
        </a:buClr>
        <a:buSzPct val="90000"/>
        <a:buFont typeface="Wingdings" charset="2"/>
        <a:buChar char="u"/>
        <a:defRPr sz="2200" kern="1200">
          <a:solidFill>
            <a:srgbClr val="262626"/>
          </a:solidFill>
          <a:latin typeface="+mn-lt"/>
          <a:ea typeface="ＭＳ Ｐゴシック" charset="-128"/>
          <a:cs typeface="+mn-cs"/>
        </a:defRPr>
      </a:lvl2pPr>
      <a:lvl3pPr marL="1260443" indent="-346067" algn="l" rtl="0" eaLnBrk="1" fontAlgn="base" hangingPunct="1">
        <a:spcBef>
          <a:spcPts val="600"/>
        </a:spcBef>
        <a:spcAft>
          <a:spcPct val="0"/>
        </a:spcAft>
        <a:buClr>
          <a:srgbClr val="A6A6A6"/>
        </a:buClr>
        <a:buSzPct val="90000"/>
        <a:buFont typeface="Wingdings" charset="2"/>
        <a:buChar char="u"/>
        <a:defRPr sz="2000" kern="1200">
          <a:solidFill>
            <a:srgbClr val="262626"/>
          </a:solidFill>
          <a:latin typeface="+mn-lt"/>
          <a:ea typeface="ＭＳ Ｐゴシック" charset="-128"/>
          <a:cs typeface="+mn-cs"/>
        </a:defRPr>
      </a:lvl3pPr>
      <a:lvl4pPr marL="1600160" indent="-339716" algn="l" rtl="0" eaLnBrk="1" fontAlgn="base" hangingPunct="1">
        <a:spcBef>
          <a:spcPts val="600"/>
        </a:spcBef>
        <a:spcAft>
          <a:spcPct val="0"/>
        </a:spcAft>
        <a:buClr>
          <a:srgbClr val="404040"/>
        </a:buClr>
        <a:buSzPct val="90000"/>
        <a:buFont typeface="Wingdings" charset="2"/>
        <a:buChar char="u"/>
        <a:defRPr kern="1200">
          <a:solidFill>
            <a:srgbClr val="262626"/>
          </a:solidFill>
          <a:latin typeface="+mn-lt"/>
          <a:ea typeface="ＭＳ Ｐゴシック" charset="-128"/>
          <a:cs typeface="+mn-cs"/>
        </a:defRPr>
      </a:lvl4pPr>
      <a:lvl5pPr marL="1939877" indent="-331780" algn="l" rtl="0" eaLnBrk="1" fontAlgn="base" hangingPunct="1">
        <a:spcBef>
          <a:spcPts val="600"/>
        </a:spcBef>
        <a:spcAft>
          <a:spcPct val="0"/>
        </a:spcAft>
        <a:buClr>
          <a:srgbClr val="A6A6A6"/>
        </a:buClr>
        <a:buSzPct val="90000"/>
        <a:buFont typeface="Wingdings" charset="2"/>
        <a:buChar char="u"/>
        <a:defRPr kern="1200">
          <a:solidFill>
            <a:srgbClr val="262626"/>
          </a:solidFill>
          <a:latin typeface="+mn-lt"/>
          <a:ea typeface="ＭＳ Ｐゴシック" charset="-128"/>
          <a:cs typeface="+mn-cs"/>
        </a:defRPr>
      </a:lvl5pPr>
      <a:lvl6pPr marL="2290706" indent="-344480" algn="l" defTabSz="914378" rtl="0" eaLnBrk="1" latinLnBrk="0" hangingPunct="1">
        <a:spcBef>
          <a:spcPts val="600"/>
        </a:spcBef>
        <a:buClr>
          <a:schemeClr val="tx1">
            <a:lumMod val="75000"/>
            <a:lumOff val="25000"/>
          </a:schemeClr>
        </a:buClr>
        <a:buSzPct val="90000"/>
        <a:buFont typeface="Wingdings" charset="2"/>
        <a:buChar char="u"/>
        <a:defRPr lang="en-US" sz="1800" kern="1200" dirty="0" smtClean="0">
          <a:solidFill>
            <a:schemeClr val="tx1">
              <a:lumMod val="85000"/>
              <a:lumOff val="15000"/>
            </a:schemeClr>
          </a:solidFill>
          <a:latin typeface="+mn-lt"/>
          <a:ea typeface="+mn-ea"/>
          <a:cs typeface="+mn-cs"/>
        </a:defRPr>
      </a:lvl6pPr>
      <a:lvl7pPr marL="2625659" indent="-344480" algn="l" defTabSz="914378" rtl="0" eaLnBrk="1" latinLnBrk="0" hangingPunct="1">
        <a:spcBef>
          <a:spcPts val="600"/>
        </a:spcBef>
        <a:buClr>
          <a:schemeClr val="bg1">
            <a:lumMod val="65000"/>
          </a:schemeClr>
        </a:buClr>
        <a:buSzPct val="90000"/>
        <a:buFont typeface="Wingdings" charset="2"/>
        <a:buChar char="u"/>
        <a:defRPr lang="en-US" sz="1800" kern="1200" dirty="0" smtClean="0">
          <a:solidFill>
            <a:schemeClr val="tx1">
              <a:lumMod val="85000"/>
              <a:lumOff val="15000"/>
            </a:schemeClr>
          </a:solidFill>
          <a:latin typeface="+mn-lt"/>
          <a:ea typeface="+mn-ea"/>
          <a:cs typeface="+mn-cs"/>
        </a:defRPr>
      </a:lvl7pPr>
      <a:lvl8pPr marL="2970139" indent="-344480" algn="l" defTabSz="914378" rtl="0" eaLnBrk="1" latinLnBrk="0" hangingPunct="1">
        <a:spcBef>
          <a:spcPts val="600"/>
        </a:spcBef>
        <a:buClr>
          <a:schemeClr val="tx1">
            <a:lumMod val="75000"/>
            <a:lumOff val="25000"/>
          </a:schemeClr>
        </a:buClr>
        <a:buSzPct val="90000"/>
        <a:buFont typeface="Wingdings" charset="2"/>
        <a:buChar char="u"/>
        <a:defRPr lang="en-US" sz="1800" kern="1200" dirty="0" smtClean="0">
          <a:solidFill>
            <a:schemeClr val="tx1">
              <a:lumMod val="85000"/>
              <a:lumOff val="15000"/>
            </a:schemeClr>
          </a:solidFill>
          <a:latin typeface="+mn-lt"/>
          <a:ea typeface="+mn-ea"/>
          <a:cs typeface="+mn-cs"/>
        </a:defRPr>
      </a:lvl8pPr>
      <a:lvl9pPr marL="3313031" indent="-344480" algn="l" defTabSz="914378" rtl="0" eaLnBrk="1" latinLnBrk="0" hangingPunct="1">
        <a:spcBef>
          <a:spcPts val="600"/>
        </a:spcBef>
        <a:buClr>
          <a:schemeClr val="bg1">
            <a:lumMod val="65000"/>
          </a:schemeClr>
        </a:buClr>
        <a:buSzPct val="90000"/>
        <a:buFont typeface="Wingdings" charset="2"/>
        <a:buChar char="u"/>
        <a:defRPr lang="en-US" sz="1800" kern="1200" dirty="0">
          <a:solidFill>
            <a:schemeClr val="tx1">
              <a:lumMod val="85000"/>
              <a:lumOff val="15000"/>
            </a:schemeClr>
          </a:solidFill>
          <a:latin typeface="+mn-lt"/>
          <a:ea typeface="+mn-ea"/>
          <a:cs typeface="+mn-cs"/>
        </a:defRPr>
      </a:lvl9pPr>
    </p:bodyStyle>
    <p:otherStyle>
      <a:defPPr>
        <a:defRPr/>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06072" y="56927"/>
            <a:ext cx="6331857" cy="371646"/>
          </a:xfrm>
          <a:prstGeom prst="rect">
            <a:avLst/>
          </a:prstGeom>
          <a:noFill/>
          <a:ln w="12700">
            <a:noFill/>
            <a:miter lim="800000"/>
            <a:headEnd/>
            <a:tailEnd/>
          </a:ln>
        </p:spPr>
        <p:txBody>
          <a:bodyPr vert="horz" wrap="square" lIns="59299" tIns="23720" rIns="59299" bIns="23720" numCol="1" anchor="t"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458108" y="800324"/>
            <a:ext cx="8227786" cy="377056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490697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hf sldNum="0" hdr="0" dt="0"/>
  <p:txStyles>
    <p:titleStyle>
      <a:lvl1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1pPr>
      <a:lvl2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2pPr>
      <a:lvl3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3pPr>
      <a:lvl4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4pPr>
      <a:lvl5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5pPr>
      <a:lvl6pPr marL="339812"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6pPr>
      <a:lvl7pPr marL="679625"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7pPr>
      <a:lvl8pPr marL="1019437"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8pPr>
      <a:lvl9pPr marL="1359250"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9pPr>
    </p:titleStyle>
    <p:bodyStyle>
      <a:lvl1pPr marL="127244" indent="-127244" algn="l" defTabSz="600500" rtl="0" eaLnBrk="0" fontAlgn="base" hangingPunct="0">
        <a:lnSpc>
          <a:spcPct val="90000"/>
        </a:lnSpc>
        <a:spcBef>
          <a:spcPct val="50000"/>
        </a:spcBef>
        <a:spcAft>
          <a:spcPct val="0"/>
        </a:spcAft>
        <a:buSzPct val="100000"/>
        <a:buChar char="•"/>
        <a:defRPr sz="1477">
          <a:solidFill>
            <a:srgbClr val="064308"/>
          </a:solidFill>
          <a:latin typeface="Arial" charset="0"/>
          <a:ea typeface="ＭＳ Ｐゴシック" pitchFamily="-65" charset="-128"/>
          <a:cs typeface="ＭＳ Ｐゴシック" pitchFamily="-65" charset="-128"/>
        </a:defRPr>
      </a:lvl1pPr>
      <a:lvl2pPr marL="339316" indent="-127244" algn="l" defTabSz="600500" rtl="0" eaLnBrk="0" fontAlgn="base" hangingPunct="0">
        <a:lnSpc>
          <a:spcPct val="90000"/>
        </a:lnSpc>
        <a:spcBef>
          <a:spcPct val="25000"/>
        </a:spcBef>
        <a:spcAft>
          <a:spcPct val="0"/>
        </a:spcAft>
        <a:buSzPct val="100000"/>
        <a:buChar char="–"/>
        <a:defRPr sz="1195">
          <a:solidFill>
            <a:schemeClr val="tx1"/>
          </a:solidFill>
          <a:latin typeface="Arial" charset="0"/>
          <a:ea typeface="ＭＳ Ｐゴシック" charset="-128"/>
          <a:cs typeface="ＭＳ Ｐゴシック"/>
        </a:defRPr>
      </a:lvl2pPr>
      <a:lvl3pPr marL="551389" indent="-127244" algn="l" defTabSz="600500" rtl="0" eaLnBrk="0" fontAlgn="base" hangingPunct="0">
        <a:lnSpc>
          <a:spcPct val="90000"/>
        </a:lnSpc>
        <a:spcBef>
          <a:spcPct val="15000"/>
        </a:spcBef>
        <a:spcAft>
          <a:spcPct val="0"/>
        </a:spcAft>
        <a:buSzPct val="100000"/>
        <a:buChar char="»"/>
        <a:defRPr sz="1195">
          <a:solidFill>
            <a:schemeClr val="tx1"/>
          </a:solidFill>
          <a:latin typeface="Arial" charset="0"/>
          <a:ea typeface="ヒラギノ角ゴ Pro W3" pitchFamily="-111" charset="-128"/>
          <a:cs typeface="ヒラギノ角ゴ Pro W3" pitchFamily="-111" charset="-128"/>
        </a:defRPr>
      </a:lvl3pPr>
      <a:lvl4pPr marL="934236" indent="-169658" algn="l" defTabSz="600500" rtl="0" eaLnBrk="0" fontAlgn="base" hangingPunct="0">
        <a:lnSpc>
          <a:spcPct val="90000"/>
        </a:lnSpc>
        <a:spcBef>
          <a:spcPct val="10000"/>
        </a:spcBef>
        <a:spcAft>
          <a:spcPct val="0"/>
        </a:spcAft>
        <a:buSzPct val="100000"/>
        <a:buChar char="–"/>
        <a:defRPr sz="984">
          <a:solidFill>
            <a:schemeClr val="tx1"/>
          </a:solidFill>
          <a:latin typeface="Helvetica" charset="0"/>
          <a:ea typeface="ヒラギノ角ゴ Pro W3" pitchFamily="-111" charset="-128"/>
          <a:cs typeface="ヒラギノ角ゴ Pro W3"/>
        </a:defRPr>
      </a:lvl4pPr>
      <a:lvl5pPr marL="1312617" indent="-111617" algn="l" defTabSz="600500" rtl="0" eaLnBrk="0" fontAlgn="base" hangingPunct="0">
        <a:lnSpc>
          <a:spcPct val="90000"/>
        </a:lnSpc>
        <a:spcBef>
          <a:spcPct val="10000"/>
        </a:spcBef>
        <a:spcAft>
          <a:spcPct val="0"/>
        </a:spcAft>
        <a:buSzPct val="100000"/>
        <a:buChar char="–"/>
        <a:defRPr sz="984">
          <a:solidFill>
            <a:schemeClr val="tx1"/>
          </a:solidFill>
          <a:latin typeface="Helvetica" charset="0"/>
          <a:ea typeface="ヒラギノ角ゴ Pro W3" pitchFamily="-111" charset="-128"/>
          <a:cs typeface="ヒラギノ角ゴ Pro W3"/>
        </a:defRPr>
      </a:lvl5pPr>
      <a:lvl6pPr marL="1653046"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6pPr>
      <a:lvl7pPr marL="1992860"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7pPr>
      <a:lvl8pPr marL="2332672"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8pPr>
      <a:lvl9pPr marL="2672485"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9pPr>
    </p:bodyStyle>
    <p:otherStyle>
      <a:defPPr>
        <a:defRPr lang="en-US"/>
      </a:defPPr>
      <a:lvl1pPr marL="0" algn="l" defTabSz="679625" rtl="0" eaLnBrk="1" latinLnBrk="0" hangingPunct="1">
        <a:defRPr sz="1336" kern="1200">
          <a:solidFill>
            <a:schemeClr val="tx1"/>
          </a:solidFill>
          <a:latin typeface="+mn-lt"/>
          <a:ea typeface="+mn-ea"/>
          <a:cs typeface="+mn-cs"/>
        </a:defRPr>
      </a:lvl1pPr>
      <a:lvl2pPr marL="339812" algn="l" defTabSz="679625" rtl="0" eaLnBrk="1" latinLnBrk="0" hangingPunct="1">
        <a:defRPr sz="1336" kern="1200">
          <a:solidFill>
            <a:schemeClr val="tx1"/>
          </a:solidFill>
          <a:latin typeface="+mn-lt"/>
          <a:ea typeface="+mn-ea"/>
          <a:cs typeface="+mn-cs"/>
        </a:defRPr>
      </a:lvl2pPr>
      <a:lvl3pPr marL="679625" algn="l" defTabSz="679625" rtl="0" eaLnBrk="1" latinLnBrk="0" hangingPunct="1">
        <a:defRPr sz="1336" kern="1200">
          <a:solidFill>
            <a:schemeClr val="tx1"/>
          </a:solidFill>
          <a:latin typeface="+mn-lt"/>
          <a:ea typeface="+mn-ea"/>
          <a:cs typeface="+mn-cs"/>
        </a:defRPr>
      </a:lvl3pPr>
      <a:lvl4pPr marL="1019437" algn="l" defTabSz="679625" rtl="0" eaLnBrk="1" latinLnBrk="0" hangingPunct="1">
        <a:defRPr sz="1336" kern="1200">
          <a:solidFill>
            <a:schemeClr val="tx1"/>
          </a:solidFill>
          <a:latin typeface="+mn-lt"/>
          <a:ea typeface="+mn-ea"/>
          <a:cs typeface="+mn-cs"/>
        </a:defRPr>
      </a:lvl4pPr>
      <a:lvl5pPr marL="1359250" algn="l" defTabSz="679625" rtl="0" eaLnBrk="1" latinLnBrk="0" hangingPunct="1">
        <a:defRPr sz="1336" kern="1200">
          <a:solidFill>
            <a:schemeClr val="tx1"/>
          </a:solidFill>
          <a:latin typeface="+mn-lt"/>
          <a:ea typeface="+mn-ea"/>
          <a:cs typeface="+mn-cs"/>
        </a:defRPr>
      </a:lvl5pPr>
      <a:lvl6pPr marL="1699063" algn="l" defTabSz="679625" rtl="0" eaLnBrk="1" latinLnBrk="0" hangingPunct="1">
        <a:defRPr sz="1336" kern="1200">
          <a:solidFill>
            <a:schemeClr val="tx1"/>
          </a:solidFill>
          <a:latin typeface="+mn-lt"/>
          <a:ea typeface="+mn-ea"/>
          <a:cs typeface="+mn-cs"/>
        </a:defRPr>
      </a:lvl6pPr>
      <a:lvl7pPr marL="2038875" algn="l" defTabSz="679625" rtl="0" eaLnBrk="1" latinLnBrk="0" hangingPunct="1">
        <a:defRPr sz="1336" kern="1200">
          <a:solidFill>
            <a:schemeClr val="tx1"/>
          </a:solidFill>
          <a:latin typeface="+mn-lt"/>
          <a:ea typeface="+mn-ea"/>
          <a:cs typeface="+mn-cs"/>
        </a:defRPr>
      </a:lvl7pPr>
      <a:lvl8pPr marL="2378688" algn="l" defTabSz="679625" rtl="0" eaLnBrk="1" latinLnBrk="0" hangingPunct="1">
        <a:defRPr sz="1336" kern="1200">
          <a:solidFill>
            <a:schemeClr val="tx1"/>
          </a:solidFill>
          <a:latin typeface="+mn-lt"/>
          <a:ea typeface="+mn-ea"/>
          <a:cs typeface="+mn-cs"/>
        </a:defRPr>
      </a:lvl8pPr>
      <a:lvl9pPr marL="2718500" algn="l" defTabSz="679625" rtl="0" eaLnBrk="1" latinLnBrk="0" hangingPunct="1">
        <a:defRPr sz="133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82595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31"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3275" y="923925"/>
            <a:ext cx="8054975" cy="3670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8524875" y="14288"/>
            <a:ext cx="630238" cy="269875"/>
          </a:xfrm>
          <a:prstGeom prst="rect">
            <a:avLst/>
          </a:prstGeom>
        </p:spPr>
        <p:txBody>
          <a:bodyPr vert="horz" wrap="square" lIns="91440" tIns="45720" rIns="91440" bIns="45720" numCol="1" anchor="ctr" anchorCtr="0" compatLnSpc="1">
            <a:prstTxWarp prst="textNoShape">
              <a:avLst/>
            </a:prstTxWarp>
          </a:bodyPr>
          <a:lstStyle>
            <a:lvl1pPr algn="r">
              <a:defRPr sz="1400" b="1">
                <a:solidFill>
                  <a:srgbClr val="262626"/>
                </a:solidFill>
              </a:defRPr>
            </a:lvl1pPr>
          </a:lstStyle>
          <a:p>
            <a:fld id="{33046761-78A3-9241-A308-7537FDAB450C}" type="slidenum">
              <a:rPr lang="en-US" altLang="x-none"/>
              <a:pPr/>
              <a:t>‹#›</a:t>
            </a:fld>
            <a:endParaRPr lang="en-US" altLang="x-none"/>
          </a:p>
        </p:txBody>
      </p:sp>
      <p:sp>
        <p:nvSpPr>
          <p:cNvPr id="12" name="Rectangle 11"/>
          <p:cNvSpPr/>
          <p:nvPr/>
        </p:nvSpPr>
        <p:spPr>
          <a:xfrm>
            <a:off x="200025" y="84138"/>
            <a:ext cx="8486775" cy="850900"/>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nvGrpSpPr>
          <p:cNvPr id="1029" name="Group 12"/>
          <p:cNvGrpSpPr>
            <a:grpSpLocks/>
          </p:cNvGrpSpPr>
          <p:nvPr/>
        </p:nvGrpSpPr>
        <p:grpSpPr bwMode="auto">
          <a:xfrm>
            <a:off x="200025" y="920750"/>
            <a:ext cx="8488363" cy="103188"/>
            <a:chOff x="284163" y="1577847"/>
            <a:chExt cx="8576373" cy="137411"/>
          </a:xfrm>
        </p:grpSpPr>
        <p:sp>
          <p:nvSpPr>
            <p:cNvPr id="14" name="Rectangle 13"/>
            <p:cNvSpPr/>
            <p:nvPr/>
          </p:nvSpPr>
          <p:spPr>
            <a:xfrm>
              <a:off x="284163" y="1577847"/>
              <a:ext cx="1600752"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15" name="Rectangle 14"/>
            <p:cNvSpPr/>
            <p:nvPr/>
          </p:nvSpPr>
          <p:spPr>
            <a:xfrm>
              <a:off x="1884915" y="1577847"/>
              <a:ext cx="2742771"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16" name="Rectangle 15"/>
            <p:cNvSpPr/>
            <p:nvPr/>
          </p:nvSpPr>
          <p:spPr>
            <a:xfrm>
              <a:off x="4626082" y="1577847"/>
              <a:ext cx="4234454"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18" name="Date Placeholder 3"/>
          <p:cNvSpPr>
            <a:spLocks noGrp="1"/>
          </p:cNvSpPr>
          <p:nvPr>
            <p:ph type="dt" sz="half" idx="2"/>
          </p:nvPr>
        </p:nvSpPr>
        <p:spPr>
          <a:xfrm>
            <a:off x="6391275" y="4827588"/>
            <a:ext cx="1982788" cy="274637"/>
          </a:xfrm>
          <a:prstGeom prst="rect">
            <a:avLst/>
          </a:prstGeom>
        </p:spPr>
        <p:txBody>
          <a:bodyPr vert="horz" wrap="square" lIns="91440" tIns="45720" rIns="91440" bIns="45720" numCol="1" anchor="ctr" anchorCtr="0" compatLnSpc="1">
            <a:prstTxWarp prst="textNoShape">
              <a:avLst/>
            </a:prstTxWarp>
          </a:bodyPr>
          <a:lstStyle>
            <a:lvl1pPr algn="r">
              <a:defRPr sz="1400">
                <a:solidFill>
                  <a:srgbClr val="373A49"/>
                </a:solidFill>
              </a:defRPr>
            </a:lvl1pPr>
          </a:lstStyle>
          <a:p>
            <a:r>
              <a:rPr lang="en-CA" altLang="x-none"/>
              <a:t>2016-12-06</a:t>
            </a:r>
            <a:endParaRPr lang="en-US" altLang="x-none"/>
          </a:p>
        </p:txBody>
      </p:sp>
      <p:sp>
        <p:nvSpPr>
          <p:cNvPr id="19" name="Footer Placeholder 4"/>
          <p:cNvSpPr>
            <a:spLocks noGrp="1"/>
          </p:cNvSpPr>
          <p:nvPr>
            <p:ph type="ftr" sz="quarter" idx="3"/>
          </p:nvPr>
        </p:nvSpPr>
        <p:spPr>
          <a:xfrm>
            <a:off x="200025" y="4827588"/>
            <a:ext cx="6124575" cy="274637"/>
          </a:xfrm>
          <a:prstGeom prst="rect">
            <a:avLst/>
          </a:prstGeom>
        </p:spPr>
        <p:txBody>
          <a:bodyPr anchor="ctr"/>
          <a:lstStyle>
            <a:lvl1pPr fontAlgn="auto">
              <a:spcBef>
                <a:spcPts val="0"/>
              </a:spcBef>
              <a:spcAft>
                <a:spcPts val="0"/>
              </a:spcAft>
              <a:defRPr sz="1400" smtClean="0">
                <a:solidFill>
                  <a:schemeClr val="tx2">
                    <a:lumMod val="90000"/>
                    <a:lumOff val="10000"/>
                  </a:schemeClr>
                </a:solidFill>
                <a:latin typeface="+mn-lt"/>
                <a:ea typeface="+mn-ea"/>
              </a:defRPr>
            </a:lvl1pPr>
          </a:lstStyle>
          <a:p>
            <a:pPr>
              <a:defRPr/>
            </a:pPr>
            <a:r>
              <a:rPr lang="en-US"/>
              <a:t>Nuclear Shell Evolution</a:t>
            </a:r>
          </a:p>
        </p:txBody>
      </p:sp>
    </p:spTree>
    <p:extLst>
      <p:ext uri="{BB962C8B-B14F-4D97-AF65-F5344CB8AC3E}">
        <p14:creationId xmlns:p14="http://schemas.microsoft.com/office/powerpoint/2010/main" val="135094456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p:hf sldNum="0" hdr="0"/>
  <p:txStyles>
    <p:titleStyle>
      <a:lvl1pPr algn="r" rtl="0" eaLnBrk="1" fontAlgn="base" hangingPunct="1">
        <a:spcBef>
          <a:spcPct val="0"/>
        </a:spcBef>
        <a:spcAft>
          <a:spcPct val="0"/>
        </a:spcAft>
        <a:defRPr sz="4200" kern="1200">
          <a:solidFill>
            <a:schemeClr val="bg1"/>
          </a:solidFill>
          <a:latin typeface="+mj-lt"/>
          <a:ea typeface="ＭＳ Ｐゴシック" charset="-128"/>
          <a:cs typeface="+mj-cs"/>
        </a:defRPr>
      </a:lvl1pPr>
      <a:lvl2pPr algn="r" rtl="0" eaLnBrk="1" fontAlgn="base" hangingPunct="1">
        <a:spcBef>
          <a:spcPct val="0"/>
        </a:spcBef>
        <a:spcAft>
          <a:spcPct val="0"/>
        </a:spcAft>
        <a:defRPr sz="4200">
          <a:solidFill>
            <a:schemeClr val="bg1"/>
          </a:solidFill>
          <a:latin typeface="Corbel" charset="0"/>
          <a:ea typeface="ＭＳ Ｐゴシック" charset="-128"/>
        </a:defRPr>
      </a:lvl2pPr>
      <a:lvl3pPr algn="r" rtl="0" eaLnBrk="1" fontAlgn="base" hangingPunct="1">
        <a:spcBef>
          <a:spcPct val="0"/>
        </a:spcBef>
        <a:spcAft>
          <a:spcPct val="0"/>
        </a:spcAft>
        <a:defRPr sz="4200">
          <a:solidFill>
            <a:schemeClr val="bg1"/>
          </a:solidFill>
          <a:latin typeface="Corbel" charset="0"/>
          <a:ea typeface="ＭＳ Ｐゴシック" charset="-128"/>
        </a:defRPr>
      </a:lvl3pPr>
      <a:lvl4pPr algn="r" rtl="0" eaLnBrk="1" fontAlgn="base" hangingPunct="1">
        <a:spcBef>
          <a:spcPct val="0"/>
        </a:spcBef>
        <a:spcAft>
          <a:spcPct val="0"/>
        </a:spcAft>
        <a:defRPr sz="4200">
          <a:solidFill>
            <a:schemeClr val="bg1"/>
          </a:solidFill>
          <a:latin typeface="Corbel" charset="0"/>
          <a:ea typeface="ＭＳ Ｐゴシック" charset="-128"/>
        </a:defRPr>
      </a:lvl4pPr>
      <a:lvl5pPr algn="r" rtl="0" eaLnBrk="1" fontAlgn="base" hangingPunct="1">
        <a:spcBef>
          <a:spcPct val="0"/>
        </a:spcBef>
        <a:spcAft>
          <a:spcPct val="0"/>
        </a:spcAft>
        <a:defRPr sz="4200">
          <a:solidFill>
            <a:schemeClr val="bg1"/>
          </a:solidFill>
          <a:latin typeface="Corbel" charset="0"/>
          <a:ea typeface="ＭＳ Ｐゴシック" charset="-128"/>
        </a:defRPr>
      </a:lvl5pPr>
      <a:lvl6pPr marL="457200" algn="r" rtl="0" eaLnBrk="1" fontAlgn="base" hangingPunct="1">
        <a:spcBef>
          <a:spcPct val="0"/>
        </a:spcBef>
        <a:spcAft>
          <a:spcPct val="0"/>
        </a:spcAft>
        <a:defRPr sz="4200">
          <a:solidFill>
            <a:schemeClr val="bg1"/>
          </a:solidFill>
          <a:latin typeface="Corbel" charset="0"/>
          <a:ea typeface="ＭＳ Ｐゴシック" charset="-128"/>
        </a:defRPr>
      </a:lvl6pPr>
      <a:lvl7pPr marL="914400" algn="r" rtl="0" eaLnBrk="1" fontAlgn="base" hangingPunct="1">
        <a:spcBef>
          <a:spcPct val="0"/>
        </a:spcBef>
        <a:spcAft>
          <a:spcPct val="0"/>
        </a:spcAft>
        <a:defRPr sz="4200">
          <a:solidFill>
            <a:schemeClr val="bg1"/>
          </a:solidFill>
          <a:latin typeface="Corbel" charset="0"/>
          <a:ea typeface="ＭＳ Ｐゴシック" charset="-128"/>
        </a:defRPr>
      </a:lvl7pPr>
      <a:lvl8pPr marL="1371600" algn="r" rtl="0" eaLnBrk="1" fontAlgn="base" hangingPunct="1">
        <a:spcBef>
          <a:spcPct val="0"/>
        </a:spcBef>
        <a:spcAft>
          <a:spcPct val="0"/>
        </a:spcAft>
        <a:defRPr sz="4200">
          <a:solidFill>
            <a:schemeClr val="bg1"/>
          </a:solidFill>
          <a:latin typeface="Corbel" charset="0"/>
          <a:ea typeface="ＭＳ Ｐゴシック" charset="-128"/>
        </a:defRPr>
      </a:lvl8pPr>
      <a:lvl9pPr marL="1828800" algn="r" rtl="0" eaLnBrk="1" fontAlgn="base" hangingPunct="1">
        <a:spcBef>
          <a:spcPct val="0"/>
        </a:spcBef>
        <a:spcAft>
          <a:spcPct val="0"/>
        </a:spcAft>
        <a:defRPr sz="4200">
          <a:solidFill>
            <a:schemeClr val="bg1"/>
          </a:solidFill>
          <a:latin typeface="Corbel" charset="0"/>
          <a:ea typeface="ＭＳ Ｐゴシック" charset="-128"/>
        </a:defRPr>
      </a:lvl9pPr>
    </p:titleStyle>
    <p:bodyStyle>
      <a:lvl1pPr marL="454025" indent="-454025" algn="l" rtl="0" eaLnBrk="1" fontAlgn="base" hangingPunct="1">
        <a:spcBef>
          <a:spcPts val="2000"/>
        </a:spcBef>
        <a:spcAft>
          <a:spcPct val="0"/>
        </a:spcAft>
        <a:buClr>
          <a:srgbClr val="A6A6A6"/>
        </a:buClr>
        <a:buSzPct val="90000"/>
        <a:buFont typeface="Wingdings" charset="2"/>
        <a:buChar char="u"/>
        <a:defRPr sz="2400" kern="1200">
          <a:solidFill>
            <a:srgbClr val="262626"/>
          </a:solidFill>
          <a:latin typeface="+mn-lt"/>
          <a:ea typeface="ＭＳ Ｐゴシック" charset="-128"/>
          <a:cs typeface="+mn-cs"/>
        </a:defRPr>
      </a:lvl1pPr>
      <a:lvl2pPr marL="914400" indent="-457200" algn="l" rtl="0" eaLnBrk="1" fontAlgn="base" hangingPunct="1">
        <a:spcBef>
          <a:spcPts val="600"/>
        </a:spcBef>
        <a:spcAft>
          <a:spcPct val="0"/>
        </a:spcAft>
        <a:buClr>
          <a:srgbClr val="404040"/>
        </a:buClr>
        <a:buSzPct val="90000"/>
        <a:buFont typeface="Wingdings" charset="2"/>
        <a:buChar char="u"/>
        <a:defRPr sz="2200" kern="1200">
          <a:solidFill>
            <a:srgbClr val="262626"/>
          </a:solidFill>
          <a:latin typeface="+mn-lt"/>
          <a:ea typeface="ＭＳ Ｐゴシック" charset="-128"/>
          <a:cs typeface="+mn-cs"/>
        </a:defRPr>
      </a:lvl2pPr>
      <a:lvl3pPr marL="1260475" indent="-346075" algn="l" rtl="0" eaLnBrk="1" fontAlgn="base" hangingPunct="1">
        <a:spcBef>
          <a:spcPts val="600"/>
        </a:spcBef>
        <a:spcAft>
          <a:spcPct val="0"/>
        </a:spcAft>
        <a:buClr>
          <a:srgbClr val="A6A6A6"/>
        </a:buClr>
        <a:buSzPct val="90000"/>
        <a:buFont typeface="Wingdings" charset="2"/>
        <a:buChar char="u"/>
        <a:defRPr sz="2000" kern="1200">
          <a:solidFill>
            <a:srgbClr val="262626"/>
          </a:solidFill>
          <a:latin typeface="+mn-lt"/>
          <a:ea typeface="ＭＳ Ｐゴシック" charset="-128"/>
          <a:cs typeface="+mn-cs"/>
        </a:defRPr>
      </a:lvl3pPr>
      <a:lvl4pPr marL="1600200" indent="-339725" algn="l" rtl="0" eaLnBrk="1" fontAlgn="base" hangingPunct="1">
        <a:spcBef>
          <a:spcPts val="600"/>
        </a:spcBef>
        <a:spcAft>
          <a:spcPct val="0"/>
        </a:spcAft>
        <a:buClr>
          <a:srgbClr val="404040"/>
        </a:buClr>
        <a:buSzPct val="90000"/>
        <a:buFont typeface="Wingdings" charset="2"/>
        <a:buChar char="u"/>
        <a:defRPr kern="1200">
          <a:solidFill>
            <a:srgbClr val="262626"/>
          </a:solidFill>
          <a:latin typeface="+mn-lt"/>
          <a:ea typeface="ＭＳ Ｐゴシック" charset="-128"/>
          <a:cs typeface="+mn-cs"/>
        </a:defRPr>
      </a:lvl4pPr>
      <a:lvl5pPr marL="1939925" indent="-331788" algn="l" rtl="0" eaLnBrk="1" fontAlgn="base" hangingPunct="1">
        <a:spcBef>
          <a:spcPts val="600"/>
        </a:spcBef>
        <a:spcAft>
          <a:spcPct val="0"/>
        </a:spcAft>
        <a:buClr>
          <a:srgbClr val="A6A6A6"/>
        </a:buClr>
        <a:buSzPct val="90000"/>
        <a:buFont typeface="Wingdings" charset="2"/>
        <a:buChar char="u"/>
        <a:defRPr kern="1200">
          <a:solidFill>
            <a:srgbClr val="262626"/>
          </a:solidFill>
          <a:latin typeface="+mn-lt"/>
          <a:ea typeface="ＭＳ Ｐゴシック" charset="-128"/>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charset="2"/>
        <a:buChar char="u"/>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charset="2"/>
        <a:buChar char="u"/>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charset="2"/>
        <a:buChar char="u"/>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charset="2"/>
        <a:buChar char="u"/>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06072" y="56927"/>
            <a:ext cx="6331857" cy="371646"/>
          </a:xfrm>
          <a:prstGeom prst="rect">
            <a:avLst/>
          </a:prstGeom>
          <a:noFill/>
          <a:ln w="12700">
            <a:noFill/>
            <a:miter lim="800000"/>
            <a:headEnd/>
            <a:tailEnd/>
          </a:ln>
        </p:spPr>
        <p:txBody>
          <a:bodyPr vert="horz" wrap="square" lIns="59299" tIns="23720" rIns="59299" bIns="23720" numCol="1" anchor="t"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458108" y="800324"/>
            <a:ext cx="8227786" cy="377056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1983572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p:hf sldNum="0" hdr="0" dt="0"/>
  <p:txStyles>
    <p:titleStyle>
      <a:lvl1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1pPr>
      <a:lvl2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2pPr>
      <a:lvl3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3pPr>
      <a:lvl4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4pPr>
      <a:lvl5pPr algn="ctr" defTabSz="600500" rtl="0" eaLnBrk="0" fontAlgn="base" hangingPunct="0">
        <a:lnSpc>
          <a:spcPct val="88000"/>
        </a:lnSpc>
        <a:spcBef>
          <a:spcPct val="0"/>
        </a:spcBef>
        <a:spcAft>
          <a:spcPct val="0"/>
        </a:spcAft>
        <a:defRPr sz="2391" b="1">
          <a:solidFill>
            <a:srgbClr val="064308"/>
          </a:solidFill>
          <a:latin typeface="Arial" charset="0"/>
          <a:ea typeface="ＭＳ Ｐゴシック" pitchFamily="-65" charset="-128"/>
          <a:cs typeface="ＭＳ Ｐゴシック" pitchFamily="-65" charset="-128"/>
        </a:defRPr>
      </a:lvl5pPr>
      <a:lvl6pPr marL="339812"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6pPr>
      <a:lvl7pPr marL="679625"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7pPr>
      <a:lvl8pPr marL="1019437"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8pPr>
      <a:lvl9pPr marL="1359250" algn="ctr" defTabSz="600572" rtl="0" eaLnBrk="0" fontAlgn="base" hangingPunct="0">
        <a:lnSpc>
          <a:spcPct val="88000"/>
        </a:lnSpc>
        <a:spcBef>
          <a:spcPct val="0"/>
        </a:spcBef>
        <a:spcAft>
          <a:spcPct val="0"/>
        </a:spcAft>
        <a:defRPr sz="2391" b="1">
          <a:solidFill>
            <a:srgbClr val="064308"/>
          </a:solidFill>
          <a:latin typeface="Arial" charset="0"/>
          <a:ea typeface="Arial" charset="0"/>
          <a:cs typeface="Arial" charset="0"/>
        </a:defRPr>
      </a:lvl9pPr>
    </p:titleStyle>
    <p:bodyStyle>
      <a:lvl1pPr marL="127244" indent="-127244" algn="l" defTabSz="600500" rtl="0" eaLnBrk="0" fontAlgn="base" hangingPunct="0">
        <a:lnSpc>
          <a:spcPct val="90000"/>
        </a:lnSpc>
        <a:spcBef>
          <a:spcPct val="50000"/>
        </a:spcBef>
        <a:spcAft>
          <a:spcPct val="0"/>
        </a:spcAft>
        <a:buSzPct val="100000"/>
        <a:buChar char="•"/>
        <a:defRPr sz="1477">
          <a:solidFill>
            <a:srgbClr val="064308"/>
          </a:solidFill>
          <a:latin typeface="Arial" charset="0"/>
          <a:ea typeface="ＭＳ Ｐゴシック" pitchFamily="-65" charset="-128"/>
          <a:cs typeface="ＭＳ Ｐゴシック" pitchFamily="-65" charset="-128"/>
        </a:defRPr>
      </a:lvl1pPr>
      <a:lvl2pPr marL="339316" indent="-127244" algn="l" defTabSz="600500" rtl="0" eaLnBrk="0" fontAlgn="base" hangingPunct="0">
        <a:lnSpc>
          <a:spcPct val="90000"/>
        </a:lnSpc>
        <a:spcBef>
          <a:spcPct val="25000"/>
        </a:spcBef>
        <a:spcAft>
          <a:spcPct val="0"/>
        </a:spcAft>
        <a:buSzPct val="100000"/>
        <a:buChar char="–"/>
        <a:defRPr sz="1195">
          <a:solidFill>
            <a:schemeClr val="tx1"/>
          </a:solidFill>
          <a:latin typeface="Arial" charset="0"/>
          <a:ea typeface="ＭＳ Ｐゴシック" charset="-128"/>
          <a:cs typeface="ＭＳ Ｐゴシック"/>
        </a:defRPr>
      </a:lvl2pPr>
      <a:lvl3pPr marL="551389" indent="-127244" algn="l" defTabSz="600500" rtl="0" eaLnBrk="0" fontAlgn="base" hangingPunct="0">
        <a:lnSpc>
          <a:spcPct val="90000"/>
        </a:lnSpc>
        <a:spcBef>
          <a:spcPct val="15000"/>
        </a:spcBef>
        <a:spcAft>
          <a:spcPct val="0"/>
        </a:spcAft>
        <a:buSzPct val="100000"/>
        <a:buChar char="»"/>
        <a:defRPr sz="1195">
          <a:solidFill>
            <a:schemeClr val="tx1"/>
          </a:solidFill>
          <a:latin typeface="Arial" charset="0"/>
          <a:ea typeface="ヒラギノ角ゴ Pro W3" pitchFamily="-111" charset="-128"/>
          <a:cs typeface="ヒラギノ角ゴ Pro W3" pitchFamily="-111" charset="-128"/>
        </a:defRPr>
      </a:lvl3pPr>
      <a:lvl4pPr marL="934236" indent="-169658" algn="l" defTabSz="600500" rtl="0" eaLnBrk="0" fontAlgn="base" hangingPunct="0">
        <a:lnSpc>
          <a:spcPct val="90000"/>
        </a:lnSpc>
        <a:spcBef>
          <a:spcPct val="10000"/>
        </a:spcBef>
        <a:spcAft>
          <a:spcPct val="0"/>
        </a:spcAft>
        <a:buSzPct val="100000"/>
        <a:buChar char="–"/>
        <a:defRPr sz="984">
          <a:solidFill>
            <a:schemeClr val="tx1"/>
          </a:solidFill>
          <a:latin typeface="Helvetica" charset="0"/>
          <a:ea typeface="ヒラギノ角ゴ Pro W3" pitchFamily="-111" charset="-128"/>
          <a:cs typeface="ヒラギノ角ゴ Pro W3"/>
        </a:defRPr>
      </a:lvl4pPr>
      <a:lvl5pPr marL="1312617" indent="-111617" algn="l" defTabSz="600500" rtl="0" eaLnBrk="0" fontAlgn="base" hangingPunct="0">
        <a:lnSpc>
          <a:spcPct val="90000"/>
        </a:lnSpc>
        <a:spcBef>
          <a:spcPct val="10000"/>
        </a:spcBef>
        <a:spcAft>
          <a:spcPct val="0"/>
        </a:spcAft>
        <a:buSzPct val="100000"/>
        <a:buChar char="–"/>
        <a:defRPr sz="984">
          <a:solidFill>
            <a:schemeClr val="tx1"/>
          </a:solidFill>
          <a:latin typeface="Helvetica" charset="0"/>
          <a:ea typeface="ヒラギノ角ゴ Pro W3" pitchFamily="-111" charset="-128"/>
          <a:cs typeface="ヒラギノ角ゴ Pro W3"/>
        </a:defRPr>
      </a:lvl5pPr>
      <a:lvl6pPr marL="1653046"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6pPr>
      <a:lvl7pPr marL="1992860"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7pPr>
      <a:lvl8pPr marL="2332672"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8pPr>
      <a:lvl9pPr marL="2672485" indent="-112091" algn="l" defTabSz="600572" rtl="0" eaLnBrk="0" fontAlgn="base" hangingPunct="0">
        <a:lnSpc>
          <a:spcPct val="90000"/>
        </a:lnSpc>
        <a:spcBef>
          <a:spcPct val="10000"/>
        </a:spcBef>
        <a:spcAft>
          <a:spcPct val="0"/>
        </a:spcAft>
        <a:buSzPct val="100000"/>
        <a:buChar char="–"/>
        <a:defRPr sz="984">
          <a:solidFill>
            <a:schemeClr val="tx1"/>
          </a:solidFill>
          <a:latin typeface="Helvetica" charset="0"/>
          <a:ea typeface="+mn-ea"/>
          <a:cs typeface="+mn-cs"/>
        </a:defRPr>
      </a:lvl9pPr>
    </p:bodyStyle>
    <p:otherStyle>
      <a:defPPr>
        <a:defRPr lang="en-US"/>
      </a:defPPr>
      <a:lvl1pPr marL="0" algn="l" defTabSz="679625" rtl="0" eaLnBrk="1" latinLnBrk="0" hangingPunct="1">
        <a:defRPr sz="1336" kern="1200">
          <a:solidFill>
            <a:schemeClr val="tx1"/>
          </a:solidFill>
          <a:latin typeface="+mn-lt"/>
          <a:ea typeface="+mn-ea"/>
          <a:cs typeface="+mn-cs"/>
        </a:defRPr>
      </a:lvl1pPr>
      <a:lvl2pPr marL="339812" algn="l" defTabSz="679625" rtl="0" eaLnBrk="1" latinLnBrk="0" hangingPunct="1">
        <a:defRPr sz="1336" kern="1200">
          <a:solidFill>
            <a:schemeClr val="tx1"/>
          </a:solidFill>
          <a:latin typeface="+mn-lt"/>
          <a:ea typeface="+mn-ea"/>
          <a:cs typeface="+mn-cs"/>
        </a:defRPr>
      </a:lvl2pPr>
      <a:lvl3pPr marL="679625" algn="l" defTabSz="679625" rtl="0" eaLnBrk="1" latinLnBrk="0" hangingPunct="1">
        <a:defRPr sz="1336" kern="1200">
          <a:solidFill>
            <a:schemeClr val="tx1"/>
          </a:solidFill>
          <a:latin typeface="+mn-lt"/>
          <a:ea typeface="+mn-ea"/>
          <a:cs typeface="+mn-cs"/>
        </a:defRPr>
      </a:lvl3pPr>
      <a:lvl4pPr marL="1019437" algn="l" defTabSz="679625" rtl="0" eaLnBrk="1" latinLnBrk="0" hangingPunct="1">
        <a:defRPr sz="1336" kern="1200">
          <a:solidFill>
            <a:schemeClr val="tx1"/>
          </a:solidFill>
          <a:latin typeface="+mn-lt"/>
          <a:ea typeface="+mn-ea"/>
          <a:cs typeface="+mn-cs"/>
        </a:defRPr>
      </a:lvl4pPr>
      <a:lvl5pPr marL="1359250" algn="l" defTabSz="679625" rtl="0" eaLnBrk="1" latinLnBrk="0" hangingPunct="1">
        <a:defRPr sz="1336" kern="1200">
          <a:solidFill>
            <a:schemeClr val="tx1"/>
          </a:solidFill>
          <a:latin typeface="+mn-lt"/>
          <a:ea typeface="+mn-ea"/>
          <a:cs typeface="+mn-cs"/>
        </a:defRPr>
      </a:lvl5pPr>
      <a:lvl6pPr marL="1699063" algn="l" defTabSz="679625" rtl="0" eaLnBrk="1" latinLnBrk="0" hangingPunct="1">
        <a:defRPr sz="1336" kern="1200">
          <a:solidFill>
            <a:schemeClr val="tx1"/>
          </a:solidFill>
          <a:latin typeface="+mn-lt"/>
          <a:ea typeface="+mn-ea"/>
          <a:cs typeface="+mn-cs"/>
        </a:defRPr>
      </a:lvl6pPr>
      <a:lvl7pPr marL="2038875" algn="l" defTabSz="679625" rtl="0" eaLnBrk="1" latinLnBrk="0" hangingPunct="1">
        <a:defRPr sz="1336" kern="1200">
          <a:solidFill>
            <a:schemeClr val="tx1"/>
          </a:solidFill>
          <a:latin typeface="+mn-lt"/>
          <a:ea typeface="+mn-ea"/>
          <a:cs typeface="+mn-cs"/>
        </a:defRPr>
      </a:lvl7pPr>
      <a:lvl8pPr marL="2378688" algn="l" defTabSz="679625" rtl="0" eaLnBrk="1" latinLnBrk="0" hangingPunct="1">
        <a:defRPr sz="1336" kern="1200">
          <a:solidFill>
            <a:schemeClr val="tx1"/>
          </a:solidFill>
          <a:latin typeface="+mn-lt"/>
          <a:ea typeface="+mn-ea"/>
          <a:cs typeface="+mn-cs"/>
        </a:defRPr>
      </a:lvl8pPr>
      <a:lvl9pPr marL="2718500" algn="l" defTabSz="679625" rtl="0" eaLnBrk="1" latinLnBrk="0" hangingPunct="1">
        <a:defRPr sz="133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B52CF67-5627-466E-A34D-8D26D385F6B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8888A77-44F4-4CD5-98F5-DCE643B849DE}"/>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A978DD0-2544-4434-992F-8774E119B17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01F9B09-B388-46D4-B419-1A33D7A0F7E9}" type="datetimeFigureOut">
              <a:rPr lang="de-DE" smtClean="0"/>
              <a:t>24.02.26</a:t>
            </a:fld>
            <a:endParaRPr lang="de-DE" dirty="0"/>
          </a:p>
        </p:txBody>
      </p:sp>
      <p:sp>
        <p:nvSpPr>
          <p:cNvPr id="5" name="Fußzeilenplatzhalter 4">
            <a:extLst>
              <a:ext uri="{FF2B5EF4-FFF2-40B4-BE49-F238E27FC236}">
                <a16:creationId xmlns:a16="http://schemas.microsoft.com/office/drawing/2014/main" id="{B5B6820A-D0EA-46FE-9885-F39E809DFB8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D5D43347-C80D-4904-9427-8B2F37DD431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8AFD18A-5056-4E7E-9E04-D0A5AF82885C}" type="slidenum">
              <a:rPr lang="de-DE" smtClean="0"/>
              <a:t>‹#›</a:t>
            </a:fld>
            <a:endParaRPr lang="de-DE" dirty="0"/>
          </a:p>
        </p:txBody>
      </p:sp>
    </p:spTree>
    <p:extLst>
      <p:ext uri="{BB962C8B-B14F-4D97-AF65-F5344CB8AC3E}">
        <p14:creationId xmlns:p14="http://schemas.microsoft.com/office/powerpoint/2010/main" val="146055370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2"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81.png"/><Relationship Id="rId5" Type="http://schemas.microsoft.com/office/2007/relationships/hdphoto" Target="../media/hdphoto2.wdp"/><Relationship Id="rId4" Type="http://schemas.openxmlformats.org/officeDocument/2006/relationships/image" Target="../media/image72.png"/><Relationship Id="rId9" Type="http://schemas.openxmlformats.org/officeDocument/2006/relationships/image" Target="../media/image84.jpeg"/></Relationships>
</file>

<file path=ppt/slides/_rels/slide1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 Id="rId9" Type="http://schemas.openxmlformats.org/officeDocument/2006/relationships/image" Target="../media/image1010.png"/></Relationships>
</file>

<file path=ppt/slides/_rels/slide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2.xml"/><Relationship Id="rId5" Type="http://schemas.openxmlformats.org/officeDocument/2006/relationships/image" Target="../media/image95.png"/><Relationship Id="rId4" Type="http://schemas.openxmlformats.org/officeDocument/2006/relationships/image" Target="../media/image94.png"/></Relationships>
</file>

<file path=ppt/slides/_rels/slide1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96.png"/><Relationship Id="rId1" Type="http://schemas.openxmlformats.org/officeDocument/2006/relationships/slideLayout" Target="../slideLayouts/slideLayout2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1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2.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15.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2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70.emf"/><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15.png"/></Relationships>
</file>

<file path=ppt/slides/_rels/slide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18.jpeg"/><Relationship Id="rId5" Type="http://schemas.openxmlformats.org/officeDocument/2006/relationships/hyperlink" Target="https://www.nature.com/natrevphys" TargetMode="External"/><Relationship Id="rId4" Type="http://schemas.openxmlformats.org/officeDocument/2006/relationships/image" Target="../media/image117.png"/></Relationships>
</file>

<file path=ppt/slides/_rels/slide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0.png"/><Relationship Id="rId1" Type="http://schemas.openxmlformats.org/officeDocument/2006/relationships/slideLayout" Target="../slideLayouts/slideLayout17.xml"/><Relationship Id="rId5" Type="http://schemas.openxmlformats.org/officeDocument/2006/relationships/image" Target="../media/image121.png"/><Relationship Id="rId4" Type="http://schemas.openxmlformats.org/officeDocument/2006/relationships/image" Target="../media/image120.png"/></Relationships>
</file>

<file path=ppt/slides/_rels/slide2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124.png"/><Relationship Id="rId5" Type="http://schemas.openxmlformats.org/officeDocument/2006/relationships/image" Target="../media/image1300.png"/><Relationship Id="rId4" Type="http://schemas.openxmlformats.org/officeDocument/2006/relationships/image" Target="../media/image123.png"/></Relationships>
</file>

<file path=ppt/slides/_rels/slide2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17.xml"/><Relationship Id="rId4" Type="http://schemas.openxmlformats.org/officeDocument/2006/relationships/image" Target="../media/image130.png"/></Relationships>
</file>

<file path=ppt/slides/_rels/slide2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2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7.xml"/><Relationship Id="rId5" Type="http://schemas.openxmlformats.org/officeDocument/2006/relationships/image" Target="../media/image139.png"/><Relationship Id="rId4" Type="http://schemas.openxmlformats.org/officeDocument/2006/relationships/image" Target="../media/image138.png"/></Relationships>
</file>

<file path=ppt/slides/_rels/slide2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41.jpeg"/></Relationships>
</file>

<file path=ppt/slides/_rels/slide2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144.png"/><Relationship Id="rId4" Type="http://schemas.openxmlformats.org/officeDocument/2006/relationships/image" Target="../media/image143.png"/></Relationships>
</file>

<file path=ppt/slides/_rels/slide2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146.png"/></Relationships>
</file>

<file path=ppt/slides/_rels/slide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33.xml"/><Relationship Id="rId6" Type="http://schemas.openxmlformats.org/officeDocument/2006/relationships/image" Target="../media/image47.jpe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png"/></Relationships>
</file>

<file path=ppt/slides/_rels/slide30.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50.emf"/><Relationship Id="rId5" Type="http://schemas.openxmlformats.org/officeDocument/2006/relationships/image" Target="../media/image149.tiff"/><Relationship Id="rId4" Type="http://schemas.openxmlformats.org/officeDocument/2006/relationships/image" Target="../media/image148.png"/></Relationships>
</file>

<file path=ppt/slides/_rels/slide31.xml.rels><?xml version="1.0" encoding="UTF-8" standalone="yes"?>
<Relationships xmlns="http://schemas.openxmlformats.org/package/2006/relationships"><Relationship Id="rId3" Type="http://schemas.openxmlformats.org/officeDocument/2006/relationships/image" Target="../media/image149.tiff"/><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153.png"/><Relationship Id="rId4" Type="http://schemas.openxmlformats.org/officeDocument/2006/relationships/image" Target="../media/image152.png"/></Relationships>
</file>

<file path=ppt/slides/_rels/slide3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156.png"/><Relationship Id="rId4" Type="http://schemas.openxmlformats.org/officeDocument/2006/relationships/image" Target="../media/image155.jpeg"/></Relationships>
</file>

<file path=ppt/slides/_rels/slide3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tiff"/><Relationship Id="rId1" Type="http://schemas.openxmlformats.org/officeDocument/2006/relationships/slideLayout" Target="../slideLayouts/slideLayout1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159.jpeg"/></Relationships>
</file>

<file path=ppt/slides/_rels/slide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51.png"/><Relationship Id="rId3" Type="http://schemas.openxmlformats.org/officeDocument/2006/relationships/image" Target="../media/image52.png"/><Relationship Id="rId7" Type="http://schemas.openxmlformats.org/officeDocument/2006/relationships/image" Target="../media/image55.emf"/><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3.xml"/><Relationship Id="rId16" Type="http://schemas.openxmlformats.org/officeDocument/2006/relationships/image" Target="../media/image64.png"/><Relationship Id="rId1" Type="http://schemas.openxmlformats.org/officeDocument/2006/relationships/slideLayout" Target="../slideLayouts/slideLayout17.xml"/><Relationship Id="rId6" Type="http://schemas.microsoft.com/office/2007/relationships/hdphoto" Target="../media/hdphoto1.wdp"/><Relationship Id="rId11" Type="http://schemas.openxmlformats.org/officeDocument/2006/relationships/image" Target="../media/image59.png"/><Relationship Id="rId5" Type="http://schemas.openxmlformats.org/officeDocument/2006/relationships/image" Target="../media/image54.png"/><Relationship Id="rId15" Type="http://schemas.openxmlformats.org/officeDocument/2006/relationships/image" Target="../media/image63.jpeg"/><Relationship Id="rId10" Type="http://schemas.openxmlformats.org/officeDocument/2006/relationships/image" Target="../media/image58.jpeg"/><Relationship Id="rId19" Type="http://schemas.openxmlformats.org/officeDocument/2006/relationships/image" Target="../media/image66.jpeg"/><Relationship Id="rId4" Type="http://schemas.openxmlformats.org/officeDocument/2006/relationships/image" Target="../media/image53.jpeg"/><Relationship Id="rId9" Type="http://schemas.openxmlformats.org/officeDocument/2006/relationships/image" Target="../media/image57.png"/><Relationship Id="rId1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70.emf"/><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261.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72.png"/><Relationship Id="rId5" Type="http://schemas.openxmlformats.org/officeDocument/2006/relationships/image" Target="../media/image280.png"/><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77.png"/><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79.png"/><Relationship Id="rId9"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1197" y="3867895"/>
            <a:ext cx="8822803" cy="461665"/>
          </a:xfrm>
          <a:prstGeom prst="rect">
            <a:avLst/>
          </a:prstGeom>
          <a:noFill/>
        </p:spPr>
        <p:txBody>
          <a:bodyPr wrap="square" rtlCol="0">
            <a:spAutoFit/>
          </a:bodyPr>
          <a:lstStyle/>
          <a:p>
            <a:r>
              <a:rPr lang="en-CA" sz="2400" b="1" dirty="0">
                <a:solidFill>
                  <a:schemeClr val="bg1"/>
                </a:solidFill>
                <a:latin typeface="Arial Unicode MS" panose="020B0604020202020204" pitchFamily="34" charset="-128"/>
              </a:rPr>
              <a:t>Nuclear Astrophysics with Long- and Short-lived Radionuclides</a:t>
            </a:r>
          </a:p>
        </p:txBody>
      </p:sp>
      <p:sp>
        <p:nvSpPr>
          <p:cNvPr id="5" name="Rechteck 4"/>
          <p:cNvSpPr/>
          <p:nvPr/>
        </p:nvSpPr>
        <p:spPr>
          <a:xfrm>
            <a:off x="321196" y="4751807"/>
            <a:ext cx="5605010" cy="219291"/>
          </a:xfrm>
          <a:prstGeom prst="rect">
            <a:avLst/>
          </a:prstGeom>
        </p:spPr>
        <p:txBody>
          <a:bodyPr wrap="square">
            <a:spAutoFit/>
          </a:bodyPr>
          <a:lstStyle/>
          <a:p>
            <a:r>
              <a:rPr lang="de-DE" altLang="de-DE" sz="825" dirty="0">
                <a:solidFill>
                  <a:schemeClr val="bg1"/>
                </a:solidFill>
                <a:latin typeface="Arial" panose="020B0604020202020204" pitchFamily="34" charset="0"/>
                <a:cs typeface="Arial" panose="020B0604020202020204" pitchFamily="34" charset="0"/>
              </a:rPr>
              <a:t>Institute </a:t>
            </a:r>
            <a:r>
              <a:rPr lang="de-DE" altLang="de-DE" sz="825" dirty="0" err="1">
                <a:solidFill>
                  <a:schemeClr val="bg1"/>
                </a:solidFill>
                <a:latin typeface="Arial" panose="020B0604020202020204" pitchFamily="34" charset="0"/>
                <a:cs typeface="Arial" panose="020B0604020202020204" pitchFamily="34" charset="0"/>
              </a:rPr>
              <a:t>for</a:t>
            </a:r>
            <a:r>
              <a:rPr lang="de-DE" altLang="de-DE" sz="825" dirty="0">
                <a:solidFill>
                  <a:schemeClr val="bg1"/>
                </a:solidFill>
                <a:latin typeface="Arial" panose="020B0604020202020204" pitchFamily="34" charset="0"/>
                <a:cs typeface="Arial" panose="020B0604020202020204" pitchFamily="34" charset="0"/>
              </a:rPr>
              <a:t> </a:t>
            </a:r>
            <a:r>
              <a:rPr lang="de-DE" altLang="de-DE" sz="825" dirty="0" err="1">
                <a:solidFill>
                  <a:schemeClr val="bg1"/>
                </a:solidFill>
                <a:latin typeface="Arial" panose="020B0604020202020204" pitchFamily="34" charset="0"/>
                <a:cs typeface="Arial" panose="020B0604020202020204" pitchFamily="34" charset="0"/>
              </a:rPr>
              <a:t>Nuclear</a:t>
            </a:r>
            <a:r>
              <a:rPr lang="de-DE" altLang="de-DE" sz="825" dirty="0">
                <a:solidFill>
                  <a:schemeClr val="bg1"/>
                </a:solidFill>
                <a:latin typeface="Arial" panose="020B0604020202020204" pitchFamily="34" charset="0"/>
                <a:cs typeface="Arial" panose="020B0604020202020204" pitchFamily="34" charset="0"/>
              </a:rPr>
              <a:t> </a:t>
            </a:r>
            <a:r>
              <a:rPr lang="de-DE" altLang="de-DE" sz="825" dirty="0" err="1">
                <a:solidFill>
                  <a:schemeClr val="bg1"/>
                </a:solidFill>
                <a:latin typeface="Arial" panose="020B0604020202020204" pitchFamily="34" charset="0"/>
                <a:cs typeface="Arial" panose="020B0604020202020204" pitchFamily="34" charset="0"/>
              </a:rPr>
              <a:t>Physics</a:t>
            </a:r>
            <a:r>
              <a:rPr lang="de-DE" altLang="de-DE" sz="825" dirty="0">
                <a:solidFill>
                  <a:schemeClr val="bg1"/>
                </a:solidFill>
                <a:latin typeface="Arial" panose="020B0604020202020204" pitchFamily="34" charset="0"/>
                <a:cs typeface="Arial" panose="020B0604020202020204" pitchFamily="34" charset="0"/>
              </a:rPr>
              <a:t> / University </a:t>
            </a:r>
            <a:r>
              <a:rPr lang="de-DE" altLang="de-DE" sz="825" dirty="0" err="1">
                <a:solidFill>
                  <a:schemeClr val="bg1"/>
                </a:solidFill>
                <a:latin typeface="Arial" panose="020B0604020202020204" pitchFamily="34" charset="0"/>
                <a:cs typeface="Arial" panose="020B0604020202020204" pitchFamily="34" charset="0"/>
              </a:rPr>
              <a:t>of</a:t>
            </a:r>
            <a:r>
              <a:rPr lang="de-DE" altLang="de-DE" sz="825" dirty="0">
                <a:solidFill>
                  <a:schemeClr val="bg1"/>
                </a:solidFill>
                <a:latin typeface="Arial" panose="020B0604020202020204" pitchFamily="34" charset="0"/>
                <a:cs typeface="Arial" panose="020B0604020202020204" pitchFamily="34" charset="0"/>
              </a:rPr>
              <a:t> Cologne | Dennis Mücher | </a:t>
            </a:r>
            <a:fld id="{F98651E8-28A9-40EA-971A-EE9F3AB7359B}" type="datetime1">
              <a:rPr lang="de-DE" altLang="de-DE" sz="825">
                <a:solidFill>
                  <a:schemeClr val="bg1"/>
                </a:solidFill>
                <a:latin typeface="Arial" panose="020B0604020202020204" pitchFamily="34" charset="0"/>
                <a:cs typeface="Arial" panose="020B0604020202020204" pitchFamily="34" charset="0"/>
              </a:rPr>
              <a:pPr/>
              <a:t>24.02.26</a:t>
            </a:fld>
            <a:endParaRPr lang="de-DE" altLang="de-DE" sz="825"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8368812-2421-7A6C-437A-8CB1C30776F8}"/>
              </a:ext>
            </a:extLst>
          </p:cNvPr>
          <p:cNvSpPr txBox="1"/>
          <p:nvPr/>
        </p:nvSpPr>
        <p:spPr>
          <a:xfrm>
            <a:off x="1467920" y="0"/>
            <a:ext cx="5534014" cy="3508653"/>
          </a:xfrm>
          <a:prstGeom prst="rect">
            <a:avLst/>
          </a:prstGeom>
          <a:noFill/>
        </p:spPr>
        <p:txBody>
          <a:bodyPr wrap="square" rtlCol="0">
            <a:spAutoFit/>
          </a:bodyPr>
          <a:lstStyle/>
          <a:p>
            <a:r>
              <a:rPr lang="en-CA" sz="2400" dirty="0">
                <a:solidFill>
                  <a:srgbClr val="457A93"/>
                </a:solidFill>
              </a:rPr>
              <a:t>Dennis Mücher (</a:t>
            </a:r>
            <a:r>
              <a:rPr lang="en-CA" sz="2400" dirty="0">
                <a:solidFill>
                  <a:schemeClr val="accent3"/>
                </a:solidFill>
              </a:rPr>
              <a:t>IKP Cologne</a:t>
            </a:r>
            <a:r>
              <a:rPr lang="en-CA" sz="2400" dirty="0">
                <a:solidFill>
                  <a:srgbClr val="457A93"/>
                </a:solidFill>
              </a:rPr>
              <a:t>)</a:t>
            </a:r>
          </a:p>
          <a:p>
            <a:endParaRPr lang="en-CA" dirty="0">
              <a:solidFill>
                <a:srgbClr val="457A93"/>
              </a:solidFill>
            </a:endParaRPr>
          </a:p>
          <a:p>
            <a:pPr marL="342900" indent="-342900">
              <a:buFont typeface="Arial" panose="020B0604020202020204" pitchFamily="34" charset="0"/>
              <a:buChar char="•"/>
            </a:pPr>
            <a:r>
              <a:rPr lang="de-DE" dirty="0">
                <a:solidFill>
                  <a:srgbClr val="457A93"/>
                </a:solidFill>
              </a:rPr>
              <a:t>M. Schiffer, T.F. Pabst, </a:t>
            </a:r>
            <a:r>
              <a:rPr lang="de-DE" dirty="0" err="1">
                <a:solidFill>
                  <a:srgbClr val="457A93"/>
                </a:solidFill>
              </a:rPr>
              <a:t>Derin</a:t>
            </a:r>
            <a:r>
              <a:rPr lang="de-DE" dirty="0">
                <a:solidFill>
                  <a:srgbClr val="457A93"/>
                </a:solidFill>
              </a:rPr>
              <a:t> Schmidt, Stefan Heinze, C. </a:t>
            </a:r>
            <a:r>
              <a:rPr lang="de-DE" dirty="0" err="1">
                <a:solidFill>
                  <a:srgbClr val="457A93"/>
                </a:solidFill>
              </a:rPr>
              <a:t>Schlaier</a:t>
            </a:r>
            <a:r>
              <a:rPr lang="de-DE" dirty="0">
                <a:solidFill>
                  <a:srgbClr val="457A93"/>
                </a:solidFill>
              </a:rPr>
              <a:t>, S. Schroeder et al. (</a:t>
            </a:r>
            <a:r>
              <a:rPr lang="en-US" dirty="0">
                <a:solidFill>
                  <a:schemeClr val="accent3"/>
                </a:solidFill>
              </a:rPr>
              <a:t>IKP Cologne</a:t>
            </a:r>
            <a:r>
              <a:rPr lang="de-DE" dirty="0">
                <a:solidFill>
                  <a:schemeClr val="accent3"/>
                </a:solidFill>
              </a:rPr>
              <a:t>)</a:t>
            </a:r>
            <a:endParaRPr lang="de-DE" dirty="0">
              <a:solidFill>
                <a:srgbClr val="457A93"/>
              </a:solidFill>
            </a:endParaRPr>
          </a:p>
          <a:p>
            <a:pPr marL="342900" indent="-342900">
              <a:buFont typeface="Arial" panose="020B0604020202020204" pitchFamily="34" charset="0"/>
              <a:buChar char="•"/>
            </a:pPr>
            <a:r>
              <a:rPr lang="en-US" dirty="0">
                <a:solidFill>
                  <a:srgbClr val="457A93"/>
                </a:solidFill>
              </a:rPr>
              <a:t>A. Spyrou, S. Liddick, K. </a:t>
            </a:r>
            <a:r>
              <a:rPr lang="en-US" dirty="0" err="1">
                <a:solidFill>
                  <a:srgbClr val="457A93"/>
                </a:solidFill>
              </a:rPr>
              <a:t>Bosmpotinis</a:t>
            </a:r>
            <a:r>
              <a:rPr lang="en-US" dirty="0">
                <a:solidFill>
                  <a:srgbClr val="457A93"/>
                </a:solidFill>
              </a:rPr>
              <a:t>, J. Berkman, R. Lubna, S. </a:t>
            </a:r>
            <a:r>
              <a:rPr lang="en-US" dirty="0" err="1">
                <a:solidFill>
                  <a:srgbClr val="457A93"/>
                </a:solidFill>
              </a:rPr>
              <a:t>Uthayakumaar</a:t>
            </a:r>
            <a:r>
              <a:rPr lang="en-US" dirty="0">
                <a:solidFill>
                  <a:srgbClr val="457A93"/>
                </a:solidFill>
              </a:rPr>
              <a:t>, et. al. (</a:t>
            </a:r>
            <a:r>
              <a:rPr lang="en-US" dirty="0">
                <a:solidFill>
                  <a:schemeClr val="accent3"/>
                </a:solidFill>
              </a:rPr>
              <a:t>FRIB + MSU</a:t>
            </a:r>
            <a:r>
              <a:rPr lang="en-US" dirty="0">
                <a:solidFill>
                  <a:srgbClr val="457A93"/>
                </a:solidFill>
              </a:rPr>
              <a:t>)</a:t>
            </a:r>
          </a:p>
          <a:p>
            <a:pPr marL="342900" indent="-342900">
              <a:buFont typeface="Arial" panose="020B0604020202020204" pitchFamily="34" charset="0"/>
              <a:buChar char="•"/>
            </a:pPr>
            <a:r>
              <a:rPr lang="en-US" dirty="0">
                <a:solidFill>
                  <a:srgbClr val="457A93"/>
                </a:solidFill>
              </a:rPr>
              <a:t>A.C. Larssen, M. Guttormsen et al (</a:t>
            </a:r>
            <a:r>
              <a:rPr lang="en-US" dirty="0">
                <a:solidFill>
                  <a:srgbClr val="FFC000"/>
                </a:solidFill>
              </a:rPr>
              <a:t>Oslo</a:t>
            </a:r>
            <a:r>
              <a:rPr lang="en-US" dirty="0">
                <a:solidFill>
                  <a:srgbClr val="457A93"/>
                </a:solidFill>
              </a:rPr>
              <a:t>)</a:t>
            </a:r>
          </a:p>
          <a:p>
            <a:pPr marL="342900" indent="-342900">
              <a:buFont typeface="Arial" panose="020B0604020202020204" pitchFamily="34" charset="0"/>
              <a:buChar char="•"/>
            </a:pPr>
            <a:r>
              <a:rPr lang="en-US" dirty="0">
                <a:solidFill>
                  <a:srgbClr val="457A93"/>
                </a:solidFill>
              </a:rPr>
              <a:t>M. </a:t>
            </a:r>
            <a:r>
              <a:rPr lang="en-US" dirty="0" err="1">
                <a:solidFill>
                  <a:srgbClr val="457A93"/>
                </a:solidFill>
              </a:rPr>
              <a:t>Wiedeking</a:t>
            </a:r>
            <a:r>
              <a:rPr lang="en-US" dirty="0">
                <a:solidFill>
                  <a:srgbClr val="457A93"/>
                </a:solidFill>
              </a:rPr>
              <a:t> (</a:t>
            </a:r>
            <a:r>
              <a:rPr lang="en-US" dirty="0">
                <a:solidFill>
                  <a:srgbClr val="FFC000"/>
                </a:solidFill>
              </a:rPr>
              <a:t>LBNL</a:t>
            </a:r>
            <a:r>
              <a:rPr lang="en-US" dirty="0">
                <a:solidFill>
                  <a:srgbClr val="457A93"/>
                </a:solidFill>
              </a:rPr>
              <a:t>)</a:t>
            </a:r>
          </a:p>
          <a:p>
            <a:pPr marL="342900" indent="-342900">
              <a:buFont typeface="Arial" panose="020B0604020202020204" pitchFamily="34" charset="0"/>
              <a:buChar char="•"/>
            </a:pPr>
            <a:r>
              <a:rPr lang="en-US" dirty="0">
                <a:solidFill>
                  <a:srgbClr val="457A93"/>
                </a:solidFill>
              </a:rPr>
              <a:t>B. Greaves (</a:t>
            </a:r>
            <a:r>
              <a:rPr lang="en-US" dirty="0" err="1">
                <a:solidFill>
                  <a:schemeClr val="accent3"/>
                </a:solidFill>
              </a:rPr>
              <a:t>UoGuelph</a:t>
            </a:r>
            <a:r>
              <a:rPr lang="en-US" dirty="0">
                <a:solidFill>
                  <a:srgbClr val="457A93"/>
                </a:solidFill>
              </a:rPr>
              <a:t>)</a:t>
            </a:r>
          </a:p>
          <a:p>
            <a:pPr marL="342900" indent="-342900">
              <a:buFont typeface="Arial" panose="020B0604020202020204" pitchFamily="34" charset="0"/>
              <a:buChar char="•"/>
            </a:pPr>
            <a:r>
              <a:rPr lang="en-US" dirty="0">
                <a:solidFill>
                  <a:srgbClr val="457A93"/>
                </a:solidFill>
              </a:rPr>
              <a:t>G. Savard, D. Santiago et. al.  (</a:t>
            </a:r>
            <a:r>
              <a:rPr lang="en-US" dirty="0">
                <a:solidFill>
                  <a:schemeClr val="accent3"/>
                </a:solidFill>
              </a:rPr>
              <a:t>Argonne National Lab.</a:t>
            </a:r>
            <a:r>
              <a:rPr lang="en-US" dirty="0">
                <a:solidFill>
                  <a:srgbClr val="457A93"/>
                </a:solidFill>
              </a:rPr>
              <a:t>)</a:t>
            </a:r>
          </a:p>
          <a:p>
            <a:pPr marL="342900" indent="-342900">
              <a:buFont typeface="Arial" panose="020B0604020202020204" pitchFamily="34" charset="0"/>
              <a:buChar char="•"/>
            </a:pPr>
            <a:r>
              <a:rPr lang="en-US" dirty="0">
                <a:solidFill>
                  <a:srgbClr val="457A93"/>
                </a:solidFill>
              </a:rPr>
              <a:t>S. </a:t>
            </a:r>
            <a:r>
              <a:rPr lang="en-US" dirty="0" err="1">
                <a:solidFill>
                  <a:srgbClr val="457A93"/>
                </a:solidFill>
              </a:rPr>
              <a:t>Goriely</a:t>
            </a:r>
            <a:r>
              <a:rPr lang="en-US" dirty="0">
                <a:solidFill>
                  <a:srgbClr val="457A93"/>
                </a:solidFill>
              </a:rPr>
              <a:t> (</a:t>
            </a:r>
            <a:r>
              <a:rPr lang="en-US" dirty="0">
                <a:solidFill>
                  <a:schemeClr val="accent3"/>
                </a:solidFill>
              </a:rPr>
              <a:t>Univ. Brussels</a:t>
            </a:r>
            <a:r>
              <a:rPr lang="en-US" dirty="0">
                <a:solidFill>
                  <a:srgbClr val="457A93"/>
                </a:solidFill>
              </a:rPr>
              <a:t>)</a:t>
            </a:r>
          </a:p>
          <a:p>
            <a:pPr marL="342900" indent="-342900">
              <a:buFont typeface="Arial" panose="020B0604020202020204" pitchFamily="34" charset="0"/>
              <a:buChar char="•"/>
            </a:pPr>
            <a:r>
              <a:rPr lang="en-US" dirty="0">
                <a:solidFill>
                  <a:srgbClr val="457A93"/>
                </a:solidFill>
              </a:rPr>
              <a:t>D. Rochman (</a:t>
            </a:r>
            <a:r>
              <a:rPr lang="en-US" dirty="0">
                <a:solidFill>
                  <a:schemeClr val="accent3"/>
                </a:solidFill>
              </a:rPr>
              <a:t>PSI, </a:t>
            </a:r>
            <a:r>
              <a:rPr lang="en-US" dirty="0" err="1">
                <a:solidFill>
                  <a:schemeClr val="accent3"/>
                </a:solidFill>
              </a:rPr>
              <a:t>Villingen</a:t>
            </a:r>
            <a:r>
              <a:rPr lang="en-US" dirty="0">
                <a:solidFill>
                  <a:srgbClr val="457A93"/>
                </a:solidFill>
              </a:rPr>
              <a:t>))</a:t>
            </a:r>
          </a:p>
        </p:txBody>
      </p:sp>
    </p:spTree>
    <p:extLst>
      <p:ext uri="{BB962C8B-B14F-4D97-AF65-F5344CB8AC3E}">
        <p14:creationId xmlns:p14="http://schemas.microsoft.com/office/powerpoint/2010/main" val="3483887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3D5A0-1186-DA1E-7B9E-089D8C773075}"/>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A7BDD8CB-C3CD-A8AF-792B-4386C1EC2D2B}"/>
              </a:ext>
            </a:extLst>
          </p:cNvPr>
          <p:cNvSpPr/>
          <p:nvPr/>
        </p:nvSpPr>
        <p:spPr>
          <a:xfrm>
            <a:off x="7188201" y="3971340"/>
            <a:ext cx="1828800" cy="10155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6">
            <a:extLst>
              <a:ext uri="{FF2B5EF4-FFF2-40B4-BE49-F238E27FC236}">
                <a16:creationId xmlns:a16="http://schemas.microsoft.com/office/drawing/2014/main" id="{6431113E-E6F9-866F-A341-77C0C2E40037}"/>
              </a:ext>
            </a:extLst>
          </p:cNvPr>
          <p:cNvSpPr>
            <a:spLocks noGrp="1"/>
          </p:cNvSpPr>
          <p:nvPr>
            <p:ph type="title"/>
          </p:nvPr>
        </p:nvSpPr>
        <p:spPr>
          <a:xfrm>
            <a:off x="135414" y="232418"/>
            <a:ext cx="8937200" cy="401957"/>
          </a:xfrm>
        </p:spPr>
        <p:txBody>
          <a:bodyPr/>
          <a:lstStyle/>
          <a:p>
            <a:r>
              <a:rPr lang="en-US" sz="2400" dirty="0">
                <a:solidFill>
                  <a:srgbClr val="457A93"/>
                </a:solidFill>
              </a:rPr>
              <a:t>The “breeding” method: </a:t>
            </a:r>
            <a:r>
              <a:rPr lang="de-DE" sz="2400" dirty="0" err="1">
                <a:solidFill>
                  <a:srgbClr val="457A93"/>
                </a:solidFill>
              </a:rPr>
              <a:t>towards</a:t>
            </a:r>
            <a:r>
              <a:rPr lang="de-DE" sz="2400" dirty="0">
                <a:solidFill>
                  <a:srgbClr val="457A93"/>
                </a:solidFill>
              </a:rPr>
              <a:t> </a:t>
            </a:r>
            <a:r>
              <a:rPr lang="en-US" sz="2400" dirty="0">
                <a:solidFill>
                  <a:srgbClr val="457A93"/>
                </a:solidFill>
              </a:rPr>
              <a:t>direct n-capture measurements</a:t>
            </a:r>
          </a:p>
        </p:txBody>
      </p:sp>
      <p:pic>
        <p:nvPicPr>
          <p:cNvPr id="9" name="Picture 8" descr="A graph with a line&#10;&#10;AI-generated content may be incorrect.">
            <a:extLst>
              <a:ext uri="{FF2B5EF4-FFF2-40B4-BE49-F238E27FC236}">
                <a16:creationId xmlns:a16="http://schemas.microsoft.com/office/drawing/2014/main" id="{366A4D5C-09A2-E132-20BA-BCC6EC9FF52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310" y="2072926"/>
            <a:ext cx="4221999" cy="2618588"/>
          </a:xfrm>
          <a:prstGeom prst="rect">
            <a:avLst/>
          </a:prstGeom>
        </p:spPr>
      </p:pic>
      <p:pic>
        <p:nvPicPr>
          <p:cNvPr id="13" name="Picture 12">
            <a:extLst>
              <a:ext uri="{FF2B5EF4-FFF2-40B4-BE49-F238E27FC236}">
                <a16:creationId xmlns:a16="http://schemas.microsoft.com/office/drawing/2014/main" id="{52C7A298-3A1E-0869-CE6A-4A2C672CA9FF}"/>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colorTemperature colorTemp="88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232153" y="827187"/>
            <a:ext cx="3195774" cy="811563"/>
          </a:xfrm>
          <a:prstGeom prst="rect">
            <a:avLst/>
          </a:prstGeom>
        </p:spPr>
      </p:pic>
      <p:cxnSp>
        <p:nvCxnSpPr>
          <p:cNvPr id="14" name="Straight Arrow Connector 13">
            <a:extLst>
              <a:ext uri="{FF2B5EF4-FFF2-40B4-BE49-F238E27FC236}">
                <a16:creationId xmlns:a16="http://schemas.microsoft.com/office/drawing/2014/main" id="{73D144D3-40B5-5646-F2C9-05AA2C195688}"/>
              </a:ext>
            </a:extLst>
          </p:cNvPr>
          <p:cNvCxnSpPr>
            <a:cxnSpLocks/>
          </p:cNvCxnSpPr>
          <p:nvPr/>
        </p:nvCxnSpPr>
        <p:spPr>
          <a:xfrm>
            <a:off x="1676018" y="1496819"/>
            <a:ext cx="59055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A large white machine with blue writing&#10;&#10;AI-generated content may be incorrect.">
            <a:extLst>
              <a:ext uri="{FF2B5EF4-FFF2-40B4-BE49-F238E27FC236}">
                <a16:creationId xmlns:a16="http://schemas.microsoft.com/office/drawing/2014/main" id="{4127271B-E76A-482C-FC8D-5B9730575AD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368946" y="800453"/>
            <a:ext cx="3613130" cy="2031416"/>
          </a:xfrm>
          <a:prstGeom prst="rect">
            <a:avLst/>
          </a:prstGeom>
        </p:spPr>
      </p:pic>
      <p:pic>
        <p:nvPicPr>
          <p:cNvPr id="20" name="Picture 19" descr="A close up of a metal object&#10;&#10;AI-generated content may be incorrect.">
            <a:extLst>
              <a:ext uri="{FF2B5EF4-FFF2-40B4-BE49-F238E27FC236}">
                <a16:creationId xmlns:a16="http://schemas.microsoft.com/office/drawing/2014/main" id="{458451F3-FB04-0E3F-9255-1432ECEFD1A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919787" y="1907962"/>
            <a:ext cx="948100" cy="1215292"/>
          </a:xfrm>
          <a:prstGeom prst="rect">
            <a:avLst/>
          </a:prstGeom>
        </p:spPr>
      </p:pic>
      <p:sp>
        <p:nvSpPr>
          <p:cNvPr id="2" name="Rectangle: Rounded Corners 1">
            <a:extLst>
              <a:ext uri="{FF2B5EF4-FFF2-40B4-BE49-F238E27FC236}">
                <a16:creationId xmlns:a16="http://schemas.microsoft.com/office/drawing/2014/main" id="{59A80FB7-70B2-0B58-58F0-514CD22B2346}"/>
              </a:ext>
            </a:extLst>
          </p:cNvPr>
          <p:cNvSpPr/>
          <p:nvPr/>
        </p:nvSpPr>
        <p:spPr>
          <a:xfrm>
            <a:off x="4596534" y="657808"/>
            <a:ext cx="1828800" cy="109260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FA2BBB28-6962-DF61-42D5-F9EFD6F989A8}"/>
              </a:ext>
            </a:extLst>
          </p:cNvPr>
          <p:cNvSpPr txBox="1"/>
          <p:nvPr/>
        </p:nvSpPr>
        <p:spPr>
          <a:xfrm>
            <a:off x="4634704" y="643514"/>
            <a:ext cx="1901120" cy="10926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charset="0"/>
                <a:ea typeface="ＭＳ Ｐゴシック" charset="-128"/>
                <a:cs typeface="+mn-cs"/>
              </a:rPr>
              <a:t>High Flux Accelerator-Driven Neutron Facility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charset="0"/>
                <a:ea typeface="ＭＳ Ｐゴシック" charset="-128"/>
                <a:cs typeface="+mn-cs"/>
              </a:rPr>
              <a:t>(Birmingham)</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charset="0"/>
                <a:ea typeface="ＭＳ Ｐゴシック" charset="-128"/>
                <a:cs typeface="+mn-cs"/>
              </a:rPr>
              <a:t>50mA Proton driver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de-DE" sz="1300" dirty="0">
                <a:solidFill>
                  <a:prstClr val="black"/>
                </a:solidFill>
              </a:rPr>
              <a:t>&gt;</a:t>
            </a:r>
            <a:r>
              <a:rPr kumimoji="0" lang="en-US" sz="1300" b="0" i="0" u="none" strike="noStrike" kern="1200" cap="none" spc="0" normalizeH="0" baseline="0" noProof="0" dirty="0">
                <a:ln>
                  <a:noFill/>
                </a:ln>
                <a:solidFill>
                  <a:prstClr val="black"/>
                </a:solidFill>
                <a:effectLst/>
                <a:uLnTx/>
                <a:uFillTx/>
                <a:latin typeface="Calibri" charset="0"/>
                <a:ea typeface="ＭＳ Ｐゴシック" charset="-128"/>
                <a:cs typeface="+mn-cs"/>
              </a:rPr>
              <a:t> 10</a:t>
            </a:r>
            <a:r>
              <a:rPr kumimoji="0" lang="en-US" sz="1300" b="0" i="0" u="none" strike="noStrike" kern="1200" cap="none" spc="0" normalizeH="0" baseline="30000" noProof="0" dirty="0">
                <a:ln>
                  <a:noFill/>
                </a:ln>
                <a:solidFill>
                  <a:prstClr val="black"/>
                </a:solidFill>
                <a:effectLst/>
                <a:uLnTx/>
                <a:uFillTx/>
                <a:latin typeface="Calibri" charset="0"/>
                <a:ea typeface="ＭＳ Ｐゴシック" charset="-128"/>
                <a:cs typeface="+mn-cs"/>
              </a:rPr>
              <a:t>12 </a:t>
            </a:r>
            <a:r>
              <a:rPr kumimoji="0" lang="en-US" sz="1300" b="0" i="0" u="none" strike="noStrike" kern="1200" cap="none" spc="0" normalizeH="0" baseline="0" noProof="0" dirty="0">
                <a:ln>
                  <a:noFill/>
                </a:ln>
                <a:solidFill>
                  <a:prstClr val="black"/>
                </a:solidFill>
                <a:effectLst/>
                <a:uLnTx/>
                <a:uFillTx/>
                <a:latin typeface="Calibri" charset="0"/>
                <a:ea typeface="ＭＳ Ｐゴシック" charset="-128"/>
                <a:cs typeface="+mn-cs"/>
              </a:rPr>
              <a:t>n/cm</a:t>
            </a:r>
            <a:r>
              <a:rPr kumimoji="0" lang="en-US" sz="1300" b="0" i="0" u="none" strike="noStrike" kern="1200" cap="none" spc="0" normalizeH="0" baseline="30000" noProof="0" dirty="0">
                <a:ln>
                  <a:noFill/>
                </a:ln>
                <a:solidFill>
                  <a:prstClr val="black"/>
                </a:solidFill>
                <a:effectLst/>
                <a:uLnTx/>
                <a:uFillTx/>
                <a:latin typeface="Calibri" charset="0"/>
                <a:ea typeface="ＭＳ Ｐゴシック" charset="-128"/>
                <a:cs typeface="+mn-cs"/>
              </a:rPr>
              <a:t>2</a:t>
            </a:r>
            <a:r>
              <a:rPr kumimoji="0" lang="en-US" sz="1300" b="0" i="0" u="none" strike="noStrike" kern="1200" cap="none" spc="0" normalizeH="0" baseline="0" noProof="0" dirty="0">
                <a:ln>
                  <a:noFill/>
                </a:ln>
                <a:solidFill>
                  <a:prstClr val="black"/>
                </a:solidFill>
                <a:effectLst/>
                <a:uLnTx/>
                <a:uFillTx/>
                <a:latin typeface="Calibri" charset="0"/>
                <a:ea typeface="ＭＳ Ｐゴシック" charset="-128"/>
                <a:cs typeface="+mn-cs"/>
              </a:rPr>
              <a:t>/s</a:t>
            </a:r>
            <a:endParaRPr kumimoji="0" lang="en-US" sz="1300" b="0" i="0" u="none" strike="noStrike" kern="1200" cap="none" spc="0" normalizeH="0" baseline="30000" noProof="0" dirty="0">
              <a:ln>
                <a:noFill/>
              </a:ln>
              <a:solidFill>
                <a:prstClr val="black"/>
              </a:solidFill>
              <a:effectLst/>
              <a:uLnTx/>
              <a:uFillTx/>
              <a:latin typeface="Calibri" charset="0"/>
              <a:ea typeface="ＭＳ Ｐゴシック" charset="-128"/>
              <a:cs typeface="+mn-cs"/>
            </a:endParaRPr>
          </a:p>
        </p:txBody>
      </p:sp>
      <p:pic>
        <p:nvPicPr>
          <p:cNvPr id="4" name="Inhaltsplatzhalter 8" descr="Ein Bild, das Screenshot, Farbigkeit, Reihe, Grafiken enthält.&#10;&#10;Automatisch generierte Beschreibung">
            <a:extLst>
              <a:ext uri="{FF2B5EF4-FFF2-40B4-BE49-F238E27FC236}">
                <a16:creationId xmlns:a16="http://schemas.microsoft.com/office/drawing/2014/main" id="{A6B8076D-F863-C0ED-C399-79182C194C21}"/>
              </a:ext>
            </a:extLst>
          </p:cNvPr>
          <p:cNvPicPr/>
          <p:nvPr/>
        </p:nvPicPr>
        <p:blipFill>
          <a:blip r:embed="rId8"/>
          <a:stretch/>
        </p:blipFill>
        <p:spPr>
          <a:xfrm>
            <a:off x="4446257" y="2831638"/>
            <a:ext cx="1965525" cy="2118011"/>
          </a:xfrm>
          <a:prstGeom prst="rect">
            <a:avLst/>
          </a:prstGeom>
          <a:ln w="0">
            <a:noFill/>
          </a:ln>
        </p:spPr>
      </p:pic>
      <p:cxnSp>
        <p:nvCxnSpPr>
          <p:cNvPr id="6" name="Straight Arrow Connector 5">
            <a:extLst>
              <a:ext uri="{FF2B5EF4-FFF2-40B4-BE49-F238E27FC236}">
                <a16:creationId xmlns:a16="http://schemas.microsoft.com/office/drawing/2014/main" id="{C22D115E-F9EA-CB75-E9FE-A67BE7F54694}"/>
              </a:ext>
            </a:extLst>
          </p:cNvPr>
          <p:cNvCxnSpPr>
            <a:cxnSpLocks/>
          </p:cNvCxnSpPr>
          <p:nvPr/>
        </p:nvCxnSpPr>
        <p:spPr>
          <a:xfrm>
            <a:off x="782540" y="1491504"/>
            <a:ext cx="59055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F48EAD0-CB0A-231F-15E5-9B637D95ECD7}"/>
              </a:ext>
            </a:extLst>
          </p:cNvPr>
          <p:cNvGrpSpPr/>
          <p:nvPr/>
        </p:nvGrpSpPr>
        <p:grpSpPr>
          <a:xfrm>
            <a:off x="6924868" y="2816244"/>
            <a:ext cx="2313776" cy="2269806"/>
            <a:chOff x="-90540" y="2909446"/>
            <a:chExt cx="3731426" cy="3434706"/>
          </a:xfrm>
        </p:grpSpPr>
        <p:pic>
          <p:nvPicPr>
            <p:cNvPr id="10" name="Picture 9" descr="Chart, line chart&#10;&#10;Description automatically generated">
              <a:extLst>
                <a:ext uri="{FF2B5EF4-FFF2-40B4-BE49-F238E27FC236}">
                  <a16:creationId xmlns:a16="http://schemas.microsoft.com/office/drawing/2014/main" id="{24F42E3D-124A-23CC-C6D8-B139E287BBC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84865" y="3210039"/>
              <a:ext cx="2678899" cy="2323685"/>
            </a:xfrm>
            <a:prstGeom prst="rect">
              <a:avLst/>
            </a:prstGeom>
          </p:spPr>
        </p:pic>
        <p:sp>
          <p:nvSpPr>
            <p:cNvPr id="12" name="Rectangle 7">
              <a:extLst>
                <a:ext uri="{FF2B5EF4-FFF2-40B4-BE49-F238E27FC236}">
                  <a16:creationId xmlns:a16="http://schemas.microsoft.com/office/drawing/2014/main" id="{6649B0B1-DB3E-C219-01E6-068D02EF3032}"/>
                </a:ext>
              </a:extLst>
            </p:cNvPr>
            <p:cNvSpPr>
              <a:spLocks noChangeArrowheads="1"/>
            </p:cNvSpPr>
            <p:nvPr/>
          </p:nvSpPr>
          <p:spPr bwMode="auto">
            <a:xfrm>
              <a:off x="-90540" y="5552407"/>
              <a:ext cx="3731426" cy="791745"/>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W.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Times New Roman" pitchFamily="18" charset="0"/>
                </a:rPr>
                <a:t>Ratynski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 and F.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Times New Roman" pitchFamily="18" charset="0"/>
                </a:rPr>
                <a:t>Käppeler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  PRC 37, 595 (1988)</a:t>
              </a:r>
            </a:p>
          </p:txBody>
        </p:sp>
        <p:sp>
          <p:nvSpPr>
            <p:cNvPr id="15" name="TextBox 14">
              <a:extLst>
                <a:ext uri="{FF2B5EF4-FFF2-40B4-BE49-F238E27FC236}">
                  <a16:creationId xmlns:a16="http://schemas.microsoft.com/office/drawing/2014/main" id="{05521C88-0CD7-8D80-B9F6-A2D78DBF9AF1}"/>
                </a:ext>
              </a:extLst>
            </p:cNvPr>
            <p:cNvSpPr txBox="1"/>
            <p:nvPr/>
          </p:nvSpPr>
          <p:spPr>
            <a:xfrm>
              <a:off x="300520" y="2909446"/>
              <a:ext cx="2949305" cy="4657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7Li(</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 1.9 MeV</a:t>
              </a:r>
            </a:p>
          </p:txBody>
        </p:sp>
      </p:grpSp>
    </p:spTree>
    <p:extLst>
      <p:ext uri="{BB962C8B-B14F-4D97-AF65-F5344CB8AC3E}">
        <p14:creationId xmlns:p14="http://schemas.microsoft.com/office/powerpoint/2010/main" val="2816171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Grafik 58"/>
          <p:cNvPicPr/>
          <p:nvPr/>
        </p:nvPicPr>
        <p:blipFill>
          <a:blip r:embed="rId2"/>
          <a:stretch/>
        </p:blipFill>
        <p:spPr>
          <a:xfrm>
            <a:off x="5699700" y="39150"/>
            <a:ext cx="2037420" cy="1117260"/>
          </a:xfrm>
          <a:prstGeom prst="rect">
            <a:avLst/>
          </a:prstGeom>
          <a:ln w="0">
            <a:noFill/>
          </a:ln>
        </p:spPr>
      </p:pic>
      <p:pic>
        <p:nvPicPr>
          <p:cNvPr id="49" name="Grafik 54"/>
          <p:cNvPicPr/>
          <p:nvPr/>
        </p:nvPicPr>
        <p:blipFill>
          <a:blip r:embed="rId3" cstate="hqprint">
            <a:extLst>
              <a:ext uri="{28A0092B-C50C-407E-A947-70E740481C1C}">
                <a14:useLocalDpi xmlns:a14="http://schemas.microsoft.com/office/drawing/2010/main"/>
              </a:ext>
            </a:extLst>
          </a:blip>
          <a:srcRect/>
          <a:stretch/>
        </p:blipFill>
        <p:spPr>
          <a:xfrm>
            <a:off x="0" y="1139670"/>
            <a:ext cx="1999620" cy="2314980"/>
          </a:xfrm>
          <a:prstGeom prst="rect">
            <a:avLst/>
          </a:prstGeom>
          <a:ln w="0">
            <a:noFill/>
          </a:ln>
        </p:spPr>
      </p:pic>
      <p:pic>
        <p:nvPicPr>
          <p:cNvPr id="50" name="Grafik 3"/>
          <p:cNvPicPr/>
          <p:nvPr/>
        </p:nvPicPr>
        <p:blipFill>
          <a:blip r:embed="rId4" cstate="hqprint">
            <a:extLst>
              <a:ext uri="{28A0092B-C50C-407E-A947-70E740481C1C}">
                <a14:useLocalDpi xmlns:a14="http://schemas.microsoft.com/office/drawing/2010/main"/>
              </a:ext>
            </a:extLst>
          </a:blip>
          <a:stretch/>
        </p:blipFill>
        <p:spPr>
          <a:xfrm>
            <a:off x="2049840" y="1071900"/>
            <a:ext cx="5029560" cy="3473280"/>
          </a:xfrm>
          <a:prstGeom prst="rect">
            <a:avLst/>
          </a:prstGeom>
          <a:ln w="0">
            <a:noFill/>
          </a:ln>
        </p:spPr>
      </p:pic>
      <p:sp>
        <p:nvSpPr>
          <p:cNvPr id="53" name="Rechteck 5"/>
          <p:cNvSpPr/>
          <p:nvPr/>
        </p:nvSpPr>
        <p:spPr>
          <a:xfrm>
            <a:off x="248940" y="480600"/>
            <a:ext cx="6615000" cy="299473"/>
          </a:xfrm>
          <a:prstGeom prst="rect">
            <a:avLst/>
          </a:prstGeom>
          <a:noFill/>
          <a:ln w="0">
            <a:noFill/>
          </a:ln>
        </p:spPr>
        <p:style>
          <a:lnRef idx="0">
            <a:scrgbClr r="0" g="0" b="0"/>
          </a:lnRef>
          <a:fillRef idx="0">
            <a:scrgbClr r="0" g="0" b="0"/>
          </a:fillRef>
          <a:effectRef idx="0">
            <a:scrgbClr r="0" g="0" b="0"/>
          </a:effectRef>
          <a:fontRef idx="minor"/>
        </p:style>
        <p:txBody>
          <a:bodyPr wrap="square" lIns="67500" tIns="33750" rIns="67500" bIns="33750" anchor="t">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just">
              <a:lnSpc>
                <a:spcPct val="120000"/>
              </a:lnSpc>
              <a:buNone/>
            </a:pPr>
            <a:r>
              <a:rPr lang="de-DE" sz="1350" b="1" u="sng" strike="noStrike" spc="-1" err="1">
                <a:solidFill>
                  <a:srgbClr val="457A93"/>
                </a:solidFill>
                <a:uFillTx/>
                <a:latin typeface="Arial"/>
              </a:rPr>
              <a:t>CologneAMS</a:t>
            </a:r>
            <a:r>
              <a:rPr lang="de-DE" sz="1350" b="1" u="sng" strike="noStrike" spc="-1">
                <a:solidFill>
                  <a:srgbClr val="457A93"/>
                </a:solidFill>
                <a:uFillTx/>
                <a:latin typeface="Arial"/>
              </a:rPr>
              <a:t> 6 MV AMS-System: </a:t>
            </a:r>
            <a:r>
              <a:rPr lang="de-DE" sz="1350" b="1" u="sng" strike="noStrike" spc="-1" baseline="30000">
                <a:solidFill>
                  <a:srgbClr val="457A93"/>
                </a:solidFill>
                <a:uFillTx/>
                <a:latin typeface="Arial"/>
              </a:rPr>
              <a:t>10</a:t>
            </a:r>
            <a:r>
              <a:rPr lang="de-DE" sz="1350" b="1" u="sng" strike="noStrike" spc="-1">
                <a:solidFill>
                  <a:srgbClr val="457A93"/>
                </a:solidFill>
                <a:uFillTx/>
                <a:latin typeface="Arial"/>
              </a:rPr>
              <a:t>Be, </a:t>
            </a:r>
            <a:r>
              <a:rPr lang="de-DE" sz="1350" b="1" u="sng" strike="noStrike" spc="-1" baseline="30000">
                <a:solidFill>
                  <a:srgbClr val="457A93"/>
                </a:solidFill>
                <a:uFillTx/>
                <a:latin typeface="Arial"/>
              </a:rPr>
              <a:t>14</a:t>
            </a:r>
            <a:r>
              <a:rPr lang="de-DE" sz="1350" b="1" u="sng" strike="noStrike" spc="-1">
                <a:solidFill>
                  <a:srgbClr val="457A93"/>
                </a:solidFill>
                <a:uFillTx/>
                <a:latin typeface="Arial"/>
              </a:rPr>
              <a:t>C, </a:t>
            </a:r>
            <a:r>
              <a:rPr lang="de-DE" sz="1350" b="1" u="sng" strike="noStrike" spc="-1" baseline="30000">
                <a:solidFill>
                  <a:srgbClr val="457A93"/>
                </a:solidFill>
                <a:uFillTx/>
                <a:latin typeface="Arial"/>
              </a:rPr>
              <a:t>26</a:t>
            </a:r>
            <a:r>
              <a:rPr lang="de-DE" sz="1350" b="1" u="sng" strike="noStrike" spc="-1">
                <a:solidFill>
                  <a:srgbClr val="457A93"/>
                </a:solidFill>
                <a:uFillTx/>
                <a:latin typeface="Arial"/>
              </a:rPr>
              <a:t>Al, </a:t>
            </a:r>
            <a:r>
              <a:rPr lang="de-DE" sz="1350" b="1" u="sng" strike="noStrike" spc="-1" baseline="30000">
                <a:solidFill>
                  <a:srgbClr val="457A93"/>
                </a:solidFill>
                <a:uFillTx/>
                <a:latin typeface="Arial"/>
              </a:rPr>
              <a:t>36</a:t>
            </a:r>
            <a:r>
              <a:rPr lang="de-DE" sz="1350" b="1" u="sng" strike="noStrike" spc="-1">
                <a:solidFill>
                  <a:srgbClr val="457A93"/>
                </a:solidFill>
                <a:uFillTx/>
                <a:latin typeface="Arial"/>
              </a:rPr>
              <a:t>Cl, </a:t>
            </a:r>
            <a:r>
              <a:rPr lang="de-DE" sz="1350" b="1" u="sng" strike="noStrike" spc="-1" baseline="30000">
                <a:solidFill>
                  <a:srgbClr val="457A93"/>
                </a:solidFill>
                <a:uFillTx/>
                <a:latin typeface="Arial"/>
              </a:rPr>
              <a:t>41</a:t>
            </a:r>
            <a:r>
              <a:rPr lang="de-DE" sz="1350" b="1" u="sng" strike="noStrike" spc="-1">
                <a:solidFill>
                  <a:srgbClr val="457A93"/>
                </a:solidFill>
                <a:uFillTx/>
                <a:latin typeface="Arial"/>
              </a:rPr>
              <a:t>Ca, </a:t>
            </a:r>
            <a:r>
              <a:rPr lang="de-DE" sz="1350" b="1" u="sng" strike="noStrike" spc="-1" baseline="30000">
                <a:solidFill>
                  <a:srgbClr val="457A93"/>
                </a:solidFill>
                <a:uFillTx/>
                <a:latin typeface="Arial"/>
              </a:rPr>
              <a:t>2xx</a:t>
            </a:r>
            <a:r>
              <a:rPr lang="de-DE" sz="1350" b="1" u="sng" strike="noStrike" spc="-1">
                <a:solidFill>
                  <a:srgbClr val="457A93"/>
                </a:solidFill>
                <a:uFillTx/>
                <a:latin typeface="Arial"/>
              </a:rPr>
              <a:t>Pu</a:t>
            </a:r>
            <a:endParaRPr lang="en-US" sz="1350" b="0" strike="noStrike" spc="-1">
              <a:solidFill>
                <a:srgbClr val="457A93"/>
              </a:solidFill>
              <a:latin typeface="Calibri"/>
            </a:endParaRPr>
          </a:p>
        </p:txBody>
      </p:sp>
      <p:pic>
        <p:nvPicPr>
          <p:cNvPr id="54" name="Picture 5" descr="C:\Users\Markus Schiffer\Desktop\Doktorarbeit\Bilder\Neuer Ordner\uebersicht_ams_2.jpg"/>
          <p:cNvPicPr/>
          <p:nvPr/>
        </p:nvPicPr>
        <p:blipFill>
          <a:blip r:embed="rId5" cstate="hqprint">
            <a:extLst>
              <a:ext uri="{28A0092B-C50C-407E-A947-70E740481C1C}">
                <a14:useLocalDpi xmlns:a14="http://schemas.microsoft.com/office/drawing/2010/main"/>
              </a:ext>
            </a:extLst>
          </a:blip>
          <a:srcRect/>
          <a:stretch/>
        </p:blipFill>
        <p:spPr>
          <a:xfrm>
            <a:off x="3236220" y="2118690"/>
            <a:ext cx="2777490" cy="1313550"/>
          </a:xfrm>
          <a:prstGeom prst="rect">
            <a:avLst/>
          </a:prstGeom>
          <a:ln w="0">
            <a:noFill/>
          </a:ln>
        </p:spPr>
      </p:pic>
      <p:pic>
        <p:nvPicPr>
          <p:cNvPr id="55" name="Picture 6" descr="C:\Users\Markus Schiffer\Desktop\Doktorarbeit\Bilder\Neuer Ordner\20170217_0101.jpg"/>
          <p:cNvPicPr/>
          <p:nvPr/>
        </p:nvPicPr>
        <p:blipFill>
          <a:blip r:embed="rId6" cstate="hqprint">
            <a:extLst>
              <a:ext uri="{28A0092B-C50C-407E-A947-70E740481C1C}">
                <a14:useLocalDpi xmlns:a14="http://schemas.microsoft.com/office/drawing/2010/main"/>
              </a:ext>
            </a:extLst>
          </a:blip>
          <a:srcRect/>
          <a:stretch/>
        </p:blipFill>
        <p:spPr>
          <a:xfrm flipH="1">
            <a:off x="5453190" y="3603690"/>
            <a:ext cx="1350000" cy="780300"/>
          </a:xfrm>
          <a:prstGeom prst="rect">
            <a:avLst/>
          </a:prstGeom>
          <a:ln w="0">
            <a:noFill/>
          </a:ln>
        </p:spPr>
      </p:pic>
      <p:sp>
        <p:nvSpPr>
          <p:cNvPr id="59" name="Gerader Verbinder 64"/>
          <p:cNvSpPr/>
          <p:nvPr/>
        </p:nvSpPr>
        <p:spPr>
          <a:xfrm flipH="1" flipV="1">
            <a:off x="5699700" y="440370"/>
            <a:ext cx="281880" cy="1034370"/>
          </a:xfrm>
          <a:prstGeom prst="line">
            <a:avLst/>
          </a:prstGeom>
          <a:ln>
            <a:solidFill>
              <a:srgbClr val="000000"/>
            </a:solidFill>
          </a:ln>
        </p:spPr>
        <p:style>
          <a:lnRef idx="1">
            <a:schemeClr val="dk1"/>
          </a:lnRef>
          <a:fillRef idx="0">
            <a:schemeClr val="dk1"/>
          </a:fillRef>
          <a:effectRef idx="0">
            <a:schemeClr val="dk1"/>
          </a:effectRef>
          <a:fontRef idx="minor"/>
        </p:style>
        <p:txBody>
          <a:bodyPr lIns="67500" tIns="33750" rIns="67500" bIns="33750" anchor="t" anchorCtr="1">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endParaRPr lang="en-US" sz="1350" b="0" strike="noStrike" spc="-1">
              <a:solidFill>
                <a:srgbClr val="000000"/>
              </a:solidFill>
              <a:latin typeface="Calibri"/>
            </a:endParaRPr>
          </a:p>
        </p:txBody>
      </p:sp>
      <p:sp>
        <p:nvSpPr>
          <p:cNvPr id="60" name="Gerader Verbinder 67"/>
          <p:cNvSpPr/>
          <p:nvPr/>
        </p:nvSpPr>
        <p:spPr>
          <a:xfrm flipV="1">
            <a:off x="6950880" y="1156680"/>
            <a:ext cx="507060" cy="338040"/>
          </a:xfrm>
          <a:prstGeom prst="line">
            <a:avLst/>
          </a:prstGeom>
          <a:ln>
            <a:solidFill>
              <a:srgbClr val="000000"/>
            </a:solidFill>
          </a:ln>
        </p:spPr>
        <p:style>
          <a:lnRef idx="1">
            <a:schemeClr val="dk1"/>
          </a:lnRef>
          <a:fillRef idx="0">
            <a:schemeClr val="dk1"/>
          </a:fillRef>
          <a:effectRef idx="0">
            <a:schemeClr val="dk1"/>
          </a:effectRef>
          <a:fontRef idx="minor"/>
        </p:style>
        <p:txBody>
          <a:bodyPr lIns="67500" tIns="33750" rIns="67500" bIns="33750" anchor="t" anchorCtr="1">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endParaRPr lang="en-US" sz="1350" b="0" strike="noStrike" spc="-1">
              <a:solidFill>
                <a:srgbClr val="000000"/>
              </a:solidFill>
              <a:latin typeface="Calibri"/>
            </a:endParaRPr>
          </a:p>
        </p:txBody>
      </p:sp>
      <p:sp>
        <p:nvSpPr>
          <p:cNvPr id="61" name="Gerader Verbinder 71"/>
          <p:cNvSpPr/>
          <p:nvPr/>
        </p:nvSpPr>
        <p:spPr>
          <a:xfrm flipV="1">
            <a:off x="6598800" y="1601100"/>
            <a:ext cx="204120" cy="118530"/>
          </a:xfrm>
          <a:prstGeom prst="line">
            <a:avLst/>
          </a:prstGeom>
          <a:ln>
            <a:solidFill>
              <a:srgbClr val="000000"/>
            </a:solidFill>
          </a:ln>
        </p:spPr>
        <p:style>
          <a:lnRef idx="1">
            <a:schemeClr val="dk1"/>
          </a:lnRef>
          <a:fillRef idx="0">
            <a:schemeClr val="dk1"/>
          </a:fillRef>
          <a:effectRef idx="0">
            <a:schemeClr val="dk1"/>
          </a:effectRef>
          <a:fontRef idx="minor"/>
        </p:style>
        <p:txBody>
          <a:bodyPr lIns="67500" tIns="33750" rIns="67500" bIns="33750" anchor="t" anchorCtr="1">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endParaRPr lang="en-US" sz="1350" b="0" strike="noStrike" spc="-1">
              <a:solidFill>
                <a:srgbClr val="000000"/>
              </a:solidFill>
              <a:latin typeface="Calibri"/>
            </a:endParaRPr>
          </a:p>
        </p:txBody>
      </p:sp>
      <p:sp>
        <p:nvSpPr>
          <p:cNvPr id="62" name="Gerader Verbinder 77"/>
          <p:cNvSpPr/>
          <p:nvPr/>
        </p:nvSpPr>
        <p:spPr>
          <a:xfrm flipV="1">
            <a:off x="712260" y="2505870"/>
            <a:ext cx="1521180" cy="948780"/>
          </a:xfrm>
          <a:prstGeom prst="line">
            <a:avLst/>
          </a:prstGeom>
          <a:ln>
            <a:solidFill>
              <a:srgbClr val="000000"/>
            </a:solidFill>
          </a:ln>
        </p:spPr>
        <p:style>
          <a:lnRef idx="1">
            <a:schemeClr val="dk1"/>
          </a:lnRef>
          <a:fillRef idx="0">
            <a:schemeClr val="dk1"/>
          </a:fillRef>
          <a:effectRef idx="0">
            <a:schemeClr val="dk1"/>
          </a:effectRef>
          <a:fontRef idx="minor"/>
        </p:style>
        <p:txBody>
          <a:bodyPr lIns="67500" tIns="33750" rIns="67500" bIns="33750" anchor="t" anchorCtr="1">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endParaRPr lang="en-US" sz="1350" b="0" strike="noStrike" spc="-1">
              <a:solidFill>
                <a:srgbClr val="000000"/>
              </a:solidFill>
              <a:latin typeface="Calibri"/>
            </a:endParaRPr>
          </a:p>
        </p:txBody>
      </p:sp>
      <p:sp>
        <p:nvSpPr>
          <p:cNvPr id="63" name="Rechteck 81"/>
          <p:cNvSpPr/>
          <p:nvPr/>
        </p:nvSpPr>
        <p:spPr>
          <a:xfrm>
            <a:off x="1852200" y="957690"/>
            <a:ext cx="96390" cy="761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lnSpc>
                <a:spcPct val="100000"/>
              </a:lnSpc>
              <a:buNone/>
            </a:pPr>
            <a:endParaRPr lang="de-DE" sz="1350" b="0" strike="noStrike" spc="-1">
              <a:solidFill>
                <a:schemeClr val="lt1"/>
              </a:solidFill>
              <a:latin typeface="Arial"/>
            </a:endParaRPr>
          </a:p>
        </p:txBody>
      </p:sp>
      <p:sp>
        <p:nvSpPr>
          <p:cNvPr id="64" name="Gerader Verbinder 75"/>
          <p:cNvSpPr/>
          <p:nvPr/>
        </p:nvSpPr>
        <p:spPr>
          <a:xfrm>
            <a:off x="1113480" y="1139400"/>
            <a:ext cx="1147500" cy="483840"/>
          </a:xfrm>
          <a:prstGeom prst="line">
            <a:avLst/>
          </a:prstGeom>
          <a:ln>
            <a:solidFill>
              <a:srgbClr val="000000"/>
            </a:solidFill>
          </a:ln>
        </p:spPr>
        <p:style>
          <a:lnRef idx="1">
            <a:schemeClr val="dk1"/>
          </a:lnRef>
          <a:fillRef idx="0">
            <a:schemeClr val="dk1"/>
          </a:fillRef>
          <a:effectRef idx="0">
            <a:schemeClr val="dk1"/>
          </a:effectRef>
          <a:fontRef idx="minor"/>
        </p:style>
        <p:txBody>
          <a:bodyPr lIns="67500" tIns="33750" rIns="67500" bIns="33750" anchor="t" anchorCtr="1">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endParaRPr lang="en-US" sz="1350" b="0" strike="noStrike" spc="-1">
              <a:solidFill>
                <a:srgbClr val="000000"/>
              </a:solidFill>
              <a:latin typeface="Calibri"/>
            </a:endParaRPr>
          </a:p>
        </p:txBody>
      </p:sp>
      <p:sp>
        <p:nvSpPr>
          <p:cNvPr id="65" name="Gerader Verbinder 82"/>
          <p:cNvSpPr/>
          <p:nvPr/>
        </p:nvSpPr>
        <p:spPr>
          <a:xfrm flipV="1">
            <a:off x="4881060" y="3603690"/>
            <a:ext cx="571860" cy="274320"/>
          </a:xfrm>
          <a:prstGeom prst="line">
            <a:avLst/>
          </a:prstGeom>
          <a:ln>
            <a:solidFill>
              <a:srgbClr val="000000"/>
            </a:solidFill>
          </a:ln>
        </p:spPr>
        <p:style>
          <a:lnRef idx="1">
            <a:schemeClr val="dk1"/>
          </a:lnRef>
          <a:fillRef idx="0">
            <a:schemeClr val="dk1"/>
          </a:fillRef>
          <a:effectRef idx="0">
            <a:schemeClr val="dk1"/>
          </a:effectRef>
          <a:fontRef idx="minor"/>
        </p:style>
        <p:txBody>
          <a:bodyPr lIns="67500" tIns="33750" rIns="67500" bIns="33750" anchor="t" anchorCtr="1">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endParaRPr lang="en-US" sz="1350" b="0" strike="noStrike" spc="-1">
              <a:solidFill>
                <a:srgbClr val="000000"/>
              </a:solidFill>
              <a:latin typeface="Calibri"/>
            </a:endParaRPr>
          </a:p>
        </p:txBody>
      </p:sp>
      <p:sp>
        <p:nvSpPr>
          <p:cNvPr id="66" name="Gerader Verbinder 85"/>
          <p:cNvSpPr/>
          <p:nvPr/>
        </p:nvSpPr>
        <p:spPr>
          <a:xfrm>
            <a:off x="4881060" y="3952260"/>
            <a:ext cx="571860" cy="432000"/>
          </a:xfrm>
          <a:prstGeom prst="line">
            <a:avLst/>
          </a:prstGeom>
          <a:ln>
            <a:solidFill>
              <a:srgbClr val="000000"/>
            </a:solidFill>
          </a:ln>
        </p:spPr>
        <p:style>
          <a:lnRef idx="1">
            <a:schemeClr val="dk1"/>
          </a:lnRef>
          <a:fillRef idx="0">
            <a:schemeClr val="dk1"/>
          </a:fillRef>
          <a:effectRef idx="0">
            <a:schemeClr val="dk1"/>
          </a:effectRef>
          <a:fontRef idx="minor"/>
        </p:style>
        <p:txBody>
          <a:bodyPr lIns="67500" tIns="33750" rIns="67500" bIns="33750" anchor="t" anchorCtr="1">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endParaRPr lang="en-US" sz="1350" b="0" strike="noStrike" spc="-1">
              <a:solidFill>
                <a:srgbClr val="000000"/>
              </a:solidFill>
              <a:latin typeface="Calibri"/>
            </a:endParaRPr>
          </a:p>
        </p:txBody>
      </p:sp>
      <p:sp>
        <p:nvSpPr>
          <p:cNvPr id="68" name="Textfeld 22"/>
          <p:cNvSpPr/>
          <p:nvPr/>
        </p:nvSpPr>
        <p:spPr>
          <a:xfrm>
            <a:off x="5275800" y="4383990"/>
            <a:ext cx="2182140" cy="275908"/>
          </a:xfrm>
          <a:prstGeom prst="rect">
            <a:avLst/>
          </a:prstGeom>
          <a:noFill/>
          <a:ln w="0">
            <a:noFill/>
          </a:ln>
        </p:spPr>
        <p:style>
          <a:lnRef idx="0">
            <a:scrgbClr r="0" g="0" b="0"/>
          </a:lnRef>
          <a:fillRef idx="0">
            <a:scrgbClr r="0" g="0" b="0"/>
          </a:fillRef>
          <a:effectRef idx="0">
            <a:scrgbClr r="0" g="0" b="0"/>
          </a:effectRef>
          <a:fontRef idx="minor"/>
        </p:style>
        <p:txBody>
          <a:bodyPr wrap="square" lIns="67500" tIns="33750" rIns="67500" bIns="33750" anchor="t">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nSpc>
                <a:spcPct val="100000"/>
              </a:lnSpc>
              <a:buNone/>
            </a:pPr>
            <a:r>
              <a:rPr lang="de-DE" sz="1350" b="0" strike="noStrike" spc="-1" dirty="0" err="1">
                <a:solidFill>
                  <a:srgbClr val="000000"/>
                </a:solidFill>
                <a:latin typeface="Arial"/>
              </a:rPr>
              <a:t>single</a:t>
            </a:r>
            <a:r>
              <a:rPr lang="de-DE" sz="1350" b="0" strike="noStrike" spc="-1" dirty="0">
                <a:solidFill>
                  <a:srgbClr val="000000"/>
                </a:solidFill>
                <a:latin typeface="Arial"/>
              </a:rPr>
              <a:t> </a:t>
            </a:r>
            <a:r>
              <a:rPr lang="de-DE" sz="1350" b="0" strike="noStrike" spc="-1" dirty="0" err="1">
                <a:solidFill>
                  <a:srgbClr val="000000"/>
                </a:solidFill>
                <a:latin typeface="Arial"/>
              </a:rPr>
              <a:t>atom</a:t>
            </a:r>
            <a:r>
              <a:rPr lang="de-DE" sz="1350" b="0" strike="noStrike" spc="-1" dirty="0">
                <a:solidFill>
                  <a:srgbClr val="000000"/>
                </a:solidFill>
                <a:latin typeface="Arial"/>
              </a:rPr>
              <a:t> </a:t>
            </a:r>
            <a:r>
              <a:rPr lang="de-DE" sz="1350" b="0" strike="noStrike" spc="-1" dirty="0" err="1">
                <a:solidFill>
                  <a:srgbClr val="000000"/>
                </a:solidFill>
                <a:latin typeface="Arial"/>
              </a:rPr>
              <a:t>counting</a:t>
            </a:r>
            <a:endParaRPr lang="en-US" sz="1350" b="0" strike="noStrike" spc="-1" dirty="0">
              <a:solidFill>
                <a:srgbClr val="000000"/>
              </a:solidFill>
              <a:latin typeface="Calibri"/>
            </a:endParaRPr>
          </a:p>
        </p:txBody>
      </p:sp>
      <p:pic>
        <p:nvPicPr>
          <p:cNvPr id="10242" name="Picture 2" descr="CologneAMS: CologneAMS">
            <a:extLst>
              <a:ext uri="{FF2B5EF4-FFF2-40B4-BE49-F238E27FC236}">
                <a16:creationId xmlns:a16="http://schemas.microsoft.com/office/drawing/2014/main" id="{1704BB8D-413D-86C2-DE67-AA0EE92D264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98170" y="4608648"/>
            <a:ext cx="4088823" cy="4599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graph&#10;&#10;Description automatically generated">
            <a:extLst>
              <a:ext uri="{FF2B5EF4-FFF2-40B4-BE49-F238E27FC236}">
                <a16:creationId xmlns:a16="http://schemas.microsoft.com/office/drawing/2014/main" id="{0D6990DB-369F-FE9D-A155-30C7FB60D07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2609"/>
          <a:stretch/>
        </p:blipFill>
        <p:spPr>
          <a:xfrm>
            <a:off x="7144851" y="2199145"/>
            <a:ext cx="1874658" cy="126891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155DE39-3190-F23C-43D3-4CA34B471A74}"/>
                  </a:ext>
                </a:extLst>
              </p:cNvPr>
              <p:cNvSpPr txBox="1"/>
              <p:nvPr/>
            </p:nvSpPr>
            <p:spPr>
              <a:xfrm>
                <a:off x="7204410" y="3603690"/>
                <a:ext cx="1651861" cy="675378"/>
              </a:xfrm>
              <a:prstGeom prst="rect">
                <a:avLst/>
              </a:prstGeom>
              <a:noFill/>
            </p:spPr>
            <p:txBody>
              <a:bodyPr wrap="square"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CA" sz="1013" dirty="0"/>
                  <a:t>What we measure: </a:t>
                </a:r>
                <a:endParaRPr lang="de-DE" sz="1013" dirty="0"/>
              </a:p>
              <a:p>
                <a:r>
                  <a:rPr lang="en-CA" sz="1800" dirty="0"/>
                  <a:t>R</a:t>
                </a:r>
                <a:r>
                  <a:rPr lang="en-CA" sz="1013" dirty="0"/>
                  <a:t>= </a:t>
                </a:r>
                <a14:m>
                  <m:oMath xmlns:m="http://schemas.openxmlformats.org/officeDocument/2006/math">
                    <m:f>
                      <m:fPr>
                        <m:ctrlPr>
                          <a:rPr lang="en-CA" sz="1800" i="1" smtClean="0">
                            <a:latin typeface="Cambria Math" panose="02040503050406030204" pitchFamily="18" charset="0"/>
                          </a:rPr>
                        </m:ctrlPr>
                      </m:fPr>
                      <m:num>
                        <m:sSub>
                          <m:sSubPr>
                            <m:ctrlPr>
                              <a:rPr lang="en-CA" sz="1800" i="1" smtClean="0">
                                <a:latin typeface="Cambria Math" panose="02040503050406030204" pitchFamily="18" charset="0"/>
                              </a:rPr>
                            </m:ctrlPr>
                          </m:sSubPr>
                          <m:e>
                            <m:r>
                              <a:rPr lang="de-DE" sz="1800" b="0" i="1" smtClean="0">
                                <a:latin typeface="Cambria Math" panose="02040503050406030204" pitchFamily="18" charset="0"/>
                              </a:rPr>
                              <m:t>14</m:t>
                            </m:r>
                          </m:e>
                          <m:sub>
                            <m:r>
                              <a:rPr lang="de-DE" sz="1800" b="0" i="1" smtClean="0">
                                <a:latin typeface="Cambria Math" panose="02040503050406030204" pitchFamily="18" charset="0"/>
                              </a:rPr>
                              <m:t>𝐶</m:t>
                            </m:r>
                          </m:sub>
                        </m:sSub>
                      </m:num>
                      <m:den>
                        <m:sSub>
                          <m:sSubPr>
                            <m:ctrlPr>
                              <a:rPr lang="en-CA" sz="1800" i="1">
                                <a:latin typeface="Cambria Math" panose="02040503050406030204" pitchFamily="18" charset="0"/>
                              </a:rPr>
                            </m:ctrlPr>
                          </m:sSubPr>
                          <m:e>
                            <m:r>
                              <a:rPr lang="de-DE" sz="1800" i="1">
                                <a:latin typeface="Cambria Math" panose="02040503050406030204" pitchFamily="18" charset="0"/>
                              </a:rPr>
                              <m:t>1</m:t>
                            </m:r>
                            <m:r>
                              <a:rPr lang="de-DE" sz="1800" b="0" i="1" smtClean="0">
                                <a:latin typeface="Cambria Math" panose="02040503050406030204" pitchFamily="18" charset="0"/>
                              </a:rPr>
                              <m:t>2</m:t>
                            </m:r>
                          </m:e>
                          <m:sub>
                            <m:r>
                              <a:rPr lang="de-DE" sz="1800" i="1">
                                <a:latin typeface="Cambria Math" panose="02040503050406030204" pitchFamily="18" charset="0"/>
                              </a:rPr>
                              <m:t>𝐶</m:t>
                            </m:r>
                          </m:sub>
                        </m:sSub>
                      </m:den>
                    </m:f>
                  </m:oMath>
                </a14:m>
                <a:endParaRPr lang="en-CA" sz="1013" dirty="0"/>
              </a:p>
            </p:txBody>
          </p:sp>
        </mc:Choice>
        <mc:Fallback xmlns="">
          <p:sp>
            <p:nvSpPr>
              <p:cNvPr id="4" name="TextBox 3">
                <a:extLst>
                  <a:ext uri="{FF2B5EF4-FFF2-40B4-BE49-F238E27FC236}">
                    <a16:creationId xmlns:a16="http://schemas.microsoft.com/office/drawing/2014/main" id="{D155DE39-3190-F23C-43D3-4CA34B471A74}"/>
                  </a:ext>
                </a:extLst>
              </p:cNvPr>
              <p:cNvSpPr txBox="1">
                <a:spLocks noRot="1" noChangeAspect="1" noMove="1" noResize="1" noEditPoints="1" noAdjustHandles="1" noChangeArrowheads="1" noChangeShapeType="1" noTextEdit="1"/>
              </p:cNvSpPr>
              <p:nvPr/>
            </p:nvSpPr>
            <p:spPr>
              <a:xfrm>
                <a:off x="7204410" y="3603690"/>
                <a:ext cx="1651861" cy="675378"/>
              </a:xfrm>
              <a:prstGeom prst="rect">
                <a:avLst/>
              </a:prstGeom>
              <a:blipFill>
                <a:blip r:embed="rId9"/>
                <a:stretch>
                  <a:fillRect l="-3053" b="-1852"/>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9BFE6FE-DA2F-CAD1-947E-617D548FAF2B}"/>
              </a:ext>
            </a:extLst>
          </p:cNvPr>
          <p:cNvSpPr txBox="1"/>
          <p:nvPr/>
        </p:nvSpPr>
        <p:spPr>
          <a:xfrm>
            <a:off x="8216124" y="1569934"/>
            <a:ext cx="803386" cy="248209"/>
          </a:xfrm>
          <a:prstGeom prst="rect">
            <a:avLst/>
          </a:prstGeom>
          <a:noFill/>
        </p:spPr>
        <p:txBody>
          <a:bodyPr wrap="square"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CA" sz="1013" dirty="0"/>
              <a:t>isobar</a:t>
            </a:r>
          </a:p>
        </p:txBody>
      </p:sp>
      <p:cxnSp>
        <p:nvCxnSpPr>
          <p:cNvPr id="7" name="Straight Arrow Connector 6">
            <a:extLst>
              <a:ext uri="{FF2B5EF4-FFF2-40B4-BE49-F238E27FC236}">
                <a16:creationId xmlns:a16="http://schemas.microsoft.com/office/drawing/2014/main" id="{C3B30789-BEA6-5517-AF66-F0370D508E7F}"/>
              </a:ext>
            </a:extLst>
          </p:cNvPr>
          <p:cNvCxnSpPr>
            <a:cxnSpLocks/>
          </p:cNvCxnSpPr>
          <p:nvPr/>
        </p:nvCxnSpPr>
        <p:spPr>
          <a:xfrm flipH="1">
            <a:off x="8265780" y="1827151"/>
            <a:ext cx="151200" cy="275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9BD33CF3-226E-9473-9221-C19351869B24}"/>
              </a:ext>
            </a:extLst>
          </p:cNvPr>
          <p:cNvSpPr/>
          <p:nvPr/>
        </p:nvSpPr>
        <p:spPr>
          <a:xfrm>
            <a:off x="248940" y="156600"/>
            <a:ext cx="6723000" cy="324000"/>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nSpc>
                <a:spcPct val="90000"/>
              </a:lnSpc>
              <a:buNone/>
            </a:pPr>
            <a:r>
              <a:rPr lang="en-US" sz="1950" b="1" strike="noStrike" spc="-1" dirty="0">
                <a:solidFill>
                  <a:srgbClr val="457A93"/>
                </a:solidFill>
                <a:latin typeface="Arial"/>
              </a:rPr>
              <a:t>Accelerator Mass Spectrometry</a:t>
            </a:r>
            <a:endParaRPr lang="en-US" sz="1950" b="0" strike="noStrike" spc="-1" dirty="0">
              <a:solidFill>
                <a:srgbClr val="457A93"/>
              </a:solidFill>
              <a:latin typeface="Calibri"/>
            </a:endParaRPr>
          </a:p>
        </p:txBody>
      </p:sp>
      <p:sp>
        <p:nvSpPr>
          <p:cNvPr id="8" name="Rechteck 4">
            <a:extLst>
              <a:ext uri="{FF2B5EF4-FFF2-40B4-BE49-F238E27FC236}">
                <a16:creationId xmlns:a16="http://schemas.microsoft.com/office/drawing/2014/main" id="{7650C8AD-30DD-8824-3DF7-8C3F96CD42BD}"/>
              </a:ext>
            </a:extLst>
          </p:cNvPr>
          <p:cNvSpPr/>
          <p:nvPr/>
        </p:nvSpPr>
        <p:spPr>
          <a:xfrm>
            <a:off x="321196" y="4751806"/>
            <a:ext cx="5605010" cy="219291"/>
          </a:xfrm>
          <a:prstGeom prst="rect">
            <a:avLst/>
          </a:prstGeom>
        </p:spPr>
        <p:txBody>
          <a:bodyPr wrap="square">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de-DE" altLang="de-DE" sz="825" dirty="0">
                <a:solidFill>
                  <a:schemeClr val="accent3"/>
                </a:solidFill>
                <a:latin typeface="Arial" panose="020B0604020202020204" pitchFamily="34" charset="0"/>
                <a:cs typeface="Arial" panose="020B0604020202020204" pitchFamily="34" charset="0"/>
              </a:rPr>
              <a:t>Institute </a:t>
            </a:r>
            <a:r>
              <a:rPr lang="de-DE" altLang="de-DE" sz="825" dirty="0" err="1">
                <a:solidFill>
                  <a:schemeClr val="accent3"/>
                </a:solidFill>
                <a:latin typeface="Arial" panose="020B0604020202020204" pitchFamily="34" charset="0"/>
                <a:cs typeface="Arial" panose="020B0604020202020204" pitchFamily="34" charset="0"/>
              </a:rPr>
              <a:t>for</a:t>
            </a:r>
            <a:r>
              <a:rPr lang="de-DE" altLang="de-DE" sz="825" dirty="0">
                <a:solidFill>
                  <a:schemeClr val="accent3"/>
                </a:solidFill>
                <a:latin typeface="Arial" panose="020B0604020202020204" pitchFamily="34" charset="0"/>
                <a:cs typeface="Arial" panose="020B0604020202020204" pitchFamily="34" charset="0"/>
              </a:rPr>
              <a:t> </a:t>
            </a:r>
            <a:r>
              <a:rPr lang="de-DE" altLang="de-DE" sz="825" dirty="0" err="1">
                <a:solidFill>
                  <a:schemeClr val="accent3"/>
                </a:solidFill>
                <a:latin typeface="Arial" panose="020B0604020202020204" pitchFamily="34" charset="0"/>
                <a:cs typeface="Arial" panose="020B0604020202020204" pitchFamily="34" charset="0"/>
              </a:rPr>
              <a:t>Nuclear</a:t>
            </a:r>
            <a:r>
              <a:rPr lang="de-DE" altLang="de-DE" sz="825" dirty="0">
                <a:solidFill>
                  <a:schemeClr val="accent3"/>
                </a:solidFill>
                <a:latin typeface="Arial" panose="020B0604020202020204" pitchFamily="34" charset="0"/>
                <a:cs typeface="Arial" panose="020B0604020202020204" pitchFamily="34" charset="0"/>
              </a:rPr>
              <a:t> Physics / University </a:t>
            </a:r>
            <a:r>
              <a:rPr lang="de-DE" altLang="de-DE" sz="825" dirty="0" err="1">
                <a:solidFill>
                  <a:schemeClr val="accent3"/>
                </a:solidFill>
                <a:latin typeface="Arial" panose="020B0604020202020204" pitchFamily="34" charset="0"/>
                <a:cs typeface="Arial" panose="020B0604020202020204" pitchFamily="34" charset="0"/>
              </a:rPr>
              <a:t>of</a:t>
            </a:r>
            <a:r>
              <a:rPr lang="de-DE" altLang="de-DE" sz="825" dirty="0">
                <a:solidFill>
                  <a:schemeClr val="accent3"/>
                </a:solidFill>
                <a:latin typeface="Arial" panose="020B0604020202020204" pitchFamily="34" charset="0"/>
                <a:cs typeface="Arial" panose="020B0604020202020204" pitchFamily="34" charset="0"/>
              </a:rPr>
              <a:t> Cologne | Dennis Mücher |</a:t>
            </a:r>
            <a:r>
              <a:rPr lang="de-DE" altLang="de-DE" sz="825" baseline="0" dirty="0">
                <a:solidFill>
                  <a:schemeClr val="accent3"/>
                </a:solidFill>
                <a:latin typeface="Arial" panose="020B0604020202020204" pitchFamily="34" charset="0"/>
                <a:cs typeface="Arial" panose="020B0604020202020204" pitchFamily="34" charset="0"/>
              </a:rPr>
              <a:t> </a:t>
            </a:r>
            <a:fld id="{F98651E8-28A9-40EA-971A-EE9F3AB7359B}" type="datetime1">
              <a:rPr lang="de-DE" altLang="de-DE" sz="825" smtClean="0">
                <a:solidFill>
                  <a:schemeClr val="accent3"/>
                </a:solidFill>
                <a:latin typeface="Arial" panose="020B0604020202020204" pitchFamily="34" charset="0"/>
                <a:cs typeface="Arial" panose="020B0604020202020204" pitchFamily="34" charset="0"/>
              </a:rPr>
              <a:pPr/>
              <a:t>24.02.26</a:t>
            </a:fld>
            <a:endParaRPr lang="de-DE" altLang="de-DE" sz="825" dirty="0">
              <a:solidFill>
                <a:schemeClr val="accent3"/>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277555C-A1E8-DBA0-FD7C-621DB58825E5}"/>
              </a:ext>
            </a:extLst>
          </p:cNvPr>
          <p:cNvSpPr txBox="1"/>
          <p:nvPr/>
        </p:nvSpPr>
        <p:spPr>
          <a:xfrm>
            <a:off x="3659260" y="1658802"/>
            <a:ext cx="1828800" cy="1828800"/>
          </a:xfrm>
          <a:prstGeom prst="rect">
            <a:avLst/>
          </a:prstGeom>
          <a:noFill/>
        </p:spPr>
        <p:txBody>
          <a:bodyPr wrap="square" rtlCol="0">
            <a:spAutoFit/>
          </a:bodyPr>
          <a:lstStyle/>
          <a:p>
            <a:pPr algn="l"/>
            <a:endParaRPr lang="en-US" dirty="0"/>
          </a:p>
        </p:txBody>
      </p:sp>
      <p:sp>
        <p:nvSpPr>
          <p:cNvPr id="10" name="TextBox 9">
            <a:extLst>
              <a:ext uri="{FF2B5EF4-FFF2-40B4-BE49-F238E27FC236}">
                <a16:creationId xmlns:a16="http://schemas.microsoft.com/office/drawing/2014/main" id="{BE80E97A-C4C5-D6F8-2B80-27826BE2D9F5}"/>
              </a:ext>
            </a:extLst>
          </p:cNvPr>
          <p:cNvSpPr txBox="1"/>
          <p:nvPr/>
        </p:nvSpPr>
        <p:spPr>
          <a:xfrm>
            <a:off x="275765" y="3926530"/>
            <a:ext cx="3423140" cy="646331"/>
          </a:xfrm>
          <a:prstGeom prst="rect">
            <a:avLst/>
          </a:prstGeom>
          <a:noFill/>
        </p:spPr>
        <p:txBody>
          <a:bodyPr wrap="square" rtlCol="0">
            <a:spAutoFit/>
          </a:bodyPr>
          <a:lstStyle/>
          <a:p>
            <a:pPr algn="l"/>
            <a:r>
              <a:rPr lang="de-DE" baseline="30000" dirty="0"/>
              <a:t>60</a:t>
            </a:r>
            <a:r>
              <a:rPr lang="de-DE" dirty="0"/>
              <a:t>Fe: very </a:t>
            </a:r>
            <a:r>
              <a:rPr lang="de-DE" dirty="0" err="1"/>
              <a:t>difficult</a:t>
            </a:r>
            <a:r>
              <a:rPr lang="de-DE" dirty="0"/>
              <a:t> to separate from </a:t>
            </a:r>
            <a:r>
              <a:rPr lang="de-DE" baseline="30000" dirty="0"/>
              <a:t>60</a:t>
            </a:r>
            <a:r>
              <a:rPr lang="de-DE" dirty="0"/>
              <a:t>Ni (</a:t>
            </a:r>
            <a:r>
              <a:rPr lang="de-DE" dirty="0" err="1"/>
              <a:t>stable</a:t>
            </a:r>
            <a:r>
              <a:rPr lang="de-DE" dirty="0"/>
              <a:t>)</a:t>
            </a:r>
            <a:endParaRPr lang="en-US" dirty="0"/>
          </a:p>
        </p:txBody>
      </p:sp>
    </p:spTree>
    <p:extLst>
      <p:ext uri="{BB962C8B-B14F-4D97-AF65-F5344CB8AC3E}">
        <p14:creationId xmlns:p14="http://schemas.microsoft.com/office/powerpoint/2010/main" val="564117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
            <a:extLst>
              <a:ext uri="{FF2B5EF4-FFF2-40B4-BE49-F238E27FC236}">
                <a16:creationId xmlns:a16="http://schemas.microsoft.com/office/drawing/2014/main" id="{8C1AE197-F23A-6B3C-E7C2-D64FD4993F2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847032" y="646184"/>
            <a:ext cx="4509331" cy="3255183"/>
          </a:xfrm>
          <a:prstGeom prst="rect">
            <a:avLst/>
          </a:prstGeom>
        </p:spPr>
      </p:pic>
      <p:sp>
        <p:nvSpPr>
          <p:cNvPr id="5" name="Foliennummernplatzhalter 2">
            <a:extLst>
              <a:ext uri="{FF2B5EF4-FFF2-40B4-BE49-F238E27FC236}">
                <a16:creationId xmlns:a16="http://schemas.microsoft.com/office/drawing/2014/main" id="{7EDED013-410E-494B-A5D6-7730D3311427}"/>
              </a:ext>
            </a:extLst>
          </p:cNvPr>
          <p:cNvSpPr>
            <a:spLocks noGrp="1"/>
          </p:cNvSpPr>
          <p:nvPr>
            <p:ph type="sldNum" sz="quarter" idx="12"/>
          </p:nvPr>
        </p:nvSpPr>
        <p:spPr>
          <a:xfrm>
            <a:off x="8647272" y="4805959"/>
            <a:ext cx="365760" cy="273844"/>
          </a:xfrm>
        </p:spPr>
        <p:txBody>
          <a:bodyPr/>
          <a:lstStyle>
            <a:defPPr>
              <a:defRPr lang="de-DE"/>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7F43DA9B-3006-4088-92B6-3CA6E2C65B77}" type="slidenum">
              <a:rPr lang="de-AT" smtClean="0"/>
              <a:pPr/>
              <a:t>12</a:t>
            </a:fld>
            <a:endParaRPr lang="de-AT" dirty="0"/>
          </a:p>
        </p:txBody>
      </p:sp>
      <p:sp>
        <p:nvSpPr>
          <p:cNvPr id="3" name="Titel 1">
            <a:extLst>
              <a:ext uri="{FF2B5EF4-FFF2-40B4-BE49-F238E27FC236}">
                <a16:creationId xmlns:a16="http://schemas.microsoft.com/office/drawing/2014/main" id="{2AF7FA4D-7FDE-EB82-C74C-454B10D13AFE}"/>
              </a:ext>
            </a:extLst>
          </p:cNvPr>
          <p:cNvSpPr txBox="1">
            <a:spLocks/>
          </p:cNvSpPr>
          <p:nvPr/>
        </p:nvSpPr>
        <p:spPr>
          <a:xfrm>
            <a:off x="248837" y="156467"/>
            <a:ext cx="6723366" cy="324237"/>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e-DE" sz="1950" b="1" dirty="0">
                <a:solidFill>
                  <a:srgbClr val="0063A6"/>
                </a:solidFill>
                <a:latin typeface="Arial" panose="020B0604020202020204" pitchFamily="34" charset="0"/>
                <a:cs typeface="Arial" panose="020B0604020202020204" pitchFamily="34" charset="0"/>
              </a:rPr>
              <a:t>A new </a:t>
            </a:r>
            <a:r>
              <a:rPr lang="de-DE" sz="1950" b="1" dirty="0" err="1">
                <a:solidFill>
                  <a:srgbClr val="0063A6"/>
                </a:solidFill>
                <a:latin typeface="Arial" panose="020B0604020202020204" pitchFamily="34" charset="0"/>
                <a:cs typeface="Arial" panose="020B0604020202020204" pitchFamily="34" charset="0"/>
              </a:rPr>
              <a:t>era</a:t>
            </a:r>
            <a:r>
              <a:rPr lang="de-DE" sz="1950" b="1" dirty="0">
                <a:solidFill>
                  <a:srgbClr val="0063A6"/>
                </a:solidFill>
                <a:latin typeface="Arial" panose="020B0604020202020204" pitchFamily="34" charset="0"/>
                <a:cs typeface="Arial" panose="020B0604020202020204" pitchFamily="34" charset="0"/>
              </a:rPr>
              <a:t> in AMS: </a:t>
            </a:r>
            <a:r>
              <a:rPr lang="en-US" sz="1950" b="1" dirty="0">
                <a:solidFill>
                  <a:srgbClr val="0063A6"/>
                </a:solidFill>
                <a:latin typeface="Arial" panose="020B0604020202020204" pitchFamily="34" charset="0"/>
                <a:cs typeface="Arial" panose="020B0604020202020204" pitchFamily="34" charset="0"/>
              </a:rPr>
              <a:t>Isobar Suppression</a:t>
            </a:r>
          </a:p>
          <a:p>
            <a:endParaRPr lang="en-US" sz="1950" b="1" dirty="0">
              <a:solidFill>
                <a:srgbClr val="0063A6"/>
              </a:solidFill>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B555C5EC-8D1A-4A1A-BF2B-84740E35D3E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43402" y="976897"/>
            <a:ext cx="2964279" cy="2142187"/>
          </a:xfrm>
          <a:prstGeom prst="rect">
            <a:avLst/>
          </a:prstGeom>
        </p:spPr>
      </p:pic>
      <p:sp>
        <p:nvSpPr>
          <p:cNvPr id="7" name="Textfeld 6">
            <a:extLst>
              <a:ext uri="{FF2B5EF4-FFF2-40B4-BE49-F238E27FC236}">
                <a16:creationId xmlns:a16="http://schemas.microsoft.com/office/drawing/2014/main" id="{A0694179-34E1-4B1E-8B20-18BCF8F47430}"/>
              </a:ext>
            </a:extLst>
          </p:cNvPr>
          <p:cNvSpPr txBox="1"/>
          <p:nvPr/>
        </p:nvSpPr>
        <p:spPr>
          <a:xfrm>
            <a:off x="418427" y="3119084"/>
            <a:ext cx="3303630" cy="248209"/>
          </a:xfrm>
          <a:prstGeom prst="rect">
            <a:avLst/>
          </a:prstGeom>
          <a:noFill/>
        </p:spPr>
        <p:txBody>
          <a:bodyPr wrap="square">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e-DE" sz="1013" dirty="0"/>
              <a:t>O. Forstner et al., NIMB 361(2015) 217-221</a:t>
            </a:r>
          </a:p>
        </p:txBody>
      </p:sp>
      <p:pic>
        <p:nvPicPr>
          <p:cNvPr id="14" name="Grafik 13">
            <a:extLst>
              <a:ext uri="{FF2B5EF4-FFF2-40B4-BE49-F238E27FC236}">
                <a16:creationId xmlns:a16="http://schemas.microsoft.com/office/drawing/2014/main" id="{09DB7381-08DF-4C0F-A442-0E55A37A957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1695" y="3721221"/>
            <a:ext cx="8103870" cy="972245"/>
          </a:xfrm>
          <a:prstGeom prst="rect">
            <a:avLst/>
          </a:prstGeom>
        </p:spPr>
      </p:pic>
      <p:pic>
        <p:nvPicPr>
          <p:cNvPr id="17" name="Picture 16" descr="A person in a suit&#10;&#10;Description automatically generated with medium confidence">
            <a:extLst>
              <a:ext uri="{FF2B5EF4-FFF2-40B4-BE49-F238E27FC236}">
                <a16:creationId xmlns:a16="http://schemas.microsoft.com/office/drawing/2014/main" id="{CB21C6CC-E7F7-5D22-876B-424364283CB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01299" y="63697"/>
            <a:ext cx="1211733" cy="1389060"/>
          </a:xfrm>
          <a:prstGeom prst="rect">
            <a:avLst/>
          </a:prstGeom>
        </p:spPr>
      </p:pic>
    </p:spTree>
    <p:extLst>
      <p:ext uri="{BB962C8B-B14F-4D97-AF65-F5344CB8AC3E}">
        <p14:creationId xmlns:p14="http://schemas.microsoft.com/office/powerpoint/2010/main" val="2838587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6220130-2483-4692-9E82-1BA5934478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412" y="837424"/>
            <a:ext cx="5670722" cy="3908504"/>
          </a:xfrm>
          <a:prstGeom prst="rect">
            <a:avLst/>
          </a:prstGeom>
        </p:spPr>
      </p:pic>
      <p:sp>
        <p:nvSpPr>
          <p:cNvPr id="7" name="Rechteck 6">
            <a:extLst>
              <a:ext uri="{FF2B5EF4-FFF2-40B4-BE49-F238E27FC236}">
                <a16:creationId xmlns:a16="http://schemas.microsoft.com/office/drawing/2014/main" id="{90C185D2-CA65-41A0-8D69-0AF9304CAB50}"/>
              </a:ext>
            </a:extLst>
          </p:cNvPr>
          <p:cNvSpPr/>
          <p:nvPr/>
        </p:nvSpPr>
        <p:spPr>
          <a:xfrm>
            <a:off x="248837" y="480704"/>
            <a:ext cx="6615354" cy="318677"/>
          </a:xfrm>
          <a:prstGeom prst="rect">
            <a:avLst/>
          </a:prstGeom>
        </p:spPr>
        <p:txBody>
          <a:bodyPr wrap="square">
            <a:spAutoFit/>
          </a:bodyPr>
          <a:lstStyle/>
          <a:p>
            <a:pPr algn="just" defTabSz="685800" fontAlgn="auto">
              <a:lnSpc>
                <a:spcPct val="120000"/>
              </a:lnSpc>
              <a:spcBef>
                <a:spcPts val="0"/>
              </a:spcBef>
              <a:spcAft>
                <a:spcPts val="0"/>
              </a:spcAft>
              <a:defRPr/>
            </a:pPr>
            <a:r>
              <a:rPr lang="de-DE" sz="1350" b="1" u="sng" dirty="0">
                <a:solidFill>
                  <a:srgbClr val="0063A6"/>
                </a:solidFill>
                <a:latin typeface="Arial" pitchFamily="34" charset="0"/>
                <a:ea typeface="+mn-ea"/>
                <a:cs typeface="Arial" pitchFamily="34" charset="0"/>
              </a:rPr>
              <a:t>Nuclei: </a:t>
            </a:r>
            <a:r>
              <a:rPr lang="de-DE" sz="1350" b="1" u="sng" baseline="30000" dirty="0">
                <a:solidFill>
                  <a:srgbClr val="0063A6"/>
                </a:solidFill>
                <a:latin typeface="Arial" pitchFamily="34" charset="0"/>
                <a:ea typeface="+mn-ea"/>
                <a:cs typeface="Arial" pitchFamily="34" charset="0"/>
              </a:rPr>
              <a:t>10</a:t>
            </a:r>
            <a:r>
              <a:rPr lang="de-DE" sz="1350" b="1" u="sng" dirty="0">
                <a:solidFill>
                  <a:srgbClr val="0063A6"/>
                </a:solidFill>
                <a:latin typeface="Arial" pitchFamily="34" charset="0"/>
                <a:ea typeface="+mn-ea"/>
                <a:cs typeface="Arial" pitchFamily="34" charset="0"/>
              </a:rPr>
              <a:t>Be, </a:t>
            </a:r>
            <a:r>
              <a:rPr lang="de-DE" sz="1350" b="1" u="sng" baseline="30000" dirty="0">
                <a:solidFill>
                  <a:srgbClr val="0063A6"/>
                </a:solidFill>
                <a:latin typeface="Arial" pitchFamily="34" charset="0"/>
                <a:ea typeface="+mn-ea"/>
                <a:cs typeface="Arial" pitchFamily="34" charset="0"/>
              </a:rPr>
              <a:t>14</a:t>
            </a:r>
            <a:r>
              <a:rPr lang="de-DE" sz="1350" b="1" u="sng" dirty="0">
                <a:solidFill>
                  <a:srgbClr val="0063A6"/>
                </a:solidFill>
                <a:latin typeface="Arial" pitchFamily="34" charset="0"/>
                <a:ea typeface="+mn-ea"/>
                <a:cs typeface="Arial" pitchFamily="34" charset="0"/>
              </a:rPr>
              <a:t>C, </a:t>
            </a:r>
            <a:r>
              <a:rPr lang="de-DE" sz="1350" b="1" u="sng" baseline="30000" dirty="0">
                <a:solidFill>
                  <a:srgbClr val="0063A6"/>
                </a:solidFill>
                <a:latin typeface="Arial" pitchFamily="34" charset="0"/>
                <a:ea typeface="+mn-ea"/>
                <a:cs typeface="Arial" pitchFamily="34" charset="0"/>
              </a:rPr>
              <a:t>26</a:t>
            </a:r>
            <a:r>
              <a:rPr lang="de-DE" sz="1350" b="1" u="sng" dirty="0">
                <a:solidFill>
                  <a:srgbClr val="0063A6"/>
                </a:solidFill>
                <a:latin typeface="Arial" pitchFamily="34" charset="0"/>
                <a:ea typeface="+mn-ea"/>
                <a:cs typeface="Arial" pitchFamily="34" charset="0"/>
              </a:rPr>
              <a:t>Al, </a:t>
            </a:r>
            <a:r>
              <a:rPr lang="de-DE" sz="1350" b="1" u="sng" baseline="30000" dirty="0">
                <a:solidFill>
                  <a:srgbClr val="0063A6"/>
                </a:solidFill>
                <a:latin typeface="Arial" pitchFamily="34" charset="0"/>
                <a:ea typeface="+mn-ea"/>
                <a:cs typeface="Arial" pitchFamily="34" charset="0"/>
              </a:rPr>
              <a:t>36</a:t>
            </a:r>
            <a:r>
              <a:rPr lang="de-DE" sz="1350" b="1" u="sng" dirty="0">
                <a:solidFill>
                  <a:srgbClr val="0063A6"/>
                </a:solidFill>
                <a:latin typeface="Arial" pitchFamily="34" charset="0"/>
                <a:ea typeface="+mn-ea"/>
                <a:cs typeface="Arial" pitchFamily="34" charset="0"/>
              </a:rPr>
              <a:t>Cl, </a:t>
            </a:r>
            <a:r>
              <a:rPr lang="de-DE" sz="1350" b="1" u="sng" baseline="30000" dirty="0">
                <a:solidFill>
                  <a:srgbClr val="0063A6"/>
                </a:solidFill>
                <a:latin typeface="Arial" pitchFamily="34" charset="0"/>
                <a:ea typeface="+mn-ea"/>
                <a:cs typeface="Arial" pitchFamily="34" charset="0"/>
              </a:rPr>
              <a:t>41</a:t>
            </a:r>
            <a:r>
              <a:rPr lang="de-DE" sz="1350" b="1" u="sng" dirty="0">
                <a:solidFill>
                  <a:srgbClr val="0063A6"/>
                </a:solidFill>
                <a:latin typeface="Arial" pitchFamily="34" charset="0"/>
                <a:ea typeface="+mn-ea"/>
                <a:cs typeface="Arial" pitchFamily="34" charset="0"/>
              </a:rPr>
              <a:t>Ca, </a:t>
            </a:r>
            <a:r>
              <a:rPr lang="de-DE" sz="1350" b="1" u="sng" baseline="30000" dirty="0">
                <a:solidFill>
                  <a:srgbClr val="0063A6"/>
                </a:solidFill>
                <a:latin typeface="Arial" pitchFamily="34" charset="0"/>
                <a:ea typeface="+mn-ea"/>
                <a:cs typeface="Arial" pitchFamily="34" charset="0"/>
              </a:rPr>
              <a:t>2xx</a:t>
            </a:r>
            <a:r>
              <a:rPr lang="de-DE" sz="1350" b="1" u="sng" dirty="0">
                <a:solidFill>
                  <a:srgbClr val="0063A6"/>
                </a:solidFill>
                <a:latin typeface="Arial" pitchFamily="34" charset="0"/>
                <a:ea typeface="+mn-ea"/>
                <a:cs typeface="Arial" pitchFamily="34" charset="0"/>
              </a:rPr>
              <a:t>Pu</a:t>
            </a:r>
          </a:p>
        </p:txBody>
      </p:sp>
      <p:pic>
        <p:nvPicPr>
          <p:cNvPr id="9" name="Picture 6" descr="C:\Users\Markus Schiffer\Desktop\Doktorarbeit\Bilder\Neuer Ordner\20170217_0101.jpg">
            <a:extLst>
              <a:ext uri="{FF2B5EF4-FFF2-40B4-BE49-F238E27FC236}">
                <a16:creationId xmlns:a16="http://schemas.microsoft.com/office/drawing/2014/main" id="{73CD1D48-DAA0-4DDA-9BA2-7F022FB827CA}"/>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flipH="1">
            <a:off x="4158761" y="3702472"/>
            <a:ext cx="1350150" cy="780608"/>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Gerader Verbinder 18">
            <a:extLst>
              <a:ext uri="{FF2B5EF4-FFF2-40B4-BE49-F238E27FC236}">
                <a16:creationId xmlns:a16="http://schemas.microsoft.com/office/drawing/2014/main" id="{4AB28C71-0775-49D5-88E1-43BF4A405F5F}"/>
              </a:ext>
            </a:extLst>
          </p:cNvPr>
          <p:cNvCxnSpPr>
            <a:cxnSpLocks/>
          </p:cNvCxnSpPr>
          <p:nvPr/>
        </p:nvCxnSpPr>
        <p:spPr>
          <a:xfrm flipV="1">
            <a:off x="3587022" y="3702472"/>
            <a:ext cx="571739" cy="274268"/>
          </a:xfrm>
          <a:prstGeom prst="line">
            <a:avLst/>
          </a:prstGeom>
        </p:spPr>
        <p:style>
          <a:lnRef idx="1">
            <a:schemeClr val="dk1"/>
          </a:lnRef>
          <a:fillRef idx="0">
            <a:schemeClr val="dk1"/>
          </a:fillRef>
          <a:effectRef idx="0">
            <a:schemeClr val="dk1"/>
          </a:effectRef>
          <a:fontRef idx="minor">
            <a:schemeClr val="tx1"/>
          </a:fontRef>
        </p:style>
      </p:cxnSp>
      <p:cxnSp>
        <p:nvCxnSpPr>
          <p:cNvPr id="20" name="Gerader Verbinder 19">
            <a:extLst>
              <a:ext uri="{FF2B5EF4-FFF2-40B4-BE49-F238E27FC236}">
                <a16:creationId xmlns:a16="http://schemas.microsoft.com/office/drawing/2014/main" id="{B419F04B-D6E6-45DC-ABE4-E4A770C7BDDB}"/>
              </a:ext>
            </a:extLst>
          </p:cNvPr>
          <p:cNvCxnSpPr>
            <a:cxnSpLocks/>
          </p:cNvCxnSpPr>
          <p:nvPr/>
        </p:nvCxnSpPr>
        <p:spPr>
          <a:xfrm>
            <a:off x="3587022" y="4050946"/>
            <a:ext cx="571739" cy="432134"/>
          </a:xfrm>
          <a:prstGeom prst="line">
            <a:avLst/>
          </a:prstGeom>
        </p:spPr>
        <p:style>
          <a:lnRef idx="1">
            <a:schemeClr val="dk1"/>
          </a:lnRef>
          <a:fillRef idx="0">
            <a:schemeClr val="dk1"/>
          </a:fillRef>
          <a:effectRef idx="0">
            <a:schemeClr val="dk1"/>
          </a:effectRef>
          <a:fontRef idx="minor">
            <a:schemeClr val="tx1"/>
          </a:fontRef>
        </p:style>
      </p:cxnSp>
      <p:sp>
        <p:nvSpPr>
          <p:cNvPr id="22" name="Textfeld 21">
            <a:extLst>
              <a:ext uri="{FF2B5EF4-FFF2-40B4-BE49-F238E27FC236}">
                <a16:creationId xmlns:a16="http://schemas.microsoft.com/office/drawing/2014/main" id="{85EAE0CD-C632-444D-8A91-94CC4D685F38}"/>
              </a:ext>
            </a:extLst>
          </p:cNvPr>
          <p:cNvSpPr txBox="1"/>
          <p:nvPr/>
        </p:nvSpPr>
        <p:spPr>
          <a:xfrm>
            <a:off x="4008064" y="4488601"/>
            <a:ext cx="1651542" cy="300082"/>
          </a:xfrm>
          <a:prstGeom prst="rect">
            <a:avLst/>
          </a:prstGeom>
          <a:noFill/>
        </p:spPr>
        <p:txBody>
          <a:bodyPr wrap="none" rtlCol="0">
            <a:spAutoFit/>
          </a:bodyPr>
          <a:lstStyle/>
          <a:p>
            <a:pPr algn="ctr" defTabSz="685800" fontAlgn="auto">
              <a:spcBef>
                <a:spcPts val="0"/>
              </a:spcBef>
              <a:spcAft>
                <a:spcPts val="0"/>
              </a:spcAft>
            </a:pPr>
            <a:r>
              <a:rPr lang="en-US" sz="1350" dirty="0">
                <a:solidFill>
                  <a:prstClr val="black"/>
                </a:solidFill>
                <a:latin typeface="Calibri" panose="020F0502020204030204"/>
                <a:ea typeface="+mn-ea"/>
              </a:rPr>
              <a:t>single atom counting</a:t>
            </a:r>
          </a:p>
        </p:txBody>
      </p:sp>
      <p:sp>
        <p:nvSpPr>
          <p:cNvPr id="42" name="Titel 1">
            <a:extLst>
              <a:ext uri="{FF2B5EF4-FFF2-40B4-BE49-F238E27FC236}">
                <a16:creationId xmlns:a16="http://schemas.microsoft.com/office/drawing/2014/main" id="{8EE6B55B-ED07-4D4D-A336-916F27C58A7C}"/>
              </a:ext>
            </a:extLst>
          </p:cNvPr>
          <p:cNvSpPr txBox="1">
            <a:spLocks/>
          </p:cNvSpPr>
          <p:nvPr/>
        </p:nvSpPr>
        <p:spPr>
          <a:xfrm>
            <a:off x="248837" y="156467"/>
            <a:ext cx="6723366" cy="3242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US" sz="1950" b="1" dirty="0">
                <a:solidFill>
                  <a:srgbClr val="0063A6"/>
                </a:solidFill>
                <a:latin typeface="Arial" panose="020B0604020202020204" pitchFamily="34" charset="0"/>
                <a:cs typeface="Arial" panose="020B0604020202020204" pitchFamily="34" charset="0"/>
              </a:rPr>
              <a:t>Institute of Nuclear Physics - </a:t>
            </a:r>
            <a:r>
              <a:rPr lang="en-US" sz="1950" b="1" dirty="0" err="1">
                <a:solidFill>
                  <a:srgbClr val="0063A6"/>
                </a:solidFill>
                <a:latin typeface="Arial" panose="020B0604020202020204" pitchFamily="34" charset="0"/>
                <a:cs typeface="Arial" panose="020B0604020202020204" pitchFamily="34" charset="0"/>
              </a:rPr>
              <a:t>CologneAMS</a:t>
            </a:r>
            <a:r>
              <a:rPr lang="en-US" sz="1950" b="1" dirty="0">
                <a:solidFill>
                  <a:srgbClr val="0063A6"/>
                </a:solidFill>
                <a:latin typeface="Arial" panose="020B0604020202020204" pitchFamily="34" charset="0"/>
                <a:cs typeface="Arial" panose="020B0604020202020204" pitchFamily="34" charset="0"/>
              </a:rPr>
              <a:t> 6 MV</a:t>
            </a:r>
          </a:p>
        </p:txBody>
      </p:sp>
      <p:pic>
        <p:nvPicPr>
          <p:cNvPr id="43" name="Grafik 42">
            <a:extLst>
              <a:ext uri="{FF2B5EF4-FFF2-40B4-BE49-F238E27FC236}">
                <a16:creationId xmlns:a16="http://schemas.microsoft.com/office/drawing/2014/main" id="{99420B50-5312-45DA-A9F6-8E70392BE63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80292" y="2082295"/>
            <a:ext cx="1514009" cy="1135507"/>
          </a:xfrm>
          <a:prstGeom prst="rect">
            <a:avLst/>
          </a:prstGeom>
        </p:spPr>
      </p:pic>
      <p:pic>
        <p:nvPicPr>
          <p:cNvPr id="44" name="Grafik 43">
            <a:extLst>
              <a:ext uri="{FF2B5EF4-FFF2-40B4-BE49-F238E27FC236}">
                <a16:creationId xmlns:a16="http://schemas.microsoft.com/office/drawing/2014/main" id="{F4DF2DA1-AA03-44C0-889C-DE5D981AC2C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028997" y="2303085"/>
            <a:ext cx="2708388" cy="1751659"/>
          </a:xfrm>
          <a:prstGeom prst="rect">
            <a:avLst/>
          </a:prstGeom>
        </p:spPr>
      </p:pic>
      <p:sp>
        <p:nvSpPr>
          <p:cNvPr id="2" name="Rechteck 1">
            <a:extLst>
              <a:ext uri="{FF2B5EF4-FFF2-40B4-BE49-F238E27FC236}">
                <a16:creationId xmlns:a16="http://schemas.microsoft.com/office/drawing/2014/main" id="{BB03E2C8-E8F4-96A1-9F9E-96CB42F780DF}"/>
              </a:ext>
            </a:extLst>
          </p:cNvPr>
          <p:cNvSpPr/>
          <p:nvPr/>
        </p:nvSpPr>
        <p:spPr>
          <a:xfrm>
            <a:off x="2665838" y="2074079"/>
            <a:ext cx="2643088" cy="1266060"/>
          </a:xfrm>
          <a:prstGeom prst="rect">
            <a:avLst/>
          </a:prstGeom>
          <a:noFill/>
          <a:ln w="19050">
            <a:solidFill>
              <a:srgbClr val="0063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de-DE" sz="1350">
              <a:solidFill>
                <a:prstClr val="white"/>
              </a:solidFill>
              <a:latin typeface="Calibri" panose="020F0502020204030204"/>
            </a:endParaRPr>
          </a:p>
        </p:txBody>
      </p:sp>
      <p:sp>
        <p:nvSpPr>
          <p:cNvPr id="4" name="Textfeld 3">
            <a:extLst>
              <a:ext uri="{FF2B5EF4-FFF2-40B4-BE49-F238E27FC236}">
                <a16:creationId xmlns:a16="http://schemas.microsoft.com/office/drawing/2014/main" id="{A264FCCD-DD5F-A3FA-781B-35F1260B3704}"/>
              </a:ext>
            </a:extLst>
          </p:cNvPr>
          <p:cNvSpPr txBox="1"/>
          <p:nvPr/>
        </p:nvSpPr>
        <p:spPr>
          <a:xfrm>
            <a:off x="4300997" y="2857870"/>
            <a:ext cx="579005" cy="369332"/>
          </a:xfrm>
          <a:prstGeom prst="rect">
            <a:avLst/>
          </a:prstGeom>
          <a:noFill/>
        </p:spPr>
        <p:txBody>
          <a:bodyPr wrap="none" rtlCol="0">
            <a:spAutoFit/>
          </a:bodyPr>
          <a:lstStyle/>
          <a:p>
            <a:pPr defTabSz="685800" fontAlgn="auto">
              <a:spcBef>
                <a:spcPts val="0"/>
              </a:spcBef>
              <a:spcAft>
                <a:spcPts val="0"/>
              </a:spcAft>
            </a:pPr>
            <a:r>
              <a:rPr lang="de-DE" dirty="0">
                <a:solidFill>
                  <a:srgbClr val="0063A6"/>
                </a:solidFill>
                <a:latin typeface="Calibri" panose="020F0502020204030204"/>
                <a:ea typeface="+mn-ea"/>
              </a:rPr>
              <a:t>ALIS</a:t>
            </a:r>
          </a:p>
        </p:txBody>
      </p:sp>
      <p:sp>
        <p:nvSpPr>
          <p:cNvPr id="5" name="Textfeld 4">
            <a:extLst>
              <a:ext uri="{FF2B5EF4-FFF2-40B4-BE49-F238E27FC236}">
                <a16:creationId xmlns:a16="http://schemas.microsoft.com/office/drawing/2014/main" id="{6202529D-B81C-F61D-4B2F-7F8E9F758A68}"/>
              </a:ext>
            </a:extLst>
          </p:cNvPr>
          <p:cNvSpPr txBox="1"/>
          <p:nvPr/>
        </p:nvSpPr>
        <p:spPr>
          <a:xfrm>
            <a:off x="5940873" y="4050947"/>
            <a:ext cx="2884636" cy="646331"/>
          </a:xfrm>
          <a:prstGeom prst="rect">
            <a:avLst/>
          </a:prstGeom>
          <a:noFill/>
        </p:spPr>
        <p:txBody>
          <a:bodyPr wrap="none" rtlCol="0">
            <a:spAutoFit/>
          </a:bodyPr>
          <a:lstStyle/>
          <a:p>
            <a:pPr algn="ctr" defTabSz="685800" fontAlgn="auto">
              <a:spcBef>
                <a:spcPts val="0"/>
              </a:spcBef>
              <a:spcAft>
                <a:spcPts val="0"/>
              </a:spcAft>
            </a:pPr>
            <a:r>
              <a:rPr lang="de-DE" dirty="0">
                <a:solidFill>
                  <a:srgbClr val="0063A6"/>
                </a:solidFill>
                <a:latin typeface="Calibri" panose="020F0502020204030204"/>
                <a:ea typeface="+mn-ea"/>
              </a:rPr>
              <a:t>Anion Laser Isobar Separator</a:t>
            </a:r>
          </a:p>
          <a:p>
            <a:pPr algn="ctr" defTabSz="685800" fontAlgn="auto">
              <a:spcBef>
                <a:spcPts val="0"/>
              </a:spcBef>
              <a:spcAft>
                <a:spcPts val="0"/>
              </a:spcAft>
            </a:pPr>
            <a:r>
              <a:rPr lang="de-DE" dirty="0">
                <a:solidFill>
                  <a:srgbClr val="0063A6"/>
                </a:solidFill>
                <a:latin typeface="Calibri" panose="020F0502020204030204"/>
                <a:ea typeface="+mn-ea"/>
              </a:rPr>
              <a:t>ALIS</a:t>
            </a:r>
          </a:p>
        </p:txBody>
      </p:sp>
      <p:sp>
        <p:nvSpPr>
          <p:cNvPr id="6" name="Foliennummernplatzhalter 2">
            <a:extLst>
              <a:ext uri="{FF2B5EF4-FFF2-40B4-BE49-F238E27FC236}">
                <a16:creationId xmlns:a16="http://schemas.microsoft.com/office/drawing/2014/main" id="{BC0B68A2-F3AC-424D-627E-094D89BE84CD}"/>
              </a:ext>
            </a:extLst>
          </p:cNvPr>
          <p:cNvSpPr>
            <a:spLocks noGrp="1"/>
          </p:cNvSpPr>
          <p:nvPr>
            <p:ph type="sldNum" sz="quarter" idx="12"/>
          </p:nvPr>
        </p:nvSpPr>
        <p:spPr>
          <a:xfrm>
            <a:off x="8647272" y="4805959"/>
            <a:ext cx="365760" cy="273844"/>
          </a:xfrm>
        </p:spPr>
        <p:txBody>
          <a:bodyPr/>
          <a:lstStyle/>
          <a:p>
            <a:pPr defTabSz="685800" fontAlgn="auto">
              <a:spcBef>
                <a:spcPts val="0"/>
              </a:spcBef>
              <a:spcAft>
                <a:spcPts val="0"/>
              </a:spcAft>
            </a:pPr>
            <a:fld id="{7F43DA9B-3006-4088-92B6-3CA6E2C65B77}" type="slidenum">
              <a:rPr lang="de-AT">
                <a:solidFill>
                  <a:prstClr val="black">
                    <a:tint val="75000"/>
                  </a:prstClr>
                </a:solidFill>
                <a:latin typeface="Calibri" panose="020F0502020204030204"/>
                <a:ea typeface="+mn-ea"/>
              </a:rPr>
              <a:pPr defTabSz="685800" fontAlgn="auto">
                <a:spcBef>
                  <a:spcPts val="0"/>
                </a:spcBef>
                <a:spcAft>
                  <a:spcPts val="0"/>
                </a:spcAft>
              </a:pPr>
              <a:t>13</a:t>
            </a:fld>
            <a:endParaRPr lang="de-AT" dirty="0">
              <a:solidFill>
                <a:prstClr val="black">
                  <a:tint val="75000"/>
                </a:prstClr>
              </a:solidFill>
              <a:latin typeface="Calibri" panose="020F0502020204030204"/>
              <a:ea typeface="+mn-ea"/>
            </a:endParaRPr>
          </a:p>
        </p:txBody>
      </p:sp>
      <p:pic>
        <p:nvPicPr>
          <p:cNvPr id="11" name="Grafik 13">
            <a:extLst>
              <a:ext uri="{FF2B5EF4-FFF2-40B4-BE49-F238E27FC236}">
                <a16:creationId xmlns:a16="http://schemas.microsoft.com/office/drawing/2014/main" id="{4AFA9DA7-8AA5-926A-C4B2-F822B469E51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891238" y="714052"/>
            <a:ext cx="2940775" cy="1266061"/>
          </a:xfrm>
          <a:prstGeom prst="rect">
            <a:avLst/>
          </a:prstGeom>
        </p:spPr>
      </p:pic>
    </p:spTree>
    <p:extLst>
      <p:ext uri="{BB962C8B-B14F-4D97-AF65-F5344CB8AC3E}">
        <p14:creationId xmlns:p14="http://schemas.microsoft.com/office/powerpoint/2010/main" val="369349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813F5-ECE4-B618-0D09-D273B16F6BD2}"/>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80F722C9-1656-DC8E-4402-6CB635B3C489}"/>
              </a:ext>
            </a:extLst>
          </p:cNvPr>
          <p:cNvSpPr txBox="1">
            <a:spLocks/>
          </p:cNvSpPr>
          <p:nvPr/>
        </p:nvSpPr>
        <p:spPr>
          <a:xfrm>
            <a:off x="248837" y="156467"/>
            <a:ext cx="6723366" cy="324237"/>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950" b="1" dirty="0">
                <a:solidFill>
                  <a:srgbClr val="0063A6"/>
                </a:solidFill>
                <a:latin typeface="Arial" panose="020B0604020202020204" pitchFamily="34" charset="0"/>
                <a:cs typeface="Arial" panose="020B0604020202020204" pitchFamily="34" charset="0"/>
              </a:rPr>
              <a:t>Developments for </a:t>
            </a:r>
            <a:r>
              <a:rPr lang="en-US" sz="1950" b="1" baseline="30000" dirty="0">
                <a:solidFill>
                  <a:srgbClr val="0063A6"/>
                </a:solidFill>
                <a:latin typeface="Arial" panose="020B0604020202020204" pitchFamily="34" charset="0"/>
                <a:cs typeface="Arial" panose="020B0604020202020204" pitchFamily="34" charset="0"/>
              </a:rPr>
              <a:t>26</a:t>
            </a:r>
            <a:r>
              <a:rPr lang="en-US" sz="1950" b="1" dirty="0">
                <a:solidFill>
                  <a:srgbClr val="0063A6"/>
                </a:solidFill>
                <a:latin typeface="Arial" panose="020B0604020202020204" pitchFamily="34" charset="0"/>
                <a:cs typeface="Arial" panose="020B0604020202020204" pitchFamily="34" charset="0"/>
              </a:rPr>
              <a:t>Al</a:t>
            </a:r>
          </a:p>
        </p:txBody>
      </p:sp>
      <p:sp>
        <p:nvSpPr>
          <p:cNvPr id="21" name="Rechteck 20">
            <a:extLst>
              <a:ext uri="{FF2B5EF4-FFF2-40B4-BE49-F238E27FC236}">
                <a16:creationId xmlns:a16="http://schemas.microsoft.com/office/drawing/2014/main" id="{FE521F03-FC10-DCFE-381A-0ECDFCF711DA}"/>
              </a:ext>
            </a:extLst>
          </p:cNvPr>
          <p:cNvSpPr/>
          <p:nvPr/>
        </p:nvSpPr>
        <p:spPr>
          <a:xfrm>
            <a:off x="248837" y="480703"/>
            <a:ext cx="6615354" cy="262188"/>
          </a:xfrm>
          <a:prstGeom prst="rect">
            <a:avLst/>
          </a:prstGeom>
        </p:spPr>
        <p:txBody>
          <a:bodyPr wrap="square">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20000"/>
              </a:lnSpc>
              <a:defRPr/>
            </a:pPr>
            <a:r>
              <a:rPr lang="en-US" sz="1013" b="1" u="sng" dirty="0">
                <a:solidFill>
                  <a:srgbClr val="0063A6"/>
                </a:solidFill>
                <a:latin typeface="Arial" pitchFamily="34" charset="0"/>
                <a:cs typeface="Arial" pitchFamily="34" charset="0"/>
              </a:rPr>
              <a:t>Preliminary results:</a:t>
            </a:r>
            <a:endParaRPr lang="de-DE" sz="1013" b="1" u="sng" dirty="0">
              <a:solidFill>
                <a:srgbClr val="0063A6"/>
              </a:solidFill>
              <a:latin typeface="Arial" pitchFamily="34" charset="0"/>
              <a:cs typeface="Arial" pitchFamily="34" charset="0"/>
            </a:endParaRPr>
          </a:p>
        </p:txBody>
      </p:sp>
      <p:sp>
        <p:nvSpPr>
          <p:cNvPr id="5" name="Foliennummernplatzhalter 2">
            <a:extLst>
              <a:ext uri="{FF2B5EF4-FFF2-40B4-BE49-F238E27FC236}">
                <a16:creationId xmlns:a16="http://schemas.microsoft.com/office/drawing/2014/main" id="{1E363A03-9916-91B5-FB82-09A312C9F6B7}"/>
              </a:ext>
            </a:extLst>
          </p:cNvPr>
          <p:cNvSpPr>
            <a:spLocks noGrp="1"/>
          </p:cNvSpPr>
          <p:nvPr>
            <p:ph type="sldNum" sz="quarter" idx="12"/>
          </p:nvPr>
        </p:nvSpPr>
        <p:spPr>
          <a:xfrm>
            <a:off x="8647272" y="4805959"/>
            <a:ext cx="365760" cy="273844"/>
          </a:xfrm>
        </p:spPr>
        <p:txBody>
          <a:bodyPr/>
          <a:lstStyle>
            <a:defPPr>
              <a:defRPr lang="de-DE"/>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7F43DA9B-3006-4088-92B6-3CA6E2C65B77}" type="slidenum">
              <a:rPr lang="de-AT" smtClean="0"/>
              <a:pPr/>
              <a:t>14</a:t>
            </a:fld>
            <a:endParaRPr lang="de-AT" dirty="0"/>
          </a:p>
        </p:txBody>
      </p:sp>
      <p:pic>
        <p:nvPicPr>
          <p:cNvPr id="8" name="Grafik 7">
            <a:extLst>
              <a:ext uri="{FF2B5EF4-FFF2-40B4-BE49-F238E27FC236}">
                <a16:creationId xmlns:a16="http://schemas.microsoft.com/office/drawing/2014/main" id="{AC83639B-EF76-4E62-B162-A4FE3E9E83B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4321648" y="2066520"/>
            <a:ext cx="2846354" cy="2729317"/>
          </a:xfrm>
          <a:prstGeom prst="rect">
            <a:avLst/>
          </a:prstGeom>
        </p:spPr>
      </p:pic>
      <p:pic>
        <p:nvPicPr>
          <p:cNvPr id="20" name="Grafik 19">
            <a:extLst>
              <a:ext uri="{FF2B5EF4-FFF2-40B4-BE49-F238E27FC236}">
                <a16:creationId xmlns:a16="http://schemas.microsoft.com/office/drawing/2014/main" id="{1B7E3F11-E8CC-440B-ADB8-F870C12CE5F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2240" y="1103987"/>
            <a:ext cx="1350000" cy="1012500"/>
          </a:xfrm>
          <a:prstGeom prst="rect">
            <a:avLst/>
          </a:prstGeom>
        </p:spPr>
      </p:pic>
      <p:pic>
        <p:nvPicPr>
          <p:cNvPr id="22" name="Grafik 21">
            <a:extLst>
              <a:ext uri="{FF2B5EF4-FFF2-40B4-BE49-F238E27FC236}">
                <a16:creationId xmlns:a16="http://schemas.microsoft.com/office/drawing/2014/main" id="{FD7D7626-2C24-4C94-9FBD-3FB5CA3F713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2240" y="2384662"/>
            <a:ext cx="1350000" cy="1012499"/>
          </a:xfrm>
          <a:prstGeom prst="rect">
            <a:avLst/>
          </a:prstGeom>
        </p:spPr>
      </p:pic>
      <p:pic>
        <p:nvPicPr>
          <p:cNvPr id="31" name="Grafik 30">
            <a:extLst>
              <a:ext uri="{FF2B5EF4-FFF2-40B4-BE49-F238E27FC236}">
                <a16:creationId xmlns:a16="http://schemas.microsoft.com/office/drawing/2014/main" id="{01EEAA54-3672-4FDD-AD47-2DD4FED24CC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12240" y="3665337"/>
            <a:ext cx="1350000" cy="1012500"/>
          </a:xfrm>
          <a:prstGeom prst="rect">
            <a:avLst/>
          </a:prstGeom>
        </p:spPr>
      </p:pic>
      <p:pic>
        <p:nvPicPr>
          <p:cNvPr id="32" name="Grafik 31">
            <a:extLst>
              <a:ext uri="{FF2B5EF4-FFF2-40B4-BE49-F238E27FC236}">
                <a16:creationId xmlns:a16="http://schemas.microsoft.com/office/drawing/2014/main" id="{D5C3FB44-1F17-4B99-8CCA-3F40130DE9C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50375" y="1103987"/>
            <a:ext cx="1350000" cy="1012500"/>
          </a:xfrm>
          <a:prstGeom prst="rect">
            <a:avLst/>
          </a:prstGeom>
        </p:spPr>
      </p:pic>
      <p:pic>
        <p:nvPicPr>
          <p:cNvPr id="33" name="Grafik 32">
            <a:extLst>
              <a:ext uri="{FF2B5EF4-FFF2-40B4-BE49-F238E27FC236}">
                <a16:creationId xmlns:a16="http://schemas.microsoft.com/office/drawing/2014/main" id="{6A6309C6-ACF8-463D-A14D-CF4D0A36560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450375" y="2384661"/>
            <a:ext cx="1350000" cy="1012500"/>
          </a:xfrm>
          <a:prstGeom prst="rect">
            <a:avLst/>
          </a:prstGeom>
        </p:spPr>
      </p:pic>
      <p:pic>
        <p:nvPicPr>
          <p:cNvPr id="34" name="Grafik 33">
            <a:extLst>
              <a:ext uri="{FF2B5EF4-FFF2-40B4-BE49-F238E27FC236}">
                <a16:creationId xmlns:a16="http://schemas.microsoft.com/office/drawing/2014/main" id="{3133FDFF-3641-4D52-9E49-D4E410E4333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50375" y="3665337"/>
            <a:ext cx="1350000" cy="1012500"/>
          </a:xfrm>
          <a:prstGeom prst="rect">
            <a:avLst/>
          </a:prstGeom>
        </p:spPr>
      </p:pic>
      <p:sp>
        <p:nvSpPr>
          <p:cNvPr id="30" name="Textfeld 29">
            <a:extLst>
              <a:ext uri="{FF2B5EF4-FFF2-40B4-BE49-F238E27FC236}">
                <a16:creationId xmlns:a16="http://schemas.microsoft.com/office/drawing/2014/main" id="{63A65428-E5D0-471D-9913-04FA3F927942}"/>
              </a:ext>
            </a:extLst>
          </p:cNvPr>
          <p:cNvSpPr txBox="1"/>
          <p:nvPr/>
        </p:nvSpPr>
        <p:spPr>
          <a:xfrm>
            <a:off x="445378" y="3450641"/>
            <a:ext cx="1483724" cy="248209"/>
          </a:xfrm>
          <a:prstGeom prst="rect">
            <a:avLst/>
          </a:prstGeom>
          <a:noFill/>
        </p:spPr>
        <p:txBody>
          <a:bodyPr wrap="square"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013" dirty="0">
                <a:solidFill>
                  <a:srgbClr val="9200D1"/>
                </a:solidFill>
              </a:rPr>
              <a:t>blank, 2.5 </a:t>
            </a:r>
            <a:r>
              <a:rPr lang="de-DE" sz="1013" dirty="0" err="1">
                <a:solidFill>
                  <a:srgbClr val="9200D1"/>
                </a:solidFill>
              </a:rPr>
              <a:t>Pa</a:t>
            </a:r>
            <a:r>
              <a:rPr lang="de-DE" sz="1013" dirty="0">
                <a:solidFill>
                  <a:srgbClr val="9200D1"/>
                </a:solidFill>
              </a:rPr>
              <a:t>, 18 W</a:t>
            </a:r>
          </a:p>
        </p:txBody>
      </p:sp>
      <p:sp>
        <p:nvSpPr>
          <p:cNvPr id="37" name="Textfeld 36">
            <a:extLst>
              <a:ext uri="{FF2B5EF4-FFF2-40B4-BE49-F238E27FC236}">
                <a16:creationId xmlns:a16="http://schemas.microsoft.com/office/drawing/2014/main" id="{D8F6BE57-3F7D-49F0-A375-3EFFB03F331C}"/>
              </a:ext>
            </a:extLst>
          </p:cNvPr>
          <p:cNvSpPr txBox="1"/>
          <p:nvPr/>
        </p:nvSpPr>
        <p:spPr>
          <a:xfrm>
            <a:off x="2335861" y="884843"/>
            <a:ext cx="1719461" cy="253916"/>
          </a:xfrm>
          <a:prstGeom prst="rect">
            <a:avLst/>
          </a:prstGeom>
          <a:noFill/>
        </p:spPr>
        <p:txBody>
          <a:bodyPr wrap="square"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e-DE" sz="1013" dirty="0"/>
              <a:t>R</a:t>
            </a:r>
            <a:r>
              <a:rPr lang="de-DE" sz="900" dirty="0"/>
              <a:t> </a:t>
            </a:r>
            <a:r>
              <a:rPr lang="de-DE" sz="1013" dirty="0"/>
              <a:t>= (3.00</a:t>
            </a:r>
            <a:r>
              <a:rPr lang="de-DE" sz="1013" dirty="0">
                <a:latin typeface="Arial" panose="020B0604020202020204" pitchFamily="34" charset="0"/>
                <a:cs typeface="Arial" panose="020B0604020202020204" pitchFamily="34" charset="0"/>
              </a:rPr>
              <a:t>±0.07)</a:t>
            </a:r>
            <a:r>
              <a:rPr lang="de-DE" sz="1013" dirty="0"/>
              <a:t> </a:t>
            </a:r>
            <a:r>
              <a:rPr lang="de-DE" sz="1050" dirty="0">
                <a:latin typeface="Arial" panose="020B0604020202020204" pitchFamily="34" charset="0"/>
                <a:cs typeface="Arial" panose="020B0604020202020204" pitchFamily="34" charset="0"/>
              </a:rPr>
              <a:t>×</a:t>
            </a:r>
            <a:r>
              <a:rPr lang="de-DE" sz="1013" dirty="0"/>
              <a:t> 10</a:t>
            </a:r>
            <a:r>
              <a:rPr lang="de-DE" sz="1013" baseline="30000" dirty="0"/>
              <a:t>-11</a:t>
            </a:r>
          </a:p>
        </p:txBody>
      </p:sp>
      <p:sp>
        <p:nvSpPr>
          <p:cNvPr id="38" name="Textfeld 37">
            <a:extLst>
              <a:ext uri="{FF2B5EF4-FFF2-40B4-BE49-F238E27FC236}">
                <a16:creationId xmlns:a16="http://schemas.microsoft.com/office/drawing/2014/main" id="{70F09111-C3D8-4E73-BF2B-B6016B08E36F}"/>
              </a:ext>
            </a:extLst>
          </p:cNvPr>
          <p:cNvSpPr txBox="1"/>
          <p:nvPr/>
        </p:nvSpPr>
        <p:spPr>
          <a:xfrm>
            <a:off x="2335860" y="2165515"/>
            <a:ext cx="1732686" cy="253916"/>
          </a:xfrm>
          <a:prstGeom prst="rect">
            <a:avLst/>
          </a:prstGeom>
          <a:noFill/>
        </p:spPr>
        <p:txBody>
          <a:bodyPr wrap="square"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e-DE" sz="1013" dirty="0"/>
              <a:t>R = (2.00</a:t>
            </a:r>
            <a:r>
              <a:rPr lang="de-DE" sz="1013" dirty="0">
                <a:latin typeface="Arial" panose="020B0604020202020204" pitchFamily="34" charset="0"/>
                <a:cs typeface="Arial" panose="020B0604020202020204" pitchFamily="34" charset="0"/>
              </a:rPr>
              <a:t>±0.05)</a:t>
            </a:r>
            <a:r>
              <a:rPr lang="de-DE" sz="1013" dirty="0"/>
              <a:t> </a:t>
            </a:r>
            <a:r>
              <a:rPr lang="de-DE" sz="1050" dirty="0">
                <a:latin typeface="Arial" panose="020B0604020202020204" pitchFamily="34" charset="0"/>
                <a:cs typeface="Arial" panose="020B0604020202020204" pitchFamily="34" charset="0"/>
              </a:rPr>
              <a:t>×</a:t>
            </a:r>
            <a:r>
              <a:rPr lang="de-DE" sz="1013" dirty="0"/>
              <a:t> 10</a:t>
            </a:r>
            <a:r>
              <a:rPr lang="de-DE" sz="1013" baseline="30000" dirty="0"/>
              <a:t>-12</a:t>
            </a:r>
          </a:p>
        </p:txBody>
      </p:sp>
      <p:sp>
        <p:nvSpPr>
          <p:cNvPr id="39" name="Textfeld 38">
            <a:extLst>
              <a:ext uri="{FF2B5EF4-FFF2-40B4-BE49-F238E27FC236}">
                <a16:creationId xmlns:a16="http://schemas.microsoft.com/office/drawing/2014/main" id="{50F6885D-6216-4013-8358-CD82692329D2}"/>
              </a:ext>
            </a:extLst>
          </p:cNvPr>
          <p:cNvSpPr txBox="1"/>
          <p:nvPr/>
        </p:nvSpPr>
        <p:spPr>
          <a:xfrm>
            <a:off x="2335860" y="3450641"/>
            <a:ext cx="1548742" cy="253916"/>
          </a:xfrm>
          <a:prstGeom prst="rect">
            <a:avLst/>
          </a:prstGeom>
          <a:noFill/>
        </p:spPr>
        <p:txBody>
          <a:bodyPr wrap="square"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e-DE" sz="1013" dirty="0"/>
              <a:t>R = (4.0</a:t>
            </a:r>
            <a:r>
              <a:rPr lang="de-DE" sz="1013" dirty="0">
                <a:latin typeface="Arial" panose="020B0604020202020204" pitchFamily="34" charset="0"/>
                <a:cs typeface="Arial" panose="020B0604020202020204" pitchFamily="34" charset="0"/>
              </a:rPr>
              <a:t>±0.5)</a:t>
            </a:r>
            <a:r>
              <a:rPr lang="de-DE" sz="1013" dirty="0"/>
              <a:t> </a:t>
            </a:r>
            <a:r>
              <a:rPr lang="de-DE" sz="1050" dirty="0">
                <a:latin typeface="Arial" panose="020B0604020202020204" pitchFamily="34" charset="0"/>
                <a:cs typeface="Arial" panose="020B0604020202020204" pitchFamily="34" charset="0"/>
              </a:rPr>
              <a:t>×</a:t>
            </a:r>
            <a:r>
              <a:rPr lang="de-DE" sz="1013" dirty="0"/>
              <a:t> 10</a:t>
            </a:r>
            <a:r>
              <a:rPr lang="de-DE" sz="1013" baseline="30000" dirty="0"/>
              <a:t>-13</a:t>
            </a:r>
          </a:p>
        </p:txBody>
      </p:sp>
      <p:sp>
        <p:nvSpPr>
          <p:cNvPr id="42" name="Textfeld 41">
            <a:extLst>
              <a:ext uri="{FF2B5EF4-FFF2-40B4-BE49-F238E27FC236}">
                <a16:creationId xmlns:a16="http://schemas.microsoft.com/office/drawing/2014/main" id="{2C0293A2-1613-4F16-8EF6-898806FA214A}"/>
              </a:ext>
            </a:extLst>
          </p:cNvPr>
          <p:cNvSpPr txBox="1"/>
          <p:nvPr/>
        </p:nvSpPr>
        <p:spPr>
          <a:xfrm>
            <a:off x="489261" y="884843"/>
            <a:ext cx="1395959" cy="248209"/>
          </a:xfrm>
          <a:prstGeom prst="rect">
            <a:avLst/>
          </a:prstGeom>
          <a:noFill/>
        </p:spPr>
        <p:txBody>
          <a:bodyPr wrap="square"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013" dirty="0">
                <a:solidFill>
                  <a:srgbClr val="FF0000"/>
                </a:solidFill>
              </a:rPr>
              <a:t>blank, 1.5 </a:t>
            </a:r>
            <a:r>
              <a:rPr lang="de-DE" sz="1013" dirty="0" err="1">
                <a:solidFill>
                  <a:srgbClr val="FF0000"/>
                </a:solidFill>
              </a:rPr>
              <a:t>Pa</a:t>
            </a:r>
            <a:r>
              <a:rPr lang="de-DE" sz="1013" dirty="0">
                <a:solidFill>
                  <a:srgbClr val="FF0000"/>
                </a:solidFill>
              </a:rPr>
              <a:t>, 0 W</a:t>
            </a:r>
          </a:p>
        </p:txBody>
      </p:sp>
      <p:sp>
        <p:nvSpPr>
          <p:cNvPr id="43" name="Textfeld 42">
            <a:extLst>
              <a:ext uri="{FF2B5EF4-FFF2-40B4-BE49-F238E27FC236}">
                <a16:creationId xmlns:a16="http://schemas.microsoft.com/office/drawing/2014/main" id="{A849B469-54BD-4C80-939F-0967FE84FC71}"/>
              </a:ext>
            </a:extLst>
          </p:cNvPr>
          <p:cNvSpPr txBox="1"/>
          <p:nvPr/>
        </p:nvSpPr>
        <p:spPr>
          <a:xfrm>
            <a:off x="509097" y="2165515"/>
            <a:ext cx="1356285" cy="248209"/>
          </a:xfrm>
          <a:prstGeom prst="rect">
            <a:avLst/>
          </a:prstGeom>
          <a:noFill/>
        </p:spPr>
        <p:txBody>
          <a:bodyPr wrap="square"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013" dirty="0"/>
              <a:t>blank, 2.5Pa, 0 W</a:t>
            </a:r>
          </a:p>
        </p:txBody>
      </p:sp>
      <p:sp>
        <p:nvSpPr>
          <p:cNvPr id="2" name="Ellipse 1">
            <a:extLst>
              <a:ext uri="{FF2B5EF4-FFF2-40B4-BE49-F238E27FC236}">
                <a16:creationId xmlns:a16="http://schemas.microsoft.com/office/drawing/2014/main" id="{DB83A752-2CA0-4F43-A992-E00BA0D3F1C7}"/>
              </a:ext>
            </a:extLst>
          </p:cNvPr>
          <p:cNvSpPr/>
          <p:nvPr/>
        </p:nvSpPr>
        <p:spPr>
          <a:xfrm>
            <a:off x="2289101" y="974741"/>
            <a:ext cx="93518" cy="92177"/>
          </a:xfrm>
          <a:prstGeom prst="ellipse">
            <a:avLst/>
          </a:prstGeom>
          <a:solidFill>
            <a:srgbClr val="1F77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de-DE" sz="1013"/>
          </a:p>
        </p:txBody>
      </p:sp>
      <p:sp>
        <p:nvSpPr>
          <p:cNvPr id="44" name="Ellipse 43">
            <a:extLst>
              <a:ext uri="{FF2B5EF4-FFF2-40B4-BE49-F238E27FC236}">
                <a16:creationId xmlns:a16="http://schemas.microsoft.com/office/drawing/2014/main" id="{92D01E2B-95D9-4B70-AFCC-7439A45081D3}"/>
              </a:ext>
            </a:extLst>
          </p:cNvPr>
          <p:cNvSpPr/>
          <p:nvPr/>
        </p:nvSpPr>
        <p:spPr>
          <a:xfrm>
            <a:off x="2289101" y="2257072"/>
            <a:ext cx="93518" cy="92177"/>
          </a:xfrm>
          <a:prstGeom prst="ellipse">
            <a:avLst/>
          </a:prstGeom>
          <a:solidFill>
            <a:srgbClr val="FF7F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de-DE" sz="1013"/>
          </a:p>
        </p:txBody>
      </p:sp>
      <p:sp>
        <p:nvSpPr>
          <p:cNvPr id="45" name="Ellipse 44">
            <a:extLst>
              <a:ext uri="{FF2B5EF4-FFF2-40B4-BE49-F238E27FC236}">
                <a16:creationId xmlns:a16="http://schemas.microsoft.com/office/drawing/2014/main" id="{191CD530-37FA-4E10-A9E6-742B9C77F68C}"/>
              </a:ext>
            </a:extLst>
          </p:cNvPr>
          <p:cNvSpPr/>
          <p:nvPr/>
        </p:nvSpPr>
        <p:spPr>
          <a:xfrm>
            <a:off x="2289100" y="3547726"/>
            <a:ext cx="93518" cy="92177"/>
          </a:xfrm>
          <a:prstGeom prst="ellipse">
            <a:avLst/>
          </a:prstGeom>
          <a:solidFill>
            <a:srgbClr val="2CA0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de-DE" sz="1013"/>
          </a:p>
        </p:txBody>
      </p:sp>
      <p:sp>
        <p:nvSpPr>
          <p:cNvPr id="46" name="Textfeld 45">
            <a:extLst>
              <a:ext uri="{FF2B5EF4-FFF2-40B4-BE49-F238E27FC236}">
                <a16:creationId xmlns:a16="http://schemas.microsoft.com/office/drawing/2014/main" id="{E345DE8F-A0A7-4662-BDEC-51D726282D41}"/>
              </a:ext>
            </a:extLst>
          </p:cNvPr>
          <p:cNvSpPr txBox="1"/>
          <p:nvPr/>
        </p:nvSpPr>
        <p:spPr>
          <a:xfrm>
            <a:off x="6155561" y="2759567"/>
            <a:ext cx="1012441" cy="248209"/>
          </a:xfrm>
          <a:prstGeom prst="rect">
            <a:avLst/>
          </a:prstGeom>
          <a:noFill/>
        </p:spPr>
        <p:txBody>
          <a:bodyPr wrap="square"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e-DE" sz="1013" dirty="0">
                <a:solidFill>
                  <a:srgbClr val="FF0000"/>
                </a:solidFill>
              </a:rPr>
              <a:t>1.5 </a:t>
            </a:r>
            <a:r>
              <a:rPr lang="de-DE" sz="1013" dirty="0" err="1">
                <a:solidFill>
                  <a:srgbClr val="FF0000"/>
                </a:solidFill>
              </a:rPr>
              <a:t>Pa</a:t>
            </a:r>
            <a:r>
              <a:rPr lang="de-DE" sz="1013" dirty="0">
                <a:solidFill>
                  <a:srgbClr val="FF0000"/>
                </a:solidFill>
              </a:rPr>
              <a:t> + 0 W</a:t>
            </a:r>
          </a:p>
        </p:txBody>
      </p:sp>
      <p:sp>
        <p:nvSpPr>
          <p:cNvPr id="47" name="Textfeld 46">
            <a:extLst>
              <a:ext uri="{FF2B5EF4-FFF2-40B4-BE49-F238E27FC236}">
                <a16:creationId xmlns:a16="http://schemas.microsoft.com/office/drawing/2014/main" id="{D99F2B8E-0E2E-47DB-B1F2-C86E27A52621}"/>
              </a:ext>
            </a:extLst>
          </p:cNvPr>
          <p:cNvSpPr txBox="1"/>
          <p:nvPr/>
        </p:nvSpPr>
        <p:spPr>
          <a:xfrm>
            <a:off x="6155561" y="3393784"/>
            <a:ext cx="1012441" cy="248209"/>
          </a:xfrm>
          <a:prstGeom prst="rect">
            <a:avLst/>
          </a:prstGeom>
          <a:noFill/>
        </p:spPr>
        <p:txBody>
          <a:bodyPr wrap="square"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e-DE" sz="1013" dirty="0"/>
              <a:t>2.5 </a:t>
            </a:r>
            <a:r>
              <a:rPr lang="de-DE" sz="1013" dirty="0" err="1"/>
              <a:t>Pa</a:t>
            </a:r>
            <a:r>
              <a:rPr lang="de-DE" sz="1013" dirty="0"/>
              <a:t> + 0 W</a:t>
            </a:r>
          </a:p>
        </p:txBody>
      </p:sp>
      <p:sp>
        <p:nvSpPr>
          <p:cNvPr id="48" name="Textfeld 47">
            <a:extLst>
              <a:ext uri="{FF2B5EF4-FFF2-40B4-BE49-F238E27FC236}">
                <a16:creationId xmlns:a16="http://schemas.microsoft.com/office/drawing/2014/main" id="{C57744F5-08E5-44A1-8B82-300C0CA63BD3}"/>
              </a:ext>
            </a:extLst>
          </p:cNvPr>
          <p:cNvSpPr txBox="1"/>
          <p:nvPr/>
        </p:nvSpPr>
        <p:spPr>
          <a:xfrm>
            <a:off x="6107471" y="3958911"/>
            <a:ext cx="1060531" cy="248209"/>
          </a:xfrm>
          <a:prstGeom prst="rect">
            <a:avLst/>
          </a:prstGeom>
          <a:noFill/>
        </p:spPr>
        <p:txBody>
          <a:bodyPr wrap="square"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e-DE" sz="1013" dirty="0">
                <a:solidFill>
                  <a:srgbClr val="9200D1"/>
                </a:solidFill>
              </a:rPr>
              <a:t>2.5 </a:t>
            </a:r>
            <a:r>
              <a:rPr lang="de-DE" sz="1013" dirty="0" err="1">
                <a:solidFill>
                  <a:srgbClr val="9200D1"/>
                </a:solidFill>
              </a:rPr>
              <a:t>Pa</a:t>
            </a:r>
            <a:r>
              <a:rPr lang="de-DE" sz="1013" dirty="0">
                <a:solidFill>
                  <a:srgbClr val="9200D1"/>
                </a:solidFill>
              </a:rPr>
              <a:t> +18 W</a:t>
            </a:r>
          </a:p>
        </p:txBody>
      </p:sp>
      <p:pic>
        <p:nvPicPr>
          <p:cNvPr id="10" name="Picture 9">
            <a:extLst>
              <a:ext uri="{FF2B5EF4-FFF2-40B4-BE49-F238E27FC236}">
                <a16:creationId xmlns:a16="http://schemas.microsoft.com/office/drawing/2014/main" id="{E8C933D9-05FA-B0F0-6B2B-0B5D2A2DE17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564157" y="75070"/>
            <a:ext cx="2428307" cy="1879415"/>
          </a:xfrm>
          <a:prstGeom prst="rect">
            <a:avLst/>
          </a:prstGeom>
        </p:spPr>
      </p:pic>
      <p:pic>
        <p:nvPicPr>
          <p:cNvPr id="11" name="Picture 10">
            <a:extLst>
              <a:ext uri="{FF2B5EF4-FFF2-40B4-BE49-F238E27FC236}">
                <a16:creationId xmlns:a16="http://schemas.microsoft.com/office/drawing/2014/main" id="{7BBB7EB6-D319-C0DE-123C-87624C17B25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971826" y="75069"/>
            <a:ext cx="2505854" cy="1868524"/>
          </a:xfrm>
          <a:prstGeom prst="rect">
            <a:avLst/>
          </a:prstGeom>
        </p:spPr>
      </p:pic>
      <p:sp>
        <p:nvSpPr>
          <p:cNvPr id="12" name="TextBox 11">
            <a:extLst>
              <a:ext uri="{FF2B5EF4-FFF2-40B4-BE49-F238E27FC236}">
                <a16:creationId xmlns:a16="http://schemas.microsoft.com/office/drawing/2014/main" id="{EBD852A0-F06B-F0CE-2074-2B353EB760BC}"/>
              </a:ext>
            </a:extLst>
          </p:cNvPr>
          <p:cNvSpPr txBox="1"/>
          <p:nvPr/>
        </p:nvSpPr>
        <p:spPr>
          <a:xfrm>
            <a:off x="3887807" y="1886352"/>
            <a:ext cx="1371600" cy="1371600"/>
          </a:xfrm>
          <a:prstGeom prst="rect">
            <a:avLst/>
          </a:prstGeom>
          <a:noFill/>
        </p:spPr>
        <p:txBody>
          <a:bodyPr wrap="square" lIns="68580" tIns="34290" rIns="68580" bIns="34290"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endParaRPr lang="en-US" sz="1013" dirty="0"/>
          </a:p>
        </p:txBody>
      </p:sp>
      <p:sp>
        <p:nvSpPr>
          <p:cNvPr id="13" name="TextBox 12">
            <a:extLst>
              <a:ext uri="{FF2B5EF4-FFF2-40B4-BE49-F238E27FC236}">
                <a16:creationId xmlns:a16="http://schemas.microsoft.com/office/drawing/2014/main" id="{72D9E05A-52E2-F06D-68EE-B4E037BDA774}"/>
              </a:ext>
            </a:extLst>
          </p:cNvPr>
          <p:cNvSpPr txBox="1"/>
          <p:nvPr/>
        </p:nvSpPr>
        <p:spPr>
          <a:xfrm>
            <a:off x="4230999" y="1480189"/>
            <a:ext cx="1371600" cy="225126"/>
          </a:xfrm>
          <a:prstGeom prst="rect">
            <a:avLst/>
          </a:prstGeom>
          <a:noFill/>
        </p:spPr>
        <p:txBody>
          <a:bodyPr wrap="square" lIns="68580" tIns="34290" rIns="68580" bIns="34290"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de-DE" sz="1013" dirty="0"/>
              <a:t>Laser off</a:t>
            </a:r>
            <a:endParaRPr lang="en-US" sz="1013" dirty="0"/>
          </a:p>
        </p:txBody>
      </p:sp>
      <p:sp>
        <p:nvSpPr>
          <p:cNvPr id="16" name="TextBox 15">
            <a:extLst>
              <a:ext uri="{FF2B5EF4-FFF2-40B4-BE49-F238E27FC236}">
                <a16:creationId xmlns:a16="http://schemas.microsoft.com/office/drawing/2014/main" id="{CA3FDB5D-DE6E-BE8E-FA42-3A7876AB3976}"/>
              </a:ext>
            </a:extLst>
          </p:cNvPr>
          <p:cNvSpPr txBox="1"/>
          <p:nvPr/>
        </p:nvSpPr>
        <p:spPr>
          <a:xfrm>
            <a:off x="6803543" y="1478378"/>
            <a:ext cx="1371600" cy="225126"/>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de-DE" sz="1013" dirty="0"/>
              <a:t>Laser on</a:t>
            </a:r>
            <a:endParaRPr lang="en-US" sz="1013" dirty="0"/>
          </a:p>
        </p:txBody>
      </p:sp>
    </p:spTree>
    <p:extLst>
      <p:ext uri="{BB962C8B-B14F-4D97-AF65-F5344CB8AC3E}">
        <p14:creationId xmlns:p14="http://schemas.microsoft.com/office/powerpoint/2010/main" val="563859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813F5-ECE4-B618-0D09-D273B16F6BD2}"/>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80F722C9-1656-DC8E-4402-6CB635B3C489}"/>
              </a:ext>
            </a:extLst>
          </p:cNvPr>
          <p:cNvSpPr txBox="1">
            <a:spLocks/>
          </p:cNvSpPr>
          <p:nvPr/>
        </p:nvSpPr>
        <p:spPr>
          <a:xfrm>
            <a:off x="248837" y="156467"/>
            <a:ext cx="6723366" cy="324237"/>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950" b="1" dirty="0">
                <a:solidFill>
                  <a:srgbClr val="0063A6"/>
                </a:solidFill>
                <a:latin typeface="Arial" panose="020B0604020202020204" pitchFamily="34" charset="0"/>
                <a:cs typeface="Arial" panose="020B0604020202020204" pitchFamily="34" charset="0"/>
              </a:rPr>
              <a:t>Developments for </a:t>
            </a:r>
            <a:r>
              <a:rPr lang="en-US" sz="1950" b="1" baseline="30000" dirty="0">
                <a:solidFill>
                  <a:srgbClr val="0063A6"/>
                </a:solidFill>
                <a:latin typeface="Arial" panose="020B0604020202020204" pitchFamily="34" charset="0"/>
                <a:cs typeface="Arial" panose="020B0604020202020204" pitchFamily="34" charset="0"/>
              </a:rPr>
              <a:t>26</a:t>
            </a:r>
            <a:r>
              <a:rPr lang="en-US" sz="1950" b="1" dirty="0">
                <a:solidFill>
                  <a:srgbClr val="0063A6"/>
                </a:solidFill>
                <a:latin typeface="Arial" panose="020B0604020202020204" pitchFamily="34" charset="0"/>
                <a:cs typeface="Arial" panose="020B0604020202020204" pitchFamily="34" charset="0"/>
              </a:rPr>
              <a:t>Al</a:t>
            </a:r>
          </a:p>
        </p:txBody>
      </p:sp>
      <p:sp>
        <p:nvSpPr>
          <p:cNvPr id="21" name="Rechteck 20">
            <a:extLst>
              <a:ext uri="{FF2B5EF4-FFF2-40B4-BE49-F238E27FC236}">
                <a16:creationId xmlns:a16="http://schemas.microsoft.com/office/drawing/2014/main" id="{FE521F03-FC10-DCFE-381A-0ECDFCF711DA}"/>
              </a:ext>
            </a:extLst>
          </p:cNvPr>
          <p:cNvSpPr/>
          <p:nvPr/>
        </p:nvSpPr>
        <p:spPr>
          <a:xfrm>
            <a:off x="248837" y="480703"/>
            <a:ext cx="6615354" cy="262188"/>
          </a:xfrm>
          <a:prstGeom prst="rect">
            <a:avLst/>
          </a:prstGeom>
        </p:spPr>
        <p:txBody>
          <a:bodyPr wrap="square">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20000"/>
              </a:lnSpc>
              <a:defRPr/>
            </a:pPr>
            <a:r>
              <a:rPr lang="en-US" sz="1013" b="1" u="sng" dirty="0">
                <a:solidFill>
                  <a:srgbClr val="0063A6"/>
                </a:solidFill>
                <a:latin typeface="Arial" pitchFamily="34" charset="0"/>
                <a:cs typeface="Arial" pitchFamily="34" charset="0"/>
              </a:rPr>
              <a:t>Preliminary results:</a:t>
            </a:r>
            <a:endParaRPr lang="de-DE" sz="1013" b="1" u="sng" dirty="0">
              <a:solidFill>
                <a:srgbClr val="0063A6"/>
              </a:solidFill>
              <a:latin typeface="Arial" pitchFamily="34" charset="0"/>
              <a:cs typeface="Arial" pitchFamily="34" charset="0"/>
            </a:endParaRPr>
          </a:p>
        </p:txBody>
      </p:sp>
      <p:sp>
        <p:nvSpPr>
          <p:cNvPr id="5" name="Foliennummernplatzhalter 2">
            <a:extLst>
              <a:ext uri="{FF2B5EF4-FFF2-40B4-BE49-F238E27FC236}">
                <a16:creationId xmlns:a16="http://schemas.microsoft.com/office/drawing/2014/main" id="{1E363A03-9916-91B5-FB82-09A312C9F6B7}"/>
              </a:ext>
            </a:extLst>
          </p:cNvPr>
          <p:cNvSpPr>
            <a:spLocks noGrp="1"/>
          </p:cNvSpPr>
          <p:nvPr>
            <p:ph type="sldNum" sz="quarter" idx="12"/>
          </p:nvPr>
        </p:nvSpPr>
        <p:spPr>
          <a:xfrm>
            <a:off x="8647272" y="4805959"/>
            <a:ext cx="365760" cy="273844"/>
          </a:xfrm>
        </p:spPr>
        <p:txBody>
          <a:bodyPr/>
          <a:lstStyle>
            <a:defPPr>
              <a:defRPr lang="de-DE"/>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7F43DA9B-3006-4088-92B6-3CA6E2C65B77}" type="slidenum">
              <a:rPr lang="de-AT" smtClean="0"/>
              <a:pPr/>
              <a:t>15</a:t>
            </a:fld>
            <a:endParaRPr lang="de-AT" dirty="0"/>
          </a:p>
        </p:txBody>
      </p:sp>
      <p:pic>
        <p:nvPicPr>
          <p:cNvPr id="20" name="Grafik 19">
            <a:extLst>
              <a:ext uri="{FF2B5EF4-FFF2-40B4-BE49-F238E27FC236}">
                <a16:creationId xmlns:a16="http://schemas.microsoft.com/office/drawing/2014/main" id="{1B7E3F11-E8CC-440B-ADB8-F870C12CE5F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12240" y="1103987"/>
            <a:ext cx="1350000" cy="1012500"/>
          </a:xfrm>
          <a:prstGeom prst="rect">
            <a:avLst/>
          </a:prstGeom>
        </p:spPr>
      </p:pic>
      <p:pic>
        <p:nvPicPr>
          <p:cNvPr id="22" name="Grafik 21">
            <a:extLst>
              <a:ext uri="{FF2B5EF4-FFF2-40B4-BE49-F238E27FC236}">
                <a16:creationId xmlns:a16="http://schemas.microsoft.com/office/drawing/2014/main" id="{FD7D7626-2C24-4C94-9FBD-3FB5CA3F713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2240" y="2384662"/>
            <a:ext cx="1350000" cy="1012499"/>
          </a:xfrm>
          <a:prstGeom prst="rect">
            <a:avLst/>
          </a:prstGeom>
        </p:spPr>
      </p:pic>
      <p:pic>
        <p:nvPicPr>
          <p:cNvPr id="31" name="Grafik 30">
            <a:extLst>
              <a:ext uri="{FF2B5EF4-FFF2-40B4-BE49-F238E27FC236}">
                <a16:creationId xmlns:a16="http://schemas.microsoft.com/office/drawing/2014/main" id="{01EEAA54-3672-4FDD-AD47-2DD4FED24CC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2240" y="3665337"/>
            <a:ext cx="1350000" cy="1012500"/>
          </a:xfrm>
          <a:prstGeom prst="rect">
            <a:avLst/>
          </a:prstGeom>
        </p:spPr>
      </p:pic>
      <p:pic>
        <p:nvPicPr>
          <p:cNvPr id="32" name="Grafik 31">
            <a:extLst>
              <a:ext uri="{FF2B5EF4-FFF2-40B4-BE49-F238E27FC236}">
                <a16:creationId xmlns:a16="http://schemas.microsoft.com/office/drawing/2014/main" id="{D5C3FB44-1F17-4B99-8CCA-3F40130DE9C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450375" y="1103987"/>
            <a:ext cx="1350000" cy="1012500"/>
          </a:xfrm>
          <a:prstGeom prst="rect">
            <a:avLst/>
          </a:prstGeom>
        </p:spPr>
      </p:pic>
      <p:pic>
        <p:nvPicPr>
          <p:cNvPr id="33" name="Grafik 32">
            <a:extLst>
              <a:ext uri="{FF2B5EF4-FFF2-40B4-BE49-F238E27FC236}">
                <a16:creationId xmlns:a16="http://schemas.microsoft.com/office/drawing/2014/main" id="{6A6309C6-ACF8-463D-A14D-CF4D0A36560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50375" y="2384661"/>
            <a:ext cx="1350000" cy="1012500"/>
          </a:xfrm>
          <a:prstGeom prst="rect">
            <a:avLst/>
          </a:prstGeom>
        </p:spPr>
      </p:pic>
      <p:pic>
        <p:nvPicPr>
          <p:cNvPr id="34" name="Grafik 33">
            <a:extLst>
              <a:ext uri="{FF2B5EF4-FFF2-40B4-BE49-F238E27FC236}">
                <a16:creationId xmlns:a16="http://schemas.microsoft.com/office/drawing/2014/main" id="{3133FDFF-3641-4D52-9E49-D4E410E4333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450375" y="3665337"/>
            <a:ext cx="1350000" cy="1012500"/>
          </a:xfrm>
          <a:prstGeom prst="rect">
            <a:avLst/>
          </a:prstGeom>
        </p:spPr>
      </p:pic>
      <p:sp>
        <p:nvSpPr>
          <p:cNvPr id="30" name="Textfeld 29">
            <a:extLst>
              <a:ext uri="{FF2B5EF4-FFF2-40B4-BE49-F238E27FC236}">
                <a16:creationId xmlns:a16="http://schemas.microsoft.com/office/drawing/2014/main" id="{63A65428-E5D0-471D-9913-04FA3F927942}"/>
              </a:ext>
            </a:extLst>
          </p:cNvPr>
          <p:cNvSpPr txBox="1"/>
          <p:nvPr/>
        </p:nvSpPr>
        <p:spPr>
          <a:xfrm>
            <a:off x="445378" y="3450641"/>
            <a:ext cx="1483724" cy="248209"/>
          </a:xfrm>
          <a:prstGeom prst="rect">
            <a:avLst/>
          </a:prstGeom>
          <a:noFill/>
        </p:spPr>
        <p:txBody>
          <a:bodyPr wrap="square"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013" dirty="0">
                <a:solidFill>
                  <a:srgbClr val="9200D1"/>
                </a:solidFill>
              </a:rPr>
              <a:t>blank, 2.5 </a:t>
            </a:r>
            <a:r>
              <a:rPr lang="de-DE" sz="1013" dirty="0" err="1">
                <a:solidFill>
                  <a:srgbClr val="9200D1"/>
                </a:solidFill>
              </a:rPr>
              <a:t>Pa</a:t>
            </a:r>
            <a:r>
              <a:rPr lang="de-DE" sz="1013" dirty="0">
                <a:solidFill>
                  <a:srgbClr val="9200D1"/>
                </a:solidFill>
              </a:rPr>
              <a:t>, 18 W</a:t>
            </a:r>
          </a:p>
        </p:txBody>
      </p:sp>
      <p:sp>
        <p:nvSpPr>
          <p:cNvPr id="37" name="Textfeld 36">
            <a:extLst>
              <a:ext uri="{FF2B5EF4-FFF2-40B4-BE49-F238E27FC236}">
                <a16:creationId xmlns:a16="http://schemas.microsoft.com/office/drawing/2014/main" id="{D8F6BE57-3F7D-49F0-A375-3EFFB03F331C}"/>
              </a:ext>
            </a:extLst>
          </p:cNvPr>
          <p:cNvSpPr txBox="1"/>
          <p:nvPr/>
        </p:nvSpPr>
        <p:spPr>
          <a:xfrm>
            <a:off x="2335861" y="884843"/>
            <a:ext cx="1719461" cy="253916"/>
          </a:xfrm>
          <a:prstGeom prst="rect">
            <a:avLst/>
          </a:prstGeom>
          <a:noFill/>
        </p:spPr>
        <p:txBody>
          <a:bodyPr wrap="square"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e-DE" sz="1013" dirty="0"/>
              <a:t>R</a:t>
            </a:r>
            <a:r>
              <a:rPr lang="de-DE" sz="900" dirty="0"/>
              <a:t> </a:t>
            </a:r>
            <a:r>
              <a:rPr lang="de-DE" sz="1013" dirty="0"/>
              <a:t>= (3.00</a:t>
            </a:r>
            <a:r>
              <a:rPr lang="de-DE" sz="1013" dirty="0">
                <a:latin typeface="Arial" panose="020B0604020202020204" pitchFamily="34" charset="0"/>
                <a:cs typeface="Arial" panose="020B0604020202020204" pitchFamily="34" charset="0"/>
              </a:rPr>
              <a:t>±0.07)</a:t>
            </a:r>
            <a:r>
              <a:rPr lang="de-DE" sz="1013" dirty="0"/>
              <a:t> </a:t>
            </a:r>
            <a:r>
              <a:rPr lang="de-DE" sz="1050" dirty="0">
                <a:latin typeface="Arial" panose="020B0604020202020204" pitchFamily="34" charset="0"/>
                <a:cs typeface="Arial" panose="020B0604020202020204" pitchFamily="34" charset="0"/>
              </a:rPr>
              <a:t>×</a:t>
            </a:r>
            <a:r>
              <a:rPr lang="de-DE" sz="1013" dirty="0"/>
              <a:t> 10</a:t>
            </a:r>
            <a:r>
              <a:rPr lang="de-DE" sz="1013" baseline="30000" dirty="0"/>
              <a:t>-11</a:t>
            </a:r>
          </a:p>
        </p:txBody>
      </p:sp>
      <p:sp>
        <p:nvSpPr>
          <p:cNvPr id="38" name="Textfeld 37">
            <a:extLst>
              <a:ext uri="{FF2B5EF4-FFF2-40B4-BE49-F238E27FC236}">
                <a16:creationId xmlns:a16="http://schemas.microsoft.com/office/drawing/2014/main" id="{70F09111-C3D8-4E73-BF2B-B6016B08E36F}"/>
              </a:ext>
            </a:extLst>
          </p:cNvPr>
          <p:cNvSpPr txBox="1"/>
          <p:nvPr/>
        </p:nvSpPr>
        <p:spPr>
          <a:xfrm>
            <a:off x="2335860" y="2165515"/>
            <a:ext cx="1732686" cy="253916"/>
          </a:xfrm>
          <a:prstGeom prst="rect">
            <a:avLst/>
          </a:prstGeom>
          <a:noFill/>
        </p:spPr>
        <p:txBody>
          <a:bodyPr wrap="square"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e-DE" sz="1013" dirty="0"/>
              <a:t>R = (2.00</a:t>
            </a:r>
            <a:r>
              <a:rPr lang="de-DE" sz="1013" dirty="0">
                <a:latin typeface="Arial" panose="020B0604020202020204" pitchFamily="34" charset="0"/>
                <a:cs typeface="Arial" panose="020B0604020202020204" pitchFamily="34" charset="0"/>
              </a:rPr>
              <a:t>±0.05)</a:t>
            </a:r>
            <a:r>
              <a:rPr lang="de-DE" sz="1013" dirty="0"/>
              <a:t> </a:t>
            </a:r>
            <a:r>
              <a:rPr lang="de-DE" sz="1050" dirty="0">
                <a:latin typeface="Arial" panose="020B0604020202020204" pitchFamily="34" charset="0"/>
                <a:cs typeface="Arial" panose="020B0604020202020204" pitchFamily="34" charset="0"/>
              </a:rPr>
              <a:t>×</a:t>
            </a:r>
            <a:r>
              <a:rPr lang="de-DE" sz="1013" dirty="0"/>
              <a:t> 10</a:t>
            </a:r>
            <a:r>
              <a:rPr lang="de-DE" sz="1013" baseline="30000" dirty="0"/>
              <a:t>-12</a:t>
            </a:r>
          </a:p>
        </p:txBody>
      </p:sp>
      <p:sp>
        <p:nvSpPr>
          <p:cNvPr id="39" name="Textfeld 38">
            <a:extLst>
              <a:ext uri="{FF2B5EF4-FFF2-40B4-BE49-F238E27FC236}">
                <a16:creationId xmlns:a16="http://schemas.microsoft.com/office/drawing/2014/main" id="{50F6885D-6216-4013-8358-CD82692329D2}"/>
              </a:ext>
            </a:extLst>
          </p:cNvPr>
          <p:cNvSpPr txBox="1"/>
          <p:nvPr/>
        </p:nvSpPr>
        <p:spPr>
          <a:xfrm>
            <a:off x="2335860" y="3450641"/>
            <a:ext cx="1548742" cy="253916"/>
          </a:xfrm>
          <a:prstGeom prst="rect">
            <a:avLst/>
          </a:prstGeom>
          <a:noFill/>
        </p:spPr>
        <p:txBody>
          <a:bodyPr wrap="square"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e-DE" sz="1013" dirty="0"/>
              <a:t>R = (4.0</a:t>
            </a:r>
            <a:r>
              <a:rPr lang="de-DE" sz="1013" dirty="0">
                <a:latin typeface="Arial" panose="020B0604020202020204" pitchFamily="34" charset="0"/>
                <a:cs typeface="Arial" panose="020B0604020202020204" pitchFamily="34" charset="0"/>
              </a:rPr>
              <a:t>±0.5)</a:t>
            </a:r>
            <a:r>
              <a:rPr lang="de-DE" sz="1013" dirty="0"/>
              <a:t> </a:t>
            </a:r>
            <a:r>
              <a:rPr lang="de-DE" sz="1050" dirty="0">
                <a:latin typeface="Arial" panose="020B0604020202020204" pitchFamily="34" charset="0"/>
                <a:cs typeface="Arial" panose="020B0604020202020204" pitchFamily="34" charset="0"/>
              </a:rPr>
              <a:t>×</a:t>
            </a:r>
            <a:r>
              <a:rPr lang="de-DE" sz="1013" dirty="0"/>
              <a:t> 10</a:t>
            </a:r>
            <a:r>
              <a:rPr lang="de-DE" sz="1013" baseline="30000" dirty="0"/>
              <a:t>-13</a:t>
            </a:r>
          </a:p>
        </p:txBody>
      </p:sp>
      <p:sp>
        <p:nvSpPr>
          <p:cNvPr id="42" name="Textfeld 41">
            <a:extLst>
              <a:ext uri="{FF2B5EF4-FFF2-40B4-BE49-F238E27FC236}">
                <a16:creationId xmlns:a16="http://schemas.microsoft.com/office/drawing/2014/main" id="{2C0293A2-1613-4F16-8EF6-898806FA214A}"/>
              </a:ext>
            </a:extLst>
          </p:cNvPr>
          <p:cNvSpPr txBox="1"/>
          <p:nvPr/>
        </p:nvSpPr>
        <p:spPr>
          <a:xfrm>
            <a:off x="489261" y="884843"/>
            <a:ext cx="1395959" cy="248209"/>
          </a:xfrm>
          <a:prstGeom prst="rect">
            <a:avLst/>
          </a:prstGeom>
          <a:noFill/>
        </p:spPr>
        <p:txBody>
          <a:bodyPr wrap="square"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013" dirty="0">
                <a:solidFill>
                  <a:srgbClr val="FF0000"/>
                </a:solidFill>
              </a:rPr>
              <a:t>blank, 1.5 </a:t>
            </a:r>
            <a:r>
              <a:rPr lang="de-DE" sz="1013" dirty="0" err="1">
                <a:solidFill>
                  <a:srgbClr val="FF0000"/>
                </a:solidFill>
              </a:rPr>
              <a:t>Pa</a:t>
            </a:r>
            <a:r>
              <a:rPr lang="de-DE" sz="1013" dirty="0">
                <a:solidFill>
                  <a:srgbClr val="FF0000"/>
                </a:solidFill>
              </a:rPr>
              <a:t>, 0 W</a:t>
            </a:r>
          </a:p>
        </p:txBody>
      </p:sp>
      <p:sp>
        <p:nvSpPr>
          <p:cNvPr id="43" name="Textfeld 42">
            <a:extLst>
              <a:ext uri="{FF2B5EF4-FFF2-40B4-BE49-F238E27FC236}">
                <a16:creationId xmlns:a16="http://schemas.microsoft.com/office/drawing/2014/main" id="{A849B469-54BD-4C80-939F-0967FE84FC71}"/>
              </a:ext>
            </a:extLst>
          </p:cNvPr>
          <p:cNvSpPr txBox="1"/>
          <p:nvPr/>
        </p:nvSpPr>
        <p:spPr>
          <a:xfrm>
            <a:off x="509097" y="2165515"/>
            <a:ext cx="1356285" cy="248209"/>
          </a:xfrm>
          <a:prstGeom prst="rect">
            <a:avLst/>
          </a:prstGeom>
          <a:noFill/>
        </p:spPr>
        <p:txBody>
          <a:bodyPr wrap="square"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013" dirty="0"/>
              <a:t>blank, 2.5Pa, 0 W</a:t>
            </a:r>
          </a:p>
        </p:txBody>
      </p:sp>
      <p:sp>
        <p:nvSpPr>
          <p:cNvPr id="2" name="Ellipse 1">
            <a:extLst>
              <a:ext uri="{FF2B5EF4-FFF2-40B4-BE49-F238E27FC236}">
                <a16:creationId xmlns:a16="http://schemas.microsoft.com/office/drawing/2014/main" id="{DB83A752-2CA0-4F43-A992-E00BA0D3F1C7}"/>
              </a:ext>
            </a:extLst>
          </p:cNvPr>
          <p:cNvSpPr/>
          <p:nvPr/>
        </p:nvSpPr>
        <p:spPr>
          <a:xfrm>
            <a:off x="2289101" y="974741"/>
            <a:ext cx="93518" cy="92177"/>
          </a:xfrm>
          <a:prstGeom prst="ellipse">
            <a:avLst/>
          </a:prstGeom>
          <a:solidFill>
            <a:srgbClr val="1F77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de-DE" sz="1013"/>
          </a:p>
        </p:txBody>
      </p:sp>
      <p:sp>
        <p:nvSpPr>
          <p:cNvPr id="44" name="Ellipse 43">
            <a:extLst>
              <a:ext uri="{FF2B5EF4-FFF2-40B4-BE49-F238E27FC236}">
                <a16:creationId xmlns:a16="http://schemas.microsoft.com/office/drawing/2014/main" id="{92D01E2B-95D9-4B70-AFCC-7439A45081D3}"/>
              </a:ext>
            </a:extLst>
          </p:cNvPr>
          <p:cNvSpPr/>
          <p:nvPr/>
        </p:nvSpPr>
        <p:spPr>
          <a:xfrm>
            <a:off x="2289101" y="2257072"/>
            <a:ext cx="93518" cy="92177"/>
          </a:xfrm>
          <a:prstGeom prst="ellipse">
            <a:avLst/>
          </a:prstGeom>
          <a:solidFill>
            <a:srgbClr val="FF7F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de-DE" sz="1013"/>
          </a:p>
        </p:txBody>
      </p:sp>
      <p:sp>
        <p:nvSpPr>
          <p:cNvPr id="45" name="Ellipse 44">
            <a:extLst>
              <a:ext uri="{FF2B5EF4-FFF2-40B4-BE49-F238E27FC236}">
                <a16:creationId xmlns:a16="http://schemas.microsoft.com/office/drawing/2014/main" id="{191CD530-37FA-4E10-A9E6-742B9C77F68C}"/>
              </a:ext>
            </a:extLst>
          </p:cNvPr>
          <p:cNvSpPr/>
          <p:nvPr/>
        </p:nvSpPr>
        <p:spPr>
          <a:xfrm>
            <a:off x="2289100" y="3547726"/>
            <a:ext cx="93518" cy="92177"/>
          </a:xfrm>
          <a:prstGeom prst="ellipse">
            <a:avLst/>
          </a:prstGeom>
          <a:solidFill>
            <a:srgbClr val="2CA0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de-DE" sz="1013"/>
          </a:p>
        </p:txBody>
      </p:sp>
      <p:pic>
        <p:nvPicPr>
          <p:cNvPr id="6" name="Grafik 5">
            <a:extLst>
              <a:ext uri="{FF2B5EF4-FFF2-40B4-BE49-F238E27FC236}">
                <a16:creationId xmlns:a16="http://schemas.microsoft.com/office/drawing/2014/main" id="{D9AE5083-7C4C-BE64-CDC4-3C088F68978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088679" y="148364"/>
            <a:ext cx="3039703" cy="1888235"/>
          </a:xfrm>
          <a:prstGeom prst="rect">
            <a:avLst/>
          </a:prstGeom>
        </p:spPr>
      </p:pic>
      <p:sp>
        <p:nvSpPr>
          <p:cNvPr id="9" name="Textfeld 3">
            <a:extLst>
              <a:ext uri="{FF2B5EF4-FFF2-40B4-BE49-F238E27FC236}">
                <a16:creationId xmlns:a16="http://schemas.microsoft.com/office/drawing/2014/main" id="{EA6D8D86-C69A-DF16-29CA-6E2CDCF1C176}"/>
              </a:ext>
            </a:extLst>
          </p:cNvPr>
          <p:cNvSpPr txBox="1"/>
          <p:nvPr/>
        </p:nvSpPr>
        <p:spPr>
          <a:xfrm>
            <a:off x="4491212" y="2571750"/>
            <a:ext cx="3522246" cy="2062103"/>
          </a:xfrm>
          <a:prstGeom prst="rect">
            <a:avLst/>
          </a:prstGeom>
          <a:noFill/>
        </p:spPr>
        <p:txBody>
          <a:bodyPr wrap="none" rtlCol="0">
            <a:spAutoFit/>
          </a:bodyPr>
          <a:lstStyle/>
          <a:p>
            <a:pPr defTabSz="685800" fontAlgn="auto">
              <a:spcBef>
                <a:spcPts val="0"/>
              </a:spcBef>
              <a:spcAft>
                <a:spcPts val="0"/>
              </a:spcAft>
            </a:pPr>
            <a:r>
              <a:rPr lang="de-DE" sz="1600" dirty="0" err="1">
                <a:solidFill>
                  <a:prstClr val="black"/>
                </a:solidFill>
                <a:latin typeface="Calibri" panose="020F0502020204030204"/>
                <a:ea typeface="+mn-ea"/>
              </a:rPr>
              <a:t>Some</a:t>
            </a:r>
            <a:r>
              <a:rPr lang="de-DE" sz="1600" dirty="0">
                <a:solidFill>
                  <a:prstClr val="black"/>
                </a:solidFill>
                <a:latin typeface="Calibri" panose="020F0502020204030204"/>
                <a:ea typeface="+mn-ea"/>
              </a:rPr>
              <a:t> </a:t>
            </a:r>
            <a:r>
              <a:rPr lang="en-US" sz="1600" dirty="0">
                <a:solidFill>
                  <a:prstClr val="black"/>
                </a:solidFill>
                <a:latin typeface="Calibri" panose="020F0502020204030204"/>
                <a:ea typeface="+mn-ea"/>
              </a:rPr>
              <a:t>ALIS Projects:</a:t>
            </a:r>
          </a:p>
          <a:p>
            <a:pPr defTabSz="685800" fontAlgn="auto">
              <a:spcBef>
                <a:spcPts val="0"/>
              </a:spcBef>
              <a:spcAft>
                <a:spcPts val="0"/>
              </a:spcAft>
            </a:pPr>
            <a:endParaRPr lang="en-US" sz="1600" dirty="0">
              <a:solidFill>
                <a:prstClr val="black"/>
              </a:solidFill>
              <a:latin typeface="Calibri" panose="020F0502020204030204"/>
              <a:ea typeface="+mn-ea"/>
            </a:endParaRPr>
          </a:p>
          <a:p>
            <a:pPr marL="285750" indent="-285750" defTabSz="685800" fontAlgn="auto">
              <a:spcBef>
                <a:spcPts val="0"/>
              </a:spcBef>
              <a:spcAft>
                <a:spcPts val="0"/>
              </a:spcAft>
              <a:buFont typeface="Arial" panose="020B0604020202020204" pitchFamily="34" charset="0"/>
              <a:buChar char="•"/>
            </a:pPr>
            <a:r>
              <a:rPr lang="en-US" sz="1600" baseline="30000" dirty="0">
                <a:solidFill>
                  <a:prstClr val="black"/>
                </a:solidFill>
                <a:latin typeface="Calibri" panose="020F0502020204030204"/>
                <a:ea typeface="+mn-ea"/>
              </a:rPr>
              <a:t>26</a:t>
            </a:r>
            <a:r>
              <a:rPr lang="en-US" sz="1600" dirty="0">
                <a:solidFill>
                  <a:prstClr val="black"/>
                </a:solidFill>
                <a:latin typeface="Calibri" panose="020F0502020204030204"/>
                <a:ea typeface="+mn-ea"/>
              </a:rPr>
              <a:t>Al improvement for geochronology</a:t>
            </a:r>
          </a:p>
          <a:p>
            <a:pPr marL="285750" indent="-285750" defTabSz="685800" fontAlgn="auto">
              <a:spcBef>
                <a:spcPts val="0"/>
              </a:spcBef>
              <a:spcAft>
                <a:spcPts val="0"/>
              </a:spcAft>
              <a:buFont typeface="Arial" panose="020B0604020202020204" pitchFamily="34" charset="0"/>
              <a:buChar char="•"/>
            </a:pPr>
            <a:r>
              <a:rPr lang="en-US" sz="1600" baseline="30000" dirty="0">
                <a:solidFill>
                  <a:prstClr val="black"/>
                </a:solidFill>
                <a:latin typeface="Calibri" panose="020F0502020204030204"/>
                <a:ea typeface="+mn-ea"/>
              </a:rPr>
              <a:t>36</a:t>
            </a:r>
            <a:r>
              <a:rPr lang="en-US" sz="1600" dirty="0">
                <a:solidFill>
                  <a:prstClr val="black"/>
                </a:solidFill>
                <a:latin typeface="Calibri" panose="020F0502020204030204"/>
                <a:ea typeface="+mn-ea"/>
              </a:rPr>
              <a:t>Cl in hyper-arid landscapes</a:t>
            </a:r>
          </a:p>
          <a:p>
            <a:pPr marL="285750" indent="-285750" defTabSz="685800" fontAlgn="auto">
              <a:spcBef>
                <a:spcPts val="0"/>
              </a:spcBef>
              <a:spcAft>
                <a:spcPts val="0"/>
              </a:spcAft>
              <a:buFont typeface="Arial" panose="020B0604020202020204" pitchFamily="34" charset="0"/>
              <a:buChar char="•"/>
            </a:pPr>
            <a:r>
              <a:rPr lang="en-US" sz="1600" baseline="30000" dirty="0">
                <a:solidFill>
                  <a:prstClr val="black"/>
                </a:solidFill>
                <a:latin typeface="Calibri" panose="020F0502020204030204"/>
                <a:ea typeface="+mn-ea"/>
              </a:rPr>
              <a:t>53</a:t>
            </a:r>
            <a:r>
              <a:rPr lang="en-US" sz="1600" dirty="0">
                <a:solidFill>
                  <a:prstClr val="black"/>
                </a:solidFill>
                <a:latin typeface="Calibri" panose="020F0502020204030204"/>
                <a:ea typeface="+mn-ea"/>
              </a:rPr>
              <a:t>Mn for burial dating</a:t>
            </a:r>
            <a:endParaRPr lang="de-DE" sz="1600" dirty="0">
              <a:solidFill>
                <a:prstClr val="black"/>
              </a:solidFill>
              <a:latin typeface="Calibri" panose="020F0502020204030204"/>
              <a:ea typeface="+mn-ea"/>
            </a:endParaRPr>
          </a:p>
          <a:p>
            <a:pPr marL="285750" indent="-285750" defTabSz="685800" fontAlgn="auto">
              <a:spcBef>
                <a:spcPts val="0"/>
              </a:spcBef>
              <a:spcAft>
                <a:spcPts val="0"/>
              </a:spcAft>
              <a:buFont typeface="Arial" panose="020B0604020202020204" pitchFamily="34" charset="0"/>
              <a:buChar char="•"/>
            </a:pPr>
            <a:r>
              <a:rPr lang="en-US" sz="1600" b="1" baseline="30000" dirty="0">
                <a:solidFill>
                  <a:srgbClr val="457A93"/>
                </a:solidFill>
                <a:latin typeface="Calibri" panose="020F0502020204030204"/>
                <a:ea typeface="+mn-ea"/>
              </a:rPr>
              <a:t>60</a:t>
            </a:r>
            <a:r>
              <a:rPr lang="en-US" sz="1600" b="1" dirty="0">
                <a:solidFill>
                  <a:srgbClr val="457A93"/>
                </a:solidFill>
                <a:latin typeface="Calibri" panose="020F0502020204030204"/>
                <a:ea typeface="+mn-ea"/>
              </a:rPr>
              <a:t>Fe for nuclear astrophysics</a:t>
            </a:r>
          </a:p>
          <a:p>
            <a:pPr marL="285750" indent="-285750" defTabSz="685800" fontAlgn="auto">
              <a:spcBef>
                <a:spcPts val="0"/>
              </a:spcBef>
              <a:spcAft>
                <a:spcPts val="0"/>
              </a:spcAft>
              <a:buFont typeface="Arial" panose="020B0604020202020204" pitchFamily="34" charset="0"/>
              <a:buChar char="•"/>
            </a:pPr>
            <a:r>
              <a:rPr lang="en-US" sz="1600" dirty="0">
                <a:solidFill>
                  <a:prstClr val="black"/>
                </a:solidFill>
                <a:latin typeface="Calibri" panose="020F0502020204030204"/>
                <a:ea typeface="+mn-ea"/>
              </a:rPr>
              <a:t> </a:t>
            </a:r>
            <a:r>
              <a:rPr lang="en-US" sz="1600" baseline="30000" dirty="0">
                <a:solidFill>
                  <a:prstClr val="black"/>
                </a:solidFill>
                <a:latin typeface="Calibri" panose="020F0502020204030204"/>
                <a:ea typeface="+mn-ea"/>
              </a:rPr>
              <a:t>90</a:t>
            </a:r>
            <a:r>
              <a:rPr lang="en-US" sz="1600" dirty="0">
                <a:solidFill>
                  <a:prstClr val="black"/>
                </a:solidFill>
                <a:latin typeface="Calibri" panose="020F0502020204030204"/>
                <a:ea typeface="+mn-ea"/>
              </a:rPr>
              <a:t>Sr in soil for nuclear declaration </a:t>
            </a:r>
          </a:p>
          <a:p>
            <a:pPr marL="285750" indent="-285750" defTabSz="685800" fontAlgn="auto">
              <a:spcBef>
                <a:spcPts val="0"/>
              </a:spcBef>
              <a:spcAft>
                <a:spcPts val="0"/>
              </a:spcAft>
              <a:buFont typeface="Arial" panose="020B0604020202020204" pitchFamily="34" charset="0"/>
              <a:buChar char="•"/>
            </a:pPr>
            <a:r>
              <a:rPr lang="en-US" sz="1600" b="1" baseline="30000" dirty="0">
                <a:solidFill>
                  <a:srgbClr val="457A93"/>
                </a:solidFill>
                <a:latin typeface="Calibri" panose="020F0502020204030204"/>
                <a:ea typeface="+mn-ea"/>
              </a:rPr>
              <a:t>182</a:t>
            </a:r>
            <a:r>
              <a:rPr lang="en-US" sz="1600" b="1" dirty="0">
                <a:solidFill>
                  <a:srgbClr val="457A93"/>
                </a:solidFill>
                <a:latin typeface="Calibri" panose="020F0502020204030204"/>
                <a:ea typeface="+mn-ea"/>
              </a:rPr>
              <a:t>Hf for nuclear astrophysics</a:t>
            </a:r>
          </a:p>
        </p:txBody>
      </p:sp>
      <p:sp>
        <p:nvSpPr>
          <p:cNvPr id="3" name="TextBox 2">
            <a:extLst>
              <a:ext uri="{FF2B5EF4-FFF2-40B4-BE49-F238E27FC236}">
                <a16:creationId xmlns:a16="http://schemas.microsoft.com/office/drawing/2014/main" id="{9BFE946F-8FD0-0BB7-A551-E6FF52C92843}"/>
              </a:ext>
            </a:extLst>
          </p:cNvPr>
          <p:cNvSpPr txBox="1"/>
          <p:nvPr/>
        </p:nvSpPr>
        <p:spPr>
          <a:xfrm>
            <a:off x="4993179" y="2101716"/>
            <a:ext cx="4580467" cy="307777"/>
          </a:xfrm>
          <a:prstGeom prst="rect">
            <a:avLst/>
          </a:prstGeom>
          <a:noFill/>
        </p:spPr>
        <p:txBody>
          <a:bodyPr wrap="square" rtlCol="0">
            <a:spAutoFit/>
          </a:bodyPr>
          <a:lstStyle/>
          <a:p>
            <a:pPr algn="l"/>
            <a:r>
              <a:rPr lang="de-DE" sz="1400" dirty="0">
                <a:solidFill>
                  <a:srgbClr val="457A93"/>
                </a:solidFill>
              </a:rPr>
              <a:t>Markus Schiffer, Timm Pabst, </a:t>
            </a:r>
            <a:r>
              <a:rPr lang="de-DE" sz="1400" dirty="0" err="1">
                <a:solidFill>
                  <a:srgbClr val="457A93"/>
                </a:solidFill>
              </a:rPr>
              <a:t>Derin</a:t>
            </a:r>
            <a:r>
              <a:rPr lang="de-DE" sz="1400" dirty="0">
                <a:solidFill>
                  <a:srgbClr val="457A93"/>
                </a:solidFill>
              </a:rPr>
              <a:t> Schmidt</a:t>
            </a:r>
            <a:endParaRPr lang="en-US" sz="1400" dirty="0">
              <a:solidFill>
                <a:srgbClr val="457A93"/>
              </a:solidFill>
            </a:endParaRPr>
          </a:p>
        </p:txBody>
      </p:sp>
    </p:spTree>
    <p:extLst>
      <p:ext uri="{BB962C8B-B14F-4D97-AF65-F5344CB8AC3E}">
        <p14:creationId xmlns:p14="http://schemas.microsoft.com/office/powerpoint/2010/main" val="1742358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AA778E8-700B-3440-98A1-E45613C0B473}"/>
              </a:ext>
            </a:extLst>
          </p:cNvPr>
          <p:cNvSpPr/>
          <p:nvPr/>
        </p:nvSpPr>
        <p:spPr>
          <a:xfrm>
            <a:off x="471211" y="636889"/>
            <a:ext cx="467543" cy="13498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pPr>
            <a:endParaRPr lang="en-US" sz="1350" dirty="0">
              <a:solidFill>
                <a:prstClr val="white"/>
              </a:solidFill>
              <a:latin typeface="Calibri" panose="020F0502020204030204"/>
            </a:endParaRPr>
          </a:p>
        </p:txBody>
      </p:sp>
      <p:sp>
        <p:nvSpPr>
          <p:cNvPr id="2" name="Titel 1">
            <a:extLst>
              <a:ext uri="{FF2B5EF4-FFF2-40B4-BE49-F238E27FC236}">
                <a16:creationId xmlns:a16="http://schemas.microsoft.com/office/drawing/2014/main" id="{2595BDC3-7D35-90F5-983D-3C73B65B3F5A}"/>
              </a:ext>
            </a:extLst>
          </p:cNvPr>
          <p:cNvSpPr>
            <a:spLocks noGrp="1"/>
          </p:cNvSpPr>
          <p:nvPr>
            <p:ph type="title"/>
          </p:nvPr>
        </p:nvSpPr>
        <p:spPr>
          <a:xfrm>
            <a:off x="161925" y="273844"/>
            <a:ext cx="8353425" cy="994172"/>
          </a:xfrm>
        </p:spPr>
        <p:txBody>
          <a:bodyPr/>
          <a:lstStyle/>
          <a:p>
            <a:r>
              <a:rPr lang="de-DE" sz="2700" dirty="0" err="1"/>
              <a:t>Overview</a:t>
            </a:r>
            <a:r>
              <a:rPr lang="de-DE" sz="2700" dirty="0"/>
              <a:t>: Stellar </a:t>
            </a:r>
            <a:r>
              <a:rPr lang="de-DE" sz="2700" dirty="0" err="1"/>
              <a:t>processes</a:t>
            </a:r>
            <a:r>
              <a:rPr lang="de-DE" sz="2700" dirty="0"/>
              <a:t> </a:t>
            </a:r>
          </a:p>
        </p:txBody>
      </p:sp>
      <p:pic>
        <p:nvPicPr>
          <p:cNvPr id="3" name="Picture 2" descr="Physics - Neutron Capture Constraints">
            <a:extLst>
              <a:ext uri="{FF2B5EF4-FFF2-40B4-BE49-F238E27FC236}">
                <a16:creationId xmlns:a16="http://schemas.microsoft.com/office/drawing/2014/main" id="{EDB04E3C-24F6-BB22-C45F-E6956C6BE9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25675" y="1103134"/>
            <a:ext cx="2652459" cy="132623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F2DB1B9A-DFB7-9DA1-4EB3-4AF1DF80BDF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24724" y="2839842"/>
            <a:ext cx="3286893" cy="1117435"/>
          </a:xfrm>
          <a:prstGeom prst="rect">
            <a:avLst/>
          </a:prstGeom>
        </p:spPr>
      </p:pic>
      <p:cxnSp>
        <p:nvCxnSpPr>
          <p:cNvPr id="48" name="Straight Arrow Connector 47">
            <a:extLst>
              <a:ext uri="{FF2B5EF4-FFF2-40B4-BE49-F238E27FC236}">
                <a16:creationId xmlns:a16="http://schemas.microsoft.com/office/drawing/2014/main" id="{7E96047D-5120-770B-8DD4-FDBF32306E2B}"/>
              </a:ext>
            </a:extLst>
          </p:cNvPr>
          <p:cNvCxnSpPr/>
          <p:nvPr/>
        </p:nvCxnSpPr>
        <p:spPr>
          <a:xfrm>
            <a:off x="6850503" y="3705311"/>
            <a:ext cx="43533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92A44CE-DB57-F3FC-E97B-A57B15330695}"/>
              </a:ext>
            </a:extLst>
          </p:cNvPr>
          <p:cNvCxnSpPr/>
          <p:nvPr/>
        </p:nvCxnSpPr>
        <p:spPr>
          <a:xfrm>
            <a:off x="7401774" y="3705311"/>
            <a:ext cx="43533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A4074D9-BAC4-4030-84B3-41782D7EAEB8}"/>
              </a:ext>
            </a:extLst>
          </p:cNvPr>
          <p:cNvCxnSpPr>
            <a:cxnSpLocks/>
          </p:cNvCxnSpPr>
          <p:nvPr/>
        </p:nvCxnSpPr>
        <p:spPr>
          <a:xfrm flipH="1" flipV="1">
            <a:off x="6881832" y="3169559"/>
            <a:ext cx="283734" cy="32546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74A0261-1AEB-F07B-EFD0-E37072B44FF9}"/>
              </a:ext>
            </a:extLst>
          </p:cNvPr>
          <p:cNvCxnSpPr/>
          <p:nvPr/>
        </p:nvCxnSpPr>
        <p:spPr>
          <a:xfrm>
            <a:off x="8019803" y="3701436"/>
            <a:ext cx="43533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241D1AE-4F00-C0DA-D3FC-5F2B98626370}"/>
              </a:ext>
            </a:extLst>
          </p:cNvPr>
          <p:cNvCxnSpPr>
            <a:cxnSpLocks/>
          </p:cNvCxnSpPr>
          <p:nvPr/>
        </p:nvCxnSpPr>
        <p:spPr>
          <a:xfrm flipH="1" flipV="1">
            <a:off x="7418552" y="3169559"/>
            <a:ext cx="283734" cy="32546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0150D82-75ED-D449-28C1-F3B56323C41C}"/>
              </a:ext>
            </a:extLst>
          </p:cNvPr>
          <p:cNvCxnSpPr>
            <a:cxnSpLocks/>
          </p:cNvCxnSpPr>
          <p:nvPr/>
        </p:nvCxnSpPr>
        <p:spPr>
          <a:xfrm flipH="1" flipV="1">
            <a:off x="7953735" y="3173522"/>
            <a:ext cx="283734" cy="32546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9FAA85CB-3F2E-97C4-193D-E121D2B5DC42}"/>
              </a:ext>
            </a:extLst>
          </p:cNvPr>
          <p:cNvPicPr>
            <a:picLocks noChangeAspect="1"/>
          </p:cNvPicPr>
          <p:nvPr/>
        </p:nvPicPr>
        <p:blipFill>
          <a:blip r:embed="rId5"/>
          <a:stretch>
            <a:fillRect/>
          </a:stretch>
        </p:blipFill>
        <p:spPr>
          <a:xfrm>
            <a:off x="192456" y="770930"/>
            <a:ext cx="5749723" cy="3894316"/>
          </a:xfrm>
          <a:prstGeom prst="rect">
            <a:avLst/>
          </a:prstGeom>
        </p:spPr>
      </p:pic>
    </p:spTree>
    <p:extLst>
      <p:ext uri="{BB962C8B-B14F-4D97-AF65-F5344CB8AC3E}">
        <p14:creationId xmlns:p14="http://schemas.microsoft.com/office/powerpoint/2010/main" val="1334883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1DFF39-0325-9840-8C0E-B2D14725EC37}"/>
              </a:ext>
            </a:extLst>
          </p:cNvPr>
          <p:cNvSpPr>
            <a:spLocks noGrp="1"/>
          </p:cNvSpPr>
          <p:nvPr>
            <p:ph type="title"/>
          </p:nvPr>
        </p:nvSpPr>
        <p:spPr>
          <a:xfrm>
            <a:off x="135414" y="242284"/>
            <a:ext cx="8310603" cy="725880"/>
          </a:xfrm>
        </p:spPr>
        <p:txBody>
          <a:bodyPr/>
          <a:lstStyle/>
          <a:p>
            <a:r>
              <a:rPr lang="en-CA" sz="2400" dirty="0"/>
              <a:t>Evidence for additional nucleosynthesis processes </a:t>
            </a:r>
          </a:p>
        </p:txBody>
      </p:sp>
      <p:grpSp>
        <p:nvGrpSpPr>
          <p:cNvPr id="2" name="Google Shape;143;p3">
            <a:extLst>
              <a:ext uri="{FF2B5EF4-FFF2-40B4-BE49-F238E27FC236}">
                <a16:creationId xmlns:a16="http://schemas.microsoft.com/office/drawing/2014/main" id="{AFF79F41-43FE-6C15-E59F-FF1119CC445C}"/>
              </a:ext>
            </a:extLst>
          </p:cNvPr>
          <p:cNvGrpSpPr/>
          <p:nvPr/>
        </p:nvGrpSpPr>
        <p:grpSpPr>
          <a:xfrm>
            <a:off x="699625" y="1856966"/>
            <a:ext cx="3262903" cy="2422796"/>
            <a:chOff x="3400077" y="1338599"/>
            <a:chExt cx="3774817" cy="2703327"/>
          </a:xfrm>
        </p:grpSpPr>
        <p:pic>
          <p:nvPicPr>
            <p:cNvPr id="3" name="Google Shape;144;p3">
              <a:extLst>
                <a:ext uri="{FF2B5EF4-FFF2-40B4-BE49-F238E27FC236}">
                  <a16:creationId xmlns:a16="http://schemas.microsoft.com/office/drawing/2014/main" id="{35F9F0A9-91D2-321F-F914-C77F240613C3}"/>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t="6725" b="3957"/>
            <a:stretch/>
          </p:blipFill>
          <p:spPr>
            <a:xfrm>
              <a:off x="3575051" y="1338599"/>
              <a:ext cx="3599843" cy="2703327"/>
            </a:xfrm>
            <a:prstGeom prst="rect">
              <a:avLst/>
            </a:prstGeom>
            <a:noFill/>
            <a:ln>
              <a:noFill/>
            </a:ln>
          </p:spPr>
        </p:pic>
        <p:sp>
          <p:nvSpPr>
            <p:cNvPr id="4" name="Google Shape;145;p3">
              <a:extLst>
                <a:ext uri="{FF2B5EF4-FFF2-40B4-BE49-F238E27FC236}">
                  <a16:creationId xmlns:a16="http://schemas.microsoft.com/office/drawing/2014/main" id="{77C98ACA-D250-0A2C-404D-4E165DB4C27C}"/>
                </a:ext>
              </a:extLst>
            </p:cNvPr>
            <p:cNvSpPr/>
            <p:nvPr/>
          </p:nvSpPr>
          <p:spPr>
            <a:xfrm>
              <a:off x="3400077" y="2111375"/>
              <a:ext cx="261938" cy="182563"/>
            </a:xfrm>
            <a:prstGeom prst="rect">
              <a:avLst/>
            </a:prstGeom>
            <a:solidFill>
              <a:srgbClr val="FFFFFF"/>
            </a:solidFill>
            <a:ln>
              <a:noFill/>
            </a:ln>
          </p:spPr>
          <p:txBody>
            <a:bodyPr spcFirstLastPara="1" wrap="square" lIns="64283" tIns="32133" rIns="64283" bIns="32133" anchor="ctr" anchorCtr="0">
              <a:noAutofit/>
            </a:bodyPr>
            <a:lstStyle/>
            <a:p>
              <a:pPr algn="ctr" defTabSz="342900" fontAlgn="auto">
                <a:spcBef>
                  <a:spcPts val="0"/>
                </a:spcBef>
                <a:spcAft>
                  <a:spcPts val="0"/>
                </a:spcAft>
                <a:buClr>
                  <a:srgbClr val="000000"/>
                </a:buClr>
                <a:buSzPts val="1800"/>
              </a:pPr>
              <a:endParaRPr sz="1266">
                <a:solidFill>
                  <a:prstClr val="white"/>
                </a:solidFill>
                <a:latin typeface="Calibri"/>
                <a:ea typeface="Calibri"/>
                <a:cs typeface="Calibri"/>
                <a:sym typeface="Calibri"/>
              </a:endParaRPr>
            </a:p>
          </p:txBody>
        </p:sp>
      </p:grpSp>
      <p:sp>
        <p:nvSpPr>
          <p:cNvPr id="5" name="Google Shape;146;p3">
            <a:extLst>
              <a:ext uri="{FF2B5EF4-FFF2-40B4-BE49-F238E27FC236}">
                <a16:creationId xmlns:a16="http://schemas.microsoft.com/office/drawing/2014/main" id="{A649BFEE-5EC2-15DC-6F7B-6222C7A04263}"/>
              </a:ext>
            </a:extLst>
          </p:cNvPr>
          <p:cNvSpPr/>
          <p:nvPr/>
        </p:nvSpPr>
        <p:spPr>
          <a:xfrm rot="-5400000">
            <a:off x="635704" y="2796834"/>
            <a:ext cx="580675" cy="259691"/>
          </a:xfrm>
          <a:prstGeom prst="rect">
            <a:avLst/>
          </a:prstGeom>
          <a:solidFill>
            <a:srgbClr val="FFFFFF"/>
          </a:solid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800"/>
            </a:pPr>
            <a:r>
              <a:rPr lang="en-US" sz="1266">
                <a:solidFill>
                  <a:srgbClr val="000000"/>
                </a:solidFill>
                <a:latin typeface="Calibri"/>
                <a:ea typeface="Calibri"/>
                <a:cs typeface="Calibri"/>
                <a:sym typeface="Calibri"/>
              </a:rPr>
              <a:t>La/Eu</a:t>
            </a:r>
            <a:endParaRPr sz="1266">
              <a:solidFill>
                <a:srgbClr val="000000"/>
              </a:solidFill>
              <a:latin typeface="Calibri"/>
              <a:ea typeface="Calibri"/>
              <a:cs typeface="Calibri"/>
              <a:sym typeface="Calibri"/>
            </a:endParaRPr>
          </a:p>
        </p:txBody>
      </p:sp>
      <p:sp>
        <p:nvSpPr>
          <p:cNvPr id="6" name="Google Shape;147;p3">
            <a:extLst>
              <a:ext uri="{FF2B5EF4-FFF2-40B4-BE49-F238E27FC236}">
                <a16:creationId xmlns:a16="http://schemas.microsoft.com/office/drawing/2014/main" id="{9435501F-3F23-08FE-9615-41F218A81E4E}"/>
              </a:ext>
            </a:extLst>
          </p:cNvPr>
          <p:cNvSpPr/>
          <p:nvPr/>
        </p:nvSpPr>
        <p:spPr>
          <a:xfrm>
            <a:off x="2209551" y="1866958"/>
            <a:ext cx="1133177" cy="259691"/>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800"/>
            </a:pPr>
            <a:r>
              <a:rPr lang="en-US" sz="1266" dirty="0">
                <a:solidFill>
                  <a:srgbClr val="287347"/>
                </a:solidFill>
                <a:latin typeface="Calibri"/>
                <a:ea typeface="Calibri"/>
                <a:cs typeface="Calibri"/>
                <a:sym typeface="Calibri"/>
              </a:rPr>
              <a:t>~10</a:t>
            </a:r>
            <a:r>
              <a:rPr lang="en-US" sz="1266" baseline="30000" dirty="0">
                <a:solidFill>
                  <a:srgbClr val="287347"/>
                </a:solidFill>
                <a:latin typeface="Calibri"/>
                <a:ea typeface="Calibri"/>
                <a:cs typeface="Calibri"/>
                <a:sym typeface="Calibri"/>
              </a:rPr>
              <a:t>8</a:t>
            </a:r>
            <a:r>
              <a:rPr lang="en-US" sz="1266" dirty="0">
                <a:solidFill>
                  <a:srgbClr val="287347"/>
                </a:solidFill>
                <a:latin typeface="Calibri"/>
                <a:ea typeface="Calibri"/>
                <a:cs typeface="Calibri"/>
                <a:sym typeface="Calibri"/>
              </a:rPr>
              <a:t> n/cm</a:t>
            </a:r>
            <a:r>
              <a:rPr lang="en-US" sz="1266" baseline="30000" dirty="0">
                <a:solidFill>
                  <a:srgbClr val="287347"/>
                </a:solidFill>
                <a:latin typeface="Calibri"/>
                <a:ea typeface="Calibri"/>
                <a:cs typeface="Calibri"/>
                <a:sym typeface="Calibri"/>
              </a:rPr>
              <a:t>3</a:t>
            </a:r>
            <a:endParaRPr sz="985" dirty="0">
              <a:solidFill>
                <a:srgbClr val="000000"/>
              </a:solidFill>
              <a:latin typeface="Arial"/>
              <a:ea typeface="Arial"/>
              <a:cs typeface="Arial"/>
              <a:sym typeface="Arial"/>
            </a:endParaRPr>
          </a:p>
        </p:txBody>
      </p:sp>
      <p:sp>
        <p:nvSpPr>
          <p:cNvPr id="8" name="Google Shape;148;p3">
            <a:extLst>
              <a:ext uri="{FF2B5EF4-FFF2-40B4-BE49-F238E27FC236}">
                <a16:creationId xmlns:a16="http://schemas.microsoft.com/office/drawing/2014/main" id="{420F81E9-82DC-0398-3976-9216561A7ADE}"/>
              </a:ext>
            </a:extLst>
          </p:cNvPr>
          <p:cNvSpPr/>
          <p:nvPr/>
        </p:nvSpPr>
        <p:spPr>
          <a:xfrm>
            <a:off x="1912072" y="3811938"/>
            <a:ext cx="1152179" cy="259691"/>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800"/>
            </a:pPr>
            <a:r>
              <a:rPr lang="en-US" sz="1266">
                <a:solidFill>
                  <a:srgbClr val="293D74"/>
                </a:solidFill>
                <a:latin typeface="Calibri"/>
                <a:ea typeface="Calibri"/>
                <a:cs typeface="Calibri"/>
                <a:sym typeface="Calibri"/>
              </a:rPr>
              <a:t>~10</a:t>
            </a:r>
            <a:r>
              <a:rPr lang="en-US" sz="1266" baseline="30000">
                <a:solidFill>
                  <a:srgbClr val="293D74"/>
                </a:solidFill>
                <a:latin typeface="Calibri"/>
                <a:ea typeface="Calibri"/>
                <a:cs typeface="Calibri"/>
                <a:sym typeface="Calibri"/>
              </a:rPr>
              <a:t>20</a:t>
            </a:r>
            <a:r>
              <a:rPr lang="en-US" sz="1266">
                <a:solidFill>
                  <a:srgbClr val="293D74"/>
                </a:solidFill>
                <a:latin typeface="Calibri"/>
                <a:ea typeface="Calibri"/>
                <a:cs typeface="Calibri"/>
                <a:sym typeface="Calibri"/>
              </a:rPr>
              <a:t> n/cm</a:t>
            </a:r>
            <a:r>
              <a:rPr lang="en-US" sz="1266" baseline="30000">
                <a:solidFill>
                  <a:srgbClr val="293D74"/>
                </a:solidFill>
                <a:latin typeface="Calibri"/>
                <a:ea typeface="Calibri"/>
                <a:cs typeface="Calibri"/>
                <a:sym typeface="Calibri"/>
              </a:rPr>
              <a:t>3</a:t>
            </a:r>
            <a:endParaRPr sz="985">
              <a:solidFill>
                <a:srgbClr val="000000"/>
              </a:solidFill>
              <a:latin typeface="Arial"/>
              <a:ea typeface="Arial"/>
              <a:cs typeface="Arial"/>
              <a:sym typeface="Arial"/>
            </a:endParaRPr>
          </a:p>
        </p:txBody>
      </p:sp>
      <p:grpSp>
        <p:nvGrpSpPr>
          <p:cNvPr id="10" name="Group 9">
            <a:extLst>
              <a:ext uri="{FF2B5EF4-FFF2-40B4-BE49-F238E27FC236}">
                <a16:creationId xmlns:a16="http://schemas.microsoft.com/office/drawing/2014/main" id="{B59C1E0C-81B5-6E7C-59E1-441717021BF1}"/>
              </a:ext>
            </a:extLst>
          </p:cNvPr>
          <p:cNvGrpSpPr/>
          <p:nvPr/>
        </p:nvGrpSpPr>
        <p:grpSpPr>
          <a:xfrm>
            <a:off x="1873003" y="2325889"/>
            <a:ext cx="1961665" cy="1484312"/>
            <a:chOff x="1688559" y="3699932"/>
            <a:chExt cx="2789923" cy="2111022"/>
          </a:xfrm>
        </p:grpSpPr>
        <p:sp>
          <p:nvSpPr>
            <p:cNvPr id="11" name="Google Shape;151;p3">
              <a:extLst>
                <a:ext uri="{FF2B5EF4-FFF2-40B4-BE49-F238E27FC236}">
                  <a16:creationId xmlns:a16="http://schemas.microsoft.com/office/drawing/2014/main" id="{AC15F033-7534-6AEC-163E-D2E1F05C4C8F}"/>
                </a:ext>
              </a:extLst>
            </p:cNvPr>
            <p:cNvSpPr/>
            <p:nvPr/>
          </p:nvSpPr>
          <p:spPr>
            <a:xfrm>
              <a:off x="1688559" y="3699932"/>
              <a:ext cx="2111022" cy="2111022"/>
            </a:xfrm>
            <a:prstGeom prst="ellipse">
              <a:avLst/>
            </a:prstGeom>
            <a:noFill/>
            <a:ln w="12700" cap="flat" cmpd="sng">
              <a:solidFill>
                <a:srgbClr val="E36C09"/>
              </a:solidFill>
              <a:prstDash val="solid"/>
              <a:round/>
              <a:headEnd type="none" w="sm" len="sm"/>
              <a:tailEnd type="none" w="sm" len="sm"/>
            </a:ln>
          </p:spPr>
          <p:txBody>
            <a:bodyPr spcFirstLastPara="1" wrap="square" lIns="64283" tIns="32133" rIns="64283" bIns="32133" anchor="ctr" anchorCtr="0">
              <a:noAutofit/>
            </a:bodyPr>
            <a:lstStyle/>
            <a:p>
              <a:pPr algn="ctr" defTabSz="342900" fontAlgn="auto">
                <a:spcBef>
                  <a:spcPts val="0"/>
                </a:spcBef>
                <a:spcAft>
                  <a:spcPts val="0"/>
                </a:spcAft>
                <a:buClr>
                  <a:srgbClr val="000000"/>
                </a:buClr>
                <a:buSzPts val="1800"/>
              </a:pPr>
              <a:endParaRPr sz="1266">
                <a:solidFill>
                  <a:prstClr val="white"/>
                </a:solidFill>
                <a:latin typeface="Calibri"/>
                <a:ea typeface="Calibri"/>
                <a:cs typeface="Calibri"/>
                <a:sym typeface="Calibri"/>
              </a:endParaRPr>
            </a:p>
          </p:txBody>
        </p:sp>
        <p:sp>
          <p:nvSpPr>
            <p:cNvPr id="12" name="Google Shape;152;p3">
              <a:extLst>
                <a:ext uri="{FF2B5EF4-FFF2-40B4-BE49-F238E27FC236}">
                  <a16:creationId xmlns:a16="http://schemas.microsoft.com/office/drawing/2014/main" id="{95871FD9-5EC0-85AF-5F04-D9F11558AC6A}"/>
                </a:ext>
              </a:extLst>
            </p:cNvPr>
            <p:cNvSpPr txBox="1"/>
            <p:nvPr/>
          </p:nvSpPr>
          <p:spPr>
            <a:xfrm>
              <a:off x="3151924" y="5214785"/>
              <a:ext cx="1326558" cy="554095"/>
            </a:xfrm>
            <a:prstGeom prst="rect">
              <a:avLst/>
            </a:prstGeom>
            <a:solidFill>
              <a:schemeClr val="lt1"/>
            </a:solid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500"/>
              </a:pPr>
              <a:r>
                <a:rPr lang="en-US" sz="1055" u="sng" dirty="0">
                  <a:solidFill>
                    <a:srgbClr val="E46C0B"/>
                  </a:solidFill>
                  <a:latin typeface="Calibri"/>
                  <a:ea typeface="Calibri"/>
                  <a:cs typeface="Calibri"/>
                  <a:sym typeface="Calibri"/>
                </a:rPr>
                <a:t>Intermediate</a:t>
              </a:r>
              <a:endParaRPr sz="985" dirty="0">
                <a:solidFill>
                  <a:srgbClr val="000000"/>
                </a:solidFill>
                <a:latin typeface="Arial"/>
                <a:ea typeface="Arial"/>
                <a:cs typeface="Arial"/>
                <a:sym typeface="Arial"/>
              </a:endParaRPr>
            </a:p>
            <a:p>
              <a:pPr defTabSz="342900" fontAlgn="auto">
                <a:spcBef>
                  <a:spcPts val="0"/>
                </a:spcBef>
                <a:spcAft>
                  <a:spcPts val="0"/>
                </a:spcAft>
                <a:buClr>
                  <a:srgbClr val="000000"/>
                </a:buClr>
                <a:buSzPts val="1500"/>
              </a:pPr>
              <a:r>
                <a:rPr lang="en-US" sz="1055" dirty="0" err="1">
                  <a:solidFill>
                    <a:srgbClr val="E46C0B"/>
                  </a:solidFill>
                  <a:latin typeface="Calibri"/>
                  <a:ea typeface="Calibri"/>
                  <a:cs typeface="Calibri"/>
                  <a:sym typeface="Calibri"/>
                </a:rPr>
                <a:t>i</a:t>
              </a:r>
              <a:r>
                <a:rPr lang="en-US" sz="1055" dirty="0">
                  <a:solidFill>
                    <a:srgbClr val="E46C0B"/>
                  </a:solidFill>
                  <a:latin typeface="Calibri"/>
                  <a:ea typeface="Calibri"/>
                  <a:cs typeface="Calibri"/>
                  <a:sym typeface="Calibri"/>
                </a:rPr>
                <a:t> –process?</a:t>
              </a:r>
              <a:endParaRPr sz="985" dirty="0">
                <a:solidFill>
                  <a:srgbClr val="000000"/>
                </a:solidFill>
                <a:latin typeface="Arial"/>
                <a:ea typeface="Arial"/>
                <a:cs typeface="Arial"/>
                <a:sym typeface="Arial"/>
              </a:endParaRPr>
            </a:p>
          </p:txBody>
        </p:sp>
      </p:grpSp>
      <p:sp>
        <p:nvSpPr>
          <p:cNvPr id="13" name="Google Shape;177;p3">
            <a:extLst>
              <a:ext uri="{FF2B5EF4-FFF2-40B4-BE49-F238E27FC236}">
                <a16:creationId xmlns:a16="http://schemas.microsoft.com/office/drawing/2014/main" id="{C40426D6-2EBD-AD73-D537-2E42481450FD}"/>
              </a:ext>
            </a:extLst>
          </p:cNvPr>
          <p:cNvSpPr txBox="1"/>
          <p:nvPr/>
        </p:nvSpPr>
        <p:spPr>
          <a:xfrm>
            <a:off x="3303955" y="3940376"/>
            <a:ext cx="596468" cy="216474"/>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400"/>
            </a:pPr>
            <a:r>
              <a:rPr lang="en-US" sz="985">
                <a:solidFill>
                  <a:prstClr val="black"/>
                </a:solidFill>
                <a:latin typeface="Calibri"/>
                <a:ea typeface="Calibri"/>
                <a:cs typeface="Calibri"/>
                <a:sym typeface="Calibri"/>
              </a:rPr>
              <a:t>JINAbase</a:t>
            </a:r>
            <a:endParaRPr sz="985">
              <a:solidFill>
                <a:prstClr val="black"/>
              </a:solidFill>
              <a:latin typeface="Calibri"/>
              <a:ea typeface="Calibri"/>
              <a:cs typeface="Calibri"/>
              <a:sym typeface="Calibri"/>
            </a:endParaRPr>
          </a:p>
        </p:txBody>
      </p:sp>
      <p:sp>
        <p:nvSpPr>
          <p:cNvPr id="14" name="Google Shape;178;p3">
            <a:extLst>
              <a:ext uri="{FF2B5EF4-FFF2-40B4-BE49-F238E27FC236}">
                <a16:creationId xmlns:a16="http://schemas.microsoft.com/office/drawing/2014/main" id="{93CC179F-731F-0FEA-2747-B36929FD78E3}"/>
              </a:ext>
            </a:extLst>
          </p:cNvPr>
          <p:cNvSpPr txBox="1"/>
          <p:nvPr/>
        </p:nvSpPr>
        <p:spPr>
          <a:xfrm>
            <a:off x="4646478" y="3068364"/>
            <a:ext cx="3111750" cy="1428472"/>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64283" tIns="32133" rIns="64283" bIns="32133" anchor="t" anchorCtr="0">
            <a:spAutoFit/>
          </a:bodyPr>
          <a:lstStyle/>
          <a:p>
            <a:pPr marL="72331" indent="-72331" defTabSz="342900" fontAlgn="auto">
              <a:spcBef>
                <a:spcPts val="0"/>
              </a:spcBef>
              <a:spcAft>
                <a:spcPts val="0"/>
              </a:spcAft>
              <a:buClr>
                <a:prstClr val="black"/>
              </a:buClr>
              <a:buSzPts val="1800"/>
              <a:buFont typeface="Arial"/>
              <a:buChar char="•"/>
            </a:pPr>
            <a:r>
              <a:rPr lang="en-US" sz="1266" dirty="0">
                <a:solidFill>
                  <a:prstClr val="black"/>
                </a:solidFill>
                <a:latin typeface="Calibri"/>
                <a:ea typeface="Calibri"/>
                <a:cs typeface="Calibri"/>
                <a:sym typeface="Calibri"/>
              </a:rPr>
              <a:t>Stellar observations and stardust measurements provide evidence for additional processes</a:t>
            </a:r>
            <a:endParaRPr sz="985" dirty="0">
              <a:solidFill>
                <a:srgbClr val="000000"/>
              </a:solidFill>
              <a:latin typeface="Arial"/>
              <a:ea typeface="Arial"/>
              <a:cs typeface="Arial"/>
              <a:sym typeface="Arial"/>
            </a:endParaRPr>
          </a:p>
          <a:p>
            <a:pPr marL="72331" indent="-72331" defTabSz="342900" fontAlgn="auto">
              <a:spcBef>
                <a:spcPts val="0"/>
              </a:spcBef>
              <a:spcAft>
                <a:spcPts val="0"/>
              </a:spcAft>
              <a:buClr>
                <a:prstClr val="black"/>
              </a:buClr>
              <a:buSzPts val="1800"/>
              <a:buFont typeface="Arial"/>
              <a:buChar char="•"/>
            </a:pPr>
            <a:r>
              <a:rPr lang="en-US" sz="1266" dirty="0">
                <a:solidFill>
                  <a:prstClr val="black"/>
                </a:solidFill>
                <a:latin typeface="Calibri"/>
                <a:ea typeface="Calibri"/>
                <a:cs typeface="Calibri"/>
                <a:sym typeface="Calibri"/>
              </a:rPr>
              <a:t>Models attempt to disentangle the contributions from each process</a:t>
            </a:r>
            <a:endParaRPr sz="985" dirty="0">
              <a:solidFill>
                <a:srgbClr val="000000"/>
              </a:solidFill>
              <a:latin typeface="Arial"/>
              <a:ea typeface="Arial"/>
              <a:cs typeface="Arial"/>
              <a:sym typeface="Arial"/>
            </a:endParaRPr>
          </a:p>
          <a:p>
            <a:pPr marL="72331" indent="-72331" defTabSz="342900" fontAlgn="auto">
              <a:spcBef>
                <a:spcPts val="0"/>
              </a:spcBef>
              <a:spcAft>
                <a:spcPts val="0"/>
              </a:spcAft>
              <a:buClr>
                <a:prstClr val="black"/>
              </a:buClr>
              <a:buSzPts val="1800"/>
              <a:buFont typeface="Arial"/>
              <a:buChar char="•"/>
            </a:pPr>
            <a:r>
              <a:rPr lang="en-US" sz="1266" dirty="0">
                <a:solidFill>
                  <a:prstClr val="black"/>
                </a:solidFill>
                <a:latin typeface="Calibri"/>
                <a:ea typeface="Calibri"/>
                <a:cs typeface="Calibri"/>
                <a:sym typeface="Calibri"/>
              </a:rPr>
              <a:t>Accurate nuclear physics input is necessary  with guidance from observations</a:t>
            </a:r>
            <a:endParaRPr sz="985" dirty="0">
              <a:solidFill>
                <a:srgbClr val="000000"/>
              </a:solidFill>
              <a:latin typeface="Arial"/>
              <a:ea typeface="Arial"/>
              <a:cs typeface="Arial"/>
              <a:sym typeface="Arial"/>
            </a:endParaRPr>
          </a:p>
        </p:txBody>
      </p:sp>
      <p:sp>
        <p:nvSpPr>
          <p:cNvPr id="15" name="Google Shape;192;p3">
            <a:extLst>
              <a:ext uri="{FF2B5EF4-FFF2-40B4-BE49-F238E27FC236}">
                <a16:creationId xmlns:a16="http://schemas.microsoft.com/office/drawing/2014/main" id="{3D951EA2-DA6A-99D9-6317-1FF807A58B1B}"/>
              </a:ext>
            </a:extLst>
          </p:cNvPr>
          <p:cNvSpPr txBox="1"/>
          <p:nvPr/>
        </p:nvSpPr>
        <p:spPr>
          <a:xfrm>
            <a:off x="681537" y="4255260"/>
            <a:ext cx="1235126" cy="216474"/>
          </a:xfrm>
          <a:prstGeom prst="rect">
            <a:avLst/>
          </a:prstGeom>
          <a:noFill/>
          <a:ln w="9525" cap="flat" cmpd="sng">
            <a:noFill/>
            <a:prstDash val="solid"/>
            <a:round/>
            <a:headEnd type="none" w="sm" len="sm"/>
            <a:tailEnd type="none" w="sm" len="sm"/>
          </a:ln>
          <a:effectLst/>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400"/>
            </a:pPr>
            <a:r>
              <a:rPr lang="en-US" sz="985" i="1" dirty="0">
                <a:solidFill>
                  <a:prstClr val="black"/>
                </a:solidFill>
                <a:latin typeface="Calibri"/>
                <a:ea typeface="Calibri"/>
                <a:cs typeface="Calibri"/>
                <a:sym typeface="Calibri"/>
              </a:rPr>
              <a:t>Herwig, </a:t>
            </a:r>
            <a:r>
              <a:rPr lang="en-US" sz="985" i="1" dirty="0" err="1">
                <a:solidFill>
                  <a:prstClr val="black"/>
                </a:solidFill>
                <a:latin typeface="Calibri"/>
                <a:ea typeface="Calibri"/>
                <a:cs typeface="Calibri"/>
                <a:sym typeface="Calibri"/>
              </a:rPr>
              <a:t>Denissenkov</a:t>
            </a:r>
            <a:endParaRPr sz="985" i="1" dirty="0">
              <a:solidFill>
                <a:prstClr val="black"/>
              </a:solidFill>
              <a:latin typeface="Calibri"/>
              <a:ea typeface="Calibri"/>
              <a:cs typeface="Calibri"/>
              <a:sym typeface="Calibri"/>
            </a:endParaRPr>
          </a:p>
        </p:txBody>
      </p:sp>
      <p:sp>
        <p:nvSpPr>
          <p:cNvPr id="17" name="Google Shape;196;p3">
            <a:extLst>
              <a:ext uri="{FF2B5EF4-FFF2-40B4-BE49-F238E27FC236}">
                <a16:creationId xmlns:a16="http://schemas.microsoft.com/office/drawing/2014/main" id="{F3C7500C-6FB4-348B-8EC0-FDE0BCC12C4D}"/>
              </a:ext>
            </a:extLst>
          </p:cNvPr>
          <p:cNvSpPr/>
          <p:nvPr/>
        </p:nvSpPr>
        <p:spPr>
          <a:xfrm>
            <a:off x="2359696" y="4168697"/>
            <a:ext cx="542236" cy="173124"/>
          </a:xfrm>
          <a:prstGeom prst="rect">
            <a:avLst/>
          </a:prstGeom>
          <a:solidFill>
            <a:schemeClr val="lt1"/>
          </a:solidFill>
          <a:ln>
            <a:noFill/>
          </a:ln>
        </p:spPr>
        <p:txBody>
          <a:bodyPr spcFirstLastPara="1" wrap="square" lIns="64283" tIns="32133" rIns="64283" bIns="32133" anchor="ctr" anchorCtr="0">
            <a:noAutofit/>
          </a:bodyPr>
          <a:lstStyle/>
          <a:p>
            <a:pPr algn="ctr" defTabSz="342900" fontAlgn="auto">
              <a:spcBef>
                <a:spcPts val="0"/>
              </a:spcBef>
              <a:spcAft>
                <a:spcPts val="0"/>
              </a:spcAft>
            </a:pPr>
            <a:endParaRPr sz="985">
              <a:solidFill>
                <a:prstClr val="white"/>
              </a:solidFill>
              <a:latin typeface="Arial"/>
              <a:ea typeface="Arial"/>
              <a:cs typeface="Arial"/>
              <a:sym typeface="Arial"/>
            </a:endParaRPr>
          </a:p>
        </p:txBody>
      </p:sp>
      <p:sp>
        <p:nvSpPr>
          <p:cNvPr id="18" name="Google Shape;197;p3">
            <a:extLst>
              <a:ext uri="{FF2B5EF4-FFF2-40B4-BE49-F238E27FC236}">
                <a16:creationId xmlns:a16="http://schemas.microsoft.com/office/drawing/2014/main" id="{DB76D1FF-0AE2-54D1-721A-CE84B2BA1ECF}"/>
              </a:ext>
            </a:extLst>
          </p:cNvPr>
          <p:cNvSpPr/>
          <p:nvPr/>
        </p:nvSpPr>
        <p:spPr>
          <a:xfrm>
            <a:off x="2309055" y="4150870"/>
            <a:ext cx="580674" cy="259691"/>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800"/>
            </a:pPr>
            <a:r>
              <a:rPr lang="en-US" sz="1266">
                <a:solidFill>
                  <a:srgbClr val="000000"/>
                </a:solidFill>
                <a:latin typeface="Calibri"/>
                <a:ea typeface="Calibri"/>
                <a:cs typeface="Calibri"/>
                <a:sym typeface="Calibri"/>
              </a:rPr>
              <a:t>Ba/La</a:t>
            </a:r>
            <a:endParaRPr sz="985">
              <a:solidFill>
                <a:srgbClr val="000000"/>
              </a:solidFill>
              <a:latin typeface="Arial"/>
              <a:ea typeface="Arial"/>
              <a:cs typeface="Arial"/>
              <a:sym typeface="Arial"/>
            </a:endParaRPr>
          </a:p>
        </p:txBody>
      </p:sp>
      <p:pic>
        <p:nvPicPr>
          <p:cNvPr id="5124" name="Picture 4" descr="Pavel Denisenkov's Home Page">
            <a:extLst>
              <a:ext uri="{FF2B5EF4-FFF2-40B4-BE49-F238E27FC236}">
                <a16:creationId xmlns:a16="http://schemas.microsoft.com/office/drawing/2014/main" id="{FD8A34E7-1C83-DB18-B0DD-09344AA7FE1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38351" y="684892"/>
            <a:ext cx="1053827" cy="97777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aces of UVic Research: Falk Herwig - YouTube">
            <a:extLst>
              <a:ext uri="{FF2B5EF4-FFF2-40B4-BE49-F238E27FC236}">
                <a16:creationId xmlns:a16="http://schemas.microsoft.com/office/drawing/2014/main" id="{FF58A9EC-F7F6-14CC-27EC-944D7EDFBBB5}"/>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534699" y="678855"/>
            <a:ext cx="1504367" cy="977066"/>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oogle Shape;153;p3">
            <a:extLst>
              <a:ext uri="{FF2B5EF4-FFF2-40B4-BE49-F238E27FC236}">
                <a16:creationId xmlns:a16="http://schemas.microsoft.com/office/drawing/2014/main" id="{6E69BC1C-58D1-A147-8F15-8D4987ACB5BD}"/>
              </a:ext>
            </a:extLst>
          </p:cNvPr>
          <p:cNvGrpSpPr/>
          <p:nvPr/>
        </p:nvGrpSpPr>
        <p:grpSpPr>
          <a:xfrm>
            <a:off x="5127944" y="677833"/>
            <a:ext cx="3414635" cy="2189875"/>
            <a:chOff x="4761525" y="534029"/>
            <a:chExt cx="4472454" cy="2504264"/>
          </a:xfrm>
        </p:grpSpPr>
        <p:pic>
          <p:nvPicPr>
            <p:cNvPr id="46" name="Google Shape;154;p3">
              <a:extLst>
                <a:ext uri="{FF2B5EF4-FFF2-40B4-BE49-F238E27FC236}">
                  <a16:creationId xmlns:a16="http://schemas.microsoft.com/office/drawing/2014/main" id="{F3671F05-8B74-BC42-9492-D7992EBA7003}"/>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5437762" y="732672"/>
              <a:ext cx="3523578" cy="1816484"/>
            </a:xfrm>
            <a:prstGeom prst="rect">
              <a:avLst/>
            </a:prstGeom>
            <a:noFill/>
            <a:ln>
              <a:noFill/>
            </a:ln>
          </p:spPr>
        </p:pic>
        <p:sp>
          <p:nvSpPr>
            <p:cNvPr id="47" name="Google Shape;155;p3">
              <a:extLst>
                <a:ext uri="{FF2B5EF4-FFF2-40B4-BE49-F238E27FC236}">
                  <a16:creationId xmlns:a16="http://schemas.microsoft.com/office/drawing/2014/main" id="{54992B80-51A5-844C-9B3F-29D000285B58}"/>
                </a:ext>
              </a:extLst>
            </p:cNvPr>
            <p:cNvSpPr txBox="1"/>
            <p:nvPr/>
          </p:nvSpPr>
          <p:spPr>
            <a:xfrm>
              <a:off x="7628540" y="2815525"/>
              <a:ext cx="1605439" cy="222768"/>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200"/>
              </a:pPr>
              <a:r>
                <a:rPr lang="en-US" sz="844" i="1">
                  <a:solidFill>
                    <a:prstClr val="black"/>
                  </a:solidFill>
                  <a:latin typeface="Times"/>
                  <a:ea typeface="Times"/>
                  <a:cs typeface="Times"/>
                  <a:sym typeface="Times"/>
                </a:rPr>
                <a:t>Meyer et al, APJ 2000 </a:t>
              </a:r>
              <a:endParaRPr sz="844" i="1">
                <a:solidFill>
                  <a:prstClr val="black"/>
                </a:solidFill>
                <a:latin typeface="Calibri"/>
                <a:ea typeface="Calibri"/>
                <a:cs typeface="Calibri"/>
                <a:sym typeface="Calibri"/>
              </a:endParaRPr>
            </a:p>
          </p:txBody>
        </p:sp>
        <p:sp>
          <p:nvSpPr>
            <p:cNvPr id="48" name="Google Shape;156;p3">
              <a:extLst>
                <a:ext uri="{FF2B5EF4-FFF2-40B4-BE49-F238E27FC236}">
                  <a16:creationId xmlns:a16="http://schemas.microsoft.com/office/drawing/2014/main" id="{251B795D-7D93-FA45-819E-557ABD0CCDED}"/>
                </a:ext>
              </a:extLst>
            </p:cNvPr>
            <p:cNvSpPr txBox="1"/>
            <p:nvPr/>
          </p:nvSpPr>
          <p:spPr>
            <a:xfrm>
              <a:off x="7439735" y="2121302"/>
              <a:ext cx="1267655" cy="247552"/>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400"/>
              </a:pPr>
              <a:r>
                <a:rPr lang="en-US" sz="985">
                  <a:solidFill>
                    <a:srgbClr val="7030A0"/>
                  </a:solidFill>
                  <a:latin typeface="Calibri"/>
                  <a:ea typeface="Calibri"/>
                  <a:cs typeface="Calibri"/>
                  <a:sym typeface="Calibri"/>
                </a:rPr>
                <a:t>Stardust grains</a:t>
              </a:r>
              <a:endParaRPr sz="985">
                <a:solidFill>
                  <a:srgbClr val="000000"/>
                </a:solidFill>
                <a:latin typeface="Arial"/>
                <a:ea typeface="Arial"/>
                <a:cs typeface="Arial"/>
                <a:sym typeface="Arial"/>
              </a:endParaRPr>
            </a:p>
          </p:txBody>
        </p:sp>
        <p:sp>
          <p:nvSpPr>
            <p:cNvPr id="49" name="Google Shape;157;p3">
              <a:extLst>
                <a:ext uri="{FF2B5EF4-FFF2-40B4-BE49-F238E27FC236}">
                  <a16:creationId xmlns:a16="http://schemas.microsoft.com/office/drawing/2014/main" id="{1A6315A7-2E43-9347-91F2-06D0A1B9BBAC}"/>
                </a:ext>
              </a:extLst>
            </p:cNvPr>
            <p:cNvSpPr txBox="1"/>
            <p:nvPr/>
          </p:nvSpPr>
          <p:spPr>
            <a:xfrm>
              <a:off x="5873178" y="1804395"/>
              <a:ext cx="306493" cy="296973"/>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800"/>
              </a:pPr>
              <a:r>
                <a:rPr lang="en-US" sz="1266">
                  <a:solidFill>
                    <a:srgbClr val="FF0000"/>
                  </a:solidFill>
                  <a:latin typeface="Calibri"/>
                  <a:ea typeface="Calibri"/>
                  <a:cs typeface="Calibri"/>
                  <a:sym typeface="Calibri"/>
                </a:rPr>
                <a:t>p</a:t>
              </a:r>
              <a:endParaRPr sz="985">
                <a:solidFill>
                  <a:srgbClr val="000000"/>
                </a:solidFill>
                <a:latin typeface="Arial"/>
                <a:ea typeface="Arial"/>
                <a:cs typeface="Arial"/>
                <a:sym typeface="Arial"/>
              </a:endParaRPr>
            </a:p>
          </p:txBody>
        </p:sp>
        <p:sp>
          <p:nvSpPr>
            <p:cNvPr id="50" name="Google Shape;158;p3">
              <a:extLst>
                <a:ext uri="{FF2B5EF4-FFF2-40B4-BE49-F238E27FC236}">
                  <a16:creationId xmlns:a16="http://schemas.microsoft.com/office/drawing/2014/main" id="{EE9AB546-F703-EC4F-968E-8410703C759A}"/>
                </a:ext>
              </a:extLst>
            </p:cNvPr>
            <p:cNvSpPr txBox="1"/>
            <p:nvPr/>
          </p:nvSpPr>
          <p:spPr>
            <a:xfrm>
              <a:off x="6333653" y="1619728"/>
              <a:ext cx="306493" cy="296973"/>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800"/>
              </a:pPr>
              <a:r>
                <a:rPr lang="en-US" sz="1266">
                  <a:solidFill>
                    <a:srgbClr val="FF0000"/>
                  </a:solidFill>
                  <a:latin typeface="Calibri"/>
                  <a:ea typeface="Calibri"/>
                  <a:cs typeface="Calibri"/>
                  <a:sym typeface="Calibri"/>
                </a:rPr>
                <a:t>p</a:t>
              </a:r>
              <a:endParaRPr sz="985">
                <a:solidFill>
                  <a:srgbClr val="000000"/>
                </a:solidFill>
                <a:latin typeface="Arial"/>
                <a:ea typeface="Arial"/>
                <a:cs typeface="Arial"/>
                <a:sym typeface="Arial"/>
              </a:endParaRPr>
            </a:p>
          </p:txBody>
        </p:sp>
        <p:sp>
          <p:nvSpPr>
            <p:cNvPr id="51" name="Google Shape;159;p3">
              <a:extLst>
                <a:ext uri="{FF2B5EF4-FFF2-40B4-BE49-F238E27FC236}">
                  <a16:creationId xmlns:a16="http://schemas.microsoft.com/office/drawing/2014/main" id="{1B7092BA-FA26-BE45-AFDE-1B6B323186D7}"/>
                </a:ext>
              </a:extLst>
            </p:cNvPr>
            <p:cNvSpPr txBox="1"/>
            <p:nvPr/>
          </p:nvSpPr>
          <p:spPr>
            <a:xfrm>
              <a:off x="6461049" y="732672"/>
              <a:ext cx="428322" cy="296973"/>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800"/>
              </a:pPr>
              <a:r>
                <a:rPr lang="en-US" sz="1266">
                  <a:solidFill>
                    <a:srgbClr val="FF0000"/>
                  </a:solidFill>
                  <a:latin typeface="Calibri"/>
                  <a:ea typeface="Calibri"/>
                  <a:cs typeface="Calibri"/>
                  <a:sym typeface="Calibri"/>
                </a:rPr>
                <a:t>s,r</a:t>
              </a:r>
              <a:endParaRPr sz="1266">
                <a:solidFill>
                  <a:srgbClr val="FF0000"/>
                </a:solidFill>
                <a:latin typeface="Calibri"/>
                <a:ea typeface="Calibri"/>
                <a:cs typeface="Calibri"/>
                <a:sym typeface="Calibri"/>
              </a:endParaRPr>
            </a:p>
          </p:txBody>
        </p:sp>
        <p:sp>
          <p:nvSpPr>
            <p:cNvPr id="52" name="Google Shape;160;p3">
              <a:extLst>
                <a:ext uri="{FF2B5EF4-FFF2-40B4-BE49-F238E27FC236}">
                  <a16:creationId xmlns:a16="http://schemas.microsoft.com/office/drawing/2014/main" id="{9743C661-96BD-7C42-95F6-95EBD4C9F1B8}"/>
                </a:ext>
              </a:extLst>
            </p:cNvPr>
            <p:cNvSpPr txBox="1"/>
            <p:nvPr/>
          </p:nvSpPr>
          <p:spPr>
            <a:xfrm>
              <a:off x="7402682" y="701333"/>
              <a:ext cx="428322" cy="296973"/>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800"/>
              </a:pPr>
              <a:r>
                <a:rPr lang="en-US" sz="1266">
                  <a:solidFill>
                    <a:srgbClr val="FF0000"/>
                  </a:solidFill>
                  <a:latin typeface="Calibri"/>
                  <a:ea typeface="Calibri"/>
                  <a:cs typeface="Calibri"/>
                  <a:sym typeface="Calibri"/>
                </a:rPr>
                <a:t>s,r</a:t>
              </a:r>
              <a:endParaRPr sz="1266">
                <a:solidFill>
                  <a:srgbClr val="FF0000"/>
                </a:solidFill>
                <a:latin typeface="Calibri"/>
                <a:ea typeface="Calibri"/>
                <a:cs typeface="Calibri"/>
                <a:sym typeface="Calibri"/>
              </a:endParaRPr>
            </a:p>
          </p:txBody>
        </p:sp>
        <p:sp>
          <p:nvSpPr>
            <p:cNvPr id="53" name="Google Shape;161;p3">
              <a:extLst>
                <a:ext uri="{FF2B5EF4-FFF2-40B4-BE49-F238E27FC236}">
                  <a16:creationId xmlns:a16="http://schemas.microsoft.com/office/drawing/2014/main" id="{41D0F6A3-F183-D34A-9B40-216E04B8E16C}"/>
                </a:ext>
              </a:extLst>
            </p:cNvPr>
            <p:cNvSpPr txBox="1"/>
            <p:nvPr/>
          </p:nvSpPr>
          <p:spPr>
            <a:xfrm>
              <a:off x="7102157" y="1680896"/>
              <a:ext cx="274434" cy="296973"/>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800"/>
              </a:pPr>
              <a:r>
                <a:rPr lang="en-US" sz="1266">
                  <a:solidFill>
                    <a:srgbClr val="FF0000"/>
                  </a:solidFill>
                  <a:latin typeface="Calibri"/>
                  <a:ea typeface="Calibri"/>
                  <a:cs typeface="Calibri"/>
                  <a:sym typeface="Calibri"/>
                </a:rPr>
                <a:t>s</a:t>
              </a:r>
              <a:endParaRPr sz="985">
                <a:solidFill>
                  <a:srgbClr val="000000"/>
                </a:solidFill>
                <a:latin typeface="Arial"/>
                <a:ea typeface="Arial"/>
                <a:cs typeface="Arial"/>
                <a:sym typeface="Arial"/>
              </a:endParaRPr>
            </a:p>
          </p:txBody>
        </p:sp>
        <p:sp>
          <p:nvSpPr>
            <p:cNvPr id="54" name="Google Shape;162;p3">
              <a:extLst>
                <a:ext uri="{FF2B5EF4-FFF2-40B4-BE49-F238E27FC236}">
                  <a16:creationId xmlns:a16="http://schemas.microsoft.com/office/drawing/2014/main" id="{97A87B8B-7528-764D-9722-CEFF4E8BF28F}"/>
                </a:ext>
              </a:extLst>
            </p:cNvPr>
            <p:cNvSpPr txBox="1"/>
            <p:nvPr/>
          </p:nvSpPr>
          <p:spPr>
            <a:xfrm>
              <a:off x="8218762" y="1143402"/>
              <a:ext cx="274434" cy="296973"/>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800"/>
              </a:pPr>
              <a:r>
                <a:rPr lang="en-US" sz="1266">
                  <a:solidFill>
                    <a:srgbClr val="FF0000"/>
                  </a:solidFill>
                  <a:latin typeface="Calibri"/>
                  <a:ea typeface="Calibri"/>
                  <a:cs typeface="Calibri"/>
                  <a:sym typeface="Calibri"/>
                </a:rPr>
                <a:t>r</a:t>
              </a:r>
              <a:endParaRPr sz="985">
                <a:solidFill>
                  <a:srgbClr val="000000"/>
                </a:solidFill>
                <a:latin typeface="Arial"/>
                <a:ea typeface="Arial"/>
                <a:cs typeface="Arial"/>
                <a:sym typeface="Arial"/>
              </a:endParaRPr>
            </a:p>
          </p:txBody>
        </p:sp>
        <p:sp>
          <p:nvSpPr>
            <p:cNvPr id="55" name="Google Shape;163;p3">
              <a:extLst>
                <a:ext uri="{FF2B5EF4-FFF2-40B4-BE49-F238E27FC236}">
                  <a16:creationId xmlns:a16="http://schemas.microsoft.com/office/drawing/2014/main" id="{4C806E81-AE46-F34C-938D-E49133C14212}"/>
                </a:ext>
              </a:extLst>
            </p:cNvPr>
            <p:cNvSpPr txBox="1"/>
            <p:nvPr/>
          </p:nvSpPr>
          <p:spPr>
            <a:xfrm>
              <a:off x="7483986" y="1182076"/>
              <a:ext cx="428322" cy="296973"/>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800"/>
              </a:pPr>
              <a:r>
                <a:rPr lang="en-US" sz="1266">
                  <a:solidFill>
                    <a:srgbClr val="FF0000"/>
                  </a:solidFill>
                  <a:latin typeface="Calibri"/>
                  <a:ea typeface="Calibri"/>
                  <a:cs typeface="Calibri"/>
                  <a:sym typeface="Calibri"/>
                </a:rPr>
                <a:t>s,r</a:t>
              </a:r>
              <a:endParaRPr sz="1266">
                <a:solidFill>
                  <a:srgbClr val="FF0000"/>
                </a:solidFill>
                <a:latin typeface="Calibri"/>
                <a:ea typeface="Calibri"/>
                <a:cs typeface="Calibri"/>
                <a:sym typeface="Calibri"/>
              </a:endParaRPr>
            </a:p>
          </p:txBody>
        </p:sp>
        <p:sp>
          <p:nvSpPr>
            <p:cNvPr id="56" name="Google Shape;164;p3">
              <a:extLst>
                <a:ext uri="{FF2B5EF4-FFF2-40B4-BE49-F238E27FC236}">
                  <a16:creationId xmlns:a16="http://schemas.microsoft.com/office/drawing/2014/main" id="{94628854-8A50-5140-97D0-E315D08E04DC}"/>
                </a:ext>
              </a:extLst>
            </p:cNvPr>
            <p:cNvSpPr txBox="1"/>
            <p:nvPr/>
          </p:nvSpPr>
          <p:spPr>
            <a:xfrm>
              <a:off x="6290051" y="534029"/>
              <a:ext cx="1677319" cy="247552"/>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400"/>
              </a:pPr>
              <a:r>
                <a:rPr lang="en-US" sz="985">
                  <a:solidFill>
                    <a:prstClr val="black"/>
                  </a:solidFill>
                  <a:latin typeface="Calibri"/>
                  <a:ea typeface="Calibri"/>
                  <a:cs typeface="Calibri"/>
                  <a:sym typeface="Calibri"/>
                </a:rPr>
                <a:t>Mo overabundances</a:t>
              </a:r>
              <a:endParaRPr sz="985">
                <a:solidFill>
                  <a:srgbClr val="000000"/>
                </a:solidFill>
                <a:latin typeface="Arial"/>
                <a:ea typeface="Arial"/>
                <a:cs typeface="Arial"/>
                <a:sym typeface="Arial"/>
              </a:endParaRPr>
            </a:p>
          </p:txBody>
        </p:sp>
        <p:sp>
          <p:nvSpPr>
            <p:cNvPr id="57" name="Google Shape;165;p3">
              <a:extLst>
                <a:ext uri="{FF2B5EF4-FFF2-40B4-BE49-F238E27FC236}">
                  <a16:creationId xmlns:a16="http://schemas.microsoft.com/office/drawing/2014/main" id="{5BCC21FA-52FC-BC49-8E9D-049B7881BB52}"/>
                </a:ext>
              </a:extLst>
            </p:cNvPr>
            <p:cNvSpPr txBox="1"/>
            <p:nvPr/>
          </p:nvSpPr>
          <p:spPr>
            <a:xfrm>
              <a:off x="5112399" y="680182"/>
              <a:ext cx="367408" cy="247552"/>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400"/>
              </a:pPr>
              <a:r>
                <a:rPr lang="en-US" sz="985">
                  <a:solidFill>
                    <a:prstClr val="black"/>
                  </a:solidFill>
                  <a:latin typeface="Calibri"/>
                  <a:ea typeface="Calibri"/>
                  <a:cs typeface="Calibri"/>
                  <a:sym typeface="Calibri"/>
                </a:rPr>
                <a:t>10</a:t>
              </a:r>
              <a:endParaRPr sz="985">
                <a:solidFill>
                  <a:srgbClr val="000000"/>
                </a:solidFill>
                <a:latin typeface="Arial"/>
                <a:ea typeface="Arial"/>
                <a:cs typeface="Arial"/>
                <a:sym typeface="Arial"/>
              </a:endParaRPr>
            </a:p>
          </p:txBody>
        </p:sp>
        <p:sp>
          <p:nvSpPr>
            <p:cNvPr id="58" name="Google Shape;166;p3">
              <a:extLst>
                <a:ext uri="{FF2B5EF4-FFF2-40B4-BE49-F238E27FC236}">
                  <a16:creationId xmlns:a16="http://schemas.microsoft.com/office/drawing/2014/main" id="{430A4F42-37D7-F948-B0BC-566A8C7E246D}"/>
                </a:ext>
              </a:extLst>
            </p:cNvPr>
            <p:cNvSpPr txBox="1"/>
            <p:nvPr/>
          </p:nvSpPr>
          <p:spPr>
            <a:xfrm>
              <a:off x="5203770" y="1076177"/>
              <a:ext cx="276038" cy="247552"/>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400"/>
              </a:pPr>
              <a:r>
                <a:rPr lang="en-US" sz="985">
                  <a:solidFill>
                    <a:prstClr val="black"/>
                  </a:solidFill>
                  <a:latin typeface="Calibri"/>
                  <a:ea typeface="Calibri"/>
                  <a:cs typeface="Calibri"/>
                  <a:sym typeface="Calibri"/>
                </a:rPr>
                <a:t>1</a:t>
              </a:r>
              <a:endParaRPr sz="985">
                <a:solidFill>
                  <a:srgbClr val="000000"/>
                </a:solidFill>
                <a:latin typeface="Arial"/>
                <a:ea typeface="Arial"/>
                <a:cs typeface="Arial"/>
                <a:sym typeface="Arial"/>
              </a:endParaRPr>
            </a:p>
          </p:txBody>
        </p:sp>
        <p:sp>
          <p:nvSpPr>
            <p:cNvPr id="59" name="Google Shape;167;p3">
              <a:extLst>
                <a:ext uri="{FF2B5EF4-FFF2-40B4-BE49-F238E27FC236}">
                  <a16:creationId xmlns:a16="http://schemas.microsoft.com/office/drawing/2014/main" id="{CA5BFC46-6E90-DB40-8F96-237539264C25}"/>
                </a:ext>
              </a:extLst>
            </p:cNvPr>
            <p:cNvSpPr txBox="1"/>
            <p:nvPr/>
          </p:nvSpPr>
          <p:spPr>
            <a:xfrm>
              <a:off x="5096345" y="1536504"/>
              <a:ext cx="412292" cy="247552"/>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400"/>
              </a:pPr>
              <a:r>
                <a:rPr lang="en-US" sz="985">
                  <a:solidFill>
                    <a:prstClr val="black"/>
                  </a:solidFill>
                  <a:latin typeface="Calibri"/>
                  <a:ea typeface="Calibri"/>
                  <a:cs typeface="Calibri"/>
                  <a:sym typeface="Calibri"/>
                </a:rPr>
                <a:t>0.1</a:t>
              </a:r>
              <a:endParaRPr sz="985">
                <a:solidFill>
                  <a:srgbClr val="000000"/>
                </a:solidFill>
                <a:latin typeface="Arial"/>
                <a:ea typeface="Arial"/>
                <a:cs typeface="Arial"/>
                <a:sym typeface="Arial"/>
              </a:endParaRPr>
            </a:p>
          </p:txBody>
        </p:sp>
        <p:sp>
          <p:nvSpPr>
            <p:cNvPr id="60" name="Google Shape;168;p3">
              <a:extLst>
                <a:ext uri="{FF2B5EF4-FFF2-40B4-BE49-F238E27FC236}">
                  <a16:creationId xmlns:a16="http://schemas.microsoft.com/office/drawing/2014/main" id="{3F29BAF3-5F4D-F141-AFEC-A9CE3CBE0478}"/>
                </a:ext>
              </a:extLst>
            </p:cNvPr>
            <p:cNvSpPr txBox="1"/>
            <p:nvPr/>
          </p:nvSpPr>
          <p:spPr>
            <a:xfrm>
              <a:off x="5014474" y="1979015"/>
              <a:ext cx="503664" cy="247552"/>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400"/>
              </a:pPr>
              <a:r>
                <a:rPr lang="en-US" sz="985">
                  <a:solidFill>
                    <a:prstClr val="black"/>
                  </a:solidFill>
                  <a:latin typeface="Calibri"/>
                  <a:ea typeface="Calibri"/>
                  <a:cs typeface="Calibri"/>
                  <a:sym typeface="Calibri"/>
                </a:rPr>
                <a:t>0.01</a:t>
              </a:r>
              <a:endParaRPr sz="985">
                <a:solidFill>
                  <a:srgbClr val="000000"/>
                </a:solidFill>
                <a:latin typeface="Arial"/>
                <a:ea typeface="Arial"/>
                <a:cs typeface="Arial"/>
                <a:sym typeface="Arial"/>
              </a:endParaRPr>
            </a:p>
          </p:txBody>
        </p:sp>
        <p:sp>
          <p:nvSpPr>
            <p:cNvPr id="61" name="Google Shape;169;p3">
              <a:extLst>
                <a:ext uri="{FF2B5EF4-FFF2-40B4-BE49-F238E27FC236}">
                  <a16:creationId xmlns:a16="http://schemas.microsoft.com/office/drawing/2014/main" id="{043616FF-D05A-4242-85B0-D280980B126D}"/>
                </a:ext>
              </a:extLst>
            </p:cNvPr>
            <p:cNvSpPr txBox="1"/>
            <p:nvPr/>
          </p:nvSpPr>
          <p:spPr>
            <a:xfrm>
              <a:off x="4923103" y="2386293"/>
              <a:ext cx="595035" cy="247552"/>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400"/>
              </a:pPr>
              <a:r>
                <a:rPr lang="en-US" sz="985">
                  <a:solidFill>
                    <a:prstClr val="black"/>
                  </a:solidFill>
                  <a:latin typeface="Calibri"/>
                  <a:ea typeface="Calibri"/>
                  <a:cs typeface="Calibri"/>
                  <a:sym typeface="Calibri"/>
                </a:rPr>
                <a:t>0.001</a:t>
              </a:r>
              <a:endParaRPr sz="985">
                <a:solidFill>
                  <a:srgbClr val="000000"/>
                </a:solidFill>
                <a:latin typeface="Arial"/>
                <a:ea typeface="Arial"/>
                <a:cs typeface="Arial"/>
                <a:sym typeface="Arial"/>
              </a:endParaRPr>
            </a:p>
          </p:txBody>
        </p:sp>
        <p:sp>
          <p:nvSpPr>
            <p:cNvPr id="62" name="Google Shape;170;p3">
              <a:extLst>
                <a:ext uri="{FF2B5EF4-FFF2-40B4-BE49-F238E27FC236}">
                  <a16:creationId xmlns:a16="http://schemas.microsoft.com/office/drawing/2014/main" id="{4A9E80A0-1BC6-8A42-9E70-F50A77F098FE}"/>
                </a:ext>
              </a:extLst>
            </p:cNvPr>
            <p:cNvSpPr txBox="1"/>
            <p:nvPr/>
          </p:nvSpPr>
          <p:spPr>
            <a:xfrm rot="16200000">
              <a:off x="4126478" y="1327829"/>
              <a:ext cx="1553630" cy="283535"/>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400"/>
              </a:pPr>
              <a:r>
                <a:rPr lang="en-US" sz="985">
                  <a:solidFill>
                    <a:prstClr val="black"/>
                  </a:solidFill>
                  <a:latin typeface="Calibri"/>
                  <a:ea typeface="Calibri"/>
                  <a:cs typeface="Calibri"/>
                  <a:sym typeface="Calibri"/>
                </a:rPr>
                <a:t>X(</a:t>
              </a:r>
              <a:r>
                <a:rPr lang="en-US" sz="985" baseline="30000">
                  <a:solidFill>
                    <a:prstClr val="black"/>
                  </a:solidFill>
                  <a:latin typeface="Calibri"/>
                  <a:ea typeface="Calibri"/>
                  <a:cs typeface="Calibri"/>
                  <a:sym typeface="Calibri"/>
                </a:rPr>
                <a:t>i</a:t>
              </a:r>
              <a:r>
                <a:rPr lang="en-US" sz="985">
                  <a:solidFill>
                    <a:prstClr val="black"/>
                  </a:solidFill>
                  <a:latin typeface="Calibri"/>
                  <a:ea typeface="Calibri"/>
                  <a:cs typeface="Calibri"/>
                  <a:sym typeface="Calibri"/>
                </a:rPr>
                <a:t>Mo) / X(</a:t>
              </a:r>
              <a:r>
                <a:rPr lang="en-US" sz="985" baseline="30000">
                  <a:solidFill>
                    <a:prstClr val="black"/>
                  </a:solidFill>
                  <a:latin typeface="Calibri"/>
                  <a:ea typeface="Calibri"/>
                  <a:cs typeface="Calibri"/>
                  <a:sym typeface="Calibri"/>
                </a:rPr>
                <a:t>i</a:t>
              </a:r>
              <a:r>
                <a:rPr lang="en-US" sz="985">
                  <a:solidFill>
                    <a:prstClr val="black"/>
                  </a:solidFill>
                  <a:latin typeface="Calibri"/>
                  <a:ea typeface="Calibri"/>
                  <a:cs typeface="Calibri"/>
                  <a:sym typeface="Calibri"/>
                </a:rPr>
                <a:t>Mo)</a:t>
              </a:r>
              <a:r>
                <a:rPr lang="en-US" sz="985" baseline="-25000">
                  <a:solidFill>
                    <a:prstClr val="black"/>
                  </a:solidFill>
                  <a:latin typeface="Calibri"/>
                  <a:ea typeface="Calibri"/>
                  <a:cs typeface="Calibri"/>
                  <a:sym typeface="Calibri"/>
                </a:rPr>
                <a:t>solar</a:t>
              </a:r>
              <a:endParaRPr sz="985">
                <a:solidFill>
                  <a:srgbClr val="000000"/>
                </a:solidFill>
                <a:latin typeface="Arial"/>
                <a:ea typeface="Arial"/>
                <a:cs typeface="Arial"/>
                <a:sym typeface="Arial"/>
              </a:endParaRPr>
            </a:p>
          </p:txBody>
        </p:sp>
        <p:sp>
          <p:nvSpPr>
            <p:cNvPr id="63" name="Google Shape;171;p3">
              <a:extLst>
                <a:ext uri="{FF2B5EF4-FFF2-40B4-BE49-F238E27FC236}">
                  <a16:creationId xmlns:a16="http://schemas.microsoft.com/office/drawing/2014/main" id="{B6430BDB-671B-604E-8FFC-327D7E6CFFCA}"/>
                </a:ext>
              </a:extLst>
            </p:cNvPr>
            <p:cNvSpPr txBox="1"/>
            <p:nvPr/>
          </p:nvSpPr>
          <p:spPr>
            <a:xfrm>
              <a:off x="5833887" y="2466657"/>
              <a:ext cx="367408" cy="247552"/>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400"/>
              </a:pPr>
              <a:r>
                <a:rPr lang="en-US" sz="985">
                  <a:solidFill>
                    <a:prstClr val="black"/>
                  </a:solidFill>
                  <a:latin typeface="Calibri"/>
                  <a:ea typeface="Calibri"/>
                  <a:cs typeface="Calibri"/>
                  <a:sym typeface="Calibri"/>
                </a:rPr>
                <a:t>92</a:t>
              </a:r>
              <a:endParaRPr sz="985">
                <a:solidFill>
                  <a:srgbClr val="000000"/>
                </a:solidFill>
                <a:latin typeface="Arial"/>
                <a:ea typeface="Arial"/>
                <a:cs typeface="Arial"/>
                <a:sym typeface="Arial"/>
              </a:endParaRPr>
            </a:p>
          </p:txBody>
        </p:sp>
        <p:sp>
          <p:nvSpPr>
            <p:cNvPr id="64" name="Google Shape;172;p3">
              <a:extLst>
                <a:ext uri="{FF2B5EF4-FFF2-40B4-BE49-F238E27FC236}">
                  <a16:creationId xmlns:a16="http://schemas.microsoft.com/office/drawing/2014/main" id="{0A71B04E-2218-134A-B5D4-E3957CBB30CB}"/>
                </a:ext>
              </a:extLst>
            </p:cNvPr>
            <p:cNvSpPr txBox="1"/>
            <p:nvPr/>
          </p:nvSpPr>
          <p:spPr>
            <a:xfrm>
              <a:off x="6384764" y="2466657"/>
              <a:ext cx="367408" cy="247552"/>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400"/>
              </a:pPr>
              <a:r>
                <a:rPr lang="en-US" sz="985">
                  <a:solidFill>
                    <a:prstClr val="black"/>
                  </a:solidFill>
                  <a:latin typeface="Calibri"/>
                  <a:ea typeface="Calibri"/>
                  <a:cs typeface="Calibri"/>
                  <a:sym typeface="Calibri"/>
                </a:rPr>
                <a:t>94</a:t>
              </a:r>
              <a:endParaRPr sz="985">
                <a:solidFill>
                  <a:srgbClr val="000000"/>
                </a:solidFill>
                <a:latin typeface="Arial"/>
                <a:ea typeface="Arial"/>
                <a:cs typeface="Arial"/>
                <a:sym typeface="Arial"/>
              </a:endParaRPr>
            </a:p>
          </p:txBody>
        </p:sp>
        <p:sp>
          <p:nvSpPr>
            <p:cNvPr id="65" name="Google Shape;173;p3">
              <a:extLst>
                <a:ext uri="{FF2B5EF4-FFF2-40B4-BE49-F238E27FC236}">
                  <a16:creationId xmlns:a16="http://schemas.microsoft.com/office/drawing/2014/main" id="{C80138AB-BD63-E947-88D2-E47785D971E1}"/>
                </a:ext>
              </a:extLst>
            </p:cNvPr>
            <p:cNvSpPr txBox="1"/>
            <p:nvPr/>
          </p:nvSpPr>
          <p:spPr>
            <a:xfrm>
              <a:off x="6935642" y="2461702"/>
              <a:ext cx="367408" cy="247552"/>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400"/>
              </a:pPr>
              <a:r>
                <a:rPr lang="en-US" sz="985">
                  <a:solidFill>
                    <a:prstClr val="black"/>
                  </a:solidFill>
                  <a:latin typeface="Calibri"/>
                  <a:ea typeface="Calibri"/>
                  <a:cs typeface="Calibri"/>
                  <a:sym typeface="Calibri"/>
                </a:rPr>
                <a:t>96</a:t>
              </a:r>
              <a:endParaRPr sz="985">
                <a:solidFill>
                  <a:srgbClr val="000000"/>
                </a:solidFill>
                <a:latin typeface="Arial"/>
                <a:ea typeface="Arial"/>
                <a:cs typeface="Arial"/>
                <a:sym typeface="Arial"/>
              </a:endParaRPr>
            </a:p>
          </p:txBody>
        </p:sp>
        <p:sp>
          <p:nvSpPr>
            <p:cNvPr id="66" name="Google Shape;174;p3">
              <a:extLst>
                <a:ext uri="{FF2B5EF4-FFF2-40B4-BE49-F238E27FC236}">
                  <a16:creationId xmlns:a16="http://schemas.microsoft.com/office/drawing/2014/main" id="{5FD6BF48-892A-EC4D-93EB-FE5D3A9CD44A}"/>
                </a:ext>
              </a:extLst>
            </p:cNvPr>
            <p:cNvSpPr txBox="1"/>
            <p:nvPr/>
          </p:nvSpPr>
          <p:spPr>
            <a:xfrm>
              <a:off x="7492138" y="2466657"/>
              <a:ext cx="367408" cy="247552"/>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400"/>
              </a:pPr>
              <a:r>
                <a:rPr lang="en-US" sz="985">
                  <a:solidFill>
                    <a:prstClr val="black"/>
                  </a:solidFill>
                  <a:latin typeface="Calibri"/>
                  <a:ea typeface="Calibri"/>
                  <a:cs typeface="Calibri"/>
                  <a:sym typeface="Calibri"/>
                </a:rPr>
                <a:t>98</a:t>
              </a:r>
              <a:endParaRPr sz="985">
                <a:solidFill>
                  <a:srgbClr val="000000"/>
                </a:solidFill>
                <a:latin typeface="Arial"/>
                <a:ea typeface="Arial"/>
                <a:cs typeface="Arial"/>
                <a:sym typeface="Arial"/>
              </a:endParaRPr>
            </a:p>
          </p:txBody>
        </p:sp>
        <p:sp>
          <p:nvSpPr>
            <p:cNvPr id="67" name="Google Shape;175;p3">
              <a:extLst>
                <a:ext uri="{FF2B5EF4-FFF2-40B4-BE49-F238E27FC236}">
                  <a16:creationId xmlns:a16="http://schemas.microsoft.com/office/drawing/2014/main" id="{1CDA094F-1037-7249-A43C-5E2F30A59DEB}"/>
                </a:ext>
              </a:extLst>
            </p:cNvPr>
            <p:cNvSpPr txBox="1"/>
            <p:nvPr/>
          </p:nvSpPr>
          <p:spPr>
            <a:xfrm>
              <a:off x="8010837" y="2467280"/>
              <a:ext cx="458780" cy="247552"/>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400"/>
              </a:pPr>
              <a:r>
                <a:rPr lang="en-US" sz="985">
                  <a:solidFill>
                    <a:prstClr val="black"/>
                  </a:solidFill>
                  <a:latin typeface="Calibri"/>
                  <a:ea typeface="Calibri"/>
                  <a:cs typeface="Calibri"/>
                  <a:sym typeface="Calibri"/>
                </a:rPr>
                <a:t>100</a:t>
              </a:r>
              <a:endParaRPr sz="985">
                <a:solidFill>
                  <a:srgbClr val="000000"/>
                </a:solidFill>
                <a:latin typeface="Arial"/>
                <a:ea typeface="Arial"/>
                <a:cs typeface="Arial"/>
                <a:sym typeface="Arial"/>
              </a:endParaRPr>
            </a:p>
          </p:txBody>
        </p:sp>
        <p:sp>
          <p:nvSpPr>
            <p:cNvPr id="68" name="Google Shape;176;p3">
              <a:extLst>
                <a:ext uri="{FF2B5EF4-FFF2-40B4-BE49-F238E27FC236}">
                  <a16:creationId xmlns:a16="http://schemas.microsoft.com/office/drawing/2014/main" id="{0D1B17E0-EED6-8349-9564-01E3CC14B850}"/>
                </a:ext>
              </a:extLst>
            </p:cNvPr>
            <p:cNvSpPr txBox="1"/>
            <p:nvPr/>
          </p:nvSpPr>
          <p:spPr>
            <a:xfrm>
              <a:off x="6517041" y="2661101"/>
              <a:ext cx="1205779" cy="247552"/>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400"/>
              </a:pPr>
              <a:r>
                <a:rPr lang="en-US" sz="985">
                  <a:solidFill>
                    <a:prstClr val="black"/>
                  </a:solidFill>
                  <a:latin typeface="Calibri"/>
                  <a:ea typeface="Calibri"/>
                  <a:cs typeface="Calibri"/>
                  <a:sym typeface="Calibri"/>
                </a:rPr>
                <a:t>Mass Number</a:t>
              </a:r>
              <a:endParaRPr sz="985">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96867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1DFF39-0325-9840-8C0E-B2D14725EC37}"/>
              </a:ext>
            </a:extLst>
          </p:cNvPr>
          <p:cNvSpPr>
            <a:spLocks noGrp="1"/>
          </p:cNvSpPr>
          <p:nvPr>
            <p:ph type="title"/>
          </p:nvPr>
        </p:nvSpPr>
        <p:spPr>
          <a:xfrm>
            <a:off x="135414" y="242284"/>
            <a:ext cx="8310603" cy="725880"/>
          </a:xfrm>
        </p:spPr>
        <p:txBody>
          <a:bodyPr/>
          <a:lstStyle/>
          <a:p>
            <a:r>
              <a:rPr lang="en-CA" sz="2400" dirty="0"/>
              <a:t>Impact of the neutron flux</a:t>
            </a:r>
          </a:p>
        </p:txBody>
      </p:sp>
      <p:sp>
        <p:nvSpPr>
          <p:cNvPr id="4" name="Rectangle 3">
            <a:extLst>
              <a:ext uri="{FF2B5EF4-FFF2-40B4-BE49-F238E27FC236}">
                <a16:creationId xmlns:a16="http://schemas.microsoft.com/office/drawing/2014/main" id="{43A2F5ED-50AD-7A82-06F6-50C5B76A596F}"/>
              </a:ext>
            </a:extLst>
          </p:cNvPr>
          <p:cNvSpPr/>
          <p:nvPr/>
        </p:nvSpPr>
        <p:spPr>
          <a:xfrm>
            <a:off x="256431" y="2005401"/>
            <a:ext cx="334258" cy="24154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Calibri" panose="020F0502020204030204"/>
            </a:endParaRPr>
          </a:p>
        </p:txBody>
      </p:sp>
      <p:grpSp>
        <p:nvGrpSpPr>
          <p:cNvPr id="8" name="Group 7">
            <a:extLst>
              <a:ext uri="{FF2B5EF4-FFF2-40B4-BE49-F238E27FC236}">
                <a16:creationId xmlns:a16="http://schemas.microsoft.com/office/drawing/2014/main" id="{6A8D660A-FCAE-3AA6-4799-946E9930E991}"/>
              </a:ext>
            </a:extLst>
          </p:cNvPr>
          <p:cNvGrpSpPr/>
          <p:nvPr/>
        </p:nvGrpSpPr>
        <p:grpSpPr>
          <a:xfrm>
            <a:off x="199280" y="713642"/>
            <a:ext cx="4817022" cy="4004579"/>
            <a:chOff x="3400077" y="1135062"/>
            <a:chExt cx="3774817" cy="3026664"/>
          </a:xfrm>
        </p:grpSpPr>
        <p:pic>
          <p:nvPicPr>
            <p:cNvPr id="9" name="Picture 8">
              <a:extLst>
                <a:ext uri="{FF2B5EF4-FFF2-40B4-BE49-F238E27FC236}">
                  <a16:creationId xmlns:a16="http://schemas.microsoft.com/office/drawing/2014/main" id="{36CC4E6D-C673-678F-ECF2-AB1D32A34DD9}"/>
                </a:ext>
              </a:extLst>
            </p:cNvPr>
            <p:cNvPicPr>
              <a:picLocks noChangeAspect="1"/>
            </p:cNvPicPr>
            <p:nvPr/>
          </p:nvPicPr>
          <p:blipFill>
            <a:blip r:embed="rId3"/>
            <a:stretch>
              <a:fillRect/>
            </a:stretch>
          </p:blipFill>
          <p:spPr>
            <a:xfrm>
              <a:off x="3575051" y="1135062"/>
              <a:ext cx="3599843" cy="3026664"/>
            </a:xfrm>
            <a:prstGeom prst="rect">
              <a:avLst/>
            </a:prstGeom>
          </p:spPr>
        </p:pic>
        <p:sp>
          <p:nvSpPr>
            <p:cNvPr id="10" name="Rectangle 9">
              <a:extLst>
                <a:ext uri="{FF2B5EF4-FFF2-40B4-BE49-F238E27FC236}">
                  <a16:creationId xmlns:a16="http://schemas.microsoft.com/office/drawing/2014/main" id="{0B9E3CDC-A28D-DD57-B7D4-2EAB1967F0AF}"/>
                </a:ext>
              </a:extLst>
            </p:cNvPr>
            <p:cNvSpPr/>
            <p:nvPr/>
          </p:nvSpPr>
          <p:spPr>
            <a:xfrm>
              <a:off x="3400077" y="2111375"/>
              <a:ext cx="261938" cy="1825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Calibri" panose="020F0502020204030204"/>
              </a:endParaRPr>
            </a:p>
          </p:txBody>
        </p:sp>
      </p:grpSp>
      <p:pic>
        <p:nvPicPr>
          <p:cNvPr id="11" name="Picture 10">
            <a:extLst>
              <a:ext uri="{FF2B5EF4-FFF2-40B4-BE49-F238E27FC236}">
                <a16:creationId xmlns:a16="http://schemas.microsoft.com/office/drawing/2014/main" id="{375E72FC-D456-8D92-EFD2-FB6280BF9A26}"/>
              </a:ext>
            </a:extLst>
          </p:cNvPr>
          <p:cNvPicPr>
            <a:picLocks noChangeAspect="1"/>
          </p:cNvPicPr>
          <p:nvPr/>
        </p:nvPicPr>
        <p:blipFill>
          <a:blip r:embed="rId4"/>
          <a:stretch>
            <a:fillRect/>
          </a:stretch>
        </p:blipFill>
        <p:spPr>
          <a:xfrm>
            <a:off x="561005" y="660571"/>
            <a:ext cx="5092529" cy="4003022"/>
          </a:xfrm>
          <a:prstGeom prst="rect">
            <a:avLst/>
          </a:prstGeom>
        </p:spPr>
      </p:pic>
      <p:sp>
        <p:nvSpPr>
          <p:cNvPr id="12" name="Rectangle 11">
            <a:extLst>
              <a:ext uri="{FF2B5EF4-FFF2-40B4-BE49-F238E27FC236}">
                <a16:creationId xmlns:a16="http://schemas.microsoft.com/office/drawing/2014/main" id="{132A936D-0B92-98AF-6DAD-88419D846295}"/>
              </a:ext>
            </a:extLst>
          </p:cNvPr>
          <p:cNvSpPr/>
          <p:nvPr/>
        </p:nvSpPr>
        <p:spPr>
          <a:xfrm rot="16200000">
            <a:off x="163260" y="2498959"/>
            <a:ext cx="857250" cy="380873"/>
          </a:xfrm>
          <a:prstGeom prst="rect">
            <a:avLst/>
          </a:prstGeom>
          <a:solidFill>
            <a:srgbClr val="FFFFFF"/>
          </a:solidFill>
        </p:spPr>
        <p:txBody>
          <a:bodyPr wrap="square">
            <a:spAutoFit/>
          </a:bodyPr>
          <a:lstStyle/>
          <a:p>
            <a:pPr defTabSz="342900" fontAlgn="auto">
              <a:spcBef>
                <a:spcPts val="0"/>
              </a:spcBef>
              <a:spcAft>
                <a:spcPts val="0"/>
              </a:spcAft>
            </a:pPr>
            <a:r>
              <a:rPr lang="en-US" sz="1875" dirty="0">
                <a:solidFill>
                  <a:srgbClr val="000000"/>
                </a:solidFill>
                <a:latin typeface="Calibri"/>
                <a:ea typeface="+mn-ea"/>
                <a:cs typeface="Calibri"/>
              </a:rPr>
              <a:t>La/</a:t>
            </a:r>
            <a:r>
              <a:rPr lang="en-US" sz="1875" dirty="0" err="1">
                <a:solidFill>
                  <a:srgbClr val="000000"/>
                </a:solidFill>
                <a:latin typeface="Calibri"/>
                <a:ea typeface="+mn-ea"/>
                <a:cs typeface="Calibri"/>
              </a:rPr>
              <a:t>Eu</a:t>
            </a:r>
            <a:endParaRPr lang="en-US" sz="1875" dirty="0">
              <a:solidFill>
                <a:srgbClr val="000000"/>
              </a:solidFill>
              <a:latin typeface="Calibri"/>
              <a:ea typeface="+mn-ea"/>
              <a:cs typeface="Calibri"/>
            </a:endParaRPr>
          </a:p>
        </p:txBody>
      </p:sp>
      <p:sp>
        <p:nvSpPr>
          <p:cNvPr id="13" name="Rectangle 12">
            <a:extLst>
              <a:ext uri="{FF2B5EF4-FFF2-40B4-BE49-F238E27FC236}">
                <a16:creationId xmlns:a16="http://schemas.microsoft.com/office/drawing/2014/main" id="{2439DC77-2003-9942-587B-F7FEF50C1644}"/>
              </a:ext>
            </a:extLst>
          </p:cNvPr>
          <p:cNvSpPr/>
          <p:nvPr/>
        </p:nvSpPr>
        <p:spPr>
          <a:xfrm>
            <a:off x="2656730" y="4396748"/>
            <a:ext cx="857250" cy="380873"/>
          </a:xfrm>
          <a:prstGeom prst="rect">
            <a:avLst/>
          </a:prstGeom>
          <a:solidFill>
            <a:srgbClr val="FFFFFF"/>
          </a:solidFill>
        </p:spPr>
        <p:txBody>
          <a:bodyPr wrap="square">
            <a:spAutoFit/>
          </a:bodyPr>
          <a:lstStyle/>
          <a:p>
            <a:pPr defTabSz="342900" fontAlgn="auto">
              <a:spcBef>
                <a:spcPts val="0"/>
              </a:spcBef>
              <a:spcAft>
                <a:spcPts val="0"/>
              </a:spcAft>
            </a:pPr>
            <a:r>
              <a:rPr lang="en-US" sz="1875" dirty="0">
                <a:solidFill>
                  <a:srgbClr val="000000"/>
                </a:solidFill>
                <a:latin typeface="Calibri"/>
                <a:ea typeface="+mn-ea"/>
                <a:cs typeface="Calibri"/>
              </a:rPr>
              <a:t>Ba/La</a:t>
            </a:r>
          </a:p>
        </p:txBody>
      </p:sp>
      <p:sp>
        <p:nvSpPr>
          <p:cNvPr id="14" name="Rectangle 13">
            <a:extLst>
              <a:ext uri="{FF2B5EF4-FFF2-40B4-BE49-F238E27FC236}">
                <a16:creationId xmlns:a16="http://schemas.microsoft.com/office/drawing/2014/main" id="{6F00397F-3682-3BFC-6783-38590287DC1B}"/>
              </a:ext>
            </a:extLst>
          </p:cNvPr>
          <p:cNvSpPr/>
          <p:nvPr/>
        </p:nvSpPr>
        <p:spPr>
          <a:xfrm>
            <a:off x="2585288" y="1117771"/>
            <a:ext cx="1257300" cy="346249"/>
          </a:xfrm>
          <a:prstGeom prst="rect">
            <a:avLst/>
          </a:prstGeom>
          <a:noFill/>
        </p:spPr>
        <p:txBody>
          <a:bodyPr wrap="square">
            <a:spAutoFit/>
          </a:bodyPr>
          <a:lstStyle/>
          <a:p>
            <a:pPr defTabSz="342900" fontAlgn="auto">
              <a:spcBef>
                <a:spcPts val="0"/>
              </a:spcBef>
              <a:spcAft>
                <a:spcPts val="0"/>
              </a:spcAft>
            </a:pPr>
            <a:r>
              <a:rPr lang="en-US" sz="1650" dirty="0">
                <a:solidFill>
                  <a:srgbClr val="287347"/>
                </a:solidFill>
                <a:latin typeface="Calibri"/>
                <a:ea typeface="+mn-ea"/>
                <a:cs typeface="Calibri"/>
              </a:rPr>
              <a:t>~10</a:t>
            </a:r>
            <a:r>
              <a:rPr lang="en-US" sz="1650" baseline="30000" dirty="0">
                <a:solidFill>
                  <a:srgbClr val="287347"/>
                </a:solidFill>
                <a:latin typeface="Calibri"/>
                <a:ea typeface="+mn-ea"/>
                <a:cs typeface="Calibri"/>
              </a:rPr>
              <a:t>8</a:t>
            </a:r>
            <a:r>
              <a:rPr lang="en-US" sz="1650" dirty="0">
                <a:solidFill>
                  <a:srgbClr val="287347"/>
                </a:solidFill>
                <a:latin typeface="Calibri"/>
                <a:ea typeface="+mn-ea"/>
                <a:cs typeface="Calibri"/>
              </a:rPr>
              <a:t> n/cm</a:t>
            </a:r>
            <a:r>
              <a:rPr lang="en-US" sz="1650" baseline="30000" dirty="0">
                <a:solidFill>
                  <a:srgbClr val="287347"/>
                </a:solidFill>
                <a:latin typeface="Calibri"/>
                <a:ea typeface="+mn-ea"/>
                <a:cs typeface="Calibri"/>
              </a:rPr>
              <a:t>3</a:t>
            </a:r>
          </a:p>
        </p:txBody>
      </p:sp>
      <p:sp>
        <p:nvSpPr>
          <p:cNvPr id="15" name="Rectangle 14">
            <a:extLst>
              <a:ext uri="{FF2B5EF4-FFF2-40B4-BE49-F238E27FC236}">
                <a16:creationId xmlns:a16="http://schemas.microsoft.com/office/drawing/2014/main" id="{F1DD6F1D-85EC-68E8-97F9-BA36BDF9B83F}"/>
              </a:ext>
            </a:extLst>
          </p:cNvPr>
          <p:cNvSpPr/>
          <p:nvPr/>
        </p:nvSpPr>
        <p:spPr>
          <a:xfrm>
            <a:off x="2047124" y="3918121"/>
            <a:ext cx="1257300" cy="346249"/>
          </a:xfrm>
          <a:prstGeom prst="rect">
            <a:avLst/>
          </a:prstGeom>
          <a:noFill/>
        </p:spPr>
        <p:txBody>
          <a:bodyPr wrap="square">
            <a:spAutoFit/>
          </a:bodyPr>
          <a:lstStyle/>
          <a:p>
            <a:pPr defTabSz="342900" fontAlgn="auto">
              <a:spcBef>
                <a:spcPts val="0"/>
              </a:spcBef>
              <a:spcAft>
                <a:spcPts val="0"/>
              </a:spcAft>
            </a:pPr>
            <a:r>
              <a:rPr lang="en-US" sz="1650" dirty="0">
                <a:solidFill>
                  <a:srgbClr val="293D74"/>
                </a:solidFill>
                <a:latin typeface="Calibri"/>
                <a:ea typeface="+mn-ea"/>
                <a:cs typeface="Calibri"/>
              </a:rPr>
              <a:t>~10</a:t>
            </a:r>
            <a:r>
              <a:rPr lang="en-US" sz="1650" baseline="30000" dirty="0">
                <a:solidFill>
                  <a:srgbClr val="293D74"/>
                </a:solidFill>
                <a:latin typeface="Calibri"/>
                <a:ea typeface="+mn-ea"/>
                <a:cs typeface="Calibri"/>
              </a:rPr>
              <a:t>20</a:t>
            </a:r>
            <a:r>
              <a:rPr lang="en-US" sz="1650" dirty="0">
                <a:solidFill>
                  <a:srgbClr val="293D74"/>
                </a:solidFill>
                <a:latin typeface="Calibri"/>
                <a:ea typeface="+mn-ea"/>
                <a:cs typeface="Calibri"/>
              </a:rPr>
              <a:t> n/cm</a:t>
            </a:r>
            <a:r>
              <a:rPr lang="en-US" sz="1650" baseline="30000" dirty="0">
                <a:solidFill>
                  <a:srgbClr val="293D74"/>
                </a:solidFill>
                <a:latin typeface="Calibri"/>
                <a:ea typeface="+mn-ea"/>
                <a:cs typeface="Calibri"/>
              </a:rPr>
              <a:t>3</a:t>
            </a:r>
          </a:p>
        </p:txBody>
      </p:sp>
      <p:sp>
        <p:nvSpPr>
          <p:cNvPr id="16" name="TextBox 15">
            <a:extLst>
              <a:ext uri="{FF2B5EF4-FFF2-40B4-BE49-F238E27FC236}">
                <a16:creationId xmlns:a16="http://schemas.microsoft.com/office/drawing/2014/main" id="{4643E683-A64F-96F8-1E84-F1ED31ED81A8}"/>
              </a:ext>
            </a:extLst>
          </p:cNvPr>
          <p:cNvSpPr txBox="1"/>
          <p:nvPr/>
        </p:nvSpPr>
        <p:spPr>
          <a:xfrm>
            <a:off x="4931420" y="4644334"/>
            <a:ext cx="2428998" cy="276999"/>
          </a:xfrm>
          <a:prstGeom prst="rect">
            <a:avLst/>
          </a:prstGeom>
          <a:noFill/>
        </p:spPr>
        <p:txBody>
          <a:bodyPr wrap="none" rtlCol="0">
            <a:spAutoFit/>
          </a:bodyPr>
          <a:lstStyle/>
          <a:p>
            <a:pPr defTabSz="342900" fontAlgn="auto">
              <a:spcBef>
                <a:spcPts val="0"/>
              </a:spcBef>
              <a:spcAft>
                <a:spcPts val="0"/>
              </a:spcAft>
            </a:pPr>
            <a:r>
              <a:rPr lang="en-US" sz="1200" i="1" dirty="0">
                <a:solidFill>
                  <a:srgbClr val="000000"/>
                </a:solidFill>
                <a:latin typeface="Times New Roman"/>
                <a:ea typeface="+mn-ea"/>
                <a:cs typeface="Times New Roman"/>
              </a:rPr>
              <a:t>Falk Herwig, NPA2019 Proceedings</a:t>
            </a:r>
          </a:p>
        </p:txBody>
      </p:sp>
      <p:sp>
        <p:nvSpPr>
          <p:cNvPr id="17" name="Rectangle 16">
            <a:extLst>
              <a:ext uri="{FF2B5EF4-FFF2-40B4-BE49-F238E27FC236}">
                <a16:creationId xmlns:a16="http://schemas.microsoft.com/office/drawing/2014/main" id="{FD92502E-C731-7437-9771-5F6162DA7F0F}"/>
              </a:ext>
            </a:extLst>
          </p:cNvPr>
          <p:cNvSpPr/>
          <p:nvPr/>
        </p:nvSpPr>
        <p:spPr>
          <a:xfrm>
            <a:off x="5866871" y="1239121"/>
            <a:ext cx="2892518" cy="1615827"/>
          </a:xfrm>
          <a:prstGeom prst="rect">
            <a:avLst/>
          </a:prstGeom>
        </p:spPr>
        <p:txBody>
          <a:bodyPr wrap="square">
            <a:spAutoFit/>
          </a:bodyPr>
          <a:lstStyle/>
          <a:p>
            <a:pPr marL="214313" indent="-214313" defTabSz="342900" fontAlgn="auto">
              <a:spcBef>
                <a:spcPts val="0"/>
              </a:spcBef>
              <a:spcAft>
                <a:spcPts val="0"/>
              </a:spcAft>
              <a:buFont typeface="Arial" panose="020B0604020202020204" pitchFamily="34" charset="0"/>
              <a:buChar char="•"/>
            </a:pPr>
            <a:r>
              <a:rPr lang="en-US" sz="1650" dirty="0">
                <a:solidFill>
                  <a:srgbClr val="000000"/>
                </a:solidFill>
                <a:latin typeface="Calibri"/>
                <a:ea typeface="+mn-ea"/>
                <a:cs typeface="Calibri"/>
              </a:rPr>
              <a:t>Simple one zone model changing the neutron density</a:t>
            </a:r>
          </a:p>
          <a:p>
            <a:pPr marL="214313" indent="-214313" defTabSz="342900" fontAlgn="auto">
              <a:spcBef>
                <a:spcPts val="0"/>
              </a:spcBef>
              <a:spcAft>
                <a:spcPts val="0"/>
              </a:spcAft>
              <a:buFont typeface="Arial" panose="020B0604020202020204" pitchFamily="34" charset="0"/>
              <a:buChar char="•"/>
            </a:pPr>
            <a:r>
              <a:rPr lang="en-US" sz="1650" dirty="0">
                <a:solidFill>
                  <a:srgbClr val="000000"/>
                </a:solidFill>
                <a:latin typeface="Calibri"/>
                <a:ea typeface="+mn-ea"/>
                <a:cs typeface="Calibri"/>
              </a:rPr>
              <a:t>s and r process stars exhibit different abundance ratios</a:t>
            </a:r>
          </a:p>
          <a:p>
            <a:pPr marL="214313" indent="-214313" defTabSz="342900" fontAlgn="auto">
              <a:spcBef>
                <a:spcPts val="0"/>
              </a:spcBef>
              <a:spcAft>
                <a:spcPts val="0"/>
              </a:spcAft>
              <a:buFont typeface="Arial" panose="020B0604020202020204" pitchFamily="34" charset="0"/>
              <a:buChar char="•"/>
            </a:pPr>
            <a:r>
              <a:rPr lang="en-US" sz="1650" dirty="0">
                <a:solidFill>
                  <a:srgbClr val="000000"/>
                </a:solidFill>
                <a:latin typeface="Calibri"/>
                <a:ea typeface="+mn-ea"/>
                <a:cs typeface="Calibri"/>
              </a:rPr>
              <a:t>Group of stars not explained by s or r neutron densities</a:t>
            </a:r>
          </a:p>
        </p:txBody>
      </p:sp>
    </p:spTree>
    <p:extLst>
      <p:ext uri="{BB962C8B-B14F-4D97-AF65-F5344CB8AC3E}">
        <p14:creationId xmlns:p14="http://schemas.microsoft.com/office/powerpoint/2010/main" val="33051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47193-F975-35B2-BFD7-8062B39C475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DEC8DE6-E49C-0E9E-06EE-D3E516DE0819}"/>
              </a:ext>
            </a:extLst>
          </p:cNvPr>
          <p:cNvSpPr>
            <a:spLocks noGrp="1"/>
          </p:cNvSpPr>
          <p:nvPr>
            <p:ph type="title"/>
          </p:nvPr>
        </p:nvSpPr>
        <p:spPr>
          <a:xfrm>
            <a:off x="135414" y="242284"/>
            <a:ext cx="8310603" cy="725880"/>
          </a:xfrm>
        </p:spPr>
        <p:txBody>
          <a:bodyPr/>
          <a:lstStyle/>
          <a:p>
            <a:r>
              <a:rPr lang="en-CA" sz="2400" dirty="0"/>
              <a:t>The intermediate neutron capture process</a:t>
            </a:r>
          </a:p>
        </p:txBody>
      </p:sp>
      <p:pic>
        <p:nvPicPr>
          <p:cNvPr id="17" name="Picture 16" descr="A close-up of a planet&#10;&#10;AI-generated content may be incorrect.">
            <a:extLst>
              <a:ext uri="{FF2B5EF4-FFF2-40B4-BE49-F238E27FC236}">
                <a16:creationId xmlns:a16="http://schemas.microsoft.com/office/drawing/2014/main" id="{0A3E616A-22DF-0030-9005-AAD3E1B1FA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9784" y="724727"/>
            <a:ext cx="4315735" cy="4301180"/>
          </a:xfrm>
          <a:prstGeom prst="rect">
            <a:avLst/>
          </a:prstGeom>
        </p:spPr>
      </p:pic>
      <p:pic>
        <p:nvPicPr>
          <p:cNvPr id="20" name="Picture 19" descr="A close-up of a sign&#10;&#10;AI-generated content may be incorrect.">
            <a:extLst>
              <a:ext uri="{FF2B5EF4-FFF2-40B4-BE49-F238E27FC236}">
                <a16:creationId xmlns:a16="http://schemas.microsoft.com/office/drawing/2014/main" id="{14875B25-229F-FFD5-5E9B-400D3E81700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69961" y="836408"/>
            <a:ext cx="4238625" cy="908939"/>
          </a:xfrm>
          <a:prstGeom prst="rect">
            <a:avLst/>
          </a:prstGeom>
        </p:spPr>
      </p:pic>
      <p:sp>
        <p:nvSpPr>
          <p:cNvPr id="21" name="TextBox 20">
            <a:extLst>
              <a:ext uri="{FF2B5EF4-FFF2-40B4-BE49-F238E27FC236}">
                <a16:creationId xmlns:a16="http://schemas.microsoft.com/office/drawing/2014/main" id="{CF8167FC-4D72-A357-71FB-C176451BFDDF}"/>
              </a:ext>
            </a:extLst>
          </p:cNvPr>
          <p:cNvSpPr txBox="1"/>
          <p:nvPr/>
        </p:nvSpPr>
        <p:spPr>
          <a:xfrm>
            <a:off x="4696667" y="638496"/>
            <a:ext cx="4675857" cy="307777"/>
          </a:xfrm>
          <a:prstGeom prst="rect">
            <a:avLst/>
          </a:prstGeom>
          <a:noFill/>
        </p:spPr>
        <p:txBody>
          <a:bodyPr wrap="square" rtlCol="0">
            <a:spAutoFit/>
          </a:bodyPr>
          <a:lstStyle/>
          <a:p>
            <a:pPr defTabSz="342900" fontAlgn="auto">
              <a:spcBef>
                <a:spcPts val="0"/>
              </a:spcBef>
              <a:spcAft>
                <a:spcPts val="0"/>
              </a:spcAft>
            </a:pPr>
            <a:r>
              <a:rPr lang="en-CA" sz="1400" b="0" i="1" dirty="0">
                <a:solidFill>
                  <a:srgbClr val="006699"/>
                </a:solidFill>
                <a:effectLst/>
                <a:latin typeface="-apple-system"/>
                <a:hlinkClick r:id="rId5"/>
              </a:rPr>
              <a:t>Nature Reviews Physics</a:t>
            </a:r>
            <a:r>
              <a:rPr lang="en-CA" sz="1400" b="0" i="0" u="none" strike="noStrike" dirty="0">
                <a:solidFill>
                  <a:srgbClr val="222222"/>
                </a:solidFill>
                <a:effectLst/>
                <a:latin typeface="-apple-system"/>
              </a:rPr>
              <a:t> </a:t>
            </a:r>
            <a:r>
              <a:rPr lang="en-CA" sz="1400" b="1" i="0" dirty="0">
                <a:solidFill>
                  <a:srgbClr val="222222"/>
                </a:solidFill>
                <a:effectLst/>
                <a:latin typeface="-apple-system"/>
              </a:rPr>
              <a:t>volume 7</a:t>
            </a:r>
            <a:r>
              <a:rPr lang="en-CA" sz="1400" b="0" i="0" u="none" strike="noStrike" dirty="0">
                <a:solidFill>
                  <a:srgbClr val="222222"/>
                </a:solidFill>
                <a:effectLst/>
                <a:latin typeface="-apple-system"/>
              </a:rPr>
              <a:t>, </a:t>
            </a:r>
            <a:r>
              <a:rPr lang="en-CA" sz="1400" b="0" i="0" dirty="0">
                <a:solidFill>
                  <a:srgbClr val="222222"/>
                </a:solidFill>
                <a:effectLst/>
                <a:latin typeface="-apple-system"/>
              </a:rPr>
              <a:t>pages </a:t>
            </a:r>
            <a:r>
              <a:rPr lang="en-CA" sz="1400" b="0" i="0" u="none" strike="noStrike" dirty="0">
                <a:solidFill>
                  <a:srgbClr val="222222"/>
                </a:solidFill>
                <a:effectLst/>
                <a:latin typeface="-apple-system"/>
              </a:rPr>
              <a:t>696–712 (</a:t>
            </a:r>
            <a:r>
              <a:rPr lang="en-CA" sz="1400" b="0" i="0" dirty="0">
                <a:solidFill>
                  <a:srgbClr val="222222"/>
                </a:solidFill>
                <a:effectLst/>
                <a:latin typeface="-apple-system"/>
              </a:rPr>
              <a:t>2025</a:t>
            </a:r>
            <a:r>
              <a:rPr lang="en-CA" sz="1400" b="0" i="0" u="none" strike="noStrike" dirty="0">
                <a:solidFill>
                  <a:srgbClr val="222222"/>
                </a:solidFill>
                <a:effectLst/>
                <a:latin typeface="-apple-system"/>
              </a:rPr>
              <a:t>)</a:t>
            </a:r>
            <a:endParaRPr lang="en-US" sz="1350" dirty="0">
              <a:solidFill>
                <a:prstClr val="black"/>
              </a:solidFill>
              <a:latin typeface="Calibri" panose="020F0502020204030204"/>
              <a:ea typeface="+mn-ea"/>
            </a:endParaRPr>
          </a:p>
        </p:txBody>
      </p:sp>
      <p:grpSp>
        <p:nvGrpSpPr>
          <p:cNvPr id="2" name="Group 1">
            <a:extLst>
              <a:ext uri="{FF2B5EF4-FFF2-40B4-BE49-F238E27FC236}">
                <a16:creationId xmlns:a16="http://schemas.microsoft.com/office/drawing/2014/main" id="{B695681B-1ACA-A438-C09A-BE9B7BB3533B}"/>
              </a:ext>
            </a:extLst>
          </p:cNvPr>
          <p:cNvGrpSpPr/>
          <p:nvPr/>
        </p:nvGrpSpPr>
        <p:grpSpPr>
          <a:xfrm>
            <a:off x="4774014" y="1791821"/>
            <a:ext cx="4329113" cy="3261590"/>
            <a:chOff x="5888689" y="1551559"/>
            <a:chExt cx="5772150" cy="4348787"/>
          </a:xfrm>
        </p:grpSpPr>
        <p:pic>
          <p:nvPicPr>
            <p:cNvPr id="3" name="Picture 2" descr="A close up of a logo&#10;&#10;Description automatically generated">
              <a:extLst>
                <a:ext uri="{FF2B5EF4-FFF2-40B4-BE49-F238E27FC236}">
                  <a16:creationId xmlns:a16="http://schemas.microsoft.com/office/drawing/2014/main" id="{BFD14ADE-062D-D316-E5F5-94C69A82D84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888689" y="1551559"/>
              <a:ext cx="5772150" cy="4348787"/>
            </a:xfrm>
            <a:prstGeom prst="rect">
              <a:avLst/>
            </a:prstGeom>
          </p:spPr>
        </p:pic>
        <p:cxnSp>
          <p:nvCxnSpPr>
            <p:cNvPr id="4" name="Straight Arrow Connector 3">
              <a:extLst>
                <a:ext uri="{FF2B5EF4-FFF2-40B4-BE49-F238E27FC236}">
                  <a16:creationId xmlns:a16="http://schemas.microsoft.com/office/drawing/2014/main" id="{72B4A7E0-4E82-7429-FAFF-980EAB01E4D9}"/>
                </a:ext>
              </a:extLst>
            </p:cNvPr>
            <p:cNvCxnSpPr>
              <a:cxnSpLocks/>
            </p:cNvCxnSpPr>
            <p:nvPr/>
          </p:nvCxnSpPr>
          <p:spPr>
            <a:xfrm>
              <a:off x="6369812" y="4600983"/>
              <a:ext cx="3375394" cy="0"/>
            </a:xfrm>
            <a:prstGeom prst="straightConnector1">
              <a:avLst/>
            </a:prstGeom>
            <a:ln w="571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011DC61E-704F-4DA7-8F21-6027E5B60FCF}"/>
                </a:ext>
              </a:extLst>
            </p:cNvPr>
            <p:cNvCxnSpPr>
              <a:cxnSpLocks/>
            </p:cNvCxnSpPr>
            <p:nvPr/>
          </p:nvCxnSpPr>
          <p:spPr>
            <a:xfrm>
              <a:off x="9819634" y="4274917"/>
              <a:ext cx="352205" cy="0"/>
            </a:xfrm>
            <a:prstGeom prst="straightConnector1">
              <a:avLst/>
            </a:prstGeom>
            <a:ln w="571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1F54DDC-C544-7FB4-3826-142009A44D9B}"/>
                </a:ext>
              </a:extLst>
            </p:cNvPr>
            <p:cNvCxnSpPr>
              <a:cxnSpLocks/>
            </p:cNvCxnSpPr>
            <p:nvPr/>
          </p:nvCxnSpPr>
          <p:spPr>
            <a:xfrm>
              <a:off x="9564011" y="4448583"/>
              <a:ext cx="519223" cy="0"/>
            </a:xfrm>
            <a:prstGeom prst="straightConnector1">
              <a:avLst/>
            </a:prstGeom>
            <a:ln w="571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AFA2D26-1A27-2D2C-B3E1-DC6A6D262E94}"/>
                </a:ext>
              </a:extLst>
            </p:cNvPr>
            <p:cNvCxnSpPr>
              <a:cxnSpLocks/>
            </p:cNvCxnSpPr>
            <p:nvPr/>
          </p:nvCxnSpPr>
          <p:spPr>
            <a:xfrm>
              <a:off x="10171839" y="4145554"/>
              <a:ext cx="631307" cy="0"/>
            </a:xfrm>
            <a:prstGeom prst="straightConnector1">
              <a:avLst/>
            </a:prstGeom>
            <a:ln w="571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48F89CB-9B1F-93A3-B18B-25A425F502A3}"/>
                </a:ext>
              </a:extLst>
            </p:cNvPr>
            <p:cNvCxnSpPr>
              <a:cxnSpLocks/>
            </p:cNvCxnSpPr>
            <p:nvPr/>
          </p:nvCxnSpPr>
          <p:spPr>
            <a:xfrm>
              <a:off x="10524044" y="4016191"/>
              <a:ext cx="631307" cy="0"/>
            </a:xfrm>
            <a:prstGeom prst="straightConnector1">
              <a:avLst/>
            </a:prstGeom>
            <a:ln w="571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AD3E31E-1838-5AFF-C567-C48CF35C71D4}"/>
                </a:ext>
              </a:extLst>
            </p:cNvPr>
            <p:cNvCxnSpPr>
              <a:cxnSpLocks/>
            </p:cNvCxnSpPr>
            <p:nvPr/>
          </p:nvCxnSpPr>
          <p:spPr>
            <a:xfrm>
              <a:off x="10743342" y="3876194"/>
              <a:ext cx="631307" cy="0"/>
            </a:xfrm>
            <a:prstGeom prst="straightConnector1">
              <a:avLst/>
            </a:prstGeom>
            <a:ln w="571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FFB8DED-E4AE-5918-FA76-371E4B2E2451}"/>
                </a:ext>
              </a:extLst>
            </p:cNvPr>
            <p:cNvCxnSpPr>
              <a:cxnSpLocks/>
            </p:cNvCxnSpPr>
            <p:nvPr/>
          </p:nvCxnSpPr>
          <p:spPr>
            <a:xfrm>
              <a:off x="11015355" y="3698985"/>
              <a:ext cx="631307" cy="0"/>
            </a:xfrm>
            <a:prstGeom prst="straightConnector1">
              <a:avLst/>
            </a:prstGeom>
            <a:ln w="571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22FF29D-C691-4F43-F95F-339CC2C7F5DC}"/>
                </a:ext>
              </a:extLst>
            </p:cNvPr>
            <p:cNvCxnSpPr>
              <a:cxnSpLocks/>
            </p:cNvCxnSpPr>
            <p:nvPr/>
          </p:nvCxnSpPr>
          <p:spPr>
            <a:xfrm flipH="1" flipV="1">
              <a:off x="9564013" y="4448583"/>
              <a:ext cx="101449" cy="152400"/>
            </a:xfrm>
            <a:prstGeom prst="line">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026AE7-5B2A-FA5E-99D7-ADAE79715E76}"/>
                </a:ext>
              </a:extLst>
            </p:cNvPr>
            <p:cNvCxnSpPr>
              <a:cxnSpLocks/>
            </p:cNvCxnSpPr>
            <p:nvPr/>
          </p:nvCxnSpPr>
          <p:spPr>
            <a:xfrm flipH="1" flipV="1">
              <a:off x="9851585" y="4274917"/>
              <a:ext cx="101449" cy="152400"/>
            </a:xfrm>
            <a:prstGeom prst="line">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33B02B7-441E-82D8-B84D-30B674818715}"/>
                </a:ext>
              </a:extLst>
            </p:cNvPr>
            <p:cNvCxnSpPr>
              <a:cxnSpLocks/>
            </p:cNvCxnSpPr>
            <p:nvPr/>
          </p:nvCxnSpPr>
          <p:spPr>
            <a:xfrm flipH="1" flipV="1">
              <a:off x="10070390" y="4122517"/>
              <a:ext cx="101449" cy="152400"/>
            </a:xfrm>
            <a:prstGeom prst="line">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DA73D2-C967-A289-8F23-4DC6C4C99A1A}"/>
                </a:ext>
              </a:extLst>
            </p:cNvPr>
            <p:cNvCxnSpPr>
              <a:cxnSpLocks/>
            </p:cNvCxnSpPr>
            <p:nvPr/>
          </p:nvCxnSpPr>
          <p:spPr>
            <a:xfrm flipH="1" flipV="1">
              <a:off x="10487492" y="4007261"/>
              <a:ext cx="101449" cy="152400"/>
            </a:xfrm>
            <a:prstGeom prst="line">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0031D4-7F2E-455C-49E8-FEEF35A5C681}"/>
                </a:ext>
              </a:extLst>
            </p:cNvPr>
            <p:cNvCxnSpPr>
              <a:cxnSpLocks/>
            </p:cNvCxnSpPr>
            <p:nvPr/>
          </p:nvCxnSpPr>
          <p:spPr>
            <a:xfrm flipH="1" flipV="1">
              <a:off x="10853869" y="3876194"/>
              <a:ext cx="101449" cy="152400"/>
            </a:xfrm>
            <a:prstGeom prst="line">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700BA6E-462E-FEA7-F7CA-1495AAC8BA49}"/>
                </a:ext>
              </a:extLst>
            </p:cNvPr>
            <p:cNvCxnSpPr>
              <a:cxnSpLocks/>
            </p:cNvCxnSpPr>
            <p:nvPr/>
          </p:nvCxnSpPr>
          <p:spPr>
            <a:xfrm flipH="1" flipV="1">
              <a:off x="11058995" y="3707916"/>
              <a:ext cx="101449" cy="152400"/>
            </a:xfrm>
            <a:prstGeom prst="line">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B73657DF-B709-7A2A-F371-86574C027C80}"/>
                </a:ext>
              </a:extLst>
            </p:cNvPr>
            <p:cNvGrpSpPr/>
            <p:nvPr/>
          </p:nvGrpSpPr>
          <p:grpSpPr>
            <a:xfrm>
              <a:off x="6925586" y="1923761"/>
              <a:ext cx="4076038" cy="2677222"/>
              <a:chOff x="1374924" y="1970978"/>
              <a:chExt cx="4076038" cy="2677222"/>
            </a:xfrm>
          </p:grpSpPr>
          <p:cxnSp>
            <p:nvCxnSpPr>
              <p:cNvPr id="23" name="Straight Arrow Connector 22">
                <a:extLst>
                  <a:ext uri="{FF2B5EF4-FFF2-40B4-BE49-F238E27FC236}">
                    <a16:creationId xmlns:a16="http://schemas.microsoft.com/office/drawing/2014/main" id="{4C485A48-514A-C795-A287-2DC8B5292FDA}"/>
                  </a:ext>
                </a:extLst>
              </p:cNvPr>
              <p:cNvCxnSpPr>
                <a:cxnSpLocks/>
              </p:cNvCxnSpPr>
              <p:nvPr/>
            </p:nvCxnSpPr>
            <p:spPr>
              <a:xfrm>
                <a:off x="1451124" y="4648200"/>
                <a:ext cx="519223" cy="0"/>
              </a:xfrm>
              <a:prstGeom prst="straightConnector1">
                <a:avLst/>
              </a:prstGeom>
              <a:ln w="5715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D07AAA7-CEE9-A2E4-BC60-0872CC16E7B2}"/>
                  </a:ext>
                </a:extLst>
              </p:cNvPr>
              <p:cNvCxnSpPr>
                <a:cxnSpLocks/>
              </p:cNvCxnSpPr>
              <p:nvPr/>
            </p:nvCxnSpPr>
            <p:spPr>
              <a:xfrm>
                <a:off x="1374924" y="4474534"/>
                <a:ext cx="519223" cy="0"/>
              </a:xfrm>
              <a:prstGeom prst="straightConnector1">
                <a:avLst/>
              </a:prstGeom>
              <a:ln w="5715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204EF35-04EF-938C-511A-24743AB71B49}"/>
                  </a:ext>
                </a:extLst>
              </p:cNvPr>
              <p:cNvCxnSpPr>
                <a:cxnSpLocks/>
              </p:cNvCxnSpPr>
              <p:nvPr/>
            </p:nvCxnSpPr>
            <p:spPr>
              <a:xfrm>
                <a:off x="2079774" y="4291343"/>
                <a:ext cx="519223" cy="0"/>
              </a:xfrm>
              <a:prstGeom prst="straightConnector1">
                <a:avLst/>
              </a:prstGeom>
              <a:ln w="5715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6CB3783-F652-7525-0954-22B18C7A0F12}"/>
                  </a:ext>
                </a:extLst>
              </p:cNvPr>
              <p:cNvCxnSpPr>
                <a:cxnSpLocks/>
              </p:cNvCxnSpPr>
              <p:nvPr/>
            </p:nvCxnSpPr>
            <p:spPr>
              <a:xfrm>
                <a:off x="2157746" y="4072933"/>
                <a:ext cx="519223" cy="0"/>
              </a:xfrm>
              <a:prstGeom prst="straightConnector1">
                <a:avLst/>
              </a:prstGeom>
              <a:ln w="5715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48403E9-BC12-FD54-692E-C6FD3C86B1B2}"/>
                  </a:ext>
                </a:extLst>
              </p:cNvPr>
              <p:cNvCxnSpPr>
                <a:cxnSpLocks/>
              </p:cNvCxnSpPr>
              <p:nvPr/>
            </p:nvCxnSpPr>
            <p:spPr>
              <a:xfrm>
                <a:off x="2754941" y="3920309"/>
                <a:ext cx="519223" cy="0"/>
              </a:xfrm>
              <a:prstGeom prst="straightConnector1">
                <a:avLst/>
              </a:prstGeom>
              <a:ln w="5715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C45C4FF-5FC6-A5B8-8384-5C969605E022}"/>
                  </a:ext>
                </a:extLst>
              </p:cNvPr>
              <p:cNvCxnSpPr>
                <a:cxnSpLocks/>
              </p:cNvCxnSpPr>
              <p:nvPr/>
            </p:nvCxnSpPr>
            <p:spPr>
              <a:xfrm>
                <a:off x="2832913" y="3710535"/>
                <a:ext cx="519223" cy="0"/>
              </a:xfrm>
              <a:prstGeom prst="straightConnector1">
                <a:avLst/>
              </a:prstGeom>
              <a:ln w="5715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E2970F4-22E1-BD8A-A34B-1349C9FD4A74}"/>
                  </a:ext>
                </a:extLst>
              </p:cNvPr>
              <p:cNvCxnSpPr>
                <a:cxnSpLocks/>
              </p:cNvCxnSpPr>
              <p:nvPr/>
            </p:nvCxnSpPr>
            <p:spPr>
              <a:xfrm>
                <a:off x="3404412" y="3521292"/>
                <a:ext cx="519223" cy="0"/>
              </a:xfrm>
              <a:prstGeom prst="straightConnector1">
                <a:avLst/>
              </a:prstGeom>
              <a:ln w="5715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81D1B9C-EAF4-4DFD-03A9-792E4297F896}"/>
                  </a:ext>
                </a:extLst>
              </p:cNvPr>
              <p:cNvCxnSpPr>
                <a:cxnSpLocks/>
              </p:cNvCxnSpPr>
              <p:nvPr/>
            </p:nvCxnSpPr>
            <p:spPr>
              <a:xfrm>
                <a:off x="3220337" y="3305374"/>
                <a:ext cx="519223" cy="0"/>
              </a:xfrm>
              <a:prstGeom prst="straightConnector1">
                <a:avLst/>
              </a:prstGeom>
              <a:ln w="5715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086A7E5-C1AB-B3C3-D21C-4059822502E7}"/>
                  </a:ext>
                </a:extLst>
              </p:cNvPr>
              <p:cNvCxnSpPr>
                <a:cxnSpLocks/>
              </p:cNvCxnSpPr>
              <p:nvPr/>
            </p:nvCxnSpPr>
            <p:spPr>
              <a:xfrm>
                <a:off x="4243282" y="3143001"/>
                <a:ext cx="519223" cy="0"/>
              </a:xfrm>
              <a:prstGeom prst="straightConnector1">
                <a:avLst/>
              </a:prstGeom>
              <a:ln w="5715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4EDDEDA-6246-759A-C0CB-12FFEA1BD8B8}"/>
                  </a:ext>
                </a:extLst>
              </p:cNvPr>
              <p:cNvCxnSpPr>
                <a:cxnSpLocks/>
              </p:cNvCxnSpPr>
              <p:nvPr/>
            </p:nvCxnSpPr>
            <p:spPr>
              <a:xfrm>
                <a:off x="4000505" y="2952053"/>
                <a:ext cx="519223" cy="0"/>
              </a:xfrm>
              <a:prstGeom prst="straightConnector1">
                <a:avLst/>
              </a:prstGeom>
              <a:ln w="5715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7E0C9AE-9761-D03E-2811-93767555FE45}"/>
                  </a:ext>
                </a:extLst>
              </p:cNvPr>
              <p:cNvCxnSpPr>
                <a:cxnSpLocks/>
              </p:cNvCxnSpPr>
              <p:nvPr/>
            </p:nvCxnSpPr>
            <p:spPr>
              <a:xfrm>
                <a:off x="4672128" y="2780603"/>
                <a:ext cx="519223" cy="0"/>
              </a:xfrm>
              <a:prstGeom prst="straightConnector1">
                <a:avLst/>
              </a:prstGeom>
              <a:ln w="5715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6B75E74-271E-61BC-39FF-2B1F21276396}"/>
                  </a:ext>
                </a:extLst>
              </p:cNvPr>
              <p:cNvCxnSpPr>
                <a:cxnSpLocks/>
              </p:cNvCxnSpPr>
              <p:nvPr/>
            </p:nvCxnSpPr>
            <p:spPr>
              <a:xfrm>
                <a:off x="4733261" y="2542478"/>
                <a:ext cx="519223" cy="0"/>
              </a:xfrm>
              <a:prstGeom prst="straightConnector1">
                <a:avLst/>
              </a:prstGeom>
              <a:ln w="5715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5C78509-D553-82D1-1B62-CB755C384F11}"/>
                  </a:ext>
                </a:extLst>
              </p:cNvPr>
              <p:cNvCxnSpPr>
                <a:cxnSpLocks/>
              </p:cNvCxnSpPr>
              <p:nvPr/>
            </p:nvCxnSpPr>
            <p:spPr>
              <a:xfrm>
                <a:off x="4713770" y="2380553"/>
                <a:ext cx="519223" cy="0"/>
              </a:xfrm>
              <a:prstGeom prst="straightConnector1">
                <a:avLst/>
              </a:prstGeom>
              <a:ln w="5715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C0234AB-E870-BD23-5F42-2054B672C47C}"/>
                  </a:ext>
                </a:extLst>
              </p:cNvPr>
              <p:cNvCxnSpPr>
                <a:cxnSpLocks/>
              </p:cNvCxnSpPr>
              <p:nvPr/>
            </p:nvCxnSpPr>
            <p:spPr>
              <a:xfrm>
                <a:off x="4783984" y="2218628"/>
                <a:ext cx="519223" cy="0"/>
              </a:xfrm>
              <a:prstGeom prst="straightConnector1">
                <a:avLst/>
              </a:prstGeom>
              <a:ln w="5715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B0B23E1-5BCF-3EF0-86BB-5A1DB29C21EE}"/>
                  </a:ext>
                </a:extLst>
              </p:cNvPr>
              <p:cNvCxnSpPr>
                <a:cxnSpLocks/>
              </p:cNvCxnSpPr>
              <p:nvPr/>
            </p:nvCxnSpPr>
            <p:spPr>
              <a:xfrm>
                <a:off x="4931739" y="1970978"/>
                <a:ext cx="519223" cy="0"/>
              </a:xfrm>
              <a:prstGeom prst="straightConnector1">
                <a:avLst/>
              </a:prstGeom>
              <a:ln w="5715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BDE0AEAE-3210-7527-B36C-18DFC3EFA15B}"/>
                </a:ext>
              </a:extLst>
            </p:cNvPr>
            <p:cNvCxnSpPr>
              <a:cxnSpLocks/>
            </p:cNvCxnSpPr>
            <p:nvPr/>
          </p:nvCxnSpPr>
          <p:spPr>
            <a:xfrm flipV="1">
              <a:off x="6590792" y="1923761"/>
              <a:ext cx="3743854" cy="2695517"/>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68A06C81-6232-F458-E155-6645686A0D2B}"/>
              </a:ext>
            </a:extLst>
          </p:cNvPr>
          <p:cNvSpPr txBox="1"/>
          <p:nvPr/>
        </p:nvSpPr>
        <p:spPr>
          <a:xfrm>
            <a:off x="7836330" y="4539910"/>
            <a:ext cx="1309490" cy="507831"/>
          </a:xfrm>
          <a:prstGeom prst="rect">
            <a:avLst/>
          </a:prstGeom>
          <a:noFill/>
        </p:spPr>
        <p:txBody>
          <a:bodyPr wrap="square" rtlCol="0">
            <a:spAutoFit/>
          </a:bodyPr>
          <a:lstStyle/>
          <a:p>
            <a:pPr defTabSz="342900" fontAlgn="auto">
              <a:spcBef>
                <a:spcPts val="0"/>
              </a:spcBef>
              <a:spcAft>
                <a:spcPts val="0"/>
              </a:spcAft>
            </a:pPr>
            <a:r>
              <a:rPr lang="en-CA" sz="1350" dirty="0">
                <a:solidFill>
                  <a:srgbClr val="457A93"/>
                </a:solidFill>
                <a:latin typeface="Calibri" panose="020F0502020204030204"/>
                <a:ea typeface="+mn-ea"/>
              </a:rPr>
              <a:t>Iris </a:t>
            </a:r>
            <a:r>
              <a:rPr lang="en-CA" sz="1350" dirty="0" err="1">
                <a:solidFill>
                  <a:srgbClr val="457A93"/>
                </a:solidFill>
                <a:latin typeface="Calibri" panose="020F0502020204030204"/>
                <a:ea typeface="+mn-ea"/>
              </a:rPr>
              <a:t>Dillmann</a:t>
            </a:r>
            <a:r>
              <a:rPr lang="en-CA" sz="1350" dirty="0">
                <a:solidFill>
                  <a:srgbClr val="457A93"/>
                </a:solidFill>
                <a:latin typeface="Calibri" panose="020F0502020204030204"/>
                <a:ea typeface="+mn-ea"/>
              </a:rPr>
              <a:t>, TRIUMF</a:t>
            </a:r>
          </a:p>
        </p:txBody>
      </p:sp>
    </p:spTree>
    <p:extLst>
      <p:ext uri="{BB962C8B-B14F-4D97-AF65-F5344CB8AC3E}">
        <p14:creationId xmlns:p14="http://schemas.microsoft.com/office/powerpoint/2010/main" val="1528335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9FF98-3785-A838-DD9F-A2B6B1AEE57E}"/>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E18BCE2E-BC7C-0B97-2027-B0A6F02DD893}"/>
              </a:ext>
            </a:extLst>
          </p:cNvPr>
          <p:cNvSpPr/>
          <p:nvPr/>
        </p:nvSpPr>
        <p:spPr>
          <a:xfrm>
            <a:off x="471211" y="636889"/>
            <a:ext cx="467543" cy="13498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5A7DDA3-9B35-BF78-EEB2-FADD6161485E}"/>
              </a:ext>
            </a:extLst>
          </p:cNvPr>
          <p:cNvSpPr>
            <a:spLocks noGrp="1"/>
          </p:cNvSpPr>
          <p:nvPr>
            <p:ph type="title"/>
          </p:nvPr>
        </p:nvSpPr>
        <p:spPr>
          <a:xfrm>
            <a:off x="79502" y="174962"/>
            <a:ext cx="8353425" cy="994172"/>
          </a:xfrm>
        </p:spPr>
        <p:txBody>
          <a:bodyPr/>
          <a:lstStyle/>
          <a:p>
            <a:pPr lvl="0">
              <a:defRPr/>
            </a:pPr>
            <a:r>
              <a:rPr lang="de-DE" sz="2000" dirty="0"/>
              <a:t>IKP, University </a:t>
            </a:r>
            <a:r>
              <a:rPr lang="de-DE" sz="2000" dirty="0" err="1"/>
              <a:t>of</a:t>
            </a:r>
            <a:r>
              <a:rPr lang="de-DE" sz="2000" dirty="0"/>
              <a:t> Cologne</a:t>
            </a:r>
            <a:endParaRPr kumimoji="0" lang="en-US" sz="1950" b="1" i="0" u="none" strike="noStrike" kern="1200" cap="none" spc="0" normalizeH="0" baseline="0" noProof="0" dirty="0">
              <a:ln>
                <a:noFill/>
              </a:ln>
              <a:solidFill>
                <a:srgbClr val="0063A6"/>
              </a:solidFill>
              <a:effectLst/>
              <a:uLnTx/>
              <a:uFillTx/>
              <a:latin typeface="Arial" panose="020B0604020202020204" pitchFamily="34" charset="0"/>
              <a:ea typeface="ＭＳ Ｐゴシック" charset="-128"/>
              <a:cs typeface="Arial" panose="020B0604020202020204" pitchFamily="34" charset="0"/>
            </a:endParaRPr>
          </a:p>
        </p:txBody>
      </p:sp>
      <p:pic>
        <p:nvPicPr>
          <p:cNvPr id="3" name="Grafik 2">
            <a:extLst>
              <a:ext uri="{FF2B5EF4-FFF2-40B4-BE49-F238E27FC236}">
                <a16:creationId xmlns:a16="http://schemas.microsoft.com/office/drawing/2014/main" id="{F5FD3BF5-C364-425C-5EB4-0DDFECD7644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95055" y="602002"/>
            <a:ext cx="4256333" cy="2940608"/>
          </a:xfrm>
          <a:prstGeom prst="rect">
            <a:avLst/>
          </a:prstGeom>
        </p:spPr>
      </p:pic>
      <p:pic>
        <p:nvPicPr>
          <p:cNvPr id="4" name="Picture 11">
            <a:extLst>
              <a:ext uri="{FF2B5EF4-FFF2-40B4-BE49-F238E27FC236}">
                <a16:creationId xmlns:a16="http://schemas.microsoft.com/office/drawing/2014/main" id="{2939BFAC-ED76-CCF8-9249-06B221EF0FC4}"/>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562007" y="156467"/>
            <a:ext cx="2333156" cy="196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Cologne CATHEDRAL Spektrometer">
            <a:extLst>
              <a:ext uri="{FF2B5EF4-FFF2-40B4-BE49-F238E27FC236}">
                <a16:creationId xmlns:a16="http://schemas.microsoft.com/office/drawing/2014/main" id="{BC1CC27C-B5D3-0B80-FB11-C95B8A81392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68224" y="3316187"/>
            <a:ext cx="2450622" cy="12253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C:\Users\Markus Schiffer\Desktop\Doktorarbeit\Bilder\Neuer Ordner\P3060592.JPG">
            <a:extLst>
              <a:ext uri="{FF2B5EF4-FFF2-40B4-BE49-F238E27FC236}">
                <a16:creationId xmlns:a16="http://schemas.microsoft.com/office/drawing/2014/main" id="{73BB1369-9100-0805-7A67-91B0C820FB5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19916985">
            <a:off x="6101046" y="2653436"/>
            <a:ext cx="2131227" cy="15984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arkus Schiffer\Dropbox\20170809_134346.jpg">
            <a:extLst>
              <a:ext uri="{FF2B5EF4-FFF2-40B4-BE49-F238E27FC236}">
                <a16:creationId xmlns:a16="http://schemas.microsoft.com/office/drawing/2014/main" id="{7D1860F1-8E0E-CFAD-BAB1-5F8409C9808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878681">
            <a:off x="7719936" y="3184404"/>
            <a:ext cx="1350000" cy="759375"/>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9">
            <a:extLst>
              <a:ext uri="{FF2B5EF4-FFF2-40B4-BE49-F238E27FC236}">
                <a16:creationId xmlns:a16="http://schemas.microsoft.com/office/drawing/2014/main" id="{514D5A09-8D6E-17EA-2632-F95BEEA7CA7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92652" y="2737128"/>
            <a:ext cx="2744027" cy="1543514"/>
          </a:xfrm>
          <a:prstGeom prst="rect">
            <a:avLst/>
          </a:prstGeom>
        </p:spPr>
      </p:pic>
      <p:sp>
        <p:nvSpPr>
          <p:cNvPr id="12" name="Textfeld 1">
            <a:extLst>
              <a:ext uri="{FF2B5EF4-FFF2-40B4-BE49-F238E27FC236}">
                <a16:creationId xmlns:a16="http://schemas.microsoft.com/office/drawing/2014/main" id="{DBE8DC15-FF0F-1346-6DCE-AA5FD8FD5CD6}"/>
              </a:ext>
            </a:extLst>
          </p:cNvPr>
          <p:cNvSpPr txBox="1"/>
          <p:nvPr/>
        </p:nvSpPr>
        <p:spPr>
          <a:xfrm>
            <a:off x="1242342" y="4280642"/>
            <a:ext cx="692818"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HORUS</a:t>
            </a:r>
          </a:p>
        </p:txBody>
      </p:sp>
      <p:sp>
        <p:nvSpPr>
          <p:cNvPr id="13" name="Textfeld 3">
            <a:extLst>
              <a:ext uri="{FF2B5EF4-FFF2-40B4-BE49-F238E27FC236}">
                <a16:creationId xmlns:a16="http://schemas.microsoft.com/office/drawing/2014/main" id="{30CA32C9-36F0-D996-6C8F-9A798FF51AA6}"/>
              </a:ext>
            </a:extLst>
          </p:cNvPr>
          <p:cNvSpPr txBox="1"/>
          <p:nvPr/>
        </p:nvSpPr>
        <p:spPr>
          <a:xfrm>
            <a:off x="3909654" y="4520578"/>
            <a:ext cx="101271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CATHEDRAL</a:t>
            </a:r>
          </a:p>
        </p:txBody>
      </p:sp>
      <p:sp>
        <p:nvSpPr>
          <p:cNvPr id="14" name="Textfeld 4">
            <a:extLst>
              <a:ext uri="{FF2B5EF4-FFF2-40B4-BE49-F238E27FC236}">
                <a16:creationId xmlns:a16="http://schemas.microsoft.com/office/drawing/2014/main" id="{02098EA7-E6A3-51C8-AD52-B54067A544BE}"/>
              </a:ext>
            </a:extLst>
          </p:cNvPr>
          <p:cNvSpPr txBox="1"/>
          <p:nvPr/>
        </p:nvSpPr>
        <p:spPr>
          <a:xfrm>
            <a:off x="7165487" y="4382078"/>
            <a:ext cx="511679"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AMS</a:t>
            </a:r>
          </a:p>
        </p:txBody>
      </p:sp>
      <p:sp>
        <p:nvSpPr>
          <p:cNvPr id="15" name="Foliennummernplatzhalter 2">
            <a:extLst>
              <a:ext uri="{FF2B5EF4-FFF2-40B4-BE49-F238E27FC236}">
                <a16:creationId xmlns:a16="http://schemas.microsoft.com/office/drawing/2014/main" id="{3F34C4FA-175D-9223-28BA-EB2D135359E8}"/>
              </a:ext>
            </a:extLst>
          </p:cNvPr>
          <p:cNvSpPr txBox="1">
            <a:spLocks/>
          </p:cNvSpPr>
          <p:nvPr/>
        </p:nvSpPr>
        <p:spPr>
          <a:xfrm>
            <a:off x="8647272" y="4805959"/>
            <a:ext cx="365760" cy="273844"/>
          </a:xfrm>
          <a:prstGeom prst="rect">
            <a:avLst/>
          </a:prstGeom>
        </p:spPr>
        <p:txBody>
          <a:bodyPr/>
          <a:lstStyle>
            <a:defPPr>
              <a:defRPr lang="en-US"/>
            </a:defPPr>
            <a:lvl1pPr algn="l" rtl="0" fontAlgn="base">
              <a:spcBef>
                <a:spcPct val="0"/>
              </a:spcBef>
              <a:spcAft>
                <a:spcPct val="0"/>
              </a:spcAft>
              <a:defRPr kern="1200">
                <a:solidFill>
                  <a:schemeClr val="tx1"/>
                </a:solidFill>
                <a:latin typeface="Calibri" charset="0"/>
                <a:ea typeface="ＭＳ Ｐゴシック" charset="-128"/>
                <a:cs typeface="+mn-cs"/>
              </a:defRPr>
            </a:lvl1pPr>
            <a:lvl2pPr marL="457200" algn="l" rtl="0" fontAlgn="base">
              <a:spcBef>
                <a:spcPct val="0"/>
              </a:spcBef>
              <a:spcAft>
                <a:spcPct val="0"/>
              </a:spcAft>
              <a:defRPr kern="1200">
                <a:solidFill>
                  <a:schemeClr val="tx1"/>
                </a:solidFill>
                <a:latin typeface="Calibri" charset="0"/>
                <a:ea typeface="ＭＳ Ｐゴシック" charset="-128"/>
                <a:cs typeface="+mn-cs"/>
              </a:defRPr>
            </a:lvl2pPr>
            <a:lvl3pPr marL="914400" algn="l" rtl="0" fontAlgn="base">
              <a:spcBef>
                <a:spcPct val="0"/>
              </a:spcBef>
              <a:spcAft>
                <a:spcPct val="0"/>
              </a:spcAft>
              <a:defRPr kern="1200">
                <a:solidFill>
                  <a:schemeClr val="tx1"/>
                </a:solidFill>
                <a:latin typeface="Calibri" charset="0"/>
                <a:ea typeface="ＭＳ Ｐゴシック" charset="-128"/>
                <a:cs typeface="+mn-cs"/>
              </a:defRPr>
            </a:lvl3pPr>
            <a:lvl4pPr marL="1371600" algn="l" rtl="0" fontAlgn="base">
              <a:spcBef>
                <a:spcPct val="0"/>
              </a:spcBef>
              <a:spcAft>
                <a:spcPct val="0"/>
              </a:spcAft>
              <a:defRPr kern="1200">
                <a:solidFill>
                  <a:schemeClr val="tx1"/>
                </a:solidFill>
                <a:latin typeface="Calibri" charset="0"/>
                <a:ea typeface="ＭＳ Ｐゴシック" charset="-128"/>
                <a:cs typeface="+mn-cs"/>
              </a:defRPr>
            </a:lvl4pPr>
            <a:lvl5pPr marL="1828800" algn="l"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lgn="r" defTabSz="685800" fontAlgn="auto">
              <a:spcBef>
                <a:spcPts val="0"/>
              </a:spcBef>
              <a:spcAft>
                <a:spcPts val="0"/>
              </a:spcAft>
              <a:defRPr/>
            </a:pPr>
            <a:fld id="{7F43DA9B-3006-4088-92B6-3CA6E2C65B77}" type="slidenum">
              <a:rPr lang="de-AT" sz="900" smtClean="0">
                <a:solidFill>
                  <a:prstClr val="black">
                    <a:tint val="75000"/>
                  </a:prstClr>
                </a:solidFill>
                <a:latin typeface="Calibri" panose="020F0502020204030204"/>
              </a:rPr>
              <a:pPr algn="r" defTabSz="685800" fontAlgn="auto">
                <a:spcBef>
                  <a:spcPts val="0"/>
                </a:spcBef>
                <a:spcAft>
                  <a:spcPts val="0"/>
                </a:spcAft>
                <a:defRPr/>
              </a:pPr>
              <a:t>2</a:t>
            </a:fld>
            <a:endParaRPr lang="de-AT" sz="900" dirty="0">
              <a:solidFill>
                <a:prstClr val="black">
                  <a:tint val="75000"/>
                </a:prstClr>
              </a:solidFill>
              <a:latin typeface="Calibri" panose="020F0502020204030204"/>
            </a:endParaRPr>
          </a:p>
        </p:txBody>
      </p:sp>
      <p:pic>
        <p:nvPicPr>
          <p:cNvPr id="16" name="Grafik 4" descr="Ein Bild, das Menschliches Gesicht, Person, Kleidung, Mann enthält.&#10;&#10;KI-generierte Inhalte können fehlerhaft sein.">
            <a:extLst>
              <a:ext uri="{FF2B5EF4-FFF2-40B4-BE49-F238E27FC236}">
                <a16:creationId xmlns:a16="http://schemas.microsoft.com/office/drawing/2014/main" id="{50CCAAD4-025E-442E-D6AF-1E250636862B}"/>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1155370" y="1335095"/>
            <a:ext cx="930700" cy="998198"/>
          </a:xfrm>
          <a:prstGeom prst="rect">
            <a:avLst/>
          </a:prstGeom>
        </p:spPr>
      </p:pic>
      <p:pic>
        <p:nvPicPr>
          <p:cNvPr id="17" name="Grafik 8" descr="Ein Bild, das Person, Menschliches Gesicht, Kleidung, Lächeln enthält.&#10;&#10;KI-generierte Inhalte können fehlerhaft sein.">
            <a:extLst>
              <a:ext uri="{FF2B5EF4-FFF2-40B4-BE49-F238E27FC236}">
                <a16:creationId xmlns:a16="http://schemas.microsoft.com/office/drawing/2014/main" id="{D246412E-7408-5D5A-44B5-9BC5A4DED5E2}"/>
              </a:ext>
            </a:extLst>
          </p:cNvPr>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a:xfrm>
            <a:off x="79502" y="1328779"/>
            <a:ext cx="907341" cy="998198"/>
          </a:xfrm>
          <a:prstGeom prst="rect">
            <a:avLst/>
          </a:prstGeom>
        </p:spPr>
      </p:pic>
      <p:sp>
        <p:nvSpPr>
          <p:cNvPr id="18" name="TextBox 17">
            <a:extLst>
              <a:ext uri="{FF2B5EF4-FFF2-40B4-BE49-F238E27FC236}">
                <a16:creationId xmlns:a16="http://schemas.microsoft.com/office/drawing/2014/main" id="{B16622C9-9BE5-C35C-3FFA-F48B18D55732}"/>
              </a:ext>
            </a:extLst>
          </p:cNvPr>
          <p:cNvSpPr txBox="1"/>
          <p:nvPr/>
        </p:nvSpPr>
        <p:spPr>
          <a:xfrm>
            <a:off x="51050" y="788261"/>
            <a:ext cx="2088695" cy="369332"/>
          </a:xfrm>
          <a:prstGeom prst="rect">
            <a:avLst/>
          </a:prstGeom>
          <a:noFill/>
        </p:spPr>
        <p:txBody>
          <a:bodyPr wrap="square" rtlCol="0">
            <a:spAutoFit/>
          </a:bodyPr>
          <a:lstStyle/>
          <a:p>
            <a:pPr algn="l"/>
            <a:r>
              <a:rPr lang="de-DE" dirty="0"/>
              <a:t>Our </a:t>
            </a:r>
            <a:r>
              <a:rPr lang="de-DE" dirty="0" err="1"/>
              <a:t>newest</a:t>
            </a:r>
            <a:r>
              <a:rPr lang="de-DE" dirty="0"/>
              <a:t> </a:t>
            </a:r>
            <a:r>
              <a:rPr lang="de-DE" dirty="0" err="1"/>
              <a:t>faculty</a:t>
            </a:r>
            <a:r>
              <a:rPr lang="de-DE" dirty="0"/>
              <a:t>!</a:t>
            </a:r>
            <a:endParaRPr lang="en-US" dirty="0"/>
          </a:p>
        </p:txBody>
      </p:sp>
      <p:sp>
        <p:nvSpPr>
          <p:cNvPr id="19" name="TextBox 18">
            <a:extLst>
              <a:ext uri="{FF2B5EF4-FFF2-40B4-BE49-F238E27FC236}">
                <a16:creationId xmlns:a16="http://schemas.microsoft.com/office/drawing/2014/main" id="{61A72AAA-8778-B504-662F-8CB7067327D4}"/>
              </a:ext>
            </a:extLst>
          </p:cNvPr>
          <p:cNvSpPr txBox="1"/>
          <p:nvPr/>
        </p:nvSpPr>
        <p:spPr>
          <a:xfrm>
            <a:off x="61767" y="2356906"/>
            <a:ext cx="2334298" cy="307777"/>
          </a:xfrm>
          <a:prstGeom prst="rect">
            <a:avLst/>
          </a:prstGeom>
          <a:noFill/>
        </p:spPr>
        <p:txBody>
          <a:bodyPr wrap="square" rtlCol="0">
            <a:spAutoFit/>
          </a:bodyPr>
          <a:lstStyle/>
          <a:p>
            <a:pPr algn="l"/>
            <a:r>
              <a:rPr lang="de-DE" sz="1400" dirty="0"/>
              <a:t>K. Wimmer       Y. </a:t>
            </a:r>
            <a:r>
              <a:rPr lang="de-DE" sz="1400" dirty="0" err="1"/>
              <a:t>Litvinov</a:t>
            </a:r>
            <a:endParaRPr lang="en-US" sz="1400" dirty="0"/>
          </a:p>
        </p:txBody>
      </p:sp>
    </p:spTree>
    <p:extLst>
      <p:ext uri="{BB962C8B-B14F-4D97-AF65-F5344CB8AC3E}">
        <p14:creationId xmlns:p14="http://schemas.microsoft.com/office/powerpoint/2010/main" val="1184328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452;p22">
            <a:extLst>
              <a:ext uri="{FF2B5EF4-FFF2-40B4-BE49-F238E27FC236}">
                <a16:creationId xmlns:a16="http://schemas.microsoft.com/office/drawing/2014/main" id="{18A28144-695E-C440-A911-90FB4F07B59A}"/>
              </a:ext>
            </a:extLst>
          </p:cNvPr>
          <p:cNvPicPr preferRelativeResize="0">
            <a:picLocks noChangeAspect="1"/>
          </p:cNvPicPr>
          <p:nvPr/>
        </p:nvPicPr>
        <p:blipFill rotWithShape="1">
          <a:blip r:embed="rId2" cstate="hqprint">
            <a:alphaModFix/>
            <a:extLst>
              <a:ext uri="{28A0092B-C50C-407E-A947-70E740481C1C}">
                <a14:useLocalDpi xmlns:a14="http://schemas.microsoft.com/office/drawing/2010/main"/>
              </a:ext>
            </a:extLst>
          </a:blip>
          <a:srcRect t="6725"/>
          <a:stretch/>
        </p:blipFill>
        <p:spPr>
          <a:xfrm>
            <a:off x="375514" y="828995"/>
            <a:ext cx="4470905" cy="3635402"/>
          </a:xfrm>
          <a:prstGeom prst="rect">
            <a:avLst/>
          </a:prstGeom>
          <a:noFill/>
          <a:ln>
            <a:noFill/>
          </a:ln>
        </p:spPr>
      </p:pic>
      <p:sp>
        <p:nvSpPr>
          <p:cNvPr id="32" name="Google Shape;456;p22">
            <a:extLst>
              <a:ext uri="{FF2B5EF4-FFF2-40B4-BE49-F238E27FC236}">
                <a16:creationId xmlns:a16="http://schemas.microsoft.com/office/drawing/2014/main" id="{40D7471C-5BB0-584A-86DC-39C0F76934F4}"/>
              </a:ext>
            </a:extLst>
          </p:cNvPr>
          <p:cNvSpPr txBox="1"/>
          <p:nvPr/>
        </p:nvSpPr>
        <p:spPr>
          <a:xfrm>
            <a:off x="388330" y="4246097"/>
            <a:ext cx="1158239" cy="173257"/>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000"/>
            </a:pPr>
            <a:r>
              <a:rPr lang="en-US" sz="704" i="1" dirty="0">
                <a:solidFill>
                  <a:prstClr val="black"/>
                </a:solidFill>
                <a:latin typeface="Times"/>
                <a:ea typeface="Times"/>
                <a:cs typeface="Times"/>
                <a:sym typeface="Times"/>
              </a:rPr>
              <a:t>Herwig et al, 2018</a:t>
            </a:r>
            <a:endParaRPr sz="985" dirty="0">
              <a:solidFill>
                <a:srgbClr val="000000"/>
              </a:solidFill>
              <a:latin typeface="Arial"/>
              <a:ea typeface="Arial"/>
              <a:cs typeface="Arial"/>
              <a:sym typeface="Arial"/>
            </a:endParaRPr>
          </a:p>
        </p:txBody>
      </p:sp>
      <p:sp>
        <p:nvSpPr>
          <p:cNvPr id="33" name="Google Shape;459;p22">
            <a:extLst>
              <a:ext uri="{FF2B5EF4-FFF2-40B4-BE49-F238E27FC236}">
                <a16:creationId xmlns:a16="http://schemas.microsoft.com/office/drawing/2014/main" id="{DBF4749B-2F61-1F46-9AF7-94EBB0917547}"/>
              </a:ext>
            </a:extLst>
          </p:cNvPr>
          <p:cNvSpPr txBox="1"/>
          <p:nvPr/>
        </p:nvSpPr>
        <p:spPr>
          <a:xfrm>
            <a:off x="3667078" y="3797226"/>
            <a:ext cx="950947" cy="238018"/>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600"/>
            </a:pPr>
            <a:r>
              <a:rPr lang="en-US" sz="1125">
                <a:solidFill>
                  <a:prstClr val="black"/>
                </a:solidFill>
                <a:latin typeface="Calibri"/>
                <a:ea typeface="Calibri"/>
                <a:cs typeface="Calibri"/>
                <a:sym typeface="Calibri"/>
              </a:rPr>
              <a:t>JINAbase</a:t>
            </a:r>
            <a:endParaRPr sz="1125">
              <a:solidFill>
                <a:prstClr val="black"/>
              </a:solidFill>
              <a:latin typeface="Calibri"/>
              <a:ea typeface="Calibri"/>
              <a:cs typeface="Calibri"/>
              <a:sym typeface="Calibri"/>
            </a:endParaRPr>
          </a:p>
        </p:txBody>
      </p:sp>
      <p:pic>
        <p:nvPicPr>
          <p:cNvPr id="34" name="Picture 33" descr="Diagram&#10;&#10;Description automatically generated">
            <a:extLst>
              <a:ext uri="{FF2B5EF4-FFF2-40B4-BE49-F238E27FC236}">
                <a16:creationId xmlns:a16="http://schemas.microsoft.com/office/drawing/2014/main" id="{350131DA-0FD5-E04A-9860-2FB22C42951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25736" y="828995"/>
            <a:ext cx="4549012" cy="3727340"/>
          </a:xfrm>
          <a:prstGeom prst="rect">
            <a:avLst/>
          </a:prstGeom>
        </p:spPr>
      </p:pic>
      <p:grpSp>
        <p:nvGrpSpPr>
          <p:cNvPr id="35" name="Group 34">
            <a:extLst>
              <a:ext uri="{FF2B5EF4-FFF2-40B4-BE49-F238E27FC236}">
                <a16:creationId xmlns:a16="http://schemas.microsoft.com/office/drawing/2014/main" id="{3DEC88EE-5A02-E749-962F-FACE45E78AFF}"/>
              </a:ext>
            </a:extLst>
          </p:cNvPr>
          <p:cNvGrpSpPr/>
          <p:nvPr/>
        </p:nvGrpSpPr>
        <p:grpSpPr>
          <a:xfrm>
            <a:off x="1005962" y="836193"/>
            <a:ext cx="2190290" cy="975460"/>
            <a:chOff x="1929416" y="1305636"/>
            <a:chExt cx="3115079" cy="1387321"/>
          </a:xfrm>
        </p:grpSpPr>
        <p:sp>
          <p:nvSpPr>
            <p:cNvPr id="36" name="Google Shape;454;p22">
              <a:extLst>
                <a:ext uri="{FF2B5EF4-FFF2-40B4-BE49-F238E27FC236}">
                  <a16:creationId xmlns:a16="http://schemas.microsoft.com/office/drawing/2014/main" id="{81CAB9AD-38EC-5E4F-95B7-9D92AFC50A6D}"/>
                </a:ext>
              </a:extLst>
            </p:cNvPr>
            <p:cNvSpPr/>
            <p:nvPr/>
          </p:nvSpPr>
          <p:spPr>
            <a:xfrm>
              <a:off x="3809221" y="1305636"/>
              <a:ext cx="1235274" cy="369338"/>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800"/>
              </a:pPr>
              <a:r>
                <a:rPr lang="en-US" sz="1266" dirty="0">
                  <a:solidFill>
                    <a:srgbClr val="21A53E"/>
                  </a:solidFill>
                  <a:latin typeface="Calibri"/>
                  <a:ea typeface="Calibri"/>
                  <a:cs typeface="Calibri"/>
                  <a:sym typeface="Calibri"/>
                </a:rPr>
                <a:t>~10</a:t>
              </a:r>
              <a:r>
                <a:rPr lang="en-US" sz="1266" baseline="30000" dirty="0">
                  <a:solidFill>
                    <a:srgbClr val="21A53E"/>
                  </a:solidFill>
                  <a:latin typeface="Calibri"/>
                  <a:ea typeface="Calibri"/>
                  <a:cs typeface="Calibri"/>
                  <a:sym typeface="Calibri"/>
                </a:rPr>
                <a:t>8</a:t>
              </a:r>
              <a:r>
                <a:rPr lang="en-US" sz="1266" dirty="0">
                  <a:solidFill>
                    <a:srgbClr val="21A53E"/>
                  </a:solidFill>
                  <a:latin typeface="Calibri"/>
                  <a:ea typeface="Calibri"/>
                  <a:cs typeface="Calibri"/>
                  <a:sym typeface="Calibri"/>
                </a:rPr>
                <a:t> n/cm</a:t>
              </a:r>
              <a:r>
                <a:rPr lang="en-US" sz="1266" baseline="30000" dirty="0">
                  <a:solidFill>
                    <a:srgbClr val="21A53E"/>
                  </a:solidFill>
                  <a:latin typeface="Calibri"/>
                  <a:ea typeface="Calibri"/>
                  <a:cs typeface="Calibri"/>
                  <a:sym typeface="Calibri"/>
                </a:rPr>
                <a:t>3</a:t>
              </a:r>
              <a:endParaRPr sz="985" dirty="0">
                <a:solidFill>
                  <a:srgbClr val="21A53E"/>
                </a:solidFill>
                <a:latin typeface="Arial"/>
                <a:ea typeface="Arial"/>
                <a:cs typeface="Arial"/>
                <a:sym typeface="Arial"/>
              </a:endParaRPr>
            </a:p>
          </p:txBody>
        </p:sp>
        <p:sp>
          <p:nvSpPr>
            <p:cNvPr id="37" name="Rectangle 36">
              <a:extLst>
                <a:ext uri="{FF2B5EF4-FFF2-40B4-BE49-F238E27FC236}">
                  <a16:creationId xmlns:a16="http://schemas.microsoft.com/office/drawing/2014/main" id="{326B6CD6-10A0-1740-8DA0-A5038662619C}"/>
                </a:ext>
              </a:extLst>
            </p:cNvPr>
            <p:cNvSpPr/>
            <p:nvPr/>
          </p:nvSpPr>
          <p:spPr>
            <a:xfrm>
              <a:off x="3124201" y="1600200"/>
              <a:ext cx="786384" cy="1092757"/>
            </a:xfrm>
            <a:prstGeom prst="rect">
              <a:avLst/>
            </a:prstGeom>
            <a:noFill/>
            <a:ln w="57150">
              <a:solidFill>
                <a:srgbClr val="21A53E"/>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pPr>
              <a:endParaRPr lang="en-US" sz="1266" dirty="0">
                <a:solidFill>
                  <a:prstClr val="white"/>
                </a:solidFill>
                <a:latin typeface="Calibri" panose="020F0502020204030204"/>
              </a:endParaRPr>
            </a:p>
          </p:txBody>
        </p:sp>
        <p:sp>
          <p:nvSpPr>
            <p:cNvPr id="38" name="TextBox 37">
              <a:extLst>
                <a:ext uri="{FF2B5EF4-FFF2-40B4-BE49-F238E27FC236}">
                  <a16:creationId xmlns:a16="http://schemas.microsoft.com/office/drawing/2014/main" id="{39E9E8A4-D7F1-3F4F-ACEB-3392DCBE3203}"/>
                </a:ext>
              </a:extLst>
            </p:cNvPr>
            <p:cNvSpPr txBox="1"/>
            <p:nvPr/>
          </p:nvSpPr>
          <p:spPr>
            <a:xfrm>
              <a:off x="1929416" y="1397066"/>
              <a:ext cx="1226182" cy="439003"/>
            </a:xfrm>
            <a:prstGeom prst="rect">
              <a:avLst/>
            </a:prstGeom>
            <a:solidFill>
              <a:schemeClr val="bg1"/>
            </a:solidFill>
          </p:spPr>
          <p:txBody>
            <a:bodyPr wrap="none" rtlCol="0">
              <a:spAutoFit/>
            </a:bodyPr>
            <a:lstStyle/>
            <a:p>
              <a:pPr defTabSz="342900" fontAlgn="auto">
                <a:spcBef>
                  <a:spcPts val="0"/>
                </a:spcBef>
                <a:spcAft>
                  <a:spcPts val="0"/>
                </a:spcAft>
              </a:pPr>
              <a:r>
                <a:rPr lang="en-US" sz="1406" b="1" dirty="0">
                  <a:solidFill>
                    <a:srgbClr val="21A53E"/>
                  </a:solidFill>
                  <a:latin typeface="Calibri"/>
                  <a:ea typeface="+mn-ea"/>
                  <a:cs typeface="Calibri"/>
                </a:rPr>
                <a:t>s process</a:t>
              </a:r>
            </a:p>
          </p:txBody>
        </p:sp>
      </p:grpSp>
      <p:grpSp>
        <p:nvGrpSpPr>
          <p:cNvPr id="40" name="Group 39">
            <a:extLst>
              <a:ext uri="{FF2B5EF4-FFF2-40B4-BE49-F238E27FC236}">
                <a16:creationId xmlns:a16="http://schemas.microsoft.com/office/drawing/2014/main" id="{24101250-08B4-8646-B6B5-A01D369A05A0}"/>
              </a:ext>
            </a:extLst>
          </p:cNvPr>
          <p:cNvGrpSpPr/>
          <p:nvPr/>
        </p:nvGrpSpPr>
        <p:grpSpPr>
          <a:xfrm>
            <a:off x="1367232" y="3507899"/>
            <a:ext cx="1569017" cy="529579"/>
            <a:chOff x="2443223" y="5105400"/>
            <a:chExt cx="2231491" cy="753179"/>
          </a:xfrm>
        </p:grpSpPr>
        <p:sp>
          <p:nvSpPr>
            <p:cNvPr id="52" name="Google Shape;454;p22">
              <a:extLst>
                <a:ext uri="{FF2B5EF4-FFF2-40B4-BE49-F238E27FC236}">
                  <a16:creationId xmlns:a16="http://schemas.microsoft.com/office/drawing/2014/main" id="{DDE8CFF6-5301-A54C-A65C-884B621546CD}"/>
                </a:ext>
              </a:extLst>
            </p:cNvPr>
            <p:cNvSpPr/>
            <p:nvPr/>
          </p:nvSpPr>
          <p:spPr>
            <a:xfrm>
              <a:off x="3237900" y="5489241"/>
              <a:ext cx="1436814" cy="369338"/>
            </a:xfrm>
            <a:prstGeom prst="rect">
              <a:avLst/>
            </a:prstGeom>
            <a:solidFill>
              <a:schemeClr val="bg1"/>
            </a:solid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800"/>
              </a:pPr>
              <a:r>
                <a:rPr lang="en-US" sz="1266" dirty="0">
                  <a:solidFill>
                    <a:srgbClr val="2B6888"/>
                  </a:solidFill>
                  <a:latin typeface="Calibri"/>
                  <a:ea typeface="Calibri"/>
                  <a:cs typeface="Calibri"/>
                  <a:sym typeface="Calibri"/>
                </a:rPr>
                <a:t>~10</a:t>
              </a:r>
              <a:r>
                <a:rPr lang="en-US" sz="1266" baseline="30000" dirty="0">
                  <a:solidFill>
                    <a:srgbClr val="2B6888"/>
                  </a:solidFill>
                  <a:latin typeface="Calibri"/>
                  <a:ea typeface="Calibri"/>
                  <a:cs typeface="Calibri"/>
                  <a:sym typeface="Calibri"/>
                </a:rPr>
                <a:t>20</a:t>
              </a:r>
              <a:r>
                <a:rPr lang="en-US" sz="1266" dirty="0">
                  <a:solidFill>
                    <a:srgbClr val="2B6888"/>
                  </a:solidFill>
                  <a:latin typeface="Calibri"/>
                  <a:ea typeface="Calibri"/>
                  <a:cs typeface="Calibri"/>
                  <a:sym typeface="Calibri"/>
                </a:rPr>
                <a:t> n/cm</a:t>
              </a:r>
              <a:r>
                <a:rPr lang="en-US" sz="1266" baseline="30000" dirty="0">
                  <a:solidFill>
                    <a:srgbClr val="2B6888"/>
                  </a:solidFill>
                  <a:latin typeface="Calibri"/>
                  <a:ea typeface="Calibri"/>
                  <a:cs typeface="Calibri"/>
                  <a:sym typeface="Calibri"/>
                </a:rPr>
                <a:t>3</a:t>
              </a:r>
              <a:endParaRPr sz="985" dirty="0">
                <a:solidFill>
                  <a:srgbClr val="2B6888"/>
                </a:solidFill>
                <a:latin typeface="Arial"/>
                <a:ea typeface="Arial"/>
                <a:cs typeface="Arial"/>
                <a:sym typeface="Arial"/>
              </a:endParaRPr>
            </a:p>
          </p:txBody>
        </p:sp>
        <p:sp>
          <p:nvSpPr>
            <p:cNvPr id="53" name="Rectangle 52">
              <a:extLst>
                <a:ext uri="{FF2B5EF4-FFF2-40B4-BE49-F238E27FC236}">
                  <a16:creationId xmlns:a16="http://schemas.microsoft.com/office/drawing/2014/main" id="{C68A8BEF-B809-D740-826A-B26F74A978F1}"/>
                </a:ext>
              </a:extLst>
            </p:cNvPr>
            <p:cNvSpPr/>
            <p:nvPr/>
          </p:nvSpPr>
          <p:spPr>
            <a:xfrm>
              <a:off x="2443223" y="5105400"/>
              <a:ext cx="739816" cy="564465"/>
            </a:xfrm>
            <a:prstGeom prst="rect">
              <a:avLst/>
            </a:prstGeom>
            <a:noFill/>
            <a:ln w="57150">
              <a:solidFill>
                <a:srgbClr val="2B6888"/>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pPr>
              <a:endParaRPr lang="en-US" sz="1266" dirty="0">
                <a:solidFill>
                  <a:prstClr val="white"/>
                </a:solidFill>
                <a:latin typeface="Calibri" panose="020F0502020204030204"/>
              </a:endParaRPr>
            </a:p>
          </p:txBody>
        </p:sp>
      </p:grpSp>
      <p:sp>
        <p:nvSpPr>
          <p:cNvPr id="55" name="Google Shape;466;p22">
            <a:extLst>
              <a:ext uri="{FF2B5EF4-FFF2-40B4-BE49-F238E27FC236}">
                <a16:creationId xmlns:a16="http://schemas.microsoft.com/office/drawing/2014/main" id="{1309C603-C4B7-114C-954E-7F9135B3DE77}"/>
              </a:ext>
            </a:extLst>
          </p:cNvPr>
          <p:cNvSpPr/>
          <p:nvPr/>
        </p:nvSpPr>
        <p:spPr>
          <a:xfrm>
            <a:off x="2566508" y="4255899"/>
            <a:ext cx="580674" cy="259691"/>
          </a:xfrm>
          <a:prstGeom prst="rect">
            <a:avLst/>
          </a:prstGeom>
          <a:solidFill>
            <a:srgbClr val="FFFFFF"/>
          </a:solid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800"/>
            </a:pPr>
            <a:r>
              <a:rPr lang="en-US" sz="1266" dirty="0">
                <a:solidFill>
                  <a:srgbClr val="000000"/>
                </a:solidFill>
                <a:latin typeface="Calibri"/>
                <a:ea typeface="Calibri"/>
                <a:cs typeface="Calibri"/>
                <a:sym typeface="Calibri"/>
              </a:rPr>
              <a:t>Ba/La</a:t>
            </a:r>
            <a:endParaRPr sz="985" dirty="0">
              <a:solidFill>
                <a:srgbClr val="000000"/>
              </a:solidFill>
              <a:latin typeface="Arial"/>
              <a:ea typeface="Arial"/>
              <a:cs typeface="Arial"/>
              <a:sym typeface="Arial"/>
            </a:endParaRPr>
          </a:p>
        </p:txBody>
      </p:sp>
      <p:sp>
        <p:nvSpPr>
          <p:cNvPr id="56" name="Google Shape;465;p22">
            <a:extLst>
              <a:ext uri="{FF2B5EF4-FFF2-40B4-BE49-F238E27FC236}">
                <a16:creationId xmlns:a16="http://schemas.microsoft.com/office/drawing/2014/main" id="{E82BD5BA-6DE6-9749-8B16-75F139BDBD6C}"/>
              </a:ext>
            </a:extLst>
          </p:cNvPr>
          <p:cNvSpPr/>
          <p:nvPr/>
        </p:nvSpPr>
        <p:spPr>
          <a:xfrm rot="16200000">
            <a:off x="136914" y="2351733"/>
            <a:ext cx="580675" cy="259691"/>
          </a:xfrm>
          <a:prstGeom prst="rect">
            <a:avLst/>
          </a:prstGeom>
          <a:solidFill>
            <a:srgbClr val="FFFFFF"/>
          </a:solid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800"/>
            </a:pPr>
            <a:r>
              <a:rPr lang="en-US" sz="1266" dirty="0">
                <a:solidFill>
                  <a:srgbClr val="000000"/>
                </a:solidFill>
                <a:latin typeface="Calibri"/>
                <a:ea typeface="Calibri"/>
                <a:cs typeface="Calibri"/>
                <a:sym typeface="Calibri"/>
              </a:rPr>
              <a:t>La/Eu</a:t>
            </a:r>
            <a:endParaRPr sz="1266" dirty="0">
              <a:solidFill>
                <a:srgbClr val="000000"/>
              </a:solidFill>
              <a:latin typeface="Calibri"/>
              <a:ea typeface="Calibri"/>
              <a:cs typeface="Calibri"/>
              <a:sym typeface="Calibri"/>
            </a:endParaRPr>
          </a:p>
        </p:txBody>
      </p:sp>
      <p:grpSp>
        <p:nvGrpSpPr>
          <p:cNvPr id="57" name="Group 56">
            <a:extLst>
              <a:ext uri="{FF2B5EF4-FFF2-40B4-BE49-F238E27FC236}">
                <a16:creationId xmlns:a16="http://schemas.microsoft.com/office/drawing/2014/main" id="{88C9FCE6-EADC-E24E-93C5-5A37EF9F9170}"/>
              </a:ext>
            </a:extLst>
          </p:cNvPr>
          <p:cNvGrpSpPr/>
          <p:nvPr/>
        </p:nvGrpSpPr>
        <p:grpSpPr>
          <a:xfrm>
            <a:off x="6088658" y="2594000"/>
            <a:ext cx="2585542" cy="1477033"/>
            <a:chOff x="5923985" y="2454464"/>
            <a:chExt cx="3677215" cy="2100667"/>
          </a:xfrm>
        </p:grpSpPr>
        <p:pic>
          <p:nvPicPr>
            <p:cNvPr id="58" name="Picture 57">
              <a:extLst>
                <a:ext uri="{FF2B5EF4-FFF2-40B4-BE49-F238E27FC236}">
                  <a16:creationId xmlns:a16="http://schemas.microsoft.com/office/drawing/2014/main" id="{3005B3D6-4A8F-6849-93D5-45627CCE01D6}"/>
                </a:ext>
              </a:extLst>
            </p:cNvPr>
            <p:cNvPicPr>
              <a:picLocks noChangeAspect="1"/>
            </p:cNvPicPr>
            <p:nvPr/>
          </p:nvPicPr>
          <p:blipFill>
            <a:blip r:embed="rId4"/>
            <a:stretch>
              <a:fillRect/>
            </a:stretch>
          </p:blipFill>
          <p:spPr>
            <a:xfrm>
              <a:off x="5923985" y="2454464"/>
              <a:ext cx="3532356" cy="1600200"/>
            </a:xfrm>
            <a:prstGeom prst="rect">
              <a:avLst/>
            </a:prstGeom>
            <a:ln w="28575">
              <a:solidFill>
                <a:schemeClr val="accent1"/>
              </a:solidFill>
            </a:ln>
          </p:spPr>
        </p:pic>
        <p:sp>
          <p:nvSpPr>
            <p:cNvPr id="59" name="TextBox 58">
              <a:extLst>
                <a:ext uri="{FF2B5EF4-FFF2-40B4-BE49-F238E27FC236}">
                  <a16:creationId xmlns:a16="http://schemas.microsoft.com/office/drawing/2014/main" id="{8A5A8DD8-2C7C-0242-8713-73D0360CC921}"/>
                </a:ext>
              </a:extLst>
            </p:cNvPr>
            <p:cNvSpPr txBox="1"/>
            <p:nvPr/>
          </p:nvSpPr>
          <p:spPr>
            <a:xfrm>
              <a:off x="7195554" y="4054299"/>
              <a:ext cx="2405646" cy="50083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22503" defTabSz="342900" fontAlgn="auto">
                <a:spcBef>
                  <a:spcPts val="0"/>
                </a:spcBef>
                <a:spcAft>
                  <a:spcPts val="0"/>
                </a:spcAft>
              </a:pPr>
              <a:r>
                <a:rPr lang="en-US" sz="844" i="1" dirty="0" err="1">
                  <a:solidFill>
                    <a:srgbClr val="000000"/>
                  </a:solidFill>
                  <a:latin typeface="Times"/>
                  <a:cs typeface="Times"/>
                </a:rPr>
                <a:t>Denissenkov</a:t>
              </a:r>
              <a:r>
                <a:rPr lang="en-US" sz="844" i="1" dirty="0">
                  <a:solidFill>
                    <a:srgbClr val="000000"/>
                  </a:solidFill>
                  <a:latin typeface="Times"/>
                  <a:cs typeface="Times"/>
                </a:rPr>
                <a:t>, et al, MNRAS (2019)</a:t>
              </a:r>
              <a:endParaRPr lang="en-US" sz="844" dirty="0">
                <a:solidFill>
                  <a:srgbClr val="000000"/>
                </a:solidFill>
                <a:latin typeface="Times"/>
                <a:cs typeface="Times"/>
              </a:endParaRPr>
            </a:p>
          </p:txBody>
        </p:sp>
      </p:grpSp>
      <p:sp>
        <p:nvSpPr>
          <p:cNvPr id="60" name="Rectangle 59">
            <a:extLst>
              <a:ext uri="{FF2B5EF4-FFF2-40B4-BE49-F238E27FC236}">
                <a16:creationId xmlns:a16="http://schemas.microsoft.com/office/drawing/2014/main" id="{D54FFF06-D76C-B84E-B639-CC9F962ECAE7}"/>
              </a:ext>
            </a:extLst>
          </p:cNvPr>
          <p:cNvSpPr/>
          <p:nvPr/>
        </p:nvSpPr>
        <p:spPr>
          <a:xfrm>
            <a:off x="6847690" y="3468954"/>
            <a:ext cx="1393031" cy="16511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pPr>
            <a:endParaRPr lang="en-US" sz="1266">
              <a:solidFill>
                <a:prstClr val="white"/>
              </a:solidFill>
              <a:latin typeface="Calibri" panose="020F0502020204030204"/>
            </a:endParaRPr>
          </a:p>
        </p:txBody>
      </p:sp>
      <p:grpSp>
        <p:nvGrpSpPr>
          <p:cNvPr id="61" name="Group 60">
            <a:extLst>
              <a:ext uri="{FF2B5EF4-FFF2-40B4-BE49-F238E27FC236}">
                <a16:creationId xmlns:a16="http://schemas.microsoft.com/office/drawing/2014/main" id="{5CFBF024-F28A-C64D-9FA5-C163F3729085}"/>
              </a:ext>
            </a:extLst>
          </p:cNvPr>
          <p:cNvGrpSpPr/>
          <p:nvPr/>
        </p:nvGrpSpPr>
        <p:grpSpPr>
          <a:xfrm>
            <a:off x="2148333" y="2335522"/>
            <a:ext cx="1117399" cy="261551"/>
            <a:chOff x="4894550" y="3800573"/>
            <a:chExt cx="1589189" cy="371983"/>
          </a:xfrm>
        </p:grpSpPr>
        <p:sp>
          <p:nvSpPr>
            <p:cNvPr id="62" name="Google Shape;477;p22">
              <a:extLst>
                <a:ext uri="{FF2B5EF4-FFF2-40B4-BE49-F238E27FC236}">
                  <a16:creationId xmlns:a16="http://schemas.microsoft.com/office/drawing/2014/main" id="{97D46DB5-5E7C-1C40-BD37-70DBA5FBBBA7}"/>
                </a:ext>
              </a:extLst>
            </p:cNvPr>
            <p:cNvSpPr txBox="1"/>
            <p:nvPr/>
          </p:nvSpPr>
          <p:spPr>
            <a:xfrm>
              <a:off x="5248464" y="3801899"/>
              <a:ext cx="1235275" cy="369338"/>
            </a:xfrm>
            <a:prstGeom prst="rect">
              <a:avLst/>
            </a:prstGeom>
            <a:noFill/>
            <a:ln>
              <a:noFill/>
            </a:ln>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800"/>
              </a:pPr>
              <a:r>
                <a:rPr lang="en-US" sz="1266" dirty="0">
                  <a:solidFill>
                    <a:srgbClr val="AC48F7"/>
                  </a:solidFill>
                  <a:latin typeface="Calibri"/>
                  <a:ea typeface="Calibri"/>
                  <a:cs typeface="Calibri"/>
                  <a:sym typeface="Calibri"/>
                </a:rPr>
                <a:t>10</a:t>
              </a:r>
              <a:r>
                <a:rPr lang="en-US" sz="1266" baseline="30000" dirty="0">
                  <a:solidFill>
                    <a:srgbClr val="AC48F7"/>
                  </a:solidFill>
                  <a:latin typeface="Calibri"/>
                  <a:ea typeface="Calibri"/>
                  <a:cs typeface="Calibri"/>
                  <a:sym typeface="Calibri"/>
                </a:rPr>
                <a:t>13</a:t>
              </a:r>
              <a:r>
                <a:rPr lang="en-US" sz="1266" dirty="0">
                  <a:solidFill>
                    <a:srgbClr val="AC48F7"/>
                  </a:solidFill>
                  <a:latin typeface="Calibri"/>
                  <a:ea typeface="Calibri"/>
                  <a:cs typeface="Calibri"/>
                  <a:sym typeface="Calibri"/>
                </a:rPr>
                <a:t> n/cm3</a:t>
              </a:r>
              <a:endParaRPr sz="985" dirty="0">
                <a:solidFill>
                  <a:srgbClr val="000000"/>
                </a:solidFill>
                <a:latin typeface="Arial"/>
                <a:ea typeface="Arial"/>
                <a:cs typeface="Arial"/>
                <a:sym typeface="Arial"/>
              </a:endParaRPr>
            </a:p>
          </p:txBody>
        </p:sp>
        <p:sp>
          <p:nvSpPr>
            <p:cNvPr id="63" name="Google Shape;468;p22">
              <a:extLst>
                <a:ext uri="{FF2B5EF4-FFF2-40B4-BE49-F238E27FC236}">
                  <a16:creationId xmlns:a16="http://schemas.microsoft.com/office/drawing/2014/main" id="{18ACD937-1D2D-7143-972E-BC158FA9B154}"/>
                </a:ext>
              </a:extLst>
            </p:cNvPr>
            <p:cNvSpPr/>
            <p:nvPr/>
          </p:nvSpPr>
          <p:spPr>
            <a:xfrm>
              <a:off x="4894550" y="3800573"/>
              <a:ext cx="400833" cy="371983"/>
            </a:xfrm>
            <a:prstGeom prst="star5">
              <a:avLst>
                <a:gd name="adj" fmla="val 19098"/>
                <a:gd name="hf" fmla="val 105146"/>
                <a:gd name="vf" fmla="val 110557"/>
              </a:avLst>
            </a:prstGeom>
            <a:solidFill>
              <a:srgbClr val="AC48F7"/>
            </a:solidFill>
            <a:ln w="9525" cap="flat" cmpd="sng">
              <a:solidFill>
                <a:srgbClr val="FF2F92"/>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64283" tIns="32133" rIns="64283" bIns="32133" anchor="ctr" anchorCtr="0">
              <a:noAutofit/>
            </a:bodyPr>
            <a:lstStyle/>
            <a:p>
              <a:pPr algn="ctr" defTabSz="342900" fontAlgn="auto">
                <a:spcBef>
                  <a:spcPts val="0"/>
                </a:spcBef>
                <a:spcAft>
                  <a:spcPts val="0"/>
                </a:spcAft>
                <a:buClr>
                  <a:srgbClr val="000000"/>
                </a:buClr>
                <a:buSzPts val="1800"/>
              </a:pPr>
              <a:endParaRPr sz="1266">
                <a:solidFill>
                  <a:prstClr val="white"/>
                </a:solidFill>
                <a:latin typeface="Calibri"/>
                <a:ea typeface="Calibri"/>
                <a:cs typeface="Calibri"/>
                <a:sym typeface="Calibri"/>
              </a:endParaRPr>
            </a:p>
          </p:txBody>
        </p:sp>
      </p:grpSp>
      <p:sp>
        <p:nvSpPr>
          <p:cNvPr id="64" name="Google Shape;467;p22">
            <a:extLst>
              <a:ext uri="{FF2B5EF4-FFF2-40B4-BE49-F238E27FC236}">
                <a16:creationId xmlns:a16="http://schemas.microsoft.com/office/drawing/2014/main" id="{76CBB984-E759-EA4B-9B0C-5B73B1A00426}"/>
              </a:ext>
            </a:extLst>
          </p:cNvPr>
          <p:cNvSpPr txBox="1"/>
          <p:nvPr/>
        </p:nvSpPr>
        <p:spPr>
          <a:xfrm>
            <a:off x="4368063" y="3050001"/>
            <a:ext cx="1235126" cy="216474"/>
          </a:xfrm>
          <a:prstGeom prst="rect">
            <a:avLst/>
          </a:prstGeom>
          <a:solidFill>
            <a:srgbClr val="239FFF"/>
          </a:solidFill>
          <a:ln w="9525" cap="flat" cmpd="sng">
            <a:solidFill>
              <a:srgbClr val="4A7DBA"/>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64283" tIns="32133" rIns="64283" bIns="32133" anchor="t" anchorCtr="0">
            <a:spAutoFit/>
          </a:bodyPr>
          <a:lstStyle/>
          <a:p>
            <a:pPr defTabSz="342900" fontAlgn="auto">
              <a:spcBef>
                <a:spcPts val="0"/>
              </a:spcBef>
              <a:spcAft>
                <a:spcPts val="0"/>
              </a:spcAft>
              <a:buClr>
                <a:srgbClr val="000000"/>
              </a:buClr>
              <a:buSzPts val="1400"/>
            </a:pPr>
            <a:r>
              <a:rPr lang="en-US" sz="985" dirty="0">
                <a:solidFill>
                  <a:prstClr val="white"/>
                </a:solidFill>
                <a:latin typeface="Calibri"/>
                <a:ea typeface="Calibri"/>
                <a:cs typeface="Calibri"/>
                <a:sym typeface="Calibri"/>
              </a:rPr>
              <a:t>Herwig, </a:t>
            </a:r>
            <a:r>
              <a:rPr lang="en-US" sz="985" dirty="0" err="1">
                <a:solidFill>
                  <a:prstClr val="white"/>
                </a:solidFill>
                <a:latin typeface="Calibri"/>
                <a:ea typeface="Calibri"/>
                <a:cs typeface="Calibri"/>
                <a:sym typeface="Calibri"/>
              </a:rPr>
              <a:t>Denissenkov</a:t>
            </a:r>
            <a:endParaRPr sz="985" dirty="0">
              <a:solidFill>
                <a:prstClr val="white"/>
              </a:solidFill>
              <a:latin typeface="Calibri"/>
              <a:ea typeface="Calibri"/>
              <a:cs typeface="Calibri"/>
              <a:sym typeface="Calibri"/>
            </a:endParaRPr>
          </a:p>
        </p:txBody>
      </p:sp>
      <p:sp>
        <p:nvSpPr>
          <p:cNvPr id="3" name="Title 2">
            <a:extLst>
              <a:ext uri="{FF2B5EF4-FFF2-40B4-BE49-F238E27FC236}">
                <a16:creationId xmlns:a16="http://schemas.microsoft.com/office/drawing/2014/main" id="{46590279-69B9-455A-9948-565A8E60C26A}"/>
              </a:ext>
            </a:extLst>
          </p:cNvPr>
          <p:cNvSpPr>
            <a:spLocks noGrp="1"/>
          </p:cNvSpPr>
          <p:nvPr>
            <p:ph type="title"/>
          </p:nvPr>
        </p:nvSpPr>
        <p:spPr/>
        <p:txBody>
          <a:bodyPr/>
          <a:lstStyle/>
          <a:p>
            <a:r>
              <a:rPr lang="en-CA" sz="2700" dirty="0"/>
              <a:t>Impact of neutron capture rate uncertainties</a:t>
            </a:r>
          </a:p>
        </p:txBody>
      </p:sp>
      <p:sp>
        <p:nvSpPr>
          <p:cNvPr id="19" name="TextBox 18">
            <a:extLst>
              <a:ext uri="{FF2B5EF4-FFF2-40B4-BE49-F238E27FC236}">
                <a16:creationId xmlns:a16="http://schemas.microsoft.com/office/drawing/2014/main" id="{4AE7D678-CF5F-7A94-D471-81431A9F1512}"/>
              </a:ext>
            </a:extLst>
          </p:cNvPr>
          <p:cNvSpPr txBox="1"/>
          <p:nvPr/>
        </p:nvSpPr>
        <p:spPr>
          <a:xfrm>
            <a:off x="4972853" y="1915247"/>
            <a:ext cx="3749674" cy="507831"/>
          </a:xfrm>
          <a:prstGeom prst="rect">
            <a:avLst/>
          </a:prstGeom>
          <a:noFill/>
        </p:spPr>
        <p:txBody>
          <a:bodyPr wrap="square" rtlCol="0">
            <a:spAutoFit/>
          </a:bodyPr>
          <a:lstStyle/>
          <a:p>
            <a:pPr defTabSz="342900" fontAlgn="auto">
              <a:spcBef>
                <a:spcPts val="0"/>
              </a:spcBef>
              <a:spcAft>
                <a:spcPts val="0"/>
              </a:spcAft>
            </a:pPr>
            <a:r>
              <a:rPr lang="en-CA" sz="1350" b="1" dirty="0">
                <a:solidFill>
                  <a:srgbClr val="457A93"/>
                </a:solidFill>
                <a:latin typeface="Calibri" panose="020F0502020204030204"/>
                <a:ea typeface="+mn-ea"/>
              </a:rPr>
              <a:t>Problem:</a:t>
            </a:r>
            <a:r>
              <a:rPr lang="en-CA" sz="1350" dirty="0">
                <a:solidFill>
                  <a:prstClr val="black"/>
                </a:solidFill>
                <a:latin typeface="Calibri" panose="020F0502020204030204"/>
                <a:ea typeface="+mn-ea"/>
              </a:rPr>
              <a:t> both the </a:t>
            </a:r>
            <a:r>
              <a:rPr lang="en-CA" sz="1350" baseline="30000" dirty="0">
                <a:solidFill>
                  <a:prstClr val="black"/>
                </a:solidFill>
                <a:latin typeface="Calibri" panose="020F0502020204030204"/>
                <a:ea typeface="+mn-ea"/>
              </a:rPr>
              <a:t>139</a:t>
            </a:r>
            <a:r>
              <a:rPr lang="en-CA" sz="1350" dirty="0">
                <a:solidFill>
                  <a:prstClr val="black"/>
                </a:solidFill>
                <a:latin typeface="Calibri" panose="020F0502020204030204"/>
                <a:ea typeface="+mn-ea"/>
              </a:rPr>
              <a:t>Ba nucleus as well as the neutron (lifetime: </a:t>
            </a:r>
            <a:r>
              <a:rPr lang="en-DE" sz="1350" dirty="0">
                <a:solidFill>
                  <a:srgbClr val="000000"/>
                </a:solidFill>
                <a:latin typeface="Arial" panose="020B0604020202020204" pitchFamily="34" charset="0"/>
                <a:ea typeface="+mn-ea"/>
              </a:rPr>
              <a:t>879.4(6)) </a:t>
            </a:r>
            <a:r>
              <a:rPr lang="en-CA" sz="1350" dirty="0">
                <a:solidFill>
                  <a:prstClr val="black"/>
                </a:solidFill>
                <a:latin typeface="Calibri" panose="020F0502020204030204"/>
                <a:ea typeface="+mn-ea"/>
              </a:rPr>
              <a:t>are unstable particles!</a:t>
            </a:r>
          </a:p>
        </p:txBody>
      </p:sp>
      <p:pic>
        <p:nvPicPr>
          <p:cNvPr id="4" name="Picture 3" descr="A picture containing text, screenshot, number, font&#10;&#10;Description automatically generated">
            <a:extLst>
              <a:ext uri="{FF2B5EF4-FFF2-40B4-BE49-F238E27FC236}">
                <a16:creationId xmlns:a16="http://schemas.microsoft.com/office/drawing/2014/main" id="{95C8FBAA-5703-51E8-2219-D7C49BF1114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018813" y="740997"/>
            <a:ext cx="3749674" cy="1065175"/>
          </a:xfrm>
          <a:prstGeom prst="rect">
            <a:avLst/>
          </a:prstGeom>
        </p:spPr>
      </p:pic>
      <p:cxnSp>
        <p:nvCxnSpPr>
          <p:cNvPr id="5" name="Straight Arrow Connector 4">
            <a:extLst>
              <a:ext uri="{FF2B5EF4-FFF2-40B4-BE49-F238E27FC236}">
                <a16:creationId xmlns:a16="http://schemas.microsoft.com/office/drawing/2014/main" id="{8BC51A7E-928D-EAD5-E8C7-D60698082F82}"/>
              </a:ext>
            </a:extLst>
          </p:cNvPr>
          <p:cNvCxnSpPr>
            <a:cxnSpLocks/>
          </p:cNvCxnSpPr>
          <p:nvPr/>
        </p:nvCxnSpPr>
        <p:spPr>
          <a:xfrm flipV="1">
            <a:off x="7537350" y="1537092"/>
            <a:ext cx="291115" cy="1"/>
          </a:xfrm>
          <a:prstGeom prst="straightConnector1">
            <a:avLst/>
          </a:prstGeom>
          <a:noFill/>
          <a:ln w="57150" cap="flat" cmpd="sng" algn="ctr">
            <a:solidFill>
              <a:srgbClr val="FF9900"/>
            </a:solidFill>
            <a:prstDash val="solid"/>
            <a:tailEnd type="triangle"/>
          </a:ln>
          <a:effectLst>
            <a:outerShdw blurRad="40000" dist="20000" dir="5400000" rotWithShape="0">
              <a:srgbClr val="000000">
                <a:alpha val="38000"/>
              </a:srgbClr>
            </a:outerShdw>
          </a:effectLst>
        </p:spPr>
      </p:cxnSp>
      <p:cxnSp>
        <p:nvCxnSpPr>
          <p:cNvPr id="7" name="Straight Arrow Connector 6">
            <a:extLst>
              <a:ext uri="{FF2B5EF4-FFF2-40B4-BE49-F238E27FC236}">
                <a16:creationId xmlns:a16="http://schemas.microsoft.com/office/drawing/2014/main" id="{593290D0-79D7-F09B-819A-AD234711692C}"/>
              </a:ext>
            </a:extLst>
          </p:cNvPr>
          <p:cNvCxnSpPr>
            <a:cxnSpLocks/>
          </p:cNvCxnSpPr>
          <p:nvPr/>
        </p:nvCxnSpPr>
        <p:spPr>
          <a:xfrm flipV="1">
            <a:off x="8095164" y="1537092"/>
            <a:ext cx="291115" cy="1"/>
          </a:xfrm>
          <a:prstGeom prst="straightConnector1">
            <a:avLst/>
          </a:prstGeom>
          <a:noFill/>
          <a:ln w="57150" cap="flat" cmpd="sng" algn="ctr">
            <a:solidFill>
              <a:srgbClr val="FF9900"/>
            </a:solidFill>
            <a:prstDash val="solid"/>
            <a:tailEnd type="triangle"/>
          </a:ln>
          <a:effectLst>
            <a:outerShdw blurRad="40000" dist="20000" dir="5400000" rotWithShape="0">
              <a:srgbClr val="000000">
                <a:alpha val="38000"/>
              </a:srgbClr>
            </a:outerShdw>
          </a:effectLst>
        </p:spPr>
      </p:cxnSp>
      <p:cxnSp>
        <p:nvCxnSpPr>
          <p:cNvPr id="8" name="Straight Arrow Connector 7">
            <a:extLst>
              <a:ext uri="{FF2B5EF4-FFF2-40B4-BE49-F238E27FC236}">
                <a16:creationId xmlns:a16="http://schemas.microsoft.com/office/drawing/2014/main" id="{28D30DD0-0A19-6456-CC07-E39A647A0EF7}"/>
              </a:ext>
            </a:extLst>
          </p:cNvPr>
          <p:cNvCxnSpPr/>
          <p:nvPr/>
        </p:nvCxnSpPr>
        <p:spPr>
          <a:xfrm flipH="1" flipV="1">
            <a:off x="7023628" y="1114878"/>
            <a:ext cx="205089" cy="237952"/>
          </a:xfrm>
          <a:prstGeom prst="straightConnector1">
            <a:avLst/>
          </a:prstGeom>
          <a:noFill/>
          <a:ln w="57150" cap="flat" cmpd="sng" algn="ctr">
            <a:solidFill>
              <a:srgbClr val="FF9900"/>
            </a:solidFill>
            <a:prstDash val="solid"/>
            <a:tailEnd type="triangle"/>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22304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3B3D1-0862-034E-B789-A6C72C45F53E}"/>
              </a:ext>
            </a:extLst>
          </p:cNvPr>
          <p:cNvSpPr>
            <a:spLocks noGrp="1"/>
          </p:cNvSpPr>
          <p:nvPr>
            <p:ph type="title"/>
          </p:nvPr>
        </p:nvSpPr>
        <p:spPr/>
        <p:txBody>
          <a:bodyPr/>
          <a:lstStyle/>
          <a:p>
            <a:r>
              <a:rPr lang="en-US" dirty="0"/>
              <a:t>Normalizations and the Oslo Method</a:t>
            </a:r>
          </a:p>
        </p:txBody>
      </p:sp>
      <p:pic>
        <p:nvPicPr>
          <p:cNvPr id="7" name="Picture 6" descr="Text&#10;&#10;Description automatically generated with medium confidence">
            <a:extLst>
              <a:ext uri="{FF2B5EF4-FFF2-40B4-BE49-F238E27FC236}">
                <a16:creationId xmlns:a16="http://schemas.microsoft.com/office/drawing/2014/main" id="{91918B71-A809-1047-8624-412E88A5E7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6226" y="4121844"/>
            <a:ext cx="3171916" cy="690733"/>
          </a:xfrm>
          <a:prstGeom prst="rect">
            <a:avLst/>
          </a:prstGeom>
        </p:spPr>
      </p:pic>
      <p:sp>
        <p:nvSpPr>
          <p:cNvPr id="8" name="Rectangle 7">
            <a:extLst>
              <a:ext uri="{FF2B5EF4-FFF2-40B4-BE49-F238E27FC236}">
                <a16:creationId xmlns:a16="http://schemas.microsoft.com/office/drawing/2014/main" id="{10486BE6-65EB-074C-BCC9-478F302856FC}"/>
              </a:ext>
            </a:extLst>
          </p:cNvPr>
          <p:cNvSpPr/>
          <p:nvPr/>
        </p:nvSpPr>
        <p:spPr>
          <a:xfrm>
            <a:off x="1807026" y="3426127"/>
            <a:ext cx="2834640" cy="800219"/>
          </a:xfrm>
          <a:prstGeom prst="rect">
            <a:avLst/>
          </a:prstGeom>
        </p:spPr>
        <p:txBody>
          <a:bodyPr wrap="square">
            <a:spAutoFit/>
          </a:bodyPr>
          <a:lstStyle/>
          <a:p>
            <a:r>
              <a:rPr lang="en-CA" sz="1400"/>
              <a:t>S. Goriely, S. Hilaire and A. J. Koning</a:t>
            </a:r>
          </a:p>
          <a:p>
            <a:r>
              <a:rPr lang="en-CA" sz="1400">
                <a:latin typeface="Times" pitchFamily="2" charset="0"/>
              </a:rPr>
              <a:t>PRC </a:t>
            </a:r>
            <a:r>
              <a:rPr lang="en-CA" sz="1400" b="1">
                <a:latin typeface="Times" pitchFamily="2" charset="0"/>
              </a:rPr>
              <a:t>78</a:t>
            </a:r>
            <a:r>
              <a:rPr lang="en-CA" sz="1400">
                <a:latin typeface="Times" pitchFamily="2" charset="0"/>
              </a:rPr>
              <a:t>, 064307 (2008)</a:t>
            </a:r>
            <a:br>
              <a:rPr lang="en-CA">
                <a:latin typeface="Times" pitchFamily="2" charset="0"/>
              </a:rPr>
            </a:br>
            <a:endParaRPr lang="en-CA"/>
          </a:p>
        </p:txBody>
      </p:sp>
      <p:sp>
        <p:nvSpPr>
          <p:cNvPr id="10" name="TextBox 9">
            <a:extLst>
              <a:ext uri="{FF2B5EF4-FFF2-40B4-BE49-F238E27FC236}">
                <a16:creationId xmlns:a16="http://schemas.microsoft.com/office/drawing/2014/main" id="{D3F6C866-28C2-A145-880D-F9A31E803CC5}"/>
              </a:ext>
            </a:extLst>
          </p:cNvPr>
          <p:cNvSpPr txBox="1"/>
          <p:nvPr/>
        </p:nvSpPr>
        <p:spPr>
          <a:xfrm>
            <a:off x="3622764" y="2202419"/>
            <a:ext cx="1142560" cy="369332"/>
          </a:xfrm>
          <a:prstGeom prst="rect">
            <a:avLst/>
          </a:prstGeom>
          <a:noFill/>
        </p:spPr>
        <p:txBody>
          <a:bodyPr wrap="square" rtlCol="0">
            <a:spAutoFit/>
          </a:bodyPr>
          <a:lstStyle/>
          <a:p>
            <a:r>
              <a:rPr lang="en-US" dirty="0">
                <a:solidFill>
                  <a:srgbClr val="FF0000"/>
                </a:solidFill>
              </a:rPr>
              <a:t>from D</a:t>
            </a:r>
            <a:r>
              <a:rPr lang="en-US" baseline="-25000" dirty="0">
                <a:solidFill>
                  <a:srgbClr val="FF0000"/>
                </a:solidFill>
              </a:rPr>
              <a:t>0</a:t>
            </a:r>
          </a:p>
        </p:txBody>
      </p:sp>
      <p:sp>
        <p:nvSpPr>
          <p:cNvPr id="11" name="TextBox 10">
            <a:extLst>
              <a:ext uri="{FF2B5EF4-FFF2-40B4-BE49-F238E27FC236}">
                <a16:creationId xmlns:a16="http://schemas.microsoft.com/office/drawing/2014/main" id="{89F4F0D4-0A57-2146-A09C-030853DEE398}"/>
              </a:ext>
            </a:extLst>
          </p:cNvPr>
          <p:cNvSpPr txBox="1"/>
          <p:nvPr/>
        </p:nvSpPr>
        <p:spPr>
          <a:xfrm>
            <a:off x="1580655" y="2017753"/>
            <a:ext cx="1142560" cy="369332"/>
          </a:xfrm>
          <a:prstGeom prst="rect">
            <a:avLst/>
          </a:prstGeom>
          <a:noFill/>
        </p:spPr>
        <p:txBody>
          <a:bodyPr wrap="square" rtlCol="0">
            <a:spAutoFit/>
          </a:bodyPr>
          <a:lstStyle/>
          <a:p>
            <a:r>
              <a:rPr lang="en-US" dirty="0">
                <a:solidFill>
                  <a:srgbClr val="8E8E8E"/>
                </a:solidFill>
              </a:rPr>
              <a:t>Oslo-Data</a:t>
            </a:r>
            <a:endParaRPr lang="en-US" baseline="-25000" dirty="0">
              <a:solidFill>
                <a:srgbClr val="8E8E8E"/>
              </a:solidFill>
            </a:endParaRPr>
          </a:p>
        </p:txBody>
      </p:sp>
      <p:cxnSp>
        <p:nvCxnSpPr>
          <p:cNvPr id="13" name="Straight Connector 12">
            <a:extLst>
              <a:ext uri="{FF2B5EF4-FFF2-40B4-BE49-F238E27FC236}">
                <a16:creationId xmlns:a16="http://schemas.microsoft.com/office/drawing/2014/main" id="{ACB606F9-AF3C-834A-9B01-47D2D081681E}"/>
              </a:ext>
            </a:extLst>
          </p:cNvPr>
          <p:cNvCxnSpPr/>
          <p:nvPr/>
        </p:nvCxnSpPr>
        <p:spPr>
          <a:xfrm>
            <a:off x="2560318" y="2464526"/>
            <a:ext cx="191588" cy="18288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5" name="Picture 14" descr="Text, letter&#10;&#10;Description automatically generated">
            <a:extLst>
              <a:ext uri="{FF2B5EF4-FFF2-40B4-BE49-F238E27FC236}">
                <a16:creationId xmlns:a16="http://schemas.microsoft.com/office/drawing/2014/main" id="{F2425C6F-9975-B44E-B99E-4D16AA91BD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78943" y="1386859"/>
            <a:ext cx="3990521" cy="782300"/>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2C67381-2461-6B44-B700-79DFE88C8038}"/>
                  </a:ext>
                </a:extLst>
              </p:cNvPr>
              <p:cNvSpPr txBox="1"/>
              <p:nvPr/>
            </p:nvSpPr>
            <p:spPr>
              <a:xfrm>
                <a:off x="5048247" y="2256441"/>
                <a:ext cx="3921216" cy="1661993"/>
              </a:xfrm>
              <a:prstGeom prst="rect">
                <a:avLst/>
              </a:prstGeom>
              <a:noFill/>
            </p:spPr>
            <p:txBody>
              <a:bodyPr wrap="square" rtlCol="0">
                <a:spAutoFit/>
              </a:bodyPr>
              <a:lstStyle/>
              <a:p>
                <a:r>
                  <a:rPr lang="en-US" dirty="0">
                    <a:solidFill>
                      <a:srgbClr val="0070C0"/>
                    </a:solidFill>
                  </a:rPr>
                  <a:t>In exotic nuclei:</a:t>
                </a:r>
                <a:r>
                  <a:rPr lang="en-US" dirty="0"/>
                  <a:t> we don’t know </a:t>
                </a:r>
                <a:r>
                  <a:rPr lang="en-US" dirty="0">
                    <a:solidFill>
                      <a:srgbClr val="FF0000"/>
                    </a:solidFill>
                  </a:rPr>
                  <a:t>D</a:t>
                </a:r>
                <a:r>
                  <a:rPr lang="en-US" baseline="-25000" dirty="0">
                    <a:solidFill>
                      <a:srgbClr val="FF0000"/>
                    </a:solidFill>
                  </a:rPr>
                  <a:t>0</a:t>
                </a:r>
                <a:br>
                  <a:rPr lang="en-US" baseline="-25000" dirty="0">
                    <a:solidFill>
                      <a:srgbClr val="FF0000"/>
                    </a:solidFill>
                  </a:rPr>
                </a:br>
                <a:endParaRPr lang="en-US" baseline="-25000" dirty="0">
                  <a:solidFill>
                    <a:srgbClr val="FF0000"/>
                  </a:solidFill>
                </a:endParaRPr>
              </a:p>
              <a:p>
                <a:pPr marL="285743" indent="-285743">
                  <a:buFont typeface="Wingdings" pitchFamily="2" charset="2"/>
                  <a:buChar char="à"/>
                </a:pPr>
                <a:r>
                  <a:rPr lang="en-US" dirty="0">
                    <a:sym typeface="Wingdings" pitchFamily="2" charset="2"/>
                  </a:rPr>
                  <a:t>We can’t determine the “slope” </a:t>
                </a:r>
                <a14:m>
                  <m:oMath xmlns:m="http://schemas.openxmlformats.org/officeDocument/2006/math">
                    <m:r>
                      <a:rPr lang="en-US" i="1">
                        <a:latin typeface="Cambria Math" panose="02040503050406030204" pitchFamily="18" charset="0"/>
                        <a:ea typeface="Cambria Math" panose="02040503050406030204" pitchFamily="18" charset="0"/>
                        <a:sym typeface="Wingdings" pitchFamily="2" charset="2"/>
                      </a:rPr>
                      <m:t>𝛼</m:t>
                    </m:r>
                  </m:oMath>
                </a14:m>
                <a:endParaRPr lang="en-US" dirty="0"/>
              </a:p>
              <a:p>
                <a:pPr marL="285743" indent="-285743">
                  <a:buFont typeface="Wingdings" pitchFamily="2" charset="2"/>
                  <a:buChar char="à"/>
                </a:pPr>
                <a:r>
                  <a:rPr lang="en-US" dirty="0"/>
                  <a:t>use level density model to calculate </a:t>
                </a:r>
                <a14:m>
                  <m:oMath xmlns:m="http://schemas.openxmlformats.org/officeDocument/2006/math">
                    <m:r>
                      <a:rPr lang="en-US" i="1">
                        <a:latin typeface="Cambria Math" panose="02040503050406030204" pitchFamily="18" charset="0"/>
                        <a:ea typeface="Cambria Math" panose="02040503050406030204" pitchFamily="18" charset="0"/>
                      </a:rPr>
                      <m:t>𝜌</m:t>
                    </m:r>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𝑆𝑛</m:t>
                    </m:r>
                    <m:r>
                      <a:rPr lang="de-DE" i="1" smtClean="0">
                        <a:latin typeface="Cambria Math" panose="02040503050406030204" pitchFamily="18" charset="0"/>
                        <a:ea typeface="Cambria Math" panose="02040503050406030204" pitchFamily="18" charset="0"/>
                      </a:rPr>
                      <m:t>)?</m:t>
                    </m:r>
                  </m:oMath>
                </a14:m>
                <a:endParaRPr lang="en-US" dirty="0"/>
              </a:p>
              <a:p>
                <a:endParaRPr lang="en-US" dirty="0"/>
              </a:p>
            </p:txBody>
          </p:sp>
        </mc:Choice>
        <mc:Fallback xmlns="">
          <p:sp>
            <p:nvSpPr>
              <p:cNvPr id="16" name="TextBox 15">
                <a:extLst>
                  <a:ext uri="{FF2B5EF4-FFF2-40B4-BE49-F238E27FC236}">
                    <a16:creationId xmlns:a16="http://schemas.microsoft.com/office/drawing/2014/main" id="{32C67381-2461-6B44-B700-79DFE88C8038}"/>
                  </a:ext>
                </a:extLst>
              </p:cNvPr>
              <p:cNvSpPr txBox="1">
                <a:spLocks noRot="1" noChangeAspect="1" noMove="1" noResize="1" noEditPoints="1" noAdjustHandles="1" noChangeArrowheads="1" noChangeShapeType="1" noTextEdit="1"/>
              </p:cNvSpPr>
              <p:nvPr/>
            </p:nvSpPr>
            <p:spPr>
              <a:xfrm>
                <a:off x="5048247" y="2256441"/>
                <a:ext cx="3921216" cy="1661993"/>
              </a:xfrm>
              <a:prstGeom prst="rect">
                <a:avLst/>
              </a:prstGeom>
              <a:blipFill>
                <a:blip r:embed="rId5"/>
                <a:stretch>
                  <a:fillRect l="-1290" t="-1515"/>
                </a:stretch>
              </a:blipFill>
            </p:spPr>
            <p:txBody>
              <a:bodyPr/>
              <a:lstStyle/>
              <a:p>
                <a:r>
                  <a:rPr lang="en-US">
                    <a:noFill/>
                  </a:rPr>
                  <a:t> </a:t>
                </a:r>
              </a:p>
            </p:txBody>
          </p:sp>
        </mc:Fallback>
      </mc:AlternateContent>
      <p:pic>
        <p:nvPicPr>
          <p:cNvPr id="12" name="Picture 11" descr="Chart, line chart&#10;&#10;Description automatically generated">
            <a:extLst>
              <a:ext uri="{FF2B5EF4-FFF2-40B4-BE49-F238E27FC236}">
                <a16:creationId xmlns:a16="http://schemas.microsoft.com/office/drawing/2014/main" id="{EA7EF18F-08FB-D94F-BD8F-E0E884A99BD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0605" y="1406104"/>
            <a:ext cx="4826181" cy="2717567"/>
          </a:xfrm>
          <a:prstGeom prst="rect">
            <a:avLst/>
          </a:prstGeom>
        </p:spPr>
      </p:pic>
      <p:pic>
        <p:nvPicPr>
          <p:cNvPr id="14" name="Picture 13" descr="Chart, line chart&#10;&#10;Description automatically generated">
            <a:extLst>
              <a:ext uri="{FF2B5EF4-FFF2-40B4-BE49-F238E27FC236}">
                <a16:creationId xmlns:a16="http://schemas.microsoft.com/office/drawing/2014/main" id="{6B0B765E-5842-A94F-A6A5-441C75A3F1E8}"/>
              </a:ext>
            </a:extLst>
          </p:cNvPr>
          <p:cNvPicPr>
            <a:picLocks noChangeAspect="1"/>
          </p:cNvPicPr>
          <p:nvPr/>
        </p:nvPicPr>
        <p:blipFill rotWithShape="1">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1279954">
            <a:off x="1204301" y="1950522"/>
            <a:ext cx="2572052" cy="1843723"/>
          </a:xfrm>
          <a:prstGeom prst="rect">
            <a:avLst/>
          </a:prstGeom>
        </p:spPr>
      </p:pic>
      <p:pic>
        <p:nvPicPr>
          <p:cNvPr id="17" name="Picture 16" descr="Chart, line chart&#10;&#10;Description automatically generated">
            <a:extLst>
              <a:ext uri="{FF2B5EF4-FFF2-40B4-BE49-F238E27FC236}">
                <a16:creationId xmlns:a16="http://schemas.microsoft.com/office/drawing/2014/main" id="{79C3EA9C-62A7-CE4D-BF26-A6BAE40427A9}"/>
              </a:ext>
            </a:extLst>
          </p:cNvPr>
          <p:cNvPicPr>
            <a:picLocks noChangeAspect="1"/>
          </p:cNvPicPr>
          <p:nvPr/>
        </p:nvPicPr>
        <p:blipFill rotWithShape="1">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436118">
            <a:off x="1354226" y="2136074"/>
            <a:ext cx="2572052" cy="1843723"/>
          </a:xfrm>
          <a:prstGeom prst="rect">
            <a:avLst/>
          </a:prstGeom>
        </p:spPr>
      </p:pic>
      <p:sp>
        <p:nvSpPr>
          <p:cNvPr id="3" name="Rectangle 2">
            <a:extLst>
              <a:ext uri="{FF2B5EF4-FFF2-40B4-BE49-F238E27FC236}">
                <a16:creationId xmlns:a16="http://schemas.microsoft.com/office/drawing/2014/main" id="{B6509FDC-AB9C-607B-4096-42305219F889}"/>
              </a:ext>
            </a:extLst>
          </p:cNvPr>
          <p:cNvSpPr/>
          <p:nvPr/>
        </p:nvSpPr>
        <p:spPr>
          <a:xfrm>
            <a:off x="2329841" y="1578279"/>
            <a:ext cx="1039660" cy="4024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36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C65EE-6619-254F-A14B-1791936FB946}"/>
              </a:ext>
            </a:extLst>
          </p:cNvPr>
          <p:cNvSpPr>
            <a:spLocks noGrp="1"/>
          </p:cNvSpPr>
          <p:nvPr>
            <p:ph type="title"/>
          </p:nvPr>
        </p:nvSpPr>
        <p:spPr/>
        <p:txBody>
          <a:bodyPr/>
          <a:lstStyle/>
          <a:p>
            <a:r>
              <a:rPr lang="en-US" dirty="0"/>
              <a:t>The Shape Method</a:t>
            </a:r>
          </a:p>
        </p:txBody>
      </p:sp>
      <p:cxnSp>
        <p:nvCxnSpPr>
          <p:cNvPr id="13" name="Straight Connector 12">
            <a:extLst>
              <a:ext uri="{FF2B5EF4-FFF2-40B4-BE49-F238E27FC236}">
                <a16:creationId xmlns:a16="http://schemas.microsoft.com/office/drawing/2014/main" id="{C5728FB6-F266-4E43-A80D-0A17E55EC961}"/>
              </a:ext>
            </a:extLst>
          </p:cNvPr>
          <p:cNvCxnSpPr/>
          <p:nvPr/>
        </p:nvCxnSpPr>
        <p:spPr>
          <a:xfrm>
            <a:off x="468318" y="4359529"/>
            <a:ext cx="964406" cy="0"/>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CB978F3-686A-C247-9750-12EEDC0E627F}"/>
              </a:ext>
            </a:extLst>
          </p:cNvPr>
          <p:cNvCxnSpPr/>
          <p:nvPr/>
        </p:nvCxnSpPr>
        <p:spPr>
          <a:xfrm>
            <a:off x="468318" y="4038060"/>
            <a:ext cx="964406" cy="0"/>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8F8C8F7-30F7-3447-A929-58C6476A2A25}"/>
              </a:ext>
            </a:extLst>
          </p:cNvPr>
          <p:cNvCxnSpPr/>
          <p:nvPr/>
        </p:nvCxnSpPr>
        <p:spPr>
          <a:xfrm>
            <a:off x="468318" y="3716591"/>
            <a:ext cx="964406" cy="0"/>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57830064-2704-BB42-A885-510881060577}"/>
              </a:ext>
            </a:extLst>
          </p:cNvPr>
          <p:cNvSpPr/>
          <p:nvPr/>
        </p:nvSpPr>
        <p:spPr>
          <a:xfrm flipV="1">
            <a:off x="468318" y="1359154"/>
            <a:ext cx="1017984" cy="214313"/>
          </a:xfrm>
          <a:prstGeom prst="rect">
            <a:avLst/>
          </a:prstGeom>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642915" rtl="0" eaLnBrk="1" fontAlgn="base" latinLnBrk="0" hangingPunct="1">
              <a:lnSpc>
                <a:spcPct val="100000"/>
              </a:lnSpc>
              <a:spcBef>
                <a:spcPct val="0"/>
              </a:spcBef>
              <a:spcAft>
                <a:spcPct val="0"/>
              </a:spcAft>
              <a:buClrTx/>
              <a:buSzTx/>
              <a:buFontTx/>
              <a:buNone/>
              <a:tabLst/>
              <a:defRPr/>
            </a:pPr>
            <a:endParaRPr kumimoji="0" lang="en-US" sz="2109" b="0" i="0" u="none" strike="noStrike" kern="1200" cap="none" spc="0" normalizeH="0" baseline="0" noProof="0">
              <a:ln>
                <a:noFill/>
              </a:ln>
              <a:solidFill>
                <a:srgbClr val="FFFFFF"/>
              </a:solidFill>
              <a:effectLst/>
              <a:uLnTx/>
              <a:uFillTx/>
              <a:latin typeface="Calibri"/>
              <a:ea typeface="+mn-ea"/>
              <a:cs typeface="+mn-cs"/>
            </a:endParaRPr>
          </a:p>
        </p:txBody>
      </p:sp>
      <p:cxnSp>
        <p:nvCxnSpPr>
          <p:cNvPr id="18" name="Straight Arrow Connector 17">
            <a:extLst>
              <a:ext uri="{FF2B5EF4-FFF2-40B4-BE49-F238E27FC236}">
                <a16:creationId xmlns:a16="http://schemas.microsoft.com/office/drawing/2014/main" id="{6D53DE60-468A-B441-9010-9269B93D182F}"/>
              </a:ext>
            </a:extLst>
          </p:cNvPr>
          <p:cNvCxnSpPr/>
          <p:nvPr/>
        </p:nvCxnSpPr>
        <p:spPr>
          <a:xfrm>
            <a:off x="930015" y="1466310"/>
            <a:ext cx="0" cy="2250281"/>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6507E7F-55A2-F347-8001-57E986AC3C88}"/>
              </a:ext>
            </a:extLst>
          </p:cNvPr>
          <p:cNvCxnSpPr/>
          <p:nvPr/>
        </p:nvCxnSpPr>
        <p:spPr>
          <a:xfrm>
            <a:off x="629052" y="1466310"/>
            <a:ext cx="0" cy="2571750"/>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973DA83-0AE9-4847-94A6-69EDE5297B68}"/>
              </a:ext>
            </a:extLst>
          </p:cNvPr>
          <p:cNvSpPr txBox="1"/>
          <p:nvPr/>
        </p:nvSpPr>
        <p:spPr>
          <a:xfrm>
            <a:off x="1432724" y="3535091"/>
            <a:ext cx="351378" cy="330411"/>
          </a:xfrm>
          <a:prstGeom prst="rect">
            <a:avLst/>
          </a:prstGeom>
          <a:noFill/>
        </p:spPr>
        <p:txBody>
          <a:bodyPr wrap="none" rtlCol="0">
            <a:spAutoFit/>
          </a:bodyPr>
          <a:lstStyle/>
          <a:p>
            <a:pPr marL="0" marR="0" lvl="0" indent="0" algn="l" defTabSz="642915" rtl="0" eaLnBrk="1" fontAlgn="base" latinLnBrk="0" hangingPunct="1">
              <a:lnSpc>
                <a:spcPct val="100000"/>
              </a:lnSpc>
              <a:spcBef>
                <a:spcPct val="0"/>
              </a:spcBef>
              <a:spcAft>
                <a:spcPct val="0"/>
              </a:spcAft>
              <a:buClrTx/>
              <a:buSzTx/>
              <a:buFontTx/>
              <a:buNone/>
              <a:tabLst/>
              <a:defRPr/>
            </a:pPr>
            <a:r>
              <a:rPr kumimoji="0" lang="en-US" sz="1547" b="0" i="0" u="none" strike="noStrike" kern="1200" cap="none" spc="0" normalizeH="0" baseline="0" noProof="0" dirty="0">
                <a:ln>
                  <a:noFill/>
                </a:ln>
                <a:solidFill>
                  <a:srgbClr val="000000"/>
                </a:solidFill>
                <a:effectLst/>
                <a:uLnTx/>
                <a:uFillTx/>
                <a:latin typeface="Calibri"/>
                <a:ea typeface="ヒラギノ角ゴ Pro W3"/>
                <a:cs typeface="Calibri"/>
              </a:rPr>
              <a:t>2</a:t>
            </a:r>
            <a:r>
              <a:rPr kumimoji="0" lang="en-US" sz="1547" b="0" i="0" u="none" strike="noStrike" kern="1200" cap="none" spc="0" normalizeH="0" baseline="30000" noProof="0" dirty="0">
                <a:ln>
                  <a:noFill/>
                </a:ln>
                <a:solidFill>
                  <a:srgbClr val="000000"/>
                </a:solidFill>
                <a:effectLst/>
                <a:uLnTx/>
                <a:uFillTx/>
                <a:latin typeface="Calibri"/>
                <a:ea typeface="ヒラギノ角ゴ Pro W3"/>
                <a:cs typeface="Calibri"/>
              </a:rPr>
              <a:t>+</a:t>
            </a:r>
          </a:p>
        </p:txBody>
      </p:sp>
      <p:sp>
        <p:nvSpPr>
          <p:cNvPr id="21" name="TextBox 20">
            <a:extLst>
              <a:ext uri="{FF2B5EF4-FFF2-40B4-BE49-F238E27FC236}">
                <a16:creationId xmlns:a16="http://schemas.microsoft.com/office/drawing/2014/main" id="{CA06C4D7-D331-714D-8E2A-12C4252233D1}"/>
              </a:ext>
            </a:extLst>
          </p:cNvPr>
          <p:cNvSpPr txBox="1"/>
          <p:nvPr/>
        </p:nvSpPr>
        <p:spPr>
          <a:xfrm>
            <a:off x="1431064" y="3877326"/>
            <a:ext cx="351378" cy="330411"/>
          </a:xfrm>
          <a:prstGeom prst="rect">
            <a:avLst/>
          </a:prstGeom>
          <a:noFill/>
        </p:spPr>
        <p:txBody>
          <a:bodyPr wrap="none" rtlCol="0">
            <a:spAutoFit/>
          </a:bodyPr>
          <a:lstStyle/>
          <a:p>
            <a:pPr marL="0" marR="0" lvl="0" indent="0" algn="l" defTabSz="642915" rtl="0" eaLnBrk="1" fontAlgn="base" latinLnBrk="0" hangingPunct="1">
              <a:lnSpc>
                <a:spcPct val="100000"/>
              </a:lnSpc>
              <a:spcBef>
                <a:spcPct val="0"/>
              </a:spcBef>
              <a:spcAft>
                <a:spcPct val="0"/>
              </a:spcAft>
              <a:buClrTx/>
              <a:buSzTx/>
              <a:buFontTx/>
              <a:buNone/>
              <a:tabLst/>
              <a:defRPr/>
            </a:pPr>
            <a:r>
              <a:rPr kumimoji="0" lang="en-US" sz="1547" b="0" i="0" u="none" strike="noStrike" kern="1200" cap="none" spc="0" normalizeH="0" baseline="0" noProof="0" dirty="0">
                <a:ln>
                  <a:noFill/>
                </a:ln>
                <a:solidFill>
                  <a:srgbClr val="000000"/>
                </a:solidFill>
                <a:effectLst/>
                <a:uLnTx/>
                <a:uFillTx/>
                <a:latin typeface="Calibri"/>
                <a:ea typeface="ヒラギノ角ゴ Pro W3"/>
                <a:cs typeface="Calibri"/>
              </a:rPr>
              <a:t>2</a:t>
            </a:r>
            <a:r>
              <a:rPr kumimoji="0" lang="en-US" sz="1547" b="0" i="0" u="none" strike="noStrike" kern="1200" cap="none" spc="0" normalizeH="0" baseline="30000" noProof="0" dirty="0">
                <a:ln>
                  <a:noFill/>
                </a:ln>
                <a:solidFill>
                  <a:srgbClr val="000000"/>
                </a:solidFill>
                <a:effectLst/>
                <a:uLnTx/>
                <a:uFillTx/>
                <a:latin typeface="Calibri"/>
                <a:ea typeface="ヒラギノ角ゴ Pro W3"/>
                <a:cs typeface="Calibri"/>
              </a:rPr>
              <a:t>+</a:t>
            </a:r>
          </a:p>
        </p:txBody>
      </p:sp>
      <p:pic>
        <p:nvPicPr>
          <p:cNvPr id="5" name="Picture 4" descr="Diagram&#10;&#10;Description automatically generated">
            <a:extLst>
              <a:ext uri="{FF2B5EF4-FFF2-40B4-BE49-F238E27FC236}">
                <a16:creationId xmlns:a16="http://schemas.microsoft.com/office/drawing/2014/main" id="{C73C774B-BE90-9B44-9968-C8F0519CE28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76753" y="1114642"/>
            <a:ext cx="4405898" cy="3984407"/>
          </a:xfrm>
          <a:prstGeom prst="rect">
            <a:avLst/>
          </a:prstGeom>
        </p:spPr>
      </p:pic>
      <p:sp>
        <p:nvSpPr>
          <p:cNvPr id="22" name="TextBox 21">
            <a:extLst>
              <a:ext uri="{FF2B5EF4-FFF2-40B4-BE49-F238E27FC236}">
                <a16:creationId xmlns:a16="http://schemas.microsoft.com/office/drawing/2014/main" id="{F318F3E1-ABC1-A246-B9B1-96E8108FC887}"/>
              </a:ext>
            </a:extLst>
          </p:cNvPr>
          <p:cNvSpPr txBox="1"/>
          <p:nvPr/>
        </p:nvSpPr>
        <p:spPr>
          <a:xfrm>
            <a:off x="6041647" y="3700296"/>
            <a:ext cx="2335878"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Calibri" charset="0"/>
                <a:ea typeface="ＭＳ Ｐゴシック" charset="-128"/>
                <a:cs typeface="+mn-cs"/>
              </a:rPr>
              <a:t>88</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128"/>
                <a:cs typeface="+mn-cs"/>
              </a:rPr>
              <a:t>Br-&gt;</a:t>
            </a:r>
            <a:r>
              <a:rPr kumimoji="0" lang="en-US" sz="1800" b="0" i="0" u="none" strike="noStrike" kern="1200" cap="none" spc="0" normalizeH="0" baseline="30000" noProof="0" dirty="0">
                <a:ln>
                  <a:noFill/>
                </a:ln>
                <a:solidFill>
                  <a:prstClr val="black"/>
                </a:solidFill>
                <a:effectLst/>
                <a:uLnTx/>
                <a:uFillTx/>
                <a:latin typeface="Calibri" charset="0"/>
                <a:ea typeface="ＭＳ Ｐゴシック" charset="-128"/>
                <a:cs typeface="+mn-cs"/>
              </a:rPr>
              <a:t>88</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128"/>
                <a:cs typeface="+mn-cs"/>
              </a:rPr>
              <a:t>Kr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128"/>
                <a:cs typeface="+mn-cs"/>
              </a:rPr>
              <a:t>Data from </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charset="-128"/>
                <a:cs typeface="+mn-cs"/>
              </a:rPr>
              <a:t>SuN @ CARIBU</a:t>
            </a:r>
            <a:endParaRPr kumimoji="0" lang="en-US" sz="18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pic>
        <p:nvPicPr>
          <p:cNvPr id="7" name="Picture 6" descr="Text&#10;&#10;Description automatically generated">
            <a:extLst>
              <a:ext uri="{FF2B5EF4-FFF2-40B4-BE49-F238E27FC236}">
                <a16:creationId xmlns:a16="http://schemas.microsoft.com/office/drawing/2014/main" id="{1348DF23-2109-2D43-BA9A-65CA7A5C7C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005" y="4410000"/>
            <a:ext cx="4141640" cy="635461"/>
          </a:xfrm>
          <a:prstGeom prst="rect">
            <a:avLst/>
          </a:prstGeom>
        </p:spPr>
      </p:pic>
      <p:sp>
        <p:nvSpPr>
          <p:cNvPr id="8" name="TextBox 7">
            <a:extLst>
              <a:ext uri="{FF2B5EF4-FFF2-40B4-BE49-F238E27FC236}">
                <a16:creationId xmlns:a16="http://schemas.microsoft.com/office/drawing/2014/main" id="{5BE9A380-ACD8-C94A-9406-B8FCF39AA3C9}"/>
              </a:ext>
            </a:extLst>
          </p:cNvPr>
          <p:cNvSpPr txBox="1"/>
          <p:nvPr/>
        </p:nvSpPr>
        <p:spPr>
          <a:xfrm>
            <a:off x="1697946" y="1193495"/>
            <a:ext cx="2578807"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charset="0"/>
                <a:ea typeface="ＭＳ Ｐゴシック" charset="-128"/>
                <a:cs typeface="+mn-cs"/>
              </a:rPr>
              <a:t>Integration bin with sufficient number of states</a:t>
            </a:r>
          </a:p>
        </p:txBody>
      </p:sp>
    </p:spTree>
    <p:extLst>
      <p:ext uri="{BB962C8B-B14F-4D97-AF65-F5344CB8AC3E}">
        <p14:creationId xmlns:p14="http://schemas.microsoft.com/office/powerpoint/2010/main" val="558190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C65EE-6619-254F-A14B-1791936FB946}"/>
              </a:ext>
            </a:extLst>
          </p:cNvPr>
          <p:cNvSpPr>
            <a:spLocks noGrp="1"/>
          </p:cNvSpPr>
          <p:nvPr>
            <p:ph type="title"/>
          </p:nvPr>
        </p:nvSpPr>
        <p:spPr>
          <a:xfrm>
            <a:off x="449746" y="160132"/>
            <a:ext cx="8515350" cy="994172"/>
          </a:xfrm>
        </p:spPr>
        <p:txBody>
          <a:bodyPr/>
          <a:lstStyle/>
          <a:p>
            <a:r>
              <a:rPr lang="en-US" sz="2700" dirty="0"/>
              <a:t>absolute partial N</a:t>
            </a:r>
            <a:r>
              <a:rPr lang="de-DE" sz="2700" dirty="0" err="1"/>
              <a:t>uclear</a:t>
            </a:r>
            <a:r>
              <a:rPr lang="de-DE" sz="2700" dirty="0"/>
              <a:t> Level Density</a:t>
            </a:r>
            <a:r>
              <a:rPr lang="en-US" sz="2700" dirty="0"/>
              <a:t> in an unstable nucleus </a:t>
            </a:r>
          </a:p>
        </p:txBody>
      </p:sp>
      <p:pic>
        <p:nvPicPr>
          <p:cNvPr id="13" name="Picture 12">
            <a:extLst>
              <a:ext uri="{FF2B5EF4-FFF2-40B4-BE49-F238E27FC236}">
                <a16:creationId xmlns:a16="http://schemas.microsoft.com/office/drawing/2014/main" id="{9C3D4204-B61A-544B-A1C6-B1473EACE33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502" y="1289674"/>
            <a:ext cx="4247325" cy="3386829"/>
          </a:xfrm>
          <a:prstGeom prst="rect">
            <a:avLst/>
          </a:prstGeom>
        </p:spPr>
      </p:pic>
      <p:pic>
        <p:nvPicPr>
          <p:cNvPr id="14" name="Picture 13">
            <a:extLst>
              <a:ext uri="{FF2B5EF4-FFF2-40B4-BE49-F238E27FC236}">
                <a16:creationId xmlns:a16="http://schemas.microsoft.com/office/drawing/2014/main" id="{0CAA35EF-39AA-8C4D-B146-041DCD7D47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21602" y="1975434"/>
            <a:ext cx="4594508" cy="3015517"/>
          </a:xfrm>
          <a:prstGeom prst="rect">
            <a:avLst/>
          </a:prstGeom>
        </p:spPr>
      </p:pic>
      <p:sp>
        <p:nvSpPr>
          <p:cNvPr id="15" name="TextBox 14">
            <a:extLst>
              <a:ext uri="{FF2B5EF4-FFF2-40B4-BE49-F238E27FC236}">
                <a16:creationId xmlns:a16="http://schemas.microsoft.com/office/drawing/2014/main" id="{1CD6DD64-3B7C-FC49-892D-EC45DEC3EB7E}"/>
              </a:ext>
            </a:extLst>
          </p:cNvPr>
          <p:cNvSpPr txBox="1"/>
          <p:nvPr/>
        </p:nvSpPr>
        <p:spPr>
          <a:xfrm>
            <a:off x="2645031" y="1627090"/>
            <a:ext cx="233587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Calibri" charset="0"/>
                <a:ea typeface="ＭＳ Ｐゴシック" charset="-128"/>
                <a:cs typeface="+mn-cs"/>
              </a:rPr>
              <a:t>88</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128"/>
                <a:cs typeface="+mn-cs"/>
              </a:rPr>
              <a:t>Kr</a:t>
            </a:r>
          </a:p>
        </p:txBody>
      </p:sp>
      <p:sp>
        <p:nvSpPr>
          <p:cNvPr id="16" name="TextBox 15">
            <a:extLst>
              <a:ext uri="{FF2B5EF4-FFF2-40B4-BE49-F238E27FC236}">
                <a16:creationId xmlns:a16="http://schemas.microsoft.com/office/drawing/2014/main" id="{0894DAF4-4849-7C46-A7BC-D3062F98A971}"/>
              </a:ext>
            </a:extLst>
          </p:cNvPr>
          <p:cNvSpPr txBox="1"/>
          <p:nvPr/>
        </p:nvSpPr>
        <p:spPr>
          <a:xfrm>
            <a:off x="8075801" y="2133541"/>
            <a:ext cx="233587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Calibri" charset="0"/>
                <a:ea typeface="ＭＳ Ｐゴシック" charset="-128"/>
                <a:cs typeface="+mn-cs"/>
              </a:rPr>
              <a:t>88</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128"/>
                <a:cs typeface="+mn-cs"/>
              </a:rPr>
              <a:t>Kr</a:t>
            </a:r>
          </a:p>
        </p:txBody>
      </p:sp>
      <p:pic>
        <p:nvPicPr>
          <p:cNvPr id="5" name="Picture 4" descr="Graphical user interface, text, application, email&#10;&#10;Description automatically generated">
            <a:extLst>
              <a:ext uri="{FF2B5EF4-FFF2-40B4-BE49-F238E27FC236}">
                <a16:creationId xmlns:a16="http://schemas.microsoft.com/office/drawing/2014/main" id="{3FA90767-2BF8-0C52-D16A-8609E8B5950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35656" y="642938"/>
            <a:ext cx="4738843" cy="1266632"/>
          </a:xfrm>
          <a:prstGeom prst="rect">
            <a:avLst/>
          </a:prstGeom>
        </p:spPr>
      </p:pic>
    </p:spTree>
    <p:extLst>
      <p:ext uri="{BB962C8B-B14F-4D97-AF65-F5344CB8AC3E}">
        <p14:creationId xmlns:p14="http://schemas.microsoft.com/office/powerpoint/2010/main" val="1655661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590279-69B9-455A-9948-565A8E60C26A}"/>
              </a:ext>
            </a:extLst>
          </p:cNvPr>
          <p:cNvSpPr>
            <a:spLocks noGrp="1"/>
          </p:cNvSpPr>
          <p:nvPr>
            <p:ph type="title"/>
          </p:nvPr>
        </p:nvSpPr>
        <p:spPr>
          <a:xfrm>
            <a:off x="178834" y="169043"/>
            <a:ext cx="7886700" cy="994172"/>
          </a:xfrm>
        </p:spPr>
        <p:txBody>
          <a:bodyPr/>
          <a:lstStyle/>
          <a:p>
            <a:r>
              <a:rPr lang="en-CA" sz="2700" dirty="0"/>
              <a:t>Reaction rate for </a:t>
            </a:r>
            <a:r>
              <a:rPr lang="en-CA" sz="2700" baseline="30000" dirty="0"/>
              <a:t>139</a:t>
            </a:r>
            <a:r>
              <a:rPr lang="en-CA" sz="2700" dirty="0"/>
              <a:t>Ba(n,</a:t>
            </a:r>
            <a:r>
              <a:rPr lang="el-GR" sz="2700" dirty="0"/>
              <a:t>γ</a:t>
            </a:r>
            <a:r>
              <a:rPr lang="en-CA" sz="2700" dirty="0"/>
              <a:t>)</a:t>
            </a:r>
          </a:p>
        </p:txBody>
      </p:sp>
      <p:pic>
        <p:nvPicPr>
          <p:cNvPr id="4" name="Picture 3" descr="A picture containing text, screenshot, font, diagram&#10;&#10;Description automatically generated">
            <a:extLst>
              <a:ext uri="{FF2B5EF4-FFF2-40B4-BE49-F238E27FC236}">
                <a16:creationId xmlns:a16="http://schemas.microsoft.com/office/drawing/2014/main" id="{7F5C2687-2D4B-3E48-9A09-A67C2714E28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16199" y="899076"/>
            <a:ext cx="3784302" cy="3211492"/>
          </a:xfrm>
          <a:prstGeom prst="rect">
            <a:avLst/>
          </a:prstGeom>
        </p:spPr>
      </p:pic>
      <p:pic>
        <p:nvPicPr>
          <p:cNvPr id="2" name="Picture 1" descr="A picture containing diagram, screenshot, plot, line&#10;&#10;Description automatically generated">
            <a:extLst>
              <a:ext uri="{FF2B5EF4-FFF2-40B4-BE49-F238E27FC236}">
                <a16:creationId xmlns:a16="http://schemas.microsoft.com/office/drawing/2014/main" id="{B458AEA2-81F5-AAEB-21E5-5611957FDAD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56686" y="899075"/>
            <a:ext cx="4406198" cy="3345350"/>
          </a:xfrm>
          <a:prstGeom prst="rect">
            <a:avLst/>
          </a:prstGeom>
        </p:spPr>
      </p:pic>
    </p:spTree>
    <p:extLst>
      <p:ext uri="{BB962C8B-B14F-4D97-AF65-F5344CB8AC3E}">
        <p14:creationId xmlns:p14="http://schemas.microsoft.com/office/powerpoint/2010/main" val="515078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590279-69B9-455A-9948-565A8E60C26A}"/>
              </a:ext>
            </a:extLst>
          </p:cNvPr>
          <p:cNvSpPr>
            <a:spLocks noGrp="1"/>
          </p:cNvSpPr>
          <p:nvPr>
            <p:ph type="title"/>
          </p:nvPr>
        </p:nvSpPr>
        <p:spPr>
          <a:xfrm>
            <a:off x="178834" y="169043"/>
            <a:ext cx="7886700" cy="994172"/>
          </a:xfrm>
        </p:spPr>
        <p:txBody>
          <a:bodyPr/>
          <a:lstStyle/>
          <a:p>
            <a:r>
              <a:rPr lang="en-CA" sz="2700" dirty="0"/>
              <a:t>Reaction rate for </a:t>
            </a:r>
            <a:r>
              <a:rPr lang="en-CA" sz="2700" baseline="30000" dirty="0"/>
              <a:t>139</a:t>
            </a:r>
            <a:r>
              <a:rPr lang="en-CA" sz="2700" dirty="0"/>
              <a:t>Ba(n,</a:t>
            </a:r>
            <a:r>
              <a:rPr lang="el-GR" sz="2700" dirty="0"/>
              <a:t>γ</a:t>
            </a:r>
            <a:r>
              <a:rPr lang="en-CA" sz="2700" dirty="0"/>
              <a:t>)</a:t>
            </a:r>
          </a:p>
        </p:txBody>
      </p:sp>
      <p:pic>
        <p:nvPicPr>
          <p:cNvPr id="4" name="Picture 3" descr="A picture containing text, screenshot, font, diagram&#10;&#10;Description automatically generated">
            <a:extLst>
              <a:ext uri="{FF2B5EF4-FFF2-40B4-BE49-F238E27FC236}">
                <a16:creationId xmlns:a16="http://schemas.microsoft.com/office/drawing/2014/main" id="{7F5C2687-2D4B-3E48-9A09-A67C2714E28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16199" y="899076"/>
            <a:ext cx="3784302" cy="3211492"/>
          </a:xfrm>
          <a:prstGeom prst="rect">
            <a:avLst/>
          </a:prstGeom>
        </p:spPr>
      </p:pic>
      <p:pic>
        <p:nvPicPr>
          <p:cNvPr id="2" name="Picture 1" descr="A picture containing diagram, screenshot, plot, line&#10;&#10;Description automatically generated">
            <a:extLst>
              <a:ext uri="{FF2B5EF4-FFF2-40B4-BE49-F238E27FC236}">
                <a16:creationId xmlns:a16="http://schemas.microsoft.com/office/drawing/2014/main" id="{B458AEA2-81F5-AAEB-21E5-5611957FDAD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56686" y="899075"/>
            <a:ext cx="4406198" cy="3345350"/>
          </a:xfrm>
          <a:prstGeom prst="rect">
            <a:avLst/>
          </a:prstGeom>
        </p:spPr>
      </p:pic>
      <p:pic>
        <p:nvPicPr>
          <p:cNvPr id="5" name="Picture 4" descr="A picture containing diagram, text, screenshot, plot&#10;&#10;Description automatically generated">
            <a:extLst>
              <a:ext uri="{FF2B5EF4-FFF2-40B4-BE49-F238E27FC236}">
                <a16:creationId xmlns:a16="http://schemas.microsoft.com/office/drawing/2014/main" id="{428B706D-5DC5-37F9-9E00-7E8BBE0DAB5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680875" y="899076"/>
            <a:ext cx="4357820" cy="3285205"/>
          </a:xfrm>
          <a:prstGeom prst="rect">
            <a:avLst/>
          </a:prstGeom>
        </p:spPr>
      </p:pic>
      <p:sp>
        <p:nvSpPr>
          <p:cNvPr id="6" name="TextBox 5">
            <a:extLst>
              <a:ext uri="{FF2B5EF4-FFF2-40B4-BE49-F238E27FC236}">
                <a16:creationId xmlns:a16="http://schemas.microsoft.com/office/drawing/2014/main" id="{32FA7648-A4C3-CDAA-6356-8CBFCF501932}"/>
              </a:ext>
            </a:extLst>
          </p:cNvPr>
          <p:cNvSpPr txBox="1"/>
          <p:nvPr/>
        </p:nvSpPr>
        <p:spPr>
          <a:xfrm>
            <a:off x="6435800" y="3309553"/>
            <a:ext cx="2645853"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A. </a:t>
            </a:r>
            <a:r>
              <a:rPr kumimoji="0" lang="en-CA" sz="1350" b="0" i="0" u="none" strike="noStrike" kern="1200" cap="none" spc="0" normalizeH="0" baseline="0" noProof="0" dirty="0" err="1">
                <a:ln>
                  <a:noFill/>
                </a:ln>
                <a:solidFill>
                  <a:prstClr val="black"/>
                </a:solidFill>
                <a:effectLst/>
                <a:uLnTx/>
                <a:uFillTx/>
                <a:latin typeface="Calibri" panose="020F0502020204030204"/>
                <a:ea typeface="ＭＳ Ｐゴシック" charset="-128"/>
                <a:cs typeface="+mn-cs"/>
              </a:rPr>
              <a:t>Spyrou</a:t>
            </a:r>
            <a:r>
              <a:rPr kumimoji="0" lang="en-CA" sz="135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 D. Muecher et al.,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Phys. Rev. Lett. </a:t>
            </a:r>
            <a:r>
              <a:rPr kumimoji="0" lang="en-CA" sz="1350" b="1"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132</a:t>
            </a:r>
            <a:r>
              <a:rPr kumimoji="0" lang="en-CA" sz="135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 202701, 2024 </a:t>
            </a:r>
          </a:p>
        </p:txBody>
      </p:sp>
      <p:sp>
        <p:nvSpPr>
          <p:cNvPr id="7" name="TextBox 6">
            <a:extLst>
              <a:ext uri="{FF2B5EF4-FFF2-40B4-BE49-F238E27FC236}">
                <a16:creationId xmlns:a16="http://schemas.microsoft.com/office/drawing/2014/main" id="{2B650E80-BB1C-FC42-01B8-0BA23FB51E33}"/>
              </a:ext>
            </a:extLst>
          </p:cNvPr>
          <p:cNvSpPr txBox="1"/>
          <p:nvPr/>
        </p:nvSpPr>
        <p:spPr>
          <a:xfrm>
            <a:off x="981122" y="4117014"/>
            <a:ext cx="6282123"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dirty="0">
                <a:ln>
                  <a:noFill/>
                </a:ln>
                <a:solidFill>
                  <a:srgbClr val="457A93"/>
                </a:solidFill>
                <a:effectLst/>
                <a:uLnTx/>
                <a:uFillTx/>
                <a:latin typeface="Calibri" panose="020F0502020204030204"/>
                <a:ea typeface="ＭＳ Ｐゴシック" charset="-128"/>
                <a:cs typeface="+mn-cs"/>
              </a:rPr>
              <a:t>conclusions on </a:t>
            </a:r>
            <a:r>
              <a:rPr kumimoji="0" lang="en-CA" sz="1350" b="0" i="0" u="none" strike="noStrike" kern="1200" cap="none" spc="0" normalizeH="0" baseline="0" noProof="0" dirty="0" err="1">
                <a:ln>
                  <a:noFill/>
                </a:ln>
                <a:solidFill>
                  <a:srgbClr val="457A93"/>
                </a:solidFill>
                <a:effectLst/>
                <a:uLnTx/>
                <a:uFillTx/>
                <a:latin typeface="Calibri" panose="020F0502020204030204"/>
                <a:ea typeface="ＭＳ Ｐゴシック" charset="-128"/>
                <a:cs typeface="+mn-cs"/>
              </a:rPr>
              <a:t>i</a:t>
            </a:r>
            <a:r>
              <a:rPr kumimoji="0" lang="en-CA" sz="1350" b="0" i="0" u="none" strike="noStrike" kern="1200" cap="none" spc="0" normalizeH="0" baseline="0" noProof="0" dirty="0">
                <a:ln>
                  <a:noFill/>
                </a:ln>
                <a:solidFill>
                  <a:srgbClr val="457A93"/>
                </a:solidFill>
                <a:effectLst/>
                <a:uLnTx/>
                <a:uFillTx/>
                <a:latin typeface="Calibri" panose="020F0502020204030204"/>
                <a:ea typeface="ＭＳ Ｐゴシック" charset="-128"/>
                <a:cs typeface="+mn-cs"/>
              </a:rPr>
              <a:t> process:</a:t>
            </a:r>
            <a:endParaRPr kumimoji="0" lang="en-US" sz="1350" b="0" i="0" u="none" strike="noStrike" kern="1200" cap="none" spc="0" normalizeH="0" baseline="0" noProof="0" dirty="0">
              <a:ln>
                <a:noFill/>
              </a:ln>
              <a:solidFill>
                <a:srgbClr val="457A93"/>
              </a:solidFill>
              <a:effectLst/>
              <a:uLnTx/>
              <a:uFillTx/>
              <a:latin typeface="Calibri" panose="020F0502020204030204"/>
              <a:ea typeface="ＭＳ Ｐゴシック" charset="-128"/>
              <a:cs typeface="+mn-cs"/>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10</a:t>
            </a:r>
            <a:r>
              <a:rPr kumimoji="0" lang="en-US" sz="1350" b="0" i="0" u="none" strike="noStrike" kern="1200" cap="none" spc="0" normalizeH="0" baseline="30000" noProof="0" dirty="0">
                <a:ln>
                  <a:noFill/>
                </a:ln>
                <a:solidFill>
                  <a:prstClr val="black"/>
                </a:solidFill>
                <a:effectLst/>
                <a:uLnTx/>
                <a:uFillTx/>
                <a:latin typeface="Calibri" panose="020F0502020204030204"/>
                <a:ea typeface="ＭＳ Ｐゴシック" charset="-128"/>
                <a:cs typeface="+mn-cs"/>
              </a:rPr>
              <a:t>13</a:t>
            </a:r>
            <a:r>
              <a:rPr kumimoji="0" lang="en-US" sz="135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 n/cm</a:t>
            </a:r>
            <a:r>
              <a:rPr kumimoji="0" lang="en-US" sz="1350" b="0" i="0" u="none" strike="noStrike" kern="1200" cap="none" spc="0" normalizeH="0" baseline="30000" noProof="0" dirty="0">
                <a:ln>
                  <a:noFill/>
                </a:ln>
                <a:solidFill>
                  <a:prstClr val="black"/>
                </a:solidFill>
                <a:effectLst/>
                <a:uLnTx/>
                <a:uFillTx/>
                <a:latin typeface="Calibri" panose="020F0502020204030204"/>
                <a:ea typeface="ＭＳ Ｐゴシック" charset="-128"/>
                <a:cs typeface="+mn-cs"/>
              </a:rPr>
              <a:t>3</a:t>
            </a:r>
            <a:r>
              <a:rPr kumimoji="0" lang="en-US" sz="135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 is in agreement with Ba/La observations </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individual selected n-capture rates help pinning down origin of the </a:t>
            </a:r>
            <a:r>
              <a:rPr kumimoji="0" lang="en-US" sz="1350" b="0" i="0" u="none" strike="noStrike" kern="1200" cap="none" spc="0" normalizeH="0" baseline="0" noProof="0" dirty="0" err="1">
                <a:ln>
                  <a:noFill/>
                </a:ln>
                <a:solidFill>
                  <a:prstClr val="black"/>
                </a:solidFill>
                <a:effectLst/>
                <a:uLnTx/>
                <a:uFillTx/>
                <a:latin typeface="Calibri" panose="020F0502020204030204"/>
                <a:ea typeface="ＭＳ Ｐゴシック" charset="-128"/>
                <a:cs typeface="+mn-cs"/>
              </a:rPr>
              <a:t>i</a:t>
            </a:r>
            <a:r>
              <a:rPr kumimoji="0" lang="en-US" sz="135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 process</a:t>
            </a:r>
          </a:p>
        </p:txBody>
      </p:sp>
      <p:pic>
        <p:nvPicPr>
          <p:cNvPr id="9" name="Picture 8" descr="A close-up of a message&#10;&#10;Description automatically generated">
            <a:extLst>
              <a:ext uri="{FF2B5EF4-FFF2-40B4-BE49-F238E27FC236}">
                <a16:creationId xmlns:a16="http://schemas.microsoft.com/office/drawing/2014/main" id="{FC5E89E1-D7F0-D0F0-1D83-71EAD13647F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21459" y="17336"/>
            <a:ext cx="3343708" cy="931493"/>
          </a:xfrm>
          <a:prstGeom prst="rect">
            <a:avLst/>
          </a:prstGeom>
        </p:spPr>
      </p:pic>
      <p:pic>
        <p:nvPicPr>
          <p:cNvPr id="11" name="Picture 10" descr="A qr code on a white background&#10;&#10;Description automatically generated">
            <a:extLst>
              <a:ext uri="{FF2B5EF4-FFF2-40B4-BE49-F238E27FC236}">
                <a16:creationId xmlns:a16="http://schemas.microsoft.com/office/drawing/2014/main" id="{15BC59FF-6D2D-CD1B-3E6D-FADA738D91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80876" y="46276"/>
            <a:ext cx="823862" cy="823862"/>
          </a:xfrm>
          <a:prstGeom prst="rect">
            <a:avLst/>
          </a:prstGeom>
        </p:spPr>
      </p:pic>
    </p:spTree>
    <p:extLst>
      <p:ext uri="{BB962C8B-B14F-4D97-AF65-F5344CB8AC3E}">
        <p14:creationId xmlns:p14="http://schemas.microsoft.com/office/powerpoint/2010/main" val="2845099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table of multicolored squares with numbers and letters&#10;&#10;Description automatically generated">
            <a:extLst>
              <a:ext uri="{FF2B5EF4-FFF2-40B4-BE49-F238E27FC236}">
                <a16:creationId xmlns:a16="http://schemas.microsoft.com/office/drawing/2014/main" id="{425B4D48-C683-8866-F872-257BDDEC3A0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24619" y="252251"/>
            <a:ext cx="2997329" cy="1773209"/>
          </a:xfrm>
          <a:prstGeom prst="rect">
            <a:avLst/>
          </a:prstGeom>
        </p:spPr>
      </p:pic>
      <p:cxnSp>
        <p:nvCxnSpPr>
          <p:cNvPr id="14" name="Straight Arrow Connector 13">
            <a:extLst>
              <a:ext uri="{FF2B5EF4-FFF2-40B4-BE49-F238E27FC236}">
                <a16:creationId xmlns:a16="http://schemas.microsoft.com/office/drawing/2014/main" id="{FBA1D003-5C94-850A-5AED-81E2712B7E36}"/>
              </a:ext>
            </a:extLst>
          </p:cNvPr>
          <p:cNvCxnSpPr>
            <a:cxnSpLocks/>
          </p:cNvCxnSpPr>
          <p:nvPr/>
        </p:nvCxnSpPr>
        <p:spPr>
          <a:xfrm flipV="1">
            <a:off x="1379386" y="1922315"/>
            <a:ext cx="291115" cy="1"/>
          </a:xfrm>
          <a:prstGeom prst="straightConnector1">
            <a:avLst/>
          </a:prstGeom>
          <a:noFill/>
          <a:ln w="57150" cap="flat" cmpd="sng" algn="ctr">
            <a:solidFill>
              <a:srgbClr val="FF9900"/>
            </a:solidFill>
            <a:prstDash val="solid"/>
            <a:tailEnd type="triangle"/>
          </a:ln>
          <a:effectLst>
            <a:outerShdw blurRad="40000" dist="20000" dir="5400000" rotWithShape="0">
              <a:srgbClr val="000000">
                <a:alpha val="38000"/>
              </a:srgbClr>
            </a:outerShdw>
          </a:effectLst>
        </p:spPr>
      </p:cxnSp>
      <p:cxnSp>
        <p:nvCxnSpPr>
          <p:cNvPr id="15" name="Straight Arrow Connector 14">
            <a:extLst>
              <a:ext uri="{FF2B5EF4-FFF2-40B4-BE49-F238E27FC236}">
                <a16:creationId xmlns:a16="http://schemas.microsoft.com/office/drawing/2014/main" id="{0BCAB68D-4379-E4AF-9260-7C4B116B1939}"/>
              </a:ext>
            </a:extLst>
          </p:cNvPr>
          <p:cNvCxnSpPr>
            <a:cxnSpLocks/>
          </p:cNvCxnSpPr>
          <p:nvPr/>
        </p:nvCxnSpPr>
        <p:spPr>
          <a:xfrm flipV="1">
            <a:off x="2001021" y="1927696"/>
            <a:ext cx="291115" cy="1"/>
          </a:xfrm>
          <a:prstGeom prst="straightConnector1">
            <a:avLst/>
          </a:prstGeom>
          <a:noFill/>
          <a:ln w="57150" cap="flat" cmpd="sng" algn="ctr">
            <a:solidFill>
              <a:srgbClr val="FF9900"/>
            </a:solidFill>
            <a:prstDash val="solid"/>
            <a:tailEnd type="triangle"/>
          </a:ln>
          <a:effectLst>
            <a:outerShdw blurRad="40000" dist="20000" dir="5400000" rotWithShape="0">
              <a:srgbClr val="000000">
                <a:alpha val="38000"/>
              </a:srgbClr>
            </a:outerShdw>
          </a:effectLst>
        </p:spPr>
      </p:cxnSp>
      <p:cxnSp>
        <p:nvCxnSpPr>
          <p:cNvPr id="17" name="Straight Arrow Connector 16">
            <a:extLst>
              <a:ext uri="{FF2B5EF4-FFF2-40B4-BE49-F238E27FC236}">
                <a16:creationId xmlns:a16="http://schemas.microsoft.com/office/drawing/2014/main" id="{193C6F04-8A04-E929-226A-762C07A322AA}"/>
              </a:ext>
            </a:extLst>
          </p:cNvPr>
          <p:cNvCxnSpPr/>
          <p:nvPr/>
        </p:nvCxnSpPr>
        <p:spPr>
          <a:xfrm flipH="1" flipV="1">
            <a:off x="1941488" y="1267076"/>
            <a:ext cx="205089" cy="237952"/>
          </a:xfrm>
          <a:prstGeom prst="straightConnector1">
            <a:avLst/>
          </a:prstGeom>
          <a:noFill/>
          <a:ln w="57150" cap="flat" cmpd="sng" algn="ctr">
            <a:solidFill>
              <a:srgbClr val="FF9900"/>
            </a:solidFill>
            <a:prstDash val="solid"/>
            <a:tailEnd type="triangle"/>
          </a:ln>
          <a:effectLst>
            <a:outerShdw blurRad="40000" dist="20000" dir="5400000" rotWithShape="0">
              <a:srgbClr val="000000">
                <a:alpha val="38000"/>
              </a:srgbClr>
            </a:outerShdw>
          </a:effectLst>
        </p:spPr>
      </p:cxnSp>
      <p:cxnSp>
        <p:nvCxnSpPr>
          <p:cNvPr id="30" name="Straight Arrow Connector 29">
            <a:extLst>
              <a:ext uri="{FF2B5EF4-FFF2-40B4-BE49-F238E27FC236}">
                <a16:creationId xmlns:a16="http://schemas.microsoft.com/office/drawing/2014/main" id="{CF98DDA7-1CCD-5B5D-1205-43B79BAC46FB}"/>
              </a:ext>
            </a:extLst>
          </p:cNvPr>
          <p:cNvCxnSpPr/>
          <p:nvPr/>
        </p:nvCxnSpPr>
        <p:spPr>
          <a:xfrm flipH="1" flipV="1">
            <a:off x="1379386" y="1272577"/>
            <a:ext cx="205089" cy="237952"/>
          </a:xfrm>
          <a:prstGeom prst="straightConnector1">
            <a:avLst/>
          </a:prstGeom>
          <a:noFill/>
          <a:ln w="57150" cap="flat" cmpd="sng" algn="ctr">
            <a:solidFill>
              <a:srgbClr val="FF9900"/>
            </a:solidFill>
            <a:prstDash val="solid"/>
            <a:tailEnd type="triangle"/>
          </a:ln>
          <a:effectLst>
            <a:outerShdw blurRad="40000" dist="20000" dir="5400000" rotWithShape="0">
              <a:srgbClr val="000000">
                <a:alpha val="38000"/>
              </a:srgbClr>
            </a:outerShdw>
          </a:effectLst>
        </p:spPr>
      </p:cxnSp>
      <p:cxnSp>
        <p:nvCxnSpPr>
          <p:cNvPr id="31" name="Straight Arrow Connector 30">
            <a:extLst>
              <a:ext uri="{FF2B5EF4-FFF2-40B4-BE49-F238E27FC236}">
                <a16:creationId xmlns:a16="http://schemas.microsoft.com/office/drawing/2014/main" id="{309F38BD-D733-B283-8612-2E592EDA4700}"/>
              </a:ext>
            </a:extLst>
          </p:cNvPr>
          <p:cNvCxnSpPr>
            <a:cxnSpLocks/>
          </p:cNvCxnSpPr>
          <p:nvPr/>
        </p:nvCxnSpPr>
        <p:spPr>
          <a:xfrm flipV="1">
            <a:off x="1379386" y="1239483"/>
            <a:ext cx="291115" cy="1"/>
          </a:xfrm>
          <a:prstGeom prst="straightConnector1">
            <a:avLst/>
          </a:prstGeom>
          <a:noFill/>
          <a:ln w="57150" cap="flat" cmpd="sng" algn="ctr">
            <a:solidFill>
              <a:srgbClr val="FF9900"/>
            </a:solidFill>
            <a:prstDash val="solid"/>
            <a:tailEnd type="triangle"/>
          </a:ln>
          <a:effectLst>
            <a:outerShdw blurRad="40000" dist="20000" dir="5400000" rotWithShape="0">
              <a:srgbClr val="000000">
                <a:alpha val="38000"/>
              </a:srgbClr>
            </a:outerShdw>
          </a:effectLst>
        </p:spPr>
      </p:cxnSp>
      <p:cxnSp>
        <p:nvCxnSpPr>
          <p:cNvPr id="32" name="Straight Arrow Connector 31">
            <a:extLst>
              <a:ext uri="{FF2B5EF4-FFF2-40B4-BE49-F238E27FC236}">
                <a16:creationId xmlns:a16="http://schemas.microsoft.com/office/drawing/2014/main" id="{BF30419D-A9FF-D10F-5051-6D2779BCB377}"/>
              </a:ext>
            </a:extLst>
          </p:cNvPr>
          <p:cNvCxnSpPr/>
          <p:nvPr/>
        </p:nvCxnSpPr>
        <p:spPr>
          <a:xfrm flipH="1" flipV="1">
            <a:off x="1379386" y="669019"/>
            <a:ext cx="205089" cy="237952"/>
          </a:xfrm>
          <a:prstGeom prst="straightConnector1">
            <a:avLst/>
          </a:prstGeom>
          <a:noFill/>
          <a:ln w="57150" cap="flat" cmpd="sng" algn="ctr">
            <a:solidFill>
              <a:srgbClr val="FF9900"/>
            </a:solidFill>
            <a:prstDash val="solid"/>
            <a:tailEnd type="triangle"/>
          </a:ln>
          <a:effectLst>
            <a:outerShdw blurRad="40000" dist="20000" dir="5400000" rotWithShape="0">
              <a:srgbClr val="000000">
                <a:alpha val="38000"/>
              </a:srgbClr>
            </a:outerShdw>
          </a:effectLst>
        </p:spPr>
      </p:cxnSp>
      <p:cxnSp>
        <p:nvCxnSpPr>
          <p:cNvPr id="19" name="Straight Arrow Connector 18">
            <a:extLst>
              <a:ext uri="{FF2B5EF4-FFF2-40B4-BE49-F238E27FC236}">
                <a16:creationId xmlns:a16="http://schemas.microsoft.com/office/drawing/2014/main" id="{1613D9FF-629F-E9F7-AFF7-B67C4BB207F3}"/>
              </a:ext>
            </a:extLst>
          </p:cNvPr>
          <p:cNvCxnSpPr>
            <a:cxnSpLocks/>
          </p:cNvCxnSpPr>
          <p:nvPr/>
        </p:nvCxnSpPr>
        <p:spPr>
          <a:xfrm flipV="1">
            <a:off x="1978710" y="1239483"/>
            <a:ext cx="291115" cy="1"/>
          </a:xfrm>
          <a:prstGeom prst="straightConnector1">
            <a:avLst/>
          </a:prstGeom>
          <a:noFill/>
          <a:ln w="57150" cap="flat" cmpd="sng" algn="ctr">
            <a:solidFill>
              <a:srgbClr val="FF9900"/>
            </a:solidFill>
            <a:prstDash val="solid"/>
            <a:tailEnd type="triangle"/>
          </a:ln>
          <a:effectLst>
            <a:outerShdw blurRad="40000" dist="20000" dir="5400000" rotWithShape="0">
              <a:srgbClr val="000000">
                <a:alpha val="38000"/>
              </a:srgbClr>
            </a:outerShdw>
          </a:effectLst>
        </p:spPr>
      </p:cxnSp>
      <p:cxnSp>
        <p:nvCxnSpPr>
          <p:cNvPr id="25" name="Straight Arrow Connector 24">
            <a:extLst>
              <a:ext uri="{FF2B5EF4-FFF2-40B4-BE49-F238E27FC236}">
                <a16:creationId xmlns:a16="http://schemas.microsoft.com/office/drawing/2014/main" id="{DDF82FED-D59A-7E0C-411B-C5F20B83FA5E}"/>
              </a:ext>
            </a:extLst>
          </p:cNvPr>
          <p:cNvCxnSpPr/>
          <p:nvPr/>
        </p:nvCxnSpPr>
        <p:spPr>
          <a:xfrm flipH="1" flipV="1">
            <a:off x="1950371" y="674917"/>
            <a:ext cx="205089" cy="237952"/>
          </a:xfrm>
          <a:prstGeom prst="straightConnector1">
            <a:avLst/>
          </a:prstGeom>
          <a:noFill/>
          <a:ln w="57150" cap="flat" cmpd="sng" algn="ctr">
            <a:solidFill>
              <a:srgbClr val="FF9900"/>
            </a:solidFill>
            <a:prstDash val="solid"/>
            <a:tailEnd type="triangle"/>
          </a:ln>
          <a:effectLst>
            <a:outerShdw blurRad="40000" dist="20000" dir="5400000" rotWithShape="0">
              <a:srgbClr val="000000">
                <a:alpha val="38000"/>
              </a:srgbClr>
            </a:outerShdw>
          </a:effectLst>
        </p:spPr>
      </p:cxnSp>
      <p:cxnSp>
        <p:nvCxnSpPr>
          <p:cNvPr id="27" name="Straight Arrow Connector 26">
            <a:extLst>
              <a:ext uri="{FF2B5EF4-FFF2-40B4-BE49-F238E27FC236}">
                <a16:creationId xmlns:a16="http://schemas.microsoft.com/office/drawing/2014/main" id="{7AD9A1C4-5F60-1506-2E04-5C6629DE78E5}"/>
              </a:ext>
            </a:extLst>
          </p:cNvPr>
          <p:cNvCxnSpPr/>
          <p:nvPr/>
        </p:nvCxnSpPr>
        <p:spPr>
          <a:xfrm>
            <a:off x="4355954" y="3871799"/>
            <a:ext cx="43533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6C289161-B5FC-FF88-FE00-146DBB36EF10}"/>
              </a:ext>
            </a:extLst>
          </p:cNvPr>
          <p:cNvSpPr txBox="1">
            <a:spLocks/>
          </p:cNvSpPr>
          <p:nvPr/>
        </p:nvSpPr>
        <p:spPr>
          <a:xfrm>
            <a:off x="3678381" y="65102"/>
            <a:ext cx="5379004" cy="994172"/>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e-DE" sz="2100" b="0" i="0" u="none" strike="noStrike" kern="1200" cap="none" spc="0" normalizeH="0" baseline="0" noProof="0" dirty="0">
                <a:ln>
                  <a:noFill/>
                </a:ln>
                <a:solidFill>
                  <a:srgbClr val="457A93"/>
                </a:solidFill>
                <a:effectLst/>
                <a:uLnTx/>
                <a:uFillTx/>
                <a:latin typeface="Arial" panose="020B0604020202020204" pitchFamily="34" charset="0"/>
                <a:ea typeface="+mj-ea"/>
                <a:cs typeface="Arial" panose="020B0604020202020204" pitchFamily="34" charset="0"/>
              </a:rPr>
              <a:t>Outlook: </a:t>
            </a:r>
            <a:r>
              <a:rPr kumimoji="0" lang="en-US" sz="2100" b="0" i="0" u="none" strike="noStrike" kern="1200" cap="none" spc="0" normalizeH="0" baseline="0" noProof="0" dirty="0">
                <a:ln>
                  <a:noFill/>
                </a:ln>
                <a:solidFill>
                  <a:srgbClr val="457A93"/>
                </a:solidFill>
                <a:effectLst/>
                <a:uLnTx/>
                <a:uFillTx/>
                <a:latin typeface="Arial" panose="020B0604020202020204" pitchFamily="34" charset="0"/>
                <a:ea typeface="+mj-ea"/>
                <a:cs typeface="Arial" panose="020B0604020202020204" pitchFamily="34" charset="0"/>
              </a:rPr>
              <a:t>Direct measurement of </a:t>
            </a:r>
            <a:r>
              <a:rPr kumimoji="0" lang="de-DE" sz="2100" b="0" i="0" u="none" strike="noStrike" kern="1200" cap="none" spc="0" normalizeH="0" baseline="0" noProof="0" dirty="0">
                <a:ln>
                  <a:noFill/>
                </a:ln>
                <a:solidFill>
                  <a:srgbClr val="457A93"/>
                </a:solidFill>
                <a:effectLst/>
                <a:uLnTx/>
                <a:uFillTx/>
                <a:latin typeface="Arial" panose="020B0604020202020204" pitchFamily="34" charset="0"/>
                <a:ea typeface="+mj-ea"/>
                <a:cs typeface="Arial" panose="020B0604020202020204" pitchFamily="34" charset="0"/>
              </a:rPr>
              <a:t>the </a:t>
            </a:r>
            <a:r>
              <a:rPr kumimoji="0" lang="de-DE" sz="2100" b="0" i="0" u="none" strike="noStrike" kern="1200" cap="none" spc="0" normalizeH="0" baseline="30000" noProof="0" dirty="0">
                <a:ln>
                  <a:noFill/>
                </a:ln>
                <a:solidFill>
                  <a:srgbClr val="457A93"/>
                </a:solidFill>
                <a:effectLst/>
                <a:uLnTx/>
                <a:uFillTx/>
                <a:latin typeface="Arial" panose="020B0604020202020204" pitchFamily="34" charset="0"/>
                <a:ea typeface="+mj-ea"/>
                <a:cs typeface="Arial" panose="020B0604020202020204" pitchFamily="34" charset="0"/>
              </a:rPr>
              <a:t>137</a:t>
            </a:r>
            <a:r>
              <a:rPr kumimoji="0" lang="de-DE" sz="2100" b="0" i="0" u="none" strike="noStrike" kern="1200" cap="none" spc="0" normalizeH="0" baseline="0" noProof="0" dirty="0">
                <a:ln>
                  <a:noFill/>
                </a:ln>
                <a:solidFill>
                  <a:srgbClr val="457A93"/>
                </a:solidFill>
                <a:effectLst/>
                <a:uLnTx/>
                <a:uFillTx/>
                <a:latin typeface="Arial" panose="020B0604020202020204" pitchFamily="34" charset="0"/>
                <a:ea typeface="+mj-ea"/>
                <a:cs typeface="Arial" panose="020B0604020202020204" pitchFamily="34" charset="0"/>
              </a:rPr>
              <a:t>Cs(</a:t>
            </a:r>
            <a:r>
              <a:rPr kumimoji="0" lang="de-DE" sz="2100" b="0" i="0" u="none" strike="noStrike" kern="1200" cap="none" spc="0" normalizeH="0" baseline="0" noProof="0" dirty="0" err="1">
                <a:ln>
                  <a:noFill/>
                </a:ln>
                <a:solidFill>
                  <a:srgbClr val="457A93"/>
                </a:solidFill>
                <a:effectLst/>
                <a:uLnTx/>
                <a:uFillTx/>
                <a:latin typeface="Arial" panose="020B0604020202020204" pitchFamily="34" charset="0"/>
                <a:ea typeface="+mj-ea"/>
                <a:cs typeface="Arial" panose="020B0604020202020204" pitchFamily="34" charset="0"/>
              </a:rPr>
              <a:t>n,g</a:t>
            </a:r>
            <a:r>
              <a:rPr kumimoji="0" lang="de-DE" sz="2100" b="0" i="0" u="none" strike="noStrike" kern="1200" cap="none" spc="0" normalizeH="0" baseline="0" noProof="0" dirty="0">
                <a:ln>
                  <a:noFill/>
                </a:ln>
                <a:solidFill>
                  <a:srgbClr val="457A93"/>
                </a:solidFill>
                <a:effectLst/>
                <a:uLnTx/>
                <a:uFillTx/>
                <a:latin typeface="Arial" panose="020B0604020202020204" pitchFamily="34" charset="0"/>
                <a:ea typeface="+mj-ea"/>
                <a:cs typeface="Arial" panose="020B0604020202020204" pitchFamily="34" charset="0"/>
              </a:rPr>
              <a:t>) </a:t>
            </a:r>
            <a:r>
              <a:rPr kumimoji="0" lang="en-US" sz="2100" b="0" i="0" u="none" strike="noStrike" kern="1200" cap="none" spc="0" normalizeH="0" baseline="0" noProof="0" dirty="0">
                <a:ln>
                  <a:noFill/>
                </a:ln>
                <a:solidFill>
                  <a:srgbClr val="457A93"/>
                </a:solidFill>
                <a:effectLst/>
                <a:uLnTx/>
                <a:uFillTx/>
                <a:latin typeface="Arial" panose="020B0604020202020204" pitchFamily="34" charset="0"/>
                <a:ea typeface="+mj-ea"/>
                <a:cs typeface="Arial" panose="020B0604020202020204" pitchFamily="34" charset="0"/>
              </a:rPr>
              <a:t>stellar neutron capture rate</a:t>
            </a:r>
          </a:p>
        </p:txBody>
      </p:sp>
      <p:pic>
        <p:nvPicPr>
          <p:cNvPr id="2" name="Grafik 12" descr="Ein Bild, das Farbigkeit, Reihe, Screenshot, Grafiken enthält.&#10;&#10;Automatisch generierte Beschreibung">
            <a:extLst>
              <a:ext uri="{FF2B5EF4-FFF2-40B4-BE49-F238E27FC236}">
                <a16:creationId xmlns:a16="http://schemas.microsoft.com/office/drawing/2014/main" id="{82CC5D65-D74D-068A-46DD-EB99554F968A}"/>
              </a:ext>
            </a:extLst>
          </p:cNvPr>
          <p:cNvPicPr/>
          <p:nvPr/>
        </p:nvPicPr>
        <p:blipFill>
          <a:blip r:embed="rId3"/>
          <a:stretch/>
        </p:blipFill>
        <p:spPr>
          <a:xfrm>
            <a:off x="715861" y="2609710"/>
            <a:ext cx="2861431" cy="1977115"/>
          </a:xfrm>
          <a:prstGeom prst="rect">
            <a:avLst/>
          </a:prstGeom>
          <a:ln w="0">
            <a:noFill/>
          </a:ln>
        </p:spPr>
      </p:pic>
      <p:sp>
        <p:nvSpPr>
          <p:cNvPr id="33" name="Inhaltsplatzhalter 3">
            <a:extLst>
              <a:ext uri="{FF2B5EF4-FFF2-40B4-BE49-F238E27FC236}">
                <a16:creationId xmlns:a16="http://schemas.microsoft.com/office/drawing/2014/main" id="{C25BB24A-A425-A3F2-2E5F-D692B3A292CE}"/>
              </a:ext>
            </a:extLst>
          </p:cNvPr>
          <p:cNvSpPr/>
          <p:nvPr/>
        </p:nvSpPr>
        <p:spPr>
          <a:xfrm>
            <a:off x="4349876" y="3067178"/>
            <a:ext cx="3723288" cy="1918157"/>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noAutofit/>
          </a:bodyPr>
          <a:lstStyle/>
          <a:p>
            <a:pPr marL="159449" indent="-159449" defTabSz="637794">
              <a:lnSpc>
                <a:spcPct val="90000"/>
              </a:lnSpc>
              <a:spcBef>
                <a:spcPts val="698"/>
              </a:spcBef>
              <a:buClr>
                <a:srgbClr val="457A93"/>
              </a:buClr>
              <a:buFont typeface="Wingdings" charset="2"/>
              <a:buChar char=""/>
            </a:pPr>
            <a:r>
              <a:rPr lang="de-DE" sz="1674" kern="1200" spc="-1" baseline="30000" dirty="0">
                <a:solidFill>
                  <a:schemeClr val="dk1"/>
                </a:solidFill>
                <a:latin typeface="Arial"/>
                <a:ea typeface="+mn-ea"/>
                <a:cs typeface="+mn-cs"/>
              </a:rPr>
              <a:t>137</a:t>
            </a:r>
            <a:r>
              <a:rPr lang="de-DE" sz="1674" kern="1200" spc="-1" dirty="0">
                <a:solidFill>
                  <a:schemeClr val="dk1"/>
                </a:solidFill>
                <a:latin typeface="Arial"/>
                <a:ea typeface="+mn-ea"/>
                <a:cs typeface="+mn-cs"/>
              </a:rPr>
              <a:t>Cs</a:t>
            </a:r>
            <a:endParaRPr lang="en-GB" sz="1674" kern="1200" spc="-1" dirty="0">
              <a:solidFill>
                <a:srgbClr val="000000"/>
              </a:solidFill>
              <a:latin typeface="Calibri"/>
              <a:ea typeface="+mn-ea"/>
              <a:cs typeface="+mn-cs"/>
            </a:endParaRPr>
          </a:p>
          <a:p>
            <a:pPr marL="478346" lvl="1" indent="-159449" defTabSz="637794">
              <a:lnSpc>
                <a:spcPct val="90000"/>
              </a:lnSpc>
              <a:spcBef>
                <a:spcPts val="348"/>
              </a:spcBef>
              <a:buClr>
                <a:srgbClr val="457A93"/>
              </a:buClr>
              <a:buFont typeface="Wingdings" charset="2"/>
              <a:buChar char=""/>
            </a:pPr>
            <a:r>
              <a:rPr lang="de-DE" sz="1395" kern="1200" spc="-1" dirty="0">
                <a:solidFill>
                  <a:schemeClr val="dk1"/>
                </a:solidFill>
                <a:latin typeface="Arial"/>
                <a:ea typeface="+mn-ea"/>
                <a:cs typeface="+mn-cs"/>
              </a:rPr>
              <a:t>Sample activity 	~ 3 MBq</a:t>
            </a:r>
            <a:endParaRPr lang="en-GB" sz="1395" kern="1200" spc="-1" dirty="0">
              <a:solidFill>
                <a:srgbClr val="000000"/>
              </a:solidFill>
              <a:latin typeface="Calibri"/>
              <a:ea typeface="+mn-ea"/>
              <a:cs typeface="+mn-cs"/>
            </a:endParaRPr>
          </a:p>
          <a:p>
            <a:pPr marL="478346" lvl="1" indent="-159449" defTabSz="637794">
              <a:lnSpc>
                <a:spcPct val="90000"/>
              </a:lnSpc>
              <a:spcBef>
                <a:spcPts val="348"/>
              </a:spcBef>
              <a:buClr>
                <a:srgbClr val="457A93"/>
              </a:buClr>
              <a:buFont typeface="Wingdings" charset="2"/>
              <a:buChar char=""/>
            </a:pPr>
            <a:r>
              <a:rPr lang="de-DE" sz="1395" kern="1200" spc="-1" dirty="0">
                <a:solidFill>
                  <a:schemeClr val="dk1"/>
                </a:solidFill>
                <a:latin typeface="Arial"/>
                <a:ea typeface="+mn-ea"/>
                <a:cs typeface="+mn-cs"/>
              </a:rPr>
              <a:t>Parent nuclides 	~ 10</a:t>
            </a:r>
            <a:r>
              <a:rPr lang="de-DE" sz="1395" kern="1200" spc="-1" baseline="30000" dirty="0">
                <a:solidFill>
                  <a:schemeClr val="dk1"/>
                </a:solidFill>
                <a:latin typeface="Arial"/>
                <a:ea typeface="+mn-ea"/>
                <a:cs typeface="+mn-cs"/>
              </a:rPr>
              <a:t>16</a:t>
            </a:r>
            <a:endParaRPr lang="en-GB" sz="1395" kern="1200" spc="-1" dirty="0">
              <a:solidFill>
                <a:srgbClr val="000000"/>
              </a:solidFill>
              <a:latin typeface="Calibri"/>
              <a:ea typeface="+mn-ea"/>
              <a:cs typeface="+mn-cs"/>
            </a:endParaRPr>
          </a:p>
          <a:p>
            <a:pPr marL="478346" lvl="1" indent="-159449" defTabSz="637794">
              <a:lnSpc>
                <a:spcPct val="90000"/>
              </a:lnSpc>
              <a:spcBef>
                <a:spcPts val="348"/>
              </a:spcBef>
              <a:buClr>
                <a:srgbClr val="457A93"/>
              </a:buClr>
              <a:buFont typeface="Wingdings" charset="2"/>
              <a:buChar char=""/>
            </a:pPr>
            <a:r>
              <a:rPr lang="el-GR" sz="1395" kern="1200" spc="-1" dirty="0">
                <a:solidFill>
                  <a:schemeClr val="dk1"/>
                </a:solidFill>
                <a:latin typeface="Arial"/>
                <a:ea typeface="+mn-ea"/>
                <a:cs typeface="+mn-cs"/>
              </a:rPr>
              <a:t>Φ</a:t>
            </a:r>
            <a:r>
              <a:rPr lang="en-US" sz="1395" kern="1200" spc="-1" baseline="-25000" dirty="0">
                <a:solidFill>
                  <a:schemeClr val="dk1"/>
                </a:solidFill>
                <a:latin typeface="Arial"/>
                <a:ea typeface="+mn-ea"/>
                <a:cs typeface="+mn-cs"/>
              </a:rPr>
              <a:t>Birmingham         </a:t>
            </a:r>
            <a:r>
              <a:rPr lang="en-US" sz="1395" kern="1200" spc="-1" dirty="0">
                <a:solidFill>
                  <a:schemeClr val="dk1"/>
                </a:solidFill>
                <a:latin typeface="Arial"/>
                <a:ea typeface="+mn-ea"/>
                <a:cs typeface="+mn-cs"/>
              </a:rPr>
              <a:t>        ~ 6 x 10</a:t>
            </a:r>
            <a:r>
              <a:rPr lang="en-US" sz="1395" kern="1200" spc="-1" baseline="30000" dirty="0">
                <a:solidFill>
                  <a:schemeClr val="dk1"/>
                </a:solidFill>
                <a:latin typeface="Arial"/>
                <a:ea typeface="+mn-ea"/>
                <a:cs typeface="+mn-cs"/>
              </a:rPr>
              <a:t>12</a:t>
            </a:r>
            <a:r>
              <a:rPr lang="en-US" sz="1395" kern="1200" spc="-1" dirty="0">
                <a:solidFill>
                  <a:schemeClr val="dk1"/>
                </a:solidFill>
                <a:latin typeface="Arial"/>
                <a:ea typeface="+mn-ea"/>
                <a:cs typeface="+mn-cs"/>
              </a:rPr>
              <a:t> cm</a:t>
            </a:r>
            <a:r>
              <a:rPr lang="en-US" sz="1395" kern="1200" spc="-1" baseline="30000" dirty="0">
                <a:solidFill>
                  <a:schemeClr val="dk1"/>
                </a:solidFill>
                <a:latin typeface="Arial"/>
                <a:ea typeface="+mn-ea"/>
                <a:cs typeface="+mn-cs"/>
              </a:rPr>
              <a:t>-2</a:t>
            </a:r>
          </a:p>
          <a:p>
            <a:pPr marL="478346" lvl="1" indent="-159449" defTabSz="637794">
              <a:lnSpc>
                <a:spcPct val="90000"/>
              </a:lnSpc>
              <a:spcBef>
                <a:spcPts val="348"/>
              </a:spcBef>
              <a:buClr>
                <a:srgbClr val="457A93"/>
              </a:buClr>
              <a:buFont typeface="Wingdings" charset="2"/>
              <a:buChar char=""/>
            </a:pPr>
            <a:r>
              <a:rPr lang="de-DE" sz="1395" kern="1200" spc="-1" dirty="0">
                <a:solidFill>
                  <a:schemeClr val="dk1"/>
                </a:solidFill>
                <a:latin typeface="Arial"/>
                <a:ea typeface="+mn-ea"/>
                <a:cs typeface="+mn-cs"/>
              </a:rPr>
              <a:t>Activation time 	~ 1 h</a:t>
            </a:r>
            <a:endParaRPr lang="en-GB" sz="1395" kern="1200" spc="-1" dirty="0">
              <a:solidFill>
                <a:srgbClr val="000000"/>
              </a:solidFill>
              <a:latin typeface="Calibri"/>
              <a:ea typeface="+mn-ea"/>
              <a:cs typeface="+mn-cs"/>
            </a:endParaRPr>
          </a:p>
          <a:p>
            <a:pPr marL="478346" lvl="1" indent="-159449" defTabSz="637794">
              <a:lnSpc>
                <a:spcPct val="90000"/>
              </a:lnSpc>
              <a:spcBef>
                <a:spcPts val="348"/>
              </a:spcBef>
              <a:buClr>
                <a:srgbClr val="457A93"/>
              </a:buClr>
              <a:buFont typeface="Wingdings" charset="2"/>
              <a:buChar char=""/>
            </a:pPr>
            <a:r>
              <a:rPr lang="de-DE" sz="1395" kern="1200" spc="-1" dirty="0">
                <a:solidFill>
                  <a:schemeClr val="dk1"/>
                </a:solidFill>
                <a:latin typeface="Arial"/>
                <a:ea typeface="+mn-ea"/>
                <a:cs typeface="+mn-cs"/>
              </a:rPr>
              <a:t>Produced </a:t>
            </a:r>
            <a:r>
              <a:rPr lang="de-DE" sz="1395" kern="1200" spc="-1" baseline="30000" dirty="0">
                <a:solidFill>
                  <a:schemeClr val="dk1"/>
                </a:solidFill>
                <a:latin typeface="Arial"/>
                <a:ea typeface="+mn-ea"/>
                <a:cs typeface="+mn-cs"/>
              </a:rPr>
              <a:t>138</a:t>
            </a:r>
            <a:r>
              <a:rPr lang="de-DE" sz="1395" kern="1200" spc="-1" dirty="0">
                <a:solidFill>
                  <a:schemeClr val="dk1"/>
                </a:solidFill>
                <a:latin typeface="Arial"/>
                <a:ea typeface="+mn-ea"/>
                <a:cs typeface="+mn-cs"/>
              </a:rPr>
              <a:t>Cs 	~ 1.5 </a:t>
            </a:r>
            <a:r>
              <a:rPr lang="de-DE" sz="1395" spc="-1" dirty="0">
                <a:solidFill>
                  <a:schemeClr val="dk1"/>
                </a:solidFill>
                <a:latin typeface="Arial"/>
              </a:rPr>
              <a:t>x</a:t>
            </a:r>
            <a:r>
              <a:rPr lang="de-DE" sz="1395" kern="1200" spc="-1" dirty="0">
                <a:solidFill>
                  <a:schemeClr val="dk1"/>
                </a:solidFill>
                <a:latin typeface="Arial"/>
                <a:ea typeface="+mn-ea"/>
                <a:cs typeface="+mn-cs"/>
              </a:rPr>
              <a:t>10</a:t>
            </a:r>
            <a:r>
              <a:rPr lang="de-DE" sz="1395" kern="1200" spc="-1" baseline="30000" dirty="0">
                <a:solidFill>
                  <a:schemeClr val="dk1"/>
                </a:solidFill>
                <a:latin typeface="Arial"/>
                <a:ea typeface="+mn-ea"/>
                <a:cs typeface="+mn-cs"/>
              </a:rPr>
              <a:t>4</a:t>
            </a:r>
            <a:endParaRPr lang="en-GB" sz="1395" kern="1200" spc="-1" dirty="0">
              <a:solidFill>
                <a:srgbClr val="000000"/>
              </a:solidFill>
              <a:latin typeface="Calibri"/>
              <a:ea typeface="+mn-ea"/>
              <a:cs typeface="+mn-cs"/>
            </a:endParaRPr>
          </a:p>
          <a:p>
            <a:pPr marL="478346" lvl="1" indent="-159449" defTabSz="637794">
              <a:lnSpc>
                <a:spcPct val="90000"/>
              </a:lnSpc>
              <a:spcBef>
                <a:spcPts val="348"/>
              </a:spcBef>
              <a:buClr>
                <a:srgbClr val="457A93"/>
              </a:buClr>
              <a:buFont typeface="Wingdings" charset="2"/>
              <a:buChar char=""/>
            </a:pPr>
            <a:r>
              <a:rPr lang="de-DE" sz="1395" kern="1200" spc="-1" dirty="0">
                <a:solidFill>
                  <a:schemeClr val="dk1"/>
                </a:solidFill>
                <a:latin typeface="Arial"/>
                <a:ea typeface="+mn-ea"/>
                <a:cs typeface="+mn-cs"/>
              </a:rPr>
              <a:t>Activity </a:t>
            </a:r>
            <a:r>
              <a:rPr lang="de-DE" sz="1395" kern="1200" spc="-1" baseline="30000" dirty="0">
                <a:solidFill>
                  <a:schemeClr val="dk1"/>
                </a:solidFill>
                <a:latin typeface="Arial"/>
                <a:ea typeface="+mn-ea"/>
                <a:cs typeface="+mn-cs"/>
              </a:rPr>
              <a:t>138</a:t>
            </a:r>
            <a:r>
              <a:rPr lang="de-DE" sz="1395" kern="1200" spc="-1" dirty="0">
                <a:solidFill>
                  <a:schemeClr val="dk1"/>
                </a:solidFill>
                <a:latin typeface="Arial"/>
                <a:ea typeface="+mn-ea"/>
                <a:cs typeface="+mn-cs"/>
              </a:rPr>
              <a:t>Cs 	~ 52. 4 Bq</a:t>
            </a:r>
            <a:endParaRPr lang="en-GB" sz="1500" spc="-1" dirty="0">
              <a:solidFill>
                <a:srgbClr val="000000"/>
              </a:solidFill>
              <a:latin typeface="Calibri"/>
            </a:endParaRPr>
          </a:p>
        </p:txBody>
      </p:sp>
      <p:pic>
        <p:nvPicPr>
          <p:cNvPr id="34" name="Picture 33">
            <a:extLst>
              <a:ext uri="{FF2B5EF4-FFF2-40B4-BE49-F238E27FC236}">
                <a16:creationId xmlns:a16="http://schemas.microsoft.com/office/drawing/2014/main" id="{9C817BB5-883E-EC4E-8C11-EABF8A8FFBB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6102" y="815322"/>
            <a:ext cx="3018409" cy="2251829"/>
          </a:xfrm>
          <a:prstGeom prst="rect">
            <a:avLst/>
          </a:prstGeom>
        </p:spPr>
      </p:pic>
      <p:sp>
        <p:nvSpPr>
          <p:cNvPr id="35" name="TextBox 34">
            <a:extLst>
              <a:ext uri="{FF2B5EF4-FFF2-40B4-BE49-F238E27FC236}">
                <a16:creationId xmlns:a16="http://schemas.microsoft.com/office/drawing/2014/main" id="{44621C3D-7702-074B-4FA3-873BEAE28F1A}"/>
              </a:ext>
            </a:extLst>
          </p:cNvPr>
          <p:cNvSpPr txBox="1"/>
          <p:nvPr/>
        </p:nvSpPr>
        <p:spPr>
          <a:xfrm>
            <a:off x="5389812" y="1138855"/>
            <a:ext cx="1828800" cy="369332"/>
          </a:xfrm>
          <a:prstGeom prst="rect">
            <a:avLst/>
          </a:prstGeom>
          <a:noFill/>
        </p:spPr>
        <p:txBody>
          <a:bodyPr wrap="square" rtlCol="0">
            <a:spAutoFit/>
          </a:bodyPr>
          <a:lstStyle/>
          <a:p>
            <a:pPr algn="l"/>
            <a:r>
              <a:rPr lang="de-DE" baseline="30000" dirty="0"/>
              <a:t>133</a:t>
            </a:r>
            <a:r>
              <a:rPr lang="de-DE" dirty="0"/>
              <a:t>Cs(</a:t>
            </a:r>
            <a:r>
              <a:rPr lang="de-DE" dirty="0" err="1"/>
              <a:t>n,g</a:t>
            </a:r>
            <a:r>
              <a:rPr lang="de-DE" dirty="0"/>
              <a:t>)</a:t>
            </a:r>
            <a:r>
              <a:rPr lang="de-DE" baseline="30000" dirty="0"/>
              <a:t>134</a:t>
            </a:r>
            <a:r>
              <a:rPr lang="de-DE" dirty="0"/>
              <a:t>Cs</a:t>
            </a:r>
            <a:endParaRPr lang="en-US" dirty="0"/>
          </a:p>
        </p:txBody>
      </p:sp>
      <p:pic>
        <p:nvPicPr>
          <p:cNvPr id="5" name="Picture 4">
            <a:extLst>
              <a:ext uri="{FF2B5EF4-FFF2-40B4-BE49-F238E27FC236}">
                <a16:creationId xmlns:a16="http://schemas.microsoft.com/office/drawing/2014/main" id="{2CFA7C61-4357-00BC-B729-1744928AF15D}"/>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7853164" y="974706"/>
            <a:ext cx="898484" cy="1222125"/>
          </a:xfrm>
          <a:prstGeom prst="rect">
            <a:avLst/>
          </a:prstGeom>
        </p:spPr>
      </p:pic>
      <p:sp>
        <p:nvSpPr>
          <p:cNvPr id="6" name="TextBox 5">
            <a:extLst>
              <a:ext uri="{FF2B5EF4-FFF2-40B4-BE49-F238E27FC236}">
                <a16:creationId xmlns:a16="http://schemas.microsoft.com/office/drawing/2014/main" id="{DEF96936-F8D3-BFE6-ECCB-CE638E41F9A1}"/>
              </a:ext>
            </a:extLst>
          </p:cNvPr>
          <p:cNvSpPr txBox="1"/>
          <p:nvPr/>
        </p:nvSpPr>
        <p:spPr>
          <a:xfrm>
            <a:off x="7388006" y="2256257"/>
            <a:ext cx="1828800" cy="307777"/>
          </a:xfrm>
          <a:prstGeom prst="rect">
            <a:avLst/>
          </a:prstGeom>
          <a:noFill/>
        </p:spPr>
        <p:txBody>
          <a:bodyPr wrap="square" rtlCol="0">
            <a:spAutoFit/>
          </a:bodyPr>
          <a:lstStyle/>
          <a:p>
            <a:pPr algn="l"/>
            <a:r>
              <a:rPr lang="de-DE" sz="1400" dirty="0"/>
              <a:t>A. </a:t>
            </a:r>
            <a:r>
              <a:rPr lang="de-DE" sz="1400" dirty="0" err="1"/>
              <a:t>Karaka</a:t>
            </a:r>
            <a:r>
              <a:rPr lang="de-DE" sz="1400" dirty="0"/>
              <a:t>, UoC 2025</a:t>
            </a:r>
          </a:p>
        </p:txBody>
      </p:sp>
    </p:spTree>
    <p:extLst>
      <p:ext uri="{BB962C8B-B14F-4D97-AF65-F5344CB8AC3E}">
        <p14:creationId xmlns:p14="http://schemas.microsoft.com/office/powerpoint/2010/main" val="2709217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1D805-2C69-892C-987C-78776AD32B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7D2F1D-97BD-F457-7623-CA3072BBC113}"/>
              </a:ext>
            </a:extLst>
          </p:cNvPr>
          <p:cNvSpPr>
            <a:spLocks noGrp="1"/>
          </p:cNvSpPr>
          <p:nvPr>
            <p:ph type="title"/>
          </p:nvPr>
        </p:nvSpPr>
        <p:spPr>
          <a:xfrm>
            <a:off x="139442" y="293466"/>
            <a:ext cx="8343655" cy="1501961"/>
          </a:xfrm>
        </p:spPr>
        <p:txBody>
          <a:bodyPr/>
          <a:lstStyle/>
          <a:p>
            <a:r>
              <a:rPr lang="en-US" sz="2400" dirty="0"/>
              <a:t>The rapid neutron capture process</a:t>
            </a:r>
            <a:endParaRPr lang="en-US" sz="2800" dirty="0">
              <a:solidFill>
                <a:schemeClr val="tx1">
                  <a:lumMod val="50000"/>
                  <a:lumOff val="50000"/>
                </a:schemeClr>
              </a:solidFill>
            </a:endParaRPr>
          </a:p>
        </p:txBody>
      </p:sp>
      <p:pic>
        <p:nvPicPr>
          <p:cNvPr id="6" name="Picture 5" descr="A graph showing a number of electrons&#10;&#10;AI-generated content may be incorrect.">
            <a:extLst>
              <a:ext uri="{FF2B5EF4-FFF2-40B4-BE49-F238E27FC236}">
                <a16:creationId xmlns:a16="http://schemas.microsoft.com/office/drawing/2014/main" id="{E347ED14-A61F-822B-0477-57878430A010}"/>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1199952"/>
            <a:ext cx="7693892" cy="3295475"/>
          </a:xfrm>
          <a:prstGeom prst="rect">
            <a:avLst/>
          </a:prstGeom>
        </p:spPr>
      </p:pic>
      <p:pic>
        <p:nvPicPr>
          <p:cNvPr id="8" name="Picture 7" descr="A chart showing the maximum of the maximum of the maximum of the maximum of the maximum of the maximum of the maximum of the maximum of the maximum of the maximum of the maximum of the maximum of&#10;&#10;AI-generated content may be incorrect.">
            <a:extLst>
              <a:ext uri="{FF2B5EF4-FFF2-40B4-BE49-F238E27FC236}">
                <a16:creationId xmlns:a16="http://schemas.microsoft.com/office/drawing/2014/main" id="{D58098A4-1FE5-0A88-BCD4-E188DD4471F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60472" y="1388896"/>
            <a:ext cx="645249" cy="2050790"/>
          </a:xfrm>
          <a:prstGeom prst="rect">
            <a:avLst/>
          </a:prstGeom>
        </p:spPr>
      </p:pic>
      <p:sp>
        <p:nvSpPr>
          <p:cNvPr id="3" name="Rectangle 2">
            <a:extLst>
              <a:ext uri="{FF2B5EF4-FFF2-40B4-BE49-F238E27FC236}">
                <a16:creationId xmlns:a16="http://schemas.microsoft.com/office/drawing/2014/main" id="{828ED764-5DE4-22E5-3480-9A296DABD6C0}"/>
              </a:ext>
            </a:extLst>
          </p:cNvPr>
          <p:cNvSpPr/>
          <p:nvPr/>
        </p:nvSpPr>
        <p:spPr>
          <a:xfrm>
            <a:off x="739592" y="1250635"/>
            <a:ext cx="2585500" cy="461665"/>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200" b="0" i="0" u="none" strike="noStrike" kern="1200" cap="none" spc="0" normalizeH="0" baseline="0" noProof="0" dirty="0">
                <a:ln>
                  <a:noFill/>
                </a:ln>
                <a:solidFill>
                  <a:srgbClr val="007FAA"/>
                </a:solidFill>
                <a:effectLst/>
                <a:uLnTx/>
                <a:uFillTx/>
                <a:latin typeface="t1-gul-regular"/>
                <a:ea typeface="ＭＳ Ｐゴシック" charset="-128"/>
                <a:cs typeface="+mn-cs"/>
              </a:rPr>
              <a:t>Adapted from M. Mumpower et 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200" b="0" i="0" u="none" strike="noStrike" kern="1200" cap="none" spc="0" normalizeH="0" baseline="0" noProof="0" dirty="0">
                <a:ln>
                  <a:noFill/>
                </a:ln>
                <a:solidFill>
                  <a:srgbClr val="007FAA"/>
                </a:solidFill>
                <a:effectLst/>
                <a:uLnTx/>
                <a:uFillTx/>
                <a:latin typeface="t1-gul-regular"/>
                <a:ea typeface="ＭＳ Ｐゴシック" charset="-128"/>
                <a:cs typeface="+mn-cs"/>
              </a:rPr>
              <a:t>Prog. Part. </a:t>
            </a:r>
            <a:r>
              <a:rPr kumimoji="0" lang="en-CA" sz="1200" b="0" i="0" u="none" strike="noStrike" kern="1200" cap="none" spc="0" normalizeH="0" baseline="0" noProof="0" dirty="0" err="1">
                <a:ln>
                  <a:noFill/>
                </a:ln>
                <a:solidFill>
                  <a:srgbClr val="007FAA"/>
                </a:solidFill>
                <a:effectLst/>
                <a:uLnTx/>
                <a:uFillTx/>
                <a:latin typeface="t1-gul-regular"/>
                <a:ea typeface="ＭＳ Ｐゴシック" charset="-128"/>
                <a:cs typeface="+mn-cs"/>
              </a:rPr>
              <a:t>Nucl</a:t>
            </a:r>
            <a:r>
              <a:rPr kumimoji="0" lang="en-CA" sz="1200" b="0" i="0" u="none" strike="noStrike" kern="1200" cap="none" spc="0" normalizeH="0" baseline="0" noProof="0" dirty="0">
                <a:ln>
                  <a:noFill/>
                </a:ln>
                <a:solidFill>
                  <a:srgbClr val="007FAA"/>
                </a:solidFill>
                <a:effectLst/>
                <a:uLnTx/>
                <a:uFillTx/>
                <a:latin typeface="t1-gul-regular"/>
                <a:ea typeface="ＭＳ Ｐゴシック" charset="-128"/>
                <a:cs typeface="+mn-cs"/>
              </a:rPr>
              <a:t>. Phys. 86 (2016)</a:t>
            </a:r>
            <a:endParaRPr kumimoji="0" lang="en-CA"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
        <p:nvSpPr>
          <p:cNvPr id="11" name="Rectangle 10">
            <a:extLst>
              <a:ext uri="{FF2B5EF4-FFF2-40B4-BE49-F238E27FC236}">
                <a16:creationId xmlns:a16="http://schemas.microsoft.com/office/drawing/2014/main" id="{75F1C1B5-A1C9-350F-1270-E26363B41C20}"/>
              </a:ext>
            </a:extLst>
          </p:cNvPr>
          <p:cNvSpPr/>
          <p:nvPr/>
        </p:nvSpPr>
        <p:spPr>
          <a:xfrm>
            <a:off x="0" y="1163486"/>
            <a:ext cx="371197" cy="3549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TextBox 13">
            <a:extLst>
              <a:ext uri="{FF2B5EF4-FFF2-40B4-BE49-F238E27FC236}">
                <a16:creationId xmlns:a16="http://schemas.microsoft.com/office/drawing/2014/main" id="{31D56BD3-910F-2FD3-B9A9-F884AB08A084}"/>
              </a:ext>
            </a:extLst>
          </p:cNvPr>
          <p:cNvSpPr txBox="1"/>
          <p:nvPr/>
        </p:nvSpPr>
        <p:spPr>
          <a:xfrm>
            <a:off x="6101008" y="2784885"/>
            <a:ext cx="1728216" cy="369332"/>
          </a:xfrm>
          <a:prstGeom prst="rect">
            <a:avLst/>
          </a:prstGeom>
          <a:noFill/>
        </p:spPr>
        <p:txBody>
          <a:bodyPr wrap="square" rtlCol="0">
            <a:spAutoFit/>
          </a:bodyPr>
          <a:lstStyle/>
          <a:p>
            <a:r>
              <a:rPr lang="en-DE" dirty="0">
                <a:solidFill>
                  <a:schemeClr val="accent1"/>
                </a:solidFill>
              </a:rPr>
              <a:t>FRIB: 10</a:t>
            </a:r>
            <a:r>
              <a:rPr lang="en-DE" baseline="30000" dirty="0">
                <a:solidFill>
                  <a:schemeClr val="accent1"/>
                </a:solidFill>
              </a:rPr>
              <a:t>-4</a:t>
            </a:r>
            <a:r>
              <a:rPr lang="en-DE" dirty="0">
                <a:solidFill>
                  <a:schemeClr val="accent1"/>
                </a:solidFill>
              </a:rPr>
              <a:t> pps</a:t>
            </a:r>
          </a:p>
        </p:txBody>
      </p:sp>
      <p:grpSp>
        <p:nvGrpSpPr>
          <p:cNvPr id="28" name="Group 27">
            <a:extLst>
              <a:ext uri="{FF2B5EF4-FFF2-40B4-BE49-F238E27FC236}">
                <a16:creationId xmlns:a16="http://schemas.microsoft.com/office/drawing/2014/main" id="{93A3E4A0-BCC1-394F-59AE-0C38F7C5B2D9}"/>
              </a:ext>
            </a:extLst>
          </p:cNvPr>
          <p:cNvGrpSpPr/>
          <p:nvPr/>
        </p:nvGrpSpPr>
        <p:grpSpPr>
          <a:xfrm>
            <a:off x="3187214" y="2596551"/>
            <a:ext cx="277344" cy="746001"/>
            <a:chOff x="2913265" y="2619332"/>
            <a:chExt cx="277344" cy="746001"/>
          </a:xfrm>
        </p:grpSpPr>
        <p:sp>
          <p:nvSpPr>
            <p:cNvPr id="20" name="Oval 19">
              <a:extLst>
                <a:ext uri="{FF2B5EF4-FFF2-40B4-BE49-F238E27FC236}">
                  <a16:creationId xmlns:a16="http://schemas.microsoft.com/office/drawing/2014/main" id="{1D252FFD-8005-7DA0-AA82-F628271730EE}"/>
                </a:ext>
              </a:extLst>
            </p:cNvPr>
            <p:cNvSpPr/>
            <p:nvPr/>
          </p:nvSpPr>
          <p:spPr>
            <a:xfrm>
              <a:off x="2913265" y="2619332"/>
              <a:ext cx="277344" cy="746001"/>
            </a:xfrm>
            <a:prstGeom prst="ellipse">
              <a:avLst/>
            </a:prstGeom>
            <a:solidFill>
              <a:srgbClr val="FF0000">
                <a:alpha val="4637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BEE4593-7115-559D-4ECB-3BB7F91EE312}"/>
                </a:ext>
              </a:extLst>
            </p:cNvPr>
            <p:cNvSpPr/>
            <p:nvPr/>
          </p:nvSpPr>
          <p:spPr>
            <a:xfrm>
              <a:off x="2978912" y="2739960"/>
              <a:ext cx="73025" cy="539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78A8E627-7843-1491-2640-8F42CD8F1B2C}"/>
                </a:ext>
              </a:extLst>
            </p:cNvPr>
            <p:cNvCxnSpPr>
              <a:cxnSpLocks/>
              <a:stCxn id="7" idx="3"/>
            </p:cNvCxnSpPr>
            <p:nvPr/>
          </p:nvCxnSpPr>
          <p:spPr>
            <a:xfrm flipV="1">
              <a:off x="3051937" y="2763772"/>
              <a:ext cx="98425" cy="3176"/>
            </a:xfrm>
            <a:prstGeom prst="straightConnector1">
              <a:avLst/>
            </a:prstGeom>
            <a:ln>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21" name="Oval 20">
            <a:extLst>
              <a:ext uri="{FF2B5EF4-FFF2-40B4-BE49-F238E27FC236}">
                <a16:creationId xmlns:a16="http://schemas.microsoft.com/office/drawing/2014/main" id="{842179E6-4685-F9AF-B0ED-24C291E533F0}"/>
              </a:ext>
            </a:extLst>
          </p:cNvPr>
          <p:cNvSpPr/>
          <p:nvPr/>
        </p:nvSpPr>
        <p:spPr>
          <a:xfrm rot="18890006">
            <a:off x="2460638" y="3145814"/>
            <a:ext cx="621564" cy="207620"/>
          </a:xfrm>
          <a:prstGeom prst="ellipse">
            <a:avLst/>
          </a:prstGeom>
          <a:solidFill>
            <a:srgbClr val="FF0000">
              <a:alpha val="4637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3239376-94E3-B3FA-1853-571EFC54EA00}"/>
              </a:ext>
            </a:extLst>
          </p:cNvPr>
          <p:cNvSpPr txBox="1"/>
          <p:nvPr/>
        </p:nvSpPr>
        <p:spPr>
          <a:xfrm>
            <a:off x="4364851" y="3164845"/>
            <a:ext cx="2663419" cy="646331"/>
          </a:xfrm>
          <a:prstGeom prst="rect">
            <a:avLst/>
          </a:prstGeom>
          <a:noFill/>
        </p:spPr>
        <p:txBody>
          <a:bodyPr wrap="square" rtlCol="0">
            <a:spAutoFit/>
          </a:bodyPr>
          <a:lstStyle/>
          <a:p>
            <a:r>
              <a:rPr lang="de-DE" dirty="0">
                <a:solidFill>
                  <a:schemeClr val="accent1"/>
                </a:solidFill>
              </a:rPr>
              <a:t>ANL, 2022: </a:t>
            </a:r>
            <a:r>
              <a:rPr lang="en-US" baseline="30000" dirty="0">
                <a:solidFill>
                  <a:schemeClr val="accent2"/>
                </a:solidFill>
              </a:rPr>
              <a:t>140</a:t>
            </a:r>
            <a:r>
              <a:rPr lang="en-US" dirty="0">
                <a:solidFill>
                  <a:schemeClr val="accent2"/>
                </a:solidFill>
              </a:rPr>
              <a:t>Cs </a:t>
            </a:r>
            <a:r>
              <a:rPr lang="en-US" dirty="0">
                <a:solidFill>
                  <a:schemeClr val="accent2"/>
                </a:solidFill>
                <a:sym typeface="Wingdings" pitchFamily="2" charset="2"/>
              </a:rPr>
              <a:t></a:t>
            </a:r>
            <a:r>
              <a:rPr lang="en-US" baseline="30000" dirty="0">
                <a:solidFill>
                  <a:schemeClr val="accent2"/>
                </a:solidFill>
                <a:sym typeface="Wingdings" pitchFamily="2" charset="2"/>
              </a:rPr>
              <a:t>141</a:t>
            </a:r>
            <a:r>
              <a:rPr lang="en-US" dirty="0">
                <a:solidFill>
                  <a:schemeClr val="accent2"/>
                </a:solidFill>
                <a:sym typeface="Wingdings" pitchFamily="2" charset="2"/>
              </a:rPr>
              <a:t>Cs</a:t>
            </a:r>
            <a:endParaRPr lang="en-US" dirty="0">
              <a:solidFill>
                <a:schemeClr val="accent2"/>
              </a:solidFill>
            </a:endParaRPr>
          </a:p>
          <a:p>
            <a:endParaRPr lang="en-DE" dirty="0">
              <a:solidFill>
                <a:schemeClr val="accent1"/>
              </a:solidFill>
            </a:endParaRPr>
          </a:p>
        </p:txBody>
      </p:sp>
      <p:cxnSp>
        <p:nvCxnSpPr>
          <p:cNvPr id="24" name="Straight Connector 23">
            <a:extLst>
              <a:ext uri="{FF2B5EF4-FFF2-40B4-BE49-F238E27FC236}">
                <a16:creationId xmlns:a16="http://schemas.microsoft.com/office/drawing/2014/main" id="{F8E80B85-B4C4-0A20-08CF-DFAFF2C5B6BA}"/>
              </a:ext>
            </a:extLst>
          </p:cNvPr>
          <p:cNvCxnSpPr>
            <a:cxnSpLocks/>
          </p:cNvCxnSpPr>
          <p:nvPr/>
        </p:nvCxnSpPr>
        <p:spPr>
          <a:xfrm>
            <a:off x="3399215" y="3009586"/>
            <a:ext cx="1005242" cy="35810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4F263C7-4CAB-4B47-5F46-407FD55801F0}"/>
              </a:ext>
            </a:extLst>
          </p:cNvPr>
          <p:cNvCxnSpPr>
            <a:cxnSpLocks/>
          </p:cNvCxnSpPr>
          <p:nvPr/>
        </p:nvCxnSpPr>
        <p:spPr>
          <a:xfrm>
            <a:off x="2835815" y="3313746"/>
            <a:ext cx="1005242" cy="35810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EB58157-859D-3825-1AD4-F8D03F79FDE8}"/>
              </a:ext>
            </a:extLst>
          </p:cNvPr>
          <p:cNvSpPr txBox="1"/>
          <p:nvPr/>
        </p:nvSpPr>
        <p:spPr>
          <a:xfrm>
            <a:off x="3799838" y="3504320"/>
            <a:ext cx="3487082" cy="369332"/>
          </a:xfrm>
          <a:prstGeom prst="rect">
            <a:avLst/>
          </a:prstGeom>
          <a:noFill/>
        </p:spPr>
        <p:txBody>
          <a:bodyPr wrap="square" rtlCol="0">
            <a:spAutoFit/>
          </a:bodyPr>
          <a:lstStyle/>
          <a:p>
            <a:r>
              <a:rPr lang="de-DE" dirty="0">
                <a:solidFill>
                  <a:schemeClr val="accent1"/>
                </a:solidFill>
              </a:rPr>
              <a:t>FRIB, June 2025 (PI: A. </a:t>
            </a:r>
            <a:r>
              <a:rPr lang="de-DE" dirty="0" err="1">
                <a:solidFill>
                  <a:schemeClr val="accent1"/>
                </a:solidFill>
              </a:rPr>
              <a:t>Spyrou</a:t>
            </a:r>
            <a:r>
              <a:rPr lang="de-DE" dirty="0">
                <a:solidFill>
                  <a:schemeClr val="accent1"/>
                </a:solidFill>
              </a:rPr>
              <a:t>, DM)</a:t>
            </a:r>
            <a:endParaRPr lang="en-DE" dirty="0">
              <a:solidFill>
                <a:schemeClr val="accent1"/>
              </a:solidFill>
            </a:endParaRPr>
          </a:p>
        </p:txBody>
      </p:sp>
      <p:cxnSp>
        <p:nvCxnSpPr>
          <p:cNvPr id="29" name="Straight Connector 28">
            <a:extLst>
              <a:ext uri="{FF2B5EF4-FFF2-40B4-BE49-F238E27FC236}">
                <a16:creationId xmlns:a16="http://schemas.microsoft.com/office/drawing/2014/main" id="{0264628E-2D7B-E8A2-FAAD-75A99D6FFD67}"/>
              </a:ext>
            </a:extLst>
          </p:cNvPr>
          <p:cNvCxnSpPr>
            <a:cxnSpLocks/>
          </p:cNvCxnSpPr>
          <p:nvPr/>
        </p:nvCxnSpPr>
        <p:spPr>
          <a:xfrm>
            <a:off x="5087826" y="2668636"/>
            <a:ext cx="1005242" cy="358108"/>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556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37862-0C1A-00AB-ECC2-B15228193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738467-BCEE-3C66-F266-378F648164B0}"/>
              </a:ext>
            </a:extLst>
          </p:cNvPr>
          <p:cNvSpPr>
            <a:spLocks noGrp="1"/>
          </p:cNvSpPr>
          <p:nvPr>
            <p:ph type="title"/>
          </p:nvPr>
        </p:nvSpPr>
        <p:spPr>
          <a:xfrm>
            <a:off x="139442" y="195051"/>
            <a:ext cx="9141717" cy="725880"/>
          </a:xfrm>
        </p:spPr>
        <p:txBody>
          <a:bodyPr/>
          <a:lstStyle/>
          <a:p>
            <a:r>
              <a:rPr lang="en-US" sz="2400" dirty="0"/>
              <a:t>Probing the Limit of the Statistical Regime: </a:t>
            </a:r>
            <a:br>
              <a:rPr lang="en-US" sz="2400" dirty="0"/>
            </a:br>
            <a:r>
              <a:rPr lang="en-US" sz="2400" dirty="0"/>
              <a:t>The High-Fidelity Resonance Model</a:t>
            </a:r>
          </a:p>
        </p:txBody>
      </p:sp>
      <p:pic>
        <p:nvPicPr>
          <p:cNvPr id="4" name="Picture 3">
            <a:extLst>
              <a:ext uri="{FF2B5EF4-FFF2-40B4-BE49-F238E27FC236}">
                <a16:creationId xmlns:a16="http://schemas.microsoft.com/office/drawing/2014/main" id="{E13A26DF-2F6D-F46A-33E3-CDFAF140EA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9442" y="1046160"/>
            <a:ext cx="4830486" cy="3332780"/>
          </a:xfrm>
          <a:prstGeom prst="rect">
            <a:avLst/>
          </a:prstGeom>
        </p:spPr>
      </p:pic>
      <p:sp>
        <p:nvSpPr>
          <p:cNvPr id="7" name="TextBox 6">
            <a:extLst>
              <a:ext uri="{FF2B5EF4-FFF2-40B4-BE49-F238E27FC236}">
                <a16:creationId xmlns:a16="http://schemas.microsoft.com/office/drawing/2014/main" id="{9C973530-597B-9040-B10A-E2BA463CC7B1}"/>
              </a:ext>
            </a:extLst>
          </p:cNvPr>
          <p:cNvSpPr txBox="1"/>
          <p:nvPr/>
        </p:nvSpPr>
        <p:spPr>
          <a:xfrm>
            <a:off x="919852" y="1530847"/>
            <a:ext cx="2712027" cy="830997"/>
          </a:xfrm>
          <a:prstGeom prst="rect">
            <a:avLst/>
          </a:prstGeom>
          <a:noFill/>
        </p:spPr>
        <p:txBody>
          <a:bodyPr wrap="square" rtlCol="0">
            <a:spAutoFit/>
          </a:bodyPr>
          <a:lstStyle/>
          <a:p>
            <a:r>
              <a:rPr lang="en-US" sz="1400" dirty="0">
                <a:latin typeface="+mn-lt"/>
              </a:rPr>
              <a:t>B. Greaves, DM, A. Spyrou et al, </a:t>
            </a:r>
            <a:r>
              <a:rPr lang="en-CA" sz="1400" b="0" i="0" dirty="0" err="1">
                <a:solidFill>
                  <a:srgbClr val="0C769F"/>
                </a:solidFill>
                <a:effectLst/>
                <a:latin typeface="+mn-lt"/>
              </a:rPr>
              <a:t>Phys</a:t>
            </a:r>
            <a:r>
              <a:rPr lang="en-CA" sz="1400" b="0" i="0" dirty="0">
                <a:solidFill>
                  <a:srgbClr val="0C769F"/>
                </a:solidFill>
                <a:effectLst/>
                <a:latin typeface="+mn-lt"/>
              </a:rPr>
              <a:t>. </a:t>
            </a:r>
            <a:r>
              <a:rPr lang="en-CA" sz="1400" b="0" i="0" dirty="0" err="1">
                <a:solidFill>
                  <a:srgbClr val="0C769F"/>
                </a:solidFill>
                <a:effectLst/>
                <a:latin typeface="+mn-lt"/>
              </a:rPr>
              <a:t>Lett</a:t>
            </a:r>
            <a:r>
              <a:rPr lang="en-CA" sz="1400" b="0" i="0" dirty="0">
                <a:solidFill>
                  <a:srgbClr val="0C769F"/>
                </a:solidFill>
                <a:effectLst/>
                <a:latin typeface="+mn-lt"/>
              </a:rPr>
              <a:t>. B 871 (2025) 139992</a:t>
            </a:r>
            <a:endParaRPr lang="en-CA" sz="1400" dirty="0">
              <a:solidFill>
                <a:srgbClr val="0C769F"/>
              </a:solidFill>
              <a:effectLst/>
              <a:latin typeface="+mn-lt"/>
            </a:endParaRPr>
          </a:p>
          <a:p>
            <a:endParaRPr lang="en-US" dirty="0">
              <a:solidFill>
                <a:schemeClr val="accent2"/>
              </a:solidFill>
            </a:endParaRPr>
          </a:p>
        </p:txBody>
      </p:sp>
      <p:pic>
        <p:nvPicPr>
          <p:cNvPr id="8" name="Picture 7">
            <a:extLst>
              <a:ext uri="{FF2B5EF4-FFF2-40B4-BE49-F238E27FC236}">
                <a16:creationId xmlns:a16="http://schemas.microsoft.com/office/drawing/2014/main" id="{495F99F6-9D48-4081-DECB-018CADBC097C}"/>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111835" y="1415517"/>
            <a:ext cx="2757834" cy="2709674"/>
          </a:xfrm>
          <a:prstGeom prst="rect">
            <a:avLst/>
          </a:prstGeom>
        </p:spPr>
      </p:pic>
      <p:sp>
        <p:nvSpPr>
          <p:cNvPr id="9" name="TextBox 8">
            <a:extLst>
              <a:ext uri="{FF2B5EF4-FFF2-40B4-BE49-F238E27FC236}">
                <a16:creationId xmlns:a16="http://schemas.microsoft.com/office/drawing/2014/main" id="{70F92571-7A8E-8745-E281-E9BD8FA48649}"/>
              </a:ext>
            </a:extLst>
          </p:cNvPr>
          <p:cNvSpPr txBox="1"/>
          <p:nvPr/>
        </p:nvSpPr>
        <p:spPr>
          <a:xfrm>
            <a:off x="80315" y="4362757"/>
            <a:ext cx="5548744" cy="646331"/>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t>Our data suggest that NLDs in the A=140 region tend to be </a:t>
            </a:r>
            <a:r>
              <a:rPr lang="en-US" dirty="0">
                <a:solidFill>
                  <a:schemeClr val="accent2"/>
                </a:solidFill>
              </a:rPr>
              <a:t>smaller than expected </a:t>
            </a:r>
            <a:r>
              <a:rPr lang="en-US" dirty="0"/>
              <a:t>by some models</a:t>
            </a:r>
          </a:p>
        </p:txBody>
      </p:sp>
      <p:cxnSp>
        <p:nvCxnSpPr>
          <p:cNvPr id="10" name="Straight Connector 9">
            <a:extLst>
              <a:ext uri="{FF2B5EF4-FFF2-40B4-BE49-F238E27FC236}">
                <a16:creationId xmlns:a16="http://schemas.microsoft.com/office/drawing/2014/main" id="{385190E4-A40D-E88F-E6A7-4DFE9FC0C079}"/>
              </a:ext>
            </a:extLst>
          </p:cNvPr>
          <p:cNvCxnSpPr>
            <a:cxnSpLocks/>
          </p:cNvCxnSpPr>
          <p:nvPr/>
        </p:nvCxnSpPr>
        <p:spPr>
          <a:xfrm>
            <a:off x="5766955" y="671549"/>
            <a:ext cx="0" cy="4082003"/>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9C8EAEB-1676-0CCE-273D-29DB12567E70}"/>
              </a:ext>
            </a:extLst>
          </p:cNvPr>
          <p:cNvSpPr txBox="1"/>
          <p:nvPr/>
        </p:nvSpPr>
        <p:spPr>
          <a:xfrm>
            <a:off x="5937119" y="671549"/>
            <a:ext cx="3377044" cy="646331"/>
          </a:xfrm>
          <a:prstGeom prst="rect">
            <a:avLst/>
          </a:prstGeom>
          <a:noFill/>
        </p:spPr>
        <p:txBody>
          <a:bodyPr wrap="square" rtlCol="0">
            <a:spAutoFit/>
          </a:bodyPr>
          <a:lstStyle/>
          <a:p>
            <a:r>
              <a:rPr lang="en-US" dirty="0"/>
              <a:t>Lower NLD has impact on </a:t>
            </a:r>
            <a:r>
              <a:rPr lang="en-US" dirty="0">
                <a:solidFill>
                  <a:schemeClr val="accent2"/>
                </a:solidFill>
              </a:rPr>
              <a:t>validity of Hauser-</a:t>
            </a:r>
            <a:r>
              <a:rPr lang="en-US" dirty="0" err="1">
                <a:solidFill>
                  <a:schemeClr val="accent2"/>
                </a:solidFill>
              </a:rPr>
              <a:t>Feshbach</a:t>
            </a:r>
            <a:r>
              <a:rPr lang="en-US" dirty="0"/>
              <a:t> model</a:t>
            </a:r>
          </a:p>
        </p:txBody>
      </p:sp>
      <p:pic>
        <p:nvPicPr>
          <p:cNvPr id="16" name="Picture 15">
            <a:extLst>
              <a:ext uri="{FF2B5EF4-FFF2-40B4-BE49-F238E27FC236}">
                <a16:creationId xmlns:a16="http://schemas.microsoft.com/office/drawing/2014/main" id="{2D030F61-9CDF-A07B-F70B-42E89E13EC5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957901" y="3567553"/>
            <a:ext cx="759228" cy="1310032"/>
          </a:xfrm>
          <a:prstGeom prst="rect">
            <a:avLst/>
          </a:prstGeom>
        </p:spPr>
      </p:pic>
    </p:spTree>
    <p:extLst>
      <p:ext uri="{BB962C8B-B14F-4D97-AF65-F5344CB8AC3E}">
        <p14:creationId xmlns:p14="http://schemas.microsoft.com/office/powerpoint/2010/main" val="405230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7B3C2-9C9E-2712-1E23-6166322F6D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331E7E-80B4-9FFC-41CB-1E3D7D3FF844}"/>
              </a:ext>
            </a:extLst>
          </p:cNvPr>
          <p:cNvSpPr>
            <a:spLocks noGrp="1"/>
          </p:cNvSpPr>
          <p:nvPr>
            <p:ph type="title"/>
          </p:nvPr>
        </p:nvSpPr>
        <p:spPr>
          <a:xfrm>
            <a:off x="139442" y="195051"/>
            <a:ext cx="9141717" cy="725880"/>
          </a:xfrm>
        </p:spPr>
        <p:txBody>
          <a:bodyPr/>
          <a:lstStyle/>
          <a:p>
            <a:r>
              <a:rPr lang="en-US" sz="2400" dirty="0"/>
              <a:t>Hauser-</a:t>
            </a:r>
            <a:r>
              <a:rPr lang="en-US" sz="2400" dirty="0" err="1"/>
              <a:t>Feshbach</a:t>
            </a:r>
            <a:r>
              <a:rPr lang="en-US" sz="2400" dirty="0"/>
              <a:t> vs. Individual Resonances</a:t>
            </a:r>
          </a:p>
        </p:txBody>
      </p:sp>
      <p:sp>
        <p:nvSpPr>
          <p:cNvPr id="15" name="TextBox 14">
            <a:extLst>
              <a:ext uri="{FF2B5EF4-FFF2-40B4-BE49-F238E27FC236}">
                <a16:creationId xmlns:a16="http://schemas.microsoft.com/office/drawing/2014/main" id="{9404769C-6710-1FA2-6535-6F6C16E6E7DA}"/>
              </a:ext>
            </a:extLst>
          </p:cNvPr>
          <p:cNvSpPr txBox="1"/>
          <p:nvPr/>
        </p:nvSpPr>
        <p:spPr>
          <a:xfrm>
            <a:off x="5937119" y="671549"/>
            <a:ext cx="3377044" cy="646331"/>
          </a:xfrm>
          <a:prstGeom prst="rect">
            <a:avLst/>
          </a:prstGeom>
          <a:noFill/>
        </p:spPr>
        <p:txBody>
          <a:bodyPr wrap="square" rtlCol="0">
            <a:spAutoFit/>
          </a:bodyPr>
          <a:lstStyle/>
          <a:p>
            <a:r>
              <a:rPr lang="en-US" dirty="0"/>
              <a:t>Lower NLD has impact on validity of Hauser-</a:t>
            </a:r>
            <a:r>
              <a:rPr lang="en-US" dirty="0" err="1"/>
              <a:t>Feshbach</a:t>
            </a:r>
            <a:r>
              <a:rPr lang="en-US" dirty="0"/>
              <a:t> model</a:t>
            </a:r>
          </a:p>
        </p:txBody>
      </p:sp>
      <p:pic>
        <p:nvPicPr>
          <p:cNvPr id="3" name="Picture 2">
            <a:extLst>
              <a:ext uri="{FF2B5EF4-FFF2-40B4-BE49-F238E27FC236}">
                <a16:creationId xmlns:a16="http://schemas.microsoft.com/office/drawing/2014/main" id="{D013E516-4B68-2142-C3AB-FC0ADBA7B7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179" y="922436"/>
            <a:ext cx="5514831" cy="3202755"/>
          </a:xfrm>
          <a:prstGeom prst="rect">
            <a:avLst/>
          </a:prstGeom>
        </p:spPr>
      </p:pic>
      <p:sp>
        <p:nvSpPr>
          <p:cNvPr id="5" name="TextBox 4">
            <a:extLst>
              <a:ext uri="{FF2B5EF4-FFF2-40B4-BE49-F238E27FC236}">
                <a16:creationId xmlns:a16="http://schemas.microsoft.com/office/drawing/2014/main" id="{21EE3536-C98B-F678-1B0A-6E6503F9B7AD}"/>
              </a:ext>
            </a:extLst>
          </p:cNvPr>
          <p:cNvSpPr txBox="1"/>
          <p:nvPr/>
        </p:nvSpPr>
        <p:spPr>
          <a:xfrm>
            <a:off x="19615" y="4039723"/>
            <a:ext cx="5875939" cy="923330"/>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t>We have already experimentally reached the </a:t>
            </a:r>
            <a:r>
              <a:rPr lang="en-US" dirty="0">
                <a:solidFill>
                  <a:schemeClr val="accent2"/>
                </a:solidFill>
              </a:rPr>
              <a:t>limit of the statistical regime</a:t>
            </a:r>
          </a:p>
          <a:p>
            <a:pPr marL="285750" indent="-285750">
              <a:buFont typeface="Arial" panose="020B0604020202020204" pitchFamily="34" charset="0"/>
              <a:buChar char="•"/>
            </a:pPr>
            <a:r>
              <a:rPr lang="en-US" dirty="0"/>
              <a:t>General trend: Hauser-</a:t>
            </a:r>
            <a:r>
              <a:rPr lang="en-US" dirty="0" err="1"/>
              <a:t>Feshbach</a:t>
            </a:r>
            <a:r>
              <a:rPr lang="en-US" dirty="0"/>
              <a:t> </a:t>
            </a:r>
            <a:r>
              <a:rPr lang="en-US" dirty="0" err="1">
                <a:solidFill>
                  <a:schemeClr val="accent2"/>
                </a:solidFill>
              </a:rPr>
              <a:t>unterpredicts</a:t>
            </a:r>
            <a:r>
              <a:rPr lang="en-US" dirty="0"/>
              <a:t> (n,</a:t>
            </a:r>
            <a:r>
              <a:rPr lang="el-GR" dirty="0"/>
              <a:t>γ</a:t>
            </a:r>
            <a:r>
              <a:rPr lang="en-US" dirty="0"/>
              <a:t>) rates</a:t>
            </a:r>
          </a:p>
        </p:txBody>
      </p:sp>
      <p:sp>
        <p:nvSpPr>
          <p:cNvPr id="6" name="TextBox 5">
            <a:extLst>
              <a:ext uri="{FF2B5EF4-FFF2-40B4-BE49-F238E27FC236}">
                <a16:creationId xmlns:a16="http://schemas.microsoft.com/office/drawing/2014/main" id="{F3D76084-A401-167A-4B9B-498C89FE1A7B}"/>
              </a:ext>
            </a:extLst>
          </p:cNvPr>
          <p:cNvSpPr txBox="1"/>
          <p:nvPr/>
        </p:nvSpPr>
        <p:spPr>
          <a:xfrm>
            <a:off x="1018310" y="838200"/>
            <a:ext cx="4739633" cy="276999"/>
          </a:xfrm>
          <a:prstGeom prst="rect">
            <a:avLst/>
          </a:prstGeom>
          <a:noFill/>
        </p:spPr>
        <p:txBody>
          <a:bodyPr wrap="square" rtlCol="0">
            <a:spAutoFit/>
          </a:bodyPr>
          <a:lstStyle/>
          <a:p>
            <a:r>
              <a:rPr lang="en-US" sz="1200" dirty="0">
                <a:latin typeface="+mn-lt"/>
              </a:rPr>
              <a:t>B. Greaves, DM, A. Spyrou et al, </a:t>
            </a:r>
            <a:r>
              <a:rPr lang="en-CA" sz="1200" b="0" i="0" dirty="0" err="1">
                <a:solidFill>
                  <a:srgbClr val="0C769F"/>
                </a:solidFill>
                <a:effectLst/>
                <a:latin typeface="+mn-lt"/>
              </a:rPr>
              <a:t>Phys</a:t>
            </a:r>
            <a:r>
              <a:rPr lang="en-CA" sz="1200" b="0" i="0" dirty="0">
                <a:solidFill>
                  <a:srgbClr val="0C769F"/>
                </a:solidFill>
                <a:effectLst/>
                <a:latin typeface="+mn-lt"/>
              </a:rPr>
              <a:t>. </a:t>
            </a:r>
            <a:r>
              <a:rPr lang="en-CA" sz="1200" b="0" i="0" dirty="0" err="1">
                <a:solidFill>
                  <a:srgbClr val="0C769F"/>
                </a:solidFill>
                <a:effectLst/>
                <a:latin typeface="+mn-lt"/>
              </a:rPr>
              <a:t>Lett</a:t>
            </a:r>
            <a:r>
              <a:rPr lang="en-CA" sz="1200" b="0" i="0" dirty="0">
                <a:solidFill>
                  <a:srgbClr val="0C769F"/>
                </a:solidFill>
                <a:effectLst/>
                <a:latin typeface="+mn-lt"/>
              </a:rPr>
              <a:t>. B 871 (2025) 139992</a:t>
            </a:r>
            <a:endParaRPr lang="en-US" sz="1200" dirty="0">
              <a:solidFill>
                <a:schemeClr val="tx1">
                  <a:lumMod val="50000"/>
                  <a:lumOff val="50000"/>
                </a:schemeClr>
              </a:solidFill>
            </a:endParaRPr>
          </a:p>
        </p:txBody>
      </p:sp>
      <p:cxnSp>
        <p:nvCxnSpPr>
          <p:cNvPr id="10" name="Straight Connector 9">
            <a:extLst>
              <a:ext uri="{FF2B5EF4-FFF2-40B4-BE49-F238E27FC236}">
                <a16:creationId xmlns:a16="http://schemas.microsoft.com/office/drawing/2014/main" id="{D0E32A5B-371A-BDE6-52D0-34C2ADBE31F4}"/>
              </a:ext>
            </a:extLst>
          </p:cNvPr>
          <p:cNvCxnSpPr>
            <a:cxnSpLocks/>
          </p:cNvCxnSpPr>
          <p:nvPr/>
        </p:nvCxnSpPr>
        <p:spPr>
          <a:xfrm>
            <a:off x="5829301" y="671549"/>
            <a:ext cx="0" cy="4082003"/>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F2783A9-D7DC-120D-F3D8-6E8FA98DBF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5554" y="1513419"/>
            <a:ext cx="3065050" cy="2524799"/>
          </a:xfrm>
          <a:prstGeom prst="rect">
            <a:avLst/>
          </a:prstGeom>
        </p:spPr>
      </p:pic>
      <p:sp>
        <p:nvSpPr>
          <p:cNvPr id="11" name="TextBox 10">
            <a:extLst>
              <a:ext uri="{FF2B5EF4-FFF2-40B4-BE49-F238E27FC236}">
                <a16:creationId xmlns:a16="http://schemas.microsoft.com/office/drawing/2014/main" id="{B6BE048B-EF80-DAA8-891E-44C3CD5608A3}"/>
              </a:ext>
            </a:extLst>
          </p:cNvPr>
          <p:cNvSpPr txBox="1"/>
          <p:nvPr/>
        </p:nvSpPr>
        <p:spPr>
          <a:xfrm>
            <a:off x="5829301" y="3996160"/>
            <a:ext cx="3253519" cy="518556"/>
          </a:xfrm>
          <a:prstGeom prst="rect">
            <a:avLst/>
          </a:prstGeom>
          <a:noFill/>
        </p:spPr>
        <p:txBody>
          <a:bodyPr wrap="square" rtlCol="0">
            <a:spAutoFit/>
          </a:bodyPr>
          <a:lstStyle/>
          <a:p>
            <a:r>
              <a:rPr lang="en-US" sz="1400" dirty="0"/>
              <a:t>D. </a:t>
            </a:r>
            <a:r>
              <a:rPr lang="en-US" sz="1400" dirty="0" err="1"/>
              <a:t>Rochman</a:t>
            </a:r>
            <a:r>
              <a:rPr lang="en-US" sz="1400" dirty="0"/>
              <a:t>, S. </a:t>
            </a:r>
            <a:r>
              <a:rPr lang="en-US" sz="1400" dirty="0" err="1"/>
              <a:t>Goriely</a:t>
            </a:r>
            <a:r>
              <a:rPr lang="en-US" sz="1400" dirty="0"/>
              <a:t> et al, </a:t>
            </a:r>
            <a:r>
              <a:rPr lang="en-CA" sz="1400" dirty="0"/>
              <a:t>Physics Letters B 764 (2017)</a:t>
            </a:r>
            <a:endParaRPr lang="en-US" sz="1400" dirty="0"/>
          </a:p>
        </p:txBody>
      </p:sp>
    </p:spTree>
    <p:extLst>
      <p:ext uri="{BB962C8B-B14F-4D97-AF65-F5344CB8AC3E}">
        <p14:creationId xmlns:p14="http://schemas.microsoft.com/office/powerpoint/2010/main" val="4098925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4">
            <a:extLst>
              <a:ext uri="{FF2B5EF4-FFF2-40B4-BE49-F238E27FC236}">
                <a16:creationId xmlns:a16="http://schemas.microsoft.com/office/drawing/2014/main" id="{D4D4F7D4-C5E6-4EBF-BD55-C59237CCB0A3}"/>
              </a:ext>
            </a:extLst>
          </p:cNvPr>
          <p:cNvPicPr>
            <a:picLocks noChangeAspect="1"/>
          </p:cNvPicPr>
          <p:nvPr/>
        </p:nvPicPr>
        <p:blipFill>
          <a:blip r:embed="rId2"/>
          <a:stretch/>
        </p:blipFill>
        <p:spPr>
          <a:xfrm>
            <a:off x="1426664" y="905229"/>
            <a:ext cx="6691920" cy="3237095"/>
          </a:xfrm>
          <a:prstGeom prst="rect">
            <a:avLst/>
          </a:prstGeom>
          <a:ln w="0">
            <a:noFill/>
          </a:ln>
        </p:spPr>
      </p:pic>
      <p:pic>
        <p:nvPicPr>
          <p:cNvPr id="3" name="Picture 6" descr="http://www.ikp.xn--uni-kln-e1a.de/current/gelberg90/bildchen/logo.png">
            <a:extLst>
              <a:ext uri="{FF2B5EF4-FFF2-40B4-BE49-F238E27FC236}">
                <a16:creationId xmlns:a16="http://schemas.microsoft.com/office/drawing/2014/main" id="{4EE240FC-B26B-435F-B83A-9E7FB41A906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74835" y="2426192"/>
            <a:ext cx="615710" cy="81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http://www.geologie.uni-koeln.de/fileadmin/_processed_/5/c/csm_department_3b6870f2b8.jpg">
            <a:extLst>
              <a:ext uri="{FF2B5EF4-FFF2-40B4-BE49-F238E27FC236}">
                <a16:creationId xmlns:a16="http://schemas.microsoft.com/office/drawing/2014/main" id="{F13C5BAE-3F29-44AE-82B6-9D086E37983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4950" y="3705658"/>
            <a:ext cx="1620000" cy="91125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a:extLst>
              <a:ext uri="{FF2B5EF4-FFF2-40B4-BE49-F238E27FC236}">
                <a16:creationId xmlns:a16="http://schemas.microsoft.com/office/drawing/2014/main" id="{A0FDF290-4E85-4340-BA58-D01C237275EE}"/>
              </a:ext>
            </a:extLst>
          </p:cNvPr>
          <p:cNvGrpSpPr/>
          <p:nvPr/>
        </p:nvGrpSpPr>
        <p:grpSpPr>
          <a:xfrm>
            <a:off x="5754464" y="2778286"/>
            <a:ext cx="1250966" cy="890816"/>
            <a:chOff x="6991824" y="3247791"/>
            <a:chExt cx="1667954" cy="1187754"/>
          </a:xfrm>
        </p:grpSpPr>
        <p:sp>
          <p:nvSpPr>
            <p:cNvPr id="6" name="Rechteck 5">
              <a:extLst>
                <a:ext uri="{FF2B5EF4-FFF2-40B4-BE49-F238E27FC236}">
                  <a16:creationId xmlns:a16="http://schemas.microsoft.com/office/drawing/2014/main" id="{4CB4C4F5-558E-4F98-A568-3A6CAD67660E}"/>
                </a:ext>
              </a:extLst>
            </p:cNvPr>
            <p:cNvSpPr/>
            <p:nvPr/>
          </p:nvSpPr>
          <p:spPr>
            <a:xfrm>
              <a:off x="6991824" y="3247791"/>
              <a:ext cx="1667954" cy="1187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pic>
          <p:nvPicPr>
            <p:cNvPr id="7" name="Picture 13" descr="https://upload.wikimedia.org/wikipedia/de/thumb/8/86/Deutsches-GeoForschungsZentrum-Logo.svg/1200px-Deutsches-GeoForschungsZentrum-Logo.svg.png">
              <a:extLst>
                <a:ext uri="{FF2B5EF4-FFF2-40B4-BE49-F238E27FC236}">
                  <a16:creationId xmlns:a16="http://schemas.microsoft.com/office/drawing/2014/main" id="{0AA33478-FAE6-4FCC-BC7C-5DA27648850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91824" y="3301668"/>
              <a:ext cx="1667954" cy="108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17" descr="http://www.dfg.de/zentralablage/bilder/service/bildarchiv/dfg_schriftzug/dfg_logo_schriftzug_blau_foerderung.jpg">
            <a:extLst>
              <a:ext uri="{FF2B5EF4-FFF2-40B4-BE49-F238E27FC236}">
                <a16:creationId xmlns:a16="http://schemas.microsoft.com/office/drawing/2014/main" id="{F0C57D53-FCCF-492B-AAE8-C9694B4A08A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83432" y="3946947"/>
            <a:ext cx="2571081" cy="5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8CB0294F-EFB9-4A34-B3B7-CA8CA20E0D17}"/>
              </a:ext>
            </a:extLst>
          </p:cNvPr>
          <p:cNvPicPr>
            <a:picLocks noChangeAspect="1"/>
          </p:cNvPicPr>
          <p:nvPr/>
        </p:nvPicPr>
        <p:blipFill>
          <a:blip r:embed="rId7"/>
          <a:stretch>
            <a:fillRect/>
          </a:stretch>
        </p:blipFill>
        <p:spPr>
          <a:xfrm>
            <a:off x="404950" y="2306809"/>
            <a:ext cx="1620000" cy="659668"/>
          </a:xfrm>
          <a:prstGeom prst="rect">
            <a:avLst/>
          </a:prstGeom>
        </p:spPr>
      </p:pic>
      <p:pic>
        <p:nvPicPr>
          <p:cNvPr id="10" name="Picture 11" descr="http://www.spp-haefen.de/uploads/pics/Geographisches_Institut_Uni_Koeln.jpg">
            <a:extLst>
              <a:ext uri="{FF2B5EF4-FFF2-40B4-BE49-F238E27FC236}">
                <a16:creationId xmlns:a16="http://schemas.microsoft.com/office/drawing/2014/main" id="{5FC202F9-451C-4707-94AC-0418FC5A946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222316" y="3601811"/>
            <a:ext cx="1620000" cy="455625"/>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1">
            <a:extLst>
              <a:ext uri="{FF2B5EF4-FFF2-40B4-BE49-F238E27FC236}">
                <a16:creationId xmlns:a16="http://schemas.microsoft.com/office/drawing/2014/main" id="{01A9C950-CF6E-4A0F-A0D3-1398EE957606}"/>
              </a:ext>
            </a:extLst>
          </p:cNvPr>
          <p:cNvSpPr txBox="1">
            <a:spLocks/>
          </p:cNvSpPr>
          <p:nvPr/>
        </p:nvSpPr>
        <p:spPr>
          <a:xfrm>
            <a:off x="248837" y="156468"/>
            <a:ext cx="7667496" cy="2741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US" sz="1950" b="1" dirty="0">
                <a:solidFill>
                  <a:srgbClr val="457A93"/>
                </a:solidFill>
                <a:latin typeface="Arial" panose="020B0604020202020204" pitchFamily="34" charset="0"/>
                <a:cs typeface="Arial" panose="020B0604020202020204" pitchFamily="34" charset="0"/>
              </a:rPr>
              <a:t>CologneAMS</a:t>
            </a:r>
            <a:r>
              <a:rPr lang="de-DE" sz="1950" b="1" dirty="0">
                <a:solidFill>
                  <a:srgbClr val="457A93"/>
                </a:solidFill>
                <a:latin typeface="Arial" panose="020B0604020202020204" pitchFamily="34" charset="0"/>
                <a:cs typeface="Arial" panose="020B0604020202020204" pitchFamily="34" charset="0"/>
              </a:rPr>
              <a:t> – Center for Accelerator Mass </a:t>
            </a:r>
            <a:r>
              <a:rPr lang="de-DE" sz="1950" b="1" dirty="0" err="1">
                <a:solidFill>
                  <a:srgbClr val="457A93"/>
                </a:solidFill>
                <a:latin typeface="Arial" panose="020B0604020202020204" pitchFamily="34" charset="0"/>
                <a:cs typeface="Arial" panose="020B0604020202020204" pitchFamily="34" charset="0"/>
              </a:rPr>
              <a:t>Spectrometry</a:t>
            </a:r>
            <a:endParaRPr lang="en-US" sz="1950" b="1" dirty="0">
              <a:solidFill>
                <a:srgbClr val="457A93"/>
              </a:solidFill>
              <a:latin typeface="Arial" panose="020B0604020202020204" pitchFamily="34" charset="0"/>
              <a:cs typeface="Arial" panose="020B0604020202020204" pitchFamily="34" charset="0"/>
            </a:endParaRPr>
          </a:p>
        </p:txBody>
      </p:sp>
      <p:pic>
        <p:nvPicPr>
          <p:cNvPr id="14" name="Grafik 13">
            <a:extLst>
              <a:ext uri="{FF2B5EF4-FFF2-40B4-BE49-F238E27FC236}">
                <a16:creationId xmlns:a16="http://schemas.microsoft.com/office/drawing/2014/main" id="{7D3CCFCC-1E05-4252-B50F-76EED86A3B1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925674" y="781562"/>
            <a:ext cx="1001981" cy="1215651"/>
          </a:xfrm>
          <a:prstGeom prst="rect">
            <a:avLst/>
          </a:prstGeom>
        </p:spPr>
      </p:pic>
      <p:sp>
        <p:nvSpPr>
          <p:cNvPr id="12" name="Textfeld 11">
            <a:extLst>
              <a:ext uri="{FF2B5EF4-FFF2-40B4-BE49-F238E27FC236}">
                <a16:creationId xmlns:a16="http://schemas.microsoft.com/office/drawing/2014/main" id="{AC8249C7-CCF1-4E9D-991B-E4B82814101E}"/>
              </a:ext>
            </a:extLst>
          </p:cNvPr>
          <p:cNvSpPr txBox="1"/>
          <p:nvPr/>
        </p:nvSpPr>
        <p:spPr>
          <a:xfrm>
            <a:off x="980702" y="829229"/>
            <a:ext cx="482889" cy="300082"/>
          </a:xfrm>
          <a:prstGeom prst="rect">
            <a:avLst/>
          </a:prstGeom>
          <a:noFill/>
        </p:spPr>
        <p:txBody>
          <a:bodyPr wrap="none" rtlCol="0">
            <a:spAutoFit/>
          </a:bodyPr>
          <a:lstStyle/>
          <a:p>
            <a:pPr defTabSz="685800" fontAlgn="auto">
              <a:spcBef>
                <a:spcPts val="0"/>
              </a:spcBef>
              <a:spcAft>
                <a:spcPts val="0"/>
              </a:spcAft>
            </a:pPr>
            <a:r>
              <a:rPr lang="de-DE" sz="1350" dirty="0">
                <a:solidFill>
                  <a:prstClr val="black"/>
                </a:solidFill>
                <a:latin typeface="Calibri" panose="020F0502020204030204"/>
                <a:ea typeface="+mn-ea"/>
              </a:rPr>
              <a:t>UFG</a:t>
            </a:r>
          </a:p>
        </p:txBody>
      </p:sp>
      <p:pic>
        <p:nvPicPr>
          <p:cNvPr id="18" name="Picture 8" descr="AlgoEarth">
            <a:extLst>
              <a:ext uri="{FF2B5EF4-FFF2-40B4-BE49-F238E27FC236}">
                <a16:creationId xmlns:a16="http://schemas.microsoft.com/office/drawing/2014/main" id="{641779B4-275D-34BB-381E-59A386ED32B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468972" y="271929"/>
            <a:ext cx="1229305" cy="469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837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CB4F9-476F-8638-5D20-1E90AC201E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B04E50-0342-06C5-828C-EDECBF26D639}"/>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53965" y="1018277"/>
            <a:ext cx="2251494" cy="3388948"/>
          </a:xfrm>
          <a:prstGeom prst="rect">
            <a:avLst/>
          </a:prstGeom>
        </p:spPr>
      </p:pic>
      <p:sp>
        <p:nvSpPr>
          <p:cNvPr id="5" name="TextBox 4">
            <a:extLst>
              <a:ext uri="{FF2B5EF4-FFF2-40B4-BE49-F238E27FC236}">
                <a16:creationId xmlns:a16="http://schemas.microsoft.com/office/drawing/2014/main" id="{B2DDDE32-3187-758C-C2CF-6651F15B0D84}"/>
              </a:ext>
            </a:extLst>
          </p:cNvPr>
          <p:cNvSpPr txBox="1"/>
          <p:nvPr/>
        </p:nvSpPr>
        <p:spPr>
          <a:xfrm>
            <a:off x="898154" y="4354511"/>
            <a:ext cx="2769079" cy="276999"/>
          </a:xfrm>
          <a:prstGeom prst="rect">
            <a:avLst/>
          </a:prstGeom>
          <a:noFill/>
        </p:spPr>
        <p:txBody>
          <a:bodyPr wrap="square" rtlCol="0">
            <a:spAutoFit/>
          </a:bodyPr>
          <a:lstStyle/>
          <a:p>
            <a:r>
              <a:rPr lang="en-US" sz="1200" dirty="0"/>
              <a:t>2.65              2.7             2.75</a:t>
            </a:r>
          </a:p>
        </p:txBody>
      </p:sp>
      <p:sp>
        <p:nvSpPr>
          <p:cNvPr id="7" name="TextBox 6">
            <a:extLst>
              <a:ext uri="{FF2B5EF4-FFF2-40B4-BE49-F238E27FC236}">
                <a16:creationId xmlns:a16="http://schemas.microsoft.com/office/drawing/2014/main" id="{B386D92A-5556-1CEB-41BC-0A0DADA14BE6}"/>
              </a:ext>
            </a:extLst>
          </p:cNvPr>
          <p:cNvSpPr txBox="1"/>
          <p:nvPr/>
        </p:nvSpPr>
        <p:spPr>
          <a:xfrm>
            <a:off x="325936" y="3789827"/>
            <a:ext cx="474678" cy="276999"/>
          </a:xfrm>
          <a:prstGeom prst="rect">
            <a:avLst/>
          </a:prstGeom>
          <a:noFill/>
        </p:spPr>
        <p:txBody>
          <a:bodyPr wrap="square" rtlCol="0">
            <a:spAutoFit/>
          </a:bodyPr>
          <a:lstStyle/>
          <a:p>
            <a:r>
              <a:rPr lang="en-US" sz="1200" dirty="0"/>
              <a:t>46</a:t>
            </a:r>
          </a:p>
        </p:txBody>
      </p:sp>
      <p:sp>
        <p:nvSpPr>
          <p:cNvPr id="8" name="TextBox 7">
            <a:extLst>
              <a:ext uri="{FF2B5EF4-FFF2-40B4-BE49-F238E27FC236}">
                <a16:creationId xmlns:a16="http://schemas.microsoft.com/office/drawing/2014/main" id="{A5489EF4-C301-E02C-384F-2E9601827662}"/>
              </a:ext>
            </a:extLst>
          </p:cNvPr>
          <p:cNvSpPr txBox="1"/>
          <p:nvPr/>
        </p:nvSpPr>
        <p:spPr>
          <a:xfrm>
            <a:off x="325936" y="2574251"/>
            <a:ext cx="474678" cy="276999"/>
          </a:xfrm>
          <a:prstGeom prst="rect">
            <a:avLst/>
          </a:prstGeom>
          <a:noFill/>
        </p:spPr>
        <p:txBody>
          <a:bodyPr wrap="square" rtlCol="0">
            <a:spAutoFit/>
          </a:bodyPr>
          <a:lstStyle/>
          <a:p>
            <a:r>
              <a:rPr lang="en-US" sz="1200" dirty="0"/>
              <a:t>48</a:t>
            </a:r>
          </a:p>
        </p:txBody>
      </p:sp>
      <p:sp>
        <p:nvSpPr>
          <p:cNvPr id="9" name="TextBox 8">
            <a:extLst>
              <a:ext uri="{FF2B5EF4-FFF2-40B4-BE49-F238E27FC236}">
                <a16:creationId xmlns:a16="http://schemas.microsoft.com/office/drawing/2014/main" id="{41700A7F-611C-23FD-0011-3A06438D5FDA}"/>
              </a:ext>
            </a:extLst>
          </p:cNvPr>
          <p:cNvSpPr txBox="1"/>
          <p:nvPr/>
        </p:nvSpPr>
        <p:spPr>
          <a:xfrm>
            <a:off x="325936" y="1358675"/>
            <a:ext cx="474678" cy="276999"/>
          </a:xfrm>
          <a:prstGeom prst="rect">
            <a:avLst/>
          </a:prstGeom>
          <a:noFill/>
        </p:spPr>
        <p:txBody>
          <a:bodyPr wrap="square" rtlCol="0">
            <a:spAutoFit/>
          </a:bodyPr>
          <a:lstStyle/>
          <a:p>
            <a:r>
              <a:rPr lang="en-US" sz="1200" dirty="0"/>
              <a:t>50</a:t>
            </a:r>
          </a:p>
        </p:txBody>
      </p:sp>
      <p:sp>
        <p:nvSpPr>
          <p:cNvPr id="10" name="TextBox 9">
            <a:extLst>
              <a:ext uri="{FF2B5EF4-FFF2-40B4-BE49-F238E27FC236}">
                <a16:creationId xmlns:a16="http://schemas.microsoft.com/office/drawing/2014/main" id="{025ABC85-4DE4-5ECE-0534-6A0DCB67E22C}"/>
              </a:ext>
            </a:extLst>
          </p:cNvPr>
          <p:cNvSpPr txBox="1"/>
          <p:nvPr/>
        </p:nvSpPr>
        <p:spPr>
          <a:xfrm>
            <a:off x="325936" y="3201381"/>
            <a:ext cx="474678" cy="276999"/>
          </a:xfrm>
          <a:prstGeom prst="rect">
            <a:avLst/>
          </a:prstGeom>
          <a:noFill/>
        </p:spPr>
        <p:txBody>
          <a:bodyPr wrap="square" rtlCol="0">
            <a:spAutoFit/>
          </a:bodyPr>
          <a:lstStyle/>
          <a:p>
            <a:r>
              <a:rPr lang="en-US" sz="1200" dirty="0"/>
              <a:t>47</a:t>
            </a:r>
          </a:p>
        </p:txBody>
      </p:sp>
      <p:sp>
        <p:nvSpPr>
          <p:cNvPr id="12" name="TextBox 11">
            <a:extLst>
              <a:ext uri="{FF2B5EF4-FFF2-40B4-BE49-F238E27FC236}">
                <a16:creationId xmlns:a16="http://schemas.microsoft.com/office/drawing/2014/main" id="{2CC7C117-2E19-1EDB-022B-CCDE3F27FCDC}"/>
              </a:ext>
            </a:extLst>
          </p:cNvPr>
          <p:cNvSpPr txBox="1"/>
          <p:nvPr/>
        </p:nvSpPr>
        <p:spPr>
          <a:xfrm>
            <a:off x="325936" y="1983687"/>
            <a:ext cx="474678" cy="276999"/>
          </a:xfrm>
          <a:prstGeom prst="rect">
            <a:avLst/>
          </a:prstGeom>
          <a:noFill/>
        </p:spPr>
        <p:txBody>
          <a:bodyPr wrap="square" rtlCol="0">
            <a:spAutoFit/>
          </a:bodyPr>
          <a:lstStyle/>
          <a:p>
            <a:r>
              <a:rPr lang="en-US" sz="1200" dirty="0"/>
              <a:t>49</a:t>
            </a:r>
          </a:p>
        </p:txBody>
      </p:sp>
      <p:pic>
        <p:nvPicPr>
          <p:cNvPr id="13" name="Picture 12">
            <a:extLst>
              <a:ext uri="{FF2B5EF4-FFF2-40B4-BE49-F238E27FC236}">
                <a16:creationId xmlns:a16="http://schemas.microsoft.com/office/drawing/2014/main" id="{A4A400D6-3A1E-3A04-F5E0-5F5E69774A63}"/>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2750183" y="1018276"/>
            <a:ext cx="138023" cy="3388948"/>
          </a:xfrm>
          <a:prstGeom prst="rect">
            <a:avLst/>
          </a:prstGeom>
        </p:spPr>
      </p:pic>
      <p:sp>
        <p:nvSpPr>
          <p:cNvPr id="14" name="Rectangle 13">
            <a:extLst>
              <a:ext uri="{FF2B5EF4-FFF2-40B4-BE49-F238E27FC236}">
                <a16:creationId xmlns:a16="http://schemas.microsoft.com/office/drawing/2014/main" id="{B9312F2B-82C9-8613-412D-C42C394145B3}"/>
              </a:ext>
            </a:extLst>
          </p:cNvPr>
          <p:cNvSpPr/>
          <p:nvPr/>
        </p:nvSpPr>
        <p:spPr>
          <a:xfrm>
            <a:off x="653965" y="1018276"/>
            <a:ext cx="2113470" cy="338894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7F78144-0401-41F7-77F7-D61E5E8B24B2}"/>
              </a:ext>
            </a:extLst>
          </p:cNvPr>
          <p:cNvSpPr txBox="1"/>
          <p:nvPr/>
        </p:nvSpPr>
        <p:spPr>
          <a:xfrm>
            <a:off x="1275067" y="4482042"/>
            <a:ext cx="1630392" cy="369332"/>
          </a:xfrm>
          <a:prstGeom prst="rect">
            <a:avLst/>
          </a:prstGeom>
          <a:noFill/>
        </p:spPr>
        <p:txBody>
          <a:bodyPr wrap="square" rtlCol="0">
            <a:spAutoFit/>
          </a:bodyPr>
          <a:lstStyle/>
          <a:p>
            <a:r>
              <a:rPr lang="en-US" dirty="0"/>
              <a:t>A/Q</a:t>
            </a:r>
          </a:p>
        </p:txBody>
      </p:sp>
      <p:sp>
        <p:nvSpPr>
          <p:cNvPr id="16" name="TextBox 15">
            <a:extLst>
              <a:ext uri="{FF2B5EF4-FFF2-40B4-BE49-F238E27FC236}">
                <a16:creationId xmlns:a16="http://schemas.microsoft.com/office/drawing/2014/main" id="{53A00FDA-C7CB-0B36-F420-EF7956E1DE3F}"/>
              </a:ext>
            </a:extLst>
          </p:cNvPr>
          <p:cNvSpPr txBox="1"/>
          <p:nvPr/>
        </p:nvSpPr>
        <p:spPr>
          <a:xfrm>
            <a:off x="42086" y="2520602"/>
            <a:ext cx="533194" cy="369332"/>
          </a:xfrm>
          <a:prstGeom prst="rect">
            <a:avLst/>
          </a:prstGeom>
          <a:noFill/>
        </p:spPr>
        <p:txBody>
          <a:bodyPr wrap="square" rtlCol="0">
            <a:spAutoFit/>
          </a:bodyPr>
          <a:lstStyle/>
          <a:p>
            <a:r>
              <a:rPr lang="en-US" dirty="0"/>
              <a:t>Z</a:t>
            </a:r>
          </a:p>
        </p:txBody>
      </p:sp>
      <p:sp>
        <p:nvSpPr>
          <p:cNvPr id="17" name="TextBox 16">
            <a:extLst>
              <a:ext uri="{FF2B5EF4-FFF2-40B4-BE49-F238E27FC236}">
                <a16:creationId xmlns:a16="http://schemas.microsoft.com/office/drawing/2014/main" id="{C1F834DA-84B1-3376-4B99-AC68B830F419}"/>
              </a:ext>
            </a:extLst>
          </p:cNvPr>
          <p:cNvSpPr txBox="1"/>
          <p:nvPr/>
        </p:nvSpPr>
        <p:spPr>
          <a:xfrm>
            <a:off x="1535183" y="895035"/>
            <a:ext cx="1155940" cy="307777"/>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sz="1400" dirty="0"/>
              <a:t>1h of data </a:t>
            </a:r>
          </a:p>
        </p:txBody>
      </p:sp>
      <p:pic>
        <p:nvPicPr>
          <p:cNvPr id="29" name="Picture 28">
            <a:extLst>
              <a:ext uri="{FF2B5EF4-FFF2-40B4-BE49-F238E27FC236}">
                <a16:creationId xmlns:a16="http://schemas.microsoft.com/office/drawing/2014/main" id="{070BFA3A-F7BE-1CBC-D89F-DC3B1436943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59837" y="95795"/>
            <a:ext cx="4565913" cy="2276736"/>
          </a:xfrm>
          <a:prstGeom prst="rect">
            <a:avLst/>
          </a:prstGeom>
        </p:spPr>
      </p:pic>
      <p:sp>
        <p:nvSpPr>
          <p:cNvPr id="2" name="Title 1">
            <a:extLst>
              <a:ext uri="{FF2B5EF4-FFF2-40B4-BE49-F238E27FC236}">
                <a16:creationId xmlns:a16="http://schemas.microsoft.com/office/drawing/2014/main" id="{5F2ED10A-3B41-9691-E15A-5EFE86129111}"/>
              </a:ext>
            </a:extLst>
          </p:cNvPr>
          <p:cNvSpPr>
            <a:spLocks noGrp="1"/>
          </p:cNvSpPr>
          <p:nvPr>
            <p:ph type="title"/>
          </p:nvPr>
        </p:nvSpPr>
        <p:spPr>
          <a:xfrm>
            <a:off x="115996" y="85052"/>
            <a:ext cx="9141717" cy="725880"/>
          </a:xfrm>
        </p:spPr>
        <p:txBody>
          <a:bodyPr/>
          <a:lstStyle/>
          <a:p>
            <a:r>
              <a:rPr lang="de-DE" sz="2400" dirty="0"/>
              <a:t>News</a:t>
            </a:r>
            <a:r>
              <a:rPr lang="en-US" sz="2400" dirty="0"/>
              <a:t> from SuN@FRIB, MSU</a:t>
            </a:r>
            <a:br>
              <a:rPr lang="en-US" sz="2400" dirty="0"/>
            </a:br>
            <a:r>
              <a:rPr lang="en-US" sz="2400" dirty="0"/>
              <a:t>June 2025</a:t>
            </a:r>
          </a:p>
        </p:txBody>
      </p:sp>
      <p:pic>
        <p:nvPicPr>
          <p:cNvPr id="36" name="Picture 35">
            <a:extLst>
              <a:ext uri="{FF2B5EF4-FFF2-40B4-BE49-F238E27FC236}">
                <a16:creationId xmlns:a16="http://schemas.microsoft.com/office/drawing/2014/main" id="{C8DF17DE-E13C-5FB6-2D24-1356D11944AC}"/>
              </a:ext>
            </a:extLst>
          </p:cNvPr>
          <p:cNvPicPr>
            <a:picLocks noChangeAspect="1"/>
          </p:cNvPicPr>
          <p:nvPr/>
        </p:nvPicPr>
        <p:blipFill>
          <a:blip r:embed="rId6"/>
          <a:stretch>
            <a:fillRect/>
          </a:stretch>
        </p:blipFill>
        <p:spPr>
          <a:xfrm>
            <a:off x="3714630" y="2610408"/>
            <a:ext cx="2410715" cy="2115205"/>
          </a:xfrm>
          <a:prstGeom prst="rect">
            <a:avLst/>
          </a:prstGeom>
        </p:spPr>
      </p:pic>
      <p:sp>
        <p:nvSpPr>
          <p:cNvPr id="37" name="TextBox 36">
            <a:extLst>
              <a:ext uri="{FF2B5EF4-FFF2-40B4-BE49-F238E27FC236}">
                <a16:creationId xmlns:a16="http://schemas.microsoft.com/office/drawing/2014/main" id="{95B79A0D-880D-6DEF-C2D5-8C4737D53F91}"/>
              </a:ext>
            </a:extLst>
          </p:cNvPr>
          <p:cNvSpPr txBox="1"/>
          <p:nvPr/>
        </p:nvSpPr>
        <p:spPr>
          <a:xfrm>
            <a:off x="4038724" y="4184339"/>
            <a:ext cx="1443615" cy="3086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6" dirty="0">
                <a:solidFill>
                  <a:srgbClr val="000000"/>
                </a:solidFill>
                <a:latin typeface="Calibri"/>
                <a:cs typeface="Calibri"/>
              </a:rPr>
              <a:t>Sensitivity to </a:t>
            </a:r>
            <a:r>
              <a:rPr lang="en-US" sz="1406" baseline="30000" dirty="0">
                <a:solidFill>
                  <a:srgbClr val="000000"/>
                </a:solidFill>
                <a:latin typeface="Calibri"/>
                <a:cs typeface="Calibri"/>
              </a:rPr>
              <a:t>129</a:t>
            </a:r>
            <a:r>
              <a:rPr lang="en-US" sz="1406" dirty="0">
                <a:solidFill>
                  <a:srgbClr val="000000"/>
                </a:solidFill>
                <a:latin typeface="Calibri"/>
                <a:cs typeface="Calibri"/>
              </a:rPr>
              <a:t>I</a:t>
            </a:r>
          </a:p>
        </p:txBody>
      </p:sp>
      <p:sp>
        <p:nvSpPr>
          <p:cNvPr id="38" name="TextBox 37">
            <a:extLst>
              <a:ext uri="{FF2B5EF4-FFF2-40B4-BE49-F238E27FC236}">
                <a16:creationId xmlns:a16="http://schemas.microsoft.com/office/drawing/2014/main" id="{77B00FE3-B2EE-3B06-2AF8-B07F50F99C57}"/>
              </a:ext>
            </a:extLst>
          </p:cNvPr>
          <p:cNvSpPr txBox="1"/>
          <p:nvPr/>
        </p:nvSpPr>
        <p:spPr>
          <a:xfrm>
            <a:off x="6735156" y="1684777"/>
            <a:ext cx="2036908" cy="3086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6" dirty="0">
                <a:solidFill>
                  <a:srgbClr val="000000"/>
                </a:solidFill>
                <a:latin typeface="Calibri"/>
                <a:cs typeface="Calibri"/>
              </a:rPr>
              <a:t>Sensitivity to r process</a:t>
            </a:r>
          </a:p>
        </p:txBody>
      </p:sp>
      <p:sp>
        <p:nvSpPr>
          <p:cNvPr id="39" name="Rectangle 38">
            <a:extLst>
              <a:ext uri="{FF2B5EF4-FFF2-40B4-BE49-F238E27FC236}">
                <a16:creationId xmlns:a16="http://schemas.microsoft.com/office/drawing/2014/main" id="{24E95142-0CD4-AE3A-D2D2-AA292FDD4D7B}"/>
              </a:ext>
            </a:extLst>
          </p:cNvPr>
          <p:cNvSpPr/>
          <p:nvPr/>
        </p:nvSpPr>
        <p:spPr>
          <a:xfrm>
            <a:off x="7682523" y="4110892"/>
            <a:ext cx="1305169" cy="7893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B53C1C7-08C8-E1F8-B0B9-C0FC65FC5001}"/>
              </a:ext>
            </a:extLst>
          </p:cNvPr>
          <p:cNvSpPr/>
          <p:nvPr/>
        </p:nvSpPr>
        <p:spPr>
          <a:xfrm>
            <a:off x="478752" y="4821603"/>
            <a:ext cx="4424741" cy="137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AE32AC6C-AE9E-A878-B79E-6BA891AD6C0E}"/>
              </a:ext>
            </a:extLst>
          </p:cNvPr>
          <p:cNvCxnSpPr>
            <a:cxnSpLocks/>
          </p:cNvCxnSpPr>
          <p:nvPr/>
        </p:nvCxnSpPr>
        <p:spPr>
          <a:xfrm>
            <a:off x="3289301" y="739600"/>
            <a:ext cx="0" cy="4082003"/>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47C37034-4146-58DD-E76B-3C9DEBE7510B}"/>
              </a:ext>
            </a:extLst>
          </p:cNvPr>
          <p:cNvGrpSpPr/>
          <p:nvPr/>
        </p:nvGrpSpPr>
        <p:grpSpPr>
          <a:xfrm>
            <a:off x="6272593" y="2770970"/>
            <a:ext cx="2631782" cy="1787039"/>
            <a:chOff x="6486593" y="1017921"/>
            <a:chExt cx="3077331" cy="2272192"/>
          </a:xfrm>
        </p:grpSpPr>
        <p:pic>
          <p:nvPicPr>
            <p:cNvPr id="47" name="Picture 46">
              <a:extLst>
                <a:ext uri="{FF2B5EF4-FFF2-40B4-BE49-F238E27FC236}">
                  <a16:creationId xmlns:a16="http://schemas.microsoft.com/office/drawing/2014/main" id="{6F4ABF32-447F-E32B-E79F-ECE086F0371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86593" y="1017921"/>
              <a:ext cx="3077331" cy="2272192"/>
            </a:xfrm>
            <a:prstGeom prst="rect">
              <a:avLst/>
            </a:prstGeom>
          </p:spPr>
        </p:pic>
        <p:sp>
          <p:nvSpPr>
            <p:cNvPr id="48" name="TextBox 47">
              <a:extLst>
                <a:ext uri="{FF2B5EF4-FFF2-40B4-BE49-F238E27FC236}">
                  <a16:creationId xmlns:a16="http://schemas.microsoft.com/office/drawing/2014/main" id="{A5A10C82-3D96-C0CC-B915-FA39A5E0B631}"/>
                </a:ext>
              </a:extLst>
            </p:cNvPr>
            <p:cNvSpPr txBox="1"/>
            <p:nvPr/>
          </p:nvSpPr>
          <p:spPr>
            <a:xfrm>
              <a:off x="7060219" y="1164913"/>
              <a:ext cx="2503705" cy="408363"/>
            </a:xfrm>
            <a:prstGeom prst="rect">
              <a:avLst/>
            </a:prstGeom>
            <a:noFill/>
          </p:spPr>
          <p:txBody>
            <a:bodyPr wrap="none" rtlCol="0">
              <a:spAutoFit/>
            </a:bodyPr>
            <a:lstStyle/>
            <a:p>
              <a:r>
                <a:rPr lang="en-US" sz="1266" i="1" dirty="0">
                  <a:solidFill>
                    <a:srgbClr val="000000"/>
                  </a:solidFill>
                  <a:latin typeface="Times" pitchFamily="2" charset="0"/>
                  <a:cs typeface="Calibri"/>
                </a:rPr>
                <a:t>Cote et al, Science 2021</a:t>
              </a:r>
            </a:p>
          </p:txBody>
        </p:sp>
      </p:grpSp>
      <p:sp>
        <p:nvSpPr>
          <p:cNvPr id="49" name="TextBox 48">
            <a:extLst>
              <a:ext uri="{FF2B5EF4-FFF2-40B4-BE49-F238E27FC236}">
                <a16:creationId xmlns:a16="http://schemas.microsoft.com/office/drawing/2014/main" id="{7EC47C8E-8F5E-251D-B557-552A1DB592F9}"/>
              </a:ext>
            </a:extLst>
          </p:cNvPr>
          <p:cNvSpPr txBox="1"/>
          <p:nvPr/>
        </p:nvSpPr>
        <p:spPr>
          <a:xfrm rot="18647804">
            <a:off x="268226" y="2183109"/>
            <a:ext cx="3342838" cy="646331"/>
          </a:xfrm>
          <a:prstGeom prst="rect">
            <a:avLst/>
          </a:prstGeom>
          <a:noFill/>
        </p:spPr>
        <p:txBody>
          <a:bodyPr wrap="square" rtlCol="0">
            <a:spAutoFit/>
          </a:bodyPr>
          <a:lstStyle/>
          <a:p>
            <a:r>
              <a:rPr lang="en-US" sz="3600" dirty="0">
                <a:solidFill>
                  <a:schemeClr val="tx1">
                    <a:lumMod val="50000"/>
                    <a:lumOff val="50000"/>
                    <a:alpha val="53189"/>
                  </a:schemeClr>
                </a:solidFill>
              </a:rPr>
              <a:t>PRELIMINARY</a:t>
            </a:r>
          </a:p>
        </p:txBody>
      </p:sp>
    </p:spTree>
    <p:extLst>
      <p:ext uri="{BB962C8B-B14F-4D97-AF65-F5344CB8AC3E}">
        <p14:creationId xmlns:p14="http://schemas.microsoft.com/office/powerpoint/2010/main" val="2581135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3F1B0-9DAE-7B0A-5B64-C64B95C4788B}"/>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B5C725D0-BFC7-06A6-C98D-84E250CC87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59837" y="95795"/>
            <a:ext cx="4565913" cy="2276736"/>
          </a:xfrm>
          <a:prstGeom prst="rect">
            <a:avLst/>
          </a:prstGeom>
        </p:spPr>
      </p:pic>
      <p:sp>
        <p:nvSpPr>
          <p:cNvPr id="2" name="Title 1">
            <a:extLst>
              <a:ext uri="{FF2B5EF4-FFF2-40B4-BE49-F238E27FC236}">
                <a16:creationId xmlns:a16="http://schemas.microsoft.com/office/drawing/2014/main" id="{00589A4B-4C13-77B7-E506-093B64297E38}"/>
              </a:ext>
            </a:extLst>
          </p:cNvPr>
          <p:cNvSpPr>
            <a:spLocks noGrp="1"/>
          </p:cNvSpPr>
          <p:nvPr>
            <p:ph type="title"/>
          </p:nvPr>
        </p:nvSpPr>
        <p:spPr>
          <a:xfrm>
            <a:off x="115996" y="85052"/>
            <a:ext cx="9141717" cy="725880"/>
          </a:xfrm>
        </p:spPr>
        <p:txBody>
          <a:bodyPr/>
          <a:lstStyle/>
          <a:p>
            <a:r>
              <a:rPr lang="de-DE" sz="2400" dirty="0"/>
              <a:t>News</a:t>
            </a:r>
            <a:r>
              <a:rPr lang="en-US" sz="2400" dirty="0"/>
              <a:t> from SuN@FRIB, MSU</a:t>
            </a:r>
            <a:br>
              <a:rPr lang="en-US" sz="2400" dirty="0"/>
            </a:br>
            <a:r>
              <a:rPr lang="en-US" sz="2400" dirty="0"/>
              <a:t>June 2025</a:t>
            </a:r>
          </a:p>
        </p:txBody>
      </p:sp>
      <p:sp>
        <p:nvSpPr>
          <p:cNvPr id="38" name="TextBox 37">
            <a:extLst>
              <a:ext uri="{FF2B5EF4-FFF2-40B4-BE49-F238E27FC236}">
                <a16:creationId xmlns:a16="http://schemas.microsoft.com/office/drawing/2014/main" id="{4537E411-A02C-FF72-9893-E69BD3CC3CBD}"/>
              </a:ext>
            </a:extLst>
          </p:cNvPr>
          <p:cNvSpPr txBox="1"/>
          <p:nvPr/>
        </p:nvSpPr>
        <p:spPr>
          <a:xfrm>
            <a:off x="6735156" y="1684777"/>
            <a:ext cx="2036908" cy="3086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6" dirty="0">
                <a:solidFill>
                  <a:srgbClr val="000000"/>
                </a:solidFill>
                <a:latin typeface="Calibri"/>
                <a:cs typeface="Calibri"/>
              </a:rPr>
              <a:t>Sensitivity to r process</a:t>
            </a:r>
          </a:p>
        </p:txBody>
      </p:sp>
      <p:sp>
        <p:nvSpPr>
          <p:cNvPr id="39" name="Rectangle 38">
            <a:extLst>
              <a:ext uri="{FF2B5EF4-FFF2-40B4-BE49-F238E27FC236}">
                <a16:creationId xmlns:a16="http://schemas.microsoft.com/office/drawing/2014/main" id="{FBF09D94-E6DD-D54C-F25E-D710A4F63961}"/>
              </a:ext>
            </a:extLst>
          </p:cNvPr>
          <p:cNvSpPr/>
          <p:nvPr/>
        </p:nvSpPr>
        <p:spPr>
          <a:xfrm>
            <a:off x="7682523" y="4110892"/>
            <a:ext cx="1305169" cy="7893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E1DDE81-5842-9F79-AD8E-BED46EA5283E}"/>
              </a:ext>
            </a:extLst>
          </p:cNvPr>
          <p:cNvSpPr/>
          <p:nvPr/>
        </p:nvSpPr>
        <p:spPr>
          <a:xfrm>
            <a:off x="478752" y="4821603"/>
            <a:ext cx="4424741" cy="137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B466AB88-10F7-2FA5-6C75-EC600B514F8C}"/>
              </a:ext>
            </a:extLst>
          </p:cNvPr>
          <p:cNvCxnSpPr>
            <a:cxnSpLocks/>
          </p:cNvCxnSpPr>
          <p:nvPr/>
        </p:nvCxnSpPr>
        <p:spPr>
          <a:xfrm>
            <a:off x="3289301" y="739600"/>
            <a:ext cx="0" cy="4082003"/>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43" name="Picture 42" descr="A diagram of a number of colored dots&#10;&#10;AI-generated content may be incorrect.">
            <a:extLst>
              <a:ext uri="{FF2B5EF4-FFF2-40B4-BE49-F238E27FC236}">
                <a16:creationId xmlns:a16="http://schemas.microsoft.com/office/drawing/2014/main" id="{9D80405E-7548-94F7-E9FC-DAA9720503B8}"/>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1926" y="997747"/>
            <a:ext cx="3202146" cy="3189339"/>
          </a:xfrm>
          <a:prstGeom prst="rect">
            <a:avLst/>
          </a:prstGeom>
        </p:spPr>
      </p:pic>
      <p:sp>
        <p:nvSpPr>
          <p:cNvPr id="15" name="TextBox 14">
            <a:extLst>
              <a:ext uri="{FF2B5EF4-FFF2-40B4-BE49-F238E27FC236}">
                <a16:creationId xmlns:a16="http://schemas.microsoft.com/office/drawing/2014/main" id="{C31E4DED-976B-9174-4DB6-4DEC5335D57E}"/>
              </a:ext>
            </a:extLst>
          </p:cNvPr>
          <p:cNvSpPr txBox="1"/>
          <p:nvPr/>
        </p:nvSpPr>
        <p:spPr>
          <a:xfrm>
            <a:off x="1139987" y="4049508"/>
            <a:ext cx="1630392" cy="338554"/>
          </a:xfrm>
          <a:prstGeom prst="rect">
            <a:avLst/>
          </a:prstGeom>
          <a:noFill/>
        </p:spPr>
        <p:txBody>
          <a:bodyPr wrap="square" rtlCol="0">
            <a:spAutoFit/>
          </a:bodyPr>
          <a:lstStyle/>
          <a:p>
            <a:r>
              <a:rPr lang="de-DE" sz="1600" dirty="0"/>
              <a:t>E</a:t>
            </a:r>
            <a:r>
              <a:rPr lang="el-GR" sz="1600" baseline="-25000" dirty="0"/>
              <a:t>γ</a:t>
            </a:r>
            <a:r>
              <a:rPr lang="el-GR" sz="1600" dirty="0"/>
              <a:t> </a:t>
            </a:r>
            <a:r>
              <a:rPr lang="de-DE" sz="1600" dirty="0"/>
              <a:t>(keV)</a:t>
            </a:r>
            <a:endParaRPr lang="en-US" sz="1600" baseline="-25000" dirty="0"/>
          </a:p>
        </p:txBody>
      </p:sp>
      <p:sp>
        <p:nvSpPr>
          <p:cNvPr id="4" name="TextBox 3">
            <a:extLst>
              <a:ext uri="{FF2B5EF4-FFF2-40B4-BE49-F238E27FC236}">
                <a16:creationId xmlns:a16="http://schemas.microsoft.com/office/drawing/2014/main" id="{B08C07AF-16C1-2745-82C2-83ED9F8291FC}"/>
              </a:ext>
            </a:extLst>
          </p:cNvPr>
          <p:cNvSpPr txBox="1"/>
          <p:nvPr/>
        </p:nvSpPr>
        <p:spPr>
          <a:xfrm rot="16200000">
            <a:off x="-303552" y="1195790"/>
            <a:ext cx="945177" cy="338554"/>
          </a:xfrm>
          <a:prstGeom prst="rect">
            <a:avLst/>
          </a:prstGeom>
          <a:solidFill>
            <a:schemeClr val="bg1"/>
          </a:solidFill>
        </p:spPr>
        <p:txBody>
          <a:bodyPr wrap="square" rtlCol="0">
            <a:spAutoFit/>
          </a:bodyPr>
          <a:lstStyle/>
          <a:p>
            <a:r>
              <a:rPr lang="de-DE" sz="1600" dirty="0"/>
              <a:t>E</a:t>
            </a:r>
            <a:r>
              <a:rPr lang="de-DE" sz="1600" baseline="-25000" dirty="0"/>
              <a:t>x</a:t>
            </a:r>
            <a:r>
              <a:rPr lang="el-GR" sz="1600" dirty="0"/>
              <a:t> </a:t>
            </a:r>
            <a:r>
              <a:rPr lang="de-DE" sz="1600" dirty="0"/>
              <a:t>(keV)</a:t>
            </a:r>
            <a:endParaRPr lang="en-US" sz="1600" baseline="-25000" dirty="0"/>
          </a:p>
        </p:txBody>
      </p:sp>
      <p:sp>
        <p:nvSpPr>
          <p:cNvPr id="17" name="TextBox 16">
            <a:extLst>
              <a:ext uri="{FF2B5EF4-FFF2-40B4-BE49-F238E27FC236}">
                <a16:creationId xmlns:a16="http://schemas.microsoft.com/office/drawing/2014/main" id="{023D003C-1D4A-F400-2206-C46295D67DC3}"/>
              </a:ext>
            </a:extLst>
          </p:cNvPr>
          <p:cNvSpPr txBox="1"/>
          <p:nvPr/>
        </p:nvSpPr>
        <p:spPr>
          <a:xfrm>
            <a:off x="428223" y="3310756"/>
            <a:ext cx="2298650" cy="52322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sz="1400" baseline="30000" dirty="0"/>
              <a:t>129</a:t>
            </a:r>
            <a:r>
              <a:rPr lang="en-US" sz="1400" dirty="0"/>
              <a:t>Cd </a:t>
            </a:r>
            <a:r>
              <a:rPr lang="en-US" sz="1400" dirty="0">
                <a:sym typeface="Wingdings" pitchFamily="2" charset="2"/>
              </a:rPr>
              <a:t></a:t>
            </a:r>
            <a:r>
              <a:rPr lang="en-US" sz="1400" baseline="30000" dirty="0">
                <a:sym typeface="Wingdings" pitchFamily="2" charset="2"/>
              </a:rPr>
              <a:t>129</a:t>
            </a:r>
            <a:r>
              <a:rPr lang="en-US" sz="1400" dirty="0">
                <a:sym typeface="Wingdings" pitchFamily="2" charset="2"/>
              </a:rPr>
              <a:t>In</a:t>
            </a:r>
            <a:r>
              <a:rPr lang="en-US" sz="1400" dirty="0"/>
              <a:t> </a:t>
            </a:r>
          </a:p>
          <a:p>
            <a:r>
              <a:rPr lang="en-US" sz="1400" dirty="0"/>
              <a:t>10h of data ≈ 80.000 counts</a:t>
            </a:r>
          </a:p>
        </p:txBody>
      </p:sp>
      <p:sp>
        <p:nvSpPr>
          <p:cNvPr id="11" name="TextBox 10">
            <a:extLst>
              <a:ext uri="{FF2B5EF4-FFF2-40B4-BE49-F238E27FC236}">
                <a16:creationId xmlns:a16="http://schemas.microsoft.com/office/drawing/2014/main" id="{C3C1A7F0-F65E-59BF-2C02-E2B6C7B02AEB}"/>
              </a:ext>
            </a:extLst>
          </p:cNvPr>
          <p:cNvSpPr txBox="1"/>
          <p:nvPr/>
        </p:nvSpPr>
        <p:spPr>
          <a:xfrm>
            <a:off x="169036" y="4402618"/>
            <a:ext cx="2385215" cy="584775"/>
          </a:xfrm>
          <a:prstGeom prst="rect">
            <a:avLst/>
          </a:prstGeom>
          <a:noFill/>
        </p:spPr>
        <p:txBody>
          <a:bodyPr wrap="square" rtlCol="0">
            <a:spAutoFit/>
          </a:bodyPr>
          <a:lstStyle/>
          <a:p>
            <a:r>
              <a:rPr lang="en-US" sz="1600" dirty="0"/>
              <a:t>PIs: A. Spyrou, DM</a:t>
            </a:r>
          </a:p>
          <a:p>
            <a:r>
              <a:rPr lang="en-US" sz="1600" dirty="0"/>
              <a:t>+ S. </a:t>
            </a:r>
            <a:r>
              <a:rPr lang="en-US" sz="1600" dirty="0" err="1"/>
              <a:t>Lidick</a:t>
            </a:r>
            <a:r>
              <a:rPr lang="en-US" sz="1600" dirty="0"/>
              <a:t> + many people</a:t>
            </a:r>
          </a:p>
        </p:txBody>
      </p:sp>
      <p:sp>
        <p:nvSpPr>
          <p:cNvPr id="18" name="TextBox 17">
            <a:extLst>
              <a:ext uri="{FF2B5EF4-FFF2-40B4-BE49-F238E27FC236}">
                <a16:creationId xmlns:a16="http://schemas.microsoft.com/office/drawing/2014/main" id="{24E7B575-3C9D-7F1D-0858-6E0495F578E3}"/>
              </a:ext>
            </a:extLst>
          </p:cNvPr>
          <p:cNvSpPr txBox="1"/>
          <p:nvPr/>
        </p:nvSpPr>
        <p:spPr>
          <a:xfrm rot="2740960">
            <a:off x="235385" y="2054891"/>
            <a:ext cx="3342838" cy="646331"/>
          </a:xfrm>
          <a:prstGeom prst="rect">
            <a:avLst/>
          </a:prstGeom>
          <a:noFill/>
        </p:spPr>
        <p:txBody>
          <a:bodyPr wrap="square" rtlCol="0">
            <a:spAutoFit/>
          </a:bodyPr>
          <a:lstStyle/>
          <a:p>
            <a:r>
              <a:rPr lang="en-US" sz="3600" dirty="0">
                <a:solidFill>
                  <a:schemeClr val="tx1">
                    <a:lumMod val="50000"/>
                    <a:lumOff val="50000"/>
                    <a:alpha val="62519"/>
                  </a:schemeClr>
                </a:solidFill>
              </a:rPr>
              <a:t>PRELIMINARY</a:t>
            </a:r>
          </a:p>
        </p:txBody>
      </p:sp>
      <p:pic>
        <p:nvPicPr>
          <p:cNvPr id="3" name="Content Placeholder 7">
            <a:extLst>
              <a:ext uri="{FF2B5EF4-FFF2-40B4-BE49-F238E27FC236}">
                <a16:creationId xmlns:a16="http://schemas.microsoft.com/office/drawing/2014/main" id="{273B0939-7D0B-C55F-30C3-765466A6C1D8}"/>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3396992" y="2441507"/>
            <a:ext cx="2546692" cy="2342518"/>
          </a:xfrm>
          <a:prstGeom prst="rect">
            <a:avLst/>
          </a:prstGeom>
        </p:spPr>
      </p:pic>
      <p:sp>
        <p:nvSpPr>
          <p:cNvPr id="5" name="TextBox 4">
            <a:extLst>
              <a:ext uri="{FF2B5EF4-FFF2-40B4-BE49-F238E27FC236}">
                <a16:creationId xmlns:a16="http://schemas.microsoft.com/office/drawing/2014/main" id="{FC129C80-780F-0097-2AA4-B2875B9B057E}"/>
              </a:ext>
            </a:extLst>
          </p:cNvPr>
          <p:cNvSpPr txBox="1"/>
          <p:nvPr/>
        </p:nvSpPr>
        <p:spPr>
          <a:xfrm>
            <a:off x="5981554" y="2634681"/>
            <a:ext cx="3100520" cy="203132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de-DE" dirty="0">
                <a:solidFill>
                  <a:schemeClr val="accent1"/>
                </a:solidFill>
              </a:rPr>
              <a:t>Setup</a:t>
            </a:r>
            <a:endParaRPr lang="el-GR" dirty="0">
              <a:solidFill>
                <a:schemeClr val="accent1"/>
              </a:solidFill>
            </a:endParaRPr>
          </a:p>
          <a:p>
            <a:pPr marL="285750" indent="-285750">
              <a:buFont typeface="Arial" panose="020B0604020202020204" pitchFamily="34" charset="0"/>
              <a:buChar char="•"/>
            </a:pPr>
            <a:r>
              <a:rPr lang="de-DE" dirty="0" err="1"/>
              <a:t>SuN</a:t>
            </a:r>
            <a:r>
              <a:rPr lang="de-DE" dirty="0"/>
              <a:t>++ TAS (12 </a:t>
            </a:r>
            <a:r>
              <a:rPr lang="de-DE" dirty="0" err="1"/>
              <a:t>NaI</a:t>
            </a:r>
            <a:r>
              <a:rPr lang="de-DE" dirty="0"/>
              <a:t>, 8 CeBr</a:t>
            </a:r>
            <a:r>
              <a:rPr lang="de-DE" baseline="-25000" dirty="0"/>
              <a:t>3</a:t>
            </a:r>
            <a:r>
              <a:rPr lang="de-DE" dirty="0"/>
              <a:t>)</a:t>
            </a:r>
          </a:p>
          <a:p>
            <a:pPr marL="285750" indent="-285750">
              <a:buFont typeface="Arial" panose="020B0604020202020204" pitchFamily="34" charset="0"/>
              <a:buChar char="•"/>
            </a:pPr>
            <a:r>
              <a:rPr lang="de-DE" dirty="0" err="1">
                <a:solidFill>
                  <a:schemeClr val="tx1"/>
                </a:solidFill>
              </a:rPr>
              <a:t>seg</a:t>
            </a:r>
            <a:r>
              <a:rPr lang="de-DE" dirty="0">
                <a:solidFill>
                  <a:schemeClr val="tx1"/>
                </a:solidFill>
              </a:rPr>
              <a:t>. </a:t>
            </a:r>
            <a:r>
              <a:rPr lang="de-DE" dirty="0" err="1">
                <a:solidFill>
                  <a:schemeClr val="tx1"/>
                </a:solidFill>
              </a:rPr>
              <a:t>implantation</a:t>
            </a:r>
            <a:r>
              <a:rPr lang="de-DE" dirty="0">
                <a:solidFill>
                  <a:schemeClr val="tx1"/>
                </a:solidFill>
              </a:rPr>
              <a:t> DSSD </a:t>
            </a:r>
            <a:r>
              <a:rPr lang="de-DE" dirty="0" err="1">
                <a:solidFill>
                  <a:schemeClr val="tx1"/>
                </a:solidFill>
              </a:rPr>
              <a:t>detector</a:t>
            </a:r>
            <a:r>
              <a:rPr lang="de-DE" dirty="0">
                <a:solidFill>
                  <a:schemeClr val="tx1"/>
                </a:solidFill>
              </a:rPr>
              <a:t> (</a:t>
            </a:r>
            <a:r>
              <a:rPr lang="de-DE" dirty="0" err="1">
                <a:solidFill>
                  <a:schemeClr val="tx1"/>
                </a:solidFill>
              </a:rPr>
              <a:t>both</a:t>
            </a:r>
            <a:r>
              <a:rPr lang="de-DE" dirty="0">
                <a:solidFill>
                  <a:schemeClr val="tx1"/>
                </a:solidFill>
              </a:rPr>
              <a:t> </a:t>
            </a:r>
            <a:r>
              <a:rPr lang="de-DE" dirty="0" err="1">
                <a:solidFill>
                  <a:schemeClr val="tx1"/>
                </a:solidFill>
              </a:rPr>
              <a:t>PiD</a:t>
            </a:r>
            <a:r>
              <a:rPr lang="de-DE" dirty="0">
                <a:solidFill>
                  <a:schemeClr val="tx1"/>
                </a:solidFill>
              </a:rPr>
              <a:t> and </a:t>
            </a:r>
            <a:r>
              <a:rPr lang="el-GR" dirty="0">
                <a:solidFill>
                  <a:schemeClr val="tx1"/>
                </a:solidFill>
              </a:rPr>
              <a:t>β</a:t>
            </a:r>
            <a:r>
              <a:rPr lang="de-DE" dirty="0">
                <a:solidFill>
                  <a:schemeClr val="tx1"/>
                </a:solidFill>
              </a:rPr>
              <a:t>-trigger)</a:t>
            </a:r>
          </a:p>
          <a:p>
            <a:pPr marL="285750" indent="-285750">
              <a:buFont typeface="Arial" panose="020B0604020202020204" pitchFamily="34" charset="0"/>
              <a:buChar char="•"/>
            </a:pPr>
            <a:r>
              <a:rPr lang="de-DE" dirty="0" err="1">
                <a:solidFill>
                  <a:schemeClr val="tx1"/>
                </a:solidFill>
              </a:rPr>
              <a:t>hosted</a:t>
            </a:r>
            <a:r>
              <a:rPr lang="de-DE" dirty="0">
                <a:solidFill>
                  <a:schemeClr val="tx1"/>
                </a:solidFill>
              </a:rPr>
              <a:t> </a:t>
            </a:r>
            <a:r>
              <a:rPr lang="de-DE" dirty="0" err="1">
                <a:solidFill>
                  <a:schemeClr val="tx1"/>
                </a:solidFill>
              </a:rPr>
              <a:t>inside</a:t>
            </a:r>
            <a:r>
              <a:rPr lang="de-DE" dirty="0">
                <a:solidFill>
                  <a:schemeClr val="tx1"/>
                </a:solidFill>
              </a:rPr>
              <a:t> MTAS frame</a:t>
            </a:r>
          </a:p>
          <a:p>
            <a:endParaRPr lang="en-DE" dirty="0">
              <a:solidFill>
                <a:schemeClr val="tx1"/>
              </a:solidFill>
            </a:endParaRPr>
          </a:p>
        </p:txBody>
      </p:sp>
    </p:spTree>
    <p:extLst>
      <p:ext uri="{BB962C8B-B14F-4D97-AF65-F5344CB8AC3E}">
        <p14:creationId xmlns:p14="http://schemas.microsoft.com/office/powerpoint/2010/main" val="2638424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8AD21-3127-7300-9989-00F2DC3B6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4005CF-D8AE-0AC2-5075-640F192DEBF1}"/>
              </a:ext>
            </a:extLst>
          </p:cNvPr>
          <p:cNvSpPr>
            <a:spLocks noGrp="1"/>
          </p:cNvSpPr>
          <p:nvPr>
            <p:ph type="title"/>
          </p:nvPr>
        </p:nvSpPr>
        <p:spPr>
          <a:xfrm>
            <a:off x="115997" y="85052"/>
            <a:ext cx="6670698" cy="725880"/>
          </a:xfrm>
        </p:spPr>
        <p:txBody>
          <a:bodyPr/>
          <a:lstStyle/>
          <a:p>
            <a:r>
              <a:rPr lang="en-US" sz="2400" dirty="0"/>
              <a:t>Outlook: Neutron captures towards the dripline</a:t>
            </a:r>
          </a:p>
        </p:txBody>
      </p:sp>
      <p:pic>
        <p:nvPicPr>
          <p:cNvPr id="7" name="Picture 6" descr="A colorful squares with numbers and symbols&#10;&#10;AI-generated content may be incorrect.">
            <a:extLst>
              <a:ext uri="{FF2B5EF4-FFF2-40B4-BE49-F238E27FC236}">
                <a16:creationId xmlns:a16="http://schemas.microsoft.com/office/drawing/2014/main" id="{B2BC900E-C3EF-E4E5-359B-1C3780EE1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9" y="1020536"/>
            <a:ext cx="2354036" cy="1584024"/>
          </a:xfrm>
          <a:prstGeom prst="rect">
            <a:avLst/>
          </a:prstGeom>
        </p:spPr>
      </p:pic>
      <p:cxnSp>
        <p:nvCxnSpPr>
          <p:cNvPr id="9" name="Straight Arrow Connector 8">
            <a:extLst>
              <a:ext uri="{FF2B5EF4-FFF2-40B4-BE49-F238E27FC236}">
                <a16:creationId xmlns:a16="http://schemas.microsoft.com/office/drawing/2014/main" id="{20B07AC2-1349-8F26-D6B7-4BE1C52BAEA7}"/>
              </a:ext>
            </a:extLst>
          </p:cNvPr>
          <p:cNvCxnSpPr/>
          <p:nvPr/>
        </p:nvCxnSpPr>
        <p:spPr>
          <a:xfrm>
            <a:off x="564264" y="1372649"/>
            <a:ext cx="73823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B0DFEB2-519A-B01C-1401-F434AB122856}"/>
              </a:ext>
            </a:extLst>
          </p:cNvPr>
          <p:cNvCxnSpPr>
            <a:cxnSpLocks/>
          </p:cNvCxnSpPr>
          <p:nvPr/>
        </p:nvCxnSpPr>
        <p:spPr>
          <a:xfrm flipH="1" flipV="1">
            <a:off x="1520609" y="1649485"/>
            <a:ext cx="423245" cy="4879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CE165AE-AD95-751C-4F85-AFA4D2E80FDB}"/>
              </a:ext>
            </a:extLst>
          </p:cNvPr>
          <p:cNvSpPr txBox="1"/>
          <p:nvPr/>
        </p:nvSpPr>
        <p:spPr>
          <a:xfrm>
            <a:off x="486042" y="603552"/>
            <a:ext cx="1521130" cy="369332"/>
          </a:xfrm>
          <a:prstGeom prst="rect">
            <a:avLst/>
          </a:prstGeom>
          <a:noFill/>
        </p:spPr>
        <p:txBody>
          <a:bodyPr wrap="square" rtlCol="0">
            <a:spAutoFit/>
          </a:bodyPr>
          <a:lstStyle/>
          <a:p>
            <a:r>
              <a:rPr lang="en-US" dirty="0"/>
              <a:t>(n,</a:t>
            </a:r>
            <a:r>
              <a:rPr lang="el-GR" dirty="0"/>
              <a:t>γ</a:t>
            </a:r>
            <a:r>
              <a:rPr lang="de-DE" dirty="0"/>
              <a:t>): J</a:t>
            </a:r>
            <a:r>
              <a:rPr lang="el-GR" baseline="30000" dirty="0"/>
              <a:t>π</a:t>
            </a:r>
            <a:r>
              <a:rPr lang="de-DE" dirty="0"/>
              <a:t>=1/2</a:t>
            </a:r>
            <a:r>
              <a:rPr lang="de-DE" baseline="30000" dirty="0"/>
              <a:t>+</a:t>
            </a:r>
            <a:endParaRPr lang="en-US" baseline="30000" dirty="0"/>
          </a:p>
        </p:txBody>
      </p:sp>
      <p:sp>
        <p:nvSpPr>
          <p:cNvPr id="16" name="TextBox 15">
            <a:extLst>
              <a:ext uri="{FF2B5EF4-FFF2-40B4-BE49-F238E27FC236}">
                <a16:creationId xmlns:a16="http://schemas.microsoft.com/office/drawing/2014/main" id="{81F50BBC-1BC2-01CF-A084-FE5CEC783E21}"/>
              </a:ext>
            </a:extLst>
          </p:cNvPr>
          <p:cNvSpPr txBox="1"/>
          <p:nvPr/>
        </p:nvSpPr>
        <p:spPr>
          <a:xfrm>
            <a:off x="2561601" y="1049483"/>
            <a:ext cx="3428700" cy="646331"/>
          </a:xfrm>
          <a:prstGeom prst="rect">
            <a:avLst/>
          </a:prstGeom>
          <a:noFill/>
        </p:spPr>
        <p:txBody>
          <a:bodyPr wrap="square" rtlCol="0">
            <a:spAutoFit/>
          </a:bodyPr>
          <a:lstStyle/>
          <a:p>
            <a:r>
              <a:rPr lang="el-GR" dirty="0"/>
              <a:t>β</a:t>
            </a:r>
            <a:r>
              <a:rPr lang="de-DE" baseline="30000" dirty="0"/>
              <a:t>-</a:t>
            </a:r>
            <a:r>
              <a:rPr lang="de-DE" dirty="0"/>
              <a:t>, </a:t>
            </a:r>
            <a:r>
              <a:rPr lang="de-DE" dirty="0" err="1"/>
              <a:t>allowed</a:t>
            </a:r>
            <a:r>
              <a:rPr lang="de-DE" dirty="0"/>
              <a:t>: J</a:t>
            </a:r>
            <a:r>
              <a:rPr lang="el-GR" baseline="30000" dirty="0"/>
              <a:t>π</a:t>
            </a:r>
            <a:r>
              <a:rPr lang="de-DE" dirty="0"/>
              <a:t>=(1/2</a:t>
            </a:r>
            <a:r>
              <a:rPr lang="de-DE" baseline="30000" dirty="0"/>
              <a:t>-</a:t>
            </a:r>
            <a:r>
              <a:rPr lang="de-DE" dirty="0"/>
              <a:t>, 3/2</a:t>
            </a:r>
            <a:r>
              <a:rPr lang="de-DE" baseline="30000" dirty="0"/>
              <a:t>-</a:t>
            </a:r>
            <a:r>
              <a:rPr lang="de-DE" dirty="0"/>
              <a:t>) </a:t>
            </a:r>
          </a:p>
          <a:p>
            <a:r>
              <a:rPr lang="de-DE" dirty="0">
                <a:sym typeface="Wingdings" pitchFamily="2" charset="2"/>
              </a:rPr>
              <a:t>(E1):</a:t>
            </a:r>
            <a:r>
              <a:rPr lang="de-DE" dirty="0"/>
              <a:t> J</a:t>
            </a:r>
            <a:r>
              <a:rPr lang="el-GR" baseline="30000" dirty="0"/>
              <a:t>π</a:t>
            </a:r>
            <a:r>
              <a:rPr lang="de-DE" dirty="0"/>
              <a:t>=(1/2</a:t>
            </a:r>
            <a:r>
              <a:rPr lang="de-DE" baseline="30000" dirty="0"/>
              <a:t>+</a:t>
            </a:r>
            <a:r>
              <a:rPr lang="de-DE" dirty="0"/>
              <a:t>, 3/2</a:t>
            </a:r>
            <a:r>
              <a:rPr lang="de-DE" baseline="30000" dirty="0"/>
              <a:t>+</a:t>
            </a:r>
            <a:r>
              <a:rPr lang="de-DE" dirty="0"/>
              <a:t>,</a:t>
            </a:r>
            <a:r>
              <a:rPr lang="de-DE" baseline="30000" dirty="0"/>
              <a:t> </a:t>
            </a:r>
            <a:r>
              <a:rPr lang="de-DE" dirty="0"/>
              <a:t>5/2</a:t>
            </a:r>
            <a:r>
              <a:rPr lang="de-DE" baseline="30000" dirty="0"/>
              <a:t>+</a:t>
            </a:r>
            <a:r>
              <a:rPr lang="de-DE" dirty="0"/>
              <a:t>)</a:t>
            </a:r>
            <a:r>
              <a:rPr lang="de-DE" dirty="0">
                <a:sym typeface="Wingdings" pitchFamily="2" charset="2"/>
              </a:rPr>
              <a:t> </a:t>
            </a:r>
            <a:endParaRPr lang="en-US" dirty="0"/>
          </a:p>
        </p:txBody>
      </p:sp>
      <p:sp>
        <p:nvSpPr>
          <p:cNvPr id="20" name="TextBox 19">
            <a:extLst>
              <a:ext uri="{FF2B5EF4-FFF2-40B4-BE49-F238E27FC236}">
                <a16:creationId xmlns:a16="http://schemas.microsoft.com/office/drawing/2014/main" id="{D161CE03-A81D-985E-41B2-82E5E8DA1641}"/>
              </a:ext>
            </a:extLst>
          </p:cNvPr>
          <p:cNvSpPr txBox="1"/>
          <p:nvPr/>
        </p:nvSpPr>
        <p:spPr>
          <a:xfrm>
            <a:off x="115997" y="3084588"/>
            <a:ext cx="6373288"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Idea: use high-resolution </a:t>
            </a:r>
            <a:r>
              <a:rPr lang="el-GR" sz="1600" dirty="0"/>
              <a:t>γ</a:t>
            </a:r>
            <a:r>
              <a:rPr lang="de-DE" sz="1600" dirty="0"/>
              <a:t>-array </a:t>
            </a:r>
            <a:r>
              <a:rPr lang="de-DE" sz="1600" dirty="0" err="1"/>
              <a:t>or</a:t>
            </a:r>
            <a:r>
              <a:rPr lang="de-DE" sz="1600" dirty="0"/>
              <a:t> TAS</a:t>
            </a:r>
            <a:r>
              <a:rPr lang="en-US" sz="1600" dirty="0"/>
              <a:t> to directly measure # levels</a:t>
            </a:r>
          </a:p>
          <a:p>
            <a:pPr marL="285750" indent="-285750">
              <a:buFont typeface="Arial" panose="020B0604020202020204" pitchFamily="34" charset="0"/>
              <a:buChar char="•"/>
            </a:pPr>
            <a:r>
              <a:rPr lang="de-DE" sz="1600" dirty="0"/>
              <a:t>total # </a:t>
            </a:r>
            <a:r>
              <a:rPr lang="de-DE" sz="1600" dirty="0" err="1"/>
              <a:t>levels</a:t>
            </a:r>
            <a:r>
              <a:rPr lang="de-DE" sz="1600" dirty="0"/>
              <a:t> in </a:t>
            </a:r>
            <a:r>
              <a:rPr lang="de-DE" sz="1600" baseline="30000" dirty="0"/>
              <a:t>133</a:t>
            </a:r>
            <a:r>
              <a:rPr lang="de-DE" sz="1600" dirty="0"/>
              <a:t>Sn </a:t>
            </a:r>
            <a:r>
              <a:rPr lang="de-DE" sz="1600" dirty="0" err="1"/>
              <a:t>up</a:t>
            </a:r>
            <a:r>
              <a:rPr lang="de-DE" sz="1600" dirty="0"/>
              <a:t> </a:t>
            </a:r>
            <a:r>
              <a:rPr lang="de-DE" sz="1600" dirty="0" err="1"/>
              <a:t>to</a:t>
            </a:r>
            <a:r>
              <a:rPr lang="de-DE" sz="1600" dirty="0"/>
              <a:t> </a:t>
            </a:r>
            <a:r>
              <a:rPr lang="de-DE" sz="1600" dirty="0" err="1"/>
              <a:t>S</a:t>
            </a:r>
            <a:r>
              <a:rPr lang="de-DE" sz="1600" baseline="-25000" dirty="0" err="1"/>
              <a:t>n</a:t>
            </a:r>
            <a:r>
              <a:rPr lang="de-DE" sz="1600" dirty="0"/>
              <a:t>: </a:t>
            </a:r>
            <a:r>
              <a:rPr lang="de-DE" sz="1600" dirty="0" err="1"/>
              <a:t>about</a:t>
            </a:r>
            <a:r>
              <a:rPr lang="de-DE" sz="1600" dirty="0"/>
              <a:t> 50</a:t>
            </a:r>
          </a:p>
          <a:p>
            <a:pPr marL="285750" indent="-285750">
              <a:buFont typeface="Arial" panose="020B0604020202020204" pitchFamily="34" charset="0"/>
              <a:buChar char="•"/>
            </a:pPr>
            <a:r>
              <a:rPr lang="de-DE" sz="1600" dirty="0"/>
              <a:t>total # </a:t>
            </a:r>
            <a:r>
              <a:rPr lang="de-DE" sz="1600" dirty="0" err="1"/>
              <a:t>populated</a:t>
            </a:r>
            <a:r>
              <a:rPr lang="de-DE" sz="1600" dirty="0"/>
              <a:t> </a:t>
            </a:r>
            <a:r>
              <a:rPr lang="de-DE" sz="1600" dirty="0" err="1"/>
              <a:t>levels</a:t>
            </a:r>
            <a:r>
              <a:rPr lang="de-DE" sz="1600" dirty="0"/>
              <a:t>: </a:t>
            </a:r>
            <a:r>
              <a:rPr lang="de-DE" sz="1600" dirty="0" err="1"/>
              <a:t>about</a:t>
            </a:r>
            <a:r>
              <a:rPr lang="de-DE" sz="1600" dirty="0"/>
              <a:t> 10</a:t>
            </a:r>
            <a:endParaRPr lang="en-US" sz="1600" dirty="0"/>
          </a:p>
          <a:p>
            <a:pPr marL="285750" indent="-285750">
              <a:buFont typeface="Arial" panose="020B0604020202020204" pitchFamily="34" charset="0"/>
              <a:buChar char="•"/>
            </a:pPr>
            <a:r>
              <a:rPr lang="en-US" sz="1600" dirty="0"/>
              <a:t>Example: using a </a:t>
            </a:r>
            <a:r>
              <a:rPr lang="en-US" sz="1600" dirty="0" err="1"/>
              <a:t>CeBr</a:t>
            </a:r>
            <a:r>
              <a:rPr lang="en-US" sz="1600" dirty="0"/>
              <a:t> TAS (3% energy resolution): </a:t>
            </a:r>
          </a:p>
          <a:p>
            <a:endParaRPr lang="en-US" sz="1400" dirty="0"/>
          </a:p>
          <a:p>
            <a:r>
              <a:rPr lang="en-US" dirty="0">
                <a:solidFill>
                  <a:srgbClr val="FF0000"/>
                </a:solidFill>
              </a:rPr>
              <a:t>about 20% accuracy to count 100 levels / MeV</a:t>
            </a:r>
            <a:endParaRPr lang="de-DE" dirty="0">
              <a:solidFill>
                <a:srgbClr val="FF0000"/>
              </a:solidFill>
            </a:endParaRPr>
          </a:p>
        </p:txBody>
      </p:sp>
      <p:pic>
        <p:nvPicPr>
          <p:cNvPr id="1026" name="Picture 2" descr="AGATA Home Page | AGATA">
            <a:extLst>
              <a:ext uri="{FF2B5EF4-FFF2-40B4-BE49-F238E27FC236}">
                <a16:creationId xmlns:a16="http://schemas.microsoft.com/office/drawing/2014/main" id="{423E3FB0-0D50-6EAA-89F1-D96006ABC4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5364" y="3084588"/>
            <a:ext cx="2157146" cy="18874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aph showing the difference between a cold wind and a cold wind&#10;&#10;AI-generated content may be incorrect.">
            <a:extLst>
              <a:ext uri="{FF2B5EF4-FFF2-40B4-BE49-F238E27FC236}">
                <a16:creationId xmlns:a16="http://schemas.microsoft.com/office/drawing/2014/main" id="{E34056B4-149F-1A4E-FCDE-F64ADD28AE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7511" y="489252"/>
            <a:ext cx="3428700" cy="2515487"/>
          </a:xfrm>
          <a:prstGeom prst="rect">
            <a:avLst/>
          </a:prstGeom>
        </p:spPr>
      </p:pic>
    </p:spTree>
    <p:extLst>
      <p:ext uri="{BB962C8B-B14F-4D97-AF65-F5344CB8AC3E}">
        <p14:creationId xmlns:p14="http://schemas.microsoft.com/office/powerpoint/2010/main" val="3213520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1CCA3-B94D-F947-991B-DBAC77521F9F}"/>
              </a:ext>
            </a:extLst>
          </p:cNvPr>
          <p:cNvSpPr>
            <a:spLocks noGrp="1"/>
          </p:cNvSpPr>
          <p:nvPr>
            <p:ph type="title"/>
          </p:nvPr>
        </p:nvSpPr>
        <p:spPr/>
        <p:txBody>
          <a:bodyPr/>
          <a:lstStyle/>
          <a:p>
            <a:r>
              <a:rPr lang="en-CA" dirty="0"/>
              <a:t>Summary + </a:t>
            </a:r>
            <a:r>
              <a:rPr lang="en-US" dirty="0"/>
              <a:t>Thank you</a:t>
            </a:r>
            <a:br>
              <a:rPr lang="en-US" dirty="0"/>
            </a:br>
            <a:r>
              <a:rPr lang="en-US" dirty="0"/>
              <a:t>		</a:t>
            </a:r>
          </a:p>
        </p:txBody>
      </p:sp>
      <p:pic>
        <p:nvPicPr>
          <p:cNvPr id="8" name="Picture 7">
            <a:extLst>
              <a:ext uri="{FF2B5EF4-FFF2-40B4-BE49-F238E27FC236}">
                <a16:creationId xmlns:a16="http://schemas.microsoft.com/office/drawing/2014/main" id="{6E01F21F-30F2-B945-B8EF-63F4444F1A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31436" y="552773"/>
            <a:ext cx="1773218" cy="685800"/>
          </a:xfrm>
          <a:prstGeom prst="rect">
            <a:avLst/>
          </a:prstGeom>
        </p:spPr>
      </p:pic>
      <p:pic>
        <p:nvPicPr>
          <p:cNvPr id="4" name="Picture 3">
            <a:extLst>
              <a:ext uri="{FF2B5EF4-FFF2-40B4-BE49-F238E27FC236}">
                <a16:creationId xmlns:a16="http://schemas.microsoft.com/office/drawing/2014/main" id="{A75F1552-0BB0-63F9-E27B-83F382CA6FA9}"/>
              </a:ext>
            </a:extLst>
          </p:cNvPr>
          <p:cNvPicPr>
            <a:picLocks noChangeAspect="1"/>
          </p:cNvPicPr>
          <p:nvPr/>
        </p:nvPicPr>
        <p:blipFill>
          <a:blip r:embed="rId3"/>
          <a:stretch>
            <a:fillRect/>
          </a:stretch>
        </p:blipFill>
        <p:spPr>
          <a:xfrm>
            <a:off x="7244743" y="1514673"/>
            <a:ext cx="1809750" cy="628650"/>
          </a:xfrm>
          <a:prstGeom prst="rect">
            <a:avLst/>
          </a:prstGeom>
        </p:spPr>
      </p:pic>
      <p:sp>
        <p:nvSpPr>
          <p:cNvPr id="10" name="TextBox 9">
            <a:extLst>
              <a:ext uri="{FF2B5EF4-FFF2-40B4-BE49-F238E27FC236}">
                <a16:creationId xmlns:a16="http://schemas.microsoft.com/office/drawing/2014/main" id="{EF62F117-4EE6-5B32-EA5C-E4CE388B352E}"/>
              </a:ext>
            </a:extLst>
          </p:cNvPr>
          <p:cNvSpPr txBox="1"/>
          <p:nvPr/>
        </p:nvSpPr>
        <p:spPr>
          <a:xfrm>
            <a:off x="89507" y="1002089"/>
            <a:ext cx="7026442" cy="3139321"/>
          </a:xfrm>
          <a:prstGeom prst="rect">
            <a:avLst/>
          </a:prstGeom>
          <a:noFill/>
        </p:spPr>
        <p:txBody>
          <a:bodyPr wrap="square" rtlCol="0">
            <a:spAutoFit/>
          </a:bodyPr>
          <a:lstStyle/>
          <a:p>
            <a:pPr marL="214313" indent="-214313">
              <a:buFont typeface="Arial" panose="020B0604020202020204" pitchFamily="34" charset="0"/>
              <a:buChar char="•"/>
            </a:pPr>
            <a:r>
              <a:rPr lang="el-GR" dirty="0">
                <a:solidFill>
                  <a:schemeClr val="accent2"/>
                </a:solidFill>
              </a:rPr>
              <a:t>β</a:t>
            </a:r>
            <a:r>
              <a:rPr lang="en-CA" dirty="0">
                <a:solidFill>
                  <a:schemeClr val="accent2"/>
                </a:solidFill>
              </a:rPr>
              <a:t>-Oslo</a:t>
            </a:r>
            <a:r>
              <a:rPr lang="en-CA" dirty="0"/>
              <a:t>: powerful technique for constraining n-capture rates in exotic nuclei</a:t>
            </a:r>
            <a:endParaRPr lang="de-DE" dirty="0"/>
          </a:p>
          <a:p>
            <a:pPr marL="214313" indent="-214313">
              <a:buFont typeface="Arial" panose="020B0604020202020204" pitchFamily="34" charset="0"/>
              <a:buChar char="•"/>
            </a:pPr>
            <a:r>
              <a:rPr lang="de-DE" dirty="0"/>
              <a:t> </a:t>
            </a:r>
            <a:r>
              <a:rPr lang="de-DE" baseline="30000" dirty="0">
                <a:solidFill>
                  <a:schemeClr val="accent2"/>
                </a:solidFill>
              </a:rPr>
              <a:t>59</a:t>
            </a:r>
            <a:r>
              <a:rPr lang="de-DE" dirty="0">
                <a:solidFill>
                  <a:schemeClr val="accent2"/>
                </a:solidFill>
              </a:rPr>
              <a:t>Fe(n,</a:t>
            </a:r>
            <a:r>
              <a:rPr lang="el-GR" dirty="0">
                <a:solidFill>
                  <a:schemeClr val="accent2"/>
                </a:solidFill>
              </a:rPr>
              <a:t>γ)</a:t>
            </a:r>
            <a:r>
              <a:rPr lang="de-DE" baseline="30000" dirty="0">
                <a:solidFill>
                  <a:schemeClr val="accent2"/>
                </a:solidFill>
              </a:rPr>
              <a:t>60</a:t>
            </a:r>
            <a:r>
              <a:rPr lang="de-DE" dirty="0">
                <a:solidFill>
                  <a:schemeClr val="accent2"/>
                </a:solidFill>
              </a:rPr>
              <a:t>Fe </a:t>
            </a:r>
            <a:r>
              <a:rPr lang="de-DE" dirty="0" err="1"/>
              <a:t>larger</a:t>
            </a:r>
            <a:r>
              <a:rPr lang="de-DE" dirty="0"/>
              <a:t> than </a:t>
            </a:r>
            <a:r>
              <a:rPr lang="de-DE" dirty="0" err="1"/>
              <a:t>previously</a:t>
            </a:r>
            <a:r>
              <a:rPr lang="de-DE" dirty="0"/>
              <a:t> </a:t>
            </a:r>
            <a:r>
              <a:rPr lang="de-DE" dirty="0" err="1"/>
              <a:t>thought</a:t>
            </a:r>
            <a:r>
              <a:rPr lang="de-DE" dirty="0"/>
              <a:t> </a:t>
            </a:r>
            <a:r>
              <a:rPr lang="de-DE" dirty="0" err="1"/>
              <a:t>due</a:t>
            </a:r>
            <a:r>
              <a:rPr lang="de-DE" dirty="0"/>
              <a:t> to </a:t>
            </a:r>
            <a:r>
              <a:rPr lang="de-DE" dirty="0" err="1"/>
              <a:t>up-bend</a:t>
            </a:r>
            <a:endParaRPr lang="de-DE" dirty="0"/>
          </a:p>
          <a:p>
            <a:pPr marL="214313" indent="-214313">
              <a:buFont typeface="Arial" panose="020B0604020202020204" pitchFamily="34" charset="0"/>
              <a:buChar char="•"/>
            </a:pPr>
            <a:r>
              <a:rPr lang="de-DE" dirty="0"/>
              <a:t>A </a:t>
            </a:r>
            <a:r>
              <a:rPr lang="de-DE" dirty="0" err="1"/>
              <a:t>neutron</a:t>
            </a:r>
            <a:r>
              <a:rPr lang="de-DE" dirty="0"/>
              <a:t> density of 10</a:t>
            </a:r>
            <a:r>
              <a:rPr lang="de-DE" baseline="30000" dirty="0"/>
              <a:t>13</a:t>
            </a:r>
            <a:r>
              <a:rPr lang="de-DE" dirty="0"/>
              <a:t> is a </a:t>
            </a:r>
            <a:r>
              <a:rPr lang="de-DE" dirty="0" err="1"/>
              <a:t>possible</a:t>
            </a:r>
            <a:r>
              <a:rPr lang="de-DE" dirty="0"/>
              <a:t> </a:t>
            </a:r>
            <a:r>
              <a:rPr lang="de-DE" dirty="0" err="1"/>
              <a:t>condition</a:t>
            </a:r>
            <a:r>
              <a:rPr lang="de-DE" dirty="0"/>
              <a:t> for the i process</a:t>
            </a:r>
            <a:endParaRPr lang="el-GR" dirty="0"/>
          </a:p>
          <a:p>
            <a:pPr marL="214313" indent="-214313">
              <a:buFont typeface="Arial" panose="020B0604020202020204" pitchFamily="34" charset="0"/>
              <a:buChar char="•"/>
            </a:pPr>
            <a:r>
              <a:rPr lang="de-DE" dirty="0"/>
              <a:t>First </a:t>
            </a:r>
            <a:r>
              <a:rPr lang="de-DE" dirty="0" err="1"/>
              <a:t>constraint</a:t>
            </a:r>
            <a:r>
              <a:rPr lang="de-DE" dirty="0"/>
              <a:t> </a:t>
            </a:r>
            <a:r>
              <a:rPr lang="de-DE" dirty="0" err="1"/>
              <a:t>of</a:t>
            </a:r>
            <a:r>
              <a:rPr lang="de-DE" dirty="0"/>
              <a:t> </a:t>
            </a:r>
            <a:r>
              <a:rPr lang="de-DE" dirty="0" err="1"/>
              <a:t>the</a:t>
            </a:r>
            <a:r>
              <a:rPr lang="de-DE" dirty="0"/>
              <a:t> </a:t>
            </a:r>
            <a:r>
              <a:rPr lang="de-DE" baseline="30000" dirty="0">
                <a:solidFill>
                  <a:schemeClr val="accent2"/>
                </a:solidFill>
              </a:rPr>
              <a:t>140</a:t>
            </a:r>
            <a:r>
              <a:rPr lang="de-DE" dirty="0">
                <a:solidFill>
                  <a:schemeClr val="accent2"/>
                </a:solidFill>
              </a:rPr>
              <a:t>Cs(</a:t>
            </a:r>
            <a:r>
              <a:rPr lang="de-DE" dirty="0" err="1">
                <a:solidFill>
                  <a:schemeClr val="accent2"/>
                </a:solidFill>
              </a:rPr>
              <a:t>n</a:t>
            </a:r>
            <a:r>
              <a:rPr lang="de-DE" dirty="0">
                <a:solidFill>
                  <a:schemeClr val="accent2"/>
                </a:solidFill>
              </a:rPr>
              <a:t>,</a:t>
            </a:r>
            <a:r>
              <a:rPr lang="el-GR" dirty="0">
                <a:solidFill>
                  <a:schemeClr val="accent2"/>
                </a:solidFill>
              </a:rPr>
              <a:t>γ)</a:t>
            </a:r>
            <a:r>
              <a:rPr lang="de-DE" baseline="30000" dirty="0">
                <a:solidFill>
                  <a:schemeClr val="accent2"/>
                </a:solidFill>
              </a:rPr>
              <a:t>141</a:t>
            </a:r>
            <a:r>
              <a:rPr lang="de-DE" dirty="0">
                <a:solidFill>
                  <a:schemeClr val="accent2"/>
                </a:solidFill>
              </a:rPr>
              <a:t>Cs </a:t>
            </a:r>
            <a:r>
              <a:rPr lang="de-DE" dirty="0" err="1"/>
              <a:t>reaction</a:t>
            </a:r>
            <a:r>
              <a:rPr lang="de-DE" dirty="0"/>
              <a:t> rate at </a:t>
            </a:r>
            <a:r>
              <a:rPr lang="de-DE" dirty="0" err="1"/>
              <a:t>the</a:t>
            </a:r>
            <a:r>
              <a:rPr lang="de-DE" dirty="0"/>
              <a:t> </a:t>
            </a:r>
            <a:r>
              <a:rPr lang="de-DE" dirty="0" err="1"/>
              <a:t>limit</a:t>
            </a:r>
            <a:r>
              <a:rPr lang="de-DE" dirty="0"/>
              <a:t> </a:t>
            </a:r>
            <a:r>
              <a:rPr lang="de-DE" dirty="0" err="1"/>
              <a:t>of</a:t>
            </a:r>
            <a:r>
              <a:rPr lang="de-DE" dirty="0"/>
              <a:t> </a:t>
            </a:r>
            <a:r>
              <a:rPr lang="de-DE" dirty="0" err="1"/>
              <a:t>statistical</a:t>
            </a:r>
            <a:r>
              <a:rPr lang="de-DE" dirty="0"/>
              <a:t> </a:t>
            </a:r>
            <a:r>
              <a:rPr lang="de-DE" dirty="0" err="1"/>
              <a:t>behaviour</a:t>
            </a:r>
            <a:endParaRPr lang="de-DE" dirty="0"/>
          </a:p>
          <a:p>
            <a:pPr marL="214313" indent="-214313">
              <a:buFont typeface="Arial" panose="020B0604020202020204" pitchFamily="34" charset="0"/>
              <a:buChar char="•"/>
            </a:pPr>
            <a:r>
              <a:rPr lang="de-DE" dirty="0" err="1"/>
              <a:t>Successful</a:t>
            </a:r>
            <a:r>
              <a:rPr lang="de-DE" dirty="0"/>
              <a:t> first </a:t>
            </a:r>
            <a:r>
              <a:rPr lang="de-DE" dirty="0" err="1"/>
              <a:t>experiment</a:t>
            </a:r>
            <a:r>
              <a:rPr lang="de-DE" dirty="0"/>
              <a:t> for </a:t>
            </a:r>
            <a:r>
              <a:rPr lang="de-DE" dirty="0" err="1"/>
              <a:t>n-capture</a:t>
            </a:r>
            <a:r>
              <a:rPr lang="de-DE" dirty="0"/>
              <a:t> </a:t>
            </a:r>
            <a:r>
              <a:rPr lang="de-DE" dirty="0" err="1"/>
              <a:t>rates</a:t>
            </a:r>
            <a:r>
              <a:rPr lang="de-DE" dirty="0"/>
              <a:t> at FRIB </a:t>
            </a:r>
            <a:r>
              <a:rPr lang="de-DE" dirty="0" err="1">
                <a:solidFill>
                  <a:schemeClr val="accent2"/>
                </a:solidFill>
              </a:rPr>
              <a:t>below</a:t>
            </a:r>
            <a:r>
              <a:rPr lang="de-DE" dirty="0">
                <a:solidFill>
                  <a:schemeClr val="accent2"/>
                </a:solidFill>
              </a:rPr>
              <a:t> </a:t>
            </a:r>
            <a:r>
              <a:rPr lang="de-DE" baseline="30000" dirty="0">
                <a:solidFill>
                  <a:schemeClr val="accent2"/>
                </a:solidFill>
              </a:rPr>
              <a:t>132</a:t>
            </a:r>
            <a:r>
              <a:rPr lang="de-DE" dirty="0">
                <a:solidFill>
                  <a:schemeClr val="accent2"/>
                </a:solidFill>
              </a:rPr>
              <a:t>Sn</a:t>
            </a:r>
          </a:p>
          <a:p>
            <a:pPr marL="214313" indent="-214313">
              <a:buFont typeface="Arial" panose="020B0604020202020204" pitchFamily="34" charset="0"/>
              <a:buChar char="•"/>
            </a:pPr>
            <a:r>
              <a:rPr lang="de-DE" dirty="0"/>
              <a:t>Cologne-AMS: new ALIS </a:t>
            </a:r>
            <a:r>
              <a:rPr lang="de-DE" dirty="0" err="1"/>
              <a:t>setup</a:t>
            </a:r>
            <a:r>
              <a:rPr lang="de-DE" dirty="0"/>
              <a:t> </a:t>
            </a:r>
            <a:r>
              <a:rPr lang="de-DE" dirty="0" err="1"/>
              <a:t>opens</a:t>
            </a:r>
            <a:r>
              <a:rPr lang="de-DE" dirty="0"/>
              <a:t> new window for AMS </a:t>
            </a:r>
            <a:r>
              <a:rPr lang="de-DE" dirty="0" err="1"/>
              <a:t>measurements</a:t>
            </a:r>
            <a:r>
              <a:rPr lang="de-DE" dirty="0"/>
              <a:t>, </a:t>
            </a:r>
            <a:r>
              <a:rPr lang="de-DE" dirty="0" err="1"/>
              <a:t>including</a:t>
            </a:r>
            <a:r>
              <a:rPr lang="de-DE" dirty="0"/>
              <a:t> for nuclear </a:t>
            </a:r>
            <a:r>
              <a:rPr lang="de-DE" dirty="0" err="1"/>
              <a:t>astrophysics</a:t>
            </a:r>
            <a:r>
              <a:rPr lang="de-DE" dirty="0"/>
              <a:t> </a:t>
            </a:r>
            <a:r>
              <a:rPr lang="de-DE" dirty="0" err="1"/>
              <a:t>experiments</a:t>
            </a:r>
            <a:endParaRPr lang="de-DE" dirty="0"/>
          </a:p>
          <a:p>
            <a:pPr marL="214313" indent="-214313">
              <a:buFont typeface="Arial" panose="020B0604020202020204" pitchFamily="34" charset="0"/>
              <a:buChar char="•"/>
            </a:pPr>
            <a:endParaRPr lang="en-CA" dirty="0"/>
          </a:p>
          <a:p>
            <a:pPr marL="214313" indent="-214313">
              <a:buFont typeface="Arial" panose="020B0604020202020204" pitchFamily="34" charset="0"/>
              <a:buChar char="•"/>
            </a:pPr>
            <a:endParaRPr lang="en-CA" dirty="0"/>
          </a:p>
        </p:txBody>
      </p:sp>
      <p:pic>
        <p:nvPicPr>
          <p:cNvPr id="2052" name="Picture 4" descr="Facility for Rare Isotope Beams - YouTube">
            <a:extLst>
              <a:ext uri="{FF2B5EF4-FFF2-40B4-BE49-F238E27FC236}">
                <a16:creationId xmlns:a16="http://schemas.microsoft.com/office/drawing/2014/main" id="{F3C9A015-7C2C-A5C9-5797-04F8FA0F859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78093" y="2389980"/>
            <a:ext cx="1676400" cy="15777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RTG Workshop - Research Data Management (Project Z2) - CRC 1211 Earth -  Evolution at the Dry Limit">
            <a:extLst>
              <a:ext uri="{FF2B5EF4-FFF2-40B4-BE49-F238E27FC236}">
                <a16:creationId xmlns:a16="http://schemas.microsoft.com/office/drawing/2014/main" id="{63742427-9C67-AFAC-192D-59D36E540FB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5799" y="3786447"/>
            <a:ext cx="1994134" cy="8441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YNAVERSE - Our Dynamic Universe">
            <a:extLst>
              <a:ext uri="{FF2B5EF4-FFF2-40B4-BE49-F238E27FC236}">
                <a16:creationId xmlns:a16="http://schemas.microsoft.com/office/drawing/2014/main" id="{D34D2258-74A1-1C89-8DE5-29F29C985B2A}"/>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941395" y="3836382"/>
            <a:ext cx="2247136" cy="439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987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2E4E35-2F58-1B45-AFFE-0CFD54BF48A8}"/>
              </a:ext>
            </a:extLst>
          </p:cNvPr>
          <p:cNvSpPr/>
          <p:nvPr/>
        </p:nvSpPr>
        <p:spPr>
          <a:xfrm>
            <a:off x="8184123" y="4120183"/>
            <a:ext cx="791285" cy="804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Calibri" panose="020F0502020204030204"/>
            </a:endParaRPr>
          </a:p>
        </p:txBody>
      </p:sp>
      <p:graphicFrame>
        <p:nvGraphicFramePr>
          <p:cNvPr id="4" name="Table 4">
            <a:extLst>
              <a:ext uri="{FF2B5EF4-FFF2-40B4-BE49-F238E27FC236}">
                <a16:creationId xmlns:a16="http://schemas.microsoft.com/office/drawing/2014/main" id="{F2B134AC-76FE-9049-8124-CF73890846C1}"/>
              </a:ext>
            </a:extLst>
          </p:cNvPr>
          <p:cNvGraphicFramePr>
            <a:graphicFrameLocks noGrp="1"/>
          </p:cNvGraphicFramePr>
          <p:nvPr/>
        </p:nvGraphicFramePr>
        <p:xfrm>
          <a:off x="468397" y="622663"/>
          <a:ext cx="8345511" cy="4356280"/>
        </p:xfrm>
        <a:graphic>
          <a:graphicData uri="http://schemas.openxmlformats.org/drawingml/2006/table">
            <a:tbl>
              <a:tblPr firstRow="1" bandRow="1">
                <a:tableStyleId>{5C22544A-7EE6-4342-B048-85BDC9FD1C3A}</a:tableStyleId>
              </a:tblPr>
              <a:tblGrid>
                <a:gridCol w="2781837">
                  <a:extLst>
                    <a:ext uri="{9D8B030D-6E8A-4147-A177-3AD203B41FA5}">
                      <a16:colId xmlns:a16="http://schemas.microsoft.com/office/drawing/2014/main" val="1596761337"/>
                    </a:ext>
                  </a:extLst>
                </a:gridCol>
                <a:gridCol w="2781837">
                  <a:extLst>
                    <a:ext uri="{9D8B030D-6E8A-4147-A177-3AD203B41FA5}">
                      <a16:colId xmlns:a16="http://schemas.microsoft.com/office/drawing/2014/main" val="2724130820"/>
                    </a:ext>
                  </a:extLst>
                </a:gridCol>
                <a:gridCol w="2781837">
                  <a:extLst>
                    <a:ext uri="{9D8B030D-6E8A-4147-A177-3AD203B41FA5}">
                      <a16:colId xmlns:a16="http://schemas.microsoft.com/office/drawing/2014/main" val="915767133"/>
                    </a:ext>
                  </a:extLst>
                </a:gridCol>
              </a:tblGrid>
              <a:tr h="2178140">
                <a:tc>
                  <a:txBody>
                    <a:bodyPr/>
                    <a:lstStyle/>
                    <a:p>
                      <a:endParaRPr lang="en-US" sz="1000" dirty="0"/>
                    </a:p>
                  </a:txBody>
                  <a:tcPr marL="68580" marR="68580" marT="34290" marB="34290">
                    <a:solidFill>
                      <a:srgbClr val="FF9AA2"/>
                    </a:solidFill>
                  </a:tcPr>
                </a:tc>
                <a:tc>
                  <a:txBody>
                    <a:bodyPr/>
                    <a:lstStyle/>
                    <a:p>
                      <a:endParaRPr lang="en-US" sz="1000" dirty="0"/>
                    </a:p>
                  </a:txBody>
                  <a:tcPr marL="68580" marR="68580" marT="34290" marB="34290">
                    <a:solidFill>
                      <a:srgbClr val="FFB7B2"/>
                    </a:solidFill>
                  </a:tcPr>
                </a:tc>
                <a:tc>
                  <a:txBody>
                    <a:bodyPr/>
                    <a:lstStyle/>
                    <a:p>
                      <a:endParaRPr lang="en-US" sz="1000" dirty="0"/>
                    </a:p>
                  </a:txBody>
                  <a:tcPr marL="68580" marR="68580" marT="34290" marB="34290">
                    <a:solidFill>
                      <a:srgbClr val="FFDAC1"/>
                    </a:solidFill>
                  </a:tcPr>
                </a:tc>
                <a:extLst>
                  <a:ext uri="{0D108BD9-81ED-4DB2-BD59-A6C34878D82A}">
                    <a16:rowId xmlns:a16="http://schemas.microsoft.com/office/drawing/2014/main" val="3438408669"/>
                  </a:ext>
                </a:extLst>
              </a:tr>
              <a:tr h="2178140">
                <a:tc>
                  <a:txBody>
                    <a:bodyPr/>
                    <a:lstStyle/>
                    <a:p>
                      <a:endParaRPr lang="en-US" sz="1000" dirty="0"/>
                    </a:p>
                  </a:txBody>
                  <a:tcPr marL="68580" marR="68580" marT="34290" marB="34290">
                    <a:solidFill>
                      <a:srgbClr val="E3F0CB"/>
                    </a:solidFill>
                  </a:tcPr>
                </a:tc>
                <a:tc>
                  <a:txBody>
                    <a:bodyPr/>
                    <a:lstStyle/>
                    <a:p>
                      <a:endParaRPr lang="en-US" sz="1000" dirty="0"/>
                    </a:p>
                  </a:txBody>
                  <a:tcPr marL="68580" marR="68580" marT="34290" marB="34290">
                    <a:solidFill>
                      <a:srgbClr val="B6EAD7"/>
                    </a:solidFill>
                  </a:tcPr>
                </a:tc>
                <a:tc>
                  <a:txBody>
                    <a:bodyPr/>
                    <a:lstStyle/>
                    <a:p>
                      <a:endParaRPr lang="en-US" sz="1000" dirty="0"/>
                    </a:p>
                  </a:txBody>
                  <a:tcPr marL="68580" marR="68580" marT="34290" marB="34290">
                    <a:solidFill>
                      <a:srgbClr val="C7CEEA"/>
                    </a:solidFill>
                  </a:tcPr>
                </a:tc>
                <a:extLst>
                  <a:ext uri="{0D108BD9-81ED-4DB2-BD59-A6C34878D82A}">
                    <a16:rowId xmlns:a16="http://schemas.microsoft.com/office/drawing/2014/main" val="1576220446"/>
                  </a:ext>
                </a:extLst>
              </a:tr>
            </a:tbl>
          </a:graphicData>
        </a:graphic>
      </p:graphicFrame>
      <p:sp>
        <p:nvSpPr>
          <p:cNvPr id="5" name="TextBox 4">
            <a:extLst>
              <a:ext uri="{FF2B5EF4-FFF2-40B4-BE49-F238E27FC236}">
                <a16:creationId xmlns:a16="http://schemas.microsoft.com/office/drawing/2014/main" id="{8ED71E0B-145E-794F-91AD-AD912ABA24A4}"/>
              </a:ext>
            </a:extLst>
          </p:cNvPr>
          <p:cNvSpPr txBox="1"/>
          <p:nvPr/>
        </p:nvSpPr>
        <p:spPr>
          <a:xfrm>
            <a:off x="1396791" y="606253"/>
            <a:ext cx="956256" cy="300082"/>
          </a:xfrm>
          <a:prstGeom prst="rect">
            <a:avLst/>
          </a:prstGeom>
          <a:noFill/>
        </p:spPr>
        <p:txBody>
          <a:bodyPr wrap="square" rtlCol="0">
            <a:spAutoFit/>
          </a:bodyPr>
          <a:lstStyle/>
          <a:p>
            <a:pPr algn="ctr" defTabSz="342900" fontAlgn="auto">
              <a:spcBef>
                <a:spcPts val="0"/>
              </a:spcBef>
              <a:spcAft>
                <a:spcPts val="0"/>
              </a:spcAft>
            </a:pPr>
            <a:r>
              <a:rPr lang="en-US" sz="1350" dirty="0">
                <a:solidFill>
                  <a:prstClr val="black"/>
                </a:solidFill>
                <a:latin typeface="Calibri" panose="020F0502020204030204"/>
                <a:ea typeface="+mn-ea"/>
              </a:rPr>
              <a:t>Geology</a:t>
            </a:r>
          </a:p>
        </p:txBody>
      </p:sp>
      <p:sp>
        <p:nvSpPr>
          <p:cNvPr id="7" name="TextBox 6">
            <a:extLst>
              <a:ext uri="{FF2B5EF4-FFF2-40B4-BE49-F238E27FC236}">
                <a16:creationId xmlns:a16="http://schemas.microsoft.com/office/drawing/2014/main" id="{D48F2CC4-D915-4A43-8C70-523C7BA365EC}"/>
              </a:ext>
            </a:extLst>
          </p:cNvPr>
          <p:cNvSpPr txBox="1"/>
          <p:nvPr/>
        </p:nvSpPr>
        <p:spPr>
          <a:xfrm>
            <a:off x="4000168" y="628240"/>
            <a:ext cx="1284668" cy="300082"/>
          </a:xfrm>
          <a:prstGeom prst="rect">
            <a:avLst/>
          </a:prstGeom>
          <a:noFill/>
        </p:spPr>
        <p:txBody>
          <a:bodyPr wrap="square" rtlCol="0">
            <a:spAutoFit/>
          </a:bodyPr>
          <a:lstStyle/>
          <a:p>
            <a:pPr algn="ctr" defTabSz="342900" fontAlgn="auto">
              <a:spcBef>
                <a:spcPts val="0"/>
              </a:spcBef>
              <a:spcAft>
                <a:spcPts val="0"/>
              </a:spcAft>
            </a:pPr>
            <a:r>
              <a:rPr lang="en-US" sz="1350" dirty="0">
                <a:solidFill>
                  <a:prstClr val="black"/>
                </a:solidFill>
                <a:latin typeface="Calibri" panose="020F0502020204030204"/>
                <a:ea typeface="+mn-ea"/>
              </a:rPr>
              <a:t>Medical Physics</a:t>
            </a:r>
          </a:p>
        </p:txBody>
      </p:sp>
      <p:sp>
        <p:nvSpPr>
          <p:cNvPr id="8" name="TextBox 7">
            <a:extLst>
              <a:ext uri="{FF2B5EF4-FFF2-40B4-BE49-F238E27FC236}">
                <a16:creationId xmlns:a16="http://schemas.microsoft.com/office/drawing/2014/main" id="{584CFAEE-FF76-924E-BA1E-B138D497846F}"/>
              </a:ext>
            </a:extLst>
          </p:cNvPr>
          <p:cNvSpPr txBox="1"/>
          <p:nvPr/>
        </p:nvSpPr>
        <p:spPr>
          <a:xfrm>
            <a:off x="6846331" y="606253"/>
            <a:ext cx="1284668" cy="300082"/>
          </a:xfrm>
          <a:prstGeom prst="rect">
            <a:avLst/>
          </a:prstGeom>
          <a:noFill/>
        </p:spPr>
        <p:txBody>
          <a:bodyPr wrap="square" rtlCol="0">
            <a:spAutoFit/>
          </a:bodyPr>
          <a:lstStyle/>
          <a:p>
            <a:pPr algn="ctr" defTabSz="342900" fontAlgn="auto">
              <a:spcBef>
                <a:spcPts val="0"/>
              </a:spcBef>
              <a:spcAft>
                <a:spcPts val="0"/>
              </a:spcAft>
            </a:pPr>
            <a:r>
              <a:rPr lang="en-US" sz="1350" dirty="0">
                <a:solidFill>
                  <a:prstClr val="black"/>
                </a:solidFill>
                <a:latin typeface="Calibri" panose="020F0502020204030204"/>
                <a:ea typeface="+mn-ea"/>
              </a:rPr>
              <a:t>Astrophysics</a:t>
            </a:r>
          </a:p>
        </p:txBody>
      </p:sp>
      <p:sp>
        <p:nvSpPr>
          <p:cNvPr id="9" name="TextBox 8">
            <a:extLst>
              <a:ext uri="{FF2B5EF4-FFF2-40B4-BE49-F238E27FC236}">
                <a16:creationId xmlns:a16="http://schemas.microsoft.com/office/drawing/2014/main" id="{8882134F-9517-3246-A328-CB1A2669EC42}"/>
              </a:ext>
            </a:extLst>
          </p:cNvPr>
          <p:cNvSpPr txBox="1"/>
          <p:nvPr/>
        </p:nvSpPr>
        <p:spPr>
          <a:xfrm>
            <a:off x="1232585" y="2791270"/>
            <a:ext cx="1284668" cy="300082"/>
          </a:xfrm>
          <a:prstGeom prst="rect">
            <a:avLst/>
          </a:prstGeom>
          <a:noFill/>
        </p:spPr>
        <p:txBody>
          <a:bodyPr wrap="square" rtlCol="0">
            <a:spAutoFit/>
          </a:bodyPr>
          <a:lstStyle/>
          <a:p>
            <a:pPr algn="ctr" defTabSz="342900" fontAlgn="auto">
              <a:spcBef>
                <a:spcPts val="0"/>
              </a:spcBef>
              <a:spcAft>
                <a:spcPts val="0"/>
              </a:spcAft>
            </a:pPr>
            <a:r>
              <a:rPr lang="en-US" sz="1350" dirty="0">
                <a:solidFill>
                  <a:prstClr val="black"/>
                </a:solidFill>
                <a:latin typeface="Calibri" panose="020F0502020204030204"/>
                <a:ea typeface="+mn-ea"/>
              </a:rPr>
              <a:t>Environment</a:t>
            </a:r>
          </a:p>
        </p:txBody>
      </p:sp>
      <p:sp>
        <p:nvSpPr>
          <p:cNvPr id="10" name="TextBox 9">
            <a:extLst>
              <a:ext uri="{FF2B5EF4-FFF2-40B4-BE49-F238E27FC236}">
                <a16:creationId xmlns:a16="http://schemas.microsoft.com/office/drawing/2014/main" id="{9DF801A6-BDEC-0E4C-B1C7-5B2A81FDAD63}"/>
              </a:ext>
            </a:extLst>
          </p:cNvPr>
          <p:cNvSpPr txBox="1"/>
          <p:nvPr/>
        </p:nvSpPr>
        <p:spPr>
          <a:xfrm>
            <a:off x="4000168" y="2813257"/>
            <a:ext cx="1284668" cy="300082"/>
          </a:xfrm>
          <a:prstGeom prst="rect">
            <a:avLst/>
          </a:prstGeom>
          <a:noFill/>
        </p:spPr>
        <p:txBody>
          <a:bodyPr wrap="square" rtlCol="0">
            <a:spAutoFit/>
          </a:bodyPr>
          <a:lstStyle/>
          <a:p>
            <a:pPr algn="ctr" defTabSz="342900" fontAlgn="auto">
              <a:spcBef>
                <a:spcPts val="0"/>
              </a:spcBef>
              <a:spcAft>
                <a:spcPts val="0"/>
              </a:spcAft>
            </a:pPr>
            <a:r>
              <a:rPr lang="en-US" sz="1350" dirty="0">
                <a:solidFill>
                  <a:srgbClr val="E7E6E6">
                    <a:lumMod val="25000"/>
                  </a:srgbClr>
                </a:solidFill>
                <a:latin typeface="Calibri" panose="020F0502020204030204"/>
                <a:ea typeface="+mn-ea"/>
              </a:rPr>
              <a:t>Technology</a:t>
            </a:r>
          </a:p>
        </p:txBody>
      </p:sp>
      <p:sp>
        <p:nvSpPr>
          <p:cNvPr id="11" name="TextBox 10">
            <a:extLst>
              <a:ext uri="{FF2B5EF4-FFF2-40B4-BE49-F238E27FC236}">
                <a16:creationId xmlns:a16="http://schemas.microsoft.com/office/drawing/2014/main" id="{6C113A1D-A49C-4043-B1D6-9C2C2EB67C7F}"/>
              </a:ext>
            </a:extLst>
          </p:cNvPr>
          <p:cNvSpPr txBox="1"/>
          <p:nvPr/>
        </p:nvSpPr>
        <p:spPr>
          <a:xfrm>
            <a:off x="6793206" y="2791270"/>
            <a:ext cx="1390917" cy="300082"/>
          </a:xfrm>
          <a:prstGeom prst="rect">
            <a:avLst/>
          </a:prstGeom>
          <a:noFill/>
        </p:spPr>
        <p:txBody>
          <a:bodyPr wrap="square" rtlCol="0">
            <a:spAutoFit/>
          </a:bodyPr>
          <a:lstStyle/>
          <a:p>
            <a:pPr algn="ctr" defTabSz="342900" fontAlgn="auto">
              <a:spcBef>
                <a:spcPts val="0"/>
              </a:spcBef>
              <a:spcAft>
                <a:spcPts val="0"/>
              </a:spcAft>
            </a:pPr>
            <a:r>
              <a:rPr lang="en-US" sz="1350" dirty="0">
                <a:solidFill>
                  <a:prstClr val="black"/>
                </a:solidFill>
                <a:latin typeface="Calibri" panose="020F0502020204030204"/>
                <a:ea typeface="+mn-ea"/>
              </a:rPr>
              <a:t>Archaeology</a:t>
            </a:r>
          </a:p>
        </p:txBody>
      </p:sp>
      <p:pic>
        <p:nvPicPr>
          <p:cNvPr id="12" name="Grafik 3">
            <a:extLst>
              <a:ext uri="{FF2B5EF4-FFF2-40B4-BE49-F238E27FC236}">
                <a16:creationId xmlns:a16="http://schemas.microsoft.com/office/drawing/2014/main" id="{395A4193-86EC-7541-B9DB-9A406D4A367B}"/>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51240" y="3134571"/>
            <a:ext cx="1355625" cy="808687"/>
          </a:xfrm>
          <a:prstGeom prst="rect">
            <a:avLst/>
          </a:prstGeom>
        </p:spPr>
      </p:pic>
      <p:pic>
        <p:nvPicPr>
          <p:cNvPr id="13" name="Picture 6">
            <a:extLst>
              <a:ext uri="{FF2B5EF4-FFF2-40B4-BE49-F238E27FC236}">
                <a16:creationId xmlns:a16="http://schemas.microsoft.com/office/drawing/2014/main" id="{D342D64B-E85E-9A4A-908B-AA28D1743DCA}"/>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r="-2"/>
          <a:stretch/>
        </p:blipFill>
        <p:spPr bwMode="auto">
          <a:xfrm>
            <a:off x="4783932" y="3984593"/>
            <a:ext cx="1196750" cy="8806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06391F6-531C-824C-AB3A-8C019910CBFC}"/>
              </a:ext>
            </a:extLst>
          </p:cNvPr>
          <p:cNvPicPr>
            <a:picLocks noChangeAspect="1"/>
          </p:cNvPicPr>
          <p:nvPr/>
        </p:nvPicPr>
        <p:blipFill rotWithShape="1">
          <a:blip r:embed="rId5" cstate="hqprint">
            <a:alphaModFix/>
            <a:extLst>
              <a:ext uri="{BEBA8EAE-BF5A-486C-A8C5-ECC9F3942E4B}">
                <a14:imgProps xmlns:a14="http://schemas.microsoft.com/office/drawing/2010/main">
                  <a14:imgLayer r:embed="rId6">
                    <a14:imgEffect>
                      <a14:colorTemperature colorTemp="5900"/>
                    </a14:imgEffect>
                    <a14:imgEffect>
                      <a14:saturation sat="400000"/>
                    </a14:imgEffect>
                  </a14:imgLayer>
                </a14:imgProps>
              </a:ext>
              <a:ext uri="{28A0092B-C50C-407E-A947-70E740481C1C}">
                <a14:useLocalDpi xmlns:a14="http://schemas.microsoft.com/office/drawing/2010/main"/>
              </a:ext>
            </a:extLst>
          </a:blip>
          <a:srcRect/>
          <a:stretch/>
        </p:blipFill>
        <p:spPr>
          <a:xfrm>
            <a:off x="4761811" y="1680038"/>
            <a:ext cx="1196749" cy="1111728"/>
          </a:xfrm>
          <a:prstGeom prst="rect">
            <a:avLst/>
          </a:prstGeom>
        </p:spPr>
      </p:pic>
      <p:sp>
        <p:nvSpPr>
          <p:cNvPr id="15" name="TextBox 14">
            <a:extLst>
              <a:ext uri="{FF2B5EF4-FFF2-40B4-BE49-F238E27FC236}">
                <a16:creationId xmlns:a16="http://schemas.microsoft.com/office/drawing/2014/main" id="{ACB72066-F889-DB4C-8B44-46AE15419608}"/>
              </a:ext>
            </a:extLst>
          </p:cNvPr>
          <p:cNvSpPr txBox="1"/>
          <p:nvPr/>
        </p:nvSpPr>
        <p:spPr>
          <a:xfrm>
            <a:off x="3323188" y="1968391"/>
            <a:ext cx="1250522" cy="877163"/>
          </a:xfrm>
          <a:prstGeom prst="rect">
            <a:avLst/>
          </a:prstGeom>
          <a:noFill/>
        </p:spPr>
        <p:txBody>
          <a:bodyPr wrap="square" rtlCol="0">
            <a:spAutoFit/>
          </a:bodyPr>
          <a:lstStyle/>
          <a:p>
            <a:pPr defTabSz="342900" fontAlgn="auto">
              <a:spcBef>
                <a:spcPts val="0"/>
              </a:spcBef>
              <a:spcAft>
                <a:spcPts val="0"/>
              </a:spcAft>
            </a:pPr>
            <a:r>
              <a:rPr lang="en-US" sz="750" dirty="0">
                <a:solidFill>
                  <a:prstClr val="black"/>
                </a:solidFill>
                <a:latin typeface="Calibri" panose="020F0502020204030204"/>
                <a:ea typeface="+mn-ea"/>
              </a:rPr>
              <a:t>Proton and </a:t>
            </a:r>
            <a:r>
              <a:rPr lang="en-US" sz="750" baseline="30000" dirty="0">
                <a:solidFill>
                  <a:prstClr val="black"/>
                </a:solidFill>
                <a:latin typeface="Calibri" panose="020F0502020204030204"/>
                <a:ea typeface="+mn-ea"/>
              </a:rPr>
              <a:t>12</a:t>
            </a:r>
            <a:r>
              <a:rPr lang="en-US" sz="750" dirty="0">
                <a:solidFill>
                  <a:prstClr val="black"/>
                </a:solidFill>
                <a:latin typeface="Calibri" panose="020F0502020204030204"/>
                <a:ea typeface="+mn-ea"/>
              </a:rPr>
              <a:t>C Therapy</a:t>
            </a:r>
          </a:p>
          <a:p>
            <a:pPr defTabSz="342900" fontAlgn="auto">
              <a:spcBef>
                <a:spcPts val="0"/>
              </a:spcBef>
              <a:spcAft>
                <a:spcPts val="0"/>
              </a:spcAft>
            </a:pPr>
            <a:endParaRPr lang="en-US" sz="750" dirty="0">
              <a:solidFill>
                <a:prstClr val="black"/>
              </a:solidFill>
              <a:latin typeface="Calibri" panose="020F0502020204030204"/>
              <a:ea typeface="+mn-ea"/>
            </a:endParaRP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high-precision radiation therapy using </a:t>
            </a:r>
            <a:r>
              <a:rPr lang="en-US" sz="750" dirty="0" err="1">
                <a:solidFill>
                  <a:prstClr val="black"/>
                </a:solidFill>
                <a:latin typeface="Calibri" panose="020F0502020204030204"/>
                <a:ea typeface="+mn-ea"/>
              </a:rPr>
              <a:t>tumour</a:t>
            </a:r>
            <a:r>
              <a:rPr lang="en-US" sz="750" dirty="0">
                <a:solidFill>
                  <a:prstClr val="black"/>
                </a:solidFill>
                <a:latin typeface="Calibri" panose="020F0502020204030204"/>
                <a:ea typeface="+mn-ea"/>
              </a:rPr>
              <a:t> markers and IVI</a:t>
            </a: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toxicity studies </a:t>
            </a:r>
          </a:p>
          <a:p>
            <a:pPr defTabSz="342900" fontAlgn="auto">
              <a:spcBef>
                <a:spcPts val="0"/>
              </a:spcBef>
              <a:spcAft>
                <a:spcPts val="0"/>
              </a:spcAft>
            </a:pPr>
            <a:r>
              <a:rPr lang="en-US" sz="600" dirty="0">
                <a:solidFill>
                  <a:prstClr val="black"/>
                </a:solidFill>
                <a:latin typeface="Calibri" panose="020F0502020204030204"/>
                <a:ea typeface="+mn-ea"/>
              </a:rPr>
              <a:t> </a:t>
            </a:r>
          </a:p>
        </p:txBody>
      </p:sp>
      <p:pic>
        <p:nvPicPr>
          <p:cNvPr id="16" name="Picture 15">
            <a:extLst>
              <a:ext uri="{FF2B5EF4-FFF2-40B4-BE49-F238E27FC236}">
                <a16:creationId xmlns:a16="http://schemas.microsoft.com/office/drawing/2014/main" id="{F9465CFC-FC77-994A-8E00-E57B763067BE}"/>
              </a:ext>
            </a:extLst>
          </p:cNvPr>
          <p:cNvPicPr>
            <a:picLocks noChangeAspect="1"/>
          </p:cNvPicPr>
          <p:nvPr/>
        </p:nvPicPr>
        <p:blipFill>
          <a:blip r:embed="rId7"/>
          <a:stretch>
            <a:fillRect/>
          </a:stretch>
        </p:blipFill>
        <p:spPr>
          <a:xfrm>
            <a:off x="3334841" y="883252"/>
            <a:ext cx="1290974" cy="964433"/>
          </a:xfrm>
          <a:prstGeom prst="rect">
            <a:avLst/>
          </a:prstGeom>
        </p:spPr>
      </p:pic>
      <p:sp>
        <p:nvSpPr>
          <p:cNvPr id="17" name="TextBox 16">
            <a:extLst>
              <a:ext uri="{FF2B5EF4-FFF2-40B4-BE49-F238E27FC236}">
                <a16:creationId xmlns:a16="http://schemas.microsoft.com/office/drawing/2014/main" id="{B0429700-8733-1A42-AE73-88E15B303997}"/>
              </a:ext>
            </a:extLst>
          </p:cNvPr>
          <p:cNvSpPr txBox="1"/>
          <p:nvPr/>
        </p:nvSpPr>
        <p:spPr>
          <a:xfrm>
            <a:off x="4631461" y="923995"/>
            <a:ext cx="1471622" cy="992579"/>
          </a:xfrm>
          <a:prstGeom prst="rect">
            <a:avLst/>
          </a:prstGeom>
          <a:noFill/>
        </p:spPr>
        <p:txBody>
          <a:bodyPr wrap="square" rtlCol="0">
            <a:spAutoFit/>
          </a:bodyPr>
          <a:lstStyle/>
          <a:p>
            <a:pPr defTabSz="342900" fontAlgn="auto">
              <a:spcBef>
                <a:spcPts val="0"/>
              </a:spcBef>
              <a:spcAft>
                <a:spcPts val="0"/>
              </a:spcAft>
            </a:pPr>
            <a:r>
              <a:rPr lang="en-US" sz="750" dirty="0">
                <a:solidFill>
                  <a:prstClr val="black"/>
                </a:solidFill>
                <a:latin typeface="Calibri" panose="020F0502020204030204"/>
                <a:ea typeface="+mn-ea"/>
              </a:rPr>
              <a:t>Cancer metastases</a:t>
            </a:r>
          </a:p>
          <a:p>
            <a:pPr defTabSz="342900" fontAlgn="auto">
              <a:spcBef>
                <a:spcPts val="0"/>
              </a:spcBef>
              <a:spcAft>
                <a:spcPts val="0"/>
              </a:spcAft>
            </a:pPr>
            <a:endParaRPr lang="en-US" sz="750" dirty="0">
              <a:solidFill>
                <a:prstClr val="black"/>
              </a:solidFill>
              <a:latin typeface="Calibri" panose="020F0502020204030204"/>
              <a:ea typeface="+mn-ea"/>
            </a:endParaRP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early detection via AMS</a:t>
            </a: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supporting development of targeted therapies through study of drug metabolism</a:t>
            </a:r>
          </a:p>
          <a:p>
            <a:pPr defTabSz="342900" fontAlgn="auto">
              <a:spcBef>
                <a:spcPts val="0"/>
              </a:spcBef>
              <a:spcAft>
                <a:spcPts val="0"/>
              </a:spcAft>
            </a:pPr>
            <a:endParaRPr lang="en-US" sz="750" dirty="0">
              <a:solidFill>
                <a:prstClr val="black"/>
              </a:solidFill>
              <a:latin typeface="Calibri" panose="020F0502020204030204"/>
              <a:ea typeface="+mn-ea"/>
            </a:endParaRPr>
          </a:p>
          <a:p>
            <a:pPr defTabSz="342900" fontAlgn="auto">
              <a:spcBef>
                <a:spcPts val="0"/>
              </a:spcBef>
              <a:spcAft>
                <a:spcPts val="0"/>
              </a:spcAft>
            </a:pPr>
            <a:r>
              <a:rPr lang="en-US" sz="600" dirty="0">
                <a:solidFill>
                  <a:prstClr val="black"/>
                </a:solidFill>
                <a:latin typeface="Calibri" panose="020F0502020204030204"/>
                <a:ea typeface="+mn-ea"/>
              </a:rPr>
              <a:t> </a:t>
            </a:r>
          </a:p>
        </p:txBody>
      </p:sp>
      <p:sp>
        <p:nvSpPr>
          <p:cNvPr id="22" name="TextBox 21">
            <a:extLst>
              <a:ext uri="{FF2B5EF4-FFF2-40B4-BE49-F238E27FC236}">
                <a16:creationId xmlns:a16="http://schemas.microsoft.com/office/drawing/2014/main" id="{E21E4942-DA28-B04B-8D46-83D8D1E11566}"/>
              </a:ext>
            </a:extLst>
          </p:cNvPr>
          <p:cNvSpPr txBox="1"/>
          <p:nvPr/>
        </p:nvSpPr>
        <p:spPr>
          <a:xfrm>
            <a:off x="1727904" y="899662"/>
            <a:ext cx="1471622" cy="1107996"/>
          </a:xfrm>
          <a:prstGeom prst="rect">
            <a:avLst/>
          </a:prstGeom>
          <a:noFill/>
        </p:spPr>
        <p:txBody>
          <a:bodyPr wrap="square" rtlCol="0">
            <a:spAutoFit/>
          </a:bodyPr>
          <a:lstStyle/>
          <a:p>
            <a:pPr defTabSz="342900" fontAlgn="auto">
              <a:spcBef>
                <a:spcPts val="0"/>
              </a:spcBef>
              <a:spcAft>
                <a:spcPts val="0"/>
              </a:spcAft>
            </a:pPr>
            <a:r>
              <a:rPr lang="en-US" sz="750" dirty="0">
                <a:solidFill>
                  <a:prstClr val="black"/>
                </a:solidFill>
                <a:latin typeface="Calibri" panose="020F0502020204030204"/>
                <a:ea typeface="+mn-ea"/>
              </a:rPr>
              <a:t>Carbon-14</a:t>
            </a:r>
          </a:p>
          <a:p>
            <a:pPr defTabSz="342900" fontAlgn="auto">
              <a:spcBef>
                <a:spcPts val="0"/>
              </a:spcBef>
              <a:spcAft>
                <a:spcPts val="0"/>
              </a:spcAft>
            </a:pPr>
            <a:endParaRPr lang="en-US" sz="750" dirty="0">
              <a:solidFill>
                <a:prstClr val="black"/>
              </a:solidFill>
              <a:latin typeface="Calibri" panose="020F0502020204030204"/>
              <a:ea typeface="+mn-ea"/>
            </a:endParaRP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measurement of gaseous CO</a:t>
            </a:r>
            <a:r>
              <a:rPr lang="en-US" sz="750" baseline="-25000" dirty="0">
                <a:solidFill>
                  <a:prstClr val="black"/>
                </a:solidFill>
                <a:latin typeface="Calibri" panose="020F0502020204030204"/>
                <a:ea typeface="+mn-ea"/>
              </a:rPr>
              <a:t>2</a:t>
            </a:r>
            <a:r>
              <a:rPr lang="en-US" sz="750" dirty="0">
                <a:solidFill>
                  <a:prstClr val="black"/>
                </a:solidFill>
                <a:latin typeface="Calibri" panose="020F0502020204030204"/>
                <a:ea typeface="+mn-ea"/>
              </a:rPr>
              <a:t> samples: e.g. permafrost</a:t>
            </a: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input for modelling climate change</a:t>
            </a:r>
          </a:p>
          <a:p>
            <a:pPr marL="128588" indent="-128588" defTabSz="342900" fontAlgn="auto">
              <a:spcBef>
                <a:spcPts val="0"/>
              </a:spcBef>
              <a:spcAft>
                <a:spcPts val="0"/>
              </a:spcAft>
              <a:buFont typeface="Arial" panose="020B0604020202020204" pitchFamily="34" charset="0"/>
              <a:buChar char="•"/>
            </a:pPr>
            <a:endParaRPr lang="en-US" sz="750" dirty="0">
              <a:solidFill>
                <a:prstClr val="black"/>
              </a:solidFill>
              <a:latin typeface="Calibri" panose="020F0502020204030204"/>
              <a:ea typeface="+mn-ea"/>
            </a:endParaRPr>
          </a:p>
          <a:p>
            <a:pPr defTabSz="342900" fontAlgn="auto">
              <a:spcBef>
                <a:spcPts val="0"/>
              </a:spcBef>
              <a:spcAft>
                <a:spcPts val="0"/>
              </a:spcAft>
            </a:pPr>
            <a:endParaRPr lang="en-US" sz="750" dirty="0">
              <a:solidFill>
                <a:prstClr val="black"/>
              </a:solidFill>
              <a:latin typeface="Calibri" panose="020F0502020204030204"/>
              <a:ea typeface="+mn-ea"/>
            </a:endParaRPr>
          </a:p>
          <a:p>
            <a:pPr defTabSz="342900" fontAlgn="auto">
              <a:spcBef>
                <a:spcPts val="0"/>
              </a:spcBef>
              <a:spcAft>
                <a:spcPts val="0"/>
              </a:spcAft>
            </a:pPr>
            <a:r>
              <a:rPr lang="en-US" sz="600" dirty="0">
                <a:solidFill>
                  <a:prstClr val="black"/>
                </a:solidFill>
                <a:latin typeface="Calibri" panose="020F0502020204030204"/>
                <a:ea typeface="+mn-ea"/>
              </a:rPr>
              <a:t> </a:t>
            </a:r>
          </a:p>
        </p:txBody>
      </p:sp>
      <p:pic>
        <p:nvPicPr>
          <p:cNvPr id="24" name="Picture 23" descr="A picture containing indoor&#10;&#10;Description automatically generated">
            <a:extLst>
              <a:ext uri="{FF2B5EF4-FFF2-40B4-BE49-F238E27FC236}">
                <a16:creationId xmlns:a16="http://schemas.microsoft.com/office/drawing/2014/main" id="{CF816D14-54D4-E140-94C7-CDD9699E437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47374" y="941064"/>
            <a:ext cx="1090662" cy="788428"/>
          </a:xfrm>
          <a:prstGeom prst="rect">
            <a:avLst/>
          </a:prstGeom>
        </p:spPr>
      </p:pic>
      <p:sp>
        <p:nvSpPr>
          <p:cNvPr id="26" name="TextBox 25">
            <a:extLst>
              <a:ext uri="{FF2B5EF4-FFF2-40B4-BE49-F238E27FC236}">
                <a16:creationId xmlns:a16="http://schemas.microsoft.com/office/drawing/2014/main" id="{337F5D42-0012-FD4E-92AB-9FBABA1FB027}"/>
              </a:ext>
            </a:extLst>
          </p:cNvPr>
          <p:cNvSpPr txBox="1"/>
          <p:nvPr/>
        </p:nvSpPr>
        <p:spPr>
          <a:xfrm>
            <a:off x="503532" y="1885135"/>
            <a:ext cx="1471622" cy="1015663"/>
          </a:xfrm>
          <a:prstGeom prst="rect">
            <a:avLst/>
          </a:prstGeom>
          <a:noFill/>
        </p:spPr>
        <p:txBody>
          <a:bodyPr wrap="square" rtlCol="0">
            <a:spAutoFit/>
          </a:bodyPr>
          <a:lstStyle/>
          <a:p>
            <a:pPr defTabSz="342900" fontAlgn="auto">
              <a:spcBef>
                <a:spcPts val="0"/>
              </a:spcBef>
              <a:spcAft>
                <a:spcPts val="0"/>
              </a:spcAft>
            </a:pPr>
            <a:r>
              <a:rPr lang="en-US" sz="750" dirty="0">
                <a:solidFill>
                  <a:prstClr val="black"/>
                </a:solidFill>
                <a:latin typeface="Calibri" panose="020F0502020204030204"/>
                <a:ea typeface="+mn-ea"/>
              </a:rPr>
              <a:t>Cosmogenic nuclides</a:t>
            </a:r>
          </a:p>
          <a:p>
            <a:pPr defTabSz="342900" fontAlgn="auto">
              <a:spcBef>
                <a:spcPts val="0"/>
              </a:spcBef>
              <a:spcAft>
                <a:spcPts val="0"/>
              </a:spcAft>
            </a:pPr>
            <a:endParaRPr lang="en-US" sz="750" dirty="0">
              <a:solidFill>
                <a:prstClr val="black"/>
              </a:solidFill>
              <a:latin typeface="Calibri" panose="020F0502020204030204"/>
              <a:ea typeface="+mn-ea"/>
            </a:endParaRP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dynamics in geological formations</a:t>
            </a: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new level of precision for dating of rocks and minerals using </a:t>
            </a:r>
            <a:r>
              <a:rPr lang="en-US" sz="750" baseline="30000" dirty="0">
                <a:solidFill>
                  <a:prstClr val="black"/>
                </a:solidFill>
                <a:latin typeface="Calibri" panose="020F0502020204030204"/>
                <a:ea typeface="+mn-ea"/>
              </a:rPr>
              <a:t>53</a:t>
            </a:r>
            <a:r>
              <a:rPr lang="en-US" sz="750" dirty="0">
                <a:solidFill>
                  <a:prstClr val="black"/>
                </a:solidFill>
                <a:latin typeface="Calibri" panose="020F0502020204030204"/>
                <a:ea typeface="+mn-ea"/>
              </a:rPr>
              <a:t>Mn, </a:t>
            </a:r>
            <a:r>
              <a:rPr lang="en-US" sz="750" baseline="30000" dirty="0">
                <a:solidFill>
                  <a:prstClr val="black"/>
                </a:solidFill>
                <a:latin typeface="Calibri" panose="020F0502020204030204"/>
                <a:ea typeface="+mn-ea"/>
              </a:rPr>
              <a:t>26</a:t>
            </a:r>
            <a:r>
              <a:rPr lang="en-US" sz="750" dirty="0">
                <a:solidFill>
                  <a:prstClr val="black"/>
                </a:solidFill>
                <a:latin typeface="Calibri" panose="020F0502020204030204"/>
                <a:ea typeface="+mn-ea"/>
              </a:rPr>
              <a:t>Al and </a:t>
            </a:r>
            <a:r>
              <a:rPr lang="en-US" sz="750" baseline="30000" dirty="0">
                <a:solidFill>
                  <a:prstClr val="black"/>
                </a:solidFill>
                <a:latin typeface="Calibri" panose="020F0502020204030204"/>
                <a:ea typeface="+mn-ea"/>
              </a:rPr>
              <a:t>10</a:t>
            </a:r>
            <a:r>
              <a:rPr lang="en-US" sz="750" dirty="0">
                <a:solidFill>
                  <a:prstClr val="black"/>
                </a:solidFill>
                <a:latin typeface="Calibri" panose="020F0502020204030204"/>
                <a:ea typeface="+mn-ea"/>
              </a:rPr>
              <a:t>Be</a:t>
            </a:r>
          </a:p>
          <a:p>
            <a:pPr marL="128588" indent="-128588" defTabSz="342900" fontAlgn="auto">
              <a:spcBef>
                <a:spcPts val="0"/>
              </a:spcBef>
              <a:spcAft>
                <a:spcPts val="0"/>
              </a:spcAft>
              <a:buFont typeface="Arial" panose="020B0604020202020204" pitchFamily="34" charset="0"/>
              <a:buChar char="•"/>
            </a:pPr>
            <a:endParaRPr lang="en-US" sz="750" dirty="0">
              <a:solidFill>
                <a:prstClr val="black"/>
              </a:solidFill>
              <a:latin typeface="Calibri" panose="020F0502020204030204"/>
              <a:ea typeface="+mn-ea"/>
            </a:endParaRPr>
          </a:p>
        </p:txBody>
      </p:sp>
      <p:pic>
        <p:nvPicPr>
          <p:cNvPr id="27" name="Picture 26">
            <a:extLst>
              <a:ext uri="{FF2B5EF4-FFF2-40B4-BE49-F238E27FC236}">
                <a16:creationId xmlns:a16="http://schemas.microsoft.com/office/drawing/2014/main" id="{6C98DC1E-9E57-9945-BAA1-CC1A00DD842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108730" y="910163"/>
            <a:ext cx="1175656" cy="881742"/>
          </a:xfrm>
          <a:prstGeom prst="rect">
            <a:avLst/>
          </a:prstGeom>
        </p:spPr>
      </p:pic>
      <p:sp>
        <p:nvSpPr>
          <p:cNvPr id="28" name="TextBox 27">
            <a:extLst>
              <a:ext uri="{FF2B5EF4-FFF2-40B4-BE49-F238E27FC236}">
                <a16:creationId xmlns:a16="http://schemas.microsoft.com/office/drawing/2014/main" id="{E6AEE4EB-C493-674E-8B30-DC0E2405899E}"/>
              </a:ext>
            </a:extLst>
          </p:cNvPr>
          <p:cNvSpPr txBox="1"/>
          <p:nvPr/>
        </p:nvSpPr>
        <p:spPr>
          <a:xfrm>
            <a:off x="7313335" y="923498"/>
            <a:ext cx="1471622" cy="1107996"/>
          </a:xfrm>
          <a:prstGeom prst="rect">
            <a:avLst/>
          </a:prstGeom>
          <a:noFill/>
        </p:spPr>
        <p:txBody>
          <a:bodyPr wrap="square" rtlCol="0">
            <a:spAutoFit/>
          </a:bodyPr>
          <a:lstStyle/>
          <a:p>
            <a:pPr defTabSz="342900" fontAlgn="auto">
              <a:spcBef>
                <a:spcPts val="0"/>
              </a:spcBef>
              <a:spcAft>
                <a:spcPts val="0"/>
              </a:spcAft>
            </a:pPr>
            <a:r>
              <a:rPr lang="en-US" sz="750" dirty="0">
                <a:solidFill>
                  <a:prstClr val="black"/>
                </a:solidFill>
                <a:latin typeface="Calibri" panose="020F0502020204030204"/>
                <a:ea typeface="+mn-ea"/>
              </a:rPr>
              <a:t>Formation of the elements</a:t>
            </a:r>
          </a:p>
          <a:p>
            <a:pPr defTabSz="342900" fontAlgn="auto">
              <a:spcBef>
                <a:spcPts val="0"/>
              </a:spcBef>
              <a:spcAft>
                <a:spcPts val="0"/>
              </a:spcAft>
            </a:pPr>
            <a:endParaRPr lang="en-US" sz="750" dirty="0">
              <a:solidFill>
                <a:prstClr val="black"/>
              </a:solidFill>
              <a:latin typeface="Calibri" panose="020F0502020204030204"/>
              <a:ea typeface="+mn-ea"/>
            </a:endParaRP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reaction rates in stars</a:t>
            </a: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new processes in nucleosynthesis</a:t>
            </a: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complementary experiments with radioactive beams: </a:t>
            </a:r>
          </a:p>
          <a:p>
            <a:pPr defTabSz="342900" fontAlgn="auto">
              <a:spcBef>
                <a:spcPts val="0"/>
              </a:spcBef>
              <a:spcAft>
                <a:spcPts val="0"/>
              </a:spcAft>
            </a:pPr>
            <a:endParaRPr lang="en-US" sz="750" dirty="0">
              <a:solidFill>
                <a:prstClr val="black"/>
              </a:solidFill>
              <a:latin typeface="Calibri" panose="020F0502020204030204"/>
              <a:ea typeface="+mn-ea"/>
            </a:endParaRPr>
          </a:p>
          <a:p>
            <a:pPr defTabSz="342900" fontAlgn="auto">
              <a:spcBef>
                <a:spcPts val="0"/>
              </a:spcBef>
              <a:spcAft>
                <a:spcPts val="0"/>
              </a:spcAft>
            </a:pPr>
            <a:r>
              <a:rPr lang="en-US" sz="600" dirty="0">
                <a:solidFill>
                  <a:prstClr val="black"/>
                </a:solidFill>
                <a:latin typeface="Calibri" panose="020F0502020204030204"/>
                <a:ea typeface="+mn-ea"/>
              </a:rPr>
              <a:t> </a:t>
            </a:r>
          </a:p>
        </p:txBody>
      </p:sp>
      <p:sp>
        <p:nvSpPr>
          <p:cNvPr id="30" name="TextBox 29">
            <a:extLst>
              <a:ext uri="{FF2B5EF4-FFF2-40B4-BE49-F238E27FC236}">
                <a16:creationId xmlns:a16="http://schemas.microsoft.com/office/drawing/2014/main" id="{88993F58-2577-DD46-9CB3-F29E0CC7502F}"/>
              </a:ext>
            </a:extLst>
          </p:cNvPr>
          <p:cNvSpPr txBox="1"/>
          <p:nvPr/>
        </p:nvSpPr>
        <p:spPr>
          <a:xfrm>
            <a:off x="6040469" y="1904614"/>
            <a:ext cx="1175655" cy="992579"/>
          </a:xfrm>
          <a:prstGeom prst="rect">
            <a:avLst/>
          </a:prstGeom>
          <a:noFill/>
        </p:spPr>
        <p:txBody>
          <a:bodyPr wrap="square" rtlCol="0">
            <a:spAutoFit/>
          </a:bodyPr>
          <a:lstStyle/>
          <a:p>
            <a:pPr defTabSz="342900" fontAlgn="auto">
              <a:spcBef>
                <a:spcPts val="0"/>
              </a:spcBef>
              <a:spcAft>
                <a:spcPts val="0"/>
              </a:spcAft>
            </a:pPr>
            <a:r>
              <a:rPr lang="en-US" sz="750" dirty="0">
                <a:solidFill>
                  <a:prstClr val="black"/>
                </a:solidFill>
                <a:latin typeface="Calibri" panose="020F0502020204030204"/>
                <a:ea typeface="+mn-ea"/>
              </a:rPr>
              <a:t>long-lived isotopes</a:t>
            </a:r>
          </a:p>
          <a:p>
            <a:pPr defTabSz="342900" fontAlgn="auto">
              <a:spcBef>
                <a:spcPts val="0"/>
              </a:spcBef>
              <a:spcAft>
                <a:spcPts val="0"/>
              </a:spcAft>
            </a:pPr>
            <a:endParaRPr lang="en-US" sz="750" dirty="0">
              <a:solidFill>
                <a:prstClr val="black"/>
              </a:solidFill>
              <a:latin typeface="Calibri" panose="020F0502020204030204"/>
              <a:ea typeface="+mn-ea"/>
            </a:endParaRP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direct detection of Supernovae remnants</a:t>
            </a: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meteorites </a:t>
            </a: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direct measurements of n-capture reactions</a:t>
            </a:r>
          </a:p>
          <a:p>
            <a:pPr defTabSz="342900" fontAlgn="auto">
              <a:spcBef>
                <a:spcPts val="0"/>
              </a:spcBef>
              <a:spcAft>
                <a:spcPts val="0"/>
              </a:spcAft>
            </a:pPr>
            <a:r>
              <a:rPr lang="en-US" sz="600" dirty="0">
                <a:solidFill>
                  <a:prstClr val="black"/>
                </a:solidFill>
                <a:latin typeface="Calibri" panose="020F0502020204030204"/>
                <a:ea typeface="+mn-ea"/>
              </a:rPr>
              <a:t> </a:t>
            </a:r>
          </a:p>
        </p:txBody>
      </p:sp>
      <p:pic>
        <p:nvPicPr>
          <p:cNvPr id="1028" name="Picture 4" descr="60Fe and 244Pu deposited on Earth constrain the r-process yields of recent  nearby supernovae">
            <a:extLst>
              <a:ext uri="{FF2B5EF4-FFF2-40B4-BE49-F238E27FC236}">
                <a16:creationId xmlns:a16="http://schemas.microsoft.com/office/drawing/2014/main" id="{123774A8-5894-374C-82A2-ACF8EBC2EBB6}"/>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7216125" y="1942382"/>
            <a:ext cx="1568209" cy="789500"/>
          </a:xfrm>
          <a:prstGeom prst="rect">
            <a:avLst/>
          </a:prstGeom>
          <a:noFill/>
          <a:extLst>
            <a:ext uri="{909E8E84-426E-40DD-AFC4-6F175D3DCCD1}">
              <a14:hiddenFill xmlns:a14="http://schemas.microsoft.com/office/drawing/2010/main">
                <a:solidFill>
                  <a:srgbClr val="FFFFFF"/>
                </a:solidFill>
              </a14:hiddenFill>
            </a:ext>
          </a:extLst>
        </p:spPr>
      </p:pic>
      <p:pic>
        <p:nvPicPr>
          <p:cNvPr id="32" name="Content Placeholder 3">
            <a:extLst>
              <a:ext uri="{FF2B5EF4-FFF2-40B4-BE49-F238E27FC236}">
                <a16:creationId xmlns:a16="http://schemas.microsoft.com/office/drawing/2014/main" id="{BC322A42-4751-BF47-B589-319936F8CFAC}"/>
              </a:ext>
            </a:extLst>
          </p:cNvPr>
          <p:cNvPicPr>
            <a:picLocks noGrp="1" noChangeAspect="1"/>
          </p:cNvPicPr>
          <p:nvPr>
            <p:ph idx="1"/>
          </p:nvPr>
        </p:nvPicPr>
        <p:blipFill rotWithShape="1">
          <a:blip r:embed="rId11" cstate="hqprint">
            <a:extLst>
              <a:ext uri="{28A0092B-C50C-407E-A947-70E740481C1C}">
                <a14:useLocalDpi xmlns:a14="http://schemas.microsoft.com/office/drawing/2010/main"/>
              </a:ext>
            </a:extLst>
          </a:blip>
          <a:srcRect/>
          <a:stretch/>
        </p:blipFill>
        <p:spPr>
          <a:xfrm>
            <a:off x="560931" y="3706276"/>
            <a:ext cx="2590679" cy="1218574"/>
          </a:xfrm>
          <a:prstGeom prst="rect">
            <a:avLst/>
          </a:prstGeom>
        </p:spPr>
      </p:pic>
      <p:sp>
        <p:nvSpPr>
          <p:cNvPr id="33" name="TextBox 32">
            <a:extLst>
              <a:ext uri="{FF2B5EF4-FFF2-40B4-BE49-F238E27FC236}">
                <a16:creationId xmlns:a16="http://schemas.microsoft.com/office/drawing/2014/main" id="{56C69C83-AC55-5149-93DF-BD052B976793}"/>
              </a:ext>
            </a:extLst>
          </p:cNvPr>
          <p:cNvSpPr txBox="1"/>
          <p:nvPr/>
        </p:nvSpPr>
        <p:spPr>
          <a:xfrm>
            <a:off x="503532" y="3050455"/>
            <a:ext cx="2695994" cy="553998"/>
          </a:xfrm>
          <a:prstGeom prst="rect">
            <a:avLst/>
          </a:prstGeom>
          <a:noFill/>
        </p:spPr>
        <p:txBody>
          <a:bodyPr wrap="square" rtlCol="0">
            <a:spAutoFit/>
          </a:bodyPr>
          <a:lstStyle/>
          <a:p>
            <a:pPr defTabSz="342900" fontAlgn="auto">
              <a:spcBef>
                <a:spcPts val="0"/>
              </a:spcBef>
              <a:spcAft>
                <a:spcPts val="0"/>
              </a:spcAft>
            </a:pPr>
            <a:r>
              <a:rPr lang="en-US" sz="750" dirty="0">
                <a:solidFill>
                  <a:prstClr val="black"/>
                </a:solidFill>
                <a:latin typeface="Calibri" panose="020F0502020204030204"/>
                <a:ea typeface="+mn-ea"/>
              </a:rPr>
              <a:t>FORKA-C14</a:t>
            </a:r>
          </a:p>
          <a:p>
            <a:pPr defTabSz="342900" fontAlgn="auto">
              <a:spcBef>
                <a:spcPts val="0"/>
              </a:spcBef>
              <a:spcAft>
                <a:spcPts val="0"/>
              </a:spcAft>
            </a:pPr>
            <a:endParaRPr lang="en-US" sz="750" dirty="0">
              <a:solidFill>
                <a:prstClr val="black"/>
              </a:solidFill>
              <a:latin typeface="Calibri" panose="020F0502020204030204"/>
              <a:ea typeface="+mn-ea"/>
            </a:endParaRP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creating new standards in the clearance of reactor debris</a:t>
            </a: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new possibilities via 3MV Tandetron machine</a:t>
            </a:r>
          </a:p>
        </p:txBody>
      </p:sp>
      <p:sp>
        <p:nvSpPr>
          <p:cNvPr id="35" name="TextBox 34">
            <a:extLst>
              <a:ext uri="{FF2B5EF4-FFF2-40B4-BE49-F238E27FC236}">
                <a16:creationId xmlns:a16="http://schemas.microsoft.com/office/drawing/2014/main" id="{C13D6657-A83B-9B44-A463-9C19FDD54A0D}"/>
              </a:ext>
            </a:extLst>
          </p:cNvPr>
          <p:cNvSpPr txBox="1"/>
          <p:nvPr/>
        </p:nvSpPr>
        <p:spPr>
          <a:xfrm>
            <a:off x="4641152" y="3092621"/>
            <a:ext cx="1390917" cy="900246"/>
          </a:xfrm>
          <a:prstGeom prst="rect">
            <a:avLst/>
          </a:prstGeom>
          <a:noFill/>
        </p:spPr>
        <p:txBody>
          <a:bodyPr wrap="square" rtlCol="0">
            <a:spAutoFit/>
          </a:bodyPr>
          <a:lstStyle/>
          <a:p>
            <a:pPr defTabSz="342900" fontAlgn="auto">
              <a:spcBef>
                <a:spcPts val="0"/>
              </a:spcBef>
              <a:spcAft>
                <a:spcPts val="0"/>
              </a:spcAft>
            </a:pPr>
            <a:r>
              <a:rPr lang="en-US" sz="750" dirty="0">
                <a:solidFill>
                  <a:prstClr val="black"/>
                </a:solidFill>
                <a:latin typeface="Calibri" panose="020F0502020204030204"/>
                <a:ea typeface="+mn-ea"/>
              </a:rPr>
              <a:t>ion cooler</a:t>
            </a:r>
          </a:p>
          <a:p>
            <a:pPr defTabSz="342900" fontAlgn="auto">
              <a:spcBef>
                <a:spcPts val="0"/>
              </a:spcBef>
              <a:spcAft>
                <a:spcPts val="0"/>
              </a:spcAft>
            </a:pPr>
            <a:endParaRPr lang="en-US" sz="750" dirty="0">
              <a:solidFill>
                <a:prstClr val="black"/>
              </a:solidFill>
              <a:latin typeface="Calibri" panose="020F0502020204030204"/>
              <a:ea typeface="+mn-ea"/>
            </a:endParaRP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suppression of isobars</a:t>
            </a: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access to many new AMS isotopes</a:t>
            </a: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new version developed @IKP Cologne</a:t>
            </a:r>
          </a:p>
        </p:txBody>
      </p:sp>
      <p:sp>
        <p:nvSpPr>
          <p:cNvPr id="37" name="TextBox 36">
            <a:extLst>
              <a:ext uri="{FF2B5EF4-FFF2-40B4-BE49-F238E27FC236}">
                <a16:creationId xmlns:a16="http://schemas.microsoft.com/office/drawing/2014/main" id="{AC14FE7B-CB7D-B840-8295-BAA9311A9ADF}"/>
              </a:ext>
            </a:extLst>
          </p:cNvPr>
          <p:cNvSpPr txBox="1"/>
          <p:nvPr/>
        </p:nvSpPr>
        <p:spPr>
          <a:xfrm>
            <a:off x="3234592" y="4069287"/>
            <a:ext cx="1634519" cy="784830"/>
          </a:xfrm>
          <a:prstGeom prst="rect">
            <a:avLst/>
          </a:prstGeom>
          <a:noFill/>
        </p:spPr>
        <p:txBody>
          <a:bodyPr wrap="square" rtlCol="0">
            <a:spAutoFit/>
          </a:bodyPr>
          <a:lstStyle/>
          <a:p>
            <a:pPr defTabSz="342900" fontAlgn="auto">
              <a:spcBef>
                <a:spcPts val="0"/>
              </a:spcBef>
              <a:spcAft>
                <a:spcPts val="0"/>
              </a:spcAft>
            </a:pPr>
            <a:r>
              <a:rPr lang="en-US" sz="750" dirty="0">
                <a:solidFill>
                  <a:prstClr val="black"/>
                </a:solidFill>
                <a:latin typeface="Calibri" panose="020F0502020204030204"/>
                <a:ea typeface="+mn-ea"/>
              </a:rPr>
              <a:t>laser detachment</a:t>
            </a:r>
          </a:p>
          <a:p>
            <a:pPr defTabSz="342900" fontAlgn="auto">
              <a:spcBef>
                <a:spcPts val="0"/>
              </a:spcBef>
              <a:spcAft>
                <a:spcPts val="0"/>
              </a:spcAft>
            </a:pPr>
            <a:endParaRPr lang="en-US" sz="750" dirty="0">
              <a:solidFill>
                <a:prstClr val="black"/>
              </a:solidFill>
              <a:latin typeface="Calibri" panose="020F0502020204030204"/>
              <a:ea typeface="+mn-ea"/>
            </a:endParaRP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18W Nd:YVO4 laser</a:t>
            </a: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new ion source</a:t>
            </a:r>
          </a:p>
          <a:p>
            <a:pPr marL="128588" indent="-128588" defTabSz="342900" fontAlgn="auto">
              <a:spcBef>
                <a:spcPts val="0"/>
              </a:spcBef>
              <a:spcAft>
                <a:spcPts val="0"/>
              </a:spcAft>
              <a:buFont typeface="Arial" panose="020B0604020202020204" pitchFamily="34" charset="0"/>
              <a:buChar char="•"/>
            </a:pPr>
            <a:r>
              <a:rPr lang="en-US" sz="750" dirty="0">
                <a:solidFill>
                  <a:prstClr val="black"/>
                </a:solidFill>
                <a:latin typeface="Calibri" panose="020F0502020204030204"/>
                <a:ea typeface="+mn-ea"/>
              </a:rPr>
              <a:t>coupling to 6MV Tandetron machine</a:t>
            </a:r>
          </a:p>
        </p:txBody>
      </p:sp>
      <p:sp>
        <p:nvSpPr>
          <p:cNvPr id="39" name="TextBox 38">
            <a:extLst>
              <a:ext uri="{FF2B5EF4-FFF2-40B4-BE49-F238E27FC236}">
                <a16:creationId xmlns:a16="http://schemas.microsoft.com/office/drawing/2014/main" id="{C3940457-2B57-604D-B64F-18AE0EF6CC00}"/>
              </a:ext>
            </a:extLst>
          </p:cNvPr>
          <p:cNvSpPr txBox="1"/>
          <p:nvPr/>
        </p:nvSpPr>
        <p:spPr>
          <a:xfrm>
            <a:off x="7353687" y="3117661"/>
            <a:ext cx="1390917" cy="707886"/>
          </a:xfrm>
          <a:prstGeom prst="rect">
            <a:avLst/>
          </a:prstGeom>
          <a:noFill/>
        </p:spPr>
        <p:txBody>
          <a:bodyPr wrap="square" rtlCol="0">
            <a:spAutoFit/>
          </a:bodyPr>
          <a:lstStyle/>
          <a:p>
            <a:r>
              <a:rPr lang="en-US" sz="800" dirty="0"/>
              <a:t>Isotope Archaeology</a:t>
            </a:r>
            <a:br>
              <a:rPr lang="en-US" sz="800" dirty="0"/>
            </a:br>
            <a:endParaRPr lang="en-US" sz="800" dirty="0"/>
          </a:p>
          <a:p>
            <a:pPr marL="171450" indent="-171450">
              <a:buFont typeface="Arial" panose="020B0604020202020204" pitchFamily="34" charset="0"/>
              <a:buChar char="•"/>
            </a:pPr>
            <a:r>
              <a:rPr lang="en-US" sz="800" dirty="0"/>
              <a:t>Cologne </a:t>
            </a:r>
            <a:r>
              <a:rPr lang="en-US" sz="800" dirty="0" err="1"/>
              <a:t>Lithoteca</a:t>
            </a:r>
            <a:endParaRPr lang="en-US" sz="800"/>
          </a:p>
          <a:p>
            <a:pPr marL="171450" indent="-171450">
              <a:buFont typeface="Arial" panose="020B0604020202020204" pitchFamily="34" charset="0"/>
              <a:buChar char="•"/>
            </a:pPr>
            <a:r>
              <a:rPr lang="en-US" sz="800"/>
              <a:t>PIXE measurements</a:t>
            </a:r>
          </a:p>
          <a:p>
            <a:pPr marL="171450" indent="-171450">
              <a:buFont typeface="Arial" panose="020B0604020202020204" pitchFamily="34" charset="0"/>
              <a:buChar char="•"/>
            </a:pPr>
            <a:endParaRPr lang="en-US" sz="800" dirty="0"/>
          </a:p>
        </p:txBody>
      </p:sp>
      <p:pic>
        <p:nvPicPr>
          <p:cNvPr id="1034" name="Picture 10" descr="CologneAMS: CologneAMS">
            <a:extLst>
              <a:ext uri="{FF2B5EF4-FFF2-40B4-BE49-F238E27FC236}">
                <a16:creationId xmlns:a16="http://schemas.microsoft.com/office/drawing/2014/main" id="{C238E98D-FD0A-494F-ADC8-647622D302A0}"/>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p:blipFill>
        <p:spPr bwMode="auto">
          <a:xfrm>
            <a:off x="3870810" y="10155"/>
            <a:ext cx="1777302" cy="5128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art, line chart, scatter chart&#10;&#10;Description automatically generated">
            <a:extLst>
              <a:ext uri="{FF2B5EF4-FFF2-40B4-BE49-F238E27FC236}">
                <a16:creationId xmlns:a16="http://schemas.microsoft.com/office/drawing/2014/main" id="{F5FAB7AF-5610-9845-887F-5A3D13D43D40}"/>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860454" y="1776818"/>
            <a:ext cx="1329863" cy="957500"/>
          </a:xfrm>
          <a:prstGeom prst="rect">
            <a:avLst/>
          </a:prstGeom>
        </p:spPr>
      </p:pic>
      <p:pic>
        <p:nvPicPr>
          <p:cNvPr id="18" name="Picture 17" descr="A graph of energy&#10;&#10;AI-generated content may be incorrect.">
            <a:extLst>
              <a:ext uri="{FF2B5EF4-FFF2-40B4-BE49-F238E27FC236}">
                <a16:creationId xmlns:a16="http://schemas.microsoft.com/office/drawing/2014/main" id="{8C6B0AEB-D3E6-FF88-1184-A9F0EEBFE987}"/>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387491" y="3992867"/>
            <a:ext cx="1367439" cy="902015"/>
          </a:xfrm>
          <a:prstGeom prst="rect">
            <a:avLst/>
          </a:prstGeom>
        </p:spPr>
      </p:pic>
      <p:pic>
        <p:nvPicPr>
          <p:cNvPr id="19" name="Picture 6">
            <a:extLst>
              <a:ext uri="{FF2B5EF4-FFF2-40B4-BE49-F238E27FC236}">
                <a16:creationId xmlns:a16="http://schemas.microsoft.com/office/drawing/2014/main" id="{C3973AC8-3B16-6A69-C0AD-5DD73EFE3958}"/>
              </a:ext>
            </a:extLst>
          </p:cNvPr>
          <p:cNvPicPr>
            <a:picLocks noChangeAspect="1" noChangeArrowheads="1"/>
          </p:cNvPicPr>
          <p:nvPr/>
        </p:nvPicPr>
        <p:blipFill rotWithShape="1">
          <a:blip r:embed="rId15" cstate="hqprint">
            <a:extLst>
              <a:ext uri="{28A0092B-C50C-407E-A947-70E740481C1C}">
                <a14:useLocalDpi xmlns:a14="http://schemas.microsoft.com/office/drawing/2010/main"/>
              </a:ext>
            </a:extLst>
          </a:blip>
          <a:srcRect/>
          <a:stretch>
            <a:fillRect/>
          </a:stretch>
        </p:blipFill>
        <p:spPr bwMode="auto">
          <a:xfrm>
            <a:off x="6153732" y="3088196"/>
            <a:ext cx="895639" cy="70788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A676991-EC4F-1428-1037-31D308A79DC9}"/>
              </a:ext>
            </a:extLst>
          </p:cNvPr>
          <p:cNvSpPr txBox="1"/>
          <p:nvPr/>
        </p:nvSpPr>
        <p:spPr>
          <a:xfrm>
            <a:off x="5980682" y="3987085"/>
            <a:ext cx="1493013" cy="954107"/>
          </a:xfrm>
          <a:prstGeom prst="rect">
            <a:avLst/>
          </a:prstGeom>
          <a:noFill/>
        </p:spPr>
        <p:txBody>
          <a:bodyPr wrap="square" rtlCol="0">
            <a:spAutoFit/>
          </a:bodyPr>
          <a:lstStyle/>
          <a:p>
            <a:r>
              <a:rPr lang="en-US" sz="800" dirty="0"/>
              <a:t>Dendroarchaeology &amp; </a:t>
            </a:r>
            <a:r>
              <a:rPr lang="en-US" sz="800" dirty="0" err="1"/>
              <a:t>Archaeobotany</a:t>
            </a:r>
            <a:br>
              <a:rPr lang="en-US" sz="800" dirty="0"/>
            </a:br>
            <a:endParaRPr lang="en-US" sz="800" dirty="0"/>
          </a:p>
          <a:p>
            <a:pPr marL="171450" indent="-171450">
              <a:buFont typeface="Arial" panose="020B0604020202020204" pitchFamily="34" charset="0"/>
              <a:buChar char="•"/>
            </a:pPr>
            <a:r>
              <a:rPr lang="en-US" sz="800" dirty="0"/>
              <a:t>new ways for efficient extraction of </a:t>
            </a:r>
            <a:r>
              <a:rPr lang="en-US" sz="800" baseline="30000" dirty="0"/>
              <a:t>14</a:t>
            </a:r>
            <a:r>
              <a:rPr lang="en-US" sz="800" dirty="0"/>
              <a:t>C from botanic and wood samples </a:t>
            </a:r>
            <a:endParaRPr lang="en-US" sz="800"/>
          </a:p>
          <a:p>
            <a:pPr marL="171450" indent="-171450">
              <a:buFont typeface="Arial" panose="020B0604020202020204" pitchFamily="34" charset="0"/>
              <a:buChar char="•"/>
            </a:pPr>
            <a:endParaRPr lang="en-US" sz="800" dirty="0"/>
          </a:p>
        </p:txBody>
      </p:sp>
      <p:pic>
        <p:nvPicPr>
          <p:cNvPr id="1026" name="Picture 2" descr="IRTG Workshop - Research Data Management (Project Z2) - CRC 1211 Earth -  Evolution at the Dry Limit">
            <a:extLst>
              <a:ext uri="{FF2B5EF4-FFF2-40B4-BE49-F238E27FC236}">
                <a16:creationId xmlns:a16="http://schemas.microsoft.com/office/drawing/2014/main" id="{140DCC5D-62A9-B28E-E810-320CF62F1F79}"/>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503532" y="60322"/>
            <a:ext cx="1049074" cy="4441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YNAVERSE - Our Dynamic Universe">
            <a:extLst>
              <a:ext uri="{FF2B5EF4-FFF2-40B4-BE49-F238E27FC236}">
                <a16:creationId xmlns:a16="http://schemas.microsoft.com/office/drawing/2014/main" id="{5983EFA3-C980-B7A2-C7F0-90427C89AF83}"/>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6522803" y="92831"/>
            <a:ext cx="1777302" cy="3474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AlgoEarth">
            <a:extLst>
              <a:ext uri="{FF2B5EF4-FFF2-40B4-BE49-F238E27FC236}">
                <a16:creationId xmlns:a16="http://schemas.microsoft.com/office/drawing/2014/main" id="{6504A4DC-0598-D801-0D48-A3B25A958CC2}"/>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727904" y="67730"/>
            <a:ext cx="1229305" cy="46943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ni Koeln Siegel logo vector">
            <a:extLst>
              <a:ext uri="{FF2B5EF4-FFF2-40B4-BE49-F238E27FC236}">
                <a16:creationId xmlns:a16="http://schemas.microsoft.com/office/drawing/2014/main" id="{40373FF7-025B-D248-848D-426FD8CB6834}"/>
              </a:ext>
            </a:extLst>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72714" y="-40935"/>
            <a:ext cx="964433" cy="964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589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AA778E8-700B-3440-98A1-E45613C0B473}"/>
              </a:ext>
            </a:extLst>
          </p:cNvPr>
          <p:cNvSpPr/>
          <p:nvPr/>
        </p:nvSpPr>
        <p:spPr>
          <a:xfrm>
            <a:off x="471211" y="636889"/>
            <a:ext cx="467543" cy="13498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pPr>
            <a:endParaRPr lang="en-US" sz="1350" dirty="0">
              <a:solidFill>
                <a:prstClr val="white"/>
              </a:solidFill>
              <a:latin typeface="Calibri" panose="020F0502020204030204"/>
            </a:endParaRPr>
          </a:p>
        </p:txBody>
      </p:sp>
      <p:sp>
        <p:nvSpPr>
          <p:cNvPr id="2" name="Titel 1">
            <a:extLst>
              <a:ext uri="{FF2B5EF4-FFF2-40B4-BE49-F238E27FC236}">
                <a16:creationId xmlns:a16="http://schemas.microsoft.com/office/drawing/2014/main" id="{2595BDC3-7D35-90F5-983D-3C73B65B3F5A}"/>
              </a:ext>
            </a:extLst>
          </p:cNvPr>
          <p:cNvSpPr>
            <a:spLocks noGrp="1"/>
          </p:cNvSpPr>
          <p:nvPr>
            <p:ph type="title"/>
          </p:nvPr>
        </p:nvSpPr>
        <p:spPr>
          <a:xfrm>
            <a:off x="161925" y="273844"/>
            <a:ext cx="8353425" cy="994172"/>
          </a:xfrm>
        </p:spPr>
        <p:txBody>
          <a:bodyPr/>
          <a:lstStyle/>
          <a:p>
            <a:r>
              <a:rPr lang="de-DE" sz="2700" dirty="0"/>
              <a:t>Outline of my talk </a:t>
            </a:r>
          </a:p>
        </p:txBody>
      </p:sp>
      <p:sp>
        <p:nvSpPr>
          <p:cNvPr id="5" name="TextBox 4">
            <a:extLst>
              <a:ext uri="{FF2B5EF4-FFF2-40B4-BE49-F238E27FC236}">
                <a16:creationId xmlns:a16="http://schemas.microsoft.com/office/drawing/2014/main" id="{0CBC4398-AC45-A465-4D68-D43E28C1E5C8}"/>
              </a:ext>
            </a:extLst>
          </p:cNvPr>
          <p:cNvSpPr txBox="1"/>
          <p:nvPr/>
        </p:nvSpPr>
        <p:spPr>
          <a:xfrm>
            <a:off x="350195" y="1128548"/>
            <a:ext cx="5271672" cy="2677656"/>
          </a:xfrm>
          <a:prstGeom prst="rect">
            <a:avLst/>
          </a:prstGeom>
          <a:noFill/>
        </p:spPr>
        <p:txBody>
          <a:bodyPr wrap="square" rtlCol="0">
            <a:spAutoFit/>
          </a:bodyPr>
          <a:lstStyle/>
          <a:p>
            <a:pPr marL="285750" indent="-285750">
              <a:buFont typeface="Arial" panose="020B0604020202020204" pitchFamily="34" charset="0"/>
              <a:buChar char="•"/>
            </a:pPr>
            <a:r>
              <a:rPr lang="en-US" sz="2200" dirty="0"/>
              <a:t>Supernovae in the milky-way: </a:t>
            </a:r>
            <a:br>
              <a:rPr lang="en-US" sz="2200" dirty="0"/>
            </a:br>
            <a:r>
              <a:rPr lang="en-US" sz="2200" baseline="30000" dirty="0">
                <a:solidFill>
                  <a:srgbClr val="457A93"/>
                </a:solidFill>
              </a:rPr>
              <a:t>59</a:t>
            </a:r>
            <a:r>
              <a:rPr lang="en-US" sz="2200" dirty="0">
                <a:solidFill>
                  <a:srgbClr val="457A93"/>
                </a:solidFill>
              </a:rPr>
              <a:t>Fe(n,</a:t>
            </a:r>
            <a:r>
              <a:rPr lang="el-GR" sz="2200" dirty="0">
                <a:solidFill>
                  <a:srgbClr val="457A93"/>
                </a:solidFill>
              </a:rPr>
              <a:t>γ</a:t>
            </a:r>
            <a:r>
              <a:rPr lang="en-US" sz="2200" dirty="0">
                <a:solidFill>
                  <a:srgbClr val="457A93"/>
                </a:solidFill>
              </a:rPr>
              <a:t>)</a:t>
            </a:r>
            <a:r>
              <a:rPr lang="en-US" sz="2200" baseline="30000" dirty="0">
                <a:solidFill>
                  <a:srgbClr val="457A93"/>
                </a:solidFill>
              </a:rPr>
              <a:t>60</a:t>
            </a:r>
            <a:r>
              <a:rPr lang="en-US" sz="2200" dirty="0">
                <a:solidFill>
                  <a:srgbClr val="457A93"/>
                </a:solidFill>
              </a:rPr>
              <a:t>Fe </a:t>
            </a:r>
            <a:r>
              <a:rPr lang="en-US" sz="2200" dirty="0"/>
              <a:t>and the role of the </a:t>
            </a:r>
            <a:r>
              <a:rPr lang="en-US" sz="2200" dirty="0" err="1"/>
              <a:t>upbend</a:t>
            </a:r>
            <a:endParaRPr lang="en-US" sz="2200" dirty="0"/>
          </a:p>
          <a:p>
            <a:pPr marL="285750" indent="-285750">
              <a:buFont typeface="Arial" panose="020B0604020202020204" pitchFamily="34" charset="0"/>
              <a:buChar char="•"/>
            </a:pPr>
            <a:r>
              <a:rPr lang="en-US" sz="2200" dirty="0"/>
              <a:t>The intermediate neutron capture process: </a:t>
            </a:r>
            <a:r>
              <a:rPr lang="en-US" sz="2200" baseline="30000" dirty="0">
                <a:solidFill>
                  <a:srgbClr val="457A93"/>
                </a:solidFill>
              </a:rPr>
              <a:t>139</a:t>
            </a:r>
            <a:r>
              <a:rPr lang="en-US" sz="2200" dirty="0">
                <a:solidFill>
                  <a:srgbClr val="457A93"/>
                </a:solidFill>
              </a:rPr>
              <a:t>Ba (n,</a:t>
            </a:r>
            <a:r>
              <a:rPr lang="el-GR" sz="2200" dirty="0">
                <a:solidFill>
                  <a:srgbClr val="457A93"/>
                </a:solidFill>
              </a:rPr>
              <a:t>γ</a:t>
            </a:r>
            <a:r>
              <a:rPr lang="en-US" sz="2200" dirty="0">
                <a:solidFill>
                  <a:srgbClr val="457A93"/>
                </a:solidFill>
              </a:rPr>
              <a:t>)</a:t>
            </a:r>
            <a:r>
              <a:rPr lang="en-US" sz="2200" baseline="30000" dirty="0">
                <a:solidFill>
                  <a:srgbClr val="457A93"/>
                </a:solidFill>
              </a:rPr>
              <a:t>140</a:t>
            </a:r>
            <a:r>
              <a:rPr lang="en-US" sz="2200" dirty="0">
                <a:solidFill>
                  <a:srgbClr val="457A93"/>
                </a:solidFill>
              </a:rPr>
              <a:t>Ba </a:t>
            </a:r>
            <a:endParaRPr lang="en-US" sz="2200" dirty="0"/>
          </a:p>
          <a:p>
            <a:pPr marL="285750" indent="-285750">
              <a:buFont typeface="Arial" panose="020B0604020202020204" pitchFamily="34" charset="0"/>
              <a:buChar char="•"/>
            </a:pPr>
            <a:r>
              <a:rPr lang="en-US" sz="2200" dirty="0"/>
              <a:t>The rapid neutron capture process: </a:t>
            </a:r>
            <a:br>
              <a:rPr lang="en-US" sz="2200" dirty="0"/>
            </a:br>
            <a:r>
              <a:rPr lang="en-US" sz="2200" dirty="0"/>
              <a:t>region </a:t>
            </a:r>
            <a:r>
              <a:rPr lang="en-US" sz="2200" dirty="0">
                <a:solidFill>
                  <a:srgbClr val="457A93"/>
                </a:solidFill>
              </a:rPr>
              <a:t>below </a:t>
            </a:r>
            <a:r>
              <a:rPr lang="en-US" sz="2200" baseline="30000" dirty="0">
                <a:solidFill>
                  <a:srgbClr val="457A93"/>
                </a:solidFill>
              </a:rPr>
              <a:t>132</a:t>
            </a:r>
            <a:r>
              <a:rPr lang="en-US" sz="2200" dirty="0">
                <a:solidFill>
                  <a:srgbClr val="457A93"/>
                </a:solidFill>
              </a:rPr>
              <a:t>Sn</a:t>
            </a:r>
            <a:endParaRPr lang="en-US" sz="22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9BE79FFF-6B25-174E-B125-3338D3263B0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rot="5400000">
            <a:off x="5640802" y="1003186"/>
            <a:ext cx="3240843" cy="2508251"/>
          </a:xfrm>
          <a:prstGeom prst="rect">
            <a:avLst/>
          </a:prstGeom>
        </p:spPr>
      </p:pic>
      <p:sp>
        <p:nvSpPr>
          <p:cNvPr id="9" name="TextBox 8">
            <a:extLst>
              <a:ext uri="{FF2B5EF4-FFF2-40B4-BE49-F238E27FC236}">
                <a16:creationId xmlns:a16="http://schemas.microsoft.com/office/drawing/2014/main" id="{5250D15C-561C-CE3C-AD20-3E73CC5701DE}"/>
              </a:ext>
            </a:extLst>
          </p:cNvPr>
          <p:cNvSpPr txBox="1"/>
          <p:nvPr/>
        </p:nvSpPr>
        <p:spPr>
          <a:xfrm>
            <a:off x="6111874" y="3529205"/>
            <a:ext cx="2508252" cy="276999"/>
          </a:xfrm>
          <a:prstGeom prst="rect">
            <a:avLst/>
          </a:prstGeom>
          <a:noFill/>
        </p:spPr>
        <p:txBody>
          <a:bodyPr wrap="square" rtlCol="0">
            <a:spAutoFit/>
          </a:bodyPr>
          <a:lstStyle/>
          <a:p>
            <a:pPr algn="l"/>
            <a:r>
              <a:rPr lang="de-DE" sz="1200" dirty="0" err="1">
                <a:solidFill>
                  <a:schemeClr val="bg1"/>
                </a:solidFill>
              </a:rPr>
              <a:t>sketch</a:t>
            </a:r>
            <a:r>
              <a:rPr lang="de-DE" sz="1200" dirty="0">
                <a:solidFill>
                  <a:schemeClr val="bg1"/>
                </a:solidFill>
              </a:rPr>
              <a:t> at IAS, Princeton, 2026</a:t>
            </a:r>
            <a:endParaRPr lang="en-US" sz="1200" dirty="0">
              <a:solidFill>
                <a:schemeClr val="bg1"/>
              </a:solidFill>
            </a:endParaRPr>
          </a:p>
        </p:txBody>
      </p:sp>
    </p:spTree>
    <p:extLst>
      <p:ext uri="{BB962C8B-B14F-4D97-AF65-F5344CB8AC3E}">
        <p14:creationId xmlns:p14="http://schemas.microsoft.com/office/powerpoint/2010/main" val="1199531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AA778E8-700B-3440-98A1-E45613C0B473}"/>
              </a:ext>
            </a:extLst>
          </p:cNvPr>
          <p:cNvSpPr/>
          <p:nvPr/>
        </p:nvSpPr>
        <p:spPr>
          <a:xfrm>
            <a:off x="471211" y="636889"/>
            <a:ext cx="467543" cy="13498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pPr>
            <a:endParaRPr lang="en-US" sz="1350" dirty="0">
              <a:solidFill>
                <a:prstClr val="white"/>
              </a:solidFill>
              <a:latin typeface="Calibri" panose="020F0502020204030204"/>
            </a:endParaRPr>
          </a:p>
        </p:txBody>
      </p:sp>
      <p:sp>
        <p:nvSpPr>
          <p:cNvPr id="2" name="Titel 1">
            <a:extLst>
              <a:ext uri="{FF2B5EF4-FFF2-40B4-BE49-F238E27FC236}">
                <a16:creationId xmlns:a16="http://schemas.microsoft.com/office/drawing/2014/main" id="{2595BDC3-7D35-90F5-983D-3C73B65B3F5A}"/>
              </a:ext>
            </a:extLst>
          </p:cNvPr>
          <p:cNvSpPr>
            <a:spLocks noGrp="1"/>
          </p:cNvSpPr>
          <p:nvPr>
            <p:ph type="title"/>
          </p:nvPr>
        </p:nvSpPr>
        <p:spPr>
          <a:xfrm>
            <a:off x="161925" y="273844"/>
            <a:ext cx="8353425" cy="994172"/>
          </a:xfrm>
        </p:spPr>
        <p:txBody>
          <a:bodyPr/>
          <a:lstStyle/>
          <a:p>
            <a:r>
              <a:rPr lang="de-DE" sz="2700" dirty="0" err="1"/>
              <a:t>Overview</a:t>
            </a:r>
            <a:r>
              <a:rPr lang="de-DE" sz="2700" dirty="0"/>
              <a:t>: Stellar </a:t>
            </a:r>
            <a:r>
              <a:rPr lang="de-DE" sz="2700" dirty="0" err="1"/>
              <a:t>processes</a:t>
            </a:r>
            <a:r>
              <a:rPr lang="de-DE" sz="2700" dirty="0"/>
              <a:t> </a:t>
            </a:r>
          </a:p>
        </p:txBody>
      </p:sp>
      <p:pic>
        <p:nvPicPr>
          <p:cNvPr id="3" name="Picture 2" descr="Physics - Neutron Capture Constraints">
            <a:extLst>
              <a:ext uri="{FF2B5EF4-FFF2-40B4-BE49-F238E27FC236}">
                <a16:creationId xmlns:a16="http://schemas.microsoft.com/office/drawing/2014/main" id="{EDB04E3C-24F6-BB22-C45F-E6956C6BE9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25675" y="1103134"/>
            <a:ext cx="2652459" cy="132623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F2DB1B9A-DFB7-9DA1-4EB3-4AF1DF80BDF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24724" y="2839842"/>
            <a:ext cx="3286893" cy="1117435"/>
          </a:xfrm>
          <a:prstGeom prst="rect">
            <a:avLst/>
          </a:prstGeom>
        </p:spPr>
      </p:pic>
      <p:cxnSp>
        <p:nvCxnSpPr>
          <p:cNvPr id="48" name="Straight Arrow Connector 47">
            <a:extLst>
              <a:ext uri="{FF2B5EF4-FFF2-40B4-BE49-F238E27FC236}">
                <a16:creationId xmlns:a16="http://schemas.microsoft.com/office/drawing/2014/main" id="{7E96047D-5120-770B-8DD4-FDBF32306E2B}"/>
              </a:ext>
            </a:extLst>
          </p:cNvPr>
          <p:cNvCxnSpPr/>
          <p:nvPr/>
        </p:nvCxnSpPr>
        <p:spPr>
          <a:xfrm>
            <a:off x="6850503" y="3705311"/>
            <a:ext cx="43533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92A44CE-DB57-F3FC-E97B-A57B15330695}"/>
              </a:ext>
            </a:extLst>
          </p:cNvPr>
          <p:cNvCxnSpPr/>
          <p:nvPr/>
        </p:nvCxnSpPr>
        <p:spPr>
          <a:xfrm>
            <a:off x="7401774" y="3705311"/>
            <a:ext cx="43533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A4074D9-BAC4-4030-84B3-41782D7EAEB8}"/>
              </a:ext>
            </a:extLst>
          </p:cNvPr>
          <p:cNvCxnSpPr>
            <a:cxnSpLocks/>
          </p:cNvCxnSpPr>
          <p:nvPr/>
        </p:nvCxnSpPr>
        <p:spPr>
          <a:xfrm flipH="1" flipV="1">
            <a:off x="6881832" y="3169559"/>
            <a:ext cx="283734" cy="32546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74A0261-1AEB-F07B-EFD0-E37072B44FF9}"/>
              </a:ext>
            </a:extLst>
          </p:cNvPr>
          <p:cNvCxnSpPr/>
          <p:nvPr/>
        </p:nvCxnSpPr>
        <p:spPr>
          <a:xfrm>
            <a:off x="8019803" y="3701436"/>
            <a:ext cx="435334"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241D1AE-4F00-C0DA-D3FC-5F2B98626370}"/>
              </a:ext>
            </a:extLst>
          </p:cNvPr>
          <p:cNvCxnSpPr>
            <a:cxnSpLocks/>
          </p:cNvCxnSpPr>
          <p:nvPr/>
        </p:nvCxnSpPr>
        <p:spPr>
          <a:xfrm flipH="1" flipV="1">
            <a:off x="7418552" y="3169559"/>
            <a:ext cx="283734" cy="32546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0150D82-75ED-D449-28C1-F3B56323C41C}"/>
              </a:ext>
            </a:extLst>
          </p:cNvPr>
          <p:cNvCxnSpPr>
            <a:cxnSpLocks/>
          </p:cNvCxnSpPr>
          <p:nvPr/>
        </p:nvCxnSpPr>
        <p:spPr>
          <a:xfrm flipH="1" flipV="1">
            <a:off x="7953735" y="3173522"/>
            <a:ext cx="283734" cy="32546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9FAA85CB-3F2E-97C4-193D-E121D2B5DC42}"/>
              </a:ext>
            </a:extLst>
          </p:cNvPr>
          <p:cNvPicPr>
            <a:picLocks noChangeAspect="1"/>
          </p:cNvPicPr>
          <p:nvPr/>
        </p:nvPicPr>
        <p:blipFill>
          <a:blip r:embed="rId5"/>
          <a:stretch>
            <a:fillRect/>
          </a:stretch>
        </p:blipFill>
        <p:spPr>
          <a:xfrm>
            <a:off x="192456" y="770930"/>
            <a:ext cx="5749723" cy="3894316"/>
          </a:xfrm>
          <a:prstGeom prst="rect">
            <a:avLst/>
          </a:prstGeom>
        </p:spPr>
      </p:pic>
    </p:spTree>
    <p:extLst>
      <p:ext uri="{BB962C8B-B14F-4D97-AF65-F5344CB8AC3E}">
        <p14:creationId xmlns:p14="http://schemas.microsoft.com/office/powerpoint/2010/main" val="1801979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8B3A2-D8C4-FC6E-E390-FB507C2B903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itle 6">
                <a:extLst>
                  <a:ext uri="{FF2B5EF4-FFF2-40B4-BE49-F238E27FC236}">
                    <a16:creationId xmlns:a16="http://schemas.microsoft.com/office/drawing/2014/main" id="{9EE6A19C-B361-CCD7-61D6-0298140F26ED}"/>
                  </a:ext>
                </a:extLst>
              </p:cNvPr>
              <p:cNvSpPr>
                <a:spLocks noGrp="1"/>
              </p:cNvSpPr>
              <p:nvPr>
                <p:ph type="title"/>
              </p:nvPr>
            </p:nvSpPr>
            <p:spPr>
              <a:xfrm>
                <a:off x="135414" y="242284"/>
                <a:ext cx="8310603" cy="392091"/>
              </a:xfrm>
            </p:spPr>
            <p:txBody>
              <a:bodyPr/>
              <a:lstStyle/>
              <a:p>
                <a:r>
                  <a:rPr lang="en-US" sz="2400" dirty="0">
                    <a:solidFill>
                      <a:srgbClr val="457A93"/>
                    </a:solidFill>
                  </a:rPr>
                  <a:t>The starting point of heavy nucleosynthesis: </a:t>
                </a:r>
                <a:r>
                  <a:rPr lang="en-US" sz="2400" baseline="30000" dirty="0">
                    <a:solidFill>
                      <a:srgbClr val="457A93"/>
                    </a:solidFill>
                  </a:rPr>
                  <a:t>59</a:t>
                </a:r>
                <a:r>
                  <a:rPr lang="en-US" sz="2400" dirty="0">
                    <a:solidFill>
                      <a:srgbClr val="457A93"/>
                    </a:solidFill>
                  </a:rPr>
                  <a:t>Fe(n,</a:t>
                </a:r>
                <a14:m>
                  <m:oMath xmlns:m="http://schemas.openxmlformats.org/officeDocument/2006/math">
                    <m:r>
                      <a:rPr lang="en-US" sz="2400" i="1">
                        <a:solidFill>
                          <a:srgbClr val="457A93"/>
                        </a:solidFill>
                        <a:latin typeface="Cambria Math" panose="02040503050406030204" pitchFamily="18" charset="0"/>
                        <a:ea typeface="Cambria Math" panose="02040503050406030204" pitchFamily="18" charset="0"/>
                      </a:rPr>
                      <m:t>𝛾</m:t>
                    </m:r>
                  </m:oMath>
                </a14:m>
                <a:r>
                  <a:rPr lang="en-US" sz="2400" dirty="0">
                    <a:solidFill>
                      <a:srgbClr val="457A93"/>
                    </a:solidFill>
                  </a:rPr>
                  <a:t>)</a:t>
                </a:r>
                <a:r>
                  <a:rPr lang="en-US" sz="2400" baseline="30000" dirty="0">
                    <a:solidFill>
                      <a:srgbClr val="457A93"/>
                    </a:solidFill>
                  </a:rPr>
                  <a:t>60</a:t>
                </a:r>
                <a:r>
                  <a:rPr lang="en-US" sz="2400" dirty="0">
                    <a:solidFill>
                      <a:srgbClr val="457A93"/>
                    </a:solidFill>
                  </a:rPr>
                  <a:t>Fe </a:t>
                </a:r>
              </a:p>
            </p:txBody>
          </p:sp>
        </mc:Choice>
        <mc:Fallback xmlns="">
          <p:sp>
            <p:nvSpPr>
              <p:cNvPr id="8" name="Title 6">
                <a:extLst>
                  <a:ext uri="{FF2B5EF4-FFF2-40B4-BE49-F238E27FC236}">
                    <a16:creationId xmlns:a16="http://schemas.microsoft.com/office/drawing/2014/main" id="{9EE6A19C-B361-CCD7-61D6-0298140F26ED}"/>
                  </a:ext>
                </a:extLst>
              </p:cNvPr>
              <p:cNvSpPr>
                <a:spLocks noGrp="1" noRot="1" noChangeAspect="1" noMove="1" noResize="1" noEditPoints="1" noAdjustHandles="1" noChangeArrowheads="1" noChangeShapeType="1" noTextEdit="1"/>
              </p:cNvSpPr>
              <p:nvPr>
                <p:ph type="title"/>
              </p:nvPr>
            </p:nvSpPr>
            <p:spPr>
              <a:xfrm>
                <a:off x="135414" y="242284"/>
                <a:ext cx="8310603" cy="392091"/>
              </a:xfrm>
              <a:blipFill>
                <a:blip r:embed="rId3"/>
                <a:stretch>
                  <a:fillRect l="-1067" t="-22581" b="-41935"/>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26781493-8CCD-8A2E-BBDB-165CCE811023}"/>
              </a:ext>
            </a:extLst>
          </p:cNvPr>
          <p:cNvGrpSpPr/>
          <p:nvPr/>
        </p:nvGrpSpPr>
        <p:grpSpPr>
          <a:xfrm>
            <a:off x="135414" y="3028898"/>
            <a:ext cx="5728895" cy="2026130"/>
            <a:chOff x="3287570" y="1797670"/>
            <a:chExt cx="5728895" cy="2026130"/>
          </a:xfrm>
        </p:grpSpPr>
        <p:pic>
          <p:nvPicPr>
            <p:cNvPr id="2" name="Picture 1" descr="Chart, line chart&#10;&#10;Description automatically generated">
              <a:extLst>
                <a:ext uri="{FF2B5EF4-FFF2-40B4-BE49-F238E27FC236}">
                  <a16:creationId xmlns:a16="http://schemas.microsoft.com/office/drawing/2014/main" id="{AE481C04-3DF8-DD74-54B4-251CFB3CDE6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87570" y="1797670"/>
              <a:ext cx="5728895" cy="202613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ED67B27-538F-4FF3-0842-2527E959F7E5}"/>
                    </a:ext>
                  </a:extLst>
                </p:cNvPr>
                <p:cNvSpPr txBox="1"/>
                <p:nvPr/>
              </p:nvSpPr>
              <p:spPr>
                <a:xfrm>
                  <a:off x="5040301" y="2037148"/>
                  <a:ext cx="1255723" cy="369332"/>
                </a:xfrm>
                <a:prstGeom prst="rect">
                  <a:avLst/>
                </a:prstGeom>
                <a:noFill/>
              </p:spPr>
              <p:txBody>
                <a:bodyPr wrap="square">
                  <a:spAutoFit/>
                </a:bodyPr>
                <a:lstStyle/>
                <a:p>
                  <a:r>
                    <a:rPr lang="en-US" baseline="30000" dirty="0"/>
                    <a:t>60</a:t>
                  </a:r>
                  <a:r>
                    <a:rPr lang="en-US" dirty="0"/>
                    <a:t>Fe(n,</a:t>
                  </a:r>
                  <a14:m>
                    <m:oMath xmlns:m="http://schemas.openxmlformats.org/officeDocument/2006/math">
                      <m:r>
                        <a:rPr lang="en-US" i="1">
                          <a:latin typeface="Cambria Math" panose="02040503050406030204" pitchFamily="18" charset="0"/>
                          <a:ea typeface="Cambria Math" panose="02040503050406030204" pitchFamily="18" charset="0"/>
                        </a:rPr>
                        <m:t>𝛾</m:t>
                      </m:r>
                    </m:oMath>
                  </a14:m>
                  <a:r>
                    <a:rPr lang="en-US" dirty="0"/>
                    <a:t>)</a:t>
                  </a:r>
                </a:p>
              </p:txBody>
            </p:sp>
          </mc:Choice>
          <mc:Fallback xmlns="">
            <p:sp>
              <p:nvSpPr>
                <p:cNvPr id="4" name="TextBox 3">
                  <a:extLst>
                    <a:ext uri="{FF2B5EF4-FFF2-40B4-BE49-F238E27FC236}">
                      <a16:creationId xmlns:a16="http://schemas.microsoft.com/office/drawing/2014/main" id="{1ED67B27-538F-4FF3-0842-2527E959F7E5}"/>
                    </a:ext>
                  </a:extLst>
                </p:cNvPr>
                <p:cNvSpPr txBox="1">
                  <a:spLocks noRot="1" noChangeAspect="1" noMove="1" noResize="1" noEditPoints="1" noAdjustHandles="1" noChangeArrowheads="1" noChangeShapeType="1" noTextEdit="1"/>
                </p:cNvSpPr>
                <p:nvPr/>
              </p:nvSpPr>
              <p:spPr>
                <a:xfrm>
                  <a:off x="5040301" y="2037148"/>
                  <a:ext cx="1255723" cy="369332"/>
                </a:xfrm>
                <a:prstGeom prst="rect">
                  <a:avLst/>
                </a:prstGeom>
                <a:blipFill>
                  <a:blip r:embed="rId5"/>
                  <a:stretch>
                    <a:fillRect t="-6667" b="-26667"/>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D68073C0-57F7-121C-4B9E-25C013EC3529}"/>
                </a:ext>
              </a:extLst>
            </p:cNvPr>
            <p:cNvSpPr txBox="1"/>
            <p:nvPr/>
          </p:nvSpPr>
          <p:spPr>
            <a:xfrm>
              <a:off x="4485552" y="3034352"/>
              <a:ext cx="3722685" cy="553998"/>
            </a:xfrm>
            <a:prstGeom prst="rect">
              <a:avLst/>
            </a:prstGeom>
            <a:noFill/>
          </p:spPr>
          <p:txBody>
            <a:bodyPr wrap="square" rtlCol="0">
              <a:spAutoFit/>
            </a:bodyPr>
            <a:lstStyle/>
            <a:p>
              <a:r>
                <a:rPr lang="en-US" sz="1200" dirty="0">
                  <a:solidFill>
                    <a:schemeClr val="tx1">
                      <a:lumMod val="50000"/>
                      <a:lumOff val="50000"/>
                    </a:schemeClr>
                  </a:solidFill>
                </a:rPr>
                <a:t>T. </a:t>
              </a:r>
              <a:r>
                <a:rPr lang="en-US" sz="1200" dirty="0" err="1">
                  <a:solidFill>
                    <a:schemeClr val="tx1">
                      <a:lumMod val="50000"/>
                      <a:lumOff val="50000"/>
                    </a:schemeClr>
                  </a:solidFill>
                </a:rPr>
                <a:t>Heftrich</a:t>
              </a:r>
              <a:r>
                <a:rPr lang="en-US" sz="1200" dirty="0">
                  <a:solidFill>
                    <a:schemeClr val="tx1">
                      <a:lumMod val="50000"/>
                      <a:lumOff val="50000"/>
                    </a:schemeClr>
                  </a:solidFill>
                </a:rPr>
                <a:t> et al., </a:t>
              </a:r>
              <a:r>
                <a:rPr lang="en-CA" sz="1200" dirty="0">
                  <a:solidFill>
                    <a:schemeClr val="tx1">
                      <a:lumMod val="50000"/>
                      <a:lumOff val="50000"/>
                    </a:schemeClr>
                  </a:solidFill>
                </a:rPr>
                <a:t>Phys. Rev. C </a:t>
              </a:r>
              <a:r>
                <a:rPr lang="en-CA" sz="1200" b="1" dirty="0">
                  <a:solidFill>
                    <a:schemeClr val="tx1">
                      <a:lumMod val="50000"/>
                      <a:lumOff val="50000"/>
                    </a:schemeClr>
                  </a:solidFill>
                </a:rPr>
                <a:t>92</a:t>
              </a:r>
              <a:r>
                <a:rPr lang="en-CA" sz="1200" dirty="0">
                  <a:solidFill>
                    <a:schemeClr val="tx1">
                      <a:lumMod val="50000"/>
                      <a:lumOff val="50000"/>
                    </a:schemeClr>
                  </a:solidFill>
                </a:rPr>
                <a:t>, 015806 (2015)</a:t>
              </a:r>
            </a:p>
            <a:p>
              <a:endParaRPr lang="en-US" dirty="0"/>
            </a:p>
          </p:txBody>
        </p:sp>
      </p:grpSp>
      <p:pic>
        <p:nvPicPr>
          <p:cNvPr id="12" name="Picture 11">
            <a:extLst>
              <a:ext uri="{FF2B5EF4-FFF2-40B4-BE49-F238E27FC236}">
                <a16:creationId xmlns:a16="http://schemas.microsoft.com/office/drawing/2014/main" id="{94DB42EA-1413-6048-CA58-2B483A829A0C}"/>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88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290258" y="800453"/>
            <a:ext cx="3195774" cy="811563"/>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BA3461C-E636-2183-520A-5B5B558087B8}"/>
                  </a:ext>
                </a:extLst>
              </p:cNvPr>
              <p:cNvSpPr txBox="1"/>
              <p:nvPr/>
            </p:nvSpPr>
            <p:spPr>
              <a:xfrm>
                <a:off x="290258" y="1778094"/>
                <a:ext cx="5574043" cy="1384995"/>
              </a:xfrm>
              <a:prstGeom prst="rect">
                <a:avLst/>
              </a:prstGeom>
              <a:noFill/>
            </p:spPr>
            <p:txBody>
              <a:bodyPr wrap="square" rtlCol="0">
                <a:spAutoFit/>
              </a:bodyPr>
              <a:lstStyle/>
              <a:p>
                <a:pPr marL="285750" indent="-285750">
                  <a:buFont typeface="Arial" panose="020B0604020202020204" pitchFamily="34" charset="0"/>
                  <a:buChar char="•"/>
                </a:pPr>
                <a:r>
                  <a:rPr lang="en-US" dirty="0"/>
                  <a:t>thermal neutron capture </a:t>
                </a:r>
                <a:r>
                  <a:rPr lang="en-US" baseline="30000" dirty="0">
                    <a:solidFill>
                      <a:schemeClr val="tx2"/>
                    </a:solidFill>
                    <a:latin typeface="Arial" panose="020B0604020202020204" pitchFamily="34" charset="0"/>
                    <a:cs typeface="Arial" panose="020B0604020202020204" pitchFamily="34" charset="0"/>
                  </a:rPr>
                  <a:t>59</a:t>
                </a:r>
                <a:r>
                  <a:rPr lang="en-US" dirty="0">
                    <a:solidFill>
                      <a:schemeClr val="tx2"/>
                    </a:solidFill>
                    <a:latin typeface="Arial" panose="020B0604020202020204" pitchFamily="34" charset="0"/>
                    <a:cs typeface="Arial" panose="020B0604020202020204" pitchFamily="34" charset="0"/>
                  </a:rPr>
                  <a:t>Fe(n,</a:t>
                </a:r>
                <a14:m>
                  <m:oMath xmlns:m="http://schemas.openxmlformats.org/officeDocument/2006/math">
                    <m:r>
                      <a:rPr lang="en-US" i="1">
                        <a:solidFill>
                          <a:schemeClr val="tx2"/>
                        </a:solidFill>
                        <a:latin typeface="Cambria Math" panose="02040503050406030204" pitchFamily="18" charset="0"/>
                        <a:ea typeface="Cambria Math" panose="02040503050406030204" pitchFamily="18" charset="0"/>
                      </a:rPr>
                      <m:t>𝛾</m:t>
                    </m:r>
                  </m:oMath>
                </a14:m>
                <a:r>
                  <a:rPr lang="en-US" dirty="0">
                    <a:solidFill>
                      <a:schemeClr val="tx2"/>
                    </a:solidFill>
                    <a:latin typeface="Arial" panose="020B0604020202020204" pitchFamily="34" charset="0"/>
                    <a:cs typeface="Arial" panose="020B0604020202020204" pitchFamily="34" charset="0"/>
                  </a:rPr>
                  <a:t>)</a:t>
                </a:r>
                <a:r>
                  <a:rPr lang="en-US" baseline="30000" dirty="0">
                    <a:solidFill>
                      <a:schemeClr val="tx2"/>
                    </a:solidFill>
                    <a:latin typeface="Arial" panose="020B0604020202020204" pitchFamily="34" charset="0"/>
                    <a:cs typeface="Arial" panose="020B0604020202020204" pitchFamily="34" charset="0"/>
                  </a:rPr>
                  <a:t> 60</a:t>
                </a:r>
                <a:r>
                  <a:rPr lang="en-US" dirty="0">
                    <a:solidFill>
                      <a:schemeClr val="tx2"/>
                    </a:solidFill>
                    <a:latin typeface="Arial" panose="020B0604020202020204" pitchFamily="34" charset="0"/>
                    <a:cs typeface="Arial" panose="020B0604020202020204" pitchFamily="34" charset="0"/>
                  </a:rPr>
                  <a:t>Fe</a:t>
                </a:r>
                <a:r>
                  <a:rPr lang="en-US" dirty="0">
                    <a:solidFill>
                      <a:srgbClr val="457A93"/>
                    </a:solidFill>
                  </a:rPr>
                  <a:t> </a:t>
                </a:r>
                <a:r>
                  <a:rPr lang="en-US" dirty="0"/>
                  <a:t> measured </a:t>
                </a:r>
              </a:p>
              <a:p>
                <a14:m>
                  <m:oMath xmlns:m="http://schemas.openxmlformats.org/officeDocument/2006/math">
                    <m:r>
                      <a:rPr lang="en-US" i="1">
                        <a:latin typeface="Cambria Math" panose="02040503050406030204" pitchFamily="18" charset="0"/>
                        <a:ea typeface="Cambria Math" panose="02040503050406030204" pitchFamily="18" charset="0"/>
                      </a:rPr>
                      <m:t>𝜎</m:t>
                    </m:r>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𝑀𝐴𝐶𝑆</m:t>
                    </m:r>
                    <m:r>
                      <a:rPr lang="en-CA" i="1">
                        <a:latin typeface="Cambria Math" panose="02040503050406030204" pitchFamily="18" charset="0"/>
                        <a:ea typeface="Cambria Math" panose="02040503050406030204" pitchFamily="18" charset="0"/>
                      </a:rPr>
                      <m:t>)=</m:t>
                    </m:r>
                  </m:oMath>
                </a14:m>
                <a:r>
                  <a:rPr lang="en-CA" dirty="0"/>
                  <a:t>(6.0 ± 1.3) barn</a:t>
                </a:r>
              </a:p>
              <a:p>
                <a:r>
                  <a:rPr lang="en-CA" sz="1200" dirty="0">
                    <a:solidFill>
                      <a:schemeClr val="tx1">
                        <a:lumMod val="50000"/>
                        <a:lumOff val="50000"/>
                      </a:schemeClr>
                    </a:solidFill>
                  </a:rPr>
                  <a:t>K. </a:t>
                </a:r>
                <a:r>
                  <a:rPr lang="en-CA" sz="1200" dirty="0" err="1">
                    <a:solidFill>
                      <a:schemeClr val="tx1">
                        <a:lumMod val="50000"/>
                        <a:lumOff val="50000"/>
                      </a:schemeClr>
                    </a:solidFill>
                  </a:rPr>
                  <a:t>Knie</a:t>
                </a:r>
                <a:r>
                  <a:rPr lang="en-CA" sz="1200" dirty="0">
                    <a:solidFill>
                      <a:schemeClr val="tx1">
                        <a:lumMod val="50000"/>
                        <a:lumOff val="50000"/>
                      </a:schemeClr>
                    </a:solidFill>
                  </a:rPr>
                  <a:t> et al., </a:t>
                </a:r>
                <a:r>
                  <a:rPr lang="en-CA" sz="1200" dirty="0" err="1">
                    <a:solidFill>
                      <a:schemeClr val="tx1">
                        <a:lumMod val="50000"/>
                        <a:lumOff val="50000"/>
                      </a:schemeClr>
                    </a:solidFill>
                  </a:rPr>
                  <a:t>Nucl</a:t>
                </a:r>
                <a:r>
                  <a:rPr lang="en-CA" sz="1200" dirty="0">
                    <a:solidFill>
                      <a:schemeClr val="tx1">
                        <a:lumMod val="50000"/>
                        <a:lumOff val="50000"/>
                      </a:schemeClr>
                    </a:solidFill>
                  </a:rPr>
                  <a:t>. Phys. A 723 (2003) 343–353 </a:t>
                </a:r>
              </a:p>
              <a:p>
                <a:endParaRPr lang="en-CA" dirty="0"/>
              </a:p>
              <a:p>
                <a:pPr marL="285750" indent="-285750">
                  <a:buFont typeface="Arial" panose="020B0604020202020204" pitchFamily="34" charset="0"/>
                  <a:buChar char="•"/>
                </a:pPr>
                <a:r>
                  <a:rPr lang="en-CA" dirty="0"/>
                  <a:t>capture rate at stellar energies for </a:t>
                </a:r>
                <a:r>
                  <a:rPr lang="en-US" baseline="30000" dirty="0">
                    <a:solidFill>
                      <a:schemeClr val="tx2"/>
                    </a:solidFill>
                    <a:latin typeface="Arial" panose="020B0604020202020204" pitchFamily="34" charset="0"/>
                    <a:cs typeface="Arial" panose="020B0604020202020204" pitchFamily="34" charset="0"/>
                  </a:rPr>
                  <a:t>59</a:t>
                </a:r>
                <a:r>
                  <a:rPr lang="en-US" dirty="0">
                    <a:solidFill>
                      <a:schemeClr val="tx2"/>
                    </a:solidFill>
                    <a:latin typeface="Arial" panose="020B0604020202020204" pitchFamily="34" charset="0"/>
                    <a:cs typeface="Arial" panose="020B0604020202020204" pitchFamily="34" charset="0"/>
                  </a:rPr>
                  <a:t>Fe(n,</a:t>
                </a:r>
                <a14:m>
                  <m:oMath xmlns:m="http://schemas.openxmlformats.org/officeDocument/2006/math">
                    <m:r>
                      <a:rPr lang="en-US" i="1">
                        <a:solidFill>
                          <a:schemeClr val="tx2"/>
                        </a:solidFill>
                        <a:latin typeface="Cambria Math" panose="02040503050406030204" pitchFamily="18" charset="0"/>
                        <a:ea typeface="Cambria Math" panose="02040503050406030204" pitchFamily="18" charset="0"/>
                      </a:rPr>
                      <m:t>𝛾</m:t>
                    </m:r>
                  </m:oMath>
                </a14:m>
                <a:r>
                  <a:rPr lang="en-US" dirty="0">
                    <a:solidFill>
                      <a:schemeClr val="tx2"/>
                    </a:solidFill>
                    <a:latin typeface="Arial" panose="020B0604020202020204" pitchFamily="34" charset="0"/>
                    <a:cs typeface="Arial" panose="020B0604020202020204" pitchFamily="34" charset="0"/>
                  </a:rPr>
                  <a:t>)</a:t>
                </a:r>
                <a:r>
                  <a:rPr lang="en-US" baseline="30000" dirty="0">
                    <a:solidFill>
                      <a:schemeClr val="tx2"/>
                    </a:solidFill>
                    <a:latin typeface="Arial" panose="020B0604020202020204" pitchFamily="34" charset="0"/>
                    <a:cs typeface="Arial" panose="020B0604020202020204" pitchFamily="34" charset="0"/>
                  </a:rPr>
                  <a:t> 60</a:t>
                </a:r>
                <a:r>
                  <a:rPr lang="en-US" dirty="0">
                    <a:solidFill>
                      <a:schemeClr val="tx2"/>
                    </a:solidFill>
                    <a:latin typeface="Arial" panose="020B0604020202020204" pitchFamily="34" charset="0"/>
                    <a:cs typeface="Arial" panose="020B0604020202020204" pitchFamily="34" charset="0"/>
                  </a:rPr>
                  <a:t>Fe</a:t>
                </a:r>
                <a:r>
                  <a:rPr lang="en-US" dirty="0"/>
                  <a:t> ?</a:t>
                </a:r>
                <a:endParaRPr lang="en-CA" dirty="0"/>
              </a:p>
            </p:txBody>
          </p:sp>
        </mc:Choice>
        <mc:Fallback xmlns="">
          <p:sp>
            <p:nvSpPr>
              <p:cNvPr id="15" name="TextBox 14">
                <a:extLst>
                  <a:ext uri="{FF2B5EF4-FFF2-40B4-BE49-F238E27FC236}">
                    <a16:creationId xmlns:a16="http://schemas.microsoft.com/office/drawing/2014/main" id="{6BA3461C-E636-2183-520A-5B5B558087B8}"/>
                  </a:ext>
                </a:extLst>
              </p:cNvPr>
              <p:cNvSpPr txBox="1">
                <a:spLocks noRot="1" noChangeAspect="1" noMove="1" noResize="1" noEditPoints="1" noAdjustHandles="1" noChangeArrowheads="1" noChangeShapeType="1" noTextEdit="1"/>
              </p:cNvSpPr>
              <p:nvPr/>
            </p:nvSpPr>
            <p:spPr>
              <a:xfrm>
                <a:off x="290258" y="1778094"/>
                <a:ext cx="5574043" cy="1384995"/>
              </a:xfrm>
              <a:prstGeom prst="rect">
                <a:avLst/>
              </a:prstGeom>
              <a:blipFill>
                <a:blip r:embed="rId8"/>
                <a:stretch>
                  <a:fillRect l="-911" t="-3636" b="-5455"/>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C4A6B83E-0C47-7276-073F-E7904DD554F2}"/>
              </a:ext>
            </a:extLst>
          </p:cNvPr>
          <p:cNvCxnSpPr/>
          <p:nvPr/>
        </p:nvCxnSpPr>
        <p:spPr>
          <a:xfrm>
            <a:off x="1676018" y="1511590"/>
            <a:ext cx="59055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Figure 1">
            <a:extLst>
              <a:ext uri="{FF2B5EF4-FFF2-40B4-BE49-F238E27FC236}">
                <a16:creationId xmlns:a16="http://schemas.microsoft.com/office/drawing/2014/main" id="{C9D19097-0218-066B-9588-A1D4530DBAB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161922" y="683310"/>
            <a:ext cx="2691820" cy="137282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759EC38D-564C-5658-FFE6-9CF5792AE31A}"/>
              </a:ext>
            </a:extLst>
          </p:cNvPr>
          <p:cNvCxnSpPr>
            <a:cxnSpLocks/>
          </p:cNvCxnSpPr>
          <p:nvPr/>
        </p:nvCxnSpPr>
        <p:spPr>
          <a:xfrm>
            <a:off x="5864309" y="634375"/>
            <a:ext cx="0" cy="424750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8C8FD6A-4A89-DA6C-1BE4-24E0E367BB87}"/>
              </a:ext>
            </a:extLst>
          </p:cNvPr>
          <p:cNvSpPr/>
          <p:nvPr/>
        </p:nvSpPr>
        <p:spPr>
          <a:xfrm>
            <a:off x="7686676" y="4041963"/>
            <a:ext cx="1295400" cy="9300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aph of a graph of a nuclear explosion&#10;&#10;Description automatically generated with medium confidence">
            <a:extLst>
              <a:ext uri="{FF2B5EF4-FFF2-40B4-BE49-F238E27FC236}">
                <a16:creationId xmlns:a16="http://schemas.microsoft.com/office/drawing/2014/main" id="{0576A304-1328-FC1A-ACC0-09B378BD2674}"/>
              </a:ext>
            </a:extLst>
          </p:cNvPr>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a:xfrm>
            <a:off x="6058107" y="2258886"/>
            <a:ext cx="2619168" cy="2796142"/>
          </a:xfrm>
          <a:prstGeom prst="rect">
            <a:avLst/>
          </a:prstGeom>
        </p:spPr>
      </p:pic>
    </p:spTree>
    <p:extLst>
      <p:ext uri="{BB962C8B-B14F-4D97-AF65-F5344CB8AC3E}">
        <p14:creationId xmlns:p14="http://schemas.microsoft.com/office/powerpoint/2010/main" val="1323198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Box 113">
            <a:extLst>
              <a:ext uri="{FF2B5EF4-FFF2-40B4-BE49-F238E27FC236}">
                <a16:creationId xmlns:a16="http://schemas.microsoft.com/office/drawing/2014/main" id="{78E5B42F-C86E-A846-8FCE-153A9B0E3871}"/>
              </a:ext>
            </a:extLst>
          </p:cNvPr>
          <p:cNvSpPr txBox="1"/>
          <p:nvPr/>
        </p:nvSpPr>
        <p:spPr>
          <a:xfrm>
            <a:off x="4706056" y="738743"/>
            <a:ext cx="4639376" cy="1769715"/>
          </a:xfrm>
          <a:prstGeom prst="rect">
            <a:avLst/>
          </a:prstGeom>
          <a:noFill/>
        </p:spPr>
        <p:txBody>
          <a:bodyPr wrap="square" rtlCol="0">
            <a:spAutoFit/>
          </a:bodyPr>
          <a:lstStyle/>
          <a:p>
            <a:pPr defTabSz="342900" fontAlgn="auto">
              <a:spcBef>
                <a:spcPts val="0"/>
              </a:spcBef>
              <a:spcAft>
                <a:spcPts val="0"/>
              </a:spcAft>
            </a:pPr>
            <a:r>
              <a:rPr lang="en-US" sz="1500" b="1" u="sng" dirty="0">
                <a:solidFill>
                  <a:srgbClr val="000000"/>
                </a:solidFill>
                <a:latin typeface="Times New Roman" panose="02020603050405020304" pitchFamily="18" charset="0"/>
                <a:ea typeface="ヒラギノ角ゴ Pro W3"/>
                <a:cs typeface="Times New Roman" panose="02020603050405020304" pitchFamily="18" charset="0"/>
              </a:rPr>
              <a:t>Required input:  </a:t>
            </a:r>
          </a:p>
          <a:p>
            <a:pPr marL="214313" indent="-214313" defTabSz="342900" fontAlgn="auto">
              <a:spcBef>
                <a:spcPts val="0"/>
              </a:spcBef>
              <a:spcAft>
                <a:spcPts val="0"/>
              </a:spcAft>
              <a:buFont typeface="Arial" panose="020B0604020202020204" pitchFamily="34" charset="0"/>
              <a:buChar char="•"/>
            </a:pPr>
            <a:r>
              <a:rPr lang="en-US" dirty="0">
                <a:solidFill>
                  <a:srgbClr val="3C26FE"/>
                </a:solidFill>
                <a:latin typeface="Times New Roman" panose="02020603050405020304" pitchFamily="18" charset="0"/>
                <a:ea typeface="+mn-ea"/>
                <a:cs typeface="Times New Roman" panose="02020603050405020304" pitchFamily="18" charset="0"/>
              </a:rPr>
              <a:t>Nuclear Level Density (NLD)</a:t>
            </a:r>
          </a:p>
          <a:p>
            <a:pPr marL="214313" indent="-214313" defTabSz="342900" fontAlgn="auto">
              <a:spcBef>
                <a:spcPts val="0"/>
              </a:spcBef>
              <a:spcAft>
                <a:spcPts val="0"/>
              </a:spcAft>
              <a:buFont typeface="Arial" panose="020B0604020202020204" pitchFamily="34" charset="0"/>
              <a:buChar char="•"/>
            </a:pPr>
            <a:r>
              <a:rPr lang="el-GR" dirty="0">
                <a:solidFill>
                  <a:srgbClr val="FF0000"/>
                </a:solidFill>
                <a:latin typeface="Times New Roman" panose="02020603050405020304" pitchFamily="18" charset="0"/>
                <a:ea typeface="+mn-ea"/>
                <a:cs typeface="Times New Roman" panose="02020603050405020304" pitchFamily="18" charset="0"/>
              </a:rPr>
              <a:t>γ</a:t>
            </a:r>
            <a:r>
              <a:rPr lang="en-US" dirty="0">
                <a:solidFill>
                  <a:srgbClr val="FF0000"/>
                </a:solidFill>
                <a:latin typeface="Times New Roman" panose="02020603050405020304" pitchFamily="18" charset="0"/>
                <a:ea typeface="+mn-ea"/>
                <a:cs typeface="Times New Roman" panose="02020603050405020304" pitchFamily="18" charset="0"/>
              </a:rPr>
              <a:t>-ray strength function (</a:t>
            </a:r>
            <a:r>
              <a:rPr lang="el-GR" dirty="0">
                <a:solidFill>
                  <a:srgbClr val="FF0000"/>
                </a:solidFill>
                <a:latin typeface="Times New Roman" panose="02020603050405020304" pitchFamily="18" charset="0"/>
                <a:ea typeface="+mn-ea"/>
                <a:cs typeface="Times New Roman" panose="02020603050405020304" pitchFamily="18" charset="0"/>
              </a:rPr>
              <a:t>γ</a:t>
            </a:r>
            <a:r>
              <a:rPr lang="en-US" dirty="0">
                <a:solidFill>
                  <a:srgbClr val="FF0000"/>
                </a:solidFill>
                <a:latin typeface="Times New Roman" panose="02020603050405020304" pitchFamily="18" charset="0"/>
                <a:ea typeface="+mn-ea"/>
                <a:cs typeface="Times New Roman" panose="02020603050405020304" pitchFamily="18" charset="0"/>
              </a:rPr>
              <a:t>SF)</a:t>
            </a:r>
          </a:p>
          <a:p>
            <a:pPr marL="214313" indent="-214313" defTabSz="342900" fontAlgn="auto">
              <a:spcBef>
                <a:spcPts val="0"/>
              </a:spcBef>
              <a:spcAft>
                <a:spcPts val="0"/>
              </a:spcAft>
              <a:buFont typeface="Arial" panose="020B0604020202020204" pitchFamily="34" charset="0"/>
              <a:buChar char="•"/>
            </a:pPr>
            <a:r>
              <a:rPr lang="en-US" dirty="0">
                <a:solidFill>
                  <a:srgbClr val="008001"/>
                </a:solidFill>
                <a:latin typeface="Times New Roman" panose="02020603050405020304" pitchFamily="18" charset="0"/>
                <a:ea typeface="+mn-ea"/>
                <a:cs typeface="Times New Roman" panose="02020603050405020304" pitchFamily="18" charset="0"/>
              </a:rPr>
              <a:t>Optical model potential</a:t>
            </a:r>
          </a:p>
          <a:p>
            <a:pPr defTabSz="342900" fontAlgn="auto">
              <a:spcBef>
                <a:spcPts val="0"/>
              </a:spcBef>
              <a:spcAft>
                <a:spcPts val="0"/>
              </a:spcAft>
            </a:pPr>
            <a:r>
              <a:rPr lang="en-US" dirty="0">
                <a:solidFill>
                  <a:prstClr val="black"/>
                </a:solidFill>
                <a:latin typeface="Times New Roman" panose="02020603050405020304" pitchFamily="18" charset="0"/>
                <a:ea typeface="ヒラギノ角ゴ Pro W3"/>
                <a:cs typeface="Times New Roman" panose="02020603050405020304" pitchFamily="18" charset="0"/>
              </a:rPr>
              <a:t>+ Direct capture contributions can play a role</a:t>
            </a:r>
          </a:p>
          <a:p>
            <a:pPr defTabSz="342900" fontAlgn="auto">
              <a:spcBef>
                <a:spcPts val="0"/>
              </a:spcBef>
              <a:spcAft>
                <a:spcPts val="0"/>
              </a:spcAft>
            </a:pPr>
            <a:endParaRPr lang="en-US" sz="2200" dirty="0">
              <a:solidFill>
                <a:srgbClr val="000000"/>
              </a:solidFill>
              <a:latin typeface="Calibri"/>
              <a:ea typeface="ヒラギノ角ゴ Pro W3"/>
              <a:cs typeface="Calibri"/>
            </a:endParaRPr>
          </a:p>
        </p:txBody>
      </p:sp>
      <p:sp>
        <p:nvSpPr>
          <p:cNvPr id="8" name="Title 6">
            <a:extLst>
              <a:ext uri="{FF2B5EF4-FFF2-40B4-BE49-F238E27FC236}">
                <a16:creationId xmlns:a16="http://schemas.microsoft.com/office/drawing/2014/main" id="{864B63F2-DCC8-17F5-41F5-F90C529B80B4}"/>
              </a:ext>
            </a:extLst>
          </p:cNvPr>
          <p:cNvSpPr>
            <a:spLocks noGrp="1"/>
          </p:cNvSpPr>
          <p:nvPr>
            <p:ph type="title"/>
          </p:nvPr>
        </p:nvSpPr>
        <p:spPr>
          <a:xfrm>
            <a:off x="135414" y="242284"/>
            <a:ext cx="8310603" cy="725880"/>
          </a:xfrm>
        </p:spPr>
        <p:txBody>
          <a:bodyPr/>
          <a:lstStyle/>
          <a:p>
            <a:r>
              <a:rPr lang="en-US" sz="2400" dirty="0">
                <a:latin typeface="+mn-lt"/>
              </a:rPr>
              <a:t>Hauser-</a:t>
            </a:r>
            <a:r>
              <a:rPr lang="en-US" sz="2400" dirty="0" err="1">
                <a:latin typeface="+mn-lt"/>
              </a:rPr>
              <a:t>Feshbach</a:t>
            </a:r>
            <a:r>
              <a:rPr lang="en-US" sz="2400" dirty="0">
                <a:latin typeface="+mn-lt"/>
              </a:rPr>
              <a:t> and the </a:t>
            </a:r>
            <a:r>
              <a:rPr lang="en-US" sz="2400" dirty="0">
                <a:solidFill>
                  <a:prstClr val="black"/>
                </a:solidFill>
                <a:latin typeface="+mn-lt"/>
                <a:ea typeface="ＭＳ Ｐゴシック" charset="-128"/>
              </a:rPr>
              <a:t> </a:t>
            </a:r>
            <a:r>
              <a:rPr lang="en-US" sz="2400" dirty="0">
                <a:latin typeface="+mn-lt"/>
                <a:ea typeface="ＭＳ Ｐゴシック" charset="-128"/>
              </a:rPr>
              <a:t>β-Oslo method</a:t>
            </a:r>
            <a:endParaRPr lang="en-US" sz="2400" dirty="0">
              <a:latin typeface="+mn-lt"/>
            </a:endParaRPr>
          </a:p>
        </p:txBody>
      </p:sp>
      <p:pic>
        <p:nvPicPr>
          <p:cNvPr id="2" name="Picture 1">
            <a:extLst>
              <a:ext uri="{FF2B5EF4-FFF2-40B4-BE49-F238E27FC236}">
                <a16:creationId xmlns:a16="http://schemas.microsoft.com/office/drawing/2014/main" id="{57DE2F2B-C0F4-1308-7C6B-552F9B254B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2475" y="805388"/>
            <a:ext cx="3800288" cy="2599617"/>
          </a:xfrm>
          <a:prstGeom prst="rect">
            <a:avLst/>
          </a:prstGeom>
        </p:spPr>
      </p:pic>
      <p:sp>
        <p:nvSpPr>
          <p:cNvPr id="4" name="Rectangle 3">
            <a:extLst>
              <a:ext uri="{FF2B5EF4-FFF2-40B4-BE49-F238E27FC236}">
                <a16:creationId xmlns:a16="http://schemas.microsoft.com/office/drawing/2014/main" id="{A1F671B8-2582-51E2-2687-6D847EC90072}"/>
              </a:ext>
            </a:extLst>
          </p:cNvPr>
          <p:cNvSpPr/>
          <p:nvPr/>
        </p:nvSpPr>
        <p:spPr>
          <a:xfrm>
            <a:off x="135414" y="4173031"/>
            <a:ext cx="8838699" cy="584775"/>
          </a:xfrm>
          <a:prstGeom prst="rect">
            <a:avLst/>
          </a:prstGeom>
        </p:spPr>
        <p:txBody>
          <a:bodyPr wrap="square">
            <a:spAutoFit/>
          </a:bodyPr>
          <a:lstStyle/>
          <a:p>
            <a:pPr marL="171450" marR="0" lvl="0" indent="-171450" algn="l" defTabSz="914400"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charset="0"/>
                <a:ea typeface="ＭＳ Ｐゴシック" charset="-128"/>
                <a:cs typeface="+mn-cs"/>
              </a:rPr>
              <a:t>In general, β-Oslo is the (far) more sensitive method in terms of how exotic we can go</a:t>
            </a:r>
          </a:p>
          <a:p>
            <a:pPr marL="171450" marR="0" lvl="0" indent="-171450" algn="l" defTabSz="914400" rtl="0" eaLnBrk="1" fontAlgn="base" latinLnBrk="0" hangingPunct="1">
              <a:lnSpc>
                <a:spcPct val="100000"/>
              </a:lnSpc>
              <a:spcBef>
                <a:spcPct val="0"/>
              </a:spcBef>
              <a:spcAft>
                <a:spcPct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charset="0"/>
                <a:ea typeface="ＭＳ Ｐゴシック" charset="-128"/>
                <a:cs typeface="+mn-cs"/>
              </a:rPr>
              <a:t>In certain cases, β-Oslo cannot be applied because of Q-value and/or spin restrictions</a:t>
            </a:r>
          </a:p>
        </p:txBody>
      </p:sp>
      <p:sp>
        <p:nvSpPr>
          <p:cNvPr id="6" name="TextBox 5">
            <a:extLst>
              <a:ext uri="{FF2B5EF4-FFF2-40B4-BE49-F238E27FC236}">
                <a16:creationId xmlns:a16="http://schemas.microsoft.com/office/drawing/2014/main" id="{126418BB-F585-0799-820F-81153173A7C3}"/>
              </a:ext>
            </a:extLst>
          </p:cNvPr>
          <p:cNvSpPr txBox="1"/>
          <p:nvPr/>
        </p:nvSpPr>
        <p:spPr>
          <a:xfrm>
            <a:off x="594074" y="3568480"/>
            <a:ext cx="2046256" cy="461665"/>
          </a:xfrm>
          <a:prstGeom prst="rect">
            <a:avLst/>
          </a:prstGeom>
          <a:noFill/>
        </p:spPr>
        <p:txBody>
          <a:bodyPr wrap="square">
            <a:spAutoFit/>
          </a:bodyPr>
          <a:lstStyle/>
          <a:p>
            <a:r>
              <a:rPr lang="en-US" sz="1200" b="0" i="0" u="none" strike="noStrike" dirty="0">
                <a:solidFill>
                  <a:srgbClr val="000000"/>
                </a:solidFill>
                <a:effectLst/>
                <a:latin typeface="Noto Sans" panose="020B0604020202020204" pitchFamily="34" charset="0"/>
              </a:rPr>
              <a:t>A. Spyrou et. </a:t>
            </a:r>
            <a:r>
              <a:rPr lang="en-US" sz="1200" dirty="0">
                <a:solidFill>
                  <a:srgbClr val="000000"/>
                </a:solidFill>
                <a:latin typeface="Noto Sans" panose="020B0604020202020204" pitchFamily="34" charset="0"/>
              </a:rPr>
              <a:t>a</a:t>
            </a:r>
            <a:r>
              <a:rPr lang="en-US" sz="1200" b="0" i="0" u="none" strike="noStrike" dirty="0">
                <a:solidFill>
                  <a:srgbClr val="000000"/>
                </a:solidFill>
                <a:effectLst/>
                <a:latin typeface="Noto Sans" panose="020B0604020202020204" pitchFamily="34" charset="0"/>
              </a:rPr>
              <a:t>l, Phys. Rev. Lett. </a:t>
            </a:r>
            <a:r>
              <a:rPr lang="en-US" sz="1200" b="1" i="0" u="none" strike="noStrike" dirty="0">
                <a:solidFill>
                  <a:srgbClr val="000000"/>
                </a:solidFill>
                <a:effectLst/>
                <a:latin typeface="Noto Sans" panose="020B0604020202020204" pitchFamily="34" charset="0"/>
              </a:rPr>
              <a:t>113</a:t>
            </a:r>
            <a:r>
              <a:rPr lang="en-US" sz="1200" b="0" i="0" u="none" strike="noStrike" dirty="0">
                <a:solidFill>
                  <a:srgbClr val="000000"/>
                </a:solidFill>
                <a:effectLst/>
                <a:latin typeface="Noto Sans" panose="020B0604020202020204" pitchFamily="34" charset="0"/>
              </a:rPr>
              <a:t>, 232502</a:t>
            </a:r>
            <a:endParaRPr lang="en-US" sz="1200" dirty="0"/>
          </a:p>
        </p:txBody>
      </p:sp>
      <p:cxnSp>
        <p:nvCxnSpPr>
          <p:cNvPr id="9" name="Straight Connector 8">
            <a:extLst>
              <a:ext uri="{FF2B5EF4-FFF2-40B4-BE49-F238E27FC236}">
                <a16:creationId xmlns:a16="http://schemas.microsoft.com/office/drawing/2014/main" id="{6842C10F-33D3-FEEC-F51C-6C179B947F63}"/>
              </a:ext>
            </a:extLst>
          </p:cNvPr>
          <p:cNvCxnSpPr>
            <a:cxnSpLocks/>
          </p:cNvCxnSpPr>
          <p:nvPr/>
        </p:nvCxnSpPr>
        <p:spPr>
          <a:xfrm flipH="1" flipV="1">
            <a:off x="1411462" y="4030145"/>
            <a:ext cx="85868" cy="142886"/>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FC23D40-9ED5-7000-DC72-F084699C25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18395" y="2224361"/>
            <a:ext cx="2937257" cy="1971183"/>
          </a:xfrm>
          <a:prstGeom prst="rect">
            <a:avLst/>
          </a:prstGeom>
        </p:spPr>
      </p:pic>
      <p:pic>
        <p:nvPicPr>
          <p:cNvPr id="11" name="Picture 10">
            <a:extLst>
              <a:ext uri="{FF2B5EF4-FFF2-40B4-BE49-F238E27FC236}">
                <a16:creationId xmlns:a16="http://schemas.microsoft.com/office/drawing/2014/main" id="{E32B720A-FD06-5E68-29D0-A3454153184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92813" y="2182638"/>
            <a:ext cx="2781300" cy="1918950"/>
          </a:xfrm>
          <a:prstGeom prst="rect">
            <a:avLst/>
          </a:prstGeom>
        </p:spPr>
      </p:pic>
    </p:spTree>
    <p:extLst>
      <p:ext uri="{BB962C8B-B14F-4D97-AF65-F5344CB8AC3E}">
        <p14:creationId xmlns:p14="http://schemas.microsoft.com/office/powerpoint/2010/main" val="2144964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8D594-C901-C96A-5CA4-C1B65D134A0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5BDA9A0-7927-708C-71BD-E4A86D844A75}"/>
              </a:ext>
            </a:extLst>
          </p:cNvPr>
          <p:cNvGrpSpPr/>
          <p:nvPr/>
        </p:nvGrpSpPr>
        <p:grpSpPr>
          <a:xfrm>
            <a:off x="5634518" y="773738"/>
            <a:ext cx="3396248" cy="3331056"/>
            <a:chOff x="4749800" y="773736"/>
            <a:chExt cx="3595165" cy="3609721"/>
          </a:xfrm>
        </p:grpSpPr>
        <p:pic>
          <p:nvPicPr>
            <p:cNvPr id="29" name="Picture 28">
              <a:extLst>
                <a:ext uri="{FF2B5EF4-FFF2-40B4-BE49-F238E27FC236}">
                  <a16:creationId xmlns:a16="http://schemas.microsoft.com/office/drawing/2014/main" id="{9CE6DB71-C9C2-3D2E-BF52-D9FE058CEA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9800" y="1256208"/>
              <a:ext cx="3595165" cy="3127249"/>
            </a:xfrm>
            <a:prstGeom prst="rect">
              <a:avLst/>
            </a:prstGeom>
          </p:spPr>
        </p:pic>
        <p:sp>
          <p:nvSpPr>
            <p:cNvPr id="30" name="TextBox 29">
              <a:extLst>
                <a:ext uri="{FF2B5EF4-FFF2-40B4-BE49-F238E27FC236}">
                  <a16:creationId xmlns:a16="http://schemas.microsoft.com/office/drawing/2014/main" id="{0769ED0C-7615-B987-0892-B11FE9AC9DFE}"/>
                </a:ext>
              </a:extLst>
            </p:cNvPr>
            <p:cNvSpPr txBox="1"/>
            <p:nvPr/>
          </p:nvSpPr>
          <p:spPr>
            <a:xfrm>
              <a:off x="5115560" y="773736"/>
              <a:ext cx="2768714" cy="400229"/>
            </a:xfrm>
            <a:prstGeom prst="rect">
              <a:avLst/>
            </a:prstGeom>
            <a:noFill/>
          </p:spPr>
          <p:txBody>
            <a:bodyPr wrap="none" rtlCol="0">
              <a:spAutoFit/>
            </a:bodyPr>
            <a:lstStyle/>
            <a:p>
              <a:r>
                <a:rPr lang="en-US" baseline="30000" dirty="0">
                  <a:latin typeface="Calibri" panose="020F0502020204030204" pitchFamily="34" charset="0"/>
                  <a:cs typeface="Calibri" panose="020F0502020204030204" pitchFamily="34" charset="0"/>
                </a:rPr>
                <a:t>59</a:t>
              </a:r>
              <a:r>
                <a:rPr lang="en-US" dirty="0">
                  <a:latin typeface="Calibri" panose="020F0502020204030204" pitchFamily="34" charset="0"/>
                  <a:cs typeface="Calibri" panose="020F0502020204030204" pitchFamily="34" charset="0"/>
                </a:rPr>
                <a:t>Fe(n,</a:t>
              </a:r>
              <a:r>
                <a:rPr lang="el-GR" dirty="0">
                  <a:latin typeface="Calibri" panose="020F0502020204030204" pitchFamily="34" charset="0"/>
                  <a:cs typeface="Calibri" panose="020F0502020204030204" pitchFamily="34" charset="0"/>
                </a:rPr>
                <a:t>γ)</a:t>
              </a:r>
              <a:r>
                <a:rPr lang="el-GR" baseline="30000" dirty="0">
                  <a:latin typeface="Calibri" panose="020F0502020204030204" pitchFamily="34" charset="0"/>
                  <a:cs typeface="Calibri" panose="020F0502020204030204" pitchFamily="34" charset="0"/>
                </a:rPr>
                <a:t>60</a:t>
              </a:r>
              <a:r>
                <a:rPr lang="en-US" dirty="0">
                  <a:latin typeface="Calibri" panose="020F0502020204030204" pitchFamily="34" charset="0"/>
                  <a:cs typeface="Calibri" panose="020F0502020204030204" pitchFamily="34" charset="0"/>
                </a:rPr>
                <a:t>Fe cross section</a:t>
              </a:r>
            </a:p>
          </p:txBody>
        </p:sp>
      </p:grpSp>
      <p:sp>
        <p:nvSpPr>
          <p:cNvPr id="31" name="TextBox 30">
            <a:extLst>
              <a:ext uri="{FF2B5EF4-FFF2-40B4-BE49-F238E27FC236}">
                <a16:creationId xmlns:a16="http://schemas.microsoft.com/office/drawing/2014/main" id="{7B2C6D9D-EFE1-CB9B-01AE-362FE4666F67}"/>
              </a:ext>
            </a:extLst>
          </p:cNvPr>
          <p:cNvSpPr txBox="1"/>
          <p:nvPr/>
        </p:nvSpPr>
        <p:spPr>
          <a:xfrm>
            <a:off x="3170953" y="4089191"/>
            <a:ext cx="2239524"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nb-NO" sz="1200" i="1" dirty="0">
                <a:solidFill>
                  <a:srgbClr val="000000"/>
                </a:solidFill>
                <a:latin typeface="Times New Roman"/>
                <a:cs typeface="Times New Roman"/>
              </a:rPr>
              <a:t>Spyrou et al. Nature Com. (2024)</a:t>
            </a:r>
            <a:endParaRPr lang="en-US" sz="1200" i="1" dirty="0">
              <a:solidFill>
                <a:srgbClr val="000000"/>
              </a:solidFill>
              <a:latin typeface="Times New Roman"/>
              <a:cs typeface="Times New Roman"/>
            </a:endParaRPr>
          </a:p>
        </p:txBody>
      </p:sp>
      <p:sp>
        <p:nvSpPr>
          <p:cNvPr id="48" name="Rectangle 47">
            <a:extLst>
              <a:ext uri="{FF2B5EF4-FFF2-40B4-BE49-F238E27FC236}">
                <a16:creationId xmlns:a16="http://schemas.microsoft.com/office/drawing/2014/main" id="{5B6AE27E-69E4-17D3-A9CF-EB303D75F7EB}"/>
              </a:ext>
            </a:extLst>
          </p:cNvPr>
          <p:cNvSpPr/>
          <p:nvPr/>
        </p:nvSpPr>
        <p:spPr>
          <a:xfrm>
            <a:off x="2392841" y="1326081"/>
            <a:ext cx="3048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1072A67F-6A83-0270-0BBA-77DD89205CEB}"/>
              </a:ext>
            </a:extLst>
          </p:cNvPr>
          <p:cNvPicPr>
            <a:picLocks noChangeAspect="1"/>
          </p:cNvPicPr>
          <p:nvPr/>
        </p:nvPicPr>
        <p:blipFill>
          <a:blip r:embed="rId4"/>
          <a:srcRect r="6598"/>
          <a:stretch>
            <a:fillRect/>
          </a:stretch>
        </p:blipFill>
        <p:spPr>
          <a:xfrm>
            <a:off x="2803807" y="1066865"/>
            <a:ext cx="2945483" cy="3036375"/>
          </a:xfrm>
          <a:prstGeom prst="rect">
            <a:avLst/>
          </a:prstGeom>
        </p:spPr>
      </p:pic>
      <p:sp>
        <p:nvSpPr>
          <p:cNvPr id="54" name="TextBox 53">
            <a:extLst>
              <a:ext uri="{FF2B5EF4-FFF2-40B4-BE49-F238E27FC236}">
                <a16:creationId xmlns:a16="http://schemas.microsoft.com/office/drawing/2014/main" id="{0435F167-1E62-C2ED-E25C-6055BD2446F4}"/>
              </a:ext>
            </a:extLst>
          </p:cNvPr>
          <p:cNvSpPr txBox="1"/>
          <p:nvPr/>
        </p:nvSpPr>
        <p:spPr>
          <a:xfrm>
            <a:off x="3170953" y="777791"/>
            <a:ext cx="2371675" cy="369332"/>
          </a:xfrm>
          <a:prstGeom prst="rect">
            <a:avLst/>
          </a:prstGeom>
          <a:noFill/>
        </p:spPr>
        <p:txBody>
          <a:bodyPr wrap="none" rtlCol="0">
            <a:spAutoFit/>
          </a:bodyPr>
          <a:lstStyle/>
          <a:p>
            <a:r>
              <a:rPr lang="el-GR" dirty="0">
                <a:latin typeface="Calibri" panose="020F0502020204030204" pitchFamily="34" charset="0"/>
                <a:cs typeface="Calibri" panose="020F0502020204030204" pitchFamily="34" charset="0"/>
              </a:rPr>
              <a:t>γ-</a:t>
            </a:r>
            <a:r>
              <a:rPr lang="en-US" dirty="0">
                <a:latin typeface="Calibri" panose="020F0502020204030204" pitchFamily="34" charset="0"/>
                <a:cs typeface="Calibri" panose="020F0502020204030204" pitchFamily="34" charset="0"/>
              </a:rPr>
              <a:t>ray Strength Function</a:t>
            </a:r>
          </a:p>
        </p:txBody>
      </p:sp>
      <p:sp>
        <p:nvSpPr>
          <p:cNvPr id="58" name="TextBox 57">
            <a:extLst>
              <a:ext uri="{FF2B5EF4-FFF2-40B4-BE49-F238E27FC236}">
                <a16:creationId xmlns:a16="http://schemas.microsoft.com/office/drawing/2014/main" id="{BDE167DE-D7AB-5006-7D46-1BAE72A007F9}"/>
              </a:ext>
            </a:extLst>
          </p:cNvPr>
          <p:cNvSpPr txBox="1"/>
          <p:nvPr/>
        </p:nvSpPr>
        <p:spPr>
          <a:xfrm>
            <a:off x="7361562" y="97863"/>
            <a:ext cx="1678729" cy="36933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none" rtlCol="0">
            <a:spAutoFit/>
          </a:bodyPr>
          <a:lstStyle/>
          <a:p>
            <a:r>
              <a:rPr lang="en-US" i="1" dirty="0">
                <a:solidFill>
                  <a:srgbClr val="000000"/>
                </a:solidFill>
                <a:latin typeface="Times New Roman" panose="02020603050405020304" pitchFamily="18" charset="0"/>
                <a:cs typeface="Times New Roman" panose="02020603050405020304" pitchFamily="18" charset="0"/>
              </a:rPr>
              <a:t>Slide: A. </a:t>
            </a:r>
            <a:r>
              <a:rPr lang="en-US" i="1" dirty="0" err="1">
                <a:solidFill>
                  <a:srgbClr val="000000"/>
                </a:solidFill>
                <a:latin typeface="Times New Roman" panose="02020603050405020304" pitchFamily="18" charset="0"/>
                <a:cs typeface="Times New Roman" panose="02020603050405020304" pitchFamily="18" charset="0"/>
              </a:rPr>
              <a:t>Spyrou</a:t>
            </a:r>
            <a:endParaRPr lang="en-US" i="1" dirty="0">
              <a:solidFill>
                <a:srgbClr val="0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itle 6">
                <a:extLst>
                  <a:ext uri="{FF2B5EF4-FFF2-40B4-BE49-F238E27FC236}">
                    <a16:creationId xmlns:a16="http://schemas.microsoft.com/office/drawing/2014/main" id="{DF3DF916-293A-3D52-95B8-CC99E2B703C7}"/>
                  </a:ext>
                </a:extLst>
              </p:cNvPr>
              <p:cNvSpPr txBox="1">
                <a:spLocks/>
              </p:cNvSpPr>
              <p:nvPr/>
            </p:nvSpPr>
            <p:spPr>
              <a:xfrm>
                <a:off x="135414" y="242284"/>
                <a:ext cx="8310603" cy="725880"/>
              </a:xfrm>
              <a:prstGeom prst="rect">
                <a:avLst/>
              </a:prstGeom>
            </p:spPr>
            <p:txBody>
              <a:bodyPr/>
              <a:lstStyle>
                <a:lvl1pPr algn="l" defTabSz="685800" rtl="0" eaLnBrk="1" latinLnBrk="0" hangingPunct="1">
                  <a:lnSpc>
                    <a:spcPct val="90000"/>
                  </a:lnSpc>
                  <a:spcBef>
                    <a:spcPct val="0"/>
                  </a:spcBef>
                  <a:buNone/>
                  <a:defRPr sz="3300" kern="1200">
                    <a:solidFill>
                      <a:srgbClr val="457A93"/>
                    </a:solidFill>
                    <a:latin typeface="Arial" panose="020B0604020202020204" pitchFamily="34" charset="0"/>
                    <a:ea typeface="+mj-ea"/>
                    <a:cs typeface="Arial" panose="020B0604020202020204" pitchFamily="34" charset="0"/>
                  </a:defRPr>
                </a:lvl1pPr>
              </a:lstStyle>
              <a:p>
                <a:pPr fontAlgn="auto">
                  <a:spcAft>
                    <a:spcPts val="0"/>
                  </a:spcAft>
                </a:pPr>
                <a:r>
                  <a:rPr lang="en-US" sz="2400" dirty="0"/>
                  <a:t>The importance of the </a:t>
                </a:r>
                <a:r>
                  <a:rPr lang="en-US" sz="2400" dirty="0" err="1"/>
                  <a:t>upbend</a:t>
                </a:r>
                <a:r>
                  <a:rPr lang="en-US" sz="2400" dirty="0"/>
                  <a:t> in </a:t>
                </a:r>
                <a:r>
                  <a:rPr lang="en-US" sz="2400" baseline="30000" dirty="0"/>
                  <a:t>59</a:t>
                </a:r>
                <a:r>
                  <a:rPr lang="en-US" sz="2400" dirty="0"/>
                  <a:t>Fe(n,</a:t>
                </a:r>
                <a14:m>
                  <m:oMath xmlns:m="http://schemas.openxmlformats.org/officeDocument/2006/math">
                    <m:r>
                      <a:rPr lang="en-US" sz="2400" i="1">
                        <a:latin typeface="Cambria Math" panose="02040503050406030204" pitchFamily="18" charset="0"/>
                        <a:ea typeface="Cambria Math" panose="02040503050406030204" pitchFamily="18" charset="0"/>
                      </a:rPr>
                      <m:t>𝛾</m:t>
                    </m:r>
                  </m:oMath>
                </a14:m>
                <a:r>
                  <a:rPr lang="en-US" sz="2400" dirty="0"/>
                  <a:t>)</a:t>
                </a:r>
                <a:r>
                  <a:rPr lang="en-US" sz="2400" baseline="30000" dirty="0"/>
                  <a:t>60</a:t>
                </a:r>
                <a:r>
                  <a:rPr lang="en-US" sz="2400" dirty="0"/>
                  <a:t>Fe </a:t>
                </a:r>
              </a:p>
            </p:txBody>
          </p:sp>
        </mc:Choice>
        <mc:Fallback xmlns="">
          <p:sp>
            <p:nvSpPr>
              <p:cNvPr id="5" name="Title 6">
                <a:extLst>
                  <a:ext uri="{FF2B5EF4-FFF2-40B4-BE49-F238E27FC236}">
                    <a16:creationId xmlns:a16="http://schemas.microsoft.com/office/drawing/2014/main" id="{DF3DF916-293A-3D52-95B8-CC99E2B703C7}"/>
                  </a:ext>
                </a:extLst>
              </p:cNvPr>
              <p:cNvSpPr txBox="1">
                <a:spLocks noRot="1" noChangeAspect="1" noMove="1" noResize="1" noEditPoints="1" noAdjustHandles="1" noChangeArrowheads="1" noChangeShapeType="1" noTextEdit="1"/>
              </p:cNvSpPr>
              <p:nvPr/>
            </p:nvSpPr>
            <p:spPr>
              <a:xfrm>
                <a:off x="135414" y="242284"/>
                <a:ext cx="8310603" cy="725880"/>
              </a:xfrm>
              <a:prstGeom prst="rect">
                <a:avLst/>
              </a:prstGeom>
              <a:blipFill>
                <a:blip r:embed="rId8"/>
                <a:stretch>
                  <a:fillRect l="-1067" t="-12069"/>
                </a:stretch>
              </a:blipFill>
            </p:spPr>
            <p:txBody>
              <a:bodyPr/>
              <a:lstStyle/>
              <a:p>
                <a:r>
                  <a:rPr lang="en-US">
                    <a:noFill/>
                  </a:rPr>
                  <a:t> </a:t>
                </a:r>
              </a:p>
            </p:txBody>
          </p:sp>
        </mc:Fallback>
      </mc:AlternateContent>
      <p:pic>
        <p:nvPicPr>
          <p:cNvPr id="4" name="Picture 3" descr="A graph of a graph of a nuclear explosion&#10;&#10;Description automatically generated with medium confidence">
            <a:extLst>
              <a:ext uri="{FF2B5EF4-FFF2-40B4-BE49-F238E27FC236}">
                <a16:creationId xmlns:a16="http://schemas.microsoft.com/office/drawing/2014/main" id="{2AF1F87B-6842-B44C-F97F-CA6C8DEC1A92}"/>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8430" y="1310462"/>
            <a:ext cx="2689211" cy="2870917"/>
          </a:xfrm>
          <a:prstGeom prst="rect">
            <a:avLst/>
          </a:prstGeom>
        </p:spPr>
      </p:pic>
      <p:sp>
        <p:nvSpPr>
          <p:cNvPr id="7" name="TextBox 6">
            <a:extLst>
              <a:ext uri="{FF2B5EF4-FFF2-40B4-BE49-F238E27FC236}">
                <a16:creationId xmlns:a16="http://schemas.microsoft.com/office/drawing/2014/main" id="{6EA04B52-EF47-CA2D-A63E-78D262C5626F}"/>
              </a:ext>
            </a:extLst>
          </p:cNvPr>
          <p:cNvSpPr txBox="1"/>
          <p:nvPr/>
        </p:nvSpPr>
        <p:spPr>
          <a:xfrm>
            <a:off x="723951" y="773738"/>
            <a:ext cx="780983" cy="369332"/>
          </a:xfrm>
          <a:prstGeom prst="rect">
            <a:avLst/>
          </a:prstGeom>
          <a:noFill/>
        </p:spPr>
        <p:txBody>
          <a:bodyPr wrap="none" rtlCol="0">
            <a:spAutoFit/>
          </a:bodyPr>
          <a:lstStyle/>
          <a:p>
            <a:r>
              <a:rPr lang="de-DE" dirty="0" err="1">
                <a:latin typeface="Calibri" panose="020F0502020204030204" pitchFamily="34" charset="0"/>
                <a:cs typeface="Calibri" panose="020F0502020204030204" pitchFamily="34" charset="0"/>
              </a:rPr>
              <a:t>model</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6923003"/>
      </p:ext>
    </p:extLst>
  </p:cSld>
  <p:clrMapOvr>
    <a:masterClrMapping/>
  </p:clrMapOvr>
</p:sld>
</file>

<file path=ppt/theme/theme1.xml><?xml version="1.0" encoding="utf-8"?>
<a:theme xmlns:a="http://schemas.openxmlformats.org/drawingml/2006/main" name="10_CKG FRIB no-line h">
  <a:themeElements>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FF0000"/>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1_CKG FRIB no-line h">
  <a:themeElements>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FF0000"/>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500" dirty="0" smtClean="0">
            <a:solidFill>
              <a:srgbClr val="000000"/>
            </a:solidFill>
            <a:latin typeface="Calibri"/>
            <a:cs typeface="Calibri"/>
          </a:defRPr>
        </a:defPPr>
      </a:lstStyle>
    </a:tx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2_CKG FRIB no-line h">
  <a:themeElements>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FF0000"/>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500" dirty="0" smtClean="0">
            <a:solidFill>
              <a:srgbClr val="000000"/>
            </a:solidFill>
            <a:latin typeface="Calibri"/>
            <a:cs typeface="Calibri"/>
          </a:defRPr>
        </a:defPPr>
      </a:lstStyle>
    </a:tx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2.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GRSI_NSERC_Review_2016_Template</Template>
  <TotalTime>19847</TotalTime>
  <Words>2169</Words>
  <Application>Microsoft Macintosh PowerPoint</Application>
  <PresentationFormat>On-screen Show (16:9)</PresentationFormat>
  <Paragraphs>347</Paragraphs>
  <Slides>33</Slides>
  <Notes>20</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33</vt:i4>
      </vt:variant>
    </vt:vector>
  </HeadingPairs>
  <TitlesOfParts>
    <vt:vector size="56" baseType="lpstr">
      <vt:lpstr>Arial Unicode MS</vt:lpstr>
      <vt:lpstr>-apple-system</vt:lpstr>
      <vt:lpstr>Arial</vt:lpstr>
      <vt:lpstr>Arial Narrow</vt:lpstr>
      <vt:lpstr>Bahnschrift</vt:lpstr>
      <vt:lpstr>Calibri</vt:lpstr>
      <vt:lpstr>Calibri Light</vt:lpstr>
      <vt:lpstr>Cambria Math</vt:lpstr>
      <vt:lpstr>Corbel</vt:lpstr>
      <vt:lpstr>Helvetica</vt:lpstr>
      <vt:lpstr>Imprint MT Shadow</vt:lpstr>
      <vt:lpstr>Noto Sans</vt:lpstr>
      <vt:lpstr>t1-gul-regular</vt:lpstr>
      <vt:lpstr>Times</vt:lpstr>
      <vt:lpstr>Times New Roman</vt:lpstr>
      <vt:lpstr>Wingdings</vt:lpstr>
      <vt:lpstr>10_CKG FRIB no-line h</vt:lpstr>
      <vt:lpstr>1_Spectrum</vt:lpstr>
      <vt:lpstr>11_CKG FRIB no-line h</vt:lpstr>
      <vt:lpstr>Office</vt:lpstr>
      <vt:lpstr>Spectrum</vt:lpstr>
      <vt:lpstr>12_CKG FRIB no-line h</vt:lpstr>
      <vt:lpstr>1_Office</vt:lpstr>
      <vt:lpstr>PowerPoint Presentation</vt:lpstr>
      <vt:lpstr>IKP, University of Cologne</vt:lpstr>
      <vt:lpstr>PowerPoint Presentation</vt:lpstr>
      <vt:lpstr>PowerPoint Presentation</vt:lpstr>
      <vt:lpstr>Outline of my talk </vt:lpstr>
      <vt:lpstr>Overview: Stellar processes </vt:lpstr>
      <vt:lpstr>The starting point of heavy nucleosynthesis: 59Fe(n,γ)60Fe </vt:lpstr>
      <vt:lpstr>Hauser-Feshbach and the  β-Oslo method</vt:lpstr>
      <vt:lpstr>PowerPoint Presentation</vt:lpstr>
      <vt:lpstr>The “breeding” method: towards direct n-capture measurements</vt:lpstr>
      <vt:lpstr>PowerPoint Presentation</vt:lpstr>
      <vt:lpstr>PowerPoint Presentation</vt:lpstr>
      <vt:lpstr>PowerPoint Presentation</vt:lpstr>
      <vt:lpstr>PowerPoint Presentation</vt:lpstr>
      <vt:lpstr>PowerPoint Presentation</vt:lpstr>
      <vt:lpstr>Overview: Stellar processes </vt:lpstr>
      <vt:lpstr>Evidence for additional nucleosynthesis processes </vt:lpstr>
      <vt:lpstr>Impact of the neutron flux</vt:lpstr>
      <vt:lpstr>The intermediate neutron capture process</vt:lpstr>
      <vt:lpstr>Impact of neutron capture rate uncertainties</vt:lpstr>
      <vt:lpstr>Normalizations and the Oslo Method</vt:lpstr>
      <vt:lpstr>The Shape Method</vt:lpstr>
      <vt:lpstr>absolute partial Nuclear Level Density in an unstable nucleus </vt:lpstr>
      <vt:lpstr>Reaction rate for 139Ba(n,γ)</vt:lpstr>
      <vt:lpstr>Reaction rate for 139Ba(n,γ)</vt:lpstr>
      <vt:lpstr>PowerPoint Presentation</vt:lpstr>
      <vt:lpstr>The rapid neutron capture process</vt:lpstr>
      <vt:lpstr>Probing the Limit of the Statistical Regime:  The High-Fidelity Resonance Model</vt:lpstr>
      <vt:lpstr>Hauser-Feshbach vs. Individual Resonances</vt:lpstr>
      <vt:lpstr>News from SuN@FRIB, MSU June 2025</vt:lpstr>
      <vt:lpstr>News from SuN@FRIB, MSU June 2025</vt:lpstr>
      <vt:lpstr>Outlook: Neutron captures towards the dripline</vt:lpstr>
      <vt:lpstr>Summary +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Progress: GRIFFIN</dc:title>
  <dc:creator>Dennis Muecher</dc:creator>
  <cp:lastModifiedBy>Dennis Mücher</cp:lastModifiedBy>
  <cp:revision>947</cp:revision>
  <cp:lastPrinted>2019-11-12T23:57:33Z</cp:lastPrinted>
  <dcterms:created xsi:type="dcterms:W3CDTF">2016-11-27T11:46:43Z</dcterms:created>
  <dcterms:modified xsi:type="dcterms:W3CDTF">2026-02-24T10:52:27Z</dcterms:modified>
</cp:coreProperties>
</file>