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35"/>
  </p:notesMasterIdLst>
  <p:sldIdLst>
    <p:sldId id="262" r:id="rId2"/>
    <p:sldId id="279" r:id="rId3"/>
    <p:sldId id="281" r:id="rId4"/>
    <p:sldId id="280" r:id="rId5"/>
    <p:sldId id="298" r:id="rId6"/>
    <p:sldId id="291" r:id="rId7"/>
    <p:sldId id="301" r:id="rId8"/>
    <p:sldId id="302" r:id="rId9"/>
    <p:sldId id="305" r:id="rId10"/>
    <p:sldId id="306" r:id="rId11"/>
    <p:sldId id="307" r:id="rId12"/>
    <p:sldId id="308" r:id="rId13"/>
    <p:sldId id="310" r:id="rId14"/>
    <p:sldId id="311" r:id="rId15"/>
    <p:sldId id="312" r:id="rId16"/>
    <p:sldId id="309" r:id="rId17"/>
    <p:sldId id="313" r:id="rId18"/>
    <p:sldId id="314" r:id="rId19"/>
    <p:sldId id="316" r:id="rId20"/>
    <p:sldId id="315" r:id="rId21"/>
    <p:sldId id="317" r:id="rId22"/>
    <p:sldId id="318" r:id="rId23"/>
    <p:sldId id="319" r:id="rId24"/>
    <p:sldId id="320" r:id="rId25"/>
    <p:sldId id="322" r:id="rId26"/>
    <p:sldId id="328" r:id="rId27"/>
    <p:sldId id="323" r:id="rId28"/>
    <p:sldId id="324" r:id="rId29"/>
    <p:sldId id="325" r:id="rId30"/>
    <p:sldId id="326" r:id="rId31"/>
    <p:sldId id="327" r:id="rId32"/>
    <p:sldId id="329" r:id="rId33"/>
    <p:sldId id="330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81E"/>
    <a:srgbClr val="002E6A"/>
    <a:srgbClr val="E6007E"/>
    <a:srgbClr val="005AA0"/>
    <a:srgbClr val="00549A"/>
    <a:srgbClr val="005A9A"/>
    <a:srgbClr val="F5B891"/>
    <a:srgbClr val="7EABCB"/>
    <a:srgbClr val="EE7326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1" autoAdjust="0"/>
    <p:restoredTop sz="96020" autoAdjust="0"/>
  </p:normalViewPr>
  <p:slideViewPr>
    <p:cSldViewPr snapToGrid="0">
      <p:cViewPr varScale="1">
        <p:scale>
          <a:sx n="90" d="100"/>
          <a:sy n="90" d="100"/>
        </p:scale>
        <p:origin x="-213" y="33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19F7E6-C690-404B-A2FB-3278978D2747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8F19873-9D0C-41D8-AEE6-A6578CA7B2D1}">
      <dgm:prSet phldrT="[Text]"/>
      <dgm:spPr>
        <a:solidFill>
          <a:srgbClr val="7030A0"/>
        </a:solidFill>
      </dgm:spPr>
      <dgm:t>
        <a:bodyPr/>
        <a:lstStyle/>
        <a:p>
          <a:r>
            <a:rPr lang="de-DE" dirty="0"/>
            <a:t>Hypothesis</a:t>
          </a:r>
        </a:p>
      </dgm:t>
    </dgm:pt>
    <dgm:pt modelId="{8271528D-0C1A-45A2-9BEC-D4F61A028D3C}" type="parTrans" cxnId="{ADF5CC54-960D-41A8-9EFF-29FE43379AEB}">
      <dgm:prSet/>
      <dgm:spPr/>
      <dgm:t>
        <a:bodyPr/>
        <a:lstStyle/>
        <a:p>
          <a:endParaRPr lang="de-DE"/>
        </a:p>
      </dgm:t>
    </dgm:pt>
    <dgm:pt modelId="{03482C3B-50A2-4AAC-BC28-4418FD52F9D5}" type="sibTrans" cxnId="{ADF5CC54-960D-41A8-9EFF-29FE43379AEB}">
      <dgm:prSet/>
      <dgm:spPr/>
      <dgm:t>
        <a:bodyPr/>
        <a:lstStyle/>
        <a:p>
          <a:endParaRPr lang="de-DE"/>
        </a:p>
      </dgm:t>
    </dgm:pt>
    <dgm:pt modelId="{CE43A650-BFF9-4C1A-8907-39D8388A064F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de-DE" dirty="0"/>
            <a:t>Modeling</a:t>
          </a:r>
        </a:p>
      </dgm:t>
    </dgm:pt>
    <dgm:pt modelId="{080D0651-90BB-4899-AFF7-805501651674}" type="parTrans" cxnId="{62301363-A849-4933-8D7D-8C481124FAB8}">
      <dgm:prSet/>
      <dgm:spPr/>
      <dgm:t>
        <a:bodyPr/>
        <a:lstStyle/>
        <a:p>
          <a:endParaRPr lang="de-DE"/>
        </a:p>
      </dgm:t>
    </dgm:pt>
    <dgm:pt modelId="{46F145FB-F9BC-4957-82A0-78BA29DDBC21}" type="sibTrans" cxnId="{62301363-A849-4933-8D7D-8C481124FAB8}">
      <dgm:prSet/>
      <dgm:spPr/>
      <dgm:t>
        <a:bodyPr/>
        <a:lstStyle/>
        <a:p>
          <a:endParaRPr lang="de-DE"/>
        </a:p>
      </dgm:t>
    </dgm:pt>
    <dgm:pt modelId="{11090C87-C7AC-40D0-8C43-2A43FB559F91}">
      <dgm:prSet phldrT="[Text]"/>
      <dgm:spPr>
        <a:solidFill>
          <a:srgbClr val="C00000"/>
        </a:solidFill>
      </dgm:spPr>
      <dgm:t>
        <a:bodyPr/>
        <a:lstStyle/>
        <a:p>
          <a:r>
            <a:rPr lang="de-DE" dirty="0"/>
            <a:t>Simulation</a:t>
          </a:r>
        </a:p>
        <a:p>
          <a:r>
            <a:rPr lang="de-DE" dirty="0"/>
            <a:t>&amp; Prediction</a:t>
          </a:r>
        </a:p>
      </dgm:t>
    </dgm:pt>
    <dgm:pt modelId="{1E26B4A1-5AA4-418B-9C72-D4D8C08EC502}" type="parTrans" cxnId="{C7B2B63C-F86F-4B41-BFB6-2EC2DB82EB3A}">
      <dgm:prSet/>
      <dgm:spPr/>
      <dgm:t>
        <a:bodyPr/>
        <a:lstStyle/>
        <a:p>
          <a:endParaRPr lang="de-DE"/>
        </a:p>
      </dgm:t>
    </dgm:pt>
    <dgm:pt modelId="{56C3FA38-076B-463F-8CCE-8F95918410D1}" type="sibTrans" cxnId="{C7B2B63C-F86F-4B41-BFB6-2EC2DB82EB3A}">
      <dgm:prSet/>
      <dgm:spPr/>
      <dgm:t>
        <a:bodyPr/>
        <a:lstStyle/>
        <a:p>
          <a:endParaRPr lang="de-DE"/>
        </a:p>
      </dgm:t>
    </dgm:pt>
    <dgm:pt modelId="{ED0CCEA2-4223-4EAC-B161-0BDF5AEE3A17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de-DE" dirty="0"/>
            <a:t>Experiment</a:t>
          </a:r>
        </a:p>
        <a:p>
          <a:r>
            <a:rPr lang="de-DE" dirty="0"/>
            <a:t>&amp; Machine</a:t>
          </a:r>
        </a:p>
      </dgm:t>
    </dgm:pt>
    <dgm:pt modelId="{8ED10BD6-122F-433C-B8D0-37C39E6679C5}" type="parTrans" cxnId="{842BB446-0E1C-4B65-960C-A7CD0E7D4D10}">
      <dgm:prSet/>
      <dgm:spPr/>
      <dgm:t>
        <a:bodyPr/>
        <a:lstStyle/>
        <a:p>
          <a:endParaRPr lang="de-DE"/>
        </a:p>
      </dgm:t>
    </dgm:pt>
    <dgm:pt modelId="{3C68C6EA-69B4-435C-B0DD-93CB77253FC2}" type="sibTrans" cxnId="{842BB446-0E1C-4B65-960C-A7CD0E7D4D10}">
      <dgm:prSet/>
      <dgm:spPr/>
      <dgm:t>
        <a:bodyPr/>
        <a:lstStyle/>
        <a:p>
          <a:endParaRPr lang="de-DE"/>
        </a:p>
      </dgm:t>
    </dgm:pt>
    <dgm:pt modelId="{BD57DE61-9B33-4A01-935E-8CCBE8F4028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dirty="0"/>
            <a:t>Processing</a:t>
          </a:r>
        </a:p>
        <a:p>
          <a:r>
            <a:rPr lang="de-DE" dirty="0"/>
            <a:t>&amp; Analysis</a:t>
          </a:r>
        </a:p>
      </dgm:t>
    </dgm:pt>
    <dgm:pt modelId="{3111A074-5AC5-4AB3-89E7-4AF0BEE52417}" type="parTrans" cxnId="{FF9005BC-2110-4A52-8D36-E00C1CECB2CD}">
      <dgm:prSet/>
      <dgm:spPr/>
      <dgm:t>
        <a:bodyPr/>
        <a:lstStyle/>
        <a:p>
          <a:endParaRPr lang="de-DE"/>
        </a:p>
      </dgm:t>
    </dgm:pt>
    <dgm:pt modelId="{CB4B0234-8A5B-4BBD-944D-07E957625CE7}" type="sibTrans" cxnId="{FF9005BC-2110-4A52-8D36-E00C1CECB2CD}">
      <dgm:prSet/>
      <dgm:spPr/>
      <dgm:t>
        <a:bodyPr/>
        <a:lstStyle/>
        <a:p>
          <a:endParaRPr lang="de-DE"/>
        </a:p>
      </dgm:t>
    </dgm:pt>
    <dgm:pt modelId="{D8B9451F-AE5A-4796-B1D3-AD5555703F20}">
      <dgm:prSet/>
      <dgm:spPr/>
      <dgm:t>
        <a:bodyPr/>
        <a:lstStyle/>
        <a:p>
          <a:r>
            <a:rPr lang="en-US" dirty="0"/>
            <a:t>Data Acquisition</a:t>
          </a:r>
        </a:p>
      </dgm:t>
    </dgm:pt>
    <dgm:pt modelId="{D1582480-3A96-4082-9102-7C3648DA8710}" type="parTrans" cxnId="{F04681A9-04C2-4A82-9701-CAD9E8139295}">
      <dgm:prSet/>
      <dgm:spPr/>
      <dgm:t>
        <a:bodyPr/>
        <a:lstStyle/>
        <a:p>
          <a:endParaRPr lang="en-US"/>
        </a:p>
      </dgm:t>
    </dgm:pt>
    <dgm:pt modelId="{4D67D5E7-9AC7-4C44-AF03-0009EE137BBA}" type="sibTrans" cxnId="{F04681A9-04C2-4A82-9701-CAD9E8139295}">
      <dgm:prSet/>
      <dgm:spPr/>
      <dgm:t>
        <a:bodyPr/>
        <a:lstStyle/>
        <a:p>
          <a:endParaRPr lang="en-US"/>
        </a:p>
      </dgm:t>
    </dgm:pt>
    <dgm:pt modelId="{3C769B2F-76DC-415A-B9D3-F49369FB4517}" type="pres">
      <dgm:prSet presAssocID="{C819F7E6-C690-404B-A2FB-3278978D2747}" presName="cycle" presStyleCnt="0">
        <dgm:presLayoutVars>
          <dgm:dir/>
          <dgm:resizeHandles val="exact"/>
        </dgm:presLayoutVars>
      </dgm:prSet>
      <dgm:spPr/>
    </dgm:pt>
    <dgm:pt modelId="{5CEAEB63-69CD-4042-861A-D9B313B5A312}" type="pres">
      <dgm:prSet presAssocID="{C8F19873-9D0C-41D8-AEE6-A6578CA7B2D1}" presName="node" presStyleLbl="node1" presStyleIdx="0" presStyleCnt="6">
        <dgm:presLayoutVars>
          <dgm:bulletEnabled val="1"/>
        </dgm:presLayoutVars>
      </dgm:prSet>
      <dgm:spPr/>
    </dgm:pt>
    <dgm:pt modelId="{017F5390-A395-4E0C-8865-BDCDAA3CCE44}" type="pres">
      <dgm:prSet presAssocID="{C8F19873-9D0C-41D8-AEE6-A6578CA7B2D1}" presName="spNode" presStyleCnt="0"/>
      <dgm:spPr/>
    </dgm:pt>
    <dgm:pt modelId="{88839B50-DE65-4FBC-8D5E-88AA5A7CAC35}" type="pres">
      <dgm:prSet presAssocID="{03482C3B-50A2-4AAC-BC28-4418FD52F9D5}" presName="sibTrans" presStyleLbl="sibTrans1D1" presStyleIdx="0" presStyleCnt="6"/>
      <dgm:spPr/>
    </dgm:pt>
    <dgm:pt modelId="{4CE801DA-9EBB-478B-AEEA-0AD8E643B880}" type="pres">
      <dgm:prSet presAssocID="{CE43A650-BFF9-4C1A-8907-39D8388A064F}" presName="node" presStyleLbl="node1" presStyleIdx="1" presStyleCnt="6">
        <dgm:presLayoutVars>
          <dgm:bulletEnabled val="1"/>
        </dgm:presLayoutVars>
      </dgm:prSet>
      <dgm:spPr/>
    </dgm:pt>
    <dgm:pt modelId="{AB93F808-701D-40A1-B54F-1977347B3B98}" type="pres">
      <dgm:prSet presAssocID="{CE43A650-BFF9-4C1A-8907-39D8388A064F}" presName="spNode" presStyleCnt="0"/>
      <dgm:spPr/>
    </dgm:pt>
    <dgm:pt modelId="{0F5BD611-E84E-4CC4-B657-BE342C7D5CC9}" type="pres">
      <dgm:prSet presAssocID="{46F145FB-F9BC-4957-82A0-78BA29DDBC21}" presName="sibTrans" presStyleLbl="sibTrans1D1" presStyleIdx="1" presStyleCnt="6"/>
      <dgm:spPr/>
    </dgm:pt>
    <dgm:pt modelId="{32C4CE67-C8F4-46FE-A128-8956FA22215D}" type="pres">
      <dgm:prSet presAssocID="{11090C87-C7AC-40D0-8C43-2A43FB559F91}" presName="node" presStyleLbl="node1" presStyleIdx="2" presStyleCnt="6">
        <dgm:presLayoutVars>
          <dgm:bulletEnabled val="1"/>
        </dgm:presLayoutVars>
      </dgm:prSet>
      <dgm:spPr/>
    </dgm:pt>
    <dgm:pt modelId="{A3AA06F6-56CE-40BB-B34D-E9656D6552F0}" type="pres">
      <dgm:prSet presAssocID="{11090C87-C7AC-40D0-8C43-2A43FB559F91}" presName="spNode" presStyleCnt="0"/>
      <dgm:spPr/>
    </dgm:pt>
    <dgm:pt modelId="{8C54108F-65A6-44E1-9C0B-C068EFFD8F9A}" type="pres">
      <dgm:prSet presAssocID="{56C3FA38-076B-463F-8CCE-8F95918410D1}" presName="sibTrans" presStyleLbl="sibTrans1D1" presStyleIdx="2" presStyleCnt="6"/>
      <dgm:spPr/>
    </dgm:pt>
    <dgm:pt modelId="{69B43CF6-46A1-42FB-B921-D72F4C337050}" type="pres">
      <dgm:prSet presAssocID="{ED0CCEA2-4223-4EAC-B161-0BDF5AEE3A17}" presName="node" presStyleLbl="node1" presStyleIdx="3" presStyleCnt="6">
        <dgm:presLayoutVars>
          <dgm:bulletEnabled val="1"/>
        </dgm:presLayoutVars>
      </dgm:prSet>
      <dgm:spPr/>
    </dgm:pt>
    <dgm:pt modelId="{4D7CEE06-DB73-47FD-9CB3-408C0F82053B}" type="pres">
      <dgm:prSet presAssocID="{ED0CCEA2-4223-4EAC-B161-0BDF5AEE3A17}" presName="spNode" presStyleCnt="0"/>
      <dgm:spPr/>
    </dgm:pt>
    <dgm:pt modelId="{8DDA67D3-D1EC-4680-ACE5-5044D712ACF5}" type="pres">
      <dgm:prSet presAssocID="{3C68C6EA-69B4-435C-B0DD-93CB77253FC2}" presName="sibTrans" presStyleLbl="sibTrans1D1" presStyleIdx="3" presStyleCnt="6"/>
      <dgm:spPr/>
    </dgm:pt>
    <dgm:pt modelId="{AC5356EB-AA21-460A-88EB-5363CC9AADE3}" type="pres">
      <dgm:prSet presAssocID="{D8B9451F-AE5A-4796-B1D3-AD5555703F20}" presName="node" presStyleLbl="node1" presStyleIdx="4" presStyleCnt="6">
        <dgm:presLayoutVars>
          <dgm:bulletEnabled val="1"/>
        </dgm:presLayoutVars>
      </dgm:prSet>
      <dgm:spPr/>
    </dgm:pt>
    <dgm:pt modelId="{5F735579-C4EF-463B-AA2E-5562C27B1976}" type="pres">
      <dgm:prSet presAssocID="{D8B9451F-AE5A-4796-B1D3-AD5555703F20}" presName="spNode" presStyleCnt="0"/>
      <dgm:spPr/>
    </dgm:pt>
    <dgm:pt modelId="{E15053AE-5D8E-422B-BFFA-1C2FB59C7E51}" type="pres">
      <dgm:prSet presAssocID="{4D67D5E7-9AC7-4C44-AF03-0009EE137BBA}" presName="sibTrans" presStyleLbl="sibTrans1D1" presStyleIdx="4" presStyleCnt="6"/>
      <dgm:spPr/>
    </dgm:pt>
    <dgm:pt modelId="{55FCA5DD-C58B-4884-8835-DB730A5DBD01}" type="pres">
      <dgm:prSet presAssocID="{BD57DE61-9B33-4A01-935E-8CCBE8F40285}" presName="node" presStyleLbl="node1" presStyleIdx="5" presStyleCnt="6">
        <dgm:presLayoutVars>
          <dgm:bulletEnabled val="1"/>
        </dgm:presLayoutVars>
      </dgm:prSet>
      <dgm:spPr/>
    </dgm:pt>
    <dgm:pt modelId="{0E455610-E042-44CE-B425-54E813A02882}" type="pres">
      <dgm:prSet presAssocID="{BD57DE61-9B33-4A01-935E-8CCBE8F40285}" presName="spNode" presStyleCnt="0"/>
      <dgm:spPr/>
    </dgm:pt>
    <dgm:pt modelId="{6949E763-7DCE-482B-96F8-43A8383E2E70}" type="pres">
      <dgm:prSet presAssocID="{CB4B0234-8A5B-4BBD-944D-07E957625CE7}" presName="sibTrans" presStyleLbl="sibTrans1D1" presStyleIdx="5" presStyleCnt="6"/>
      <dgm:spPr/>
    </dgm:pt>
  </dgm:ptLst>
  <dgm:cxnLst>
    <dgm:cxn modelId="{F2275D0B-FA3E-4CF2-9809-39BE0A0BA974}" type="presOf" srcId="{ED0CCEA2-4223-4EAC-B161-0BDF5AEE3A17}" destId="{69B43CF6-46A1-42FB-B921-D72F4C337050}" srcOrd="0" destOrd="0" presId="urn:microsoft.com/office/officeart/2005/8/layout/cycle5"/>
    <dgm:cxn modelId="{3B59AC21-371B-4B74-8C08-9D7CC5439751}" type="presOf" srcId="{CE43A650-BFF9-4C1A-8907-39D8388A064F}" destId="{4CE801DA-9EBB-478B-AEEA-0AD8E643B880}" srcOrd="0" destOrd="0" presId="urn:microsoft.com/office/officeart/2005/8/layout/cycle5"/>
    <dgm:cxn modelId="{971F6B38-F6F5-4C40-B01B-5BB41483CD36}" type="presOf" srcId="{03482C3B-50A2-4AAC-BC28-4418FD52F9D5}" destId="{88839B50-DE65-4FBC-8D5E-88AA5A7CAC35}" srcOrd="0" destOrd="0" presId="urn:microsoft.com/office/officeart/2005/8/layout/cycle5"/>
    <dgm:cxn modelId="{5C497038-EA89-4885-981C-45D7CB15A83F}" type="presOf" srcId="{BD57DE61-9B33-4A01-935E-8CCBE8F40285}" destId="{55FCA5DD-C58B-4884-8835-DB730A5DBD01}" srcOrd="0" destOrd="0" presId="urn:microsoft.com/office/officeart/2005/8/layout/cycle5"/>
    <dgm:cxn modelId="{C7B2B63C-F86F-4B41-BFB6-2EC2DB82EB3A}" srcId="{C819F7E6-C690-404B-A2FB-3278978D2747}" destId="{11090C87-C7AC-40D0-8C43-2A43FB559F91}" srcOrd="2" destOrd="0" parTransId="{1E26B4A1-5AA4-418B-9C72-D4D8C08EC502}" sibTransId="{56C3FA38-076B-463F-8CCE-8F95918410D1}"/>
    <dgm:cxn modelId="{62301363-A849-4933-8D7D-8C481124FAB8}" srcId="{C819F7E6-C690-404B-A2FB-3278978D2747}" destId="{CE43A650-BFF9-4C1A-8907-39D8388A064F}" srcOrd="1" destOrd="0" parTransId="{080D0651-90BB-4899-AFF7-805501651674}" sibTransId="{46F145FB-F9BC-4957-82A0-78BA29DDBC21}"/>
    <dgm:cxn modelId="{842BB446-0E1C-4B65-960C-A7CD0E7D4D10}" srcId="{C819F7E6-C690-404B-A2FB-3278978D2747}" destId="{ED0CCEA2-4223-4EAC-B161-0BDF5AEE3A17}" srcOrd="3" destOrd="0" parTransId="{8ED10BD6-122F-433C-B8D0-37C39E6679C5}" sibTransId="{3C68C6EA-69B4-435C-B0DD-93CB77253FC2}"/>
    <dgm:cxn modelId="{4F709F4A-E666-4E11-AF1C-393620B4EF5C}" type="presOf" srcId="{D8B9451F-AE5A-4796-B1D3-AD5555703F20}" destId="{AC5356EB-AA21-460A-88EB-5363CC9AADE3}" srcOrd="0" destOrd="0" presId="urn:microsoft.com/office/officeart/2005/8/layout/cycle5"/>
    <dgm:cxn modelId="{65A2A44A-1D6D-4562-BFE3-4F657861720D}" type="presOf" srcId="{4D67D5E7-9AC7-4C44-AF03-0009EE137BBA}" destId="{E15053AE-5D8E-422B-BFFA-1C2FB59C7E51}" srcOrd="0" destOrd="0" presId="urn:microsoft.com/office/officeart/2005/8/layout/cycle5"/>
    <dgm:cxn modelId="{49B73F6C-894A-4C3A-AF15-8178A1CE203B}" type="presOf" srcId="{C8F19873-9D0C-41D8-AEE6-A6578CA7B2D1}" destId="{5CEAEB63-69CD-4042-861A-D9B313B5A312}" srcOrd="0" destOrd="0" presId="urn:microsoft.com/office/officeart/2005/8/layout/cycle5"/>
    <dgm:cxn modelId="{ADF5CC54-960D-41A8-9EFF-29FE43379AEB}" srcId="{C819F7E6-C690-404B-A2FB-3278978D2747}" destId="{C8F19873-9D0C-41D8-AEE6-A6578CA7B2D1}" srcOrd="0" destOrd="0" parTransId="{8271528D-0C1A-45A2-9BEC-D4F61A028D3C}" sibTransId="{03482C3B-50A2-4AAC-BC28-4418FD52F9D5}"/>
    <dgm:cxn modelId="{93ADBA55-3AD5-4143-8D5F-06BB22874643}" type="presOf" srcId="{46F145FB-F9BC-4957-82A0-78BA29DDBC21}" destId="{0F5BD611-E84E-4CC4-B657-BE342C7D5CC9}" srcOrd="0" destOrd="0" presId="urn:microsoft.com/office/officeart/2005/8/layout/cycle5"/>
    <dgm:cxn modelId="{8FF1E67E-B05B-456A-B79D-AA0226F300EE}" type="presOf" srcId="{56C3FA38-076B-463F-8CCE-8F95918410D1}" destId="{8C54108F-65A6-44E1-9C0B-C068EFFD8F9A}" srcOrd="0" destOrd="0" presId="urn:microsoft.com/office/officeart/2005/8/layout/cycle5"/>
    <dgm:cxn modelId="{EB8DEE81-6E8E-43F5-AD4A-A3C8E5EACEF8}" type="presOf" srcId="{11090C87-C7AC-40D0-8C43-2A43FB559F91}" destId="{32C4CE67-C8F4-46FE-A128-8956FA22215D}" srcOrd="0" destOrd="0" presId="urn:microsoft.com/office/officeart/2005/8/layout/cycle5"/>
    <dgm:cxn modelId="{9C33AB86-1712-4E72-9F90-A2A2C3358A24}" type="presOf" srcId="{3C68C6EA-69B4-435C-B0DD-93CB77253FC2}" destId="{8DDA67D3-D1EC-4680-ACE5-5044D712ACF5}" srcOrd="0" destOrd="0" presId="urn:microsoft.com/office/officeart/2005/8/layout/cycle5"/>
    <dgm:cxn modelId="{5BEC7E8E-E066-4EF9-8749-6C074A097D77}" type="presOf" srcId="{CB4B0234-8A5B-4BBD-944D-07E957625CE7}" destId="{6949E763-7DCE-482B-96F8-43A8383E2E70}" srcOrd="0" destOrd="0" presId="urn:microsoft.com/office/officeart/2005/8/layout/cycle5"/>
    <dgm:cxn modelId="{F04681A9-04C2-4A82-9701-CAD9E8139295}" srcId="{C819F7E6-C690-404B-A2FB-3278978D2747}" destId="{D8B9451F-AE5A-4796-B1D3-AD5555703F20}" srcOrd="4" destOrd="0" parTransId="{D1582480-3A96-4082-9102-7C3648DA8710}" sibTransId="{4D67D5E7-9AC7-4C44-AF03-0009EE137BBA}"/>
    <dgm:cxn modelId="{FF9005BC-2110-4A52-8D36-E00C1CECB2CD}" srcId="{C819F7E6-C690-404B-A2FB-3278978D2747}" destId="{BD57DE61-9B33-4A01-935E-8CCBE8F40285}" srcOrd="5" destOrd="0" parTransId="{3111A074-5AC5-4AB3-89E7-4AF0BEE52417}" sibTransId="{CB4B0234-8A5B-4BBD-944D-07E957625CE7}"/>
    <dgm:cxn modelId="{BF9A10E4-8D0A-4C3D-990A-0BA0B3C6745D}" type="presOf" srcId="{C819F7E6-C690-404B-A2FB-3278978D2747}" destId="{3C769B2F-76DC-415A-B9D3-F49369FB4517}" srcOrd="0" destOrd="0" presId="urn:microsoft.com/office/officeart/2005/8/layout/cycle5"/>
    <dgm:cxn modelId="{1DBAA409-E492-4615-8417-F1C10EE76261}" type="presParOf" srcId="{3C769B2F-76DC-415A-B9D3-F49369FB4517}" destId="{5CEAEB63-69CD-4042-861A-D9B313B5A312}" srcOrd="0" destOrd="0" presId="urn:microsoft.com/office/officeart/2005/8/layout/cycle5"/>
    <dgm:cxn modelId="{15366D75-6D8E-4155-B9CB-5B75612CC386}" type="presParOf" srcId="{3C769B2F-76DC-415A-B9D3-F49369FB4517}" destId="{017F5390-A395-4E0C-8865-BDCDAA3CCE44}" srcOrd="1" destOrd="0" presId="urn:microsoft.com/office/officeart/2005/8/layout/cycle5"/>
    <dgm:cxn modelId="{B033F0CF-341F-408E-B189-97C0345E88FE}" type="presParOf" srcId="{3C769B2F-76DC-415A-B9D3-F49369FB4517}" destId="{88839B50-DE65-4FBC-8D5E-88AA5A7CAC35}" srcOrd="2" destOrd="0" presId="urn:microsoft.com/office/officeart/2005/8/layout/cycle5"/>
    <dgm:cxn modelId="{E9285BB9-2587-49A1-AF0D-CBEB0B6CBDE4}" type="presParOf" srcId="{3C769B2F-76DC-415A-B9D3-F49369FB4517}" destId="{4CE801DA-9EBB-478B-AEEA-0AD8E643B880}" srcOrd="3" destOrd="0" presId="urn:microsoft.com/office/officeart/2005/8/layout/cycle5"/>
    <dgm:cxn modelId="{504335CE-543C-4596-82A0-BE17785D3694}" type="presParOf" srcId="{3C769B2F-76DC-415A-B9D3-F49369FB4517}" destId="{AB93F808-701D-40A1-B54F-1977347B3B98}" srcOrd="4" destOrd="0" presId="urn:microsoft.com/office/officeart/2005/8/layout/cycle5"/>
    <dgm:cxn modelId="{C84DB715-3E67-415F-958E-7D1777CC12D3}" type="presParOf" srcId="{3C769B2F-76DC-415A-B9D3-F49369FB4517}" destId="{0F5BD611-E84E-4CC4-B657-BE342C7D5CC9}" srcOrd="5" destOrd="0" presId="urn:microsoft.com/office/officeart/2005/8/layout/cycle5"/>
    <dgm:cxn modelId="{23D0DFAB-1E7E-46D3-A1C8-CB66365EE407}" type="presParOf" srcId="{3C769B2F-76DC-415A-B9D3-F49369FB4517}" destId="{32C4CE67-C8F4-46FE-A128-8956FA22215D}" srcOrd="6" destOrd="0" presId="urn:microsoft.com/office/officeart/2005/8/layout/cycle5"/>
    <dgm:cxn modelId="{711BEF1F-F611-43B0-926C-2B872FADC712}" type="presParOf" srcId="{3C769B2F-76DC-415A-B9D3-F49369FB4517}" destId="{A3AA06F6-56CE-40BB-B34D-E9656D6552F0}" srcOrd="7" destOrd="0" presId="urn:microsoft.com/office/officeart/2005/8/layout/cycle5"/>
    <dgm:cxn modelId="{E08FCC56-F133-4D78-80BC-A7F375EDE675}" type="presParOf" srcId="{3C769B2F-76DC-415A-B9D3-F49369FB4517}" destId="{8C54108F-65A6-44E1-9C0B-C068EFFD8F9A}" srcOrd="8" destOrd="0" presId="urn:microsoft.com/office/officeart/2005/8/layout/cycle5"/>
    <dgm:cxn modelId="{498E0EC4-2010-4B3E-AB23-6B99A5C49EB6}" type="presParOf" srcId="{3C769B2F-76DC-415A-B9D3-F49369FB4517}" destId="{69B43CF6-46A1-42FB-B921-D72F4C337050}" srcOrd="9" destOrd="0" presId="urn:microsoft.com/office/officeart/2005/8/layout/cycle5"/>
    <dgm:cxn modelId="{D8A7C725-AFCB-40F7-B4F3-2A921523C062}" type="presParOf" srcId="{3C769B2F-76DC-415A-B9D3-F49369FB4517}" destId="{4D7CEE06-DB73-47FD-9CB3-408C0F82053B}" srcOrd="10" destOrd="0" presId="urn:microsoft.com/office/officeart/2005/8/layout/cycle5"/>
    <dgm:cxn modelId="{CD40F518-701A-4A03-92B0-3A546B460F2D}" type="presParOf" srcId="{3C769B2F-76DC-415A-B9D3-F49369FB4517}" destId="{8DDA67D3-D1EC-4680-ACE5-5044D712ACF5}" srcOrd="11" destOrd="0" presId="urn:microsoft.com/office/officeart/2005/8/layout/cycle5"/>
    <dgm:cxn modelId="{1EBAF8F5-8F56-47AC-9E4A-6DA6C820BCCF}" type="presParOf" srcId="{3C769B2F-76DC-415A-B9D3-F49369FB4517}" destId="{AC5356EB-AA21-460A-88EB-5363CC9AADE3}" srcOrd="12" destOrd="0" presId="urn:microsoft.com/office/officeart/2005/8/layout/cycle5"/>
    <dgm:cxn modelId="{B8A46905-F027-4091-A96D-143B57EA53BC}" type="presParOf" srcId="{3C769B2F-76DC-415A-B9D3-F49369FB4517}" destId="{5F735579-C4EF-463B-AA2E-5562C27B1976}" srcOrd="13" destOrd="0" presId="urn:microsoft.com/office/officeart/2005/8/layout/cycle5"/>
    <dgm:cxn modelId="{0BE22F80-8173-4F9C-B249-B0F2761D839D}" type="presParOf" srcId="{3C769B2F-76DC-415A-B9D3-F49369FB4517}" destId="{E15053AE-5D8E-422B-BFFA-1C2FB59C7E51}" srcOrd="14" destOrd="0" presId="urn:microsoft.com/office/officeart/2005/8/layout/cycle5"/>
    <dgm:cxn modelId="{20A7BBC6-7636-4B32-921D-70DCCA33E840}" type="presParOf" srcId="{3C769B2F-76DC-415A-B9D3-F49369FB4517}" destId="{55FCA5DD-C58B-4884-8835-DB730A5DBD01}" srcOrd="15" destOrd="0" presId="urn:microsoft.com/office/officeart/2005/8/layout/cycle5"/>
    <dgm:cxn modelId="{9A423594-07D6-4E43-AA76-7FAFA6AECA01}" type="presParOf" srcId="{3C769B2F-76DC-415A-B9D3-F49369FB4517}" destId="{0E455610-E042-44CE-B425-54E813A02882}" srcOrd="16" destOrd="0" presId="urn:microsoft.com/office/officeart/2005/8/layout/cycle5"/>
    <dgm:cxn modelId="{B223B6DD-477D-46ED-856B-8F8FA2477F95}" type="presParOf" srcId="{3C769B2F-76DC-415A-B9D3-F49369FB4517}" destId="{6949E763-7DCE-482B-96F8-43A8383E2E70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AEB63-69CD-4042-861A-D9B313B5A312}">
      <dsp:nvSpPr>
        <dsp:cNvPr id="0" name=""/>
        <dsp:cNvSpPr/>
      </dsp:nvSpPr>
      <dsp:spPr>
        <a:xfrm>
          <a:off x="2162888" y="1919"/>
          <a:ext cx="1053210" cy="684586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Hypothesis</a:t>
          </a:r>
        </a:p>
      </dsp:txBody>
      <dsp:txXfrm>
        <a:off x="2196307" y="35338"/>
        <a:ext cx="986372" cy="617748"/>
      </dsp:txXfrm>
    </dsp:sp>
    <dsp:sp modelId="{88839B50-DE65-4FBC-8D5E-88AA5A7CAC35}">
      <dsp:nvSpPr>
        <dsp:cNvPr id="0" name=""/>
        <dsp:cNvSpPr/>
      </dsp:nvSpPr>
      <dsp:spPr>
        <a:xfrm>
          <a:off x="1076903" y="344212"/>
          <a:ext cx="3225180" cy="3225180"/>
        </a:xfrm>
        <a:custGeom>
          <a:avLst/>
          <a:gdLst/>
          <a:ahLst/>
          <a:cxnLst/>
          <a:rect l="0" t="0" r="0" b="0"/>
          <a:pathLst>
            <a:path>
              <a:moveTo>
                <a:pt x="2271626" y="140816"/>
              </a:moveTo>
              <a:arcTo wR="1612590" hR="1612590" stAng="17647324" swAng="9237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E801DA-9EBB-478B-AEEA-0AD8E643B880}">
      <dsp:nvSpPr>
        <dsp:cNvPr id="0" name=""/>
        <dsp:cNvSpPr/>
      </dsp:nvSpPr>
      <dsp:spPr>
        <a:xfrm>
          <a:off x="3559433" y="808214"/>
          <a:ext cx="1053210" cy="684586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Modeling</a:t>
          </a:r>
        </a:p>
      </dsp:txBody>
      <dsp:txXfrm>
        <a:off x="3592852" y="841633"/>
        <a:ext cx="986372" cy="617748"/>
      </dsp:txXfrm>
    </dsp:sp>
    <dsp:sp modelId="{0F5BD611-E84E-4CC4-B657-BE342C7D5CC9}">
      <dsp:nvSpPr>
        <dsp:cNvPr id="0" name=""/>
        <dsp:cNvSpPr/>
      </dsp:nvSpPr>
      <dsp:spPr>
        <a:xfrm>
          <a:off x="1076903" y="344212"/>
          <a:ext cx="3225180" cy="3225180"/>
        </a:xfrm>
        <a:custGeom>
          <a:avLst/>
          <a:gdLst/>
          <a:ahLst/>
          <a:cxnLst/>
          <a:rect l="0" t="0" r="0" b="0"/>
          <a:pathLst>
            <a:path>
              <a:moveTo>
                <a:pt x="3200052" y="1329017"/>
              </a:moveTo>
              <a:arcTo wR="1612590" hR="1612590" stAng="20992315" swAng="121536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C4CE67-C8F4-46FE-A128-8956FA22215D}">
      <dsp:nvSpPr>
        <dsp:cNvPr id="0" name=""/>
        <dsp:cNvSpPr/>
      </dsp:nvSpPr>
      <dsp:spPr>
        <a:xfrm>
          <a:off x="3559433" y="2420804"/>
          <a:ext cx="1053210" cy="684586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Simulation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&amp; Prediction</a:t>
          </a:r>
        </a:p>
      </dsp:txBody>
      <dsp:txXfrm>
        <a:off x="3592852" y="2454223"/>
        <a:ext cx="986372" cy="617748"/>
      </dsp:txXfrm>
    </dsp:sp>
    <dsp:sp modelId="{8C54108F-65A6-44E1-9C0B-C068EFFD8F9A}">
      <dsp:nvSpPr>
        <dsp:cNvPr id="0" name=""/>
        <dsp:cNvSpPr/>
      </dsp:nvSpPr>
      <dsp:spPr>
        <a:xfrm>
          <a:off x="1076903" y="344212"/>
          <a:ext cx="3225180" cy="3225180"/>
        </a:xfrm>
        <a:custGeom>
          <a:avLst/>
          <a:gdLst/>
          <a:ahLst/>
          <a:cxnLst/>
          <a:rect l="0" t="0" r="0" b="0"/>
          <a:pathLst>
            <a:path>
              <a:moveTo>
                <a:pt x="2638728" y="2856571"/>
              </a:moveTo>
              <a:arcTo wR="1612590" hR="1612590" stAng="3028883" swAng="9237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B43CF6-46A1-42FB-B921-D72F4C337050}">
      <dsp:nvSpPr>
        <dsp:cNvPr id="0" name=""/>
        <dsp:cNvSpPr/>
      </dsp:nvSpPr>
      <dsp:spPr>
        <a:xfrm>
          <a:off x="2162888" y="3227100"/>
          <a:ext cx="1053210" cy="684586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Experiment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&amp; Machine</a:t>
          </a:r>
        </a:p>
      </dsp:txBody>
      <dsp:txXfrm>
        <a:off x="2196307" y="3260519"/>
        <a:ext cx="986372" cy="617748"/>
      </dsp:txXfrm>
    </dsp:sp>
    <dsp:sp modelId="{8DDA67D3-D1EC-4680-ACE5-5044D712ACF5}">
      <dsp:nvSpPr>
        <dsp:cNvPr id="0" name=""/>
        <dsp:cNvSpPr/>
      </dsp:nvSpPr>
      <dsp:spPr>
        <a:xfrm>
          <a:off x="1076903" y="344212"/>
          <a:ext cx="3225180" cy="3225180"/>
        </a:xfrm>
        <a:custGeom>
          <a:avLst/>
          <a:gdLst/>
          <a:ahLst/>
          <a:cxnLst/>
          <a:rect l="0" t="0" r="0" b="0"/>
          <a:pathLst>
            <a:path>
              <a:moveTo>
                <a:pt x="953553" y="3084364"/>
              </a:moveTo>
              <a:arcTo wR="1612590" hR="1612590" stAng="6847324" swAng="9237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356EB-AA21-460A-88EB-5363CC9AADE3}">
      <dsp:nvSpPr>
        <dsp:cNvPr id="0" name=""/>
        <dsp:cNvSpPr/>
      </dsp:nvSpPr>
      <dsp:spPr>
        <a:xfrm>
          <a:off x="766344" y="2420804"/>
          <a:ext cx="1053210" cy="6845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Acquisition</a:t>
          </a:r>
        </a:p>
      </dsp:txBody>
      <dsp:txXfrm>
        <a:off x="799763" y="2454223"/>
        <a:ext cx="986372" cy="617748"/>
      </dsp:txXfrm>
    </dsp:sp>
    <dsp:sp modelId="{E15053AE-5D8E-422B-BFFA-1C2FB59C7E51}">
      <dsp:nvSpPr>
        <dsp:cNvPr id="0" name=""/>
        <dsp:cNvSpPr/>
      </dsp:nvSpPr>
      <dsp:spPr>
        <a:xfrm>
          <a:off x="1076903" y="344212"/>
          <a:ext cx="3225180" cy="3225180"/>
        </a:xfrm>
        <a:custGeom>
          <a:avLst/>
          <a:gdLst/>
          <a:ahLst/>
          <a:cxnLst/>
          <a:rect l="0" t="0" r="0" b="0"/>
          <a:pathLst>
            <a:path>
              <a:moveTo>
                <a:pt x="25128" y="1896163"/>
              </a:moveTo>
              <a:arcTo wR="1612590" hR="1612590" stAng="10192315" swAng="121536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FCA5DD-C58B-4884-8835-DB730A5DBD01}">
      <dsp:nvSpPr>
        <dsp:cNvPr id="0" name=""/>
        <dsp:cNvSpPr/>
      </dsp:nvSpPr>
      <dsp:spPr>
        <a:xfrm>
          <a:off x="766344" y="808214"/>
          <a:ext cx="1053210" cy="684586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Processing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&amp; Analysis</a:t>
          </a:r>
        </a:p>
      </dsp:txBody>
      <dsp:txXfrm>
        <a:off x="799763" y="841633"/>
        <a:ext cx="986372" cy="617748"/>
      </dsp:txXfrm>
    </dsp:sp>
    <dsp:sp modelId="{6949E763-7DCE-482B-96F8-43A8383E2E70}">
      <dsp:nvSpPr>
        <dsp:cNvPr id="0" name=""/>
        <dsp:cNvSpPr/>
      </dsp:nvSpPr>
      <dsp:spPr>
        <a:xfrm>
          <a:off x="1076903" y="344212"/>
          <a:ext cx="3225180" cy="3225180"/>
        </a:xfrm>
        <a:custGeom>
          <a:avLst/>
          <a:gdLst/>
          <a:ahLst/>
          <a:cxnLst/>
          <a:rect l="0" t="0" r="0" b="0"/>
          <a:pathLst>
            <a:path>
              <a:moveTo>
                <a:pt x="586452" y="368609"/>
              </a:moveTo>
              <a:arcTo wR="1612590" hR="1612590" stAng="13828883" swAng="9237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AB56A-BD67-4CEB-9E59-5B3B38DB9011}" type="datetimeFigureOut">
              <a:rPr lang="de-DE" smtClean="0"/>
              <a:t>24.02.2026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E3DEF-1916-4A4B-BD23-D9E031A78E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24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564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495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083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3035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49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4977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718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216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976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3328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9874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765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280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84873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13063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900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6149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1712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294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8430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97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234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8766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71786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4120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59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180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0951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598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404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442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4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 hasCustomPrompt="1"/>
          </p:nvPr>
        </p:nvSpPr>
        <p:spPr>
          <a:xfrm>
            <a:off x="408000" y="1409700"/>
            <a:ext cx="11376000" cy="3657600"/>
          </a:xfrm>
          <a:solidFill>
            <a:srgbClr val="E6007E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US" noProof="0" dirty="0"/>
              <a:t>on</a:t>
            </a:r>
            <a:r>
              <a:rPr lang="en-US" dirty="0"/>
              <a:t> symbol to add image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408000" y="5067300"/>
            <a:ext cx="11376000" cy="14946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4710" y="5158740"/>
            <a:ext cx="10503391" cy="503952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10" y="5711297"/>
            <a:ext cx="8786497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964710" y="6187442"/>
            <a:ext cx="8786497" cy="137506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122D4B7E-6FB3-4913-8B6C-C5E1D8CF92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67627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2" name="Bildplatzhalter 4">
            <a:extLst>
              <a:ext uri="{FF2B5EF4-FFF2-40B4-BE49-F238E27FC236}">
                <a16:creationId xmlns:a16="http://schemas.microsoft.com/office/drawing/2014/main" id="{1D5C0AFF-1970-45EF-A4B2-C56B8DA1B8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424977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712" y="5945880"/>
            <a:ext cx="1371783" cy="50939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8B3FA59-600D-4738-B68C-56038E59F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59" y="370947"/>
            <a:ext cx="2306911" cy="33279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570A866-470E-454C-AF25-5FD2270D07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4479" y="476088"/>
            <a:ext cx="1810516" cy="7437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2F31644-2B3A-4ABF-88C7-DAA95DD9B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958" y="495328"/>
            <a:ext cx="1945158" cy="124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122D4B7E-6FB3-4913-8B6C-C5E1D8CF92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67627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1D5C0AFF-1970-45EF-A4B2-C56B8DA1B8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424977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1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964710" y="6187442"/>
            <a:ext cx="8786497" cy="137506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0FC8B9E-8E37-4DDC-B123-DA3ECDE2BF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000" y="1404172"/>
            <a:ext cx="11375996" cy="518129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7FF475A-1F2B-4DC9-B093-112C075A6C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4710" y="3428730"/>
            <a:ext cx="5131290" cy="503952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title master format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1913443-E35C-41C1-BBB5-A8420B976F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4710" y="3976725"/>
            <a:ext cx="4220554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35F72C4-58EE-4639-8AA9-67B75B60ECDA}"/>
              </a:ext>
            </a:extLst>
          </p:cNvPr>
          <p:cNvGrpSpPr/>
          <p:nvPr userDrawn="1"/>
        </p:nvGrpSpPr>
        <p:grpSpPr>
          <a:xfrm>
            <a:off x="10148376" y="5931192"/>
            <a:ext cx="1300039" cy="514667"/>
            <a:chOff x="10148376" y="5931192"/>
            <a:chExt cx="1300039" cy="514667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1760AF68-903F-4816-89CD-26D5393CE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8376" y="5931192"/>
              <a:ext cx="848749" cy="455604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5974F28B-8EDF-4263-9C4F-B5EA096165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941002" y="5952160"/>
              <a:ext cx="507413" cy="493699"/>
            </a:xfrm>
            <a:prstGeom prst="rect">
              <a:avLst/>
            </a:prstGeom>
          </p:spPr>
        </p:pic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3E877C08-C5CB-42F1-A658-A647DC6AC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59" y="370947"/>
            <a:ext cx="2306911" cy="33279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43DD22D-618F-4388-BB85-F432C24AF7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4479" y="476088"/>
            <a:ext cx="1810516" cy="74371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D7DB5E2-0462-4997-B4A9-F996B7D6CB8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958" y="495328"/>
            <a:ext cx="1945158" cy="124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1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4381DEF-DABA-4270-8BAD-E4011AECFB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4902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BF652E5A-5CA0-445F-BB46-1D00FFAB13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87373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501" y="492369"/>
            <a:ext cx="11087100" cy="409714"/>
          </a:xfrm>
        </p:spPr>
        <p:txBody>
          <a:bodyPr>
            <a:norm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Text Master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noProof="0" dirty="0"/>
              <a:t>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noProof="0" dirty="0"/>
              <a:t>Title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8501" y="931362"/>
            <a:ext cx="11087100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36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38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1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630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re, Bild 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44344" y="492369"/>
            <a:ext cx="5341257" cy="409714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44344" y="1535723"/>
            <a:ext cx="5341257" cy="4641241"/>
          </a:xfrm>
        </p:spPr>
        <p:txBody>
          <a:bodyPr>
            <a:noAutofit/>
          </a:bodyPr>
          <a:lstStyle/>
          <a:p>
            <a:pPr lvl="0"/>
            <a:r>
              <a:rPr lang="en-US" noProof="0" dirty="0"/>
              <a:t>Edit Text Master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444344" y="931362"/>
            <a:ext cx="5341257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285750"/>
            <a:ext cx="5579533" cy="5911850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44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46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9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24381DEF-DABA-4270-8BAD-E4011AECFB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4902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BF652E5A-5CA0-445F-BB46-1D00FFAB13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87373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noProof="0" dirty="0"/>
              <a:t>Title of presentation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AC33EA7C-293A-45C6-9D1C-0ED4C35144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42531" y="6161588"/>
            <a:ext cx="1211136" cy="7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78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2 Bilder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501" y="492369"/>
            <a:ext cx="7019756" cy="409714"/>
          </a:xfrm>
        </p:spPr>
        <p:txBody>
          <a:bodyPr>
            <a:norm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8501" y="1535723"/>
            <a:ext cx="7019756" cy="4641240"/>
          </a:xfrm>
        </p:spPr>
        <p:txBody>
          <a:bodyPr/>
          <a:lstStyle/>
          <a:p>
            <a:pPr lvl="0"/>
            <a:r>
              <a:rPr lang="en-US" noProof="0" dirty="0"/>
              <a:t>Edit Text Master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8501" y="931362"/>
            <a:ext cx="7019756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2" name="Bildplatzhalter 12"/>
          <p:cNvSpPr>
            <a:spLocks noGrp="1"/>
          </p:cNvSpPr>
          <p:nvPr>
            <p:ph type="pic" sz="quarter" idx="14" hasCustomPrompt="1"/>
          </p:nvPr>
        </p:nvSpPr>
        <p:spPr>
          <a:xfrm>
            <a:off x="8147352" y="285751"/>
            <a:ext cx="3638248" cy="2849336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8147352" y="3327627"/>
            <a:ext cx="3638248" cy="2849336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38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40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3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4381DEF-DABA-4270-8BAD-E4011AECFB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74902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BF652E5A-5CA0-445F-BB46-1D00FFAB13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87373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noProof="0" dirty="0"/>
              <a:t>Title of presentation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46E8A20-3EE2-417E-A1D0-6F5ACD8EC6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42531" y="6161588"/>
            <a:ext cx="1211136" cy="7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28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edit title master format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</a:t>
            </a:r>
            <a:endParaRPr lang="en-US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24381DEF-DABA-4270-8BAD-E4011AECFB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4902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BF652E5A-5CA0-445F-BB46-1D00FFAB13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87373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noProof="0" dirty="0"/>
              <a:t>Title of presentation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9313891-854E-4D67-ADBB-5F560B9EC5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2531" y="6161588"/>
            <a:ext cx="1211136" cy="7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1B29FB91-D68B-4962-B3D3-C04392BD12A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758" y="6396800"/>
            <a:ext cx="1005842" cy="18897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1" y="492369"/>
            <a:ext cx="11087100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1" y="1535723"/>
            <a:ext cx="11087100" cy="46412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3807" y="6308727"/>
            <a:ext cx="6142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7335" y="6308727"/>
            <a:ext cx="452966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EB721F-1515-4815-8BAC-2C06E19CB9A5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E931392-A1E0-4D48-8861-E04FD216DF05}"/>
              </a:ext>
            </a:extLst>
          </p:cNvPr>
          <p:cNvGrpSpPr/>
          <p:nvPr userDrawn="1"/>
        </p:nvGrpSpPr>
        <p:grpSpPr>
          <a:xfrm>
            <a:off x="-626533" y="-469900"/>
            <a:ext cx="13400133" cy="7764100"/>
            <a:chOff x="-469900" y="-469900"/>
            <a:chExt cx="10050100" cy="776410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B8C7248-3EE2-433A-ADE9-88EDFE8891BC}"/>
                </a:ext>
              </a:extLst>
            </p:cNvPr>
            <p:cNvGrpSpPr/>
            <p:nvPr userDrawn="1"/>
          </p:nvGrpSpPr>
          <p:grpSpPr>
            <a:xfrm>
              <a:off x="511175" y="-469900"/>
              <a:ext cx="0" cy="7764100"/>
              <a:chOff x="523875" y="-469900"/>
              <a:chExt cx="0" cy="7764100"/>
            </a:xfrm>
          </p:grpSpPr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F504C1D3-B806-4A63-9021-4438B44D294B}"/>
                  </a:ext>
                </a:extLst>
              </p:cNvPr>
              <p:cNvCxnSpPr/>
              <p:nvPr userDrawn="1"/>
            </p:nvCxnSpPr>
            <p:spPr>
              <a:xfrm>
                <a:off x="523875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7D68EEE1-138B-464F-94A9-9A7B8D366E6D}"/>
                  </a:ext>
                </a:extLst>
              </p:cNvPr>
              <p:cNvCxnSpPr/>
              <p:nvPr userDrawn="1"/>
            </p:nvCxnSpPr>
            <p:spPr>
              <a:xfrm>
                <a:off x="523875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0E6947D-6BC0-4772-9A13-FCC219252CD2}"/>
                </a:ext>
              </a:extLst>
            </p:cNvPr>
            <p:cNvGrpSpPr/>
            <p:nvPr userDrawn="1"/>
          </p:nvGrpSpPr>
          <p:grpSpPr>
            <a:xfrm>
              <a:off x="8832850" y="-469900"/>
              <a:ext cx="0" cy="7764100"/>
              <a:chOff x="8515350" y="-469900"/>
              <a:chExt cx="0" cy="7764100"/>
            </a:xfrm>
          </p:grpSpPr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83107247-8158-465C-91EE-38F232EF9002}"/>
                  </a:ext>
                </a:extLst>
              </p:cNvPr>
              <p:cNvCxnSpPr/>
              <p:nvPr userDrawn="1"/>
            </p:nvCxnSpPr>
            <p:spPr>
              <a:xfrm>
                <a:off x="8515350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BF9E29DE-C229-4366-B67D-84601A075A78}"/>
                  </a:ext>
                </a:extLst>
              </p:cNvPr>
              <p:cNvCxnSpPr/>
              <p:nvPr userDrawn="1"/>
            </p:nvCxnSpPr>
            <p:spPr>
              <a:xfrm>
                <a:off x="8515350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7A546391-9534-4D35-8625-78FFDFCCC7A9}"/>
                </a:ext>
              </a:extLst>
            </p:cNvPr>
            <p:cNvGrpSpPr/>
            <p:nvPr userDrawn="1"/>
          </p:nvGrpSpPr>
          <p:grpSpPr>
            <a:xfrm>
              <a:off x="-469900" y="6202364"/>
              <a:ext cx="10050100" cy="0"/>
              <a:chOff x="-469900" y="6354764"/>
              <a:chExt cx="10050100" cy="0"/>
            </a:xfrm>
          </p:grpSpPr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1FD58811-5F05-4092-B10D-7C37F321F784}"/>
                  </a:ext>
                </a:extLst>
              </p:cNvPr>
              <p:cNvCxnSpPr/>
              <p:nvPr userDrawn="1"/>
            </p:nvCxnSpPr>
            <p:spPr>
              <a:xfrm>
                <a:off x="92202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E2981AC0-EE73-476A-9A1D-EABC661E12D3}"/>
                  </a:ext>
                </a:extLst>
              </p:cNvPr>
              <p:cNvCxnSpPr/>
              <p:nvPr userDrawn="1"/>
            </p:nvCxnSpPr>
            <p:spPr>
              <a:xfrm>
                <a:off x="-4699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Hilfslinien">
              <a:extLst>
                <a:ext uri="{FF2B5EF4-FFF2-40B4-BE49-F238E27FC236}">
                  <a16:creationId xmlns:a16="http://schemas.microsoft.com/office/drawing/2014/main" id="{63D7143B-9222-48EF-961F-8FB7100D79FE}"/>
                </a:ext>
              </a:extLst>
            </p:cNvPr>
            <p:cNvSpPr txBox="1"/>
            <p:nvPr userDrawn="1"/>
          </p:nvSpPr>
          <p:spPr>
            <a:xfrm rot="10800000" flipH="1" flipV="1">
              <a:off x="634998" y="-468000"/>
              <a:ext cx="5246253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Show guides via menu: View // Guides // click guides checkbox</a:t>
              </a:r>
            </a:p>
          </p:txBody>
        </p:sp>
        <p:sp>
          <p:nvSpPr>
            <p:cNvPr id="18" name="Fußzeile">
              <a:extLst>
                <a:ext uri="{FF2B5EF4-FFF2-40B4-BE49-F238E27FC236}">
                  <a16:creationId xmlns:a16="http://schemas.microsoft.com/office/drawing/2014/main" id="{4AB8BBB8-563C-4B63-AD33-4CFEF37AC6B1}"/>
                </a:ext>
              </a:extLst>
            </p:cNvPr>
            <p:cNvSpPr txBox="1"/>
            <p:nvPr userDrawn="1"/>
          </p:nvSpPr>
          <p:spPr>
            <a:xfrm rot="10800000" flipH="1" flipV="1">
              <a:off x="634999" y="6934200"/>
              <a:ext cx="7477501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0" baseline="0" noProof="0" dirty="0">
                  <a:solidFill>
                    <a:schemeClr val="tx1"/>
                  </a:solidFill>
                  <a:latin typeface="+mn-lt"/>
                </a:rPr>
                <a:t>Set footer per slide or for all/some via menu: Insert // text // Header &amp; Footer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167CA611-DFAA-4EA5-A690-281B0DBADDFD}"/>
                </a:ext>
              </a:extLst>
            </p:cNvPr>
            <p:cNvGrpSpPr/>
            <p:nvPr userDrawn="1"/>
          </p:nvGrpSpPr>
          <p:grpSpPr>
            <a:xfrm>
              <a:off x="-469900" y="1520866"/>
              <a:ext cx="10050100" cy="2157"/>
              <a:chOff x="-469900" y="1520866"/>
              <a:chExt cx="10050100" cy="2157"/>
            </a:xfrm>
          </p:grpSpPr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12E7E94B-6545-460C-B370-BE200C4BE355}"/>
                  </a:ext>
                </a:extLst>
              </p:cNvPr>
              <p:cNvCxnSpPr/>
              <p:nvPr userDrawn="1"/>
            </p:nvCxnSpPr>
            <p:spPr>
              <a:xfrm>
                <a:off x="9220200" y="1523023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97289D65-223E-4BF4-BB12-B5E565B7BA18}"/>
                  </a:ext>
                </a:extLst>
              </p:cNvPr>
              <p:cNvCxnSpPr/>
              <p:nvPr userDrawn="1"/>
            </p:nvCxnSpPr>
            <p:spPr>
              <a:xfrm>
                <a:off x="-469900" y="1520866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A1960674-AA03-4969-8CF8-731ED6176232}"/>
              </a:ext>
            </a:extLst>
          </p:cNvPr>
          <p:cNvSpPr/>
          <p:nvPr userDrawn="1"/>
        </p:nvSpPr>
        <p:spPr>
          <a:xfrm>
            <a:off x="0" y="0"/>
            <a:ext cx="288000" cy="28800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562" y="6286536"/>
            <a:ext cx="1087395" cy="40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86" r:id="rId3"/>
    <p:sldLayoutId id="2147483698" r:id="rId4"/>
    <p:sldLayoutId id="2147483699" r:id="rId5"/>
    <p:sldLayoutId id="2147483700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17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4" userDrawn="1">
          <p15:clr>
            <a:srgbClr val="F26B43"/>
          </p15:clr>
        </p15:guide>
        <p15:guide id="2" pos="7424" userDrawn="1">
          <p15:clr>
            <a:srgbClr val="F26B43"/>
          </p15:clr>
        </p15:guide>
        <p15:guide id="3" pos="427" userDrawn="1">
          <p15:clr>
            <a:srgbClr val="F26B43"/>
          </p15:clr>
        </p15:guide>
        <p15:guide id="4" orient="horz" pos="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13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7.png"/><Relationship Id="rId4" Type="http://schemas.openxmlformats.org/officeDocument/2006/relationships/video" Target="../media/media2.mp4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Bildplatzhalter 5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ABA4F0-4927-4794-A806-987F562799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4710" y="3070049"/>
            <a:ext cx="5131290" cy="862633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Artificial intelligence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361DAB1-E528-4BD2-90E4-1D6C731804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4710" y="3976725"/>
            <a:ext cx="4220554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solidFill>
                  <a:srgbClr val="F0781E"/>
                </a:solidFill>
              </a:rPr>
              <a:t>for high energy density physics at large scale facilities</a:t>
            </a:r>
          </a:p>
        </p:txBody>
      </p:sp>
      <p:sp>
        <p:nvSpPr>
          <p:cNvPr id="7" name="Textplatzhalter 13"/>
          <p:cNvSpPr txBox="1">
            <a:spLocks/>
          </p:cNvSpPr>
          <p:nvPr/>
        </p:nvSpPr>
        <p:spPr>
          <a:xfrm>
            <a:off x="964710" y="6187442"/>
            <a:ext cx="8786497" cy="13750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Michael Bussmann · Topic Lead Helmholtz Matter Data Management &amp; Analysis · CASUS / HZDR</a:t>
            </a:r>
          </a:p>
        </p:txBody>
      </p:sp>
    </p:spTree>
    <p:extLst>
      <p:ext uri="{BB962C8B-B14F-4D97-AF65-F5344CB8AC3E}">
        <p14:creationId xmlns:p14="http://schemas.microsoft.com/office/powerpoint/2010/main" val="3844034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 are made of </a:t>
            </a:r>
            <a:r>
              <a:rPr lang="en-US" dirty="0" err="1"/>
              <a:t>perceptrons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Universal approximators (or “fitting”)</a:t>
            </a:r>
          </a:p>
        </p:txBody>
      </p:sp>
      <p:pic>
        <p:nvPicPr>
          <p:cNvPr id="9" name="Picture 2" descr="https://miro.medium.com/v2/resize:fit:1400/1*dbf_lVYurfSxvABaQhakxg.png">
            <a:extLst>
              <a:ext uri="{FF2B5EF4-FFF2-40B4-BE49-F238E27FC236}">
                <a16:creationId xmlns:a16="http://schemas.microsoft.com/office/drawing/2014/main" id="{C8786F8A-88C9-4A90-7B9B-504C4FBA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32" y="1362090"/>
            <a:ext cx="4457618" cy="51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454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Input, output and “hidden” layers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Universal approximators (or “fitting”)</a:t>
            </a:r>
          </a:p>
        </p:txBody>
      </p:sp>
      <p:pic>
        <p:nvPicPr>
          <p:cNvPr id="3" name="Picture 2" descr="https://miro.medium.com/v2/resize:fit:1400/1*OCyfb1kJNZbZx1Ozi5RSAQ.png">
            <a:extLst>
              <a:ext uri="{FF2B5EF4-FFF2-40B4-BE49-F238E27FC236}">
                <a16:creationId xmlns:a16="http://schemas.microsoft.com/office/drawing/2014/main" id="{E772D770-2C8C-7F82-3BE6-5F6AFE0A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9" y="1350635"/>
            <a:ext cx="6231622" cy="497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miro.medium.com/v2/resize:fit:1400/1*-Eeve28pEqkXioOPOv4G7Q.png">
            <a:extLst>
              <a:ext uri="{FF2B5EF4-FFF2-40B4-BE49-F238E27FC236}">
                <a16:creationId xmlns:a16="http://schemas.microsoft.com/office/drawing/2014/main" id="{C315F960-81D4-89AB-A22A-E757EF700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245" y="1666697"/>
            <a:ext cx="5030787" cy="36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923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Activation functions “optimize” gradient calculations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Universal approximators (or “fitting”)</a:t>
            </a:r>
          </a:p>
        </p:txBody>
      </p:sp>
      <p:pic>
        <p:nvPicPr>
          <p:cNvPr id="9" name="Picture 2" descr="https://miro.medium.com/v2/resize:fit:1400/1*tIwGoSbyUZEHNp93pRqROw.png">
            <a:extLst>
              <a:ext uri="{FF2B5EF4-FFF2-40B4-BE49-F238E27FC236}">
                <a16:creationId xmlns:a16="http://schemas.microsoft.com/office/drawing/2014/main" id="{39273B27-B3E7-2A37-E73F-13B1F3692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" y="1264104"/>
            <a:ext cx="5281066" cy="545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ctivation Functions">
            <a:extLst>
              <a:ext uri="{FF2B5EF4-FFF2-40B4-BE49-F238E27FC236}">
                <a16:creationId xmlns:a16="http://schemas.microsoft.com/office/drawing/2014/main" id="{F784F83C-C8E4-9DED-033E-5A20793CC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97" y="1308530"/>
            <a:ext cx="4097154" cy="478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7CC84D3-585D-383D-4425-68A7477862DF}"/>
              </a:ext>
            </a:extLst>
          </p:cNvPr>
          <p:cNvSpPr txBox="1"/>
          <p:nvPr/>
        </p:nvSpPr>
        <p:spPr>
          <a:xfrm rot="16200000">
            <a:off x="8357014" y="3669910"/>
            <a:ext cx="4068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*</a:t>
            </a:r>
            <a:r>
              <a:rPr lang="de-DE" dirty="0" err="1"/>
              <a:t>activation</a:t>
            </a:r>
            <a:r>
              <a:rPr lang="de-DE" dirty="0"/>
              <a:t> </a:t>
            </a:r>
            <a:r>
              <a:rPr lang="de-DE" dirty="0" err="1"/>
              <a:t>functions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locally</a:t>
            </a:r>
            <a:r>
              <a:rPr lang="de-DE" dirty="0"/>
              <a:t> </a:t>
            </a:r>
            <a:r>
              <a:rPr lang="de-DE" dirty="0" err="1"/>
              <a:t>differentiable</a:t>
            </a:r>
            <a:r>
              <a:rPr lang="de-DE" dirty="0"/>
              <a:t>, but not </a:t>
            </a:r>
            <a:r>
              <a:rPr lang="de-DE" dirty="0" err="1"/>
              <a:t>monotonic</a:t>
            </a:r>
            <a:r>
              <a:rPr 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63518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s://miro.medium.com/v2/resize:fit:1280/1*mTTmfdMcFlPtyu8__vRHOQ.gif">
            <a:extLst>
              <a:ext uri="{FF2B5EF4-FFF2-40B4-BE49-F238E27FC236}">
                <a16:creationId xmlns:a16="http://schemas.microsoft.com/office/drawing/2014/main" id="{15B04423-07DC-B954-8167-12CE6F4585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9" y="86998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Loss function, backpropagation, fitting (+ automatic differentiation)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Universal approximators (or “fitting”)</a:t>
            </a:r>
          </a:p>
        </p:txBody>
      </p:sp>
      <p:pic>
        <p:nvPicPr>
          <p:cNvPr id="8" name="Picture 4" descr="https://miro.medium.com/v2/resize:fit:1232/1*MZiEmpCYJyJG4ctl5ypm3w.png">
            <a:extLst>
              <a:ext uri="{FF2B5EF4-FFF2-40B4-BE49-F238E27FC236}">
                <a16:creationId xmlns:a16="http://schemas.microsoft.com/office/drawing/2014/main" id="{C9EBD0CE-FC1E-A2BE-3DC4-863BDD751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8" r="54635"/>
          <a:stretch/>
        </p:blipFill>
        <p:spPr bwMode="auto">
          <a:xfrm>
            <a:off x="7543992" y="1201818"/>
            <a:ext cx="2661783" cy="106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miro.medium.com/v2/resize:fit:1228/1*iVKOY8bTDHv2Q-H6__MLGQ.png">
            <a:extLst>
              <a:ext uri="{FF2B5EF4-FFF2-40B4-BE49-F238E27FC236}">
                <a16:creationId xmlns:a16="http://schemas.microsoft.com/office/drawing/2014/main" id="{6CE9A419-0B4A-8D3F-348D-A9CA18C65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70" y="2046510"/>
            <a:ext cx="4540656" cy="28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FC30A07-5AFC-18B0-56E2-0B80FD357C57}"/>
              </a:ext>
            </a:extLst>
          </p:cNvPr>
          <p:cNvSpPr txBox="1"/>
          <p:nvPr/>
        </p:nvSpPr>
        <p:spPr>
          <a:xfrm>
            <a:off x="4644090" y="5337503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„Mean </a:t>
            </a:r>
            <a:r>
              <a:rPr lang="de-DE" dirty="0" err="1">
                <a:solidFill>
                  <a:schemeClr val="accent1"/>
                </a:solidFill>
              </a:rPr>
              <a:t>squared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error</a:t>
            </a:r>
            <a:r>
              <a:rPr lang="de-DE" dirty="0">
                <a:solidFill>
                  <a:schemeClr val="accent1"/>
                </a:solidFill>
              </a:rPr>
              <a:t>“</a:t>
            </a:r>
          </a:p>
        </p:txBody>
      </p:sp>
      <p:pic>
        <p:nvPicPr>
          <p:cNvPr id="12" name="Picture 12" descr="https://miro.medium.com/v2/resize:fit:1400/1*Da7hfvG2APKDXW4mAwgtjQ.png">
            <a:extLst>
              <a:ext uri="{FF2B5EF4-FFF2-40B4-BE49-F238E27FC236}">
                <a16:creationId xmlns:a16="http://schemas.microsoft.com/office/drawing/2014/main" id="{31CEC660-B345-8689-0E5E-90BA542FD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992" y="5079931"/>
            <a:ext cx="4553422" cy="100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5B45234-24BC-2009-CC2F-0E085F8CE31C}"/>
              </a:ext>
            </a:extLst>
          </p:cNvPr>
          <p:cNvSpPr txBox="1"/>
          <p:nvPr/>
        </p:nvSpPr>
        <p:spPr>
          <a:xfrm>
            <a:off x="1044939" y="4189416"/>
            <a:ext cx="2826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chemeClr val="accent1"/>
                </a:solidFill>
              </a:rPr>
              <a:t>„Backpropagation“ </a:t>
            </a:r>
            <a:r>
              <a:rPr lang="de-DE" dirty="0" err="1">
                <a:solidFill>
                  <a:schemeClr val="accent1"/>
                </a:solidFill>
              </a:rPr>
              <a:t>means</a:t>
            </a:r>
            <a:endParaRPr lang="de-DE" dirty="0">
              <a:solidFill>
                <a:schemeClr val="accent1"/>
              </a:solidFill>
            </a:endParaRPr>
          </a:p>
          <a:p>
            <a:pPr algn="ctr"/>
            <a:r>
              <a:rPr lang="de-DE" dirty="0" err="1">
                <a:solidFill>
                  <a:schemeClr val="accent1"/>
                </a:solidFill>
              </a:rPr>
              <a:t>updating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node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values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to</a:t>
            </a:r>
            <a:endParaRPr lang="de-DE" dirty="0">
              <a:solidFill>
                <a:schemeClr val="accent1"/>
              </a:solidFill>
            </a:endParaRPr>
          </a:p>
          <a:p>
            <a:pPr algn="ctr"/>
            <a:r>
              <a:rPr lang="de-DE" dirty="0" err="1">
                <a:solidFill>
                  <a:schemeClr val="accent1"/>
                </a:solidFill>
              </a:rPr>
              <a:t>minimize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loss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function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59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Solving PDEs is local gradient optimization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An example: Solving partial differential equations with physics-informed neural networks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5A8EE0-2368-5524-F5EF-90427F39C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5249" y="1762190"/>
            <a:ext cx="4990961" cy="402385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BD88885-674A-202A-B785-4FD409E26B49}"/>
              </a:ext>
            </a:extLst>
          </p:cNvPr>
          <p:cNvSpPr txBox="1"/>
          <p:nvPr/>
        </p:nvSpPr>
        <p:spPr>
          <a:xfrm>
            <a:off x="7300949" y="3574062"/>
            <a:ext cx="2265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accent1"/>
                </a:solidFill>
              </a:rPr>
              <a:t>Local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tangent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field</a:t>
            </a:r>
            <a:endParaRPr lang="de-DE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18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the loss function to include “physics knowledge”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An example: Physics-informed neural networks for the time-dependent quantum harmonic oscillator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D5101FA-E65D-6002-92F3-AA61AB5F4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47" t="44758" r="37333" b="50000"/>
          <a:stretch/>
        </p:blipFill>
        <p:spPr>
          <a:xfrm>
            <a:off x="407989" y="2527485"/>
            <a:ext cx="2756366" cy="3595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25C0672-7A73-16BB-2EBF-D076C3AD32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5" t="69471" r="23508" b="20294"/>
          <a:stretch/>
        </p:blipFill>
        <p:spPr>
          <a:xfrm>
            <a:off x="407989" y="3178659"/>
            <a:ext cx="5782347" cy="70192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EDCD054-BBD2-9A04-1174-663E77901CEA}"/>
              </a:ext>
            </a:extLst>
          </p:cNvPr>
          <p:cNvSpPr txBox="1"/>
          <p:nvPr/>
        </p:nvSpPr>
        <p:spPr>
          <a:xfrm>
            <a:off x="6711924" y="3344955"/>
            <a:ext cx="495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Initial </a:t>
            </a:r>
            <a:r>
              <a:rPr lang="de-DE" dirty="0" err="1">
                <a:solidFill>
                  <a:schemeClr val="accent1"/>
                </a:solidFill>
              </a:rPr>
              <a:t>conditions</a:t>
            </a:r>
            <a:r>
              <a:rPr lang="de-DE" dirty="0">
                <a:solidFill>
                  <a:schemeClr val="accent1"/>
                </a:solidFill>
              </a:rPr>
              <a:t> (</a:t>
            </a:r>
            <a:r>
              <a:rPr lang="de-DE" dirty="0" err="1">
                <a:solidFill>
                  <a:schemeClr val="accent1"/>
                </a:solidFill>
              </a:rPr>
              <a:t>comparison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to</a:t>
            </a:r>
            <a:r>
              <a:rPr lang="de-DE" dirty="0">
                <a:solidFill>
                  <a:schemeClr val="accent1"/>
                </a:solidFill>
              </a:rPr>
              <a:t> „</a:t>
            </a:r>
            <a:r>
              <a:rPr lang="de-DE" dirty="0" err="1">
                <a:solidFill>
                  <a:schemeClr val="accent1"/>
                </a:solidFill>
              </a:rPr>
              <a:t>ground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truth</a:t>
            </a:r>
            <a:r>
              <a:rPr lang="de-DE" dirty="0">
                <a:solidFill>
                  <a:schemeClr val="accent1"/>
                </a:solidFill>
              </a:rPr>
              <a:t>“)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16B9B23-196B-4E59-D769-51C77022B4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51" t="36702" r="32700" b="54191"/>
          <a:stretch/>
        </p:blipFill>
        <p:spPr>
          <a:xfrm>
            <a:off x="407989" y="4119918"/>
            <a:ext cx="4723768" cy="62461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68F1892-E8FF-542A-8F69-86EE32186E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09" t="61766" r="29895" b="12593"/>
          <a:stretch/>
        </p:blipFill>
        <p:spPr>
          <a:xfrm>
            <a:off x="407989" y="4909759"/>
            <a:ext cx="5343372" cy="175862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6B99945-DD4F-8C58-BFD7-35EC7968D0C3}"/>
              </a:ext>
            </a:extLst>
          </p:cNvPr>
          <p:cNvSpPr txBox="1"/>
          <p:nvPr/>
        </p:nvSpPr>
        <p:spPr>
          <a:xfrm>
            <a:off x="6711924" y="4247559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Boundary </a:t>
            </a:r>
            <a:r>
              <a:rPr lang="de-DE" dirty="0" err="1">
                <a:solidFill>
                  <a:schemeClr val="accent1"/>
                </a:solidFill>
              </a:rPr>
              <a:t>conditions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68559260-C347-C135-CCC6-5900E2CFF3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66" t="60083" r="52651" b="32723"/>
          <a:stretch/>
        </p:blipFill>
        <p:spPr>
          <a:xfrm>
            <a:off x="9330516" y="4081800"/>
            <a:ext cx="1945730" cy="70085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9E976305-35B1-423B-A574-A66DFB5300B1}"/>
              </a:ext>
            </a:extLst>
          </p:cNvPr>
          <p:cNvSpPr txBox="1"/>
          <p:nvPr/>
        </p:nvSpPr>
        <p:spPr>
          <a:xfrm>
            <a:off x="6711180" y="5056492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Solving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the</a:t>
            </a:r>
            <a:r>
              <a:rPr lang="de-DE" dirty="0">
                <a:solidFill>
                  <a:schemeClr val="accent1"/>
                </a:solidFill>
              </a:rPr>
              <a:t> PDE </a:t>
            </a:r>
            <a:r>
              <a:rPr lang="de-DE" dirty="0" err="1">
                <a:solidFill>
                  <a:schemeClr val="accent1"/>
                </a:solidFill>
              </a:rPr>
              <a:t>as</a:t>
            </a:r>
            <a:r>
              <a:rPr lang="de-DE" dirty="0">
                <a:solidFill>
                  <a:schemeClr val="accent1"/>
                </a:solidFill>
              </a:rPr>
              <a:t> a </a:t>
            </a:r>
            <a:r>
              <a:rPr lang="de-DE" dirty="0" err="1">
                <a:solidFill>
                  <a:schemeClr val="accent1"/>
                </a:solidFill>
              </a:rPr>
              <a:t>minimization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problem</a:t>
            </a:r>
            <a:endParaRPr lang="de-DE" dirty="0">
              <a:solidFill>
                <a:schemeClr val="accent1"/>
              </a:solidFill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7053C58-9014-B16F-9ED7-50C6BEA5BA5F}"/>
              </a:ext>
            </a:extLst>
          </p:cNvPr>
          <p:cNvGrpSpPr/>
          <p:nvPr/>
        </p:nvGrpSpPr>
        <p:grpSpPr>
          <a:xfrm>
            <a:off x="2455781" y="1438736"/>
            <a:ext cx="7280437" cy="705500"/>
            <a:chOff x="407989" y="1526418"/>
            <a:chExt cx="7280437" cy="705500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C12929B-4514-67DD-A178-864C63C09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063" t="59806" r="29553" b="30678"/>
            <a:stretch/>
          </p:blipFill>
          <p:spPr>
            <a:xfrm>
              <a:off x="3366842" y="1579317"/>
              <a:ext cx="4321584" cy="652601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C3F255AF-A952-F4A7-9CBB-63B7A8730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213" t="24066" r="43695" b="69508"/>
            <a:stretch/>
          </p:blipFill>
          <p:spPr>
            <a:xfrm>
              <a:off x="407989" y="1526418"/>
              <a:ext cx="2452849" cy="652601"/>
            </a:xfrm>
            <a:prstGeom prst="rect">
              <a:avLst/>
            </a:prstGeom>
          </p:spPr>
        </p:pic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F73891FD-62CB-0DB7-814E-F739FFCB1F8C}"/>
              </a:ext>
            </a:extLst>
          </p:cNvPr>
          <p:cNvSpPr txBox="1"/>
          <p:nvPr/>
        </p:nvSpPr>
        <p:spPr>
          <a:xfrm>
            <a:off x="6711180" y="2442351"/>
            <a:ext cx="476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Put all „</a:t>
            </a:r>
            <a:r>
              <a:rPr lang="de-DE" dirty="0" err="1">
                <a:solidFill>
                  <a:schemeClr val="accent1"/>
                </a:solidFill>
              </a:rPr>
              <a:t>physics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knowledge</a:t>
            </a:r>
            <a:r>
              <a:rPr lang="de-DE" dirty="0">
                <a:solidFill>
                  <a:schemeClr val="accent1"/>
                </a:solidFill>
              </a:rPr>
              <a:t>“ in </a:t>
            </a:r>
            <a:r>
              <a:rPr lang="de-DE" dirty="0" err="1">
                <a:solidFill>
                  <a:schemeClr val="accent1"/>
                </a:solidFill>
              </a:rPr>
              <a:t>the</a:t>
            </a:r>
            <a:r>
              <a:rPr lang="de-DE" dirty="0">
                <a:solidFill>
                  <a:schemeClr val="accent1"/>
                </a:solidFill>
              </a:rPr>
              <a:t> „</a:t>
            </a:r>
            <a:r>
              <a:rPr lang="de-DE" dirty="0" err="1">
                <a:solidFill>
                  <a:schemeClr val="accent1"/>
                </a:solidFill>
              </a:rPr>
              <a:t>loss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term</a:t>
            </a:r>
            <a:r>
              <a:rPr lang="de-DE" dirty="0">
                <a:solidFill>
                  <a:schemeClr val="accent1"/>
                </a:solidFill>
              </a:rPr>
              <a:t>“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676B32-2376-897D-D0D0-CC6FDA78A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26" y="5710635"/>
            <a:ext cx="1561294" cy="89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C52C57C-A590-9BF5-2F06-148FE0D79D1F}"/>
              </a:ext>
            </a:extLst>
          </p:cNvPr>
          <p:cNvSpPr txBox="1"/>
          <p:nvPr/>
        </p:nvSpPr>
        <p:spPr>
          <a:xfrm>
            <a:off x="6711180" y="5695805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2132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21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is physics-informed data fitting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An example: Physics-informed neural networks for the time-dependent quantum harmonic oscillator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2F04461-8EF4-3583-652F-990340AA5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30" t="32697" r="26856" b="15187"/>
          <a:stretch/>
        </p:blipFill>
        <p:spPr>
          <a:xfrm>
            <a:off x="653807" y="1549977"/>
            <a:ext cx="5525660" cy="38528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D002651-81C9-DE89-938D-8E7301FA88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06" t="31424" r="26960" b="15408"/>
          <a:stretch/>
        </p:blipFill>
        <p:spPr>
          <a:xfrm>
            <a:off x="6443104" y="1511121"/>
            <a:ext cx="5480671" cy="393054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D903812-5401-57E9-7CB5-6BF54B662E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74" t="34578" r="26718" b="32338"/>
          <a:stretch/>
        </p:blipFill>
        <p:spPr>
          <a:xfrm>
            <a:off x="3665268" y="2170023"/>
            <a:ext cx="5239236" cy="23753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730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Generative AI: Find the latent space, generate random latent vector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A universal building block of generative AI: The encoder / decoder architecture</a:t>
            </a:r>
          </a:p>
        </p:txBody>
      </p:sp>
      <p:pic>
        <p:nvPicPr>
          <p:cNvPr id="1026" name="Picture 2" descr="Latent and Embedding Space | Baeldung on Computer Science">
            <a:extLst>
              <a:ext uri="{FF2B5EF4-FFF2-40B4-BE49-F238E27FC236}">
                <a16:creationId xmlns:a16="http://schemas.microsoft.com/office/drawing/2014/main" id="{A27814EC-CDD6-02DF-6C51-6C0FDDFAA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07" y="1527302"/>
            <a:ext cx="4996195" cy="451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1736CC8-91F6-F56B-B85C-681C61DC1E90}"/>
              </a:ext>
            </a:extLst>
          </p:cNvPr>
          <p:cNvSpPr txBox="1"/>
          <p:nvPr/>
        </p:nvSpPr>
        <p:spPr>
          <a:xfrm>
            <a:off x="5909244" y="1605785"/>
            <a:ext cx="6125952" cy="4361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400" dirty="0">
                <a:solidFill>
                  <a:schemeClr val="accent1"/>
                </a:solidFill>
              </a:rPr>
              <a:t>„Training“: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Find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lowest</a:t>
            </a:r>
            <a:r>
              <a:rPr lang="de-DE" sz="1400" dirty="0"/>
              <a:t> </a:t>
            </a:r>
            <a:r>
              <a:rPr lang="de-DE" sz="1400" dirty="0" err="1"/>
              <a:t>sufficient</a:t>
            </a:r>
            <a:r>
              <a:rPr lang="de-DE" sz="1400" dirty="0"/>
              <a:t> </a:t>
            </a:r>
            <a:r>
              <a:rPr lang="de-DE" sz="1400" dirty="0" err="1"/>
              <a:t>number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variables </a:t>
            </a:r>
            <a:r>
              <a:rPr lang="de-DE" sz="1400" dirty="0" err="1"/>
              <a:t>to</a:t>
            </a:r>
            <a:r>
              <a:rPr lang="de-DE" sz="1400" dirty="0"/>
              <a:t> „</a:t>
            </a:r>
            <a:r>
              <a:rPr lang="de-DE" sz="1400" dirty="0" err="1"/>
              <a:t>encode</a:t>
            </a:r>
            <a:r>
              <a:rPr lang="de-DE" sz="1400" dirty="0"/>
              <a:t>“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(„</a:t>
            </a:r>
            <a:r>
              <a:rPr lang="de-DE" sz="1400" dirty="0" err="1"/>
              <a:t>hyperparameter</a:t>
            </a:r>
            <a:r>
              <a:rPr lang="de-DE" sz="1400" dirty="0"/>
              <a:t> </a:t>
            </a:r>
            <a:r>
              <a:rPr lang="de-DE" sz="1400" dirty="0" err="1"/>
              <a:t>optimization</a:t>
            </a:r>
            <a:r>
              <a:rPr lang="de-DE" sz="1400" dirty="0"/>
              <a:t>“), </a:t>
            </a:r>
            <a:r>
              <a:rPr lang="de-DE" sz="1400" dirty="0" err="1"/>
              <a:t>forming</a:t>
            </a:r>
            <a:r>
              <a:rPr lang="de-DE" sz="1400" dirty="0"/>
              <a:t> a „latent </a:t>
            </a:r>
            <a:r>
              <a:rPr lang="de-DE" sz="1400" dirty="0" err="1"/>
              <a:t>space</a:t>
            </a:r>
            <a:r>
              <a:rPr lang="de-DE" sz="1400" dirty="0"/>
              <a:t>“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Fit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these</a:t>
            </a:r>
            <a:r>
              <a:rPr lang="de-DE" sz="1400" dirty="0"/>
              <a:t> variables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„</a:t>
            </a:r>
            <a:r>
              <a:rPr lang="de-DE" sz="1400" dirty="0" err="1"/>
              <a:t>Decode</a:t>
            </a:r>
            <a:r>
              <a:rPr lang="de-DE" sz="1400" dirty="0"/>
              <a:t>“ </a:t>
            </a:r>
            <a:r>
              <a:rPr lang="de-DE" sz="1400" dirty="0" err="1"/>
              <a:t>the</a:t>
            </a:r>
            <a:r>
              <a:rPr lang="de-DE" sz="1400" dirty="0"/>
              <a:t> fit and </a:t>
            </a:r>
            <a:r>
              <a:rPr lang="de-DE" sz="1400" dirty="0" err="1"/>
              <a:t>compare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„</a:t>
            </a:r>
            <a:r>
              <a:rPr lang="de-DE" sz="1400" dirty="0" err="1"/>
              <a:t>groundtruth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“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Repeat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optimize</a:t>
            </a:r>
            <a:r>
              <a:rPr lang="de-DE" sz="1400" dirty="0"/>
              <a:t> fit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400" dirty="0"/>
          </a:p>
          <a:p>
            <a:pPr algn="l">
              <a:lnSpc>
                <a:spcPct val="150000"/>
              </a:lnSpc>
            </a:pPr>
            <a:r>
              <a:rPr lang="de-DE" sz="1400" dirty="0">
                <a:solidFill>
                  <a:schemeClr val="accent1"/>
                </a:solidFill>
              </a:rPr>
              <a:t>„</a:t>
            </a:r>
            <a:r>
              <a:rPr lang="de-DE" sz="1400" dirty="0" err="1">
                <a:solidFill>
                  <a:schemeClr val="accent1"/>
                </a:solidFill>
              </a:rPr>
              <a:t>Inference</a:t>
            </a:r>
            <a:r>
              <a:rPr lang="de-DE" sz="1400" dirty="0">
                <a:solidFill>
                  <a:schemeClr val="accent1"/>
                </a:solidFill>
              </a:rPr>
              <a:t>“: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„Generate“ a </a:t>
            </a:r>
            <a:r>
              <a:rPr lang="de-DE" sz="1400" dirty="0" err="1"/>
              <a:t>random</a:t>
            </a:r>
            <a:r>
              <a:rPr lang="de-DE" sz="1400" dirty="0"/>
              <a:t> </a:t>
            </a:r>
            <a:r>
              <a:rPr lang="de-DE" sz="1400" dirty="0" err="1"/>
              <a:t>point</a:t>
            </a:r>
            <a:r>
              <a:rPr lang="de-DE" sz="1400" dirty="0"/>
              <a:t> on </a:t>
            </a:r>
            <a:r>
              <a:rPr lang="de-DE" sz="1400" dirty="0" err="1"/>
              <a:t>the</a:t>
            </a:r>
            <a:r>
              <a:rPr lang="de-DE" sz="1400" dirty="0"/>
              <a:t> fit in latent </a:t>
            </a:r>
            <a:r>
              <a:rPr lang="de-DE" sz="1400" dirty="0" err="1"/>
              <a:t>space</a:t>
            </a:r>
            <a:endParaRPr lang="de-DE" sz="1400" dirty="0"/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/>
              <a:t>„</a:t>
            </a:r>
            <a:r>
              <a:rPr lang="de-DE" sz="1400" dirty="0" err="1"/>
              <a:t>Decode</a:t>
            </a:r>
            <a:r>
              <a:rPr lang="de-DE" sz="1400" dirty="0"/>
              <a:t>“ </a:t>
            </a:r>
            <a:r>
              <a:rPr lang="de-DE" sz="1400" dirty="0" err="1"/>
              <a:t>that</a:t>
            </a:r>
            <a:r>
              <a:rPr lang="de-DE" sz="1400" dirty="0"/>
              <a:t> </a:t>
            </a:r>
            <a:r>
              <a:rPr lang="de-DE" sz="1400" dirty="0" err="1"/>
              <a:t>point</a:t>
            </a:r>
            <a:endParaRPr lang="de-D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400" dirty="0"/>
          </a:p>
          <a:p>
            <a:pPr algn="l" defTabSz="612000">
              <a:lnSpc>
                <a:spcPct val="150000"/>
              </a:lnSpc>
            </a:pPr>
            <a:r>
              <a:rPr lang="de-DE" sz="1400" dirty="0">
                <a:solidFill>
                  <a:schemeClr val="accent1"/>
                </a:solidFill>
              </a:rPr>
              <a:t>„Encoding“ 	= fit </a:t>
            </a:r>
            <a:r>
              <a:rPr lang="de-DE" sz="1400" dirty="0" err="1">
                <a:solidFill>
                  <a:schemeClr val="accent1"/>
                </a:solidFill>
              </a:rPr>
              <a:t>with</a:t>
            </a:r>
            <a:r>
              <a:rPr lang="de-DE" sz="1400" dirty="0">
                <a:solidFill>
                  <a:schemeClr val="accent1"/>
                </a:solidFill>
              </a:rPr>
              <a:t> latent </a:t>
            </a:r>
            <a:r>
              <a:rPr lang="de-DE" sz="1400" dirty="0" err="1">
                <a:solidFill>
                  <a:schemeClr val="accent1"/>
                </a:solidFill>
              </a:rPr>
              <a:t>space</a:t>
            </a:r>
            <a:r>
              <a:rPr lang="de-DE" sz="1400" dirty="0">
                <a:solidFill>
                  <a:schemeClr val="accent1"/>
                </a:solidFill>
              </a:rPr>
              <a:t> variables / </a:t>
            </a:r>
            <a:r>
              <a:rPr lang="de-DE" sz="1400" dirty="0" err="1">
                <a:solidFill>
                  <a:schemeClr val="accent1"/>
                </a:solidFill>
              </a:rPr>
              <a:t>compression</a:t>
            </a:r>
            <a:endParaRPr lang="de-DE" sz="1400" dirty="0">
              <a:solidFill>
                <a:schemeClr val="accent1"/>
              </a:solidFill>
            </a:endParaRPr>
          </a:p>
          <a:p>
            <a:pPr algn="l" defTabSz="612000">
              <a:lnSpc>
                <a:spcPct val="150000"/>
              </a:lnSpc>
            </a:pPr>
            <a:r>
              <a:rPr lang="de-DE" sz="1400" dirty="0">
                <a:solidFill>
                  <a:schemeClr val="accent1"/>
                </a:solidFill>
              </a:rPr>
              <a:t>„Decoding“ 	= </a:t>
            </a:r>
            <a:r>
              <a:rPr lang="de-DE" sz="1400" dirty="0" err="1">
                <a:solidFill>
                  <a:schemeClr val="accent1"/>
                </a:solidFill>
              </a:rPr>
              <a:t>evaluate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  <a:r>
              <a:rPr lang="de-DE" sz="1400" dirty="0" err="1">
                <a:solidFill>
                  <a:schemeClr val="accent1"/>
                </a:solidFill>
              </a:rPr>
              <a:t>the</a:t>
            </a:r>
            <a:r>
              <a:rPr lang="de-DE" sz="1400" dirty="0">
                <a:solidFill>
                  <a:schemeClr val="accent1"/>
                </a:solidFill>
              </a:rPr>
              <a:t> fit / </a:t>
            </a:r>
            <a:r>
              <a:rPr lang="de-DE" sz="1400" dirty="0" err="1">
                <a:solidFill>
                  <a:schemeClr val="accent1"/>
                </a:solidFill>
              </a:rPr>
              <a:t>decompression</a:t>
            </a:r>
            <a:endParaRPr lang="de-DE" sz="1400" dirty="0">
              <a:solidFill>
                <a:schemeClr val="accent1"/>
              </a:solidFill>
            </a:endParaRPr>
          </a:p>
          <a:p>
            <a:pPr algn="l" defTabSz="612000">
              <a:lnSpc>
                <a:spcPct val="150000"/>
              </a:lnSpc>
            </a:pPr>
            <a:r>
              <a:rPr lang="de-DE" sz="1400" dirty="0">
                <a:solidFill>
                  <a:schemeClr val="accent1"/>
                </a:solidFill>
              </a:rPr>
              <a:t>„Generating“	= </a:t>
            </a:r>
            <a:r>
              <a:rPr lang="de-DE" sz="1400" dirty="0" err="1">
                <a:solidFill>
                  <a:schemeClr val="accent1"/>
                </a:solidFill>
              </a:rPr>
              <a:t>evaluate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  <a:r>
              <a:rPr lang="de-DE" sz="1400" dirty="0" err="1">
                <a:solidFill>
                  <a:schemeClr val="accent1"/>
                </a:solidFill>
              </a:rPr>
              <a:t>the</a:t>
            </a:r>
            <a:r>
              <a:rPr lang="de-DE" sz="1400" dirty="0">
                <a:solidFill>
                  <a:schemeClr val="accent1"/>
                </a:solidFill>
              </a:rPr>
              <a:t> fit at a </a:t>
            </a:r>
            <a:r>
              <a:rPr lang="de-DE" sz="1400" dirty="0" err="1">
                <a:solidFill>
                  <a:schemeClr val="accent1"/>
                </a:solidFill>
              </a:rPr>
              <a:t>random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  <a:r>
              <a:rPr lang="de-DE" sz="1400" dirty="0" err="1">
                <a:solidFill>
                  <a:schemeClr val="accent1"/>
                </a:solidFill>
              </a:rPr>
              <a:t>point</a:t>
            </a:r>
            <a:r>
              <a:rPr lang="de-DE" sz="1400" dirty="0">
                <a:solidFill>
                  <a:schemeClr val="accent1"/>
                </a:solidFill>
              </a:rPr>
              <a:t> in latent </a:t>
            </a:r>
            <a:r>
              <a:rPr lang="de-DE" sz="1400" dirty="0" err="1">
                <a:solidFill>
                  <a:schemeClr val="accent1"/>
                </a:solidFill>
              </a:rPr>
              <a:t>space</a:t>
            </a:r>
            <a:endParaRPr lang="de-DE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91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is very often piecewise linear, so inversion is possible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Matching outputs to inputs for inverse problems: Invertible neural networks</a:t>
            </a:r>
          </a:p>
        </p:txBody>
      </p:sp>
      <p:pic>
        <p:nvPicPr>
          <p:cNvPr id="3" name="Picture 2" descr="Forward process without information loss">
            <a:extLst>
              <a:ext uri="{FF2B5EF4-FFF2-40B4-BE49-F238E27FC236}">
                <a16:creationId xmlns:a16="http://schemas.microsoft.com/office/drawing/2014/main" id="{BCD53830-D757-6B67-CB06-00F4A4AE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9" y="1568928"/>
            <a:ext cx="3279422" cy="14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orward process with information loss">
            <a:extLst>
              <a:ext uri="{FF2B5EF4-FFF2-40B4-BE49-F238E27FC236}">
                <a16:creationId xmlns:a16="http://schemas.microsoft.com/office/drawing/2014/main" id="{F4E0B30B-4C38-0C15-C007-8E18AE5AF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9" y="3064131"/>
            <a:ext cx="3178763" cy="14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orward process with additional latent variables">
            <a:extLst>
              <a:ext uri="{FF2B5EF4-FFF2-40B4-BE49-F238E27FC236}">
                <a16:creationId xmlns:a16="http://schemas.microsoft.com/office/drawing/2014/main" id="{F29CF719-A21E-26D3-530E-2EA4D113F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9" y="4559333"/>
            <a:ext cx="3178763" cy="150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oss functions used in training our Invertible Neural Networks">
            <a:extLst>
              <a:ext uri="{FF2B5EF4-FFF2-40B4-BE49-F238E27FC236}">
                <a16:creationId xmlns:a16="http://schemas.microsoft.com/office/drawing/2014/main" id="{73087197-3F46-EEDF-F268-56BD3976B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299" y="2488179"/>
            <a:ext cx="7301038" cy="236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080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Invertible normalizing flows for non-convex problems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Generative AI: Normalizing flows with piecewise invertible (usually linear) transformations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E06D91-39AC-2C59-11B4-021448619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724" y="1760568"/>
            <a:ext cx="8428163" cy="147151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5CBD54E-0FDA-A909-16A2-59A8969D06BF}"/>
              </a:ext>
            </a:extLst>
          </p:cNvPr>
          <p:cNvSpPr txBox="1"/>
          <p:nvPr/>
        </p:nvSpPr>
        <p:spPr>
          <a:xfrm>
            <a:off x="868869" y="2142384"/>
            <a:ext cx="407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x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EF7CD35-97F7-2A98-C198-95171AA28A97}"/>
              </a:ext>
            </a:extLst>
          </p:cNvPr>
          <p:cNvSpPr txBox="1"/>
          <p:nvPr/>
        </p:nvSpPr>
        <p:spPr>
          <a:xfrm>
            <a:off x="10586424" y="2142384"/>
            <a:ext cx="386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z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BAE3508-A3FD-AC20-9C80-82F14AE47F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13" t="46861" r="29138" b="39529"/>
          <a:stretch/>
        </p:blipFill>
        <p:spPr>
          <a:xfrm>
            <a:off x="3501778" y="3806144"/>
            <a:ext cx="5188443" cy="120752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03CA5F3-1938-A31F-75B9-AA7D8A6432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27" t="66988" r="38297" b="27780"/>
          <a:stretch/>
        </p:blipFill>
        <p:spPr>
          <a:xfrm>
            <a:off x="4777472" y="5391609"/>
            <a:ext cx="2637055" cy="46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92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Matter &amp; Technologies Topic Data Management and Analysis (DMA)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AI-augmented research facilities – closing the loop between modeling and experiment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A92A19A2-303A-7C0E-289F-AE124AECCB9E}"/>
              </a:ext>
            </a:extLst>
          </p:cNvPr>
          <p:cNvGrpSpPr/>
          <p:nvPr/>
        </p:nvGrpSpPr>
        <p:grpSpPr>
          <a:xfrm>
            <a:off x="3076590" y="1613943"/>
            <a:ext cx="5378988" cy="4576154"/>
            <a:chOff x="-108520" y="823010"/>
            <a:chExt cx="4824536" cy="4104456"/>
          </a:xfrm>
        </p:grpSpPr>
        <p:graphicFrame>
          <p:nvGraphicFramePr>
            <p:cNvPr id="10" name="Diagramm 18">
              <a:extLst>
                <a:ext uri="{FF2B5EF4-FFF2-40B4-BE49-F238E27FC236}">
                  <a16:creationId xmlns:a16="http://schemas.microsoft.com/office/drawing/2014/main" id="{02EF9051-A617-BC07-E864-09504F0A99A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80558877"/>
                </p:ext>
              </p:extLst>
            </p:nvPr>
          </p:nvGraphicFramePr>
          <p:xfrm>
            <a:off x="-108520" y="1120137"/>
            <a:ext cx="4824536" cy="35102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46C73A2B-1496-CC1F-B0D9-38B600F798EA}"/>
                </a:ext>
              </a:extLst>
            </p:cNvPr>
            <p:cNvSpPr/>
            <p:nvPr/>
          </p:nvSpPr>
          <p:spPr>
            <a:xfrm>
              <a:off x="287524" y="823010"/>
              <a:ext cx="4104456" cy="4104456"/>
            </a:xfrm>
            <a:prstGeom prst="ellipse">
              <a:avLst/>
            </a:prstGeom>
            <a:noFill/>
            <a:ln>
              <a:solidFill>
                <a:srgbClr val="F07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3" name="Grafik 7">
            <a:extLst>
              <a:ext uri="{FF2B5EF4-FFF2-40B4-BE49-F238E27FC236}">
                <a16:creationId xmlns:a16="http://schemas.microsoft.com/office/drawing/2014/main" id="{B939EC9F-3142-BB1E-A4D1-423B80D055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026"/>
          <a:stretch/>
        </p:blipFill>
        <p:spPr>
          <a:xfrm rot="11758571">
            <a:off x="3876672" y="5216895"/>
            <a:ext cx="1270750" cy="917035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E06C2D6-7CD4-BAE7-D05D-C60080739E43}"/>
              </a:ext>
            </a:extLst>
          </p:cNvPr>
          <p:cNvGrpSpPr/>
          <p:nvPr/>
        </p:nvGrpSpPr>
        <p:grpSpPr>
          <a:xfrm>
            <a:off x="4870184" y="3418817"/>
            <a:ext cx="1791801" cy="892282"/>
            <a:chOff x="4889132" y="3418817"/>
            <a:chExt cx="1791801" cy="892282"/>
          </a:xfrm>
        </p:grpSpPr>
        <p:pic>
          <p:nvPicPr>
            <p:cNvPr id="38" name="Picture 41">
              <a:extLst>
                <a:ext uri="{FF2B5EF4-FFF2-40B4-BE49-F238E27FC236}">
                  <a16:creationId xmlns:a16="http://schemas.microsoft.com/office/drawing/2014/main" id="{62816070-985F-9372-ABE4-5B57ABB36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1" t="12668" r="6680" b="19925"/>
            <a:stretch/>
          </p:blipFill>
          <p:spPr>
            <a:xfrm>
              <a:off x="4889132" y="3418817"/>
              <a:ext cx="1791801" cy="8922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42">
              <a:extLst>
                <a:ext uri="{FF2B5EF4-FFF2-40B4-BE49-F238E27FC236}">
                  <a16:creationId xmlns:a16="http://schemas.microsoft.com/office/drawing/2014/main" id="{5E199349-8DF0-0F7B-F7A7-287D9BD13043}"/>
                </a:ext>
              </a:extLst>
            </p:cNvPr>
            <p:cNvSpPr txBox="1"/>
            <p:nvPr/>
          </p:nvSpPr>
          <p:spPr>
            <a:xfrm>
              <a:off x="5460290" y="3899322"/>
              <a:ext cx="606227" cy="411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A.I.</a:t>
              </a:r>
            </a:p>
          </p:txBody>
        </p:sp>
      </p:grpSp>
      <p:pic>
        <p:nvPicPr>
          <p:cNvPr id="46" name="Picture 49">
            <a:extLst>
              <a:ext uri="{FF2B5EF4-FFF2-40B4-BE49-F238E27FC236}">
                <a16:creationId xmlns:a16="http://schemas.microsoft.com/office/drawing/2014/main" id="{393AC396-DBA7-ECDF-1E4B-8CBA39D82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8" b="18932"/>
          <a:stretch/>
        </p:blipFill>
        <p:spPr>
          <a:xfrm>
            <a:off x="6608956" y="1872355"/>
            <a:ext cx="1181194" cy="562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50">
            <a:extLst>
              <a:ext uri="{FF2B5EF4-FFF2-40B4-BE49-F238E27FC236}">
                <a16:creationId xmlns:a16="http://schemas.microsoft.com/office/drawing/2014/main" id="{BC3D0F8E-177B-2D5F-C801-220B9AEA9E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" r="9339"/>
          <a:stretch/>
        </p:blipFill>
        <p:spPr>
          <a:xfrm>
            <a:off x="3638573" y="1817841"/>
            <a:ext cx="1182740" cy="671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Placeholder 7">
            <a:extLst>
              <a:ext uri="{FF2B5EF4-FFF2-40B4-BE49-F238E27FC236}">
                <a16:creationId xmlns:a16="http://schemas.microsoft.com/office/drawing/2014/main" id="{EE3D3CB8-E80B-A616-494F-BB9A34578FD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2" t="456" b="13688"/>
          <a:stretch/>
        </p:blipFill>
        <p:spPr>
          <a:xfrm>
            <a:off x="7633207" y="3527986"/>
            <a:ext cx="1181194" cy="759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3">
            <a:extLst>
              <a:ext uri="{FF2B5EF4-FFF2-40B4-BE49-F238E27FC236}">
                <a16:creationId xmlns:a16="http://schemas.microsoft.com/office/drawing/2014/main" id="{BDD1FAF4-3E95-8C21-749F-06B1CFC9974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9000"/>
          <a:stretch/>
        </p:blipFill>
        <p:spPr>
          <a:xfrm>
            <a:off x="6822386" y="5315365"/>
            <a:ext cx="1195309" cy="670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54">
            <a:extLst>
              <a:ext uri="{FF2B5EF4-FFF2-40B4-BE49-F238E27FC236}">
                <a16:creationId xmlns:a16="http://schemas.microsoft.com/office/drawing/2014/main" id="{957D9F7B-FB15-478B-14BD-364D67BDD7D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72350" t="39033" r="9931" b="26939"/>
          <a:stretch/>
        </p:blipFill>
        <p:spPr>
          <a:xfrm>
            <a:off x="3055047" y="3349286"/>
            <a:ext cx="1023347" cy="110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69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Instead of fitting, find the correct space your date lives in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Generative AI: Normalizing flows (find the latent space for which data is Gaussian distributed)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DA77838-5C2D-8A89-560B-1604A2AA8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67" t="23790" r="17381" b="36155"/>
          <a:stretch/>
        </p:blipFill>
        <p:spPr>
          <a:xfrm>
            <a:off x="197047" y="1404449"/>
            <a:ext cx="5643227" cy="290383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702F4FD-9C52-F1CF-88A5-587042B5ED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37" t="79111" r="27334" b="9783"/>
          <a:stretch/>
        </p:blipFill>
        <p:spPr>
          <a:xfrm>
            <a:off x="6896801" y="2856367"/>
            <a:ext cx="5098152" cy="121066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02EDE4F-9661-B130-7A8A-1ECD5DEA0B61}"/>
              </a:ext>
            </a:extLst>
          </p:cNvPr>
          <p:cNvSpPr txBox="1"/>
          <p:nvPr/>
        </p:nvSpPr>
        <p:spPr>
          <a:xfrm>
            <a:off x="6896801" y="4200449"/>
            <a:ext cx="509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accent1"/>
                </a:solidFill>
              </a:rPr>
              <a:t>Perfect</a:t>
            </a:r>
            <a:r>
              <a:rPr lang="de-DE" dirty="0">
                <a:solidFill>
                  <a:schemeClr val="accent1"/>
                </a:solidFill>
              </a:rPr>
              <a:t> for maximum </a:t>
            </a:r>
            <a:r>
              <a:rPr lang="de-DE" dirty="0" err="1">
                <a:solidFill>
                  <a:schemeClr val="accent1"/>
                </a:solidFill>
              </a:rPr>
              <a:t>likelihood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estimation</a:t>
            </a:r>
            <a:endParaRPr lang="de-DE" dirty="0">
              <a:solidFill>
                <a:schemeClr val="accent1"/>
              </a:solidFill>
            </a:endParaRPr>
          </a:p>
          <a:p>
            <a:pPr algn="ctr"/>
            <a:r>
              <a:rPr lang="de-DE" dirty="0">
                <a:solidFill>
                  <a:schemeClr val="accent1"/>
                </a:solidFill>
              </a:rPr>
              <a:t>(</a:t>
            </a:r>
            <a:r>
              <a:rPr lang="de-DE" dirty="0" err="1">
                <a:solidFill>
                  <a:schemeClr val="accent1"/>
                </a:solidFill>
              </a:rPr>
              <a:t>given</a:t>
            </a:r>
            <a:r>
              <a:rPr lang="de-DE" dirty="0">
                <a:solidFill>
                  <a:schemeClr val="accent1"/>
                </a:solidFill>
              </a:rPr>
              <a:t> a </a:t>
            </a:r>
            <a:r>
              <a:rPr lang="de-DE" dirty="0" err="1">
                <a:solidFill>
                  <a:schemeClr val="accent1"/>
                </a:solidFill>
              </a:rPr>
              <a:t>distribution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function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what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parameters</a:t>
            </a:r>
            <a:r>
              <a:rPr lang="de-DE" dirty="0">
                <a:solidFill>
                  <a:schemeClr val="accent1"/>
                </a:solidFill>
              </a:rPr>
              <a:t> of </a:t>
            </a:r>
            <a:r>
              <a:rPr lang="de-DE" dirty="0" err="1">
                <a:solidFill>
                  <a:schemeClr val="accent1"/>
                </a:solidFill>
              </a:rPr>
              <a:t>this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function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best</a:t>
            </a:r>
            <a:r>
              <a:rPr lang="de-DE" dirty="0">
                <a:solidFill>
                  <a:schemeClr val="accent1"/>
                </a:solidFill>
              </a:rPr>
              <a:t> fit the </a:t>
            </a:r>
            <a:r>
              <a:rPr lang="de-DE" dirty="0" err="1">
                <a:solidFill>
                  <a:schemeClr val="accent1"/>
                </a:solidFill>
              </a:rPr>
              <a:t>data</a:t>
            </a:r>
            <a:r>
              <a:rPr lang="de-DE" dirty="0">
                <a:solidFill>
                  <a:schemeClr val="accent1"/>
                </a:solidFill>
              </a:rPr>
              <a:t>?)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874FF0C-DB68-642A-4335-F1A60462641D}"/>
              </a:ext>
            </a:extLst>
          </p:cNvPr>
          <p:cNvSpPr txBox="1"/>
          <p:nvPr/>
        </p:nvSpPr>
        <p:spPr>
          <a:xfrm>
            <a:off x="8086659" y="2353617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Change of variable </a:t>
            </a:r>
            <a:r>
              <a:rPr lang="de-DE" dirty="0" err="1">
                <a:solidFill>
                  <a:schemeClr val="accent1"/>
                </a:solidFill>
              </a:rPr>
              <a:t>formula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124A80A-62AF-F663-41D9-A1C1BFC3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75" t="42324" r="31858" b="35577"/>
          <a:stretch/>
        </p:blipFill>
        <p:spPr>
          <a:xfrm>
            <a:off x="1190111" y="4445441"/>
            <a:ext cx="4905889" cy="199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69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O.k., but shouldn’t we find PDEs rather than solve them?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Neural Operators: Learning mappings between function spaces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67B1D07-8084-069C-A2AA-299DEDE37DCB}"/>
              </a:ext>
            </a:extLst>
          </p:cNvPr>
          <p:cNvSpPr/>
          <p:nvPr/>
        </p:nvSpPr>
        <p:spPr>
          <a:xfrm>
            <a:off x="3970466" y="3446633"/>
            <a:ext cx="1863801" cy="3236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5BD1B3A-B360-4E90-6115-6647790E32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3654" y="2698845"/>
            <a:ext cx="8065707" cy="126807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DEE10CE-4605-8771-0307-43EF8F4D24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75" t="67828" r="31523" b="21715"/>
          <a:stretch/>
        </p:blipFill>
        <p:spPr>
          <a:xfrm>
            <a:off x="747107" y="1567103"/>
            <a:ext cx="3112000" cy="782138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526F068F-2B0A-B665-5AB4-2C3DEA71AF0B}"/>
              </a:ext>
            </a:extLst>
          </p:cNvPr>
          <p:cNvSpPr/>
          <p:nvPr/>
        </p:nvSpPr>
        <p:spPr>
          <a:xfrm>
            <a:off x="2213448" y="3725998"/>
            <a:ext cx="6571539" cy="32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FB51272-1CFC-2C88-0BCC-73E4581004BB}"/>
              </a:ext>
            </a:extLst>
          </p:cNvPr>
          <p:cNvSpPr txBox="1"/>
          <p:nvPr/>
        </p:nvSpPr>
        <p:spPr>
          <a:xfrm>
            <a:off x="4194495" y="177095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PDE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5300663-8569-6C95-1D18-7801AE822C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87" t="40446" r="45189" b="54796"/>
          <a:stretch/>
        </p:blipFill>
        <p:spPr>
          <a:xfrm>
            <a:off x="747107" y="4379961"/>
            <a:ext cx="2355590" cy="47251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C35A66B-F94D-E3BA-22A2-BB729E4CD8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35" t="75496" r="33711" b="16941"/>
          <a:stretch/>
        </p:blipFill>
        <p:spPr>
          <a:xfrm>
            <a:off x="747107" y="5047325"/>
            <a:ext cx="6142294" cy="75111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655F06A-94EE-D527-61FD-D952468FD516}"/>
              </a:ext>
            </a:extLst>
          </p:cNvPr>
          <p:cNvSpPr txBox="1"/>
          <p:nvPr/>
        </p:nvSpPr>
        <p:spPr>
          <a:xfrm>
            <a:off x="3407589" y="4390307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Approximated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operator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1EE25F0-3E47-C557-142A-4B88FD116E94}"/>
              </a:ext>
            </a:extLst>
          </p:cNvPr>
          <p:cNvSpPr txBox="1"/>
          <p:nvPr/>
        </p:nvSpPr>
        <p:spPr>
          <a:xfrm>
            <a:off x="7110748" y="523821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„Fitting </a:t>
            </a:r>
            <a:r>
              <a:rPr lang="de-DE" dirty="0" err="1">
                <a:solidFill>
                  <a:schemeClr val="accent1"/>
                </a:solidFill>
              </a:rPr>
              <a:t>error</a:t>
            </a:r>
            <a:r>
              <a:rPr lang="de-DE" dirty="0">
                <a:solidFill>
                  <a:schemeClr val="accent1"/>
                </a:solidFill>
              </a:rPr>
              <a:t>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D5C47D2F-5514-4B38-46D1-0ED25CF3C984}"/>
                  </a:ext>
                </a:extLst>
              </p:cNvPr>
              <p:cNvSpPr txBox="1"/>
              <p:nvPr/>
            </p:nvSpPr>
            <p:spPr>
              <a:xfrm>
                <a:off x="9720479" y="3651643"/>
                <a:ext cx="2153848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Green‘s </a:t>
                </a:r>
                <a:r>
                  <a:rPr lang="de-DE" b="1" dirty="0" err="1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function</a:t>
                </a:r>
                <a:endParaRPr lang="de-DE" b="0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ourier New" panose="02070309020205020404" pitchFamily="49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𝐿𝑢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𝑏</m:t>
                      </m:r>
                    </m:oMath>
                  </m:oMathPara>
                </a14:m>
                <a:endParaRPr lang="de-DE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ourier New" panose="02070309020205020404" pitchFamily="49" charset="0"/>
                </a:endParaRP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𝐿𝐺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𝑥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𝜉</m:t>
                        </m:r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=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𝛿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(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𝑥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−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𝜉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D5C47D2F-5514-4B38-46D1-0ED25CF3C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479" y="3651643"/>
                <a:ext cx="2153848" cy="923330"/>
              </a:xfrm>
              <a:prstGeom prst="rect">
                <a:avLst/>
              </a:prstGeom>
              <a:blipFill>
                <a:blip r:embed="rId6"/>
                <a:stretch>
                  <a:fillRect l="-2254" t="-3268" r="-845" b="-849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feld 22">
            <a:extLst>
              <a:ext uri="{FF2B5EF4-FFF2-40B4-BE49-F238E27FC236}">
                <a16:creationId xmlns:a16="http://schemas.microsoft.com/office/drawing/2014/main" id="{F6D48FAB-6140-A66B-468A-071200370906}"/>
              </a:ext>
            </a:extLst>
          </p:cNvPr>
          <p:cNvSpPr txBox="1"/>
          <p:nvPr/>
        </p:nvSpPr>
        <p:spPr>
          <a:xfrm>
            <a:off x="9415587" y="3324750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0999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Lifting, kernel integration, projection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22</a:t>
            </a:fld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ED3B4F-2B2F-A209-7866-2C8A449E2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12" t="40574" r="25891" b="17767"/>
          <a:stretch/>
        </p:blipFill>
        <p:spPr>
          <a:xfrm>
            <a:off x="407989" y="1034247"/>
            <a:ext cx="7008174" cy="320696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1253517-46C7-4399-9785-9C56E71E87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83" t="9506" r="27964" b="67847"/>
          <a:stretch/>
        </p:blipFill>
        <p:spPr>
          <a:xfrm>
            <a:off x="0" y="4258132"/>
            <a:ext cx="5733849" cy="205193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510388A-2E91-CB1A-19C6-D1EAE4D542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30" t="53940" r="35944" b="42886"/>
          <a:stretch/>
        </p:blipFill>
        <p:spPr>
          <a:xfrm>
            <a:off x="5841979" y="4798124"/>
            <a:ext cx="6160001" cy="415498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0066D90-ABBB-98FA-CE80-73C4E35D1975}"/>
              </a:ext>
            </a:extLst>
          </p:cNvPr>
          <p:cNvCxnSpPr/>
          <p:nvPr/>
        </p:nvCxnSpPr>
        <p:spPr>
          <a:xfrm>
            <a:off x="6536429" y="4411456"/>
            <a:ext cx="0" cy="424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70A8BD3D-AD47-C975-A9CC-57A4284A5930}"/>
              </a:ext>
            </a:extLst>
          </p:cNvPr>
          <p:cNvSpPr txBox="1"/>
          <p:nvPr/>
        </p:nvSpPr>
        <p:spPr>
          <a:xfrm>
            <a:off x="5965054" y="4033099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Projection</a:t>
            </a:r>
            <a:endParaRPr lang="de-DE" dirty="0">
              <a:solidFill>
                <a:schemeClr val="accent1"/>
              </a:solidFill>
            </a:endParaRP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E2F9552A-3F40-14AE-271B-5B99B47B9FF3}"/>
              </a:ext>
            </a:extLst>
          </p:cNvPr>
          <p:cNvCxnSpPr>
            <a:cxnSpLocks/>
          </p:cNvCxnSpPr>
          <p:nvPr/>
        </p:nvCxnSpPr>
        <p:spPr>
          <a:xfrm flipV="1">
            <a:off x="6920710" y="5163247"/>
            <a:ext cx="0" cy="424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45D98237-4FC5-D156-0FEF-FE3D26234002}"/>
              </a:ext>
            </a:extLst>
          </p:cNvPr>
          <p:cNvSpPr txBox="1"/>
          <p:nvPr/>
        </p:nvSpPr>
        <p:spPr>
          <a:xfrm>
            <a:off x="6350336" y="5562903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Activation</a:t>
            </a:r>
            <a:endParaRPr lang="de-DE" dirty="0">
              <a:solidFill>
                <a:schemeClr val="accent1"/>
              </a:solidFill>
            </a:endParaRPr>
          </a:p>
          <a:p>
            <a:pPr algn="ctr"/>
            <a:r>
              <a:rPr lang="de-DE" dirty="0" err="1">
                <a:solidFill>
                  <a:schemeClr val="accent1"/>
                </a:solidFill>
              </a:rPr>
              <a:t>function</a:t>
            </a:r>
            <a:endParaRPr lang="de-DE" dirty="0">
              <a:solidFill>
                <a:schemeClr val="accent1"/>
              </a:solidFill>
            </a:endParaRP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3F8F3631-F30A-9B00-362C-F8F9271FF6E5}"/>
              </a:ext>
            </a:extLst>
          </p:cNvPr>
          <p:cNvCxnSpPr/>
          <p:nvPr/>
        </p:nvCxnSpPr>
        <p:spPr>
          <a:xfrm>
            <a:off x="7305721" y="4411456"/>
            <a:ext cx="0" cy="424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F438366D-05B7-5200-81B8-E091C637D98E}"/>
              </a:ext>
            </a:extLst>
          </p:cNvPr>
          <p:cNvSpPr txBox="1"/>
          <p:nvPr/>
        </p:nvSpPr>
        <p:spPr>
          <a:xfrm>
            <a:off x="7198109" y="4028944"/>
            <a:ext cx="101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Weights</a:t>
            </a:r>
            <a:endParaRPr lang="de-DE" dirty="0">
              <a:solidFill>
                <a:schemeClr val="accent1"/>
              </a:solidFill>
            </a:endParaRP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E2A66D73-14B7-A498-BC6B-FA1A452B2DAB}"/>
              </a:ext>
            </a:extLst>
          </p:cNvPr>
          <p:cNvCxnSpPr>
            <a:cxnSpLocks/>
          </p:cNvCxnSpPr>
          <p:nvPr/>
        </p:nvCxnSpPr>
        <p:spPr>
          <a:xfrm flipV="1">
            <a:off x="8101263" y="5163247"/>
            <a:ext cx="0" cy="424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C7EBE945-1F3B-84F6-D3F2-A57A8294EAD0}"/>
              </a:ext>
            </a:extLst>
          </p:cNvPr>
          <p:cNvSpPr txBox="1"/>
          <p:nvPr/>
        </p:nvSpPr>
        <p:spPr>
          <a:xfrm>
            <a:off x="7537197" y="5562903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Integral Kernel</a:t>
            </a:r>
          </a:p>
          <a:p>
            <a:pPr algn="ctr"/>
            <a:r>
              <a:rPr lang="de-DE" dirty="0">
                <a:solidFill>
                  <a:schemeClr val="accent1"/>
                </a:solidFill>
              </a:rPr>
              <a:t>Operator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6DFF9CB4-521B-AA5E-A18D-E681D0E9B00C}"/>
              </a:ext>
            </a:extLst>
          </p:cNvPr>
          <p:cNvCxnSpPr/>
          <p:nvPr/>
        </p:nvCxnSpPr>
        <p:spPr>
          <a:xfrm>
            <a:off x="8827533" y="4411456"/>
            <a:ext cx="0" cy="424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1D643C4D-1F35-30CC-3054-88B2F7150BF9}"/>
              </a:ext>
            </a:extLst>
          </p:cNvPr>
          <p:cNvSpPr txBox="1"/>
          <p:nvPr/>
        </p:nvSpPr>
        <p:spPr>
          <a:xfrm>
            <a:off x="8591386" y="404212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Bias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E7497EA-4EA8-20E6-1048-17A67B86179F}"/>
              </a:ext>
            </a:extLst>
          </p:cNvPr>
          <p:cNvSpPr txBox="1"/>
          <p:nvPr/>
        </p:nvSpPr>
        <p:spPr>
          <a:xfrm>
            <a:off x="11165946" y="404467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Lifting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6DEA2B47-4A0B-FD49-6CF6-F7285F78BBDC}"/>
              </a:ext>
            </a:extLst>
          </p:cNvPr>
          <p:cNvCxnSpPr/>
          <p:nvPr/>
        </p:nvCxnSpPr>
        <p:spPr>
          <a:xfrm>
            <a:off x="11774769" y="4411456"/>
            <a:ext cx="0" cy="424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BF163A9-F40E-B36E-250F-8A031EE12B11}"/>
              </a:ext>
            </a:extLst>
          </p:cNvPr>
          <p:cNvGrpSpPr/>
          <p:nvPr/>
        </p:nvGrpSpPr>
        <p:grpSpPr>
          <a:xfrm>
            <a:off x="8778811" y="997332"/>
            <a:ext cx="2514937" cy="2727815"/>
            <a:chOff x="8778811" y="997332"/>
            <a:chExt cx="2514937" cy="2727815"/>
          </a:xfrm>
        </p:grpSpPr>
        <p:pic>
          <p:nvPicPr>
            <p:cNvPr id="32" name="Picture 2" descr="https://miro.medium.com/v2/resize:fit:1400/1*tIwGoSbyUZEHNp93pRqROw.png">
              <a:extLst>
                <a:ext uri="{FF2B5EF4-FFF2-40B4-BE49-F238E27FC236}">
                  <a16:creationId xmlns:a16="http://schemas.microsoft.com/office/drawing/2014/main" id="{0B544BDC-829B-4F7D-01A3-0853901FEE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8811" y="1125977"/>
              <a:ext cx="2514937" cy="2599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AAA2645-3293-D32F-D94A-3FF6E62A1D5E}"/>
                </a:ext>
              </a:extLst>
            </p:cNvPr>
            <p:cNvSpPr txBox="1"/>
            <p:nvPr/>
          </p:nvSpPr>
          <p:spPr>
            <a:xfrm>
              <a:off x="8901401" y="997332"/>
              <a:ext cx="304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2400" dirty="0"/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40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many ways to proper kernel integration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Integral truncation, tensor product forms, Fourier domain parametrization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CE89EDD-9BE3-3454-C0A4-579CCC7B3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80" t="40479" r="28442" b="18524"/>
          <a:stretch/>
        </p:blipFill>
        <p:spPr>
          <a:xfrm>
            <a:off x="0" y="1892891"/>
            <a:ext cx="6215942" cy="37144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ABEC415-BF45-CF67-AEC5-D864F71F85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12" t="25519" r="28322" b="23509"/>
          <a:stretch/>
        </p:blipFill>
        <p:spPr>
          <a:xfrm>
            <a:off x="6444551" y="1645698"/>
            <a:ext cx="5661405" cy="430805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D643B07-0122-81F2-4FA3-F9D5EDE39212}"/>
              </a:ext>
            </a:extLst>
          </p:cNvPr>
          <p:cNvSpPr/>
          <p:nvPr/>
        </p:nvSpPr>
        <p:spPr>
          <a:xfrm rot="5400000">
            <a:off x="9834894" y="3719998"/>
            <a:ext cx="3553453" cy="32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1865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Transformers (</a:t>
            </a:r>
            <a:r>
              <a:rPr lang="en-US" i="1" dirty="0"/>
              <a:t>a </a:t>
            </a:r>
            <a:r>
              <a:rPr lang="en-US" i="1" dirty="0" err="1"/>
              <a:t>specialised</a:t>
            </a:r>
            <a:r>
              <a:rPr lang="en-US" i="1" dirty="0"/>
              <a:t> discretization of neural operators</a:t>
            </a:r>
            <a:r>
              <a:rPr lang="en-US" dirty="0"/>
              <a:t>)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This still powers most large language models</a:t>
            </a:r>
          </a:p>
        </p:txBody>
      </p:sp>
      <p:pic>
        <p:nvPicPr>
          <p:cNvPr id="3074" name="Picture 2" descr="(Image by Author)">
            <a:extLst>
              <a:ext uri="{FF2B5EF4-FFF2-40B4-BE49-F238E27FC236}">
                <a16:creationId xmlns:a16="http://schemas.microsoft.com/office/drawing/2014/main" id="{E455B2EA-B4BC-9B15-CE14-1B91EAF83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4" y="2148115"/>
            <a:ext cx="31242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(Image by Author)">
            <a:extLst>
              <a:ext uri="{FF2B5EF4-FFF2-40B4-BE49-F238E27FC236}">
                <a16:creationId xmlns:a16="http://schemas.microsoft.com/office/drawing/2014/main" id="{7F21D022-89C7-B4FE-479E-79D2E7107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651" y="1454847"/>
            <a:ext cx="4008687" cy="47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(Image by Author)">
            <a:extLst>
              <a:ext uri="{FF2B5EF4-FFF2-40B4-BE49-F238E27FC236}">
                <a16:creationId xmlns:a16="http://schemas.microsoft.com/office/drawing/2014/main" id="{EB7FB7FC-FD03-D312-05B6-7BCDE3564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226" y="2702505"/>
            <a:ext cx="3778202" cy="216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6517916-7F2E-9EB6-CEB9-927C2D80B8AA}"/>
              </a:ext>
            </a:extLst>
          </p:cNvPr>
          <p:cNvSpPr txBox="1"/>
          <p:nvPr/>
        </p:nvSpPr>
        <p:spPr>
          <a:xfrm>
            <a:off x="8423366" y="5336089"/>
            <a:ext cx="7434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https://arxiv.org/abs/1706.03762</a:t>
            </a:r>
          </a:p>
        </p:txBody>
      </p:sp>
    </p:spTree>
    <p:extLst>
      <p:ext uri="{BB962C8B-B14F-4D97-AF65-F5344CB8AC3E}">
        <p14:creationId xmlns:p14="http://schemas.microsoft.com/office/powerpoint/2010/main" val="155297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“Attention is all you need”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Attention creates correlation matrices between different parts of a sentence, ranking it by probability</a:t>
            </a:r>
          </a:p>
        </p:txBody>
      </p:sp>
      <p:pic>
        <p:nvPicPr>
          <p:cNvPr id="6148" name="Picture 4" descr="Dark colors represent higher attention (Image by Author)">
            <a:extLst>
              <a:ext uri="{FF2B5EF4-FFF2-40B4-BE49-F238E27FC236}">
                <a16:creationId xmlns:a16="http://schemas.microsoft.com/office/drawing/2014/main" id="{E14860DD-30FE-B8CE-1A27-EB55EED97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43"/>
          <a:stretch/>
        </p:blipFill>
        <p:spPr bwMode="auto">
          <a:xfrm>
            <a:off x="698500" y="1683462"/>
            <a:ext cx="2923826" cy="37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(Image by Author)">
            <a:extLst>
              <a:ext uri="{FF2B5EF4-FFF2-40B4-BE49-F238E27FC236}">
                <a16:creationId xmlns:a16="http://schemas.microsoft.com/office/drawing/2014/main" id="{A0F87048-117E-DE30-2625-A4D87CF3E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665" y="1683462"/>
            <a:ext cx="3803110" cy="430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30006E3B-BC10-D0C5-98A0-69799B2D2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222C1E67-2CDA-0524-33ED-1382F9967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DDBA05FE-7B4C-B1D0-68A0-8BE2F241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EBEB721F-1515-4815-8BAC-2C06E19CB9A5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4015C4-9FC8-D205-26DB-60AF8B5BEB2E}"/>
              </a:ext>
            </a:extLst>
          </p:cNvPr>
          <p:cNvSpPr txBox="1"/>
          <p:nvPr/>
        </p:nvSpPr>
        <p:spPr>
          <a:xfrm>
            <a:off x="188802" y="5679521"/>
            <a:ext cx="81387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>
                <a:solidFill>
                  <a:schemeClr val="accent1"/>
                </a:solidFill>
              </a:rPr>
              <a:t>More </a:t>
            </a:r>
            <a:r>
              <a:rPr lang="de-DE" sz="1500" dirty="0" err="1">
                <a:solidFill>
                  <a:schemeClr val="accent1"/>
                </a:solidFill>
              </a:rPr>
              <a:t>text</a:t>
            </a:r>
            <a:r>
              <a:rPr lang="de-DE" sz="1500" dirty="0">
                <a:solidFill>
                  <a:schemeClr val="accent1"/>
                </a:solidFill>
              </a:rPr>
              <a:t> </a:t>
            </a:r>
            <a:r>
              <a:rPr lang="de-DE" sz="1500" dirty="0" err="1">
                <a:solidFill>
                  <a:schemeClr val="accent1"/>
                </a:solidFill>
              </a:rPr>
              <a:t>means</a:t>
            </a:r>
            <a:r>
              <a:rPr lang="de-DE" sz="1500" dirty="0">
                <a:solidFill>
                  <a:schemeClr val="accent1"/>
                </a:solidFill>
              </a:rPr>
              <a:t> </a:t>
            </a:r>
            <a:r>
              <a:rPr lang="de-DE" sz="1500" dirty="0" err="1">
                <a:solidFill>
                  <a:schemeClr val="accent1"/>
                </a:solidFill>
              </a:rPr>
              <a:t>more</a:t>
            </a:r>
            <a:r>
              <a:rPr lang="de-DE" sz="1500" dirty="0">
                <a:solidFill>
                  <a:schemeClr val="accent1"/>
                </a:solidFill>
              </a:rPr>
              <a:t> „</a:t>
            </a:r>
            <a:r>
              <a:rPr lang="de-DE" sz="1500" dirty="0" err="1">
                <a:solidFill>
                  <a:schemeClr val="accent1"/>
                </a:solidFill>
              </a:rPr>
              <a:t>context</a:t>
            </a:r>
            <a:r>
              <a:rPr lang="de-DE" sz="1500" dirty="0">
                <a:solidFill>
                  <a:schemeClr val="accent1"/>
                </a:solidFill>
              </a:rPr>
              <a:t>“ („Call </a:t>
            </a:r>
            <a:r>
              <a:rPr lang="de-DE" sz="1500" dirty="0" err="1">
                <a:solidFill>
                  <a:schemeClr val="accent1"/>
                </a:solidFill>
              </a:rPr>
              <a:t>me</a:t>
            </a:r>
            <a:r>
              <a:rPr lang="de-DE" sz="1500" dirty="0">
                <a:solidFill>
                  <a:schemeClr val="accent1"/>
                </a:solidFill>
              </a:rPr>
              <a:t> Ishmael“). </a:t>
            </a:r>
            <a:r>
              <a:rPr lang="de-DE" sz="1500" b="1" dirty="0">
                <a:solidFill>
                  <a:schemeClr val="accent1"/>
                </a:solidFill>
              </a:rPr>
              <a:t>Q: </a:t>
            </a:r>
            <a:r>
              <a:rPr lang="de-DE" sz="1500" b="1" dirty="0" err="1">
                <a:solidFill>
                  <a:schemeClr val="accent1"/>
                </a:solidFill>
              </a:rPr>
              <a:t>Why</a:t>
            </a:r>
            <a:r>
              <a:rPr lang="de-DE" sz="1500" b="1" dirty="0">
                <a:solidFill>
                  <a:schemeClr val="accent1"/>
                </a:solidFill>
              </a:rPr>
              <a:t> </a:t>
            </a:r>
            <a:r>
              <a:rPr lang="de-DE" sz="1500" b="1" dirty="0" err="1">
                <a:solidFill>
                  <a:schemeClr val="accent1"/>
                </a:solidFill>
              </a:rPr>
              <a:t>did</a:t>
            </a:r>
            <a:r>
              <a:rPr lang="de-DE" sz="1500" b="1" dirty="0">
                <a:solidFill>
                  <a:schemeClr val="accent1"/>
                </a:solidFill>
              </a:rPr>
              <a:t> LLMs </a:t>
            </a:r>
            <a:r>
              <a:rPr lang="de-DE" sz="1500" b="1" dirty="0" err="1">
                <a:solidFill>
                  <a:schemeClr val="accent1"/>
                </a:solidFill>
              </a:rPr>
              <a:t>get</a:t>
            </a:r>
            <a:r>
              <a:rPr lang="de-DE" sz="1500" b="1" dirty="0">
                <a:solidFill>
                  <a:schemeClr val="accent1"/>
                </a:solidFill>
              </a:rPr>
              <a:t> </a:t>
            </a:r>
            <a:r>
              <a:rPr lang="de-DE" sz="1500" b="1" dirty="0" err="1">
                <a:solidFill>
                  <a:schemeClr val="accent1"/>
                </a:solidFill>
              </a:rPr>
              <a:t>spelling</a:t>
            </a:r>
            <a:r>
              <a:rPr lang="de-DE" sz="1500" b="1" dirty="0">
                <a:solidFill>
                  <a:schemeClr val="accent1"/>
                </a:solidFill>
              </a:rPr>
              <a:t> </a:t>
            </a:r>
            <a:r>
              <a:rPr lang="de-DE" sz="1500" b="1" dirty="0" err="1">
                <a:solidFill>
                  <a:schemeClr val="accent1"/>
                </a:solidFill>
              </a:rPr>
              <a:t>wrong</a:t>
            </a:r>
            <a:r>
              <a:rPr lang="de-DE" sz="1500" b="1" dirty="0">
                <a:solidFill>
                  <a:schemeClr val="accent1"/>
                </a:solidFill>
              </a:rPr>
              <a:t>?</a:t>
            </a:r>
          </a:p>
        </p:txBody>
      </p:sp>
      <p:pic>
        <p:nvPicPr>
          <p:cNvPr id="8" name="Picture 4" descr="Dark colors represent higher attention (Image by Author)">
            <a:extLst>
              <a:ext uri="{FF2B5EF4-FFF2-40B4-BE49-F238E27FC236}">
                <a16:creationId xmlns:a16="http://schemas.microsoft.com/office/drawing/2014/main" id="{70E258A9-9102-3557-FA70-0ACCBF15E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3"/>
          <a:stretch/>
        </p:blipFill>
        <p:spPr bwMode="auto">
          <a:xfrm>
            <a:off x="3785198" y="1683462"/>
            <a:ext cx="2923826" cy="37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94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avoid hallucination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 err="1"/>
              <a:t>Chosing</a:t>
            </a:r>
            <a:r>
              <a:rPr lang="en-US" dirty="0"/>
              <a:t> a random representation may give wrong results, so get feedback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30006E3B-BC10-D0C5-98A0-69799B2D2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222C1E67-2CDA-0524-33ED-1382F9967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DDBA05FE-7B4C-B1D0-68A0-8BE2F241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EBEB721F-1515-4815-8BAC-2C06E19CB9A5}" type="slidenum">
              <a:rPr lang="en-US" smtClean="0"/>
              <a:t>26</a:t>
            </a:fld>
            <a:endParaRPr lang="en-US" dirty="0"/>
          </a:p>
        </p:txBody>
      </p:sp>
      <p:pic>
        <p:nvPicPr>
          <p:cNvPr id="8" name="Picture 2" descr="(Image by Author)">
            <a:extLst>
              <a:ext uri="{FF2B5EF4-FFF2-40B4-BE49-F238E27FC236}">
                <a16:creationId xmlns:a16="http://schemas.microsoft.com/office/drawing/2014/main" id="{DE09EB1C-1164-6CD5-4D62-99413972C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73" y="2795858"/>
            <a:ext cx="1560437" cy="16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ogen 8">
            <a:extLst>
              <a:ext uri="{FF2B5EF4-FFF2-40B4-BE49-F238E27FC236}">
                <a16:creationId xmlns:a16="http://schemas.microsoft.com/office/drawing/2014/main" id="{3D17F712-0461-CE37-3543-C7D27CE075F3}"/>
              </a:ext>
            </a:extLst>
          </p:cNvPr>
          <p:cNvSpPr/>
          <p:nvPr/>
        </p:nvSpPr>
        <p:spPr>
          <a:xfrm>
            <a:off x="1093817" y="1658483"/>
            <a:ext cx="988048" cy="3911307"/>
          </a:xfrm>
          <a:prstGeom prst="arc">
            <a:avLst>
              <a:gd name="adj1" fmla="val 14298188"/>
              <a:gd name="adj2" fmla="val 7090544"/>
            </a:avLst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FB3971D-A7FE-6149-A67F-1D2B8759BEEA}"/>
              </a:ext>
            </a:extLst>
          </p:cNvPr>
          <p:cNvSpPr txBox="1"/>
          <p:nvPr/>
        </p:nvSpPr>
        <p:spPr>
          <a:xfrm>
            <a:off x="2326288" y="3337137"/>
            <a:ext cx="25314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>
                <a:solidFill>
                  <a:schemeClr val="accent1"/>
                </a:solidFill>
              </a:rPr>
              <a:t>Feedback</a:t>
            </a:r>
          </a:p>
          <a:p>
            <a:pPr algn="l"/>
            <a:r>
              <a:rPr lang="de-DE" sz="1500" dirty="0">
                <a:solidFill>
                  <a:schemeClr val="accent1"/>
                </a:solidFill>
              </a:rPr>
              <a:t>(via </a:t>
            </a:r>
            <a:r>
              <a:rPr lang="de-DE" sz="1500" dirty="0" err="1">
                <a:solidFill>
                  <a:schemeClr val="accent1"/>
                </a:solidFill>
              </a:rPr>
              <a:t>reinforcement</a:t>
            </a:r>
            <a:r>
              <a:rPr lang="de-DE" sz="1500" dirty="0">
                <a:solidFill>
                  <a:schemeClr val="accent1"/>
                </a:solidFill>
              </a:rPr>
              <a:t> </a:t>
            </a:r>
            <a:r>
              <a:rPr lang="de-DE" sz="1500" dirty="0" err="1">
                <a:solidFill>
                  <a:schemeClr val="accent1"/>
                </a:solidFill>
              </a:rPr>
              <a:t>learning</a:t>
            </a:r>
            <a:r>
              <a:rPr lang="de-DE" sz="1500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2052" name="Picture 4" descr="New Partnership Illuminates Hidden Record of NASA's Human Computers |  Smithsonian American Women's History Museum">
            <a:extLst>
              <a:ext uri="{FF2B5EF4-FFF2-40B4-BE49-F238E27FC236}">
                <a16:creationId xmlns:a16="http://schemas.microsoft.com/office/drawing/2014/main" id="{D006D320-8AB5-FCC2-700D-0D88B5658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891" y="1800225"/>
            <a:ext cx="28098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ernbub4_7-04">
            <a:extLst>
              <a:ext uri="{FF2B5EF4-FFF2-40B4-BE49-F238E27FC236}">
                <a16:creationId xmlns:a16="http://schemas.microsoft.com/office/drawing/2014/main" id="{6EC457A2-4626-3C5F-8FB4-41D0E375C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8" b="-280"/>
          <a:stretch/>
        </p:blipFill>
        <p:spPr bwMode="auto">
          <a:xfrm>
            <a:off x="8285285" y="1801800"/>
            <a:ext cx="2857500" cy="16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BB5EE75-A7ED-7437-CD88-626B22C849E6}"/>
              </a:ext>
            </a:extLst>
          </p:cNvPr>
          <p:cNvSpPr txBox="1"/>
          <p:nvPr/>
        </p:nvSpPr>
        <p:spPr>
          <a:xfrm>
            <a:off x="5361891" y="3567267"/>
            <a:ext cx="18267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>
                <a:solidFill>
                  <a:schemeClr val="accent1"/>
                </a:solidFill>
              </a:rPr>
              <a:t>NASA „Computers“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AEFF895-4E55-D9AD-86F2-90FEE34C020F}"/>
              </a:ext>
            </a:extLst>
          </p:cNvPr>
          <p:cNvSpPr txBox="1"/>
          <p:nvPr/>
        </p:nvSpPr>
        <p:spPr>
          <a:xfrm>
            <a:off x="8285285" y="3567267"/>
            <a:ext cx="17844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>
                <a:solidFill>
                  <a:schemeClr val="accent1"/>
                </a:solidFill>
              </a:rPr>
              <a:t>CERN  „Scanners“</a:t>
            </a:r>
          </a:p>
        </p:txBody>
      </p:sp>
      <p:pic>
        <p:nvPicPr>
          <p:cNvPr id="2058" name="Picture 10" descr="The Fascinating Connection between CAPTCHA, Bicycles, and Traffic Lights |  by Yennhi95zz | Medium">
            <a:extLst>
              <a:ext uri="{FF2B5EF4-FFF2-40B4-BE49-F238E27FC236}">
                <a16:creationId xmlns:a16="http://schemas.microsoft.com/office/drawing/2014/main" id="{226ACBBD-9BC1-4F30-F878-5160D4201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8"/>
          <a:stretch/>
        </p:blipFill>
        <p:spPr bwMode="auto">
          <a:xfrm>
            <a:off x="5361891" y="4102044"/>
            <a:ext cx="2810800" cy="120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A8D413D-70F2-A141-00D3-9CD874DF1E82}"/>
              </a:ext>
            </a:extLst>
          </p:cNvPr>
          <p:cNvSpPr txBox="1"/>
          <p:nvPr/>
        </p:nvSpPr>
        <p:spPr>
          <a:xfrm>
            <a:off x="5302377" y="5474663"/>
            <a:ext cx="5100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 err="1">
                <a:solidFill>
                  <a:schemeClr val="accent1"/>
                </a:solidFill>
              </a:rPr>
              <a:t>You</a:t>
            </a:r>
            <a:endParaRPr lang="de-DE" sz="1500" dirty="0">
              <a:solidFill>
                <a:schemeClr val="accent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7E22869-AE92-BECF-199B-CB9BCCF4B93F}"/>
              </a:ext>
            </a:extLst>
          </p:cNvPr>
          <p:cNvSpPr txBox="1"/>
          <p:nvPr/>
        </p:nvSpPr>
        <p:spPr>
          <a:xfrm>
            <a:off x="8535139" y="4311943"/>
            <a:ext cx="325698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44000"/>
            <a:r>
              <a:rPr lang="de-DE" sz="1500" dirty="0">
                <a:solidFill>
                  <a:schemeClr val="accent1"/>
                </a:solidFill>
              </a:rPr>
              <a:t>Math:			Proof </a:t>
            </a:r>
            <a:r>
              <a:rPr lang="de-DE" sz="1500" dirty="0" err="1">
                <a:solidFill>
                  <a:schemeClr val="accent1"/>
                </a:solidFill>
              </a:rPr>
              <a:t>assistants</a:t>
            </a:r>
            <a:r>
              <a:rPr lang="de-DE" sz="1500" dirty="0">
                <a:solidFill>
                  <a:schemeClr val="accent1"/>
                </a:solidFill>
              </a:rPr>
              <a:t> (LEAN)</a:t>
            </a:r>
          </a:p>
          <a:p>
            <a:pPr algn="l" defTabSz="144000"/>
            <a:r>
              <a:rPr lang="de-DE" sz="1500" dirty="0">
                <a:solidFill>
                  <a:schemeClr val="accent1"/>
                </a:solidFill>
              </a:rPr>
              <a:t>Coding:		Compilers, Tests</a:t>
            </a:r>
          </a:p>
          <a:p>
            <a:pPr algn="l" defTabSz="144000"/>
            <a:r>
              <a:rPr lang="de-DE" sz="1500" dirty="0">
                <a:solidFill>
                  <a:schemeClr val="accent1"/>
                </a:solidFill>
              </a:rPr>
              <a:t>Physics:		Experiments, </a:t>
            </a:r>
            <a:r>
              <a:rPr lang="de-DE" sz="1500" dirty="0" err="1">
                <a:solidFill>
                  <a:schemeClr val="accent1"/>
                </a:solidFill>
              </a:rPr>
              <a:t>Simulations</a:t>
            </a:r>
            <a:endParaRPr lang="de-DE" sz="15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5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Agentic AI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Large Language Models talking to the real world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D8DCC173-8A9A-6BCD-325A-E54003FC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4D188FA9-A183-C1CB-6CF0-FE027EEF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F304C14B-C499-D8B8-55D6-E9B5B22D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EBEB721F-1515-4815-8BAC-2C06E19CB9A5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BB71785-97E6-57EB-14DF-09F0D4F19186}"/>
              </a:ext>
            </a:extLst>
          </p:cNvPr>
          <p:cNvGrpSpPr/>
          <p:nvPr/>
        </p:nvGrpSpPr>
        <p:grpSpPr>
          <a:xfrm>
            <a:off x="1093734" y="2732690"/>
            <a:ext cx="10004533" cy="1392620"/>
            <a:chOff x="1077311" y="2790497"/>
            <a:chExt cx="10004533" cy="1392620"/>
          </a:xfrm>
        </p:grpSpPr>
        <p:sp>
          <p:nvSpPr>
            <p:cNvPr id="18" name="Rechteck: abgerundete Ecken 17">
              <a:extLst>
                <a:ext uri="{FF2B5EF4-FFF2-40B4-BE49-F238E27FC236}">
                  <a16:creationId xmlns:a16="http://schemas.microsoft.com/office/drawing/2014/main" id="{BBDE32FC-7376-CA3A-E9EE-A9CAC6859318}"/>
                </a:ext>
              </a:extLst>
            </p:cNvPr>
            <p:cNvSpPr/>
            <p:nvPr/>
          </p:nvSpPr>
          <p:spPr>
            <a:xfrm>
              <a:off x="4222531" y="2790497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Finite State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Machine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(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repository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experiment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station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simulation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AI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model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electronic lab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book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39DA806-588B-1062-D851-0C52E0634EB2}"/>
                </a:ext>
              </a:extLst>
            </p:cNvPr>
            <p:cNvSpPr/>
            <p:nvPr/>
          </p:nvSpPr>
          <p:spPr>
            <a:xfrm>
              <a:off x="2995448" y="2795751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Input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CCEB1D3-2C10-9A42-E047-A6C2AD718DAD}"/>
                </a:ext>
              </a:extLst>
            </p:cNvPr>
            <p:cNvSpPr/>
            <p:nvPr/>
          </p:nvSpPr>
          <p:spPr>
            <a:xfrm>
              <a:off x="7809186" y="2795751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Output</a:t>
              </a:r>
            </a:p>
          </p:txBody>
        </p:sp>
        <p:sp>
          <p:nvSpPr>
            <p:cNvPr id="21" name="Pfeil: nach rechts 20">
              <a:extLst>
                <a:ext uri="{FF2B5EF4-FFF2-40B4-BE49-F238E27FC236}">
                  <a16:creationId xmlns:a16="http://schemas.microsoft.com/office/drawing/2014/main" id="{50B0BD1E-2A39-713E-E2F2-96EA7CBFE502}"/>
                </a:ext>
              </a:extLst>
            </p:cNvPr>
            <p:cNvSpPr/>
            <p:nvPr/>
          </p:nvSpPr>
          <p:spPr>
            <a:xfrm>
              <a:off x="1077311" y="2979684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Query</a:t>
              </a:r>
            </a:p>
          </p:txBody>
        </p:sp>
        <p:sp>
          <p:nvSpPr>
            <p:cNvPr id="22" name="Pfeil: nach rechts 21">
              <a:extLst>
                <a:ext uri="{FF2B5EF4-FFF2-40B4-BE49-F238E27FC236}">
                  <a16:creationId xmlns:a16="http://schemas.microsoft.com/office/drawing/2014/main" id="{B1664FB8-0DFA-2A3F-CD09-A1EA9FD54ABB}"/>
                </a:ext>
              </a:extLst>
            </p:cNvPr>
            <p:cNvSpPr/>
            <p:nvPr/>
          </p:nvSpPr>
          <p:spPr>
            <a:xfrm>
              <a:off x="9016562" y="2979684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Result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233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Agentic AI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Everything is a finite state machine (except some Hilbert spaces) that can be put into contexts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D8DCC173-8A9A-6BCD-325A-E54003FC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4D188FA9-A183-C1CB-6CF0-FE027EEF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F304C14B-C499-D8B8-55D6-E9B5B22D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EBEB721F-1515-4815-8BAC-2C06E19CB9A5}" type="slidenum">
              <a:rPr lang="en-US" smtClean="0"/>
              <a:t>28</a:t>
            </a:fld>
            <a:endParaRPr lang="en-US" dirty="0"/>
          </a:p>
        </p:txBody>
      </p:sp>
      <p:sp>
        <p:nvSpPr>
          <p:cNvPr id="69" name="Rechteck: abgerundete Ecken 68">
            <a:extLst>
              <a:ext uri="{FF2B5EF4-FFF2-40B4-BE49-F238E27FC236}">
                <a16:creationId xmlns:a16="http://schemas.microsoft.com/office/drawing/2014/main" id="{A34C11AB-72A8-D908-7044-F89F2669C482}"/>
              </a:ext>
            </a:extLst>
          </p:cNvPr>
          <p:cNvSpPr/>
          <p:nvPr/>
        </p:nvSpPr>
        <p:spPr>
          <a:xfrm>
            <a:off x="1249152" y="1940858"/>
            <a:ext cx="9693697" cy="3678742"/>
          </a:xfrm>
          <a:prstGeom prst="roundRect">
            <a:avLst/>
          </a:prstGeom>
          <a:solidFill>
            <a:srgbClr val="0E2841">
              <a:lumMod val="10000"/>
              <a:lumOff val="9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Everything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state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machine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connected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via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directed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graphs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Responsive,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reproducible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F.A.I.R.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workflows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24084D67-DDD8-7402-3651-0AFE04C51BE6}"/>
              </a:ext>
            </a:extLst>
          </p:cNvPr>
          <p:cNvGrpSpPr/>
          <p:nvPr/>
        </p:nvGrpSpPr>
        <p:grpSpPr>
          <a:xfrm flipV="1">
            <a:off x="1750809" y="3701254"/>
            <a:ext cx="1813956" cy="252501"/>
            <a:chOff x="1077311" y="5465380"/>
            <a:chExt cx="10004533" cy="1392620"/>
          </a:xfrm>
        </p:grpSpPr>
        <p:sp>
          <p:nvSpPr>
            <p:cNvPr id="71" name="Rechteck: abgerundete Ecken 70">
              <a:extLst>
                <a:ext uri="{FF2B5EF4-FFF2-40B4-BE49-F238E27FC236}">
                  <a16:creationId xmlns:a16="http://schemas.microsoft.com/office/drawing/2014/main" id="{9A9C03BA-1640-2C98-A632-4DFFDFB384BF}"/>
                </a:ext>
              </a:extLst>
            </p:cNvPr>
            <p:cNvSpPr/>
            <p:nvPr/>
          </p:nvSpPr>
          <p:spPr>
            <a:xfrm>
              <a:off x="4222531" y="5465380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36ADD236-3EB1-1341-4BEE-AE37AA0F71D9}"/>
                </a:ext>
              </a:extLst>
            </p:cNvPr>
            <p:cNvSpPr/>
            <p:nvPr/>
          </p:nvSpPr>
          <p:spPr>
            <a:xfrm>
              <a:off x="2995448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66E7CAE7-2A0F-9E9C-E753-C622E822EDE5}"/>
                </a:ext>
              </a:extLst>
            </p:cNvPr>
            <p:cNvSpPr/>
            <p:nvPr/>
          </p:nvSpPr>
          <p:spPr>
            <a:xfrm>
              <a:off x="7809186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4" name="Pfeil: nach rechts 73">
              <a:extLst>
                <a:ext uri="{FF2B5EF4-FFF2-40B4-BE49-F238E27FC236}">
                  <a16:creationId xmlns:a16="http://schemas.microsoft.com/office/drawing/2014/main" id="{13967FA8-45BE-D359-5A5C-669A1094B788}"/>
                </a:ext>
              </a:extLst>
            </p:cNvPr>
            <p:cNvSpPr/>
            <p:nvPr/>
          </p:nvSpPr>
          <p:spPr>
            <a:xfrm>
              <a:off x="1077311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5" name="Pfeil: nach rechts 74">
              <a:extLst>
                <a:ext uri="{FF2B5EF4-FFF2-40B4-BE49-F238E27FC236}">
                  <a16:creationId xmlns:a16="http://schemas.microsoft.com/office/drawing/2014/main" id="{3E692604-401A-C322-8541-CAD811439A6F}"/>
                </a:ext>
              </a:extLst>
            </p:cNvPr>
            <p:cNvSpPr/>
            <p:nvPr/>
          </p:nvSpPr>
          <p:spPr>
            <a:xfrm>
              <a:off x="9016562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cxnSp>
        <p:nvCxnSpPr>
          <p:cNvPr id="76" name="Verbinder: gewinkelt 75">
            <a:extLst>
              <a:ext uri="{FF2B5EF4-FFF2-40B4-BE49-F238E27FC236}">
                <a16:creationId xmlns:a16="http://schemas.microsoft.com/office/drawing/2014/main" id="{8B982C7D-B2F9-D723-CE3D-89B95DF9D313}"/>
              </a:ext>
            </a:extLst>
          </p:cNvPr>
          <p:cNvCxnSpPr>
            <a:cxnSpLocks/>
            <a:stCxn id="75" idx="3"/>
            <a:endCxn id="81" idx="1"/>
          </p:cNvCxnSpPr>
          <p:nvPr/>
        </p:nvCxnSpPr>
        <p:spPr>
          <a:xfrm>
            <a:off x="3564765" y="3827028"/>
            <a:ext cx="339865" cy="869579"/>
          </a:xfrm>
          <a:prstGeom prst="bentConnector3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5514A6C9-693F-2CDA-49F3-367722C5D935}"/>
              </a:ext>
            </a:extLst>
          </p:cNvPr>
          <p:cNvGrpSpPr/>
          <p:nvPr/>
        </p:nvGrpSpPr>
        <p:grpSpPr>
          <a:xfrm flipV="1">
            <a:off x="3904630" y="4570833"/>
            <a:ext cx="1813956" cy="252501"/>
            <a:chOff x="1077311" y="5465380"/>
            <a:chExt cx="10004533" cy="1392620"/>
          </a:xfrm>
        </p:grpSpPr>
        <p:sp>
          <p:nvSpPr>
            <p:cNvPr id="78" name="Rechteck: abgerundete Ecken 77">
              <a:extLst>
                <a:ext uri="{FF2B5EF4-FFF2-40B4-BE49-F238E27FC236}">
                  <a16:creationId xmlns:a16="http://schemas.microsoft.com/office/drawing/2014/main" id="{F1E0765B-A810-0B1F-E14B-9E46985089BF}"/>
                </a:ext>
              </a:extLst>
            </p:cNvPr>
            <p:cNvSpPr/>
            <p:nvPr/>
          </p:nvSpPr>
          <p:spPr>
            <a:xfrm>
              <a:off x="4222531" y="5465380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EF1C709A-195F-4A11-6C4A-2AB1610E5D06}"/>
                </a:ext>
              </a:extLst>
            </p:cNvPr>
            <p:cNvSpPr/>
            <p:nvPr/>
          </p:nvSpPr>
          <p:spPr>
            <a:xfrm>
              <a:off x="2995448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662BC406-C402-F06F-1415-B79C61ABB496}"/>
                </a:ext>
              </a:extLst>
            </p:cNvPr>
            <p:cNvSpPr/>
            <p:nvPr/>
          </p:nvSpPr>
          <p:spPr>
            <a:xfrm>
              <a:off x="7809186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1" name="Pfeil: nach rechts 80">
              <a:extLst>
                <a:ext uri="{FF2B5EF4-FFF2-40B4-BE49-F238E27FC236}">
                  <a16:creationId xmlns:a16="http://schemas.microsoft.com/office/drawing/2014/main" id="{B79A5A70-E044-24BE-A3A4-D5A5FB833590}"/>
                </a:ext>
              </a:extLst>
            </p:cNvPr>
            <p:cNvSpPr/>
            <p:nvPr/>
          </p:nvSpPr>
          <p:spPr>
            <a:xfrm>
              <a:off x="1077311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2" name="Pfeil: nach rechts 81">
              <a:extLst>
                <a:ext uri="{FF2B5EF4-FFF2-40B4-BE49-F238E27FC236}">
                  <a16:creationId xmlns:a16="http://schemas.microsoft.com/office/drawing/2014/main" id="{60BCD2FA-5025-42C9-F3C5-2E94361D739A}"/>
                </a:ext>
              </a:extLst>
            </p:cNvPr>
            <p:cNvSpPr/>
            <p:nvPr/>
          </p:nvSpPr>
          <p:spPr>
            <a:xfrm>
              <a:off x="9016562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9D251110-1370-988D-4F69-2E679AA1CB0B}"/>
              </a:ext>
            </a:extLst>
          </p:cNvPr>
          <p:cNvGrpSpPr/>
          <p:nvPr/>
        </p:nvGrpSpPr>
        <p:grpSpPr>
          <a:xfrm flipV="1">
            <a:off x="4218232" y="3497056"/>
            <a:ext cx="1813956" cy="252501"/>
            <a:chOff x="1077311" y="5465380"/>
            <a:chExt cx="10004533" cy="1392620"/>
          </a:xfrm>
        </p:grpSpPr>
        <p:sp>
          <p:nvSpPr>
            <p:cNvPr id="84" name="Rechteck: abgerundete Ecken 83">
              <a:extLst>
                <a:ext uri="{FF2B5EF4-FFF2-40B4-BE49-F238E27FC236}">
                  <a16:creationId xmlns:a16="http://schemas.microsoft.com/office/drawing/2014/main" id="{CB45DCD3-378E-E412-40AE-6FAB147CC42C}"/>
                </a:ext>
              </a:extLst>
            </p:cNvPr>
            <p:cNvSpPr/>
            <p:nvPr/>
          </p:nvSpPr>
          <p:spPr>
            <a:xfrm>
              <a:off x="4222531" y="5465380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062B501E-77E3-F8FD-E84E-79B0198E4881}"/>
                </a:ext>
              </a:extLst>
            </p:cNvPr>
            <p:cNvSpPr/>
            <p:nvPr/>
          </p:nvSpPr>
          <p:spPr>
            <a:xfrm>
              <a:off x="2995448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B7430385-5DE7-3C8F-D35A-926C2759EE05}"/>
                </a:ext>
              </a:extLst>
            </p:cNvPr>
            <p:cNvSpPr/>
            <p:nvPr/>
          </p:nvSpPr>
          <p:spPr>
            <a:xfrm>
              <a:off x="7809186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7" name="Pfeil: nach rechts 86">
              <a:extLst>
                <a:ext uri="{FF2B5EF4-FFF2-40B4-BE49-F238E27FC236}">
                  <a16:creationId xmlns:a16="http://schemas.microsoft.com/office/drawing/2014/main" id="{E6F7125F-F33B-F4DE-DB28-E830C3A444C3}"/>
                </a:ext>
              </a:extLst>
            </p:cNvPr>
            <p:cNvSpPr/>
            <p:nvPr/>
          </p:nvSpPr>
          <p:spPr>
            <a:xfrm>
              <a:off x="1077311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8" name="Pfeil: nach rechts 87">
              <a:extLst>
                <a:ext uri="{FF2B5EF4-FFF2-40B4-BE49-F238E27FC236}">
                  <a16:creationId xmlns:a16="http://schemas.microsoft.com/office/drawing/2014/main" id="{FA7DA446-5E05-6BCC-E012-F8C968142E07}"/>
                </a:ext>
              </a:extLst>
            </p:cNvPr>
            <p:cNvSpPr/>
            <p:nvPr/>
          </p:nvSpPr>
          <p:spPr>
            <a:xfrm>
              <a:off x="9016562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F47F487A-9E6C-6DBF-67AE-DE7AE9DFD8EC}"/>
              </a:ext>
            </a:extLst>
          </p:cNvPr>
          <p:cNvGrpSpPr/>
          <p:nvPr/>
        </p:nvGrpSpPr>
        <p:grpSpPr>
          <a:xfrm flipV="1">
            <a:off x="6190038" y="2841898"/>
            <a:ext cx="1813956" cy="252501"/>
            <a:chOff x="1077311" y="5465380"/>
            <a:chExt cx="10004533" cy="1392620"/>
          </a:xfrm>
        </p:grpSpPr>
        <p:sp>
          <p:nvSpPr>
            <p:cNvPr id="90" name="Rechteck: abgerundete Ecken 89">
              <a:extLst>
                <a:ext uri="{FF2B5EF4-FFF2-40B4-BE49-F238E27FC236}">
                  <a16:creationId xmlns:a16="http://schemas.microsoft.com/office/drawing/2014/main" id="{023AB516-E7EC-2A72-1AE5-A9C5DA64B270}"/>
                </a:ext>
              </a:extLst>
            </p:cNvPr>
            <p:cNvSpPr/>
            <p:nvPr/>
          </p:nvSpPr>
          <p:spPr>
            <a:xfrm>
              <a:off x="4222531" y="5465380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B1E922EC-E9F7-66A1-0759-85CF3C72A925}"/>
                </a:ext>
              </a:extLst>
            </p:cNvPr>
            <p:cNvSpPr/>
            <p:nvPr/>
          </p:nvSpPr>
          <p:spPr>
            <a:xfrm>
              <a:off x="2995448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A5B2CC66-1A24-15D2-E04C-9B5A64C67FAF}"/>
                </a:ext>
              </a:extLst>
            </p:cNvPr>
            <p:cNvSpPr/>
            <p:nvPr/>
          </p:nvSpPr>
          <p:spPr>
            <a:xfrm>
              <a:off x="7809186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3" name="Pfeil: nach rechts 92">
              <a:extLst>
                <a:ext uri="{FF2B5EF4-FFF2-40B4-BE49-F238E27FC236}">
                  <a16:creationId xmlns:a16="http://schemas.microsoft.com/office/drawing/2014/main" id="{DCCA97ED-C968-7FE1-2577-11E88693E2AE}"/>
                </a:ext>
              </a:extLst>
            </p:cNvPr>
            <p:cNvSpPr/>
            <p:nvPr/>
          </p:nvSpPr>
          <p:spPr>
            <a:xfrm>
              <a:off x="1077311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4" name="Pfeil: nach rechts 93">
              <a:extLst>
                <a:ext uri="{FF2B5EF4-FFF2-40B4-BE49-F238E27FC236}">
                  <a16:creationId xmlns:a16="http://schemas.microsoft.com/office/drawing/2014/main" id="{EBD54685-B3B6-1F98-7251-13C066234ECA}"/>
                </a:ext>
              </a:extLst>
            </p:cNvPr>
            <p:cNvSpPr/>
            <p:nvPr/>
          </p:nvSpPr>
          <p:spPr>
            <a:xfrm>
              <a:off x="9016562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140504EE-AAFE-A965-8428-EC260E285263}"/>
              </a:ext>
            </a:extLst>
          </p:cNvPr>
          <p:cNvGrpSpPr/>
          <p:nvPr/>
        </p:nvGrpSpPr>
        <p:grpSpPr>
          <a:xfrm flipV="1">
            <a:off x="6381475" y="5099741"/>
            <a:ext cx="1813956" cy="252501"/>
            <a:chOff x="1077311" y="5465380"/>
            <a:chExt cx="10004533" cy="1392620"/>
          </a:xfrm>
        </p:grpSpPr>
        <p:sp>
          <p:nvSpPr>
            <p:cNvPr id="96" name="Rechteck: abgerundete Ecken 95">
              <a:extLst>
                <a:ext uri="{FF2B5EF4-FFF2-40B4-BE49-F238E27FC236}">
                  <a16:creationId xmlns:a16="http://schemas.microsoft.com/office/drawing/2014/main" id="{3A2777E8-5CB4-8F88-8859-6CFF89CC9F54}"/>
                </a:ext>
              </a:extLst>
            </p:cNvPr>
            <p:cNvSpPr/>
            <p:nvPr/>
          </p:nvSpPr>
          <p:spPr>
            <a:xfrm>
              <a:off x="4222531" y="5465380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9E2A7ABF-7D80-4512-4B39-B503995C9A4D}"/>
                </a:ext>
              </a:extLst>
            </p:cNvPr>
            <p:cNvSpPr/>
            <p:nvPr/>
          </p:nvSpPr>
          <p:spPr>
            <a:xfrm>
              <a:off x="2995448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1EF4662D-0445-ACBB-3F23-0BEE299F6290}"/>
                </a:ext>
              </a:extLst>
            </p:cNvPr>
            <p:cNvSpPr/>
            <p:nvPr/>
          </p:nvSpPr>
          <p:spPr>
            <a:xfrm>
              <a:off x="7809186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9" name="Pfeil: nach rechts 98">
              <a:extLst>
                <a:ext uri="{FF2B5EF4-FFF2-40B4-BE49-F238E27FC236}">
                  <a16:creationId xmlns:a16="http://schemas.microsoft.com/office/drawing/2014/main" id="{BC100334-4EA9-8456-7A37-35E1CB120610}"/>
                </a:ext>
              </a:extLst>
            </p:cNvPr>
            <p:cNvSpPr/>
            <p:nvPr/>
          </p:nvSpPr>
          <p:spPr>
            <a:xfrm>
              <a:off x="1077311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0" name="Pfeil: nach rechts 99">
              <a:extLst>
                <a:ext uri="{FF2B5EF4-FFF2-40B4-BE49-F238E27FC236}">
                  <a16:creationId xmlns:a16="http://schemas.microsoft.com/office/drawing/2014/main" id="{E9A99E89-BF92-1924-8A4F-BD7420F3E9E7}"/>
                </a:ext>
              </a:extLst>
            </p:cNvPr>
            <p:cNvSpPr/>
            <p:nvPr/>
          </p:nvSpPr>
          <p:spPr>
            <a:xfrm>
              <a:off x="9016562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34BE1B2B-39BA-A660-61BB-A1399134478F}"/>
              </a:ext>
            </a:extLst>
          </p:cNvPr>
          <p:cNvGrpSpPr/>
          <p:nvPr/>
        </p:nvGrpSpPr>
        <p:grpSpPr>
          <a:xfrm flipV="1">
            <a:off x="6503640" y="4113562"/>
            <a:ext cx="1813956" cy="252501"/>
            <a:chOff x="1077311" y="5465380"/>
            <a:chExt cx="10004533" cy="1392620"/>
          </a:xfrm>
        </p:grpSpPr>
        <p:sp>
          <p:nvSpPr>
            <p:cNvPr id="102" name="Rechteck: abgerundete Ecken 101">
              <a:extLst>
                <a:ext uri="{FF2B5EF4-FFF2-40B4-BE49-F238E27FC236}">
                  <a16:creationId xmlns:a16="http://schemas.microsoft.com/office/drawing/2014/main" id="{114DCA5C-0FD7-14FF-8281-AE208E902F79}"/>
                </a:ext>
              </a:extLst>
            </p:cNvPr>
            <p:cNvSpPr/>
            <p:nvPr/>
          </p:nvSpPr>
          <p:spPr>
            <a:xfrm>
              <a:off x="4222531" y="5465380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BB1F5E2F-9771-3458-2F2F-B131DB4F70FB}"/>
                </a:ext>
              </a:extLst>
            </p:cNvPr>
            <p:cNvSpPr/>
            <p:nvPr/>
          </p:nvSpPr>
          <p:spPr>
            <a:xfrm>
              <a:off x="2995448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6AEF243C-63EC-F3B4-5D70-3520A66F6533}"/>
                </a:ext>
              </a:extLst>
            </p:cNvPr>
            <p:cNvSpPr/>
            <p:nvPr/>
          </p:nvSpPr>
          <p:spPr>
            <a:xfrm>
              <a:off x="7809186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5" name="Pfeil: nach rechts 104">
              <a:extLst>
                <a:ext uri="{FF2B5EF4-FFF2-40B4-BE49-F238E27FC236}">
                  <a16:creationId xmlns:a16="http://schemas.microsoft.com/office/drawing/2014/main" id="{72D5761C-33C3-B467-EB7B-750C1EABBFAA}"/>
                </a:ext>
              </a:extLst>
            </p:cNvPr>
            <p:cNvSpPr/>
            <p:nvPr/>
          </p:nvSpPr>
          <p:spPr>
            <a:xfrm>
              <a:off x="1077311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6" name="Pfeil: nach rechts 105">
              <a:extLst>
                <a:ext uri="{FF2B5EF4-FFF2-40B4-BE49-F238E27FC236}">
                  <a16:creationId xmlns:a16="http://schemas.microsoft.com/office/drawing/2014/main" id="{259A9F4C-E44E-A430-025F-ED8D0F2ACF13}"/>
                </a:ext>
              </a:extLst>
            </p:cNvPr>
            <p:cNvSpPr/>
            <p:nvPr/>
          </p:nvSpPr>
          <p:spPr>
            <a:xfrm>
              <a:off x="9016562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5A2A49C-0A37-F85D-2B15-9DD1C655F2A1}"/>
              </a:ext>
            </a:extLst>
          </p:cNvPr>
          <p:cNvGrpSpPr/>
          <p:nvPr/>
        </p:nvGrpSpPr>
        <p:grpSpPr>
          <a:xfrm flipV="1">
            <a:off x="8627236" y="3701254"/>
            <a:ext cx="1813956" cy="252501"/>
            <a:chOff x="1077311" y="5465380"/>
            <a:chExt cx="10004533" cy="1392620"/>
          </a:xfrm>
        </p:grpSpPr>
        <p:sp>
          <p:nvSpPr>
            <p:cNvPr id="108" name="Rechteck: abgerundete Ecken 107">
              <a:extLst>
                <a:ext uri="{FF2B5EF4-FFF2-40B4-BE49-F238E27FC236}">
                  <a16:creationId xmlns:a16="http://schemas.microsoft.com/office/drawing/2014/main" id="{C6F2B62A-9368-F114-FD1B-9568D75A561A}"/>
                </a:ext>
              </a:extLst>
            </p:cNvPr>
            <p:cNvSpPr/>
            <p:nvPr/>
          </p:nvSpPr>
          <p:spPr>
            <a:xfrm>
              <a:off x="4222531" y="5465380"/>
              <a:ext cx="3746938" cy="1392620"/>
            </a:xfrm>
            <a:prstGeom prst="roundRect">
              <a:avLst/>
            </a:prstGeom>
            <a:solidFill>
              <a:srgbClr val="4EA72E">
                <a:lumMod val="5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BD666149-15E4-70C8-BCB8-A1408476BB4A}"/>
                </a:ext>
              </a:extLst>
            </p:cNvPr>
            <p:cNvSpPr/>
            <p:nvPr/>
          </p:nvSpPr>
          <p:spPr>
            <a:xfrm>
              <a:off x="2995448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22C9E546-A07A-3F8E-5B1E-2AA5A48A23B4}"/>
                </a:ext>
              </a:extLst>
            </p:cNvPr>
            <p:cNvSpPr/>
            <p:nvPr/>
          </p:nvSpPr>
          <p:spPr>
            <a:xfrm>
              <a:off x="7809186" y="5470634"/>
              <a:ext cx="1387366" cy="1387366"/>
            </a:xfrm>
            <a:prstGeom prst="ellipse">
              <a:avLst/>
            </a:prstGeom>
            <a:solidFill>
              <a:srgbClr val="4EA72E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1" name="Pfeil: nach rechts 110">
              <a:extLst>
                <a:ext uri="{FF2B5EF4-FFF2-40B4-BE49-F238E27FC236}">
                  <a16:creationId xmlns:a16="http://schemas.microsoft.com/office/drawing/2014/main" id="{6F97ED4E-43DA-6011-344D-5C9F7B5B2FC7}"/>
                </a:ext>
              </a:extLst>
            </p:cNvPr>
            <p:cNvSpPr/>
            <p:nvPr/>
          </p:nvSpPr>
          <p:spPr>
            <a:xfrm>
              <a:off x="1077311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2" name="Pfeil: nach rechts 111">
              <a:extLst>
                <a:ext uri="{FF2B5EF4-FFF2-40B4-BE49-F238E27FC236}">
                  <a16:creationId xmlns:a16="http://schemas.microsoft.com/office/drawing/2014/main" id="{BDA9995E-6A19-F5EE-97C5-FCD4C78FFBF1}"/>
                </a:ext>
              </a:extLst>
            </p:cNvPr>
            <p:cNvSpPr/>
            <p:nvPr/>
          </p:nvSpPr>
          <p:spPr>
            <a:xfrm>
              <a:off x="9016562" y="5654567"/>
              <a:ext cx="2065282" cy="1019502"/>
            </a:xfrm>
            <a:prstGeom prst="rightArrow">
              <a:avLst/>
            </a:prstGeom>
            <a:solidFill>
              <a:srgbClr val="FFC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cxnSp>
        <p:nvCxnSpPr>
          <p:cNvPr id="113" name="Verbinder: gewinkelt 112">
            <a:extLst>
              <a:ext uri="{FF2B5EF4-FFF2-40B4-BE49-F238E27FC236}">
                <a16:creationId xmlns:a16="http://schemas.microsoft.com/office/drawing/2014/main" id="{71E97695-C39C-E0ED-0982-A6EDEBBD773B}"/>
              </a:ext>
            </a:extLst>
          </p:cNvPr>
          <p:cNvCxnSpPr>
            <a:cxnSpLocks/>
            <a:stCxn id="75" idx="3"/>
            <a:endCxn id="87" idx="1"/>
          </p:cNvCxnSpPr>
          <p:nvPr/>
        </p:nvCxnSpPr>
        <p:spPr>
          <a:xfrm flipV="1">
            <a:off x="3564765" y="3622829"/>
            <a:ext cx="653466" cy="204198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4" name="Verbinder: gewinkelt 113">
            <a:extLst>
              <a:ext uri="{FF2B5EF4-FFF2-40B4-BE49-F238E27FC236}">
                <a16:creationId xmlns:a16="http://schemas.microsoft.com/office/drawing/2014/main" id="{7CC5D791-7203-2DC3-E926-CF14AA97F386}"/>
              </a:ext>
            </a:extLst>
          </p:cNvPr>
          <p:cNvCxnSpPr>
            <a:cxnSpLocks/>
            <a:stCxn id="88" idx="3"/>
            <a:endCxn id="93" idx="1"/>
          </p:cNvCxnSpPr>
          <p:nvPr/>
        </p:nvCxnSpPr>
        <p:spPr>
          <a:xfrm flipV="1">
            <a:off x="6032188" y="2967671"/>
            <a:ext cx="157851" cy="655158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5" name="Verbinder: gewinkelt 114">
            <a:extLst>
              <a:ext uri="{FF2B5EF4-FFF2-40B4-BE49-F238E27FC236}">
                <a16:creationId xmlns:a16="http://schemas.microsoft.com/office/drawing/2014/main" id="{5599F3B1-DE4A-BE36-DF3F-8E57B479B276}"/>
              </a:ext>
            </a:extLst>
          </p:cNvPr>
          <p:cNvCxnSpPr>
            <a:cxnSpLocks/>
            <a:stCxn id="88" idx="3"/>
            <a:endCxn id="105" idx="1"/>
          </p:cNvCxnSpPr>
          <p:nvPr/>
        </p:nvCxnSpPr>
        <p:spPr>
          <a:xfrm>
            <a:off x="6032188" y="3622829"/>
            <a:ext cx="471452" cy="616506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6" name="Verbinder: gewinkelt 115">
            <a:extLst>
              <a:ext uri="{FF2B5EF4-FFF2-40B4-BE49-F238E27FC236}">
                <a16:creationId xmlns:a16="http://schemas.microsoft.com/office/drawing/2014/main" id="{80C3E4D2-BA02-D984-6F09-97DF1E03669C}"/>
              </a:ext>
            </a:extLst>
          </p:cNvPr>
          <p:cNvCxnSpPr>
            <a:cxnSpLocks/>
            <a:stCxn id="88" idx="3"/>
            <a:endCxn id="99" idx="1"/>
          </p:cNvCxnSpPr>
          <p:nvPr/>
        </p:nvCxnSpPr>
        <p:spPr>
          <a:xfrm>
            <a:off x="6032188" y="3622829"/>
            <a:ext cx="349287" cy="1602686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7" name="Verbinder: gewinkelt 116">
            <a:extLst>
              <a:ext uri="{FF2B5EF4-FFF2-40B4-BE49-F238E27FC236}">
                <a16:creationId xmlns:a16="http://schemas.microsoft.com/office/drawing/2014/main" id="{2A04A594-5B42-09E6-313F-0BFEF381AC7F}"/>
              </a:ext>
            </a:extLst>
          </p:cNvPr>
          <p:cNvCxnSpPr>
            <a:cxnSpLocks/>
            <a:stCxn id="82" idx="3"/>
            <a:endCxn id="105" idx="1"/>
          </p:cNvCxnSpPr>
          <p:nvPr/>
        </p:nvCxnSpPr>
        <p:spPr>
          <a:xfrm flipV="1">
            <a:off x="5718586" y="4239335"/>
            <a:ext cx="785053" cy="45727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8" name="Verbinder: gewinkelt 117">
            <a:extLst>
              <a:ext uri="{FF2B5EF4-FFF2-40B4-BE49-F238E27FC236}">
                <a16:creationId xmlns:a16="http://schemas.microsoft.com/office/drawing/2014/main" id="{456ADC65-EEBE-0351-A6BE-48D2D7D16320}"/>
              </a:ext>
            </a:extLst>
          </p:cNvPr>
          <p:cNvCxnSpPr>
            <a:cxnSpLocks/>
            <a:stCxn id="94" idx="3"/>
            <a:endCxn id="111" idx="1"/>
          </p:cNvCxnSpPr>
          <p:nvPr/>
        </p:nvCxnSpPr>
        <p:spPr>
          <a:xfrm>
            <a:off x="8003994" y="2967671"/>
            <a:ext cx="623241" cy="859356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9" name="Verbinder: gewinkelt 118">
            <a:extLst>
              <a:ext uri="{FF2B5EF4-FFF2-40B4-BE49-F238E27FC236}">
                <a16:creationId xmlns:a16="http://schemas.microsoft.com/office/drawing/2014/main" id="{75654FD8-06F7-4AEE-B944-5FF66DEF6AAF}"/>
              </a:ext>
            </a:extLst>
          </p:cNvPr>
          <p:cNvCxnSpPr>
            <a:cxnSpLocks/>
            <a:stCxn id="106" idx="3"/>
            <a:endCxn id="111" idx="1"/>
          </p:cNvCxnSpPr>
          <p:nvPr/>
        </p:nvCxnSpPr>
        <p:spPr>
          <a:xfrm flipV="1">
            <a:off x="8317596" y="3827028"/>
            <a:ext cx="309640" cy="412307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0" name="Verbinder: gewinkelt 119">
            <a:extLst>
              <a:ext uri="{FF2B5EF4-FFF2-40B4-BE49-F238E27FC236}">
                <a16:creationId xmlns:a16="http://schemas.microsoft.com/office/drawing/2014/main" id="{2C4ADC1C-1023-864E-D8FE-0514E495842B}"/>
              </a:ext>
            </a:extLst>
          </p:cNvPr>
          <p:cNvCxnSpPr>
            <a:cxnSpLocks/>
            <a:stCxn id="100" idx="3"/>
            <a:endCxn id="111" idx="1"/>
          </p:cNvCxnSpPr>
          <p:nvPr/>
        </p:nvCxnSpPr>
        <p:spPr>
          <a:xfrm flipV="1">
            <a:off x="8195431" y="3827028"/>
            <a:ext cx="431805" cy="1398487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711871B8-5412-027C-D448-ACE253DAE0D0}"/>
              </a:ext>
            </a:extLst>
          </p:cNvPr>
          <p:cNvGrpSpPr/>
          <p:nvPr/>
        </p:nvGrpSpPr>
        <p:grpSpPr>
          <a:xfrm>
            <a:off x="145767" y="3299244"/>
            <a:ext cx="11900466" cy="961970"/>
            <a:chOff x="145767" y="2948015"/>
            <a:chExt cx="11900466" cy="961970"/>
          </a:xfrm>
        </p:grpSpPr>
        <p:sp>
          <p:nvSpPr>
            <p:cNvPr id="122" name="Rechteck: eine Ecke abgeschnitten 121">
              <a:extLst>
                <a:ext uri="{FF2B5EF4-FFF2-40B4-BE49-F238E27FC236}">
                  <a16:creationId xmlns:a16="http://schemas.microsoft.com/office/drawing/2014/main" id="{C07EC68B-6E62-7741-22BD-1A3A2893B238}"/>
                </a:ext>
              </a:extLst>
            </p:cNvPr>
            <p:cNvSpPr/>
            <p:nvPr/>
          </p:nvSpPr>
          <p:spPr>
            <a:xfrm>
              <a:off x="145767" y="2948015"/>
              <a:ext cx="1448240" cy="961970"/>
            </a:xfrm>
            <a:prstGeom prst="snip1Rect">
              <a:avLst/>
            </a:prstGeom>
            <a:solidFill>
              <a:srgbClr val="00B0F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Query</a:t>
              </a:r>
            </a:p>
          </p:txBody>
        </p:sp>
        <p:sp>
          <p:nvSpPr>
            <p:cNvPr id="123" name="Rechteck: eine Ecke abgeschnitten 122">
              <a:extLst>
                <a:ext uri="{FF2B5EF4-FFF2-40B4-BE49-F238E27FC236}">
                  <a16:creationId xmlns:a16="http://schemas.microsoft.com/office/drawing/2014/main" id="{C05E20DA-EF20-CF34-27FE-17E40F2E9BD4}"/>
                </a:ext>
              </a:extLst>
            </p:cNvPr>
            <p:cNvSpPr/>
            <p:nvPr/>
          </p:nvSpPr>
          <p:spPr>
            <a:xfrm flipH="1">
              <a:off x="10597993" y="2948015"/>
              <a:ext cx="1448240" cy="961970"/>
            </a:xfrm>
            <a:prstGeom prst="snip1Rect">
              <a:avLst/>
            </a:prstGeom>
            <a:solidFill>
              <a:srgbClr val="00B0F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Result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095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+ agents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Create a better human/computer interface and let humans and computers solve problems together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F304C14B-C499-D8B8-55D6-E9B5B22D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EBEB721F-1515-4815-8BAC-2C06E19CB9A5}" type="slidenum">
              <a:rPr lang="en-US" smtClean="0"/>
              <a:t>29</a:t>
            </a:fld>
            <a:endParaRPr lang="en-US" dirty="0"/>
          </a:p>
        </p:txBody>
      </p:sp>
      <p:sp>
        <p:nvSpPr>
          <p:cNvPr id="24" name="Sehne 23">
            <a:extLst>
              <a:ext uri="{FF2B5EF4-FFF2-40B4-BE49-F238E27FC236}">
                <a16:creationId xmlns:a16="http://schemas.microsoft.com/office/drawing/2014/main" id="{74346E3B-09C9-7EF1-23D8-1AAECFC6632E}"/>
              </a:ext>
            </a:extLst>
          </p:cNvPr>
          <p:cNvSpPr/>
          <p:nvPr/>
        </p:nvSpPr>
        <p:spPr>
          <a:xfrm>
            <a:off x="163114" y="1404906"/>
            <a:ext cx="9389271" cy="6009943"/>
          </a:xfrm>
          <a:prstGeom prst="chord">
            <a:avLst>
              <a:gd name="adj1" fmla="val 9367552"/>
              <a:gd name="adj2" fmla="val 1468949"/>
            </a:avLst>
          </a:prstGeom>
          <a:solidFill>
            <a:srgbClr val="156082">
              <a:lumMod val="5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Sehne 24">
            <a:extLst>
              <a:ext uri="{FF2B5EF4-FFF2-40B4-BE49-F238E27FC236}">
                <a16:creationId xmlns:a16="http://schemas.microsoft.com/office/drawing/2014/main" id="{8FDAC03C-AE45-54E9-3BB9-D825276F6058}"/>
              </a:ext>
            </a:extLst>
          </p:cNvPr>
          <p:cNvSpPr/>
          <p:nvPr/>
        </p:nvSpPr>
        <p:spPr>
          <a:xfrm>
            <a:off x="684576" y="1999199"/>
            <a:ext cx="8346348" cy="5342382"/>
          </a:xfrm>
          <a:prstGeom prst="chord">
            <a:avLst>
              <a:gd name="adj1" fmla="val 9367552"/>
              <a:gd name="adj2" fmla="val 1468949"/>
            </a:avLst>
          </a:prstGeom>
          <a:solidFill>
            <a:srgbClr val="156082">
              <a:lumMod val="75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Sehne 25">
            <a:extLst>
              <a:ext uri="{FF2B5EF4-FFF2-40B4-BE49-F238E27FC236}">
                <a16:creationId xmlns:a16="http://schemas.microsoft.com/office/drawing/2014/main" id="{30263184-D16C-A9A7-B4D5-7D32C59CEA8F}"/>
              </a:ext>
            </a:extLst>
          </p:cNvPr>
          <p:cNvSpPr/>
          <p:nvPr/>
        </p:nvSpPr>
        <p:spPr>
          <a:xfrm>
            <a:off x="1332872" y="2536280"/>
            <a:ext cx="7049755" cy="4512451"/>
          </a:xfrm>
          <a:prstGeom prst="chord">
            <a:avLst>
              <a:gd name="adj1" fmla="val 9367552"/>
              <a:gd name="adj2" fmla="val 1468949"/>
            </a:avLst>
          </a:prstGeom>
          <a:solidFill>
            <a:srgbClr val="156082">
              <a:lumMod val="60000"/>
              <a:lumOff val="4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Sehne 26">
            <a:extLst>
              <a:ext uri="{FF2B5EF4-FFF2-40B4-BE49-F238E27FC236}">
                <a16:creationId xmlns:a16="http://schemas.microsoft.com/office/drawing/2014/main" id="{BA1992C8-6213-887B-5F76-63CD94451D78}"/>
              </a:ext>
            </a:extLst>
          </p:cNvPr>
          <p:cNvSpPr/>
          <p:nvPr/>
        </p:nvSpPr>
        <p:spPr>
          <a:xfrm>
            <a:off x="1835962" y="3139165"/>
            <a:ext cx="6043575" cy="3868409"/>
          </a:xfrm>
          <a:prstGeom prst="chord">
            <a:avLst>
              <a:gd name="adj1" fmla="val 9367552"/>
              <a:gd name="adj2" fmla="val 1468949"/>
            </a:avLst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Sehne 27">
            <a:extLst>
              <a:ext uri="{FF2B5EF4-FFF2-40B4-BE49-F238E27FC236}">
                <a16:creationId xmlns:a16="http://schemas.microsoft.com/office/drawing/2014/main" id="{20707A21-68AF-42ED-76AA-DF3B15F2E6FE}"/>
              </a:ext>
            </a:extLst>
          </p:cNvPr>
          <p:cNvSpPr/>
          <p:nvPr/>
        </p:nvSpPr>
        <p:spPr>
          <a:xfrm>
            <a:off x="2424020" y="3853419"/>
            <a:ext cx="4867459" cy="3115594"/>
          </a:xfrm>
          <a:prstGeom prst="chord">
            <a:avLst>
              <a:gd name="adj1" fmla="val 9367552"/>
              <a:gd name="adj2" fmla="val 1468949"/>
            </a:avLst>
          </a:prstGeom>
          <a:solidFill>
            <a:srgbClr val="156082">
              <a:lumMod val="20000"/>
              <a:lumOff val="8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Sehne 28">
            <a:extLst>
              <a:ext uri="{FF2B5EF4-FFF2-40B4-BE49-F238E27FC236}">
                <a16:creationId xmlns:a16="http://schemas.microsoft.com/office/drawing/2014/main" id="{2B709306-890A-D0DA-37DC-94D4991929DE}"/>
              </a:ext>
            </a:extLst>
          </p:cNvPr>
          <p:cNvSpPr/>
          <p:nvPr/>
        </p:nvSpPr>
        <p:spPr>
          <a:xfrm>
            <a:off x="3177500" y="4497228"/>
            <a:ext cx="3360500" cy="2151010"/>
          </a:xfrm>
          <a:prstGeom prst="chord">
            <a:avLst>
              <a:gd name="adj1" fmla="val 9367552"/>
              <a:gd name="adj2" fmla="val 1468949"/>
            </a:avLst>
          </a:prstGeom>
          <a:solidFill>
            <a:srgbClr val="0F9ED5">
              <a:lumMod val="20000"/>
              <a:lumOff val="8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49781726-0190-A979-179A-4E162E97D508}"/>
              </a:ext>
            </a:extLst>
          </p:cNvPr>
          <p:cNvSpPr/>
          <p:nvPr/>
        </p:nvSpPr>
        <p:spPr>
          <a:xfrm>
            <a:off x="3414958" y="5613890"/>
            <a:ext cx="2885582" cy="1072481"/>
          </a:xfrm>
          <a:prstGeom prst="roundRect">
            <a:avLst/>
          </a:prstGeom>
          <a:solidFill>
            <a:srgbClr val="4EA72E">
              <a:lumMod val="5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Finite State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Machine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repository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experiment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station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simulation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AI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model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electronic lab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book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70BB265-7F38-F5E9-53D7-E076E44322CC}"/>
              </a:ext>
            </a:extLst>
          </p:cNvPr>
          <p:cNvSpPr/>
          <p:nvPr/>
        </p:nvSpPr>
        <p:spPr>
          <a:xfrm>
            <a:off x="2469961" y="5617936"/>
            <a:ext cx="1068435" cy="1068435"/>
          </a:xfrm>
          <a:prstGeom prst="ellipse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Input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CD04D92-D931-B6F3-0F1F-9BB0C59DF1A9}"/>
              </a:ext>
            </a:extLst>
          </p:cNvPr>
          <p:cNvSpPr/>
          <p:nvPr/>
        </p:nvSpPr>
        <p:spPr>
          <a:xfrm>
            <a:off x="6177104" y="5617936"/>
            <a:ext cx="1068435" cy="1068435"/>
          </a:xfrm>
          <a:prstGeom prst="ellipse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Output</a:t>
            </a:r>
          </a:p>
        </p:txBody>
      </p:sp>
      <p:sp>
        <p:nvSpPr>
          <p:cNvPr id="33" name="Pfeil: nach rechts 32">
            <a:extLst>
              <a:ext uri="{FF2B5EF4-FFF2-40B4-BE49-F238E27FC236}">
                <a16:creationId xmlns:a16="http://schemas.microsoft.com/office/drawing/2014/main" id="{E7BFE6F8-13A0-F1E2-AC57-BEFD05902F45}"/>
              </a:ext>
            </a:extLst>
          </p:cNvPr>
          <p:cNvSpPr/>
          <p:nvPr/>
        </p:nvSpPr>
        <p:spPr>
          <a:xfrm>
            <a:off x="992770" y="5759586"/>
            <a:ext cx="1590510" cy="785136"/>
          </a:xfrm>
          <a:prstGeom prst="rightArrow">
            <a:avLst/>
          </a:prstGeom>
          <a:solidFill>
            <a:srgbClr val="FFC000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Query</a:t>
            </a:r>
          </a:p>
        </p:txBody>
      </p:sp>
      <p:sp>
        <p:nvSpPr>
          <p:cNvPr id="34" name="Pfeil: nach rechts 33">
            <a:extLst>
              <a:ext uri="{FF2B5EF4-FFF2-40B4-BE49-F238E27FC236}">
                <a16:creationId xmlns:a16="http://schemas.microsoft.com/office/drawing/2014/main" id="{01CA51C3-20D7-F91D-B2D7-6516BDCE4B7D}"/>
              </a:ext>
            </a:extLst>
          </p:cNvPr>
          <p:cNvSpPr/>
          <p:nvPr/>
        </p:nvSpPr>
        <p:spPr>
          <a:xfrm>
            <a:off x="7106925" y="5759586"/>
            <a:ext cx="1590510" cy="785136"/>
          </a:xfrm>
          <a:prstGeom prst="rightArrow">
            <a:avLst/>
          </a:prstGeom>
          <a:solidFill>
            <a:srgbClr val="FFC000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Result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636F020-55B1-7EF2-A7A3-3C1D2B2200DC}"/>
              </a:ext>
            </a:extLst>
          </p:cNvPr>
          <p:cNvSpPr txBox="1"/>
          <p:nvPr/>
        </p:nvSpPr>
        <p:spPr>
          <a:xfrm>
            <a:off x="4330503" y="1543691"/>
            <a:ext cx="1054493" cy="319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 err="1">
                <a:solidFill>
                  <a:prstClr val="white"/>
                </a:solidFill>
                <a:latin typeface="Aptos" panose="02110004020202020204"/>
              </a:rPr>
              <a:t>Agentic</a:t>
            </a:r>
            <a:r>
              <a:rPr lang="de-DE" sz="1600" b="1" dirty="0">
                <a:solidFill>
                  <a:prstClr val="white"/>
                </a:solidFill>
                <a:latin typeface="Aptos" panose="02110004020202020204"/>
              </a:rPr>
              <a:t> AI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774024D-9E1A-8338-22EC-57C574C68029}"/>
              </a:ext>
            </a:extLst>
          </p:cNvPr>
          <p:cNvSpPr txBox="1"/>
          <p:nvPr/>
        </p:nvSpPr>
        <p:spPr>
          <a:xfrm>
            <a:off x="3977896" y="2100674"/>
            <a:ext cx="1759707" cy="319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 err="1">
                <a:solidFill>
                  <a:prstClr val="white"/>
                </a:solidFill>
                <a:latin typeface="Aptos" panose="02110004020202020204"/>
              </a:rPr>
              <a:t>Foundation</a:t>
            </a:r>
            <a:r>
              <a:rPr lang="de-DE" sz="1600" b="1" dirty="0">
                <a:solidFill>
                  <a:prstClr val="white"/>
                </a:solidFill>
                <a:latin typeface="Aptos" panose="02110004020202020204"/>
              </a:rPr>
              <a:t> Model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6A42558E-92F7-C362-AF22-FE6B767C5877}"/>
              </a:ext>
            </a:extLst>
          </p:cNvPr>
          <p:cNvSpPr txBox="1"/>
          <p:nvPr/>
        </p:nvSpPr>
        <p:spPr>
          <a:xfrm>
            <a:off x="4201290" y="2683657"/>
            <a:ext cx="1312918" cy="319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 err="1">
                <a:solidFill>
                  <a:prstClr val="white"/>
                </a:solidFill>
                <a:latin typeface="Aptos" panose="02110004020202020204"/>
              </a:rPr>
              <a:t>Optimization</a:t>
            </a:r>
            <a:endParaRPr lang="de-DE" sz="1600" b="1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63D4EFC-2494-6217-828C-762A0703BE38}"/>
              </a:ext>
            </a:extLst>
          </p:cNvPr>
          <p:cNvSpPr txBox="1"/>
          <p:nvPr/>
        </p:nvSpPr>
        <p:spPr>
          <a:xfrm>
            <a:off x="4214352" y="3354214"/>
            <a:ext cx="1286803" cy="319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>
                <a:solidFill>
                  <a:prstClr val="white"/>
                </a:solidFill>
                <a:latin typeface="Aptos" panose="02110004020202020204"/>
              </a:rPr>
              <a:t>Digital Twins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4FA93E10-F5AE-702A-AADF-0F1BBC5A4039}"/>
              </a:ext>
            </a:extLst>
          </p:cNvPr>
          <p:cNvSpPr txBox="1"/>
          <p:nvPr/>
        </p:nvSpPr>
        <p:spPr>
          <a:xfrm>
            <a:off x="4450074" y="4747427"/>
            <a:ext cx="815353" cy="319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 err="1">
                <a:solidFill>
                  <a:prstClr val="white"/>
                </a:solidFill>
                <a:latin typeface="Aptos" panose="02110004020202020204"/>
              </a:rPr>
              <a:t>Finding</a:t>
            </a:r>
            <a:endParaRPr lang="de-DE" sz="1600" b="1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D045777C-FF84-BF4E-CAFD-B1812B1D9FF3}"/>
              </a:ext>
            </a:extLst>
          </p:cNvPr>
          <p:cNvSpPr txBox="1"/>
          <p:nvPr/>
        </p:nvSpPr>
        <p:spPr>
          <a:xfrm>
            <a:off x="4400505" y="4035029"/>
            <a:ext cx="914491" cy="319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>
                <a:solidFill>
                  <a:prstClr val="white"/>
                </a:solidFill>
                <a:latin typeface="Aptos" panose="02110004020202020204"/>
              </a:rPr>
              <a:t>Analysis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6D282655-7D3A-B636-13CE-C1DA9271F1E4}"/>
              </a:ext>
            </a:extLst>
          </p:cNvPr>
          <p:cNvSpPr txBox="1"/>
          <p:nvPr/>
        </p:nvSpPr>
        <p:spPr>
          <a:xfrm>
            <a:off x="8310052" y="3417728"/>
            <a:ext cx="509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accent1"/>
                </a:solidFill>
              </a:rPr>
              <a:t>Foundation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models</a:t>
            </a:r>
            <a:endParaRPr lang="de-DE" dirty="0">
              <a:solidFill>
                <a:schemeClr val="accent1"/>
              </a:solidFill>
            </a:endParaRPr>
          </a:p>
          <a:p>
            <a:pPr algn="ctr"/>
            <a:r>
              <a:rPr lang="de-DE" dirty="0" err="1">
                <a:solidFill>
                  <a:schemeClr val="accent1"/>
                </a:solidFill>
              </a:rPr>
              <a:t>are</a:t>
            </a:r>
            <a:r>
              <a:rPr lang="de-DE" dirty="0">
                <a:solidFill>
                  <a:schemeClr val="accent1"/>
                </a:solidFill>
              </a:rPr>
              <a:t> like LLMs,</a:t>
            </a:r>
          </a:p>
          <a:p>
            <a:pPr algn="ctr"/>
            <a:r>
              <a:rPr lang="de-DE" dirty="0">
                <a:solidFill>
                  <a:schemeClr val="accent1"/>
                </a:solidFill>
              </a:rPr>
              <a:t>but </a:t>
            </a:r>
            <a:r>
              <a:rPr lang="de-DE" dirty="0" err="1">
                <a:solidFill>
                  <a:schemeClr val="accent1"/>
                </a:solidFill>
              </a:rPr>
              <a:t>for</a:t>
            </a:r>
            <a:r>
              <a:rPr lang="de-DE" dirty="0">
                <a:solidFill>
                  <a:schemeClr val="accent1"/>
                </a:solidFill>
              </a:rPr>
              <a:t> all </a:t>
            </a:r>
            <a:r>
              <a:rPr lang="de-DE" dirty="0" err="1">
                <a:solidFill>
                  <a:schemeClr val="accent1"/>
                </a:solidFill>
              </a:rPr>
              <a:t>kinds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of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data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3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Matter &amp; Technologies Topic Data Management and Analysis (DMA)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Building blocks for AI-augmented facilities (Tycho Brahe, Manhattan project, CERN, …)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5E9F7628-61D5-E13F-007C-CED92A4D10BD}"/>
              </a:ext>
            </a:extLst>
          </p:cNvPr>
          <p:cNvSpPr txBox="1"/>
          <p:nvPr/>
        </p:nvSpPr>
        <p:spPr>
          <a:xfrm>
            <a:off x="698500" y="1614778"/>
            <a:ext cx="5392695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A well </a:t>
            </a:r>
            <a:r>
              <a:rPr lang="de-DE" sz="1600" b="1" dirty="0" err="1"/>
              <a:t>defined</a:t>
            </a:r>
            <a:r>
              <a:rPr lang="de-DE" sz="1600" b="1" dirty="0"/>
              <a:t> </a:t>
            </a:r>
            <a:r>
              <a:rPr lang="de-DE" sz="1600" b="1" dirty="0" err="1"/>
              <a:t>understanding</a:t>
            </a:r>
            <a:r>
              <a:rPr lang="de-DE" sz="1600" b="1" dirty="0"/>
              <a:t> of observables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A clear ontology and semantic approach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Models with predictive capability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How to measure and quantify observables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accent1"/>
              </a:solidFill>
            </a:endParaRPr>
          </a:p>
          <a:p>
            <a:r>
              <a:rPr lang="en-GB" sz="1600" b="1" dirty="0"/>
              <a:t>A detailed knowledge of your system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Digital twins of systems under investigation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Variation over all possible outcomes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accent1"/>
              </a:solidFill>
            </a:endParaRPr>
          </a:p>
          <a:p>
            <a:r>
              <a:rPr lang="en-GB" sz="1600" b="1" dirty="0"/>
              <a:t>Digitalization of facility operation and experiments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A quantifiable and steerable model of your facility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Include all known sources of errors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A complete error analysis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Invertible synthetic diagnostics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4C53B78-D05C-906B-8386-E9E387894066}"/>
              </a:ext>
            </a:extLst>
          </p:cNvPr>
          <p:cNvSpPr txBox="1"/>
          <p:nvPr/>
        </p:nvSpPr>
        <p:spPr>
          <a:xfrm>
            <a:off x="6396376" y="1614777"/>
            <a:ext cx="54675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A </a:t>
            </a:r>
            <a:r>
              <a:rPr lang="en-GB" sz="1600" b="1" dirty="0"/>
              <a:t> sustainable, F.A.I.R., long term data base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F.A.I.R. data lifecycle management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From MHZ to decades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Self-descriptive, federated, licensed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accent1"/>
              </a:solidFill>
            </a:endParaRPr>
          </a:p>
          <a:p>
            <a:r>
              <a:rPr lang="en-GB" sz="1600" b="1" dirty="0"/>
              <a:t>Reproducible workflows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for simulation and data analysis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for operation and experiments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accent1"/>
              </a:solidFill>
            </a:endParaRPr>
          </a:p>
          <a:p>
            <a:r>
              <a:rPr lang="en-GB" sz="1600" b="1" dirty="0"/>
              <a:t>Clear criteria for data selection &amp; observation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Trigger / data reduction rules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Small signal vs. background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1"/>
                </a:solidFill>
              </a:rPr>
              <a:t>Anomaly detection</a:t>
            </a:r>
          </a:p>
        </p:txBody>
      </p:sp>
    </p:spTree>
    <p:extLst>
      <p:ext uri="{BB962C8B-B14F-4D97-AF65-F5344CB8AC3E}">
        <p14:creationId xmlns:p14="http://schemas.microsoft.com/office/powerpoint/2010/main" val="141591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AI-augmented research facilities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Agentic AI for research 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D8DCC173-8A9A-6BCD-325A-E54003FC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4D188FA9-A183-C1CB-6CF0-FE027EEF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F304C14B-C499-D8B8-55D6-E9B5B22D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EBEB721F-1515-4815-8BAC-2C06E19CB9A5}" type="slidenum">
              <a:rPr lang="en-US" smtClean="0"/>
              <a:t>30</a:t>
            </a:fld>
            <a:endParaRPr lang="en-US" dirty="0"/>
          </a:p>
        </p:txBody>
      </p:sp>
      <p:pic>
        <p:nvPicPr>
          <p:cNvPr id="3" name="Picture 2" descr="Refer to caption">
            <a:extLst>
              <a:ext uri="{FF2B5EF4-FFF2-40B4-BE49-F238E27FC236}">
                <a16:creationId xmlns:a16="http://schemas.microsoft.com/office/drawing/2014/main" id="{4D540A4F-3558-D874-E6D0-AC5B15F7C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" y="1293383"/>
            <a:ext cx="7186266" cy="47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7C3496F-817E-B403-A669-1E328CA10A11}"/>
              </a:ext>
            </a:extLst>
          </p:cNvPr>
          <p:cNvSpPr txBox="1"/>
          <p:nvPr/>
        </p:nvSpPr>
        <p:spPr>
          <a:xfrm>
            <a:off x="1836074" y="5714895"/>
            <a:ext cx="3541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accent1"/>
                </a:solidFill>
              </a:rPr>
              <a:t>https://arxiv.org/abs/2512.24189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C7CBF6A-1C4E-1E80-18B1-8657F45C7461}"/>
              </a:ext>
            </a:extLst>
          </p:cNvPr>
          <p:cNvSpPr txBox="1"/>
          <p:nvPr/>
        </p:nvSpPr>
        <p:spPr>
          <a:xfrm>
            <a:off x="7264402" y="1334670"/>
            <a:ext cx="45864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500" i="1" dirty="0"/>
              <a:t>„Order </a:t>
            </a:r>
            <a:r>
              <a:rPr lang="de-DE" sz="1500" i="1" dirty="0" err="1"/>
              <a:t>my</a:t>
            </a:r>
            <a:r>
              <a:rPr lang="de-DE" sz="1500" i="1" dirty="0"/>
              <a:t> </a:t>
            </a:r>
            <a:r>
              <a:rPr lang="de-DE" sz="1500" i="1" dirty="0" err="1"/>
              <a:t>favourite</a:t>
            </a:r>
            <a:r>
              <a:rPr lang="de-DE" sz="1500" i="1" dirty="0"/>
              <a:t> </a:t>
            </a:r>
            <a:r>
              <a:rPr lang="de-DE" sz="1500" i="1" dirty="0" err="1"/>
              <a:t>pizza</a:t>
            </a:r>
            <a:r>
              <a:rPr lang="de-DE" sz="1500" i="1" dirty="0"/>
              <a:t> at </a:t>
            </a:r>
            <a:r>
              <a:rPr lang="de-DE" sz="1500" i="1" dirty="0" err="1"/>
              <a:t>the</a:t>
            </a:r>
            <a:r>
              <a:rPr lang="de-DE" sz="1500" i="1" dirty="0"/>
              <a:t> </a:t>
            </a:r>
            <a:r>
              <a:rPr lang="de-DE" sz="1500" i="1" dirty="0" err="1"/>
              <a:t>lowest</a:t>
            </a:r>
            <a:r>
              <a:rPr lang="de-DE" sz="1500" i="1" dirty="0"/>
              <a:t> </a:t>
            </a:r>
            <a:r>
              <a:rPr lang="de-DE" sz="1500" i="1" dirty="0" err="1"/>
              <a:t>prize</a:t>
            </a:r>
            <a:r>
              <a:rPr lang="de-DE" sz="1500" i="1" dirty="0"/>
              <a:t> so </a:t>
            </a:r>
            <a:r>
              <a:rPr lang="de-DE" sz="1500" i="1" dirty="0" err="1"/>
              <a:t>that</a:t>
            </a:r>
            <a:r>
              <a:rPr lang="de-DE" sz="1500" i="1" dirty="0"/>
              <a:t> I </a:t>
            </a:r>
            <a:r>
              <a:rPr lang="de-DE" sz="1500" i="1" dirty="0" err="1"/>
              <a:t>get</a:t>
            </a:r>
            <a:r>
              <a:rPr lang="de-DE" sz="1500" i="1" dirty="0"/>
              <a:t> </a:t>
            </a:r>
            <a:r>
              <a:rPr lang="de-DE" sz="1500" i="1" dirty="0" err="1"/>
              <a:t>it</a:t>
            </a:r>
            <a:r>
              <a:rPr lang="de-DE" sz="1500" i="1" dirty="0"/>
              <a:t> in 30 min.“</a:t>
            </a:r>
          </a:p>
          <a:p>
            <a:pPr algn="l"/>
            <a:r>
              <a:rPr lang="de-DE" sz="1500" i="1" dirty="0"/>
              <a:t>„</a:t>
            </a:r>
            <a:r>
              <a:rPr lang="de-DE" sz="1500" i="1" dirty="0" err="1"/>
              <a:t>Please</a:t>
            </a:r>
            <a:r>
              <a:rPr lang="de-DE" sz="1500" i="1" dirty="0"/>
              <a:t>.*“</a:t>
            </a:r>
          </a:p>
          <a:p>
            <a:pPr algn="l"/>
            <a:endParaRPr lang="de-DE" sz="1500" dirty="0"/>
          </a:p>
          <a:p>
            <a:pPr algn="l"/>
            <a:r>
              <a:rPr lang="de-DE" sz="1500" b="1" dirty="0" err="1">
                <a:solidFill>
                  <a:schemeClr val="accent1"/>
                </a:solidFill>
              </a:rPr>
              <a:t>Agents</a:t>
            </a:r>
            <a:r>
              <a:rPr lang="de-DE" sz="1500" dirty="0"/>
              <a:t>:</a:t>
            </a:r>
          </a:p>
          <a:p>
            <a:pPr algn="l"/>
            <a:endParaRPr lang="de-DE" sz="1500" dirty="0"/>
          </a:p>
          <a:p>
            <a:pPr algn="l"/>
            <a:r>
              <a:rPr lang="de-DE" sz="1500" dirty="0" err="1">
                <a:solidFill>
                  <a:schemeClr val="accent1"/>
                </a:solidFill>
              </a:rPr>
              <a:t>Map</a:t>
            </a:r>
            <a:r>
              <a:rPr lang="de-DE" sz="1500" dirty="0"/>
              <a:t> {„</a:t>
            </a:r>
            <a:r>
              <a:rPr lang="de-DE" sz="1500" dirty="0" err="1"/>
              <a:t>pizza</a:t>
            </a:r>
            <a:r>
              <a:rPr lang="de-DE" sz="1500" dirty="0"/>
              <a:t> </a:t>
            </a:r>
            <a:r>
              <a:rPr lang="de-DE" sz="1500" dirty="0" err="1"/>
              <a:t>joints</a:t>
            </a:r>
            <a:r>
              <a:rPr lang="de-DE" sz="1500" dirty="0"/>
              <a:t>“, „</a:t>
            </a:r>
            <a:r>
              <a:rPr lang="de-DE" sz="1500" dirty="0" err="1"/>
              <a:t>driving</a:t>
            </a:r>
            <a:r>
              <a:rPr lang="de-DE" sz="1500" dirty="0"/>
              <a:t> </a:t>
            </a:r>
            <a:r>
              <a:rPr lang="de-DE" sz="1500" dirty="0" err="1"/>
              <a:t>distance</a:t>
            </a:r>
            <a:r>
              <a:rPr lang="de-DE" sz="1500" dirty="0"/>
              <a:t>“, „</a:t>
            </a:r>
            <a:r>
              <a:rPr lang="de-DE" sz="1500" dirty="0" err="1"/>
              <a:t>home</a:t>
            </a:r>
            <a:r>
              <a:rPr lang="de-DE" sz="1500" dirty="0"/>
              <a:t>“}</a:t>
            </a:r>
          </a:p>
          <a:p>
            <a:pPr algn="l"/>
            <a:endParaRPr lang="de-DE" sz="1500" dirty="0"/>
          </a:p>
          <a:p>
            <a:pPr algn="l"/>
            <a:r>
              <a:rPr lang="de-DE" sz="1500" dirty="0" err="1">
                <a:solidFill>
                  <a:schemeClr val="accent1"/>
                </a:solidFill>
              </a:rPr>
              <a:t>Ordering</a:t>
            </a:r>
            <a:r>
              <a:rPr lang="de-DE" sz="1500" dirty="0"/>
              <a:t> {„</a:t>
            </a:r>
            <a:r>
              <a:rPr lang="de-DE" sz="1500" dirty="0" err="1"/>
              <a:t>salami</a:t>
            </a:r>
            <a:r>
              <a:rPr lang="de-DE" sz="1500" dirty="0"/>
              <a:t>“, „26 cm“, „</a:t>
            </a:r>
            <a:r>
              <a:rPr lang="de-DE" sz="1500" dirty="0" err="1"/>
              <a:t>prize</a:t>
            </a:r>
            <a:r>
              <a:rPr lang="de-DE" sz="1500" dirty="0"/>
              <a:t>“, „</a:t>
            </a:r>
            <a:r>
              <a:rPr lang="de-DE" sz="1500" dirty="0" err="1"/>
              <a:t>delivery</a:t>
            </a:r>
            <a:r>
              <a:rPr lang="de-DE" sz="1500" dirty="0"/>
              <a:t> time“}</a:t>
            </a:r>
          </a:p>
          <a:p>
            <a:pPr algn="l"/>
            <a:endParaRPr lang="de-DE" sz="1500" dirty="0"/>
          </a:p>
          <a:p>
            <a:pPr algn="l"/>
            <a:r>
              <a:rPr lang="de-DE" sz="1500" dirty="0">
                <a:solidFill>
                  <a:schemeClr val="accent1"/>
                </a:solidFill>
              </a:rPr>
              <a:t>Payment</a:t>
            </a:r>
            <a:r>
              <a:rPr lang="de-DE" sz="1500" dirty="0"/>
              <a:t> {„</a:t>
            </a:r>
            <a:r>
              <a:rPr lang="de-DE" sz="1500" dirty="0" err="1"/>
              <a:t>pizza</a:t>
            </a:r>
            <a:r>
              <a:rPr lang="de-DE" sz="1500" dirty="0"/>
              <a:t> </a:t>
            </a:r>
            <a:r>
              <a:rPr lang="de-DE" sz="1500" dirty="0" err="1"/>
              <a:t>joint</a:t>
            </a:r>
            <a:r>
              <a:rPr lang="de-DE" sz="1500" dirty="0"/>
              <a:t> </a:t>
            </a:r>
            <a:r>
              <a:rPr lang="de-DE" sz="1500" dirty="0" err="1"/>
              <a:t>name</a:t>
            </a:r>
            <a:r>
              <a:rPr lang="de-DE" sz="1500" dirty="0"/>
              <a:t>“, „</a:t>
            </a:r>
            <a:r>
              <a:rPr lang="de-DE" sz="1500" dirty="0" err="1"/>
              <a:t>pizza</a:t>
            </a:r>
            <a:r>
              <a:rPr lang="de-DE" sz="1500" dirty="0"/>
              <a:t> </a:t>
            </a:r>
            <a:r>
              <a:rPr lang="de-DE" sz="1500" dirty="0" err="1"/>
              <a:t>name</a:t>
            </a:r>
            <a:r>
              <a:rPr lang="de-DE" sz="1500" dirty="0"/>
              <a:t>“, „online“}</a:t>
            </a:r>
          </a:p>
          <a:p>
            <a:pPr algn="l"/>
            <a:endParaRPr lang="de-DE" sz="1500" dirty="0"/>
          </a:p>
          <a:p>
            <a:pPr algn="l"/>
            <a:r>
              <a:rPr lang="de-DE" sz="1500" dirty="0" err="1">
                <a:solidFill>
                  <a:schemeClr val="accent1"/>
                </a:solidFill>
              </a:rPr>
              <a:t>Calendar</a:t>
            </a:r>
            <a:r>
              <a:rPr lang="de-DE" sz="1500" dirty="0"/>
              <a:t> {„</a:t>
            </a:r>
            <a:r>
              <a:rPr lang="de-DE" sz="1500" dirty="0" err="1"/>
              <a:t>today</a:t>
            </a:r>
            <a:r>
              <a:rPr lang="de-DE" sz="1500" dirty="0"/>
              <a:t>“}</a:t>
            </a:r>
          </a:p>
          <a:p>
            <a:pPr algn="l"/>
            <a:endParaRPr lang="de-DE" sz="1500" dirty="0"/>
          </a:p>
          <a:p>
            <a:pPr algn="l"/>
            <a:r>
              <a:rPr lang="de-DE" sz="1500" dirty="0">
                <a:solidFill>
                  <a:schemeClr val="accent1"/>
                </a:solidFill>
              </a:rPr>
              <a:t>Clock</a:t>
            </a:r>
            <a:r>
              <a:rPr lang="de-DE" sz="1500" dirty="0"/>
              <a:t> {„</a:t>
            </a:r>
            <a:r>
              <a:rPr lang="de-DE" sz="1500" dirty="0" err="1"/>
              <a:t>now</a:t>
            </a:r>
            <a:r>
              <a:rPr lang="de-DE" sz="1500" dirty="0"/>
              <a:t>“, „in 30 min“}</a:t>
            </a:r>
          </a:p>
          <a:p>
            <a:pPr algn="l"/>
            <a:endParaRPr lang="de-DE" sz="1500" dirty="0"/>
          </a:p>
          <a:p>
            <a:pPr algn="l"/>
            <a:r>
              <a:rPr lang="de-DE" sz="1500" dirty="0">
                <a:solidFill>
                  <a:schemeClr val="accent1"/>
                </a:solidFill>
              </a:rPr>
              <a:t>Optimizer</a:t>
            </a:r>
            <a:r>
              <a:rPr lang="de-DE" sz="1500" dirty="0"/>
              <a:t> {„</a:t>
            </a:r>
            <a:r>
              <a:rPr lang="de-DE" sz="1500" dirty="0" err="1"/>
              <a:t>prize</a:t>
            </a:r>
            <a:r>
              <a:rPr lang="de-DE" sz="1500" dirty="0"/>
              <a:t>“, „</a:t>
            </a:r>
            <a:r>
              <a:rPr lang="de-DE" sz="1500" dirty="0" err="1"/>
              <a:t>lowest</a:t>
            </a:r>
            <a:r>
              <a:rPr lang="de-DE" sz="1500" dirty="0"/>
              <a:t>“}</a:t>
            </a:r>
          </a:p>
          <a:p>
            <a:pPr algn="l"/>
            <a:endParaRPr lang="de-DE" sz="1500" dirty="0"/>
          </a:p>
          <a:p>
            <a:pPr algn="l"/>
            <a:r>
              <a:rPr lang="de-DE" sz="1500" i="1" dirty="0"/>
              <a:t>„I </a:t>
            </a:r>
            <a:r>
              <a:rPr lang="de-DE" sz="1500" i="1" dirty="0" err="1"/>
              <a:t>ordered</a:t>
            </a:r>
            <a:r>
              <a:rPr lang="de-DE" sz="1500" i="1" dirty="0"/>
              <a:t> </a:t>
            </a:r>
            <a:r>
              <a:rPr lang="de-DE" sz="1500" i="1" dirty="0" err="1"/>
              <a:t>your</a:t>
            </a:r>
            <a:r>
              <a:rPr lang="de-DE" sz="1500" i="1" dirty="0"/>
              <a:t> </a:t>
            </a:r>
            <a:r>
              <a:rPr lang="de-DE" sz="1500" i="1" dirty="0" err="1"/>
              <a:t>salami</a:t>
            </a:r>
            <a:r>
              <a:rPr lang="de-DE" sz="1500" i="1" dirty="0"/>
              <a:t> </a:t>
            </a:r>
            <a:r>
              <a:rPr lang="de-DE" sz="1500" i="1" dirty="0" err="1"/>
              <a:t>pizza</a:t>
            </a:r>
            <a:r>
              <a:rPr lang="de-DE" sz="1500" i="1" dirty="0"/>
              <a:t> at „</a:t>
            </a:r>
            <a:r>
              <a:rPr lang="de-DE" sz="1500" i="1" dirty="0" err="1"/>
              <a:t>Mama‘s</a:t>
            </a:r>
            <a:r>
              <a:rPr lang="de-DE" sz="1500" i="1" dirty="0"/>
              <a:t> Pizza“ </a:t>
            </a:r>
            <a:r>
              <a:rPr lang="de-DE" sz="1500" i="1" dirty="0" err="1"/>
              <a:t>for</a:t>
            </a:r>
            <a:r>
              <a:rPr lang="de-DE" sz="1500" i="1" dirty="0"/>
              <a:t> 12 Euros. </a:t>
            </a:r>
            <a:r>
              <a:rPr lang="de-DE" sz="1500" i="1" dirty="0" err="1"/>
              <a:t>It</a:t>
            </a:r>
            <a:r>
              <a:rPr lang="de-DE" sz="1500" i="1" dirty="0"/>
              <a:t> will </a:t>
            </a:r>
            <a:r>
              <a:rPr lang="de-DE" sz="1500" i="1" dirty="0" err="1"/>
              <a:t>arrive</a:t>
            </a:r>
            <a:r>
              <a:rPr lang="de-DE" sz="1500" i="1" dirty="0"/>
              <a:t> in 27 min.“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85B9D79-FC1E-FBCC-48B7-5ABBB83BE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2849">
            <a:off x="5864225" y="819150"/>
            <a:ext cx="3143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 for one welcome our robot overlords ...">
            <a:extLst>
              <a:ext uri="{FF2B5EF4-FFF2-40B4-BE49-F238E27FC236}">
                <a16:creationId xmlns:a16="http://schemas.microsoft.com/office/drawing/2014/main" id="{5A7F9707-30A5-F28D-AAC8-AA90B5EE6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92" y="1760508"/>
            <a:ext cx="1166421" cy="87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36D0E32-F614-9D89-92C0-606221F8FB3C}"/>
              </a:ext>
            </a:extLst>
          </p:cNvPr>
          <p:cNvSpPr txBox="1"/>
          <p:nvPr/>
        </p:nvSpPr>
        <p:spPr>
          <a:xfrm>
            <a:off x="9265007" y="1692670"/>
            <a:ext cx="2600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6479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Sovereign LLM access for you (and how I got to speak to you)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DFG Physics meeting: Using LLMs for grant evaluation &amp; writing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D8DCC173-8A9A-6BCD-325A-E54003FC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4D188FA9-A183-C1CB-6CF0-FE027EEF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F304C14B-C499-D8B8-55D6-E9B5B22D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EBEB721F-1515-4815-8BAC-2C06E19CB9A5}" type="slidenum">
              <a:rPr lang="en-US" smtClean="0"/>
              <a:t>31</a:t>
            </a:fld>
            <a:endParaRPr lang="en-US" dirty="0"/>
          </a:p>
        </p:txBody>
      </p:sp>
      <p:pic>
        <p:nvPicPr>
          <p:cNvPr id="11" name="Grafik 10" descr="Ein Bild, das Text, Elektronik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6FF36F23-B0FC-8DC1-4DB1-FC763291D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1400831"/>
            <a:ext cx="4771835" cy="2522030"/>
          </a:xfrm>
          <a:prstGeom prst="rect">
            <a:avLst/>
          </a:prstGeom>
        </p:spPr>
      </p:pic>
      <p:pic>
        <p:nvPicPr>
          <p:cNvPr id="14" name="Grafik 13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93549141-5172-58CD-584B-4CE815EAF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399" y="1318480"/>
            <a:ext cx="4624264" cy="2522030"/>
          </a:xfrm>
          <a:prstGeom prst="rect">
            <a:avLst/>
          </a:prstGeom>
        </p:spPr>
      </p:pic>
      <p:pic>
        <p:nvPicPr>
          <p:cNvPr id="16" name="Grafik 15" descr="Ein Bild, das Text, Screenshot, Kreis enthält.&#10;&#10;KI-generierte Inhalte können fehlerhaft sein.">
            <a:extLst>
              <a:ext uri="{FF2B5EF4-FFF2-40B4-BE49-F238E27FC236}">
                <a16:creationId xmlns:a16="http://schemas.microsoft.com/office/drawing/2014/main" id="{C730A847-341A-2E7B-56BF-C50519895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0" y="4059587"/>
            <a:ext cx="4771834" cy="219497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6F07DFB7-D25F-8C68-B7AF-EDB3C947D0AF}"/>
              </a:ext>
            </a:extLst>
          </p:cNvPr>
          <p:cNvSpPr txBox="1"/>
          <p:nvPr/>
        </p:nvSpPr>
        <p:spPr>
          <a:xfrm>
            <a:off x="6901399" y="4612916"/>
            <a:ext cx="4424609" cy="1088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500" dirty="0">
                <a:solidFill>
                  <a:schemeClr val="accent1"/>
                </a:solidFill>
              </a:rPr>
              <a:t>https://kisski.gwdg.de/leistungen/2-02-llm-service/</a:t>
            </a:r>
          </a:p>
          <a:p>
            <a:pPr algn="l">
              <a:lnSpc>
                <a:spcPct val="150000"/>
              </a:lnSpc>
            </a:pPr>
            <a:r>
              <a:rPr lang="de-DE" sz="1500" dirty="0">
                <a:solidFill>
                  <a:schemeClr val="accent1"/>
                </a:solidFill>
              </a:rPr>
              <a:t>https://helmholtz-blablador.fz-juelich.de/</a:t>
            </a:r>
          </a:p>
          <a:p>
            <a:pPr algn="l">
              <a:lnSpc>
                <a:spcPct val="150000"/>
              </a:lnSpc>
            </a:pPr>
            <a:r>
              <a:rPr lang="de-DE" sz="1500" dirty="0">
                <a:solidFill>
                  <a:schemeClr val="accent1"/>
                </a:solidFill>
              </a:rPr>
              <a:t>https://opengpt-x.de/</a:t>
            </a:r>
          </a:p>
        </p:txBody>
      </p:sp>
    </p:spTree>
    <p:extLst>
      <p:ext uri="{BB962C8B-B14F-4D97-AF65-F5344CB8AC3E}">
        <p14:creationId xmlns:p14="http://schemas.microsoft.com/office/powerpoint/2010/main" val="1338985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Sovereign LLM access for you (and how I got to speak to you)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DFG Physics meeting: Using LLMs for grant evaluation &amp; writing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D8DCC173-8A9A-6BCD-325A-E54003FC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4D188FA9-A183-C1CB-6CF0-FE027EEF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F304C14B-C499-D8B8-55D6-E9B5B22D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EBEB721F-1515-4815-8BAC-2C06E19CB9A5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Grafik 4" descr="Ein Bild, das Text, Screenshot, Schrift, Logo enthält.&#10;&#10;KI-generierte Inhalte können fehlerhaft sein.">
            <a:extLst>
              <a:ext uri="{FF2B5EF4-FFF2-40B4-BE49-F238E27FC236}">
                <a16:creationId xmlns:a16="http://schemas.microsoft.com/office/drawing/2014/main" id="{1AE16C7A-0740-7D29-BBFF-07EADAEEA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83378"/>
            <a:ext cx="6005161" cy="2482033"/>
          </a:xfrm>
          <a:prstGeom prst="rect">
            <a:avLst/>
          </a:prstGeom>
        </p:spPr>
      </p:pic>
      <p:pic>
        <p:nvPicPr>
          <p:cNvPr id="7" name="Video. China s advanced humanoid robots perform during Spring Festival gala Euronews">
            <a:hlinkClick r:id="" action="ppaction://media"/>
            <a:extLst>
              <a:ext uri="{FF2B5EF4-FFF2-40B4-BE49-F238E27FC236}">
                <a16:creationId xmlns:a16="http://schemas.microsoft.com/office/drawing/2014/main" id="{DEC8DCC3-E751-FC57-215A-FC659A27F4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86839" y="1664133"/>
            <a:ext cx="6005161" cy="337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8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Europe needs to keep up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High energy density physics understanding is necessary for realizing fusion power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D8DCC173-8A9A-6BCD-325A-E54003FC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4D188FA9-A183-C1CB-6CF0-FE027EEF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7335" y="6308727"/>
            <a:ext cx="2847160" cy="365125"/>
          </a:xfrm>
        </p:spPr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F304C14B-C499-D8B8-55D6-E9B5B22D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EBEB721F-1515-4815-8BAC-2C06E19CB9A5}" type="slidenum">
              <a:rPr lang="en-US" smtClean="0"/>
              <a:t>33</a:t>
            </a:fld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4B7CF1-AEC6-5ED9-2537-34508795D8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78" t="8415" r="33148" b="8563"/>
          <a:stretch/>
        </p:blipFill>
        <p:spPr>
          <a:xfrm>
            <a:off x="1104842" y="1676458"/>
            <a:ext cx="2886456" cy="427024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C38BD13-E997-B9B6-DCE2-8DD83C004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07" t="19437" r="41037" b="4888"/>
          <a:stretch/>
        </p:blipFill>
        <p:spPr>
          <a:xfrm>
            <a:off x="4079354" y="1676457"/>
            <a:ext cx="3389376" cy="426847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3E95F7C-35E2-1AD9-16C3-BFA97B143330}"/>
              </a:ext>
            </a:extLst>
          </p:cNvPr>
          <p:cNvSpPr txBox="1"/>
          <p:nvPr/>
        </p:nvSpPr>
        <p:spPr>
          <a:xfrm>
            <a:off x="7590671" y="1879815"/>
            <a:ext cx="318939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DOE Supercomputers</a:t>
            </a:r>
          </a:p>
          <a:p>
            <a:endParaRPr lang="de-DE" sz="1200" b="1" dirty="0"/>
          </a:p>
          <a:p>
            <a:r>
              <a:rPr lang="de-DE" sz="1200" dirty="0" err="1"/>
              <a:t>Solstice</a:t>
            </a:r>
            <a:r>
              <a:rPr lang="de-DE" sz="1200" dirty="0"/>
              <a:t> 100,000 GPUs 2026</a:t>
            </a:r>
          </a:p>
          <a:p>
            <a:r>
              <a:rPr lang="de-DE" sz="1200" dirty="0"/>
              <a:t>(</a:t>
            </a:r>
            <a:r>
              <a:rPr lang="de-DE" sz="1200" dirty="0" err="1"/>
              <a:t>Jupiter@JSC</a:t>
            </a:r>
            <a:r>
              <a:rPr lang="de-DE" sz="1200" dirty="0"/>
              <a:t> 24,000 GPUs)</a:t>
            </a:r>
          </a:p>
          <a:p>
            <a:endParaRPr lang="de-DE" sz="1200" dirty="0"/>
          </a:p>
          <a:p>
            <a:r>
              <a:rPr lang="de-DE" sz="1200" b="1" dirty="0"/>
              <a:t>Digital Twin for Fusion</a:t>
            </a:r>
          </a:p>
          <a:p>
            <a:endParaRPr lang="de-DE" sz="1200" dirty="0"/>
          </a:p>
          <a:p>
            <a:r>
              <a:rPr lang="de-DE" sz="1200" dirty="0"/>
              <a:t>Nvidia, General Atomics, UCSD, ANL, LBNL</a:t>
            </a:r>
          </a:p>
          <a:p>
            <a:endParaRPr lang="de-DE" sz="1200" b="1" dirty="0"/>
          </a:p>
          <a:p>
            <a:r>
              <a:rPr lang="de-DE" sz="1200" b="1" dirty="0"/>
              <a:t>Helmholtz </a:t>
            </a:r>
            <a:r>
              <a:rPr lang="de-DE" sz="1200" b="1" dirty="0" err="1"/>
              <a:t>budget</a:t>
            </a:r>
            <a:r>
              <a:rPr lang="de-DE" sz="1200" b="1" dirty="0"/>
              <a:t> in 2024</a:t>
            </a:r>
          </a:p>
          <a:p>
            <a:endParaRPr lang="de-DE" sz="1200" b="1" dirty="0"/>
          </a:p>
          <a:p>
            <a:r>
              <a:rPr lang="de-DE" sz="1200" dirty="0"/>
              <a:t>0.0075 Trillion US$</a:t>
            </a:r>
          </a:p>
          <a:p>
            <a:endParaRPr lang="de-DE" sz="1200" b="1" dirty="0"/>
          </a:p>
          <a:p>
            <a:r>
              <a:rPr lang="de-DE" sz="1200" b="1" dirty="0"/>
              <a:t>Hightech Agenda Germany</a:t>
            </a:r>
          </a:p>
          <a:p>
            <a:endParaRPr lang="de-DE" sz="1200" b="1" dirty="0"/>
          </a:p>
          <a:p>
            <a:r>
              <a:rPr lang="de-DE" sz="1200" dirty="0"/>
              <a:t>0.021 Trillion US$</a:t>
            </a:r>
          </a:p>
          <a:p>
            <a:endParaRPr lang="de-DE" sz="1200" b="1" dirty="0"/>
          </a:p>
          <a:p>
            <a:r>
              <a:rPr lang="de-DE" sz="1200" b="1" dirty="0"/>
              <a:t>Fusion 2040</a:t>
            </a:r>
          </a:p>
          <a:p>
            <a:endParaRPr lang="de-DE" sz="1200" b="1" dirty="0"/>
          </a:p>
          <a:p>
            <a:r>
              <a:rPr lang="de-DE" sz="1200" dirty="0"/>
              <a:t>0.002 Trillion US$</a:t>
            </a:r>
          </a:p>
        </p:txBody>
      </p:sp>
    </p:spTree>
    <p:extLst>
      <p:ext uri="{BB962C8B-B14F-4D97-AF65-F5344CB8AC3E}">
        <p14:creationId xmlns:p14="http://schemas.microsoft.com/office/powerpoint/2010/main" val="2344556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Helmholtz facilities provide unique data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/>
        <p:txBody>
          <a:bodyPr>
            <a:noAutofit/>
          </a:bodyPr>
          <a:lstStyle/>
          <a:p>
            <a:r>
              <a:rPr lang="en-US" dirty="0"/>
              <a:t>AI-augmented research facilities – enabling and accelerating science by digitalization</a:t>
            </a:r>
          </a:p>
        </p:txBody>
      </p:sp>
      <p:pic>
        <p:nvPicPr>
          <p:cNvPr id="17" name="Picture 6" descr="ignition graphic 12_13_2022">
            <a:extLst>
              <a:ext uri="{FF2B5EF4-FFF2-40B4-BE49-F238E27FC236}">
                <a16:creationId xmlns:a16="http://schemas.microsoft.com/office/drawing/2014/main" id="{37DFEF19-5130-6CC8-3C91-81DD4FB3F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049" y="1672295"/>
            <a:ext cx="4119281" cy="231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FFC99DEB-2F23-F136-B837-6138F093AB66}"/>
              </a:ext>
            </a:extLst>
          </p:cNvPr>
          <p:cNvSpPr/>
          <p:nvPr/>
        </p:nvSpPr>
        <p:spPr>
          <a:xfrm>
            <a:off x="678712" y="16667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212529"/>
                </a:solidFill>
                <a:cs typeface="Arial" panose="020B0604020202020204" pitchFamily="34" charset="0"/>
              </a:rPr>
              <a:t>Dagstuhl</a:t>
            </a:r>
            <a:r>
              <a:rPr lang="en-US" dirty="0">
                <a:solidFill>
                  <a:srgbClr val="212529"/>
                </a:solidFill>
                <a:cs typeface="Arial" panose="020B0604020202020204" pitchFamily="34" charset="0"/>
              </a:rPr>
              <a:t> Seminar 23132 / </a:t>
            </a:r>
            <a:r>
              <a:rPr lang="en-US" dirty="0" err="1">
                <a:solidFill>
                  <a:srgbClr val="212529"/>
                </a:solidFill>
                <a:cs typeface="Arial" panose="020B0604020202020204" pitchFamily="34" charset="0"/>
              </a:rPr>
              <a:t>Dagstuhl</a:t>
            </a:r>
            <a:r>
              <a:rPr lang="en-US" dirty="0">
                <a:solidFill>
                  <a:srgbClr val="212529"/>
                </a:solidFill>
                <a:cs typeface="Arial" panose="020B0604020202020204" pitchFamily="34" charset="0"/>
              </a:rPr>
              <a:t> Reports 13</a:t>
            </a:r>
          </a:p>
          <a:p>
            <a:r>
              <a:rPr lang="en-US" b="1" dirty="0">
                <a:solidFill>
                  <a:srgbClr val="212529"/>
                </a:solidFill>
                <a:cs typeface="Arial" panose="020B0604020202020204" pitchFamily="34" charset="0"/>
              </a:rPr>
              <a:t>AI-Augmented Facilities:</a:t>
            </a:r>
          </a:p>
          <a:p>
            <a:r>
              <a:rPr lang="en-US" b="1" dirty="0">
                <a:solidFill>
                  <a:srgbClr val="212529"/>
                </a:solidFill>
                <a:cs typeface="Arial" panose="020B0604020202020204" pitchFamily="34" charset="0"/>
              </a:rPr>
              <a:t>Bridging Experiment and Simulation with ML</a:t>
            </a:r>
            <a:endParaRPr lang="en-US" b="1" i="0" dirty="0">
              <a:solidFill>
                <a:srgbClr val="212529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19" name="Picture 2" descr="File:Lawrence Livermore National Laboratory logo.svg - Wikipedia">
            <a:extLst>
              <a:ext uri="{FF2B5EF4-FFF2-40B4-BE49-F238E27FC236}">
                <a16:creationId xmlns:a16="http://schemas.microsoft.com/office/drawing/2014/main" id="{FC90E088-E7D4-6ADD-2EF6-3C7F06D2F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0" y="4296480"/>
            <a:ext cx="3408405" cy="57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Logos und Markenrichtlinien | NVIDIA">
            <a:extLst>
              <a:ext uri="{FF2B5EF4-FFF2-40B4-BE49-F238E27FC236}">
                <a16:creationId xmlns:a16="http://schemas.microsoft.com/office/drawing/2014/main" id="{C12ECE3E-9845-F98C-2280-629E311D3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4" t="15399" r="23254" b="10963"/>
          <a:stretch/>
        </p:blipFill>
        <p:spPr bwMode="auto">
          <a:xfrm>
            <a:off x="776670" y="4942025"/>
            <a:ext cx="1340965" cy="106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ZDR – Helmholtz-Zentrum Dresden-Rossendorf">
            <a:extLst>
              <a:ext uri="{FF2B5EF4-FFF2-40B4-BE49-F238E27FC236}">
                <a16:creationId xmlns:a16="http://schemas.microsoft.com/office/drawing/2014/main" id="{043D775D-3214-1D7D-FEB9-CD0A779D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885" y="4942025"/>
            <a:ext cx="2207795" cy="10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chloss Dagstuhl - LZI - Logo">
            <a:extLst>
              <a:ext uri="{FF2B5EF4-FFF2-40B4-BE49-F238E27FC236}">
                <a16:creationId xmlns:a16="http://schemas.microsoft.com/office/drawing/2014/main" id="{077812AC-321A-15C0-5724-7CA453C36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2" y="2729587"/>
            <a:ext cx="1719847" cy="126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28EE7AA-36C3-70D1-937E-B5ED67DB1DD1}"/>
              </a:ext>
            </a:extLst>
          </p:cNvPr>
          <p:cNvGrpSpPr/>
          <p:nvPr/>
        </p:nvGrpSpPr>
        <p:grpSpPr>
          <a:xfrm>
            <a:off x="4626052" y="4301198"/>
            <a:ext cx="6789278" cy="1681922"/>
            <a:chOff x="5257717" y="1317266"/>
            <a:chExt cx="6789278" cy="1681922"/>
          </a:xfrm>
        </p:grpSpPr>
        <p:pic>
          <p:nvPicPr>
            <p:cNvPr id="24" name="Picture 2" descr="Datei:Logo KIT.svg – Wikipedia">
              <a:extLst>
                <a:ext uri="{FF2B5EF4-FFF2-40B4-BE49-F238E27FC236}">
                  <a16:creationId xmlns:a16="http://schemas.microsoft.com/office/drawing/2014/main" id="{572DC322-00D4-4F62-7FB9-342CD46CD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717" y="1413494"/>
              <a:ext cx="830763" cy="415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Forschungszentrum Jülich">
              <a:extLst>
                <a:ext uri="{FF2B5EF4-FFF2-40B4-BE49-F238E27FC236}">
                  <a16:creationId xmlns:a16="http://schemas.microsoft.com/office/drawing/2014/main" id="{E0A904C8-94B4-9238-E1F0-64D17EC4F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9586" y="1413494"/>
              <a:ext cx="1428087" cy="415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logo-dlr | FACTUREE - Der Online-Fertiger">
              <a:extLst>
                <a:ext uri="{FF2B5EF4-FFF2-40B4-BE49-F238E27FC236}">
                  <a16:creationId xmlns:a16="http://schemas.microsoft.com/office/drawing/2014/main" id="{57ACB6D0-AE5D-EB6E-8186-6AA0BD4C9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8779" y="1432841"/>
              <a:ext cx="1725593" cy="376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DESY - Wikipedia">
              <a:extLst>
                <a:ext uri="{FF2B5EF4-FFF2-40B4-BE49-F238E27FC236}">
                  <a16:creationId xmlns:a16="http://schemas.microsoft.com/office/drawing/2014/main" id="{B0A921C6-34A4-DD8C-E269-78FFEDFE38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5478" y="1321301"/>
              <a:ext cx="599769" cy="599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 descr="for Nuclear Research - CERN ...">
              <a:extLst>
                <a:ext uri="{FF2B5EF4-FFF2-40B4-BE49-F238E27FC236}">
                  <a16:creationId xmlns:a16="http://schemas.microsoft.com/office/drawing/2014/main" id="{5C3ABF36-6F80-A0C5-6FDC-9742E144D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6353" y="1317266"/>
              <a:ext cx="599769" cy="607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4" descr="ILL - Club Entreprises de Grenoble">
              <a:extLst>
                <a:ext uri="{FF2B5EF4-FFF2-40B4-BE49-F238E27FC236}">
                  <a16:creationId xmlns:a16="http://schemas.microsoft.com/office/drawing/2014/main" id="{7720D325-7630-900E-1E4C-CD1AB454F0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6" t="9024" r="22034" b="9067"/>
            <a:stretch/>
          </p:blipFill>
          <p:spPr bwMode="auto">
            <a:xfrm>
              <a:off x="11447226" y="1317266"/>
              <a:ext cx="599769" cy="607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Gateway to Berkeley Lab Technology">
              <a:extLst>
                <a:ext uri="{FF2B5EF4-FFF2-40B4-BE49-F238E27FC236}">
                  <a16:creationId xmlns:a16="http://schemas.microsoft.com/office/drawing/2014/main" id="{0EA8984C-FAB3-B45A-FE8E-713CE5CFC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5877" y="2338562"/>
              <a:ext cx="806819" cy="609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8" descr="ORNL | SAGE">
              <a:extLst>
                <a:ext uri="{FF2B5EF4-FFF2-40B4-BE49-F238E27FC236}">
                  <a16:creationId xmlns:a16="http://schemas.microsoft.com/office/drawing/2014/main" id="{8110A22F-0BDA-62C2-2873-3C729D70D5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2789" y="2405371"/>
              <a:ext cx="925753" cy="476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0" descr="BNL | Brand Center | Logo">
              <a:extLst>
                <a:ext uri="{FF2B5EF4-FFF2-40B4-BE49-F238E27FC236}">
                  <a16:creationId xmlns:a16="http://schemas.microsoft.com/office/drawing/2014/main" id="{33D0E3B8-1637-80D7-7E12-2CBD68742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8635" y="2371569"/>
              <a:ext cx="806819" cy="543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2" descr="Argonne National Laboratory - The ...">
              <a:extLst>
                <a:ext uri="{FF2B5EF4-FFF2-40B4-BE49-F238E27FC236}">
                  <a16:creationId xmlns:a16="http://schemas.microsoft.com/office/drawing/2014/main" id="{8D2EA17E-7018-9992-D34A-1396CCED7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5548" y="2287741"/>
              <a:ext cx="711447" cy="711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6" descr="Technology for particle physics | ARQUIMEA">
              <a:extLst>
                <a:ext uri="{FF2B5EF4-FFF2-40B4-BE49-F238E27FC236}">
                  <a16:creationId xmlns:a16="http://schemas.microsoft.com/office/drawing/2014/main" id="{C9B54AD6-7FFF-08CD-AB35-0B9691AE6D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3" t="15201" r="4872" b="15580"/>
            <a:stretch/>
          </p:blipFill>
          <p:spPr bwMode="auto">
            <a:xfrm>
              <a:off x="5257717" y="2418976"/>
              <a:ext cx="2498067" cy="448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630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Linking observables and models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We can infer the internal plasma parameters by linking diagnostics with simulations</a:t>
            </a:r>
          </a:p>
        </p:txBody>
      </p:sp>
      <p:pic>
        <p:nvPicPr>
          <p:cNvPr id="11" name="out.mp4">
            <a:hlinkClick r:id="" action="ppaction://media"/>
            <a:extLst>
              <a:ext uri="{FF2B5EF4-FFF2-40B4-BE49-F238E27FC236}">
                <a16:creationId xmlns:a16="http://schemas.microsoft.com/office/drawing/2014/main" id="{8C9EC2E2-55F0-5311-3341-70CABC58C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253" y="1247428"/>
            <a:ext cx="4015715" cy="3011787"/>
          </a:xfrm>
          <a:prstGeom prst="rect">
            <a:avLst/>
          </a:prstGeom>
        </p:spPr>
      </p:pic>
      <p:pic>
        <p:nvPicPr>
          <p:cNvPr id="12" name="hist.mp4">
            <a:hlinkClick r:id="" action="ppaction://media"/>
            <a:extLst>
              <a:ext uri="{FF2B5EF4-FFF2-40B4-BE49-F238E27FC236}">
                <a16:creationId xmlns:a16="http://schemas.microsoft.com/office/drawing/2014/main" id="{0E6E678B-A323-A975-BB50-421718062C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6399" y="4489331"/>
            <a:ext cx="6940327" cy="17640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65FC74E9-FF49-EC03-39A2-125D5D02B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489260"/>
            <a:ext cx="6940326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B0162B7-A629-59C7-199F-E1DC7CC038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0349" y="1398969"/>
            <a:ext cx="1479778" cy="2787341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1302375-7442-9091-D372-50BEA16F8EBD}"/>
              </a:ext>
            </a:extLst>
          </p:cNvPr>
          <p:cNvGrpSpPr/>
          <p:nvPr/>
        </p:nvGrpSpPr>
        <p:grpSpPr>
          <a:xfrm>
            <a:off x="7795441" y="1860151"/>
            <a:ext cx="3890905" cy="3695845"/>
            <a:chOff x="6773255" y="1389782"/>
            <a:chExt cx="5002200" cy="4751429"/>
          </a:xfrm>
        </p:grpSpPr>
        <p:pic>
          <p:nvPicPr>
            <p:cNvPr id="19" name="Grafik 18" descr="Ein Bild, das Diagramm, Reihe, Text enthält.&#10;&#10;Automatisch generierte Beschreibung">
              <a:extLst>
                <a:ext uri="{FF2B5EF4-FFF2-40B4-BE49-F238E27FC236}">
                  <a16:creationId xmlns:a16="http://schemas.microsoft.com/office/drawing/2014/main" id="{BF23BB01-D656-54F2-A135-E4FC163AE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263" y="1389782"/>
              <a:ext cx="3453699" cy="2781298"/>
            </a:xfrm>
            <a:prstGeom prst="rect">
              <a:avLst/>
            </a:prstGeom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7EEF4F86-E427-8DEB-603B-81B9FEBD4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73255" y="4032499"/>
              <a:ext cx="5002200" cy="2108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378AC39D-FBE3-34B4-673C-66157D7F95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42606" y="3544800"/>
              <a:ext cx="743195" cy="891263"/>
            </a:xfrm>
            <a:prstGeom prst="straightConnector1">
              <a:avLst/>
            </a:prstGeom>
            <a:ln w="38100">
              <a:solidFill>
                <a:srgbClr val="007E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D8931F81-D0DC-1807-9582-55A84B33D733}"/>
                </a:ext>
              </a:extLst>
            </p:cNvPr>
            <p:cNvCxnSpPr>
              <a:cxnSpLocks/>
            </p:cNvCxnSpPr>
            <p:nvPr/>
          </p:nvCxnSpPr>
          <p:spPr>
            <a:xfrm>
              <a:off x="9980023" y="3668050"/>
              <a:ext cx="619330" cy="8338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EA6EB329-787B-774A-C527-87F1805A1C11}"/>
              </a:ext>
            </a:extLst>
          </p:cNvPr>
          <p:cNvSpPr/>
          <p:nvPr/>
        </p:nvSpPr>
        <p:spPr>
          <a:xfrm>
            <a:off x="7905900" y="5839478"/>
            <a:ext cx="1687963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J.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Tiebel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R. Pausch, A.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Irman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4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Simulate what is measured – zooming into parameter space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Multimodal diagnostic outputs and system state parameters define the observed system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16247C6-4863-502D-C509-6627B0EBE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75" y="1809097"/>
            <a:ext cx="6106546" cy="22369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14AD6A-41F0-EF3B-7A36-96EAAD614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703" y="2225811"/>
            <a:ext cx="6861457" cy="3745841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C51807F6-2298-0007-90B1-454BCB4B3127}"/>
              </a:ext>
            </a:extLst>
          </p:cNvPr>
          <p:cNvSpPr txBox="1"/>
          <p:nvPr/>
        </p:nvSpPr>
        <p:spPr>
          <a:xfrm>
            <a:off x="1443247" y="4114928"/>
            <a:ext cx="4411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 err="1"/>
              <a:t>Invertible</a:t>
            </a:r>
            <a:r>
              <a:rPr lang="de-DE" sz="1500" b="1" dirty="0"/>
              <a:t> </a:t>
            </a:r>
            <a:r>
              <a:rPr lang="de-DE" sz="1500" b="1" dirty="0" err="1"/>
              <a:t>physics-informed</a:t>
            </a:r>
            <a:r>
              <a:rPr lang="de-DE" sz="1500" b="1" dirty="0"/>
              <a:t> </a:t>
            </a:r>
            <a:r>
              <a:rPr lang="de-DE" sz="1500" b="1" dirty="0" err="1"/>
              <a:t>neural</a:t>
            </a:r>
            <a:r>
              <a:rPr lang="de-DE" sz="1500" b="1" dirty="0"/>
              <a:t> </a:t>
            </a:r>
            <a:r>
              <a:rPr lang="de-DE" sz="1500" b="1" dirty="0" err="1"/>
              <a:t>networks</a:t>
            </a:r>
            <a:endParaRPr lang="de-DE" sz="1500" b="1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77131D2-178D-1D5C-B51C-CDCBC81844D1}"/>
              </a:ext>
            </a:extLst>
          </p:cNvPr>
          <p:cNvSpPr txBox="1"/>
          <p:nvPr/>
        </p:nvSpPr>
        <p:spPr>
          <a:xfrm>
            <a:off x="7664160" y="1956189"/>
            <a:ext cx="4411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/>
              <a:t>Multi-</a:t>
            </a:r>
            <a:r>
              <a:rPr lang="de-DE" sz="1500" b="1" dirty="0" err="1"/>
              <a:t>physics</a:t>
            </a:r>
            <a:r>
              <a:rPr lang="de-DE" sz="1500" b="1" dirty="0"/>
              <a:t>, multi-modal </a:t>
            </a:r>
            <a:r>
              <a:rPr lang="de-DE" sz="1500" b="1" dirty="0" err="1"/>
              <a:t>surrogate</a:t>
            </a:r>
            <a:r>
              <a:rPr lang="de-DE" sz="1500" b="1" dirty="0"/>
              <a:t> </a:t>
            </a:r>
            <a:r>
              <a:rPr lang="de-DE" sz="1500" b="1" dirty="0" err="1"/>
              <a:t>modeling</a:t>
            </a:r>
            <a:endParaRPr lang="de-DE" sz="1500" b="1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6CE25D6-0555-426D-B4A1-FF4175E15F4E}"/>
              </a:ext>
            </a:extLst>
          </p:cNvPr>
          <p:cNvSpPr txBox="1"/>
          <p:nvPr/>
        </p:nvSpPr>
        <p:spPr>
          <a:xfrm>
            <a:off x="480780" y="4809167"/>
            <a:ext cx="43979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i="1" dirty="0">
                <a:solidFill>
                  <a:schemeClr val="tx2"/>
                </a:solidFill>
              </a:rPr>
              <a:t>Data-</a:t>
            </a:r>
            <a:r>
              <a:rPr lang="de-DE" sz="1500" i="1" dirty="0" err="1">
                <a:solidFill>
                  <a:schemeClr val="tx2"/>
                </a:solidFill>
              </a:rPr>
              <a:t>driven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models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including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laser</a:t>
            </a:r>
            <a:r>
              <a:rPr lang="de-DE" sz="1500" i="1" dirty="0">
                <a:solidFill>
                  <a:schemeClr val="tx2"/>
                </a:solidFill>
              </a:rPr>
              <a:t>, </a:t>
            </a:r>
            <a:r>
              <a:rPr lang="de-DE" sz="1500" i="1" dirty="0" err="1">
                <a:solidFill>
                  <a:schemeClr val="tx2"/>
                </a:solidFill>
              </a:rPr>
              <a:t>beamline</a:t>
            </a:r>
            <a:r>
              <a:rPr lang="de-DE" sz="1500" i="1" dirty="0">
                <a:solidFill>
                  <a:schemeClr val="tx2"/>
                </a:solidFill>
              </a:rPr>
              <a:t> and</a:t>
            </a:r>
          </a:p>
          <a:p>
            <a:pPr algn="l"/>
            <a:r>
              <a:rPr lang="de-DE" sz="1500" i="1" dirty="0" err="1">
                <a:solidFill>
                  <a:schemeClr val="tx2"/>
                </a:solidFill>
              </a:rPr>
              <a:t>system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diagnostics</a:t>
            </a:r>
            <a:r>
              <a:rPr lang="de-DE" sz="1500" i="1" dirty="0">
                <a:solidFill>
                  <a:schemeClr val="tx2"/>
                </a:solidFill>
              </a:rPr>
              <a:t> and </a:t>
            </a:r>
            <a:r>
              <a:rPr lang="de-DE" sz="1500" i="1" dirty="0" err="1">
                <a:solidFill>
                  <a:schemeClr val="tx2"/>
                </a:solidFill>
              </a:rPr>
              <a:t>covering</a:t>
            </a:r>
            <a:r>
              <a:rPr lang="de-DE" sz="1500" i="1" dirty="0">
                <a:solidFill>
                  <a:schemeClr val="tx2"/>
                </a:solidFill>
              </a:rPr>
              <a:t> a large</a:t>
            </a:r>
          </a:p>
          <a:p>
            <a:pPr algn="l"/>
            <a:r>
              <a:rPr lang="de-DE" sz="1500" i="1" dirty="0" err="1">
                <a:solidFill>
                  <a:schemeClr val="tx2"/>
                </a:solidFill>
              </a:rPr>
              <a:t>parameter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space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leverage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the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full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capabilities</a:t>
            </a:r>
            <a:endParaRPr lang="de-DE" sz="1500" i="1" dirty="0">
              <a:solidFill>
                <a:schemeClr val="tx2"/>
              </a:solidFill>
            </a:endParaRPr>
          </a:p>
          <a:p>
            <a:pPr algn="l"/>
            <a:r>
              <a:rPr lang="de-DE" sz="1500" i="1" dirty="0" err="1">
                <a:solidFill>
                  <a:schemeClr val="tx2"/>
                </a:solidFill>
              </a:rPr>
              <a:t>of</a:t>
            </a:r>
            <a:r>
              <a:rPr lang="de-DE" sz="1500" i="1" dirty="0">
                <a:solidFill>
                  <a:schemeClr val="tx2"/>
                </a:solidFill>
              </a:rPr>
              <a:t> Hz-level, </a:t>
            </a:r>
            <a:r>
              <a:rPr lang="de-DE" sz="1500" i="1" dirty="0" err="1">
                <a:solidFill>
                  <a:schemeClr val="tx2"/>
                </a:solidFill>
              </a:rPr>
              <a:t>reproducible</a:t>
            </a:r>
            <a:r>
              <a:rPr lang="de-DE" sz="1500" i="1" dirty="0">
                <a:solidFill>
                  <a:schemeClr val="tx2"/>
                </a:solidFill>
              </a:rPr>
              <a:t> </a:t>
            </a:r>
            <a:r>
              <a:rPr lang="de-DE" sz="1500" i="1" dirty="0" err="1">
                <a:solidFill>
                  <a:schemeClr val="tx2"/>
                </a:solidFill>
              </a:rPr>
              <a:t>experiments</a:t>
            </a:r>
            <a:endParaRPr lang="de-DE" sz="1500" i="1" dirty="0">
              <a:solidFill>
                <a:schemeClr val="tx2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0A9FEC5-A12F-D0C1-DB83-739D9E97FA2C}"/>
              </a:ext>
            </a:extLst>
          </p:cNvPr>
          <p:cNvSpPr/>
          <p:nvPr/>
        </p:nvSpPr>
        <p:spPr>
          <a:xfrm>
            <a:off x="543175" y="6070798"/>
            <a:ext cx="1963679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N. Hoffmann, J. Kelling, R. Pausch</a:t>
            </a:r>
          </a:p>
        </p:txBody>
      </p:sp>
    </p:spTree>
    <p:extLst>
      <p:ext uri="{BB962C8B-B14F-4D97-AF65-F5344CB8AC3E}">
        <p14:creationId xmlns:p14="http://schemas.microsoft.com/office/powerpoint/2010/main" val="4135039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12BD83F4-C8CE-711D-2692-5EFC0AFAC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554"/>
          <a:stretch/>
        </p:blipFill>
        <p:spPr>
          <a:xfrm>
            <a:off x="8468183" y="3976153"/>
            <a:ext cx="3280810" cy="1725055"/>
          </a:xfrm>
          <a:prstGeom prst="rect">
            <a:avLst/>
          </a:prstGeom>
          <a:ln w="38100">
            <a:solidFill>
              <a:srgbClr val="005AA0"/>
            </a:solidFill>
          </a:ln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Reconstructing electron dynamics from radiation spectra @ PB/s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Radiation from plasmas tells us their composition, structure and dynamic evolution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D9EC7D-CE97-8C3A-799E-37242DDB8127}"/>
              </a:ext>
            </a:extLst>
          </p:cNvPr>
          <p:cNvSpPr txBox="1">
            <a:spLocks/>
          </p:cNvSpPr>
          <p:nvPr/>
        </p:nvSpPr>
        <p:spPr>
          <a:xfrm>
            <a:off x="8468183" y="1805408"/>
            <a:ext cx="5814841" cy="7283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  <a:t>Train neural networks for: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  <a:t>Forward problem:</a:t>
            </a:r>
            <a:b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</a:br>
            <a: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  <a:t>particle to radiation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  <a:t>Compression:</a:t>
            </a:r>
            <a:b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</a:br>
            <a: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  <a:t>particle to particle latent space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F0781E"/>
                </a:solidFill>
                <a:ea typeface="Open Sans Light" pitchFamily="2" charset="0"/>
                <a:cs typeface="Open Sans Light" pitchFamily="2" charset="0"/>
              </a:rPr>
              <a:t>Inverse problem</a:t>
            </a:r>
            <a: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  <a:t>:</a:t>
            </a:r>
            <a:b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</a:br>
            <a:r>
              <a:rPr lang="en-US" sz="1600" dirty="0">
                <a:solidFill>
                  <a:srgbClr val="005AA0"/>
                </a:solidFill>
                <a:ea typeface="Open Sans Light" pitchFamily="2" charset="0"/>
                <a:cs typeface="Open Sans Light" pitchFamily="2" charset="0"/>
              </a:rPr>
              <a:t>radiation to particle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dirty="0">
              <a:solidFill>
                <a:srgbClr val="005A9A"/>
              </a:solidFill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E82775B-4601-F0E1-20A3-D06924EA9736}"/>
              </a:ext>
            </a:extLst>
          </p:cNvPr>
          <p:cNvSpPr txBox="1"/>
          <p:nvPr/>
        </p:nvSpPr>
        <p:spPr>
          <a:xfrm>
            <a:off x="243191" y="4523362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sz="1500" dirty="0"/>
          </a:p>
        </p:txBody>
      </p:sp>
      <p:pic>
        <p:nvPicPr>
          <p:cNvPr id="9" name="Grafik 8" descr="Ein Bild, das Text, Brille, Screenshot, Regenbogen enthält.&#10;&#10;Automatisch generierte Beschreibung">
            <a:extLst>
              <a:ext uri="{FF2B5EF4-FFF2-40B4-BE49-F238E27FC236}">
                <a16:creationId xmlns:a16="http://schemas.microsoft.com/office/drawing/2014/main" id="{2F3B7B5E-3A2C-1E20-6FE2-609A5A699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5" y="1383491"/>
            <a:ext cx="7772400" cy="4380336"/>
          </a:xfrm>
          <a:prstGeom prst="rect">
            <a:avLst/>
          </a:prstGeom>
        </p:spPr>
      </p:pic>
      <p:pic>
        <p:nvPicPr>
          <p:cNvPr id="10" name="Picture 8" descr="Oak Ridge National Laboratory | Drupal.org">
            <a:extLst>
              <a:ext uri="{FF2B5EF4-FFF2-40B4-BE49-F238E27FC236}">
                <a16:creationId xmlns:a16="http://schemas.microsoft.com/office/drawing/2014/main" id="{4DAFDE4C-4257-C287-53F4-B13C16D5F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4" r="12897" b="28488"/>
          <a:stretch/>
        </p:blipFill>
        <p:spPr bwMode="auto">
          <a:xfrm>
            <a:off x="7883739" y="6462733"/>
            <a:ext cx="671597" cy="1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University of Delaware Logo and symbol ...">
            <a:extLst>
              <a:ext uri="{FF2B5EF4-FFF2-40B4-BE49-F238E27FC236}">
                <a16:creationId xmlns:a16="http://schemas.microsoft.com/office/drawing/2014/main" id="{7892619B-9CEF-E1F7-E4FF-0E91D0CCF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414" y="6365631"/>
            <a:ext cx="640161" cy="35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DDE4094A-83B7-7F0A-395A-D68EC96470A8}"/>
              </a:ext>
            </a:extLst>
          </p:cNvPr>
          <p:cNvSpPr/>
          <p:nvPr/>
        </p:nvSpPr>
        <p:spPr>
          <a:xfrm>
            <a:off x="543175" y="6070798"/>
            <a:ext cx="248946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J. Kelling, R. Pausch, R. Widera, F.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Pöschel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66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special about AI?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Not much, actually. It just allows us to represent (all) our knowledge in a very efficient way 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F742255-103A-FA7E-E953-54EF23A97404}"/>
              </a:ext>
            </a:extLst>
          </p:cNvPr>
          <p:cNvSpPr txBox="1"/>
          <p:nvPr/>
        </p:nvSpPr>
        <p:spPr>
          <a:xfrm>
            <a:off x="653807" y="1542769"/>
            <a:ext cx="8813631" cy="4253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00B050"/>
                </a:solidFill>
              </a:rPr>
              <a:t>Uncertainty quantification</a:t>
            </a:r>
            <a:r>
              <a:rPr lang="en-GB" sz="1400" dirty="0">
                <a:solidFill>
                  <a:srgbClr val="00B050"/>
                </a:solidFill>
              </a:rPr>
              <a:t>	</a:t>
            </a:r>
            <a:r>
              <a:rPr lang="en-GB" sz="1400" i="1" dirty="0">
                <a:solidFill>
                  <a:srgbClr val="00B050"/>
                </a:solidFill>
              </a:rPr>
              <a:t>Error bars on steroids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00B050"/>
                </a:solidFill>
              </a:rPr>
              <a:t>Outlier detection</a:t>
            </a:r>
            <a:r>
              <a:rPr lang="en-GB" sz="1400" dirty="0">
                <a:solidFill>
                  <a:srgbClr val="00B050"/>
                </a:solidFill>
              </a:rPr>
              <a:t>		</a:t>
            </a:r>
            <a:r>
              <a:rPr lang="en-GB" sz="1400" i="1" dirty="0">
                <a:solidFill>
                  <a:srgbClr val="00B050"/>
                </a:solidFill>
              </a:rPr>
              <a:t>Huh, what was that? An error? Something new?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00B050"/>
                </a:solidFill>
              </a:rPr>
              <a:t>Complex optimization</a:t>
            </a:r>
            <a:r>
              <a:rPr lang="en-GB" sz="1400" dirty="0">
                <a:solidFill>
                  <a:srgbClr val="00B050"/>
                </a:solidFill>
              </a:rPr>
              <a:t>	</a:t>
            </a:r>
            <a:r>
              <a:rPr lang="en-GB" sz="1400" i="1" dirty="0">
                <a:solidFill>
                  <a:srgbClr val="00B050"/>
                </a:solidFill>
              </a:rPr>
              <a:t>Multi-parametric, Multi-objective, single-shot, etc.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1400" b="1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F0781E"/>
                </a:solidFill>
              </a:rPr>
              <a:t>Differentiable models</a:t>
            </a:r>
            <a:r>
              <a:rPr lang="en-GB" sz="1400" dirty="0">
                <a:solidFill>
                  <a:srgbClr val="F0781E"/>
                </a:solidFill>
              </a:rPr>
              <a:t> 	</a:t>
            </a:r>
            <a:r>
              <a:rPr lang="en-GB" sz="1400" i="1" dirty="0">
                <a:solidFill>
                  <a:srgbClr val="F0781E"/>
                </a:solidFill>
              </a:rPr>
              <a:t>How do systems evolve in parameter space?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F0781E"/>
                </a:solidFill>
              </a:rPr>
              <a:t>Surrogate models</a:t>
            </a:r>
            <a:r>
              <a:rPr lang="en-GB" sz="1400" dirty="0">
                <a:solidFill>
                  <a:srgbClr val="F0781E"/>
                </a:solidFill>
              </a:rPr>
              <a:t>		</a:t>
            </a:r>
            <a:r>
              <a:rPr lang="en-GB" sz="1400" i="1" dirty="0">
                <a:solidFill>
                  <a:srgbClr val="F0781E"/>
                </a:solidFill>
              </a:rPr>
              <a:t>Fast input/output models, multi-scale, multi-physics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F0781E"/>
                </a:solidFill>
              </a:rPr>
              <a:t>Physics-informed models</a:t>
            </a:r>
            <a:r>
              <a:rPr lang="en-GB" sz="1400" dirty="0">
                <a:solidFill>
                  <a:srgbClr val="F0781E"/>
                </a:solidFill>
              </a:rPr>
              <a:t>:	</a:t>
            </a:r>
            <a:r>
              <a:rPr lang="en-GB" sz="1400" i="1" dirty="0">
                <a:solidFill>
                  <a:srgbClr val="F0781E"/>
                </a:solidFill>
              </a:rPr>
              <a:t>Use both data and your knowledge to make predictions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F0781E"/>
                </a:solidFill>
              </a:rPr>
              <a:t>Invertible models	</a:t>
            </a:r>
            <a:r>
              <a:rPr lang="en-GB" sz="1400" dirty="0">
                <a:solidFill>
                  <a:srgbClr val="F0781E"/>
                </a:solidFill>
              </a:rPr>
              <a:t>	</a:t>
            </a:r>
            <a:r>
              <a:rPr lang="en-GB" sz="1400" i="1" dirty="0">
                <a:solidFill>
                  <a:srgbClr val="F0781E"/>
                </a:solidFill>
              </a:rPr>
              <a:t>In what state is my system in? (single-shot, non-convex inverse problems)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1400" b="1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C00000"/>
                </a:solidFill>
              </a:rPr>
              <a:t>Foundation models	</a:t>
            </a:r>
            <a:r>
              <a:rPr lang="en-GB" sz="1400" i="1" dirty="0">
                <a:solidFill>
                  <a:srgbClr val="C00000"/>
                </a:solidFill>
              </a:rPr>
              <a:t>Represent all our knowledge and connect the dots</a:t>
            </a:r>
            <a:endParaRPr lang="en-GB" sz="1400" b="1" dirty="0">
              <a:solidFill>
                <a:srgbClr val="C0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C00000"/>
                </a:solidFill>
              </a:rPr>
              <a:t>Reinforcement, evolution	</a:t>
            </a:r>
            <a:r>
              <a:rPr lang="en-GB" sz="1400" i="1" dirty="0">
                <a:solidFill>
                  <a:srgbClr val="C00000"/>
                </a:solidFill>
              </a:rPr>
              <a:t>Include new knowledge, learn from mistakes, adapt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C00000"/>
                </a:solidFill>
              </a:rPr>
              <a:t>Symbolic AI, operators	</a:t>
            </a:r>
            <a:r>
              <a:rPr lang="en-GB" sz="1400" i="1" dirty="0">
                <a:solidFill>
                  <a:srgbClr val="C00000"/>
                </a:solidFill>
              </a:rPr>
              <a:t>Construct PDEs from data alone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rgbClr val="C00000"/>
                </a:solidFill>
              </a:rPr>
              <a:t>Agentic AI</a:t>
            </a:r>
            <a:r>
              <a:rPr lang="en-GB" sz="1400" dirty="0">
                <a:solidFill>
                  <a:srgbClr val="C00000"/>
                </a:solidFill>
              </a:rPr>
              <a:t>		</a:t>
            </a:r>
            <a:r>
              <a:rPr lang="en-GB" sz="1400" i="1" dirty="0">
                <a:solidFill>
                  <a:srgbClr val="C00000"/>
                </a:solidFill>
              </a:rPr>
              <a:t>Solve complex tasks, act autonomously, explore and give feedback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61498EA-F245-76E9-587C-0F5E6730E6EE}"/>
              </a:ext>
            </a:extLst>
          </p:cNvPr>
          <p:cNvSpPr txBox="1"/>
          <p:nvPr/>
        </p:nvSpPr>
        <p:spPr>
          <a:xfrm>
            <a:off x="9703090" y="1760873"/>
            <a:ext cx="18101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 err="1">
                <a:solidFill>
                  <a:srgbClr val="00B050"/>
                </a:solidFill>
              </a:rPr>
              <a:t>Your</a:t>
            </a:r>
            <a:r>
              <a:rPr lang="de-DE" sz="1500" b="1" dirty="0">
                <a:solidFill>
                  <a:srgbClr val="00B050"/>
                </a:solidFill>
              </a:rPr>
              <a:t> </a:t>
            </a:r>
            <a:r>
              <a:rPr lang="de-DE" sz="1500" b="1" dirty="0" err="1">
                <a:solidFill>
                  <a:srgbClr val="00B050"/>
                </a:solidFill>
              </a:rPr>
              <a:t>daily</a:t>
            </a:r>
            <a:r>
              <a:rPr lang="de-DE" sz="1500" b="1" dirty="0">
                <a:solidFill>
                  <a:srgbClr val="00B050"/>
                </a:solidFill>
              </a:rPr>
              <a:t> </a:t>
            </a:r>
            <a:r>
              <a:rPr lang="de-DE" sz="1500" b="1" dirty="0" err="1">
                <a:solidFill>
                  <a:srgbClr val="00B050"/>
                </a:solidFill>
              </a:rPr>
              <a:t>tasks</a:t>
            </a:r>
            <a:r>
              <a:rPr lang="de-DE" sz="1500" b="1" dirty="0">
                <a:solidFill>
                  <a:srgbClr val="00B050"/>
                </a:solidFill>
              </a:rPr>
              <a:t>,</a:t>
            </a:r>
          </a:p>
          <a:p>
            <a:pPr algn="l"/>
            <a:r>
              <a:rPr lang="de-DE" sz="1500" b="1" dirty="0">
                <a:solidFill>
                  <a:srgbClr val="00B050"/>
                </a:solidFill>
              </a:rPr>
              <a:t>just MUCH </a:t>
            </a:r>
            <a:r>
              <a:rPr lang="de-DE" sz="1500" b="1" dirty="0" err="1">
                <a:solidFill>
                  <a:srgbClr val="00B050"/>
                </a:solidFill>
              </a:rPr>
              <a:t>better</a:t>
            </a:r>
            <a:r>
              <a:rPr lang="de-DE" sz="1500" b="1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E5F2FD7-9AC6-21BD-CC8B-242431CA5E05}"/>
              </a:ext>
            </a:extLst>
          </p:cNvPr>
          <p:cNvSpPr txBox="1"/>
          <p:nvPr/>
        </p:nvSpPr>
        <p:spPr>
          <a:xfrm>
            <a:off x="9703089" y="3152001"/>
            <a:ext cx="17268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 err="1">
                <a:solidFill>
                  <a:srgbClr val="F0781E"/>
                </a:solidFill>
              </a:rPr>
              <a:t>You</a:t>
            </a:r>
            <a:r>
              <a:rPr lang="de-DE" sz="1500" b="1" dirty="0">
                <a:solidFill>
                  <a:srgbClr val="F0781E"/>
                </a:solidFill>
              </a:rPr>
              <a:t> </a:t>
            </a:r>
            <a:r>
              <a:rPr lang="de-DE" sz="1500" b="1" dirty="0" err="1">
                <a:solidFill>
                  <a:srgbClr val="F0781E"/>
                </a:solidFill>
              </a:rPr>
              <a:t>can</a:t>
            </a:r>
            <a:r>
              <a:rPr lang="de-DE" sz="1500" b="1" dirty="0">
                <a:solidFill>
                  <a:srgbClr val="F0781E"/>
                </a:solidFill>
              </a:rPr>
              <a:t> do </a:t>
            </a:r>
            <a:r>
              <a:rPr lang="de-DE" sz="1500" b="1" dirty="0" err="1">
                <a:solidFill>
                  <a:srgbClr val="F0781E"/>
                </a:solidFill>
              </a:rPr>
              <a:t>that</a:t>
            </a:r>
            <a:r>
              <a:rPr lang="de-DE" sz="1500" b="1" dirty="0">
                <a:solidFill>
                  <a:srgbClr val="F0781E"/>
                </a:solidFill>
              </a:rPr>
              <a:t>?</a:t>
            </a:r>
          </a:p>
          <a:p>
            <a:pPr algn="l"/>
            <a:r>
              <a:rPr lang="de-DE" sz="1500" b="1" dirty="0">
                <a:solidFill>
                  <a:srgbClr val="F0781E"/>
                </a:solidFill>
              </a:rPr>
              <a:t>And fast?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0748354-29A9-9C2A-FF19-2F735D2FE4A3}"/>
              </a:ext>
            </a:extLst>
          </p:cNvPr>
          <p:cNvSpPr txBox="1"/>
          <p:nvPr/>
        </p:nvSpPr>
        <p:spPr>
          <a:xfrm>
            <a:off x="9703089" y="4761233"/>
            <a:ext cx="11224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>
                <a:solidFill>
                  <a:srgbClr val="C00000"/>
                </a:solidFill>
              </a:rPr>
              <a:t>WHAT???</a:t>
            </a:r>
          </a:p>
          <a:p>
            <a:pPr algn="l"/>
            <a:r>
              <a:rPr lang="de-DE" sz="1500" b="1" dirty="0">
                <a:solidFill>
                  <a:srgbClr val="C00000"/>
                </a:solidFill>
              </a:rPr>
              <a:t>HOW???</a:t>
            </a:r>
          </a:p>
        </p:txBody>
      </p:sp>
    </p:spTree>
    <p:extLst>
      <p:ext uri="{BB962C8B-B14F-4D97-AF65-F5344CB8AC3E}">
        <p14:creationId xmlns:p14="http://schemas.microsoft.com/office/powerpoint/2010/main" val="315449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5086E640-A238-BB42-E65E-61D6E7A6B55A}"/>
              </a:ext>
            </a:extLst>
          </p:cNvPr>
          <p:cNvSpPr/>
          <p:nvPr/>
        </p:nvSpPr>
        <p:spPr>
          <a:xfrm>
            <a:off x="4857750" y="6089650"/>
            <a:ext cx="1427136" cy="71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AI atom: The perceptron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24.02.2026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Matter &amp; Technologies – Data Management and Analysis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98500" y="931362"/>
            <a:ext cx="11225275" cy="332742"/>
          </a:xfrm>
        </p:spPr>
        <p:txBody>
          <a:bodyPr>
            <a:noAutofit/>
          </a:bodyPr>
          <a:lstStyle/>
          <a:p>
            <a:r>
              <a:rPr lang="en-US" dirty="0"/>
              <a:t>Universal approximators (or “fitting”)</a:t>
            </a:r>
          </a:p>
        </p:txBody>
      </p:sp>
      <p:pic>
        <p:nvPicPr>
          <p:cNvPr id="3" name="Picture 2" descr="https://miro.medium.com/v2/resize:fit:1400/1*SaQMHTLi4C7MIA4IzjAXJw.png">
            <a:extLst>
              <a:ext uri="{FF2B5EF4-FFF2-40B4-BE49-F238E27FC236}">
                <a16:creationId xmlns:a16="http://schemas.microsoft.com/office/drawing/2014/main" id="{057BB481-F30E-BC0A-5E5E-6D941A35F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3" y="1340050"/>
            <a:ext cx="5550901" cy="494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miro.medium.com/v2/resize:fit:1232/1*MZiEmpCYJyJG4ctl5ypm3w.png">
            <a:extLst>
              <a:ext uri="{FF2B5EF4-FFF2-40B4-BE49-F238E27FC236}">
                <a16:creationId xmlns:a16="http://schemas.microsoft.com/office/drawing/2014/main" id="{F7F8BB51-CC29-F208-0689-FEFCA1E1D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146" y="2538412"/>
            <a:ext cx="58674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D8F54FF-0BCF-9CA7-9369-A2976D92A1DE}"/>
              </a:ext>
            </a:extLst>
          </p:cNvPr>
          <p:cNvSpPr txBox="1"/>
          <p:nvPr/>
        </p:nvSpPr>
        <p:spPr>
          <a:xfrm>
            <a:off x="7048752" y="4232885"/>
            <a:ext cx="7216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/>
              <a:t>Linear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58C0307-4C04-71D0-7FBB-BB6FB67955F7}"/>
              </a:ext>
            </a:extLst>
          </p:cNvPr>
          <p:cNvSpPr txBox="1"/>
          <p:nvPr/>
        </p:nvSpPr>
        <p:spPr>
          <a:xfrm>
            <a:off x="9593125" y="4232884"/>
            <a:ext cx="16546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/>
              <a:t>Can </a:t>
            </a:r>
            <a:r>
              <a:rPr lang="de-DE" sz="1500" dirty="0" err="1"/>
              <a:t>be</a:t>
            </a:r>
            <a:r>
              <a:rPr lang="de-DE" sz="1500" dirty="0"/>
              <a:t> </a:t>
            </a:r>
            <a:r>
              <a:rPr lang="de-DE" sz="1500" dirty="0" err="1"/>
              <a:t>nonlinear</a:t>
            </a:r>
            <a:endParaRPr lang="de-DE" sz="1500" dirty="0"/>
          </a:p>
        </p:txBody>
      </p:sp>
    </p:spTree>
    <p:extLst>
      <p:ext uri="{BB962C8B-B14F-4D97-AF65-F5344CB8AC3E}">
        <p14:creationId xmlns:p14="http://schemas.microsoft.com/office/powerpoint/2010/main" val="1410213914"/>
      </p:ext>
    </p:extLst>
  </p:cSld>
  <p:clrMapOvr>
    <a:masterClrMapping/>
  </p:clrMapOvr>
</p:sld>
</file>

<file path=ppt/theme/theme1.xml><?xml version="1.0" encoding="utf-8"?>
<a:theme xmlns:a="http://schemas.openxmlformats.org/drawingml/2006/main" name="HZDR_Office_Design">
  <a:themeElements>
    <a:clrScheme name="HZDR_Farben">
      <a:dk1>
        <a:sysClr val="windowText" lastClr="000000"/>
      </a:dk1>
      <a:lt1>
        <a:sysClr val="window" lastClr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5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ZDR_ppt_template_16_9_ENGLISH.pptx" id="{1746AFC9-9D9A-4C2D-B2BC-D7E3E2E0EBCD}" vid="{BE5915EC-7EBA-43DB-B7F5-8C1C5FBF44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HZDR_ppt_template_16_9_ENGLISH</Template>
  <TotalTime>0</TotalTime>
  <Words>1964</Words>
  <Application>Microsoft Office PowerPoint</Application>
  <PresentationFormat>Breitbild</PresentationFormat>
  <Paragraphs>391</Paragraphs>
  <Slides>33</Slides>
  <Notes>32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0" baseType="lpstr">
      <vt:lpstr>Aptos</vt:lpstr>
      <vt:lpstr>Arial</vt:lpstr>
      <vt:lpstr>Calibri</vt:lpstr>
      <vt:lpstr>Cambria Math</vt:lpstr>
      <vt:lpstr>Open Sans Light</vt:lpstr>
      <vt:lpstr>Wingdings</vt:lpstr>
      <vt:lpstr>HZDR_Office_Design</vt:lpstr>
      <vt:lpstr>Artificial intelligence</vt:lpstr>
      <vt:lpstr>Matter &amp; Technologies Topic Data Management and Analysis (DMA)</vt:lpstr>
      <vt:lpstr>Matter &amp; Technologies Topic Data Management and Analysis (DMA)</vt:lpstr>
      <vt:lpstr>Helmholtz facilities provide unique data</vt:lpstr>
      <vt:lpstr>Linking observables and models</vt:lpstr>
      <vt:lpstr>Simulate what is measured – zooming into parameter space</vt:lpstr>
      <vt:lpstr>Reconstructing electron dynamics from radiation spectra @ PB/s</vt:lpstr>
      <vt:lpstr>What’s special about AI?</vt:lpstr>
      <vt:lpstr>The AI atom: The perceptron</vt:lpstr>
      <vt:lpstr>Neural networks are made of perceptrons</vt:lpstr>
      <vt:lpstr>Input, output and “hidden” layers</vt:lpstr>
      <vt:lpstr>Activation functions “optimize” gradient calculations</vt:lpstr>
      <vt:lpstr>Loss function, backpropagation, fitting (+ automatic differentiation)</vt:lpstr>
      <vt:lpstr>Solving PDEs is local gradient optimization</vt:lpstr>
      <vt:lpstr>Using the loss function to include “physics knowledge”</vt:lpstr>
      <vt:lpstr>This is physics-informed data fitting</vt:lpstr>
      <vt:lpstr>Generative AI: Find the latent space, generate random latent vector</vt:lpstr>
      <vt:lpstr>AI is very often piecewise linear, so inversion is possible</vt:lpstr>
      <vt:lpstr>Invertible normalizing flows for non-convex problems</vt:lpstr>
      <vt:lpstr>Instead of fitting, find the correct space your date lives in</vt:lpstr>
      <vt:lpstr>O.k., but shouldn’t we find PDEs rather than solve them?</vt:lpstr>
      <vt:lpstr>Lifting, kernel integration, projection</vt:lpstr>
      <vt:lpstr>The many ways to proper kernel integration</vt:lpstr>
      <vt:lpstr>Transformers (a specialised discretization of neural operators)</vt:lpstr>
      <vt:lpstr>“Attention is all you need”</vt:lpstr>
      <vt:lpstr>How to avoid hallucination</vt:lpstr>
      <vt:lpstr>Agentic AI</vt:lpstr>
      <vt:lpstr>Agentic AI</vt:lpstr>
      <vt:lpstr>AI + agents</vt:lpstr>
      <vt:lpstr>AI-augmented research facilities</vt:lpstr>
      <vt:lpstr>Sovereign LLM access for you (and how I got to speak to you)</vt:lpstr>
      <vt:lpstr>Sovereign LLM access for you (and how I got to speak to you)</vt:lpstr>
      <vt:lpstr>Europe needs to keep up</vt:lpstr>
    </vt:vector>
  </TitlesOfParts>
  <Company>HZDR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Zheynova, Kalina</dc:creator>
  <cp:lastModifiedBy>Bussmann, Dr. Michael (FWU) - 4167</cp:lastModifiedBy>
  <cp:revision>155</cp:revision>
  <dcterms:created xsi:type="dcterms:W3CDTF">2024-12-19T09:44:33Z</dcterms:created>
  <dcterms:modified xsi:type="dcterms:W3CDTF">2026-02-24T08:15:19Z</dcterms:modified>
</cp:coreProperties>
</file>