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8" r:id="rId2"/>
    <p:sldId id="296" r:id="rId3"/>
    <p:sldId id="903" r:id="rId4"/>
    <p:sldId id="304" r:id="rId5"/>
    <p:sldId id="303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7" autoAdjust="0"/>
    <p:restoredTop sz="94655" autoAdjust="0"/>
  </p:normalViewPr>
  <p:slideViewPr>
    <p:cSldViewPr snapToGrid="0" snapToObjects="1">
      <p:cViewPr varScale="1">
        <p:scale>
          <a:sx n="139" d="100"/>
          <a:sy n="139" d="100"/>
        </p:scale>
        <p:origin x="176" y="6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26.02.26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076315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12502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dirty="0">
                <a:ea typeface="Times New Roman"/>
                <a:cs typeface="Times New Roman"/>
              </a:rPr>
              <a:t>kurzfristig = 0 bis 2 Jahre</a:t>
            </a:r>
          </a:p>
          <a:p>
            <a:pPr>
              <a:defRPr/>
            </a:pPr>
            <a:r>
              <a:rPr lang="de-DE" sz="1200" dirty="0">
                <a:ea typeface="Times New Roman"/>
                <a:cs typeface="Times New Roman"/>
              </a:rPr>
              <a:t>mittelfristig = 3 bis 5 Jahre</a:t>
            </a:r>
          </a:p>
          <a:p>
            <a:pPr>
              <a:defRPr/>
            </a:pPr>
            <a:r>
              <a:rPr lang="de-DE" sz="1200" dirty="0">
                <a:ea typeface="Times New Roman"/>
                <a:cs typeface="Times New Roman"/>
              </a:rPr>
              <a:t>langfristig = 5 Jahre</a:t>
            </a:r>
          </a:p>
          <a:p>
            <a:pPr>
              <a:defRPr/>
            </a:pPr>
            <a:r>
              <a:rPr lang="de-DE" sz="1200" dirty="0">
                <a:ea typeface="Times New Roman"/>
                <a:cs typeface="Times New Roman"/>
              </a:rPr>
              <a:t>lang-puls ist nach der Instandsetzung des UNILAC mit Fokus auf Kurzpulsbetrieb für die FAIR-Injektion nicht mehr möglich </a:t>
            </a:r>
            <a:endParaRPr dirty="0"/>
          </a:p>
        </p:txBody>
      </p:sp>
      <p:sp>
        <p:nvSpPr>
          <p:cNvPr id="3332146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049301-6132-4918-106F-8ABE91883732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38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5011189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9A09DE-28E3-08B0-F4D4-878CC0CB87C4}"/>
              </a:ext>
            </a:extLst>
          </p:cNvPr>
          <p:cNvSpPr txBox="1"/>
          <p:nvPr userDrawn="1"/>
        </p:nvSpPr>
        <p:spPr>
          <a:xfrm>
            <a:off x="8760690" y="4914482"/>
            <a:ext cx="6463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25CBDDA-5CCF-8748-8988-9DC6C8981774}" type="slidenum">
              <a:rPr lang="de-DE" sz="1000" smtClean="0"/>
              <a:pPr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9940223" name="Titel 1"/>
          <p:cNvSpPr>
            <a:spLocks noGrp="1"/>
          </p:cNvSpPr>
          <p:nvPr>
            <p:ph type="title"/>
          </p:nvPr>
        </p:nvSpPr>
        <p:spPr bwMode="auto">
          <a:xfrm>
            <a:off x="422566" y="203502"/>
            <a:ext cx="5584535" cy="590668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26603847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8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EB0496-7D34-EEDD-4F7E-927C8B6FBB38}"/>
              </a:ext>
            </a:extLst>
          </p:cNvPr>
          <p:cNvSpPr txBox="1"/>
          <p:nvPr userDrawn="1"/>
        </p:nvSpPr>
        <p:spPr>
          <a:xfrm>
            <a:off x="2819400" y="4953047"/>
            <a:ext cx="3352800" cy="2077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kern="1200" dirty="0">
                <a:solidFill>
                  <a:srgbClr val="333333"/>
                </a:solidFill>
                <a:latin typeface="Arial"/>
                <a:ea typeface="+mn-ea"/>
                <a:cs typeface="Arial"/>
              </a:rPr>
              <a:t>Daniel Severin | NUSTAR Annual Meeting 2026 | GSI, 26.02.2026 </a:t>
            </a:r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k object 19">
            <a:extLst>
              <a:ext uri="{FF2B5EF4-FFF2-40B4-BE49-F238E27FC236}">
                <a16:creationId xmlns:a16="http://schemas.microsoft.com/office/drawing/2014/main" id="{4F1BE7C6-B45D-ED4E-B61D-B001F4B0973B}"/>
              </a:ext>
            </a:extLst>
          </p:cNvPr>
          <p:cNvSpPr/>
          <p:nvPr/>
        </p:nvSpPr>
        <p:spPr>
          <a:xfrm>
            <a:off x="461654" y="4689948"/>
            <a:ext cx="8682346" cy="46165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710271"/>
            <a:ext cx="4800600" cy="438495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bk object 17">
            <a:extLst>
              <a:ext uri="{FF2B5EF4-FFF2-40B4-BE49-F238E27FC236}">
                <a16:creationId xmlns:a16="http://schemas.microsoft.com/office/drawing/2014/main" id="{7B9A7EF2-0661-3847-8EB7-B924C933E340}"/>
              </a:ext>
            </a:extLst>
          </p:cNvPr>
          <p:cNvSpPr/>
          <p:nvPr/>
        </p:nvSpPr>
        <p:spPr>
          <a:xfrm>
            <a:off x="8145665" y="4782916"/>
            <a:ext cx="846810" cy="282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3FFE56C5-F975-424A-9DC2-166C1C8D72B5}"/>
              </a:ext>
            </a:extLst>
          </p:cNvPr>
          <p:cNvSpPr/>
          <p:nvPr/>
        </p:nvSpPr>
        <p:spPr>
          <a:xfrm>
            <a:off x="0" y="4687246"/>
            <a:ext cx="461654" cy="461654"/>
          </a:xfrm>
          <a:custGeom>
            <a:avLst/>
            <a:gdLst/>
            <a:ahLst/>
            <a:cxnLst/>
            <a:rect l="l" t="t" r="r" b="b"/>
            <a:pathLst>
              <a:path w="255904" h="255905">
                <a:moveTo>
                  <a:pt x="0" y="0"/>
                </a:moveTo>
                <a:lnTo>
                  <a:pt x="255599" y="0"/>
                </a:lnTo>
                <a:lnTo>
                  <a:pt x="255599" y="255600"/>
                </a:lnTo>
                <a:lnTo>
                  <a:pt x="0" y="255600"/>
                </a:lnTo>
                <a:lnTo>
                  <a:pt x="0" y="0"/>
                </a:lnTo>
                <a:close/>
              </a:path>
            </a:pathLst>
          </a:custGeom>
          <a:solidFill>
            <a:srgbClr val="FDBB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bk object 21">
            <a:extLst>
              <a:ext uri="{FF2B5EF4-FFF2-40B4-BE49-F238E27FC236}">
                <a16:creationId xmlns:a16="http://schemas.microsoft.com/office/drawing/2014/main" id="{1115D660-43F5-B846-9A4E-2D46D812E7A2}"/>
              </a:ext>
            </a:extLst>
          </p:cNvPr>
          <p:cNvSpPr/>
          <p:nvPr/>
        </p:nvSpPr>
        <p:spPr>
          <a:xfrm>
            <a:off x="7306725" y="4681846"/>
            <a:ext cx="581291" cy="484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Grafik 4" descr="Ein Bild, das Treppe, Symmetrie, Gebäude, Metall enthält.&#10;&#10;KI-generierte Inhalte können fehlerhaft sein.">
            <a:extLst>
              <a:ext uri="{FF2B5EF4-FFF2-40B4-BE49-F238E27FC236}">
                <a16:creationId xmlns:a16="http://schemas.microsoft.com/office/drawing/2014/main" id="{54A1A2F5-49DA-38B8-A38A-5B64F6235D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0465"/>
          <a:stretch>
            <a:fillRect/>
          </a:stretch>
        </p:blipFill>
        <p:spPr>
          <a:xfrm>
            <a:off x="0" y="0"/>
            <a:ext cx="9267092" cy="4667193"/>
          </a:xfrm>
          <a:prstGeom prst="rect">
            <a:avLst/>
          </a:prstGeom>
        </p:spPr>
      </p:pic>
      <p:sp>
        <p:nvSpPr>
          <p:cNvPr id="8" name="Untertitel 9"/>
          <p:cNvSpPr txBox="1">
            <a:spLocks/>
          </p:cNvSpPr>
          <p:nvPr/>
        </p:nvSpPr>
        <p:spPr>
          <a:xfrm>
            <a:off x="0" y="3594111"/>
            <a:ext cx="9144000" cy="1110491"/>
          </a:xfrm>
          <a:prstGeom prst="rect">
            <a:avLst/>
          </a:prstGeom>
          <a:solidFill>
            <a:srgbClr val="E7E7E7">
              <a:alpha val="65098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FDBB63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</a:rPr>
              <a:t>Report </a:t>
            </a:r>
            <a:r>
              <a:rPr lang="de-DE" sz="2400" b="1" dirty="0" err="1">
                <a:solidFill>
                  <a:schemeClr val="tx1"/>
                </a:solidFill>
              </a:rPr>
              <a:t>from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beamtime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coordinator</a:t>
            </a:r>
            <a:br>
              <a:rPr lang="de-DE" sz="1800" dirty="0">
                <a:effectLst/>
                <a:latin typeface="Calibri" panose="020F0502020204030204" pitchFamily="34" charset="0"/>
              </a:rPr>
            </a:br>
            <a:r>
              <a:rPr lang="en-GB" sz="1350" dirty="0">
                <a:solidFill>
                  <a:schemeClr val="tx1"/>
                </a:solidFill>
              </a:rPr>
              <a:t>Daniel Severin</a:t>
            </a:r>
          </a:p>
          <a:p>
            <a:pPr>
              <a:defRPr/>
            </a:pPr>
            <a:r>
              <a:rPr lang="en-GB" sz="1350" dirty="0">
                <a:solidFill>
                  <a:schemeClr val="tx1"/>
                </a:solidFill>
              </a:rPr>
              <a:t>NUSTAR Annual Meeting 2026</a:t>
            </a:r>
          </a:p>
        </p:txBody>
      </p:sp>
    </p:spTree>
    <p:extLst>
      <p:ext uri="{BB962C8B-B14F-4D97-AF65-F5344CB8AC3E}">
        <p14:creationId xmlns:p14="http://schemas.microsoft.com/office/powerpoint/2010/main" val="40641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3261494-27B5-2945-80B3-99D14536CC3D}"/>
              </a:ext>
            </a:extLst>
          </p:cNvPr>
          <p:cNvSpPr txBox="1"/>
          <p:nvPr/>
        </p:nvSpPr>
        <p:spPr>
          <a:xfrm>
            <a:off x="2318073" y="1204778"/>
            <a:ext cx="327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D0DAD4-03A5-C24E-B569-6A58B78025E4}"/>
              </a:ext>
            </a:extLst>
          </p:cNvPr>
          <p:cNvSpPr txBox="1"/>
          <p:nvPr/>
        </p:nvSpPr>
        <p:spPr>
          <a:xfrm>
            <a:off x="3657600" y="2237214"/>
            <a:ext cx="309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 beamtime 2027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88ED53-5D1A-624B-B113-DFACF5672D3A}"/>
              </a:ext>
            </a:extLst>
          </p:cNvPr>
          <p:cNvSpPr txBox="1"/>
          <p:nvPr/>
        </p:nvSpPr>
        <p:spPr>
          <a:xfrm>
            <a:off x="4800600" y="3335296"/>
            <a:ext cx="297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FAIR 2028 and</a:t>
            </a:r>
          </a:p>
          <a:p>
            <a:pPr algn="ctr"/>
            <a:r>
              <a:rPr lang="en-GB" dirty="0"/>
              <a:t>beyond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3F2285-E608-C441-86AF-0C73F669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5" y="2167246"/>
            <a:ext cx="1085850" cy="118586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AB3814-7A60-FC4E-B5A7-E013465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3" y="937315"/>
            <a:ext cx="820687" cy="12551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1D878C-0AC6-854F-9FEE-B99E6CF81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7" y="3820299"/>
            <a:ext cx="1776670" cy="1086624"/>
          </a:xfrm>
          <a:prstGeom prst="rect">
            <a:avLst/>
          </a:prstGeom>
        </p:spPr>
      </p:pic>
      <p:sp>
        <p:nvSpPr>
          <p:cNvPr id="12" name="Wolke 11">
            <a:extLst>
              <a:ext uri="{FF2B5EF4-FFF2-40B4-BE49-F238E27FC236}">
                <a16:creationId xmlns:a16="http://schemas.microsoft.com/office/drawing/2014/main" id="{5C685210-6A54-5840-A295-378311DD52AC}"/>
              </a:ext>
            </a:extLst>
          </p:cNvPr>
          <p:cNvSpPr/>
          <p:nvPr/>
        </p:nvSpPr>
        <p:spPr>
          <a:xfrm>
            <a:off x="4343400" y="3200400"/>
            <a:ext cx="35433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ing 12">
            <a:extLst>
              <a:ext uri="{FF2B5EF4-FFF2-40B4-BE49-F238E27FC236}">
                <a16:creationId xmlns:a16="http://schemas.microsoft.com/office/drawing/2014/main" id="{211500BF-54EC-FC42-983C-D10458B27892}"/>
              </a:ext>
            </a:extLst>
          </p:cNvPr>
          <p:cNvSpPr/>
          <p:nvPr/>
        </p:nvSpPr>
        <p:spPr>
          <a:xfrm>
            <a:off x="4572000" y="3943350"/>
            <a:ext cx="171450" cy="1143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78592-B271-95FC-A848-0B1381ED95BD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Outlook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1E768A-A001-C071-2C97-4745E5BD1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742" y="944077"/>
            <a:ext cx="290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446576" name="Inhaltsplatzhalter 2"/>
          <p:cNvSpPr>
            <a:spLocks noGrp="1"/>
          </p:cNvSpPr>
          <p:nvPr>
            <p:ph idx="1"/>
          </p:nvPr>
        </p:nvSpPr>
        <p:spPr bwMode="auto">
          <a:xfrm>
            <a:off x="375873" y="975876"/>
            <a:ext cx="8219487" cy="36349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825"/>
              </a:spcAft>
              <a:buNone/>
              <a:defRPr/>
            </a:pPr>
            <a:r>
              <a:rPr lang="de-DE" b="1" dirty="0">
                <a:ea typeface="Times New Roman"/>
                <a:cs typeface="Times New Roman"/>
              </a:rPr>
              <a:t>Short </a:t>
            </a:r>
            <a:r>
              <a:rPr lang="de-DE" b="1" dirty="0" err="1">
                <a:ea typeface="Times New Roman"/>
                <a:cs typeface="Times New Roman"/>
              </a:rPr>
              <a:t>term</a:t>
            </a:r>
            <a:r>
              <a:rPr lang="de-DE" b="1" dirty="0">
                <a:ea typeface="Times New Roman"/>
                <a:cs typeface="Times New Roman"/>
              </a:rPr>
              <a:t> (1-2 </a:t>
            </a:r>
            <a:r>
              <a:rPr lang="de-DE" b="1" dirty="0" err="1">
                <a:ea typeface="Times New Roman"/>
                <a:cs typeface="Times New Roman"/>
              </a:rPr>
              <a:t>years</a:t>
            </a:r>
            <a:r>
              <a:rPr lang="de-DE" b="1" dirty="0">
                <a:ea typeface="Times New Roman"/>
                <a:cs typeface="Times New Roman"/>
              </a:rPr>
              <a:t>):</a:t>
            </a:r>
          </a:p>
          <a:p>
            <a:pPr>
              <a:lnSpc>
                <a:spcPct val="110000"/>
              </a:lnSpc>
              <a:spcAft>
                <a:spcPts val="825"/>
              </a:spcAft>
              <a:defRPr/>
            </a:pPr>
            <a:r>
              <a:rPr lang="de-DE" dirty="0">
                <a:ea typeface="Times New Roman"/>
                <a:cs typeface="Times New Roman"/>
              </a:rPr>
              <a:t>Experiments </a:t>
            </a:r>
            <a:r>
              <a:rPr lang="de-DE" dirty="0" err="1">
                <a:ea typeface="Times New Roman"/>
                <a:cs typeface="Times New Roman"/>
              </a:rPr>
              <a:t>with</a:t>
            </a:r>
            <a:r>
              <a:rPr lang="de-DE" dirty="0">
                <a:ea typeface="Times New Roman"/>
                <a:cs typeface="Times New Roman"/>
              </a:rPr>
              <a:t> </a:t>
            </a:r>
            <a:r>
              <a:rPr lang="de-DE" b="1" dirty="0" err="1">
                <a:solidFill>
                  <a:srgbClr val="FDBB63"/>
                </a:solidFill>
                <a:cs typeface="Times New Roman"/>
              </a:rPr>
              <a:t>available</a:t>
            </a:r>
            <a:r>
              <a:rPr lang="de-DE" b="1" dirty="0">
                <a:solidFill>
                  <a:srgbClr val="FDBB63"/>
                </a:solidFill>
                <a:cs typeface="Times New Roman"/>
              </a:rPr>
              <a:t> </a:t>
            </a:r>
            <a:r>
              <a:rPr lang="de-DE" b="1" dirty="0" err="1">
                <a:solidFill>
                  <a:srgbClr val="FDBB63"/>
                </a:solidFill>
                <a:cs typeface="Times New Roman"/>
              </a:rPr>
              <a:t>beams</a:t>
            </a:r>
            <a:r>
              <a:rPr lang="de-DE" b="1" dirty="0">
                <a:solidFill>
                  <a:srgbClr val="FDBB63"/>
                </a:solidFill>
                <a:cs typeface="Times New Roman"/>
              </a:rPr>
              <a:t>, alternatives </a:t>
            </a:r>
            <a:r>
              <a:rPr lang="de-DE" b="1" dirty="0" err="1">
                <a:solidFill>
                  <a:srgbClr val="FDBB63"/>
                </a:solidFill>
                <a:cs typeface="Times New Roman"/>
              </a:rPr>
              <a:t>for</a:t>
            </a:r>
            <a:r>
              <a:rPr lang="de-DE" b="1" dirty="0">
                <a:solidFill>
                  <a:srgbClr val="FDBB63"/>
                </a:solidFill>
                <a:cs typeface="Times New Roman"/>
              </a:rPr>
              <a:t> </a:t>
            </a:r>
            <a:r>
              <a:rPr lang="de-DE" b="1" dirty="0" err="1">
                <a:solidFill>
                  <a:srgbClr val="FDBB63"/>
                </a:solidFill>
                <a:cs typeface="Times New Roman"/>
              </a:rPr>
              <a:t>science</a:t>
            </a:r>
            <a:endParaRPr lang="de-DE" b="1" dirty="0">
              <a:solidFill>
                <a:srgbClr val="FDBB63"/>
              </a:solidFill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825"/>
              </a:spcAft>
              <a:buNone/>
              <a:defRPr/>
            </a:pPr>
            <a:r>
              <a:rPr lang="de-DE" b="1" dirty="0">
                <a:ea typeface="Times New Roman"/>
                <a:cs typeface="Times New Roman"/>
              </a:rPr>
              <a:t>Mid </a:t>
            </a:r>
            <a:r>
              <a:rPr lang="de-DE" b="1" dirty="0" err="1">
                <a:ea typeface="Times New Roman"/>
                <a:cs typeface="Times New Roman"/>
              </a:rPr>
              <a:t>term</a:t>
            </a:r>
            <a:r>
              <a:rPr lang="de-DE" b="1" dirty="0">
                <a:ea typeface="Times New Roman"/>
                <a:cs typeface="Times New Roman"/>
              </a:rPr>
              <a:t> (3-5 </a:t>
            </a:r>
            <a:r>
              <a:rPr lang="de-DE" b="1" dirty="0" err="1">
                <a:ea typeface="Times New Roman"/>
                <a:cs typeface="Times New Roman"/>
              </a:rPr>
              <a:t>years</a:t>
            </a:r>
            <a:r>
              <a:rPr lang="de-DE" b="1" dirty="0">
                <a:ea typeface="Times New Roman"/>
                <a:cs typeface="Times New Roman"/>
              </a:rPr>
              <a:t>) :</a:t>
            </a:r>
          </a:p>
          <a:p>
            <a:pPr>
              <a:lnSpc>
                <a:spcPct val="110000"/>
              </a:lnSpc>
              <a:spcAft>
                <a:spcPts val="825"/>
              </a:spcAft>
              <a:defRPr/>
            </a:pPr>
            <a:r>
              <a:rPr lang="en-US" dirty="0">
                <a:ea typeface="Times New Roman"/>
                <a:cs typeface="Times New Roman"/>
              </a:rPr>
              <a:t>Resumption of the full physics program</a:t>
            </a:r>
            <a:r>
              <a:rPr lang="de-DE" dirty="0"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0000"/>
              </a:lnSpc>
              <a:spcAft>
                <a:spcPts val="825"/>
              </a:spcAft>
              <a:defRPr/>
            </a:pPr>
            <a:r>
              <a:rPr lang="de-DE" b="1" dirty="0">
                <a:solidFill>
                  <a:srgbClr val="FDBB63"/>
                </a:solidFill>
                <a:cs typeface="Times New Roman"/>
              </a:rPr>
              <a:t>FAIR2028</a:t>
            </a:r>
            <a:r>
              <a:rPr lang="de-DE" dirty="0">
                <a:ea typeface="Times New Roman"/>
                <a:cs typeface="Times New Roman"/>
              </a:rPr>
              <a:t> (</a:t>
            </a:r>
            <a:r>
              <a:rPr lang="de-DE" dirty="0" err="1">
                <a:ea typeface="Times New Roman"/>
                <a:cs typeface="Times New Roman"/>
              </a:rPr>
              <a:t>possibly</a:t>
            </a:r>
            <a:r>
              <a:rPr lang="de-DE" dirty="0">
                <a:ea typeface="Times New Roman"/>
                <a:cs typeface="Times New Roman"/>
              </a:rPr>
              <a:t> </a:t>
            </a:r>
            <a:r>
              <a:rPr lang="de-DE" dirty="0" err="1">
                <a:ea typeface="Times New Roman"/>
                <a:cs typeface="Times New Roman"/>
              </a:rPr>
              <a:t>delayed</a:t>
            </a:r>
            <a:r>
              <a:rPr lang="de-DE" dirty="0">
                <a:ea typeface="Times New Roman"/>
                <a:cs typeface="Times New Roman"/>
              </a:rPr>
              <a:t>)</a:t>
            </a:r>
          </a:p>
          <a:p>
            <a:pPr marL="0" indent="0">
              <a:lnSpc>
                <a:spcPct val="110000"/>
              </a:lnSpc>
              <a:spcAft>
                <a:spcPts val="825"/>
              </a:spcAft>
              <a:buNone/>
              <a:defRPr/>
            </a:pPr>
            <a:r>
              <a:rPr lang="de-DE" b="1" dirty="0">
                <a:ea typeface="Times New Roman"/>
                <a:cs typeface="Times New Roman"/>
              </a:rPr>
              <a:t>Long </a:t>
            </a:r>
            <a:r>
              <a:rPr lang="de-DE" b="1" dirty="0" err="1">
                <a:ea typeface="Times New Roman"/>
                <a:cs typeface="Times New Roman"/>
              </a:rPr>
              <a:t>term</a:t>
            </a:r>
            <a:r>
              <a:rPr lang="de-DE" b="1" dirty="0">
                <a:ea typeface="Times New Roman"/>
                <a:cs typeface="Times New Roman"/>
              </a:rPr>
              <a:t> (</a:t>
            </a:r>
            <a:r>
              <a:rPr lang="en-US" b="1" dirty="0">
                <a:ea typeface="Times New Roman"/>
                <a:cs typeface="Times New Roman"/>
              </a:rPr>
              <a:t>&gt;</a:t>
            </a:r>
            <a:r>
              <a:rPr lang="de-DE" b="1" dirty="0">
                <a:ea typeface="Times New Roman"/>
                <a:cs typeface="Times New Roman"/>
              </a:rPr>
              <a:t>5 </a:t>
            </a:r>
            <a:r>
              <a:rPr lang="de-DE" b="1" dirty="0" err="1">
                <a:ea typeface="Times New Roman"/>
                <a:cs typeface="Times New Roman"/>
              </a:rPr>
              <a:t>years</a:t>
            </a:r>
            <a:r>
              <a:rPr lang="de-DE" b="1" dirty="0">
                <a:ea typeface="Times New Roman"/>
                <a:cs typeface="Times New Roman"/>
              </a:rPr>
              <a:t>):</a:t>
            </a:r>
          </a:p>
          <a:p>
            <a:pPr>
              <a:lnSpc>
                <a:spcPct val="110000"/>
              </a:lnSpc>
              <a:spcAft>
                <a:spcPts val="825"/>
              </a:spcAft>
              <a:defRPr/>
            </a:pPr>
            <a:r>
              <a:rPr lang="de-DE" dirty="0" err="1">
                <a:ea typeface="Times New Roman"/>
                <a:cs typeface="Times New Roman"/>
              </a:rPr>
              <a:t>Ensuring</a:t>
            </a:r>
            <a:r>
              <a:rPr lang="de-DE" dirty="0">
                <a:ea typeface="Times New Roman"/>
                <a:cs typeface="Times New Roman"/>
              </a:rPr>
              <a:t> </a:t>
            </a:r>
            <a:r>
              <a:rPr lang="de-DE" dirty="0" err="1">
                <a:ea typeface="Times New Roman"/>
                <a:cs typeface="Times New Roman"/>
              </a:rPr>
              <a:t>research</a:t>
            </a:r>
            <a:r>
              <a:rPr lang="de-DE" dirty="0">
                <a:ea typeface="Times New Roman"/>
                <a:cs typeface="Times New Roman"/>
              </a:rPr>
              <a:t> </a:t>
            </a:r>
            <a:r>
              <a:rPr lang="de-DE" dirty="0" err="1">
                <a:ea typeface="Times New Roman"/>
                <a:cs typeface="Times New Roman"/>
              </a:rPr>
              <a:t>dependent</a:t>
            </a:r>
            <a:r>
              <a:rPr lang="de-DE" dirty="0">
                <a:ea typeface="Times New Roman"/>
                <a:cs typeface="Times New Roman"/>
              </a:rPr>
              <a:t> on </a:t>
            </a:r>
            <a:r>
              <a:rPr lang="de-DE" dirty="0" err="1">
                <a:ea typeface="Times New Roman"/>
                <a:cs typeface="Times New Roman"/>
              </a:rPr>
              <a:t>long</a:t>
            </a:r>
            <a:r>
              <a:rPr lang="de-DE" dirty="0">
                <a:ea typeface="Times New Roman"/>
                <a:cs typeface="Times New Roman"/>
              </a:rPr>
              <a:t> beam-pulse </a:t>
            </a:r>
            <a:r>
              <a:rPr lang="de-DE" dirty="0" err="1">
                <a:ea typeface="Times New Roman"/>
                <a:cs typeface="Times New Roman"/>
              </a:rPr>
              <a:t>structure</a:t>
            </a:r>
            <a:r>
              <a:rPr lang="de-DE" dirty="0">
                <a:ea typeface="Times New Roman"/>
                <a:cs typeface="Times New Roman"/>
              </a:rPr>
              <a:t> - </a:t>
            </a:r>
            <a:r>
              <a:rPr lang="en-US" b="1" dirty="0">
                <a:solidFill>
                  <a:srgbClr val="FDBB63"/>
                </a:solidFill>
                <a:cs typeface="Times New Roman"/>
              </a:rPr>
              <a:t>superheavy elements, parts of materials research and fusion-related research</a:t>
            </a:r>
            <a:r>
              <a:rPr lang="de-DE" b="1" dirty="0">
                <a:solidFill>
                  <a:srgbClr val="FDBB63"/>
                </a:solidFill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and redundancy of the injector chain → pushing the</a:t>
            </a:r>
            <a:r>
              <a:rPr lang="de-DE" dirty="0">
                <a:ea typeface="Times New Roman"/>
                <a:cs typeface="Times New Roman"/>
              </a:rPr>
              <a:t> </a:t>
            </a:r>
            <a:r>
              <a:rPr lang="de-DE" b="1" dirty="0">
                <a:solidFill>
                  <a:srgbClr val="FDBB63"/>
                </a:solidFill>
                <a:cs typeface="Times New Roman"/>
              </a:rPr>
              <a:t>HELIAC</a:t>
            </a:r>
            <a:endParaRPr lang="de-DE" dirty="0"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825"/>
              </a:spcAft>
              <a:buNone/>
              <a:defRPr/>
            </a:pPr>
            <a:r>
              <a:rPr lang="de-DE" sz="1600" dirty="0">
                <a:ea typeface="Times New Roman"/>
                <a:cs typeface="Times New Roman"/>
              </a:rPr>
              <a:t>	</a:t>
            </a:r>
          </a:p>
        </p:txBody>
      </p:sp>
      <p:sp>
        <p:nvSpPr>
          <p:cNvPr id="533182397" name="Title 1"/>
          <p:cNvSpPr>
            <a:spLocks noGrp="1"/>
          </p:cNvSpPr>
          <p:nvPr>
            <p:ph type="title"/>
          </p:nvPr>
        </p:nvSpPr>
        <p:spPr bwMode="auto">
          <a:xfrm>
            <a:off x="375873" y="202500"/>
            <a:ext cx="4188401" cy="5906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dirty="0">
                <a:ea typeface="Times New Roman"/>
                <a:cs typeface="Times New Roman"/>
              </a:rPr>
              <a:t>Research </a:t>
            </a:r>
            <a:r>
              <a:rPr lang="de-DE" dirty="0" err="1">
                <a:ea typeface="Times New Roman"/>
                <a:cs typeface="Times New Roman"/>
              </a:rPr>
              <a:t>Perspectives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6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D7594-2F10-486F-2040-5016DE21B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0DA8CA7-D132-83AB-F54C-07527C774410}"/>
              </a:ext>
            </a:extLst>
          </p:cNvPr>
          <p:cNvSpPr txBox="1"/>
          <p:nvPr/>
        </p:nvSpPr>
        <p:spPr>
          <a:xfrm>
            <a:off x="260059" y="352338"/>
            <a:ext cx="339754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AU" noProof="1"/>
              <a:t>The „hard“ questions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EE3507-4658-9682-2B51-0A53E2B3BDE0}"/>
              </a:ext>
            </a:extLst>
          </p:cNvPr>
          <p:cNvSpPr txBox="1"/>
          <p:nvPr/>
        </p:nvSpPr>
        <p:spPr>
          <a:xfrm>
            <a:off x="548640" y="973836"/>
            <a:ext cx="8046720" cy="44627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What will happen to the beamtime 26/27?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Which beams will be available, and when?</a:t>
            </a:r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Intensities?</a:t>
            </a:r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Energies?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How will ES look like?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When shall we move GLAD?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What about Super-FRS commissioning?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What about experiment commissioning?</a:t>
            </a:r>
          </a:p>
          <a:p>
            <a:pPr marL="742950" lvl="1" indent="-285750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Installation of the target-ladder?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What about FAIR28? How shall we proceed?</a:t>
            </a:r>
          </a:p>
          <a:p>
            <a:pPr marL="285750" indent="-285750" algn="l">
              <a:spcBef>
                <a:spcPts val="6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AU" dirty="0"/>
              <a:t>What about the SHE program?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80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64A1CFE-BAF1-4949-82AA-4D3E463C0B96}"/>
              </a:ext>
            </a:extLst>
          </p:cNvPr>
          <p:cNvSpPr txBox="1"/>
          <p:nvPr/>
        </p:nvSpPr>
        <p:spPr>
          <a:xfrm>
            <a:off x="-1085851" y="348042"/>
            <a:ext cx="5657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Thanks for your attention!</a:t>
            </a:r>
          </a:p>
        </p:txBody>
      </p:sp>
      <p:pic>
        <p:nvPicPr>
          <p:cNvPr id="5" name="Grafik 4" descr="Ein Bild, das Treppe, Symmetrie, Gebäude, Metall enthält.&#10;&#10;KI-generierte Inhalte können fehlerhaft sein.">
            <a:extLst>
              <a:ext uri="{FF2B5EF4-FFF2-40B4-BE49-F238E27FC236}">
                <a16:creationId xmlns:a16="http://schemas.microsoft.com/office/drawing/2014/main" id="{049077B2-0DE2-A515-BB8D-AE7F42A1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222"/>
          <a:stretch>
            <a:fillRect/>
          </a:stretch>
        </p:blipFill>
        <p:spPr>
          <a:xfrm>
            <a:off x="-60960" y="930813"/>
            <a:ext cx="9144000" cy="4000499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B0769EC-EC29-A74E-648F-FE0585842B8D}"/>
              </a:ext>
            </a:extLst>
          </p:cNvPr>
          <p:cNvSpPr/>
          <p:nvPr/>
        </p:nvSpPr>
        <p:spPr>
          <a:xfrm>
            <a:off x="2423160" y="2034540"/>
            <a:ext cx="4312920" cy="723900"/>
          </a:xfrm>
          <a:prstGeom prst="round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/>
              <a:t>And now, the “really hard” questions…</a:t>
            </a:r>
          </a:p>
        </p:txBody>
      </p:sp>
    </p:spTree>
    <p:extLst>
      <p:ext uri="{BB962C8B-B14F-4D97-AF65-F5344CB8AC3E}">
        <p14:creationId xmlns:p14="http://schemas.microsoft.com/office/powerpoint/2010/main" val="6367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209</Words>
  <Application>Microsoft Macintosh PowerPoint</Application>
  <PresentationFormat>Bildschirmpräsentation (16:9)</PresentationFormat>
  <Paragraphs>37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fair-gsi-folienmaster_2017_onering</vt:lpstr>
      <vt:lpstr>PowerPoint-Präsentation</vt:lpstr>
      <vt:lpstr>PowerPoint-Präsentation</vt:lpstr>
      <vt:lpstr>Research Perspectives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strahlte denn da?</dc:title>
  <dc:creator>Microsoft Office User</dc:creator>
  <cp:lastModifiedBy>Daniel Severin</cp:lastModifiedBy>
  <cp:revision>48</cp:revision>
  <dcterms:created xsi:type="dcterms:W3CDTF">2021-12-06T12:30:21Z</dcterms:created>
  <dcterms:modified xsi:type="dcterms:W3CDTF">2026-02-26T08:33:38Z</dcterms:modified>
</cp:coreProperties>
</file>