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38" r:id="rId2"/>
    <p:sldId id="756" r:id="rId3"/>
    <p:sldId id="836" r:id="rId4"/>
    <p:sldId id="837" r:id="rId5"/>
    <p:sldId id="838" r:id="rId6"/>
    <p:sldId id="368" r:id="rId7"/>
    <p:sldId id="364" r:id="rId8"/>
    <p:sldId id="855" r:id="rId9"/>
    <p:sldId id="846" r:id="rId10"/>
    <p:sldId id="847" r:id="rId11"/>
    <p:sldId id="849" r:id="rId12"/>
    <p:sldId id="851" r:id="rId13"/>
    <p:sldId id="860" r:id="rId14"/>
    <p:sldId id="778" r:id="rId15"/>
  </p:sldIdLst>
  <p:sldSz cx="12192000" cy="6858000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1pPr>
    <a:lvl2pPr marL="609585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2pPr>
    <a:lvl3pPr marL="121917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3pPr>
    <a:lvl4pPr marL="1828754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4pPr>
    <a:lvl5pPr marL="2438339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5pPr>
    <a:lvl6pPr marL="3047924" algn="l" defTabSz="609585" rtl="0" eaLnBrk="1" latinLnBrk="0" hangingPunct="1"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6pPr>
    <a:lvl7pPr marL="3657509" algn="l" defTabSz="609585" rtl="0" eaLnBrk="1" latinLnBrk="0" hangingPunct="1"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7pPr>
    <a:lvl8pPr marL="4267093" algn="l" defTabSz="609585" rtl="0" eaLnBrk="1" latinLnBrk="0" hangingPunct="1"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8pPr>
    <a:lvl9pPr marL="4876678" algn="l" defTabSz="609585" rtl="0" eaLnBrk="1" latinLnBrk="0" hangingPunct="1"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069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chiefke, Ines" initials="SI" lastIdx="56" clrIdx="0"/>
  <p:cmAuthor id="1" name="julia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989"/>
    <a:srgbClr val="00BFFF"/>
    <a:srgbClr val="FFB140"/>
    <a:srgbClr val="871B86"/>
    <a:srgbClr val="FC471A"/>
    <a:srgbClr val="334834"/>
    <a:srgbClr val="0600FF"/>
    <a:srgbClr val="AD8A00"/>
    <a:srgbClr val="F7E500"/>
    <a:srgbClr val="EBC1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–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–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Medium Style 4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5631"/>
  </p:normalViewPr>
  <p:slideViewPr>
    <p:cSldViewPr snapToObjects="1">
      <p:cViewPr varScale="1">
        <p:scale>
          <a:sx n="91" d="100"/>
          <a:sy n="91" d="100"/>
        </p:scale>
        <p:origin x="208" y="520"/>
      </p:cViewPr>
      <p:guideLst>
        <p:guide orient="horz" pos="2069"/>
        <p:guide pos="37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90500" y="387350"/>
            <a:ext cx="54038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ts val="1300"/>
              </a:lnSpc>
              <a:defRPr sz="1000" b="1">
                <a:latin typeface="Stafford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190500" y="8567738"/>
            <a:ext cx="13303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>
                <a:latin typeface="Stafford" charset="0"/>
              </a:defRPr>
            </a:lvl1pPr>
          </a:lstStyle>
          <a:p>
            <a:pPr>
              <a:defRPr/>
            </a:pPr>
            <a:fld id="{73059789-C9A0-B243-BE51-E314AB703447}" type="datetime4">
              <a:rPr lang="de-DE" smtClean="0"/>
              <a:t>25. Februar 2026</a:t>
            </a:fld>
            <a:endParaRPr lang="de-DE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520825" y="8567738"/>
            <a:ext cx="44640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>
                <a:latin typeface="Stafford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999163" y="8567738"/>
            <a:ext cx="6699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>
                <a:latin typeface="Stafford" charset="0"/>
                <a:cs typeface="Arial" charset="0"/>
              </a:defRPr>
            </a:lvl1pPr>
          </a:lstStyle>
          <a:p>
            <a:pPr>
              <a:defRPr/>
            </a:pPr>
            <a:r>
              <a:rPr lang="de-DE"/>
              <a:t>|  </a:t>
            </a:r>
            <a:fld id="{72DEC935-2C8C-4A42-BD4D-ADAF7EAF5568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  <p:pic>
        <p:nvPicPr>
          <p:cNvPr id="19462" name="Picture 6" descr="tud_log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0400" y="360363"/>
            <a:ext cx="928688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190500" y="179388"/>
            <a:ext cx="6478588" cy="144462"/>
          </a:xfrm>
          <a:prstGeom prst="rect">
            <a:avLst/>
          </a:prstGeom>
          <a:solidFill>
            <a:srgbClr val="B5B5B5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de-DE" altLang="de-DE" sz="1800">
              <a:ea typeface="+mn-ea"/>
              <a:cs typeface="Arial" panose="020B0604020202020204" pitchFamily="34" charset="0"/>
            </a:endParaRPr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>
            <a:off x="190500" y="360363"/>
            <a:ext cx="6478588" cy="0"/>
          </a:xfrm>
          <a:prstGeom prst="line">
            <a:avLst/>
          </a:prstGeom>
          <a:noFill/>
          <a:ln w="1524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190500" y="8496300"/>
            <a:ext cx="6478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188913" y="777875"/>
            <a:ext cx="6478587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14697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3" descr="tud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463" y="360363"/>
            <a:ext cx="935037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88913" y="8685213"/>
            <a:ext cx="1619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ts val="1300"/>
              </a:lnSpc>
              <a:defRPr sz="1000">
                <a:latin typeface="Stafford" charset="0"/>
              </a:defRPr>
            </a:lvl1pPr>
          </a:lstStyle>
          <a:p>
            <a:pPr>
              <a:defRPr/>
            </a:pPr>
            <a:fld id="{7E874AB7-78DF-1346-AEDE-41E0AD87CECC}" type="datetime4">
              <a:rPr lang="de-DE" smtClean="0"/>
              <a:t>25. Februar 2026</a:t>
            </a:fld>
            <a:endParaRPr lang="de-DE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8975" y="923925"/>
            <a:ext cx="5461000" cy="3071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90500" y="4284663"/>
            <a:ext cx="6477000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808163" y="8685213"/>
            <a:ext cx="4105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ts val="1300"/>
              </a:lnSpc>
              <a:defRPr sz="1000">
                <a:latin typeface="Stafford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913438" y="8685213"/>
            <a:ext cx="94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ts val="1300"/>
              </a:lnSpc>
              <a:defRPr sz="1000">
                <a:latin typeface="Stafford" charset="0"/>
                <a:cs typeface="Arial" charset="0"/>
              </a:defRPr>
            </a:lvl1pPr>
          </a:lstStyle>
          <a:p>
            <a:pPr>
              <a:defRPr/>
            </a:pPr>
            <a:r>
              <a:rPr lang="de-DE"/>
              <a:t>|  </a:t>
            </a:r>
            <a:fld id="{148C5055-9239-EB4F-8129-FE687917F768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190500" y="387350"/>
            <a:ext cx="5403850" cy="393700"/>
          </a:xfrm>
          <a:prstGeom prst="rect">
            <a:avLst/>
          </a:prstGeom>
          <a:noFill/>
          <a:ln>
            <a:noFill/>
          </a:ln>
        </p:spPr>
        <p:txBody>
          <a:bodyPr lIns="10800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ts val="1300"/>
              </a:lnSpc>
              <a:defRPr/>
            </a:pPr>
            <a:endParaRPr lang="de-DE" altLang="de-DE" sz="1000" b="1">
              <a:latin typeface="Stafford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190500" y="179388"/>
            <a:ext cx="6478588" cy="144462"/>
          </a:xfrm>
          <a:prstGeom prst="rect">
            <a:avLst/>
          </a:prstGeom>
          <a:solidFill>
            <a:srgbClr val="B5B5B5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de-DE" altLang="de-DE" sz="1800">
              <a:ea typeface="+mn-ea"/>
              <a:cs typeface="Arial" panose="020B0604020202020204" pitchFamily="34" charset="0"/>
            </a:endParaRP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190500" y="360363"/>
            <a:ext cx="6478588" cy="0"/>
          </a:xfrm>
          <a:prstGeom prst="line">
            <a:avLst/>
          </a:prstGeom>
          <a:noFill/>
          <a:ln w="1524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>
            <a:off x="190500" y="781050"/>
            <a:ext cx="6478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190500" y="8685213"/>
            <a:ext cx="6478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493" name="Line 14"/>
          <p:cNvSpPr>
            <a:spLocks noChangeShapeType="1"/>
          </p:cNvSpPr>
          <p:nvPr/>
        </p:nvSpPr>
        <p:spPr bwMode="auto">
          <a:xfrm>
            <a:off x="188913" y="4103688"/>
            <a:ext cx="6478587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1765416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10000"/>
      </a:spcBef>
      <a:spcAft>
        <a:spcPct val="0"/>
      </a:spcAft>
      <a:defRPr sz="1600" kern="1200">
        <a:solidFill>
          <a:schemeClr val="tx1"/>
        </a:solidFill>
        <a:latin typeface="Bitstream Charter" pitchFamily="2" charset="0"/>
        <a:ea typeface="MS PGothic" panose="020B0600070205080204" pitchFamily="34" charset="-128"/>
        <a:cs typeface="MS PGothic" charset="0"/>
      </a:defRPr>
    </a:lvl1pPr>
    <a:lvl2pPr marL="609585" algn="l" rtl="0" eaLnBrk="0" fontAlgn="base" hangingPunct="0">
      <a:spcBef>
        <a:spcPct val="10000"/>
      </a:spcBef>
      <a:spcAft>
        <a:spcPct val="0"/>
      </a:spcAft>
      <a:defRPr sz="1600" kern="1200">
        <a:solidFill>
          <a:schemeClr val="tx1"/>
        </a:solidFill>
        <a:latin typeface="Bitstream Charter" pitchFamily="2" charset="0"/>
        <a:ea typeface="MS PGothic" panose="020B0600070205080204" pitchFamily="34" charset="-128"/>
        <a:cs typeface="MS PGothic" charset="0"/>
      </a:defRPr>
    </a:lvl2pPr>
    <a:lvl3pPr marL="1219170" algn="l" rtl="0" eaLnBrk="0" fontAlgn="base" hangingPunct="0">
      <a:spcBef>
        <a:spcPct val="10000"/>
      </a:spcBef>
      <a:spcAft>
        <a:spcPct val="0"/>
      </a:spcAft>
      <a:defRPr sz="1600" kern="1200">
        <a:solidFill>
          <a:schemeClr val="tx1"/>
        </a:solidFill>
        <a:latin typeface="Bitstream Charter" pitchFamily="2" charset="0"/>
        <a:ea typeface="MS PGothic" panose="020B0600070205080204" pitchFamily="34" charset="-128"/>
        <a:cs typeface="MS PGothic" charset="0"/>
      </a:defRPr>
    </a:lvl3pPr>
    <a:lvl4pPr marL="1828754" algn="l" rtl="0" eaLnBrk="0" fontAlgn="base" hangingPunct="0">
      <a:spcBef>
        <a:spcPct val="10000"/>
      </a:spcBef>
      <a:spcAft>
        <a:spcPct val="0"/>
      </a:spcAft>
      <a:defRPr sz="1600" kern="1200">
        <a:solidFill>
          <a:schemeClr val="tx1"/>
        </a:solidFill>
        <a:latin typeface="Bitstream Charter" pitchFamily="2" charset="0"/>
        <a:ea typeface="MS PGothic" panose="020B0600070205080204" pitchFamily="34" charset="-128"/>
        <a:cs typeface="MS PGothic" charset="0"/>
      </a:defRPr>
    </a:lvl4pPr>
    <a:lvl5pPr marL="2438339" algn="l" rtl="0" eaLnBrk="0" fontAlgn="base" hangingPunct="0">
      <a:spcBef>
        <a:spcPct val="10000"/>
      </a:spcBef>
      <a:spcAft>
        <a:spcPct val="0"/>
      </a:spcAft>
      <a:defRPr sz="1600" kern="1200">
        <a:solidFill>
          <a:schemeClr val="tx1"/>
        </a:solidFill>
        <a:latin typeface="Bitstream Charter" pitchFamily="2" charset="0"/>
        <a:ea typeface="MS PGothic" panose="020B0600070205080204" pitchFamily="34" charset="-128"/>
        <a:cs typeface="MS PGothic" charset="0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7E874AB7-78DF-1346-AEDE-41E0AD87CECC}" type="datetime4">
              <a:rPr lang="de-DE" smtClean="0"/>
              <a:t>25. Februar 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  <a:fld id="{148C5055-9239-EB4F-8129-FE687917F768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5290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77F28-0E95-2508-B47B-E53089D47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2909E0-2E6B-E6CD-02B7-03724FA0F2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A6A1DC-6A61-E582-EF80-147026DF3E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C4026-EEFD-896B-A744-56F5E8C4B7A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7E874AB7-78DF-1346-AEDE-41E0AD87CECC}" type="datetime4">
              <a:rPr lang="de-DE" smtClean="0"/>
              <a:t>25. Februar 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15BD9-0EAD-EA7A-BB86-66B8F53D78A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0F7D3-53BC-F834-4E65-5270F2BEF8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  <a:fld id="{148C5055-9239-EB4F-8129-FE687917F768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6589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365AA-91D2-7569-1F1B-3DAF22A52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F36F60-2786-A7CB-8041-F5FC987C63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FBC1FB-E981-0A9C-977D-3DBF9E62B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1E4DD-3E36-AAB4-0510-4620C1D3FDA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7E874AB7-78DF-1346-AEDE-41E0AD87CECC}" type="datetime4">
              <a:rPr lang="de-DE" smtClean="0"/>
              <a:t>25. Februar 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1C95A-DE0F-DCCF-A37E-D5678C27FC7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D4EDB-2065-C03F-B9EA-7165562F1F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  <a:fld id="{148C5055-9239-EB4F-8129-FE687917F768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4763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02CFE-7372-DA4E-C86C-892F1B841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9E2A03-1DEA-50B2-89B2-A39921801A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2A592D-6232-EF0F-A2DE-137680BC38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059DF-3751-112F-425F-9900D7AEDA8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7E874AB7-78DF-1346-AEDE-41E0AD87CECC}" type="datetime4">
              <a:rPr lang="de-DE" smtClean="0"/>
              <a:t>25. Februar 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4EAAC-67D9-4612-0DDF-E3EDE117D10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D290B-7876-80F7-8E5B-CF6C1CBEE5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  <a:fld id="{148C5055-9239-EB4F-8129-FE687917F768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5073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5558F-A5EC-622E-15E9-437E175EB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2CA128-062A-0205-D0E2-65EDE56379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7A3378-4FC1-7F16-AE35-419329566D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64026-0379-B1BD-F6F0-58951DE0F55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7E874AB7-78DF-1346-AEDE-41E0AD87CECC}" type="datetime4">
              <a:rPr lang="de-DE" smtClean="0"/>
              <a:t>25. Februar 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35529-9EAD-7B54-AA0D-FF8B91C36F3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8C4EA-F22F-9D76-9FE1-2EF7D2C188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  <a:fld id="{148C5055-9239-EB4F-8129-FE687917F768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239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2A760-9D51-22F3-BB16-A18271DCD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BF49D7-6414-78F0-36AE-EB42279A33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871F05-032A-61EC-123E-B27B42D834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BAFE6-50B2-5F57-DBE2-0A95BC0B4EB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7E874AB7-78DF-1346-AEDE-41E0AD87CECC}" type="datetime4">
              <a:rPr lang="de-DE" smtClean="0"/>
              <a:t>25. Februar 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09902-FB06-117B-443E-64AD473A7A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F954C-3E4E-641D-01DA-52C9B00058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  <a:fld id="{148C5055-9239-EB4F-8129-FE687917F768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327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Titel Vollbildild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F45A7C92-3572-D640-A8C4-73D7AC5D6B89}" type="datetime1">
              <a:rPr lang="de-DE" smtClean="0"/>
              <a:t>25.02.26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  <p:pic>
        <p:nvPicPr>
          <p:cNvPr id="4" name="TUDa Hintergrundmotiv ">
            <a:extLst>
              <a:ext uri="{FF2B5EF4-FFF2-40B4-BE49-F238E27FC236}">
                <a16:creationId xmlns:a16="http://schemas.microsoft.com/office/drawing/2014/main" id="{143BFA90-65D7-1441-BBB5-66FACD4F82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2255838" y="4292600"/>
            <a:ext cx="7679795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1600" cap="none" spc="40" baseline="0">
                <a:latin typeface="+mn-lt"/>
              </a:defRPr>
            </a:lvl1pPr>
            <a:lvl2pPr algn="ctr">
              <a:lnSpc>
                <a:spcPct val="100000"/>
              </a:lnSpc>
              <a:defRPr sz="1600" cap="none" spc="40" baseline="0">
                <a:latin typeface="+mn-lt"/>
              </a:defRPr>
            </a:lvl2pPr>
            <a:lvl3pPr algn="l">
              <a:lnSpc>
                <a:spcPct val="100000"/>
              </a:lnSpc>
              <a:defRPr sz="1867" cap="none" spc="40" baseline="0">
                <a:latin typeface="+mn-lt"/>
              </a:defRPr>
            </a:lvl3pPr>
            <a:lvl4pPr algn="l">
              <a:lnSpc>
                <a:spcPct val="100000"/>
              </a:lnSpc>
              <a:defRPr sz="1867" cap="none" spc="40" baseline="0">
                <a:latin typeface="+mn-lt"/>
              </a:defRPr>
            </a:lvl4pPr>
            <a:lvl5pPr algn="l">
              <a:lnSpc>
                <a:spcPct val="100000"/>
              </a:lnSpc>
              <a:defRPr sz="1867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C209CFB-A8DC-AF41-A8DC-E9EF9A02A3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1464" y="2278063"/>
            <a:ext cx="9721080" cy="2014537"/>
          </a:xfrm>
          <a:prstGeom prst="rect">
            <a:avLst/>
          </a:prstGeom>
        </p:spPr>
        <p:txBody>
          <a:bodyPr anchor="ctr" anchorCtr="0"/>
          <a:lstStyle>
            <a:lvl1pPr algn="ctr">
              <a:defRPr sz="42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grpSp>
        <p:nvGrpSpPr>
          <p:cNvPr id="25" name="TU Da Logo">
            <a:extLst>
              <a:ext uri="{FF2B5EF4-FFF2-40B4-BE49-F238E27FC236}">
                <a16:creationId xmlns:a16="http://schemas.microsoft.com/office/drawing/2014/main" id="{503C6CF5-22B1-1445-8B63-8870CE528245}"/>
              </a:ext>
            </a:extLst>
          </p:cNvPr>
          <p:cNvGrpSpPr/>
          <p:nvPr userDrawn="1"/>
        </p:nvGrpSpPr>
        <p:grpSpPr>
          <a:xfrm>
            <a:off x="9911087" y="412750"/>
            <a:ext cx="2272815" cy="910165"/>
            <a:chOff x="7454900" y="306388"/>
            <a:chExt cx="1704610" cy="682624"/>
          </a:xfrm>
        </p:grpSpPr>
        <p:sp>
          <p:nvSpPr>
            <p:cNvPr id="26" name="AutoShape 3">
              <a:extLst>
                <a:ext uri="{FF2B5EF4-FFF2-40B4-BE49-F238E27FC236}">
                  <a16:creationId xmlns:a16="http://schemas.microsoft.com/office/drawing/2014/main" id="{17FFD4ED-B749-5E44-9C2C-F3FE65402AD1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5DB8BC31-FC5E-E145-AB52-3F047A2487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928BBA1C-1DE0-D248-BB00-FDB0CD9476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3350330A-6B17-C54B-B285-F71BB5F4B3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2EED2DF5-BA08-AE4B-A725-2DC2D00ACD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7916D5CB-98CE-8241-B5CE-B75B0238976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E0C8DFCE-492C-DF4D-BC45-A3592BB63D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6DD2FB1-260B-BB44-882C-B6D58B3C73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B2150D36-64C6-284F-A421-F2F59D6C51A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A0A92D65-9DD0-7243-95D7-6F350EB2F6F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72B33F51-1B97-3D49-8871-FC004D2ACB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</p:spTree>
    <p:extLst>
      <p:ext uri="{BB962C8B-B14F-4D97-AF65-F5344CB8AC3E}">
        <p14:creationId xmlns:p14="http://schemas.microsoft.com/office/powerpoint/2010/main" val="1202014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3" y="2926232"/>
            <a:ext cx="7679286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 marL="247650" indent="-247650">
              <a:lnSpc>
                <a:spcPct val="100000"/>
              </a:lnSpc>
              <a:tabLst/>
              <a:defRPr sz="1600" cap="none" spc="40" baseline="0">
                <a:latin typeface="+mn-lt"/>
              </a:defRPr>
            </a:lvl4pPr>
            <a:lvl5pPr marL="534988" indent="-277813">
              <a:lnSpc>
                <a:spcPct val="100000"/>
              </a:lnSpc>
              <a:tabLst/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/>
          </p:nvPr>
        </p:nvSpPr>
        <p:spPr>
          <a:xfrm>
            <a:off x="340981" y="1604798"/>
            <a:ext cx="9594652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9A305794-074A-AF49-8CD8-BE20D68E65A1}" type="datetime1">
              <a:rPr lang="de-DE" smtClean="0"/>
              <a:t>25.02.26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0840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1656693" y="3162516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/>
          </p:nvPr>
        </p:nvSpPr>
        <p:spPr>
          <a:xfrm>
            <a:off x="340981" y="1604798"/>
            <a:ext cx="9594652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A7EF7D30-0BA4-114E-B802-6C1F082D23D5}" type="datetime1">
              <a:rPr lang="de-DE" smtClean="0"/>
              <a:t>25.02.26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F8741CD-3F1C-E84A-8F4C-1CF83B7D6B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14513" y="294798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1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89B364F8-AB83-DA4D-849A-83EEDB6B3A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4513" y="364902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2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B8DA3F98-D1E3-F849-B50E-A65184828E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4513" y="428910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3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0ACF6064-DEB7-6A49-89E0-F68DCAB309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4513" y="496728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4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82EEF72A-DFF5-E34F-8BA6-3CA410A45E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4513" y="566070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5</a:t>
            </a:r>
          </a:p>
        </p:txBody>
      </p:sp>
      <p:sp>
        <p:nvSpPr>
          <p:cNvPr id="16" name="Mengentext">
            <a:extLst>
              <a:ext uri="{FF2B5EF4-FFF2-40B4-BE49-F238E27FC236}">
                <a16:creationId xmlns:a16="http://schemas.microsoft.com/office/drawing/2014/main" id="{9C08FC8B-D72D-3C49-AE43-59435B527F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56693" y="3835687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17" name="Mengentext">
            <a:extLst>
              <a:ext uri="{FF2B5EF4-FFF2-40B4-BE49-F238E27FC236}">
                <a16:creationId xmlns:a16="http://schemas.microsoft.com/office/drawing/2014/main" id="{B78C70DF-0EB6-4D4A-A20B-31460DF3CC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56693" y="4508858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18" name="Mengentext">
            <a:extLst>
              <a:ext uri="{FF2B5EF4-FFF2-40B4-BE49-F238E27FC236}">
                <a16:creationId xmlns:a16="http://schemas.microsoft.com/office/drawing/2014/main" id="{36261980-D2E6-7742-AE29-6DE955C6B0E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56693" y="5182029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19" name="Mengentext">
            <a:extLst>
              <a:ext uri="{FF2B5EF4-FFF2-40B4-BE49-F238E27FC236}">
                <a16:creationId xmlns:a16="http://schemas.microsoft.com/office/drawing/2014/main" id="{64607761-955D-6249-AAAB-2450D97D6B1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56693" y="5855202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20" name="Mengentext">
            <a:extLst>
              <a:ext uri="{FF2B5EF4-FFF2-40B4-BE49-F238E27FC236}">
                <a16:creationId xmlns:a16="http://schemas.microsoft.com/office/drawing/2014/main" id="{77B10108-F32E-6C4E-A6B7-2F52E77658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14762" y="3162516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80B28D25-BB3B-6B4B-96AD-3F56D64EE16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72582" y="294798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6</a:t>
            </a: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24909C24-EE8B-6D4F-AAE4-6761EA5A0C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72582" y="364902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7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0834207B-4C50-454C-BDAD-9270B9C5CD0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72582" y="428910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8</a:t>
            </a: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3FF81E12-4AD8-F840-AF92-83A62713EB0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72582" y="496728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9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CF82AF0A-B420-7D47-BEEA-1093ECFF9C8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88374" y="5660708"/>
            <a:ext cx="809658" cy="5381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de-DE" dirty="0"/>
              <a:t>10</a:t>
            </a:r>
          </a:p>
        </p:txBody>
      </p:sp>
      <p:sp>
        <p:nvSpPr>
          <p:cNvPr id="26" name="Mengentext">
            <a:extLst>
              <a:ext uri="{FF2B5EF4-FFF2-40B4-BE49-F238E27FC236}">
                <a16:creationId xmlns:a16="http://schemas.microsoft.com/office/drawing/2014/main" id="{D170C4C7-878E-8D48-AB9A-BEA3A20BC8C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14762" y="3835687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27" name="Mengentext">
            <a:extLst>
              <a:ext uri="{FF2B5EF4-FFF2-40B4-BE49-F238E27FC236}">
                <a16:creationId xmlns:a16="http://schemas.microsoft.com/office/drawing/2014/main" id="{6E2874F6-0A10-C249-AB11-90B6F572269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14762" y="4508858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28" name="Mengentext">
            <a:extLst>
              <a:ext uri="{FF2B5EF4-FFF2-40B4-BE49-F238E27FC236}">
                <a16:creationId xmlns:a16="http://schemas.microsoft.com/office/drawing/2014/main" id="{2CBAB3E0-0143-D547-9B4C-8E12609633E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414762" y="5182029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29" name="Mengentext">
            <a:extLst>
              <a:ext uri="{FF2B5EF4-FFF2-40B4-BE49-F238E27FC236}">
                <a16:creationId xmlns:a16="http://schemas.microsoft.com/office/drawing/2014/main" id="{FE8EB7ED-46E9-5644-BD09-13AF9733189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414762" y="5855202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</p:spTree>
    <p:extLst>
      <p:ext uri="{BB962C8B-B14F-4D97-AF65-F5344CB8AC3E}">
        <p14:creationId xmlns:p14="http://schemas.microsoft.com/office/powerpoint/2010/main" val="1226886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/ Inhalt /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3" y="3801685"/>
            <a:ext cx="5466987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 marL="247650" indent="-247650">
              <a:lnSpc>
                <a:spcPct val="100000"/>
              </a:lnSpc>
              <a:tabLst/>
              <a:defRPr sz="1600" cap="none" spc="40" baseline="0">
                <a:latin typeface="+mn-lt"/>
              </a:defRPr>
            </a:lvl4pPr>
            <a:lvl5pPr marL="534988" indent="-277813">
              <a:lnSpc>
                <a:spcPct val="100000"/>
              </a:lnSpc>
              <a:tabLst/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 hasCustomPrompt="1"/>
          </p:nvPr>
        </p:nvSpPr>
        <p:spPr>
          <a:xfrm>
            <a:off x="340981" y="1604798"/>
            <a:ext cx="5466987" cy="20808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DFE00BB7-FEF8-6548-930E-00A27AA886B8}" type="datetime1">
              <a:rPr lang="de-DE" smtClean="0"/>
              <a:t>25.02.26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6096000" y="1604963"/>
            <a:ext cx="6096000" cy="4705350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9232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/ Inhalt /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3" y="3801685"/>
            <a:ext cx="5466987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 marL="247650" indent="-247650">
              <a:lnSpc>
                <a:spcPct val="100000"/>
              </a:lnSpc>
              <a:tabLst/>
              <a:defRPr sz="1600" cap="none" spc="40" baseline="0">
                <a:latin typeface="+mn-lt"/>
              </a:defRPr>
            </a:lvl4pPr>
            <a:lvl5pPr marL="534988" indent="-277813">
              <a:lnSpc>
                <a:spcPct val="100000"/>
              </a:lnSpc>
              <a:tabLst/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 hasCustomPrompt="1"/>
          </p:nvPr>
        </p:nvSpPr>
        <p:spPr>
          <a:xfrm>
            <a:off x="340981" y="1604798"/>
            <a:ext cx="5466987" cy="20808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74525419-5BF6-D842-81BA-0C3CB5DF4044}" type="datetime1">
              <a:rPr lang="de-DE" smtClean="0"/>
              <a:t>25.02.26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A1245ED-6833-0748-9DAD-DF2E2787D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800" y="840000"/>
            <a:ext cx="9390634" cy="6252597"/>
          </a:xfrm>
          <a:prstGeom prst="rect">
            <a:avLst/>
          </a:prstGeom>
        </p:spPr>
      </p:pic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624DB34E-A066-934E-B16A-AA4C922227E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99566" y="1714176"/>
            <a:ext cx="5535233" cy="312452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2847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/ Inhalt /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6306921" y="3801685"/>
            <a:ext cx="5541575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 marL="247650" indent="-247650">
              <a:lnSpc>
                <a:spcPct val="100000"/>
              </a:lnSpc>
              <a:tabLst/>
              <a:defRPr sz="1600" cap="none" spc="40" baseline="0">
                <a:latin typeface="+mn-lt"/>
              </a:defRPr>
            </a:lvl4pPr>
            <a:lvl5pPr marL="534988" indent="-277813">
              <a:lnSpc>
                <a:spcPct val="100000"/>
              </a:lnSpc>
              <a:tabLst/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 hasCustomPrompt="1"/>
          </p:nvPr>
        </p:nvSpPr>
        <p:spPr>
          <a:xfrm>
            <a:off x="6311901" y="1604798"/>
            <a:ext cx="5545138" cy="20808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D92AAA69-468A-9440-9BB6-CCA958B542C4}" type="datetime1">
              <a:rPr lang="de-DE" smtClean="0"/>
              <a:t>25.02.26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0" y="1604963"/>
            <a:ext cx="6096000" cy="4705350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56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E64FD7D7-3BF9-0641-B90E-D7D24F15975E}" type="datetime1">
              <a:rPr lang="de-DE" smtClean="0"/>
              <a:t>25.02.26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334962" y="1604963"/>
            <a:ext cx="5689030" cy="4705350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11" name="Bildplatzhalter 5">
            <a:extLst>
              <a:ext uri="{FF2B5EF4-FFF2-40B4-BE49-F238E27FC236}">
                <a16:creationId xmlns:a16="http://schemas.microsoft.com/office/drawing/2014/main" id="{1FCC726F-E193-F94F-8201-525E01F62C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8008" y="1604963"/>
            <a:ext cx="5689030" cy="225608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13" name="Bildplatzhalter 5">
            <a:extLst>
              <a:ext uri="{FF2B5EF4-FFF2-40B4-BE49-F238E27FC236}">
                <a16:creationId xmlns:a16="http://schemas.microsoft.com/office/drawing/2014/main" id="{B85BD1D8-7EB2-9E4D-B9CB-36ACC967C53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8008" y="4007912"/>
            <a:ext cx="5689030" cy="230081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528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invertie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3" y="2926232"/>
            <a:ext cx="7679286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solidFill>
                  <a:schemeClr val="bg1"/>
                </a:solidFill>
                <a:latin typeface="+mn-lt"/>
              </a:defRPr>
            </a:lvl3pPr>
            <a:lvl4pPr marL="247650" indent="-247650">
              <a:lnSpc>
                <a:spcPct val="100000"/>
              </a:lnSpc>
              <a:tabLst/>
              <a:defRPr sz="1600" cap="none" spc="40" baseline="0">
                <a:solidFill>
                  <a:schemeClr val="bg1"/>
                </a:solidFill>
                <a:latin typeface="+mn-lt"/>
              </a:defRPr>
            </a:lvl4pPr>
            <a:lvl5pPr marL="534988" indent="-277813">
              <a:lnSpc>
                <a:spcPct val="100000"/>
              </a:lnSpc>
              <a:tabLst/>
              <a:defRPr sz="1600" cap="none" spc="4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/>
          </p:nvPr>
        </p:nvSpPr>
        <p:spPr>
          <a:xfrm>
            <a:off x="340981" y="1604798"/>
            <a:ext cx="9594652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97880D43-ACF9-1240-BBA0-34C2C3C1C018}" type="datetime1">
              <a:rPr lang="de-DE" smtClean="0"/>
              <a:t>25.02.26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4918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/ Titel / Inhalt mit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2255838" y="5637213"/>
            <a:ext cx="7679795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lnSpc>
                <a:spcPct val="100000"/>
              </a:lnSpc>
              <a:defRPr sz="1600" cap="none" spc="40" baseline="0">
                <a:latin typeface="+mn-lt"/>
              </a:defRPr>
            </a:lvl1pPr>
            <a:lvl2pPr algn="l">
              <a:lnSpc>
                <a:spcPct val="100000"/>
              </a:lnSpc>
              <a:defRPr sz="1600" cap="none" spc="40" baseline="0">
                <a:latin typeface="+mn-lt"/>
              </a:defRPr>
            </a:lvl2pPr>
            <a:lvl3pPr algn="l">
              <a:lnSpc>
                <a:spcPct val="100000"/>
              </a:lnSpc>
              <a:defRPr sz="1867" cap="none" spc="40" baseline="0">
                <a:latin typeface="+mn-lt"/>
              </a:defRPr>
            </a:lvl3pPr>
            <a:lvl4pPr algn="l">
              <a:lnSpc>
                <a:spcPct val="100000"/>
              </a:lnSpc>
              <a:defRPr sz="1867" cap="none" spc="40" baseline="0">
                <a:latin typeface="+mn-lt"/>
              </a:defRPr>
            </a:lvl4pPr>
            <a:lvl5pPr algn="l">
              <a:lnSpc>
                <a:spcPct val="100000"/>
              </a:lnSpc>
              <a:defRPr sz="1867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 hasCustomPrompt="1"/>
          </p:nvPr>
        </p:nvSpPr>
        <p:spPr>
          <a:xfrm>
            <a:off x="2255837" y="5134075"/>
            <a:ext cx="7679795" cy="95158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/>
            </a:lvl1pPr>
          </a:lstStyle>
          <a:p>
            <a:pPr lvl="0"/>
            <a:r>
              <a:rPr lang="de-DE" dirty="0"/>
              <a:t>Formatvorlagen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8AB095E4-9FFE-4542-8643-40CBEB026F9B}" type="datetime1">
              <a:rPr lang="de-DE" smtClean="0"/>
              <a:t>25.02.26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2"/>
          </p:nvPr>
        </p:nvSpPr>
        <p:spPr>
          <a:xfrm>
            <a:off x="2255838" y="1604963"/>
            <a:ext cx="7680326" cy="336073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3489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mit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2255838" y="5637213"/>
            <a:ext cx="7679795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1600" cap="none" spc="40" baseline="0">
                <a:latin typeface="+mn-lt"/>
              </a:defRPr>
            </a:lvl1pPr>
            <a:lvl2pPr algn="ctr">
              <a:lnSpc>
                <a:spcPct val="100000"/>
              </a:lnSpc>
              <a:defRPr sz="1600" cap="none" spc="40" baseline="0">
                <a:latin typeface="+mn-lt"/>
              </a:defRPr>
            </a:lvl2pPr>
            <a:lvl3pPr algn="l">
              <a:lnSpc>
                <a:spcPct val="100000"/>
              </a:lnSpc>
              <a:defRPr sz="1867" cap="none" spc="40" baseline="0">
                <a:latin typeface="+mn-lt"/>
              </a:defRPr>
            </a:lvl3pPr>
            <a:lvl4pPr algn="l">
              <a:lnSpc>
                <a:spcPct val="100000"/>
              </a:lnSpc>
              <a:defRPr sz="1867" cap="none" spc="40" baseline="0">
                <a:latin typeface="+mn-lt"/>
              </a:defRPr>
            </a:lvl4pPr>
            <a:lvl5pPr algn="l">
              <a:lnSpc>
                <a:spcPct val="100000"/>
              </a:lnSpc>
              <a:defRPr sz="1867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B5691DD1-19DF-1645-AD54-9CF1E3DF43D8}" type="datetime1">
              <a:rPr lang="de-DE" smtClean="0"/>
              <a:t>25.02.26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C209CFB-A8DC-AF41-A8DC-E9EF9A02A3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1464" y="1604963"/>
            <a:ext cx="9721080" cy="37687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42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15876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ildstreif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Überschrift">
            <a:extLst>
              <a:ext uri="{FF2B5EF4-FFF2-40B4-BE49-F238E27FC236}">
                <a16:creationId xmlns:a16="http://schemas.microsoft.com/office/drawing/2014/main" id="{D1730AEA-8C9A-2D4C-9C6B-6778599811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981" y="1604798"/>
            <a:ext cx="9594652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3088B3E8-E60B-6F42-BEE4-F838A682B1A3}" type="datetime1">
              <a:rPr lang="de-DE" smtClean="0"/>
              <a:t>25.02.26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2"/>
          </p:nvPr>
        </p:nvSpPr>
        <p:spPr>
          <a:xfrm>
            <a:off x="0" y="2947988"/>
            <a:ext cx="12192000" cy="336073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2635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Titel Vollbildild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platzhalter 8">
            <a:extLst>
              <a:ext uri="{FF2B5EF4-FFF2-40B4-BE49-F238E27FC236}">
                <a16:creationId xmlns:a16="http://schemas.microsoft.com/office/drawing/2014/main" id="{16D54C2C-C1BA-5A49-B1F6-3EFEF007B2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4117" cy="68580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D3152BEA-25F2-DA45-B0B1-41A8128573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3">
                  <a:lumMod val="67000"/>
                  <a:alpha val="0"/>
                </a:schemeClr>
              </a:gs>
              <a:gs pos="90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DE3F05-BCB9-1540-83FF-13E2917E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63B45E5-B033-114F-AA58-3AD3D727C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2EB25-F097-A74B-A96B-01944B99B827}" type="datetime1">
              <a:rPr lang="de-DE" smtClean="0"/>
              <a:t>25.02.26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A1056A9-E70F-1147-A7A9-1651B5033A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4B2978-8BAC-4943-B684-C5E414AF233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10" name="Mengentext">
            <a:extLst>
              <a:ext uri="{FF2B5EF4-FFF2-40B4-BE49-F238E27FC236}">
                <a16:creationId xmlns:a16="http://schemas.microsoft.com/office/drawing/2014/main" id="{BFACE1E2-960B-484C-93F2-E04B2F4048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55838" y="4292600"/>
            <a:ext cx="7679795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1600" cap="none" spc="40" baseline="0">
                <a:latin typeface="+mn-lt"/>
              </a:defRPr>
            </a:lvl1pPr>
            <a:lvl2pPr algn="ctr">
              <a:lnSpc>
                <a:spcPct val="100000"/>
              </a:lnSpc>
              <a:defRPr sz="1600" cap="none" spc="40" baseline="0">
                <a:latin typeface="+mn-lt"/>
              </a:defRPr>
            </a:lvl2pPr>
            <a:lvl3pPr algn="l">
              <a:lnSpc>
                <a:spcPct val="100000"/>
              </a:lnSpc>
              <a:defRPr sz="1867" cap="none" spc="40" baseline="0">
                <a:latin typeface="+mn-lt"/>
              </a:defRPr>
            </a:lvl3pPr>
            <a:lvl4pPr algn="l">
              <a:lnSpc>
                <a:spcPct val="100000"/>
              </a:lnSpc>
              <a:defRPr sz="1867" cap="none" spc="40" baseline="0">
                <a:latin typeface="+mn-lt"/>
              </a:defRPr>
            </a:lvl4pPr>
            <a:lvl5pPr algn="l">
              <a:lnSpc>
                <a:spcPct val="100000"/>
              </a:lnSpc>
              <a:defRPr sz="1867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0037A9FC-59F7-1246-9345-AC66C9271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71464" y="2278063"/>
            <a:ext cx="9721080" cy="2012421"/>
          </a:xfrm>
          <a:prstGeom prst="rect">
            <a:avLst/>
          </a:prstGeom>
        </p:spPr>
        <p:txBody>
          <a:bodyPr anchor="ctr" anchorCtr="0"/>
          <a:lstStyle>
            <a:lvl1pPr algn="ctr">
              <a:defRPr sz="42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grpSp>
        <p:nvGrpSpPr>
          <p:cNvPr id="37" name="TU Da Logo">
            <a:extLst>
              <a:ext uri="{FF2B5EF4-FFF2-40B4-BE49-F238E27FC236}">
                <a16:creationId xmlns:a16="http://schemas.microsoft.com/office/drawing/2014/main" id="{EAA66300-6AAB-754F-8BB2-1546FA7BF970}"/>
              </a:ext>
            </a:extLst>
          </p:cNvPr>
          <p:cNvGrpSpPr/>
          <p:nvPr userDrawn="1"/>
        </p:nvGrpSpPr>
        <p:grpSpPr>
          <a:xfrm>
            <a:off x="9911087" y="412750"/>
            <a:ext cx="2272815" cy="910165"/>
            <a:chOff x="7454900" y="306388"/>
            <a:chExt cx="1704610" cy="682624"/>
          </a:xfrm>
        </p:grpSpPr>
        <p:sp>
          <p:nvSpPr>
            <p:cNvPr id="38" name="AutoShape 3">
              <a:extLst>
                <a:ext uri="{FF2B5EF4-FFF2-40B4-BE49-F238E27FC236}">
                  <a16:creationId xmlns:a16="http://schemas.microsoft.com/office/drawing/2014/main" id="{88A9D315-D5F1-434E-9D9F-7DD811A40DC8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7C30205E-33B3-0945-9A01-0401BCC449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3C7F08C4-12F6-5B45-86F9-73FB3C1B0A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3A0BEBE8-6577-4141-B011-92AC0BF021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BCBB143F-9833-F04C-86D0-D3DA70F161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47EA41C8-81C0-DE43-BE0B-E818FB82CA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174B789B-A76E-5842-AFD2-45E44F4305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16749FFF-AF73-AE46-8051-4ACEF85547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01A5CD2E-02AD-C64B-A65F-D7CC904CAF1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6EF9AB83-0096-9D4F-ACD1-6EA4F2B065B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5A8B2D96-1101-E343-8AEA-5FCEC2F559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</p:spTree>
    <p:extLst>
      <p:ext uri="{BB962C8B-B14F-4D97-AF65-F5344CB8AC3E}">
        <p14:creationId xmlns:p14="http://schemas.microsoft.com/office/powerpoint/2010/main" val="3871415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ngentext-Rechts"/>
          <p:cNvSpPr>
            <a:spLocks noGrp="1"/>
          </p:cNvSpPr>
          <p:nvPr>
            <p:ph type="body" sz="quarter" idx="12" hasCustomPrompt="1"/>
          </p:nvPr>
        </p:nvSpPr>
        <p:spPr>
          <a:xfrm>
            <a:off x="6304523" y="2926232"/>
            <a:ext cx="5543974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 marL="247650" indent="-247650">
              <a:lnSpc>
                <a:spcPct val="100000"/>
              </a:lnSpc>
              <a:tabLst/>
              <a:defRPr sz="1600" cap="none" spc="40" baseline="0">
                <a:latin typeface="+mn-lt"/>
              </a:defRPr>
            </a:lvl4pPr>
            <a:lvl5pPr marL="534988" indent="-277813">
              <a:lnSpc>
                <a:spcPct val="100000"/>
              </a:lnSpc>
              <a:tabLst/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Mengentext-Links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3" y="2926232"/>
            <a:ext cx="5543974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 marL="247650" indent="-247650">
              <a:lnSpc>
                <a:spcPct val="100000"/>
              </a:lnSpc>
              <a:tabLst/>
              <a:defRPr sz="1600" cap="none" spc="40" baseline="0">
                <a:latin typeface="+mn-lt"/>
              </a:defRPr>
            </a:lvl4pPr>
            <a:lvl5pPr marL="534988" indent="-277813">
              <a:lnSpc>
                <a:spcPct val="100000"/>
              </a:lnSpc>
              <a:tabLst/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/>
          </p:nvPr>
        </p:nvSpPr>
        <p:spPr>
          <a:xfrm>
            <a:off x="340981" y="1604798"/>
            <a:ext cx="9594652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13DB074A-2E86-C84E-886A-0F46B905883C}" type="datetime1">
              <a:rPr lang="de-DE" smtClean="0"/>
              <a:t>25.02.26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8380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3" y="2926232"/>
            <a:ext cx="3600000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/>
          </p:nvPr>
        </p:nvSpPr>
        <p:spPr>
          <a:xfrm>
            <a:off x="340981" y="1604798"/>
            <a:ext cx="9594652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C40C8D0A-2826-334F-AC7B-3C502487EC04}" type="datetime1">
              <a:rPr lang="de-DE" smtClean="0"/>
              <a:t>25.02.26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8" name="Mengentext"/>
          <p:cNvSpPr>
            <a:spLocks noGrp="1"/>
          </p:cNvSpPr>
          <p:nvPr>
            <p:ph type="body" sz="quarter" idx="12" hasCustomPrompt="1"/>
          </p:nvPr>
        </p:nvSpPr>
        <p:spPr>
          <a:xfrm>
            <a:off x="4292250" y="2926232"/>
            <a:ext cx="3600000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Mengentext"/>
          <p:cNvSpPr>
            <a:spLocks noGrp="1"/>
          </p:cNvSpPr>
          <p:nvPr>
            <p:ph type="body" sz="quarter" idx="13" hasCustomPrompt="1"/>
          </p:nvPr>
        </p:nvSpPr>
        <p:spPr>
          <a:xfrm>
            <a:off x="8248497" y="2926232"/>
            <a:ext cx="3600000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9846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n 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ngentext-Rechts"/>
          <p:cNvSpPr>
            <a:spLocks noGrp="1"/>
          </p:cNvSpPr>
          <p:nvPr>
            <p:ph type="body" sz="quarter" idx="12" hasCustomPrompt="1"/>
          </p:nvPr>
        </p:nvSpPr>
        <p:spPr>
          <a:xfrm>
            <a:off x="6304523" y="2926232"/>
            <a:ext cx="5543974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Mengentext-Links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3" y="2926232"/>
            <a:ext cx="5543974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-links"/>
          <p:cNvSpPr>
            <a:spLocks noGrp="1"/>
          </p:cNvSpPr>
          <p:nvPr>
            <p:ph type="body" sz="quarter" idx="11" hasCustomPrompt="1"/>
          </p:nvPr>
        </p:nvSpPr>
        <p:spPr>
          <a:xfrm>
            <a:off x="340981" y="1604798"/>
            <a:ext cx="5538996" cy="968086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>
              <a:defRPr sz="26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3" name="Überschrift-rechts"/>
          <p:cNvSpPr>
            <a:spLocks noGrp="1"/>
          </p:cNvSpPr>
          <p:nvPr>
            <p:ph type="body" sz="quarter" idx="13" hasCustomPrompt="1"/>
          </p:nvPr>
        </p:nvSpPr>
        <p:spPr>
          <a:xfrm>
            <a:off x="6293867" y="1604798"/>
            <a:ext cx="5538996" cy="968086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>
              <a:defRPr sz="26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81452342-A80E-5445-A934-373EC6DCFFC2}" type="datetime1">
              <a:rPr lang="de-DE" smtClean="0"/>
              <a:t>25.02.26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4881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 2 Spalten +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ngentext-Rechts"/>
          <p:cNvSpPr>
            <a:spLocks noGrp="1"/>
          </p:cNvSpPr>
          <p:nvPr>
            <p:ph type="body" sz="quarter" idx="12" hasCustomPrompt="1"/>
          </p:nvPr>
        </p:nvSpPr>
        <p:spPr>
          <a:xfrm>
            <a:off x="5447928" y="2926232"/>
            <a:ext cx="4488235" cy="1569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Mengentext-Links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2" y="2926232"/>
            <a:ext cx="4607870" cy="1569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-links"/>
          <p:cNvSpPr>
            <a:spLocks noGrp="1"/>
          </p:cNvSpPr>
          <p:nvPr>
            <p:ph type="body" sz="quarter" idx="11"/>
          </p:nvPr>
        </p:nvSpPr>
        <p:spPr>
          <a:xfrm>
            <a:off x="340981" y="1604798"/>
            <a:ext cx="4602891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26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3" name="Überschrift-rechts"/>
          <p:cNvSpPr>
            <a:spLocks noGrp="1"/>
          </p:cNvSpPr>
          <p:nvPr>
            <p:ph type="body" sz="quarter" idx="13"/>
          </p:nvPr>
        </p:nvSpPr>
        <p:spPr>
          <a:xfrm>
            <a:off x="5447928" y="1604798"/>
            <a:ext cx="4474319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26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2555A729-F7CB-C54F-B1CE-6B88A50C74FC}" type="datetime1">
              <a:rPr lang="de-DE" smtClean="0"/>
              <a:t>25.02.26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14" name="Bildplatzhalter"/>
          <p:cNvSpPr>
            <a:spLocks noGrp="1"/>
          </p:cNvSpPr>
          <p:nvPr>
            <p:ph type="pic" sz="quarter" idx="14" hasCustomPrompt="1"/>
          </p:nvPr>
        </p:nvSpPr>
        <p:spPr>
          <a:xfrm>
            <a:off x="10128447" y="1604963"/>
            <a:ext cx="2065669" cy="67310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de-DE" dirty="0"/>
              <a:t>Hier </a:t>
            </a:r>
            <a:r>
              <a:rPr lang="de-DE" dirty="0" err="1"/>
              <a:t>Sublogo</a:t>
            </a:r>
            <a:r>
              <a:rPr lang="de-DE" dirty="0"/>
              <a:t> platzieren</a:t>
            </a:r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7272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8998FB-6C64-8B44-93CB-335C80266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D2EFE214-D270-6B4C-92C0-CC06527E31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2018" y="2020493"/>
            <a:ext cx="2687637" cy="2687637"/>
          </a:xfrm>
          <a:prstGeom prst="ellipse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5BF83B9-2515-454D-A89F-2608B1EDE5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76713" y="3135551"/>
            <a:ext cx="5759450" cy="28733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cap="none" spc="30" baseline="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1F841205-6AE5-5D48-90B6-2AF9DE19B3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76713" y="3521631"/>
            <a:ext cx="5759450" cy="28733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cap="none" spc="30" baseline="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7" name="Textplatzhalter 11">
            <a:extLst>
              <a:ext uri="{FF2B5EF4-FFF2-40B4-BE49-F238E27FC236}">
                <a16:creationId xmlns:a16="http://schemas.microsoft.com/office/drawing/2014/main" id="{F62238B2-8177-9D46-ACCD-E279BB0EB5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6713" y="3907711"/>
            <a:ext cx="5759450" cy="28733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cap="none" spc="30" baseline="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8" name="Textplatzhalter 11">
            <a:extLst>
              <a:ext uri="{FF2B5EF4-FFF2-40B4-BE49-F238E27FC236}">
                <a16:creationId xmlns:a16="http://schemas.microsoft.com/office/drawing/2014/main" id="{9A2974F0-5D4E-6244-B854-C9036906ADA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76713" y="4293791"/>
            <a:ext cx="5759450" cy="28733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cap="none" spc="30" baseline="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Datumsplatzhalter 3">
            <a:extLst>
              <a:ext uri="{FF2B5EF4-FFF2-40B4-BE49-F238E27FC236}">
                <a16:creationId xmlns:a16="http://schemas.microsoft.com/office/drawing/2014/main" id="{FE42D87B-A787-C742-975C-9BD6E3CC99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E12F9227-B5EE-894C-AE26-030FC59C4FF6}" type="datetime1">
              <a:rPr lang="de-DE" smtClean="0"/>
              <a:t>25.02.26</a:t>
            </a:fld>
            <a:endParaRPr lang="de-DE" dirty="0"/>
          </a:p>
        </p:txBody>
      </p: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id="{288379A2-EC9C-0E42-8EC5-77D6C95C3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21" name="Fußzeilenplatzhalter 4">
            <a:extLst>
              <a:ext uri="{FF2B5EF4-FFF2-40B4-BE49-F238E27FC236}">
                <a16:creationId xmlns:a16="http://schemas.microsoft.com/office/drawing/2014/main" id="{D54AADC4-3D1D-554C-9B75-50BDACB2B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C5238371-880F-3F4E-A94E-5EB32911D64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76713" y="2278063"/>
            <a:ext cx="5759450" cy="68102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5400"/>
            </a:lvl1pPr>
          </a:lstStyle>
          <a:p>
            <a:pPr lvl="0"/>
            <a:r>
              <a:rPr lang="de-DE" dirty="0"/>
              <a:t>Mastertext</a:t>
            </a:r>
          </a:p>
        </p:txBody>
      </p:sp>
    </p:spTree>
    <p:extLst>
      <p:ext uri="{BB962C8B-B14F-4D97-AF65-F5344CB8AC3E}">
        <p14:creationId xmlns:p14="http://schemas.microsoft.com/office/powerpoint/2010/main" val="2217462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Titel Vollbildild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6553560-BCAE-D548-9152-407AB22F0D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D3152BEA-25F2-DA45-B0B1-41A812857342}"/>
              </a:ext>
            </a:extLst>
          </p:cNvPr>
          <p:cNvSpPr/>
          <p:nvPr userDrawn="1"/>
        </p:nvSpPr>
        <p:spPr>
          <a:xfrm>
            <a:off x="-6965" y="5081"/>
            <a:ext cx="12192000" cy="6858000"/>
          </a:xfrm>
          <a:prstGeom prst="rect">
            <a:avLst/>
          </a:prstGeom>
          <a:gradFill>
            <a:gsLst>
              <a:gs pos="22000">
                <a:schemeClr val="accent3">
                  <a:lumMod val="67000"/>
                  <a:alpha val="0"/>
                </a:schemeClr>
              </a:gs>
              <a:gs pos="50000">
                <a:schemeClr val="accent3">
                  <a:lumMod val="97000"/>
                  <a:lumOff val="3000"/>
                  <a:alpha val="6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DE3F05-BCB9-1540-83FF-13E2917E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63B45E5-B033-114F-AA58-3AD3D727C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2EB25-F097-A74B-A96B-01944B99B827}" type="datetime1">
              <a:rPr lang="de-DE" smtClean="0"/>
              <a:t>25.02.26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A1056A9-E70F-1147-A7A9-1651B5033A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4B2978-8BAC-4943-B684-C5E414AF233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10" name="Mengentext">
            <a:extLst>
              <a:ext uri="{FF2B5EF4-FFF2-40B4-BE49-F238E27FC236}">
                <a16:creationId xmlns:a16="http://schemas.microsoft.com/office/drawing/2014/main" id="{BFACE1E2-960B-484C-93F2-E04B2F4048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55838" y="4292600"/>
            <a:ext cx="7679795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1600" cap="none" spc="40" baseline="0">
                <a:latin typeface="+mn-lt"/>
              </a:defRPr>
            </a:lvl1pPr>
            <a:lvl2pPr algn="ctr">
              <a:lnSpc>
                <a:spcPct val="100000"/>
              </a:lnSpc>
              <a:defRPr sz="1600" cap="none" spc="40" baseline="0">
                <a:latin typeface="+mn-lt"/>
              </a:defRPr>
            </a:lvl2pPr>
            <a:lvl3pPr algn="l">
              <a:lnSpc>
                <a:spcPct val="100000"/>
              </a:lnSpc>
              <a:defRPr sz="1867" cap="none" spc="40" baseline="0">
                <a:latin typeface="+mn-lt"/>
              </a:defRPr>
            </a:lvl3pPr>
            <a:lvl4pPr algn="l">
              <a:lnSpc>
                <a:spcPct val="100000"/>
              </a:lnSpc>
              <a:defRPr sz="1867" cap="none" spc="40" baseline="0">
                <a:latin typeface="+mn-lt"/>
              </a:defRPr>
            </a:lvl4pPr>
            <a:lvl5pPr algn="l">
              <a:lnSpc>
                <a:spcPct val="100000"/>
              </a:lnSpc>
              <a:defRPr sz="1867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0037A9FC-59F7-1246-9345-AC66C9271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71464" y="2278063"/>
            <a:ext cx="9721080" cy="2012421"/>
          </a:xfrm>
          <a:prstGeom prst="rect">
            <a:avLst/>
          </a:prstGeom>
        </p:spPr>
        <p:txBody>
          <a:bodyPr anchor="ctr" anchorCtr="0"/>
          <a:lstStyle>
            <a:lvl1pPr algn="ctr">
              <a:defRPr sz="42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grpSp>
        <p:nvGrpSpPr>
          <p:cNvPr id="24" name="TU Da Logo">
            <a:extLst>
              <a:ext uri="{FF2B5EF4-FFF2-40B4-BE49-F238E27FC236}">
                <a16:creationId xmlns:a16="http://schemas.microsoft.com/office/drawing/2014/main" id="{028F6B8A-4351-C14D-81EE-80408041AAA1}"/>
              </a:ext>
            </a:extLst>
          </p:cNvPr>
          <p:cNvGrpSpPr/>
          <p:nvPr userDrawn="1"/>
        </p:nvGrpSpPr>
        <p:grpSpPr>
          <a:xfrm>
            <a:off x="9911087" y="412750"/>
            <a:ext cx="2272815" cy="910165"/>
            <a:chOff x="7454900" y="306388"/>
            <a:chExt cx="1704610" cy="682624"/>
          </a:xfrm>
        </p:grpSpPr>
        <p:sp>
          <p:nvSpPr>
            <p:cNvPr id="25" name="AutoShape 3">
              <a:extLst>
                <a:ext uri="{FF2B5EF4-FFF2-40B4-BE49-F238E27FC236}">
                  <a16:creationId xmlns:a16="http://schemas.microsoft.com/office/drawing/2014/main" id="{AA3C96EC-094A-E747-BBAA-F0886BC8E1D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4C2D0020-DB1A-9048-B235-09A7E7CD17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E77EA0DE-6387-DC42-920F-1E924DE8BCC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38694ADC-4575-6A41-8B4B-DF5DC6F6C0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C81E4571-E534-FB4B-82D6-A5370FB4F95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58E4006C-1546-4C48-A332-B5F5A52340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5041117F-7AEA-5F49-AC6F-31F9E336B7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76AAC073-D207-7045-B2CE-E3A302D7ABB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3CECEE48-6642-7749-BF65-F58DF7E66F8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CEA088E1-A54D-7B4D-88AA-66731A3623E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573F31D7-C0EE-E34D-88C1-2532080200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</p:spTree>
    <p:extLst>
      <p:ext uri="{BB962C8B-B14F-4D97-AF65-F5344CB8AC3E}">
        <p14:creationId xmlns:p14="http://schemas.microsoft.com/office/powerpoint/2010/main" val="249410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Titel Vollbildild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2E11BAB0-E48E-C841-9D73-2787C12B48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D3152BEA-25F2-DA45-B0B1-41A8128573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2000">
                <a:schemeClr val="accent3">
                  <a:lumMod val="67000"/>
                  <a:alpha val="0"/>
                </a:schemeClr>
              </a:gs>
              <a:gs pos="50000">
                <a:schemeClr val="accent3">
                  <a:lumMod val="97000"/>
                  <a:lumOff val="3000"/>
                  <a:alpha val="6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DE3F05-BCB9-1540-83FF-13E2917E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63B45E5-B033-114F-AA58-3AD3D727C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2EB25-F097-A74B-A96B-01944B99B827}" type="datetime1">
              <a:rPr lang="de-DE" smtClean="0"/>
              <a:t>25.02.26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A1056A9-E70F-1147-A7A9-1651B5033A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4B2978-8BAC-4943-B684-C5E414AF233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10" name="Mengentext">
            <a:extLst>
              <a:ext uri="{FF2B5EF4-FFF2-40B4-BE49-F238E27FC236}">
                <a16:creationId xmlns:a16="http://schemas.microsoft.com/office/drawing/2014/main" id="{BFACE1E2-960B-484C-93F2-E04B2F4048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55838" y="4292600"/>
            <a:ext cx="7679795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1600" cap="none" spc="40" baseline="0">
                <a:latin typeface="+mn-lt"/>
              </a:defRPr>
            </a:lvl1pPr>
            <a:lvl2pPr algn="ctr">
              <a:lnSpc>
                <a:spcPct val="100000"/>
              </a:lnSpc>
              <a:defRPr sz="1600" cap="none" spc="40" baseline="0">
                <a:latin typeface="+mn-lt"/>
              </a:defRPr>
            </a:lvl2pPr>
            <a:lvl3pPr algn="l">
              <a:lnSpc>
                <a:spcPct val="100000"/>
              </a:lnSpc>
              <a:defRPr sz="1867" cap="none" spc="40" baseline="0">
                <a:latin typeface="+mn-lt"/>
              </a:defRPr>
            </a:lvl3pPr>
            <a:lvl4pPr algn="l">
              <a:lnSpc>
                <a:spcPct val="100000"/>
              </a:lnSpc>
              <a:defRPr sz="1867" cap="none" spc="40" baseline="0">
                <a:latin typeface="+mn-lt"/>
              </a:defRPr>
            </a:lvl4pPr>
            <a:lvl5pPr algn="l">
              <a:lnSpc>
                <a:spcPct val="100000"/>
              </a:lnSpc>
              <a:defRPr sz="1867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0037A9FC-59F7-1246-9345-AC66C9271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71464" y="2278063"/>
            <a:ext cx="9721080" cy="2012421"/>
          </a:xfrm>
          <a:prstGeom prst="rect">
            <a:avLst/>
          </a:prstGeom>
        </p:spPr>
        <p:txBody>
          <a:bodyPr anchor="ctr" anchorCtr="0"/>
          <a:lstStyle>
            <a:lvl1pPr algn="ctr">
              <a:defRPr sz="42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grpSp>
        <p:nvGrpSpPr>
          <p:cNvPr id="24" name="TU Da Logo">
            <a:extLst>
              <a:ext uri="{FF2B5EF4-FFF2-40B4-BE49-F238E27FC236}">
                <a16:creationId xmlns:a16="http://schemas.microsoft.com/office/drawing/2014/main" id="{CDD0BF59-DD3C-A540-8751-47F0864916DC}"/>
              </a:ext>
            </a:extLst>
          </p:cNvPr>
          <p:cNvGrpSpPr/>
          <p:nvPr userDrawn="1"/>
        </p:nvGrpSpPr>
        <p:grpSpPr>
          <a:xfrm>
            <a:off x="9911087" y="412750"/>
            <a:ext cx="2272815" cy="910165"/>
            <a:chOff x="7454900" y="306388"/>
            <a:chExt cx="1704610" cy="682624"/>
          </a:xfrm>
        </p:grpSpPr>
        <p:sp>
          <p:nvSpPr>
            <p:cNvPr id="25" name="AutoShape 3">
              <a:extLst>
                <a:ext uri="{FF2B5EF4-FFF2-40B4-BE49-F238E27FC236}">
                  <a16:creationId xmlns:a16="http://schemas.microsoft.com/office/drawing/2014/main" id="{2D07020F-1CA0-C84A-A40F-4A77C5D4C475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95E59EB5-6520-764D-8B47-9ADD117B89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88809F3F-51C3-1F49-8066-D1705F901D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8660E5BA-C1CC-8941-A24B-9D69F25F15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6351B9CA-F707-874A-B9BE-572135B616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E877424B-7D82-F246-90B6-1FEA894D22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F9CE5708-FBF2-4944-BE58-56E57D631D3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48867F45-B2F5-4849-A54C-69D80BAB50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C244DD00-9B38-7E4A-9828-D9FB7D52B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75202579-3B45-AA42-ABA7-06BCCBEBA6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4B1CC9F3-93E3-684F-A5CE-51F70608C8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</p:spTree>
    <p:extLst>
      <p:ext uri="{BB962C8B-B14F-4D97-AF65-F5344CB8AC3E}">
        <p14:creationId xmlns:p14="http://schemas.microsoft.com/office/powerpoint/2010/main" val="1715575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7AE648A0-3EE0-EB44-9250-0C1D3491ECFD}" type="datetime1">
              <a:rPr lang="de-DE" smtClean="0"/>
              <a:t>25.02.26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2255838" y="4292600"/>
            <a:ext cx="7679795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1600" cap="none" spc="40" baseline="0">
                <a:latin typeface="+mn-lt"/>
              </a:defRPr>
            </a:lvl1pPr>
            <a:lvl2pPr algn="ctr">
              <a:lnSpc>
                <a:spcPct val="100000"/>
              </a:lnSpc>
              <a:defRPr sz="1600" cap="none" spc="40" baseline="0">
                <a:latin typeface="+mn-lt"/>
              </a:defRPr>
            </a:lvl2pPr>
            <a:lvl3pPr algn="l">
              <a:lnSpc>
                <a:spcPct val="100000"/>
              </a:lnSpc>
              <a:defRPr sz="1867" cap="none" spc="40" baseline="0">
                <a:latin typeface="+mn-lt"/>
              </a:defRPr>
            </a:lvl3pPr>
            <a:lvl4pPr algn="l">
              <a:lnSpc>
                <a:spcPct val="100000"/>
              </a:lnSpc>
              <a:defRPr sz="1867" cap="none" spc="40" baseline="0">
                <a:latin typeface="+mn-lt"/>
              </a:defRPr>
            </a:lvl4pPr>
            <a:lvl5pPr algn="l">
              <a:lnSpc>
                <a:spcPct val="100000"/>
              </a:lnSpc>
              <a:defRPr sz="1867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C209CFB-A8DC-AF41-A8DC-E9EF9A02A3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1464" y="2278063"/>
            <a:ext cx="9721080" cy="2014537"/>
          </a:xfrm>
          <a:prstGeom prst="rect">
            <a:avLst/>
          </a:prstGeom>
        </p:spPr>
        <p:txBody>
          <a:bodyPr anchor="ctr" anchorCtr="0"/>
          <a:lstStyle>
            <a:lvl1pPr algn="ctr">
              <a:defRPr sz="42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895619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-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Überschrift"/>
          <p:cNvSpPr>
            <a:spLocks noGrp="1"/>
          </p:cNvSpPr>
          <p:nvPr>
            <p:ph type="body" sz="quarter" idx="11" hasCustomPrompt="1"/>
          </p:nvPr>
        </p:nvSpPr>
        <p:spPr>
          <a:xfrm>
            <a:off x="340981" y="4725111"/>
            <a:ext cx="9594652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84799" y="4296400"/>
            <a:ext cx="9599633" cy="144000"/>
          </a:xfrm>
        </p:spPr>
        <p:txBody>
          <a:bodyPr anchor="b" anchorCtr="0"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Datumsplatzhalter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B8676051-F2ED-BD4F-A174-41616750C208}" type="datetime1">
              <a:rPr lang="de-DE" smtClean="0"/>
              <a:t>25.02.26</a:t>
            </a:fld>
            <a:endParaRPr lang="de-DE" dirty="0"/>
          </a:p>
        </p:txBody>
      </p:sp>
      <p:sp>
        <p:nvSpPr>
          <p:cNvPr id="8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7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1884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-Trenner-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4117" cy="6858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de-DE" dirty="0"/>
              <a:t>Trennfolie mit Hintergrundbild</a:t>
            </a:r>
          </a:p>
        </p:txBody>
      </p:sp>
      <p:sp>
        <p:nvSpPr>
          <p:cNvPr id="8" name="Titel">
            <a:extLst>
              <a:ext uri="{FF2B5EF4-FFF2-40B4-BE49-F238E27FC236}">
                <a16:creationId xmlns:a16="http://schemas.microsoft.com/office/drawing/2014/main" id="{CE22A32B-3F26-9049-974C-F0B8BC975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799" y="4293096"/>
            <a:ext cx="9599633" cy="144000"/>
          </a:xfrm>
        </p:spPr>
        <p:txBody>
          <a:bodyPr anchor="b" anchorCtr="0"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/>
          </p:nvPr>
        </p:nvSpPr>
        <p:spPr>
          <a:xfrm>
            <a:off x="340981" y="4725111"/>
            <a:ext cx="9594652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1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9F9EB321-22C6-324C-AA30-60E6C10D803B}" type="datetime1">
              <a:rPr lang="de-DE" smtClean="0"/>
              <a:t>25.02.26</a:t>
            </a:fld>
            <a:endParaRPr lang="de-DE" dirty="0"/>
          </a:p>
        </p:txBody>
      </p:sp>
      <p:sp>
        <p:nvSpPr>
          <p:cNvPr id="2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2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41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folie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4117" cy="6858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de-DE" dirty="0"/>
              <a:t>Bild Vollfläche</a:t>
            </a:r>
          </a:p>
        </p:txBody>
      </p:sp>
    </p:spTree>
    <p:extLst>
      <p:ext uri="{BB962C8B-B14F-4D97-AF65-F5344CB8AC3E}">
        <p14:creationId xmlns:p14="http://schemas.microsoft.com/office/powerpoint/2010/main" val="3716563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bild_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604962"/>
            <a:ext cx="12194117" cy="4705351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de-DE" dirty="0"/>
              <a:t>Bild Vollfläche</a:t>
            </a:r>
          </a:p>
        </p:txBody>
      </p:sp>
      <p:sp>
        <p:nvSpPr>
          <p:cNvPr id="8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685DBD53-E1DF-6B40-A001-6647133B4B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C9CAFEA9-A594-1A47-BA6E-D2D088442907}" type="datetime1">
              <a:rPr lang="de-DE" smtClean="0"/>
              <a:t>25.02.26</a:t>
            </a:fld>
            <a:endParaRPr lang="de-DE" dirty="0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880163E4-B142-714C-95DC-48069CF69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F55B7F97-6A52-164E-9108-387425B07E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6684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atumsplatzhalter 3"/>
          <p:cNvSpPr>
            <a:spLocks noGrp="1"/>
          </p:cNvSpPr>
          <p:nvPr>
            <p:ph type="dt" sz="half" idx="2"/>
          </p:nvPr>
        </p:nvSpPr>
        <p:spPr>
          <a:xfrm>
            <a:off x="335360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 spc="80" baseline="0">
                <a:solidFill>
                  <a:schemeClr val="bg2"/>
                </a:solidFill>
              </a:defRPr>
            </a:lvl1pPr>
          </a:lstStyle>
          <a:p>
            <a:fld id="{7EB2EB25-F097-A74B-A96B-01944B99B827}" type="datetime1">
              <a:rPr lang="de-DE" smtClean="0"/>
              <a:t>25.02.26</a:t>
            </a:fld>
            <a:endParaRPr lang="de-DE" dirty="0"/>
          </a:p>
        </p:txBody>
      </p:sp>
      <p:sp>
        <p:nvSpPr>
          <p:cNvPr id="2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7851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1027" name="Kopfzeile"/>
          <p:cNvSpPr>
            <a:spLocks noGrp="1" noChangeArrowheads="1"/>
          </p:cNvSpPr>
          <p:nvPr>
            <p:ph type="title"/>
          </p:nvPr>
        </p:nvSpPr>
        <p:spPr bwMode="auto">
          <a:xfrm>
            <a:off x="336000" y="696384"/>
            <a:ext cx="9508067" cy="14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Titelmasterformat </a:t>
            </a:r>
            <a:r>
              <a:rPr lang="de-DE" dirty="0"/>
              <a:t>durch Klicken bearbeiten</a:t>
            </a:r>
            <a:endParaRPr lang="de-DE" altLang="de-DE" dirty="0"/>
          </a:p>
        </p:txBody>
      </p:sp>
      <p:grpSp>
        <p:nvGrpSpPr>
          <p:cNvPr id="15" name="TU Da Logo"/>
          <p:cNvGrpSpPr/>
          <p:nvPr userDrawn="1"/>
        </p:nvGrpSpPr>
        <p:grpSpPr>
          <a:xfrm>
            <a:off x="9911087" y="412750"/>
            <a:ext cx="2272815" cy="910165"/>
            <a:chOff x="7454900" y="306388"/>
            <a:chExt cx="1704610" cy="682624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" name="Freeform 6"/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6" name="Freeform 7"/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7" name="Freeform 8"/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8" name="Freeform 9"/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10"/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11"/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12"/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13"/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4"/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CD2A3E3-EA9D-0A4E-9809-E525F9B626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51" r:id="rId2"/>
    <p:sldLayoutId id="2147484252" r:id="rId3"/>
    <p:sldLayoutId id="2147484253" r:id="rId4"/>
    <p:sldLayoutId id="2147484246" r:id="rId5"/>
    <p:sldLayoutId id="2147484226" r:id="rId6"/>
    <p:sldLayoutId id="2147484228" r:id="rId7"/>
    <p:sldLayoutId id="2147484236" r:id="rId8"/>
    <p:sldLayoutId id="2147484239" r:id="rId9"/>
    <p:sldLayoutId id="2147484196" r:id="rId10"/>
    <p:sldLayoutId id="2147484244" r:id="rId11"/>
    <p:sldLayoutId id="2147484237" r:id="rId12"/>
    <p:sldLayoutId id="2147484248" r:id="rId13"/>
    <p:sldLayoutId id="2147484238" r:id="rId14"/>
    <p:sldLayoutId id="2147484242" r:id="rId15"/>
    <p:sldLayoutId id="2147484234" r:id="rId16"/>
    <p:sldLayoutId id="2147484235" r:id="rId17"/>
    <p:sldLayoutId id="2147484241" r:id="rId18"/>
    <p:sldLayoutId id="2147484240" r:id="rId19"/>
    <p:sldLayoutId id="2147484229" r:id="rId20"/>
    <p:sldLayoutId id="2147484232" r:id="rId21"/>
    <p:sldLayoutId id="2147484230" r:id="rId22"/>
    <p:sldLayoutId id="2147484231" r:id="rId23"/>
    <p:sldLayoutId id="2147484243" r:id="rId24"/>
  </p:sldLayoutIdLst>
  <p:hf hdr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000" cap="all" spc="200" baseline="0">
          <a:solidFill>
            <a:schemeClr val="tx1"/>
          </a:solidFill>
          <a:latin typeface="Arial Black"/>
          <a:ea typeface="MS PGothic" panose="020B0600070205080204" pitchFamily="34" charset="-128"/>
          <a:cs typeface="Arial Black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Arial Black" charset="0"/>
          <a:ea typeface="MS PGothic" panose="020B0600070205080204" pitchFamily="34" charset="-128"/>
          <a:cs typeface="Arial Black" panose="020B0A04020102020204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Arial Black" charset="0"/>
          <a:ea typeface="MS PGothic" panose="020B0600070205080204" pitchFamily="34" charset="-128"/>
          <a:cs typeface="Arial Black" panose="020B0A04020102020204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Arial Black" charset="0"/>
          <a:ea typeface="MS PGothic" panose="020B0600070205080204" pitchFamily="34" charset="-128"/>
          <a:cs typeface="Arial Black" panose="020B0A04020102020204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Arial Black" charset="0"/>
          <a:ea typeface="MS PGothic" panose="020B0600070205080204" pitchFamily="34" charset="-128"/>
          <a:cs typeface="Arial Black" panose="020B0A04020102020204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0" indent="0" algn="l" rtl="0" eaLnBrk="0" fontAlgn="base" hangingPunct="0">
        <a:lnSpc>
          <a:spcPct val="80000"/>
        </a:lnSpc>
        <a:spcBef>
          <a:spcPts val="267"/>
        </a:spcBef>
        <a:spcAft>
          <a:spcPts val="300"/>
        </a:spcAft>
        <a:buFont typeface="Wingdings" charset="0"/>
        <a:defRPr sz="4267" cap="all" spc="133">
          <a:solidFill>
            <a:schemeClr val="tx1"/>
          </a:solidFill>
          <a:latin typeface="Arial Black"/>
          <a:ea typeface="MS PGothic" panose="020B0600070205080204" pitchFamily="34" charset="-128"/>
          <a:cs typeface="Arial Black"/>
        </a:defRPr>
      </a:lvl1pPr>
      <a:lvl2pPr marL="2117" indent="-2117" algn="l" rtl="0" eaLnBrk="0" fontAlgn="base" hangingPunct="0">
        <a:spcBef>
          <a:spcPts val="267"/>
        </a:spcBef>
        <a:spcAft>
          <a:spcPts val="300"/>
        </a:spcAft>
        <a:buFont typeface="Wingdings" charset="0"/>
        <a:defRPr sz="2133">
          <a:solidFill>
            <a:schemeClr val="tx1"/>
          </a:solidFill>
          <a:latin typeface="+mn-lt"/>
          <a:ea typeface="MS PGothic" panose="020B0600070205080204" pitchFamily="34" charset="-128"/>
          <a:cs typeface="Tahoma" pitchFamily="34" charset="0"/>
        </a:defRPr>
      </a:lvl2pPr>
      <a:lvl3pPr marL="0" indent="0" algn="l" rtl="0" eaLnBrk="0" fontAlgn="base" hangingPunct="0">
        <a:spcBef>
          <a:spcPts val="267"/>
        </a:spcBef>
        <a:spcAft>
          <a:spcPts val="300"/>
        </a:spcAft>
        <a:buFont typeface="Wingdings" charset="0"/>
        <a:buNone/>
        <a:defRPr sz="1867">
          <a:solidFill>
            <a:schemeClr val="tx1"/>
          </a:solidFill>
          <a:latin typeface="+mn-lt"/>
          <a:ea typeface="MS PGothic" panose="020B0600070205080204" pitchFamily="34" charset="-128"/>
          <a:cs typeface="Tahoma" pitchFamily="34" charset="0"/>
        </a:defRPr>
      </a:lvl3pPr>
      <a:lvl4pPr marL="479988" indent="-234945" algn="l" rtl="0" eaLnBrk="0" fontAlgn="base" hangingPunct="0">
        <a:spcBef>
          <a:spcPts val="267"/>
        </a:spcBef>
        <a:spcAft>
          <a:spcPts val="300"/>
        </a:spcAft>
        <a:buFont typeface="Wingdings" charset="0"/>
        <a:buChar char="§"/>
        <a:tabLst/>
        <a:defRPr sz="1600">
          <a:solidFill>
            <a:schemeClr val="tx1"/>
          </a:solidFill>
          <a:latin typeface="+mn-lt"/>
          <a:ea typeface="MS PGothic" panose="020B0600070205080204" pitchFamily="34" charset="-128"/>
          <a:cs typeface="Tahoma" pitchFamily="34" charset="0"/>
        </a:defRPr>
      </a:lvl4pPr>
      <a:lvl5pPr marL="715415" indent="-241294" algn="l" rtl="0" eaLnBrk="0" fontAlgn="base" hangingPunct="0">
        <a:spcBef>
          <a:spcPts val="267"/>
        </a:spcBef>
        <a:spcAft>
          <a:spcPts val="300"/>
        </a:spcAft>
        <a:buFont typeface="Wingdings" charset="0"/>
        <a:buChar char="§"/>
        <a:tabLst/>
        <a:defRPr sz="1600">
          <a:solidFill>
            <a:schemeClr val="tx1"/>
          </a:solidFill>
          <a:latin typeface="+mn-lt"/>
          <a:ea typeface="MS PGothic" panose="020B0600070205080204" pitchFamily="34" charset="-128"/>
          <a:cs typeface="Tahoma" pitchFamily="34" charset="0"/>
        </a:defRPr>
      </a:lvl5pPr>
      <a:lvl6pPr marL="1820288" indent="-251878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6pPr>
      <a:lvl7pPr marL="2429873" indent="-251878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7pPr>
      <a:lvl8pPr marL="3039457" indent="-251878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8pPr>
      <a:lvl9pPr marL="3649042" indent="-251878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1011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pos="211" userDrawn="1">
          <p15:clr>
            <a:srgbClr val="F26B43"/>
          </p15:clr>
        </p15:guide>
        <p15:guide id="5" pos="6259" userDrawn="1">
          <p15:clr>
            <a:srgbClr val="F26B43"/>
          </p15:clr>
        </p15:guide>
        <p15:guide id="6" orient="horz" pos="2296" userDrawn="1">
          <p15:clr>
            <a:srgbClr val="F26B43"/>
          </p15:clr>
        </p15:guide>
        <p15:guide id="7" pos="5049" userDrawn="1">
          <p15:clr>
            <a:srgbClr val="F26B43"/>
          </p15:clr>
        </p15:guide>
        <p15:guide id="8" pos="1421" userDrawn="1">
          <p15:clr>
            <a:srgbClr val="F26B43"/>
          </p15:clr>
        </p15:guide>
        <p15:guide id="9" pos="2631" userDrawn="1">
          <p15:clr>
            <a:srgbClr val="F26B43"/>
          </p15:clr>
        </p15:guide>
        <p15:guide id="10" orient="horz" pos="3975" userDrawn="1">
          <p15:clr>
            <a:srgbClr val="F26B43"/>
          </p15:clr>
        </p15:guide>
        <p15:guide id="11" pos="7680" userDrawn="1">
          <p15:clr>
            <a:srgbClr val="F26B43"/>
          </p15:clr>
        </p15:guide>
        <p15:guide id="12" orient="horz" pos="3128" userDrawn="1">
          <p15:clr>
            <a:srgbClr val="F26B43"/>
          </p15:clr>
        </p15:guide>
        <p15:guide id="13" orient="horz" pos="588" userDrawn="1">
          <p15:clr>
            <a:srgbClr val="F26B43"/>
          </p15:clr>
        </p15:guide>
        <p15:guide id="14" orient="horz" pos="1435" userDrawn="1">
          <p15:clr>
            <a:srgbClr val="F26B43"/>
          </p15:clr>
        </p15:guide>
        <p15:guide id="15" orient="horz" pos="1857" userDrawn="1">
          <p15:clr>
            <a:srgbClr val="F26B43"/>
          </p15:clr>
        </p15:guide>
        <p15:guide id="16" orient="horz" pos="2704" userDrawn="1">
          <p15:clr>
            <a:srgbClr val="F26B43"/>
          </p15:clr>
        </p15:guide>
        <p15:guide id="17" orient="horz" pos="356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1.png"/><Relationship Id="rId7" Type="http://schemas.openxmlformats.org/officeDocument/2006/relationships/image" Target="../media/image5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33715AF-902D-CA4C-AA7B-B385B1CEEB2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25.02.2026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B20BAA8-A5A3-0E49-BA51-146E6B0C5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2873867-4E88-E648-8CDB-B45C5FCC66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963" y="4077072"/>
            <a:ext cx="11522075" cy="1954381"/>
          </a:xfrm>
        </p:spPr>
        <p:txBody>
          <a:bodyPr/>
          <a:lstStyle/>
          <a:p>
            <a:r>
              <a:rPr lang="de-DE" sz="2000" dirty="0"/>
              <a:t>NUSTAR </a:t>
            </a:r>
            <a:r>
              <a:rPr lang="de-DE" sz="2000" dirty="0" err="1"/>
              <a:t>week</a:t>
            </a:r>
            <a:r>
              <a:rPr lang="de-DE" sz="2000" dirty="0"/>
              <a:t>, GSI/FAIR, </a:t>
            </a:r>
            <a:r>
              <a:rPr lang="de-DE" sz="2000" dirty="0" err="1"/>
              <a:t>February</a:t>
            </a:r>
            <a:r>
              <a:rPr lang="de-DE" sz="2000" dirty="0"/>
              <a:t> 25, 2026</a:t>
            </a:r>
          </a:p>
          <a:p>
            <a:endParaRPr lang="de-DE" sz="2000" dirty="0"/>
          </a:p>
          <a:p>
            <a:r>
              <a:rPr lang="de-DE" sz="2000" dirty="0"/>
              <a:t>Alexandre Obertelli, TU Darmstadt</a:t>
            </a:r>
          </a:p>
          <a:p>
            <a:endParaRPr lang="de-DE" sz="1400" dirty="0"/>
          </a:p>
          <a:p>
            <a:endParaRPr lang="de-DE" sz="1400" dirty="0"/>
          </a:p>
          <a:p>
            <a:r>
              <a:rPr lang="de-DE" sz="1400" dirty="0" err="1"/>
              <a:t>Thanks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Anna Corsi, </a:t>
            </a:r>
            <a:r>
              <a:rPr lang="de-DE" sz="1400" dirty="0" err="1"/>
              <a:t>Meytal</a:t>
            </a:r>
            <a:r>
              <a:rPr lang="de-DE" sz="1400" dirty="0"/>
              <a:t> </a:t>
            </a:r>
            <a:r>
              <a:rPr lang="de-DE" sz="1400" dirty="0" err="1"/>
              <a:t>Duer</a:t>
            </a:r>
            <a:r>
              <a:rPr lang="de-DE" sz="1400" dirty="0"/>
              <a:t>, Andrea </a:t>
            </a:r>
            <a:r>
              <a:rPr lang="de-DE" sz="1400" dirty="0" err="1"/>
              <a:t>Lagni</a:t>
            </a:r>
            <a:r>
              <a:rPr lang="de-DE" sz="1400" dirty="0"/>
              <a:t>, </a:t>
            </a:r>
            <a:r>
              <a:rPr lang="de-DE" sz="1400" dirty="0" err="1"/>
              <a:t>Valerii</a:t>
            </a:r>
            <a:r>
              <a:rPr lang="de-DE" sz="1400" dirty="0"/>
              <a:t> </a:t>
            </a:r>
            <a:r>
              <a:rPr lang="de-DE" sz="1400" dirty="0" err="1"/>
              <a:t>Panin</a:t>
            </a:r>
            <a:r>
              <a:rPr lang="de-DE" sz="1400" dirty="0"/>
              <a:t>, Christina </a:t>
            </a:r>
            <a:r>
              <a:rPr lang="de-DE" sz="1400" dirty="0" err="1"/>
              <a:t>Xanthopoulou</a:t>
            </a:r>
            <a:r>
              <a:rPr lang="de-DE" sz="1400" dirty="0"/>
              <a:t> and Manuel </a:t>
            </a:r>
            <a:r>
              <a:rPr lang="de-DE" sz="1400" dirty="0" err="1"/>
              <a:t>Xarepe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their</a:t>
            </a:r>
            <a:r>
              <a:rPr lang="de-DE" sz="1400" dirty="0"/>
              <a:t> </a:t>
            </a:r>
            <a:r>
              <a:rPr lang="de-DE" sz="1400" dirty="0" err="1"/>
              <a:t>inputs</a:t>
            </a:r>
            <a:endParaRPr lang="de-DE" sz="140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3A2FE0A-A053-EF44-B613-4DE6DB3625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6968" y="1846511"/>
            <a:ext cx="11711680" cy="2014537"/>
          </a:xfrm>
        </p:spPr>
        <p:txBody>
          <a:bodyPr/>
          <a:lstStyle/>
          <a:p>
            <a:r>
              <a:rPr lang="fr-FR" b="1" u="none" strike="noStrike" dirty="0" err="1"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Liquid</a:t>
            </a:r>
            <a:r>
              <a:rPr lang="fr-FR" b="1" u="none" strike="noStrike" dirty="0"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fr-FR" b="1" u="none" strike="noStrike" dirty="0" err="1"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Hydrogen</a:t>
            </a:r>
            <a:r>
              <a:rPr lang="fr-FR" b="1" u="none" strike="noStrike" dirty="0"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fr-FR" b="1" u="none" strike="noStrike" dirty="0" err="1"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targets</a:t>
            </a:r>
            <a:r>
              <a:rPr lang="fr-FR" b="1" u="none" strike="noStrike" dirty="0"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</a:p>
          <a:p>
            <a:r>
              <a:rPr lang="fr-FR" b="1" u="none" strike="noStrike" dirty="0"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&amp; </a:t>
            </a:r>
          </a:p>
          <a:p>
            <a:r>
              <a:rPr lang="fr-FR" b="1" u="none" strike="noStrike" dirty="0" err="1"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physics</a:t>
            </a:r>
            <a:r>
              <a:rPr lang="fr-FR" b="1" u="none" strike="noStrike" dirty="0"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 program at FAIR</a:t>
            </a:r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9E41FD6E-10F0-E1C0-B30A-FE978E727C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/>
              <a:t>TU Darmstadt | </a:t>
            </a:r>
            <a:r>
              <a:rPr lang="en-GB" b="0" i="0" u="none" strike="noStrike" dirty="0" err="1">
                <a:effectLst/>
                <a:latin typeface="Helvetica" pitchFamily="2" charset="0"/>
              </a:rPr>
              <a:t>Institut</a:t>
            </a:r>
            <a:r>
              <a:rPr lang="en-GB" b="0" i="0" u="none" strike="noStrike" dirty="0">
                <a:effectLst/>
                <a:latin typeface="Helvetica" pitchFamily="2" charset="0"/>
              </a:rPr>
              <a:t> für </a:t>
            </a:r>
            <a:r>
              <a:rPr lang="en-GB" b="0" i="0" u="none" strike="noStrike" dirty="0" err="1">
                <a:effectLst/>
                <a:latin typeface="Helvetica" pitchFamily="2" charset="0"/>
              </a:rPr>
              <a:t>Kernphysik</a:t>
            </a:r>
            <a:r>
              <a:rPr lang="en-GB" b="0" i="0" u="none" strike="noStrike" dirty="0">
                <a:effectLst/>
                <a:latin typeface="Helvetica" pitchFamily="2" charset="0"/>
              </a:rPr>
              <a:t> </a:t>
            </a:r>
            <a:r>
              <a:rPr lang="de-DE" dirty="0"/>
              <a:t>| A. Obertelli</a:t>
            </a:r>
          </a:p>
        </p:txBody>
      </p:sp>
    </p:spTree>
    <p:extLst>
      <p:ext uri="{BB962C8B-B14F-4D97-AF65-F5344CB8AC3E}">
        <p14:creationId xmlns:p14="http://schemas.microsoft.com/office/powerpoint/2010/main" val="1747487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DF6F2-74B7-5C87-C1D2-16A689D32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F06D6929-CD27-2740-8679-F5A43751D6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</p:spPr>
        <p:txBody>
          <a:bodyPr/>
          <a:lstStyle/>
          <a:p>
            <a:fld id="{90C102AE-0422-49F2-AB6F-2D341D1EB39B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3C686F5B-EC44-72B6-7786-77F1C2FB62C9}"/>
              </a:ext>
            </a:extLst>
          </p:cNvPr>
          <p:cNvSpPr txBox="1">
            <a:spLocks/>
          </p:cNvSpPr>
          <p:nvPr/>
        </p:nvSpPr>
        <p:spPr>
          <a:xfrm>
            <a:off x="407368" y="692696"/>
            <a:ext cx="9274129" cy="432048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0" fontAlgn="base" hangingPunct="0">
              <a:lnSpc>
                <a:spcPct val="8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defRPr sz="3200" cap="all" spc="133">
                <a:solidFill>
                  <a:schemeClr val="tx1"/>
                </a:solidFill>
                <a:latin typeface="Arial Black"/>
                <a:ea typeface="MS PGothic" panose="020B0600070205080204" pitchFamily="34" charset="-128"/>
                <a:cs typeface="Arial Black"/>
              </a:defRPr>
            </a:lvl1pPr>
            <a:lvl2pPr marL="2117" indent="-2117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defRPr sz="2133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2pPr>
            <a:lvl3pPr marL="0" indent="0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None/>
              <a:defRPr sz="1867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3pPr>
            <a:lvl4pPr marL="479988" indent="-234945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4pPr>
            <a:lvl5pPr marL="715415" indent="-241294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5pPr>
            <a:lvl6pPr marL="1820288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6pPr>
            <a:lvl7pPr marL="2429873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7pPr>
            <a:lvl8pPr marL="303945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8pPr>
            <a:lvl9pPr marL="364904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/>
              <a:t>Clustering in </a:t>
            </a:r>
            <a:r>
              <a:rPr lang="de-DE" kern="0" dirty="0" err="1"/>
              <a:t>nuclei</a:t>
            </a:r>
            <a:endParaRPr lang="de-DE" kern="0" dirty="0"/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8C34E1AE-8EDB-41EA-FA33-405098CA7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/>
              <a:t>TU Darmstadt | </a:t>
            </a:r>
            <a:r>
              <a:rPr lang="en-GB" b="0" i="0" u="none" strike="noStrike" dirty="0" err="1">
                <a:effectLst/>
                <a:latin typeface="Helvetica" pitchFamily="2" charset="0"/>
              </a:rPr>
              <a:t>Institut</a:t>
            </a:r>
            <a:r>
              <a:rPr lang="en-GB" b="0" i="0" u="none" strike="noStrike" dirty="0">
                <a:effectLst/>
                <a:latin typeface="Helvetica" pitchFamily="2" charset="0"/>
              </a:rPr>
              <a:t> für </a:t>
            </a:r>
            <a:r>
              <a:rPr lang="en-GB" b="0" i="0" u="none" strike="noStrike" dirty="0" err="1">
                <a:effectLst/>
                <a:latin typeface="Helvetica" pitchFamily="2" charset="0"/>
              </a:rPr>
              <a:t>Kernphysik</a:t>
            </a:r>
            <a:r>
              <a:rPr lang="en-GB" b="0" i="0" u="none" strike="noStrike" dirty="0">
                <a:effectLst/>
                <a:latin typeface="Helvetica" pitchFamily="2" charset="0"/>
              </a:rPr>
              <a:t> </a:t>
            </a:r>
            <a:r>
              <a:rPr lang="de-DE" dirty="0"/>
              <a:t>| A. Obertelli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BEB76F-4175-440F-9059-7A0DFA4CD678}"/>
                  </a:ext>
                </a:extLst>
              </p:cNvPr>
              <p:cNvSpPr txBox="1"/>
              <p:nvPr/>
            </p:nvSpPr>
            <p:spPr>
              <a:xfrm>
                <a:off x="271495" y="4831992"/>
                <a:ext cx="11657153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DE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-</a:t>
                </a:r>
                <a:r>
                  <a:rPr lang="de-DE" sz="1800" dirty="0" err="1">
                    <a:latin typeface="Helvetica" pitchFamily="2" charset="0"/>
                    <a:ea typeface="Cambria Math" panose="02040503050406030204" pitchFamily="18" charset="0"/>
                  </a:rPr>
                  <a:t>clustering</a:t>
                </a:r>
                <a:r>
                  <a:rPr lang="de-DE" sz="1800" dirty="0">
                    <a:latin typeface="Helvetica" pitchFamily="2" charset="0"/>
                    <a:ea typeface="Cambria Math" panose="02040503050406030204" pitchFamily="18" charset="0"/>
                  </a:rPr>
                  <a:t> </a:t>
                </a:r>
                <a:r>
                  <a:rPr lang="de-DE" sz="1800" dirty="0" err="1">
                    <a:latin typeface="Helvetica" pitchFamily="2" charset="0"/>
                    <a:ea typeface="Cambria Math" panose="02040503050406030204" pitchFamily="18" charset="0"/>
                  </a:rPr>
                  <a:t>proposed</a:t>
                </a:r>
                <a:r>
                  <a:rPr lang="de-DE" sz="1800" dirty="0">
                    <a:latin typeface="Helvetica" pitchFamily="2" charset="0"/>
                    <a:ea typeface="Cambria Math" panose="02040503050406030204" pitchFamily="18" charset="0"/>
                  </a:rPr>
                  <a:t> </a:t>
                </a:r>
                <a:r>
                  <a:rPr lang="de-DE" sz="1800" dirty="0" err="1">
                    <a:latin typeface="Helvetica" pitchFamily="2" charset="0"/>
                    <a:ea typeface="Cambria Math" panose="02040503050406030204" pitchFamily="18" charset="0"/>
                  </a:rPr>
                  <a:t>to</a:t>
                </a:r>
                <a:r>
                  <a:rPr lang="de-DE" sz="1800" dirty="0">
                    <a:latin typeface="Helvetica" pitchFamily="2" charset="0"/>
                    <a:ea typeface="Cambria Math" panose="02040503050406030204" pitchFamily="18" charset="0"/>
                  </a:rPr>
                  <a:t> </a:t>
                </a:r>
                <a:r>
                  <a:rPr lang="de-DE" sz="1800" dirty="0" err="1">
                    <a:latin typeface="Helvetica" pitchFamily="2" charset="0"/>
                    <a:ea typeface="Cambria Math" panose="02040503050406030204" pitchFamily="18" charset="0"/>
                  </a:rPr>
                  <a:t>develop</a:t>
                </a:r>
                <a:r>
                  <a:rPr lang="de-DE" sz="1800" dirty="0">
                    <a:latin typeface="Helvetica" pitchFamily="2" charset="0"/>
                    <a:ea typeface="Cambria Math" panose="02040503050406030204" pitchFamily="18" charset="0"/>
                  </a:rPr>
                  <a:t> in </a:t>
                </a:r>
                <a:r>
                  <a:rPr lang="de-DE" sz="1800" dirty="0" err="1">
                    <a:latin typeface="Helvetica" pitchFamily="2" charset="0"/>
                    <a:ea typeface="Cambria Math" panose="02040503050406030204" pitchFamily="18" charset="0"/>
                  </a:rPr>
                  <a:t>the</a:t>
                </a:r>
                <a:r>
                  <a:rPr lang="de-DE" sz="1800" dirty="0">
                    <a:latin typeface="Helvetica" pitchFamily="2" charset="0"/>
                    <a:ea typeface="Cambria Math" panose="02040503050406030204" pitchFamily="18" charset="0"/>
                  </a:rPr>
                  <a:t> </a:t>
                </a:r>
                <a:r>
                  <a:rPr lang="de-DE" sz="1800" dirty="0" err="1">
                    <a:latin typeface="Helvetica" pitchFamily="2" charset="0"/>
                    <a:ea typeface="Cambria Math" panose="02040503050406030204" pitchFamily="18" charset="0"/>
                  </a:rPr>
                  <a:t>neutron</a:t>
                </a:r>
                <a:r>
                  <a:rPr lang="de-DE" sz="1800" dirty="0">
                    <a:latin typeface="Helvetica" pitchFamily="2" charset="0"/>
                    <a:ea typeface="Cambria Math" panose="02040503050406030204" pitchFamily="18" charset="0"/>
                  </a:rPr>
                  <a:t> </a:t>
                </a:r>
                <a:r>
                  <a:rPr lang="de-DE" sz="1800" dirty="0" err="1">
                    <a:latin typeface="Helvetica" pitchFamily="2" charset="0"/>
                    <a:ea typeface="Cambria Math" panose="02040503050406030204" pitchFamily="18" charset="0"/>
                  </a:rPr>
                  <a:t>skin</a:t>
                </a:r>
                <a:r>
                  <a:rPr lang="de-DE" sz="1800" dirty="0">
                    <a:latin typeface="Helvetica" pitchFamily="2" charset="0"/>
                    <a:ea typeface="Cambria Math" panose="02040503050406030204" pitchFamily="18" charset="0"/>
                  </a:rPr>
                  <a:t> </a:t>
                </a:r>
                <a:r>
                  <a:rPr lang="de-DE" sz="1800" dirty="0" err="1">
                    <a:latin typeface="Helvetica" pitchFamily="2" charset="0"/>
                    <a:ea typeface="Cambria Math" panose="02040503050406030204" pitchFamily="18" charset="0"/>
                  </a:rPr>
                  <a:t>of</a:t>
                </a:r>
                <a:r>
                  <a:rPr lang="de-DE" sz="1800" dirty="0">
                    <a:latin typeface="Helvetica" pitchFamily="2" charset="0"/>
                    <a:ea typeface="Cambria Math" panose="02040503050406030204" pitchFamily="18" charset="0"/>
                  </a:rPr>
                  <a:t> </a:t>
                </a:r>
                <a:r>
                  <a:rPr lang="de-DE" sz="1800" dirty="0" err="1">
                    <a:latin typeface="Helvetica" pitchFamily="2" charset="0"/>
                    <a:ea typeface="Cambria Math" panose="02040503050406030204" pitchFamily="18" charset="0"/>
                  </a:rPr>
                  <a:t>nuclei</a:t>
                </a:r>
                <a:r>
                  <a:rPr lang="de-DE" sz="1800" dirty="0">
                    <a:latin typeface="Helvetica" pitchFamily="2" charset="0"/>
                    <a:ea typeface="Cambria Math" panose="02040503050406030204" pitchFamily="18" charset="0"/>
                  </a:rPr>
                  <a:t>, </a:t>
                </a:r>
                <a:r>
                  <a:rPr lang="de-DE" sz="1800" dirty="0" err="1">
                    <a:latin typeface="Helvetica" pitchFamily="2" charset="0"/>
                    <a:ea typeface="Cambria Math" panose="02040503050406030204" pitchFamily="18" charset="0"/>
                  </a:rPr>
                  <a:t>consistent</a:t>
                </a:r>
                <a:r>
                  <a:rPr lang="de-DE" sz="1800" dirty="0">
                    <a:latin typeface="Helvetica" pitchFamily="2" charset="0"/>
                    <a:ea typeface="Cambria Math" panose="02040503050406030204" pitchFamily="18" charset="0"/>
                  </a:rPr>
                  <a:t> </a:t>
                </a:r>
                <a:r>
                  <a:rPr lang="de-DE" sz="1800" dirty="0" err="1">
                    <a:latin typeface="Helvetica" pitchFamily="2" charset="0"/>
                    <a:ea typeface="Cambria Math" panose="02040503050406030204" pitchFamily="18" charset="0"/>
                  </a:rPr>
                  <a:t>measurements</a:t>
                </a:r>
                <a:r>
                  <a:rPr lang="de-DE" sz="1800" dirty="0">
                    <a:latin typeface="Helvetica" pitchFamily="2" charset="0"/>
                    <a:ea typeface="Cambria Math" panose="02040503050406030204" pitchFamily="18" charset="0"/>
                  </a:rPr>
                  <a:t> on </a:t>
                </a:r>
                <a:r>
                  <a:rPr lang="en-DE" sz="1800" dirty="0"/>
                  <a:t>stable Sn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DE" sz="1800" b="1" dirty="0"/>
                  <a:t>Investigation along long isotopic chains, and in loosely bound nuclei with varying S</a:t>
                </a:r>
                <a14:m>
                  <m:oMath xmlns:m="http://schemas.openxmlformats.org/officeDocument/2006/math">
                    <m:r>
                      <a:rPr lang="en-DE" sz="1800" b="1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endParaRPr lang="en-DE" sz="1800" b="1" baseline="-250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DE" sz="1800" dirty="0"/>
                  <a:t>LoI R</a:t>
                </a:r>
                <a:r>
                  <a:rPr lang="en-DE" sz="1800" baseline="30000" dirty="0"/>
                  <a:t>3</a:t>
                </a:r>
                <a:r>
                  <a:rPr lang="en-DE" sz="1800" dirty="0"/>
                  <a:t>B: Panin et al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DE" sz="1800" b="1" dirty="0"/>
                  <a:t>Liquid He target for (</a:t>
                </a:r>
                <a14:m>
                  <m:oMath xmlns:m="http://schemas.openxmlformats.org/officeDocument/2006/math">
                    <m:r>
                      <a:rPr lang="en-DE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DE" sz="1800" b="1" dirty="0"/>
                  <a:t>,2</a:t>
                </a:r>
                <a14:m>
                  <m:oMath xmlns:m="http://schemas.openxmlformats.org/officeDocument/2006/math">
                    <m:r>
                      <a:rPr lang="en-DE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DE" sz="1800" b="1" dirty="0"/>
                  <a:t>) </a:t>
                </a:r>
                <a:r>
                  <a:rPr lang="en-DE" sz="1800" dirty="0"/>
                  <a:t>would be an exciting </a:t>
                </a:r>
                <a:r>
                  <a:rPr lang="en-DE" sz="1800"/>
                  <a:t>follow up</a:t>
                </a:r>
                <a:r>
                  <a:rPr lang="de-DE" sz="1800" dirty="0"/>
                  <a:t>:</a:t>
                </a:r>
                <a:r>
                  <a:rPr lang="en-DE" sz="1800"/>
                  <a:t> </a:t>
                </a:r>
                <a:endParaRPr lang="en-DE" sz="1800" dirty="0"/>
              </a:p>
              <a:p>
                <a:r>
                  <a:rPr lang="en-DE" sz="1800" dirty="0"/>
                  <a:t>       (i) reaction mechanism, (ii) probing clustering in the tail of the nuclear density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BEB76F-4175-440F-9059-7A0DFA4CD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495" y="4831992"/>
                <a:ext cx="11657153" cy="1477328"/>
              </a:xfrm>
              <a:prstGeom prst="rect">
                <a:avLst/>
              </a:prstGeom>
              <a:blipFill>
                <a:blip r:embed="rId3"/>
                <a:stretch>
                  <a:fillRect l="-326" t="-2564" b="-5983"/>
                </a:stretch>
              </a:blipFill>
            </p:spPr>
            <p:txBody>
              <a:bodyPr/>
              <a:lstStyle/>
              <a:p>
                <a:r>
                  <a:rPr lang="fr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 descr="A graph of a mass number&#10;&#10;AI-generated content may be incorrect.">
            <a:extLst>
              <a:ext uri="{FF2B5EF4-FFF2-40B4-BE49-F238E27FC236}">
                <a16:creationId xmlns:a16="http://schemas.microsoft.com/office/drawing/2014/main" id="{F73F629F-AF6A-12F4-912E-8F02E7D470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741" y="1340768"/>
            <a:ext cx="3690515" cy="304688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D1710C0-557C-4B0F-B5A0-5CAEA18A9C14}"/>
              </a:ext>
            </a:extLst>
          </p:cNvPr>
          <p:cNvGrpSpPr/>
          <p:nvPr/>
        </p:nvGrpSpPr>
        <p:grpSpPr>
          <a:xfrm>
            <a:off x="10056440" y="1600152"/>
            <a:ext cx="1224136" cy="1252784"/>
            <a:chOff x="7723536" y="1960007"/>
            <a:chExt cx="1396800" cy="1396800"/>
          </a:xfrm>
        </p:grpSpPr>
        <p:pic>
          <p:nvPicPr>
            <p:cNvPr id="19" name="Picture 18" descr="A diagram of a cluster knockout&#10;&#10;AI-generated content may be incorrect.">
              <a:extLst>
                <a:ext uri="{FF2B5EF4-FFF2-40B4-BE49-F238E27FC236}">
                  <a16:creationId xmlns:a16="http://schemas.microsoft.com/office/drawing/2014/main" id="{A8026BFF-3BC3-2660-0276-FA5565D53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38" r="19724" b="14241"/>
            <a:stretch>
              <a:fillRect/>
            </a:stretch>
          </p:blipFill>
          <p:spPr>
            <a:xfrm>
              <a:off x="7824192" y="1988841"/>
              <a:ext cx="1152128" cy="1224136"/>
            </a:xfrm>
            <a:prstGeom prst="rect">
              <a:avLst/>
            </a:prstGeom>
            <a:solidFill>
              <a:srgbClr val="00BFFF"/>
            </a:solidFill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88E8C4F-C005-55A0-EAA1-82587C9A19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23536" y="1960007"/>
              <a:ext cx="1396800" cy="1396800"/>
            </a:xfrm>
            <a:prstGeom prst="ellipse">
              <a:avLst/>
            </a:prstGeom>
            <a:noFill/>
            <a:ln w="793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9EEA779A-E15F-FBEF-9EF8-398FA672D9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693" y="1420894"/>
            <a:ext cx="3041019" cy="278557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67ACB7-A356-EE51-6DAC-547358EAB0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1744" y="1435515"/>
            <a:ext cx="3979390" cy="278557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9618873-F2E2-F310-FA27-6ED1787196C1}"/>
              </a:ext>
            </a:extLst>
          </p:cNvPr>
          <p:cNvSpPr txBox="1"/>
          <p:nvPr/>
        </p:nvSpPr>
        <p:spPr>
          <a:xfrm>
            <a:off x="3178852" y="4449792"/>
            <a:ext cx="2701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>
                <a:solidFill>
                  <a:schemeClr val="bg1">
                    <a:lumMod val="50000"/>
                  </a:schemeClr>
                </a:solidFill>
              </a:rPr>
              <a:t>Typel, PRC 89, 064321 (2014)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171B61-2CB3-2FD0-F80D-8469D123ADD0}"/>
              </a:ext>
            </a:extLst>
          </p:cNvPr>
          <p:cNvSpPr txBox="1"/>
          <p:nvPr/>
        </p:nvSpPr>
        <p:spPr>
          <a:xfrm>
            <a:off x="8442946" y="4449792"/>
            <a:ext cx="3197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>
                <a:solidFill>
                  <a:schemeClr val="bg1">
                    <a:lumMod val="50000"/>
                  </a:schemeClr>
                </a:solidFill>
              </a:rPr>
              <a:t>Tanaka et al, Science 371, 260 (2021)</a:t>
            </a:r>
          </a:p>
        </p:txBody>
      </p:sp>
      <p:sp>
        <p:nvSpPr>
          <p:cNvPr id="30" name="Datumsplatzhalter 1">
            <a:extLst>
              <a:ext uri="{FF2B5EF4-FFF2-40B4-BE49-F238E27FC236}">
                <a16:creationId xmlns:a16="http://schemas.microsoft.com/office/drawing/2014/main" id="{2CBC51FE-B72C-398B-BF9A-B11C0FB661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25.02.2026</a:t>
            </a:r>
          </a:p>
        </p:txBody>
      </p:sp>
    </p:spTree>
    <p:extLst>
      <p:ext uri="{BB962C8B-B14F-4D97-AF65-F5344CB8AC3E}">
        <p14:creationId xmlns:p14="http://schemas.microsoft.com/office/powerpoint/2010/main" val="1098829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C1D28-3A14-78A2-8D8F-480B92D80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021E82D6-1711-8748-CD1C-067D2E4F44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</p:spPr>
        <p:txBody>
          <a:bodyPr/>
          <a:lstStyle/>
          <a:p>
            <a:fld id="{90C102AE-0422-49F2-AB6F-2D341D1EB39B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1D59DFE0-7138-D54A-3C0B-AFE24E8F94D7}"/>
              </a:ext>
            </a:extLst>
          </p:cNvPr>
          <p:cNvSpPr txBox="1">
            <a:spLocks/>
          </p:cNvSpPr>
          <p:nvPr/>
        </p:nvSpPr>
        <p:spPr>
          <a:xfrm>
            <a:off x="407368" y="692696"/>
            <a:ext cx="9274129" cy="432048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0" fontAlgn="base" hangingPunct="0">
              <a:lnSpc>
                <a:spcPct val="8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defRPr sz="3200" cap="all" spc="133">
                <a:solidFill>
                  <a:schemeClr val="tx1"/>
                </a:solidFill>
                <a:latin typeface="Arial Black"/>
                <a:ea typeface="MS PGothic" panose="020B0600070205080204" pitchFamily="34" charset="-128"/>
                <a:cs typeface="Arial Black"/>
              </a:defRPr>
            </a:lvl1pPr>
            <a:lvl2pPr marL="2117" indent="-2117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defRPr sz="2133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2pPr>
            <a:lvl3pPr marL="0" indent="0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None/>
              <a:defRPr sz="1867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3pPr>
            <a:lvl4pPr marL="479988" indent="-234945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4pPr>
            <a:lvl5pPr marL="715415" indent="-241294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5pPr>
            <a:lvl6pPr marL="1820288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6pPr>
            <a:lvl7pPr marL="2429873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7pPr>
            <a:lvl8pPr marL="303945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8pPr>
            <a:lvl9pPr marL="364904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/>
              <a:t>Short-range </a:t>
            </a:r>
            <a:r>
              <a:rPr lang="de-DE" kern="0" dirty="0" err="1"/>
              <a:t>correlations</a:t>
            </a:r>
            <a:r>
              <a:rPr lang="de-DE" kern="0" dirty="0"/>
              <a:t> (SRC)</a:t>
            </a:r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45677ED3-73ED-97EB-57C4-C67B597AE7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/>
              <a:t>TU Darmstadt | </a:t>
            </a:r>
            <a:r>
              <a:rPr lang="en-GB" b="0" i="0" u="none" strike="noStrike" dirty="0" err="1">
                <a:effectLst/>
                <a:latin typeface="Helvetica" pitchFamily="2" charset="0"/>
              </a:rPr>
              <a:t>Institut</a:t>
            </a:r>
            <a:r>
              <a:rPr lang="en-GB" b="0" i="0" u="none" strike="noStrike" dirty="0">
                <a:effectLst/>
                <a:latin typeface="Helvetica" pitchFamily="2" charset="0"/>
              </a:rPr>
              <a:t> für </a:t>
            </a:r>
            <a:r>
              <a:rPr lang="en-GB" b="0" i="0" u="none" strike="noStrike" dirty="0" err="1">
                <a:effectLst/>
                <a:latin typeface="Helvetica" pitchFamily="2" charset="0"/>
              </a:rPr>
              <a:t>Kernphysik</a:t>
            </a:r>
            <a:r>
              <a:rPr lang="en-GB" b="0" i="0" u="none" strike="noStrike" dirty="0">
                <a:effectLst/>
                <a:latin typeface="Helvetica" pitchFamily="2" charset="0"/>
              </a:rPr>
              <a:t> </a:t>
            </a:r>
            <a:r>
              <a:rPr lang="de-DE" dirty="0"/>
              <a:t>| A. Obertelli</a:t>
            </a:r>
          </a:p>
        </p:txBody>
      </p:sp>
      <p:pic>
        <p:nvPicPr>
          <p:cNvPr id="8" name="Image 8" descr="Capture d’écran 2017-11-18 à 4.45.44 PM.png">
            <a:extLst>
              <a:ext uri="{FF2B5EF4-FFF2-40B4-BE49-F238E27FC236}">
                <a16:creationId xmlns:a16="http://schemas.microsoft.com/office/drawing/2014/main" id="{08E4173A-7A40-1527-CE89-B8F05ACBF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64" y="1988840"/>
            <a:ext cx="3993970" cy="268981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82533A4-92BD-F9C6-B9B4-5AF4C4329FA2}"/>
              </a:ext>
            </a:extLst>
          </p:cNvPr>
          <p:cNvSpPr/>
          <p:nvPr/>
        </p:nvSpPr>
        <p:spPr>
          <a:xfrm>
            <a:off x="4753992" y="2063770"/>
            <a:ext cx="2255124" cy="12932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9" descr="Capture d’écran 2017-11-18 à 4.46.30 PM.png">
            <a:extLst>
              <a:ext uri="{FF2B5EF4-FFF2-40B4-BE49-F238E27FC236}">
                <a16:creationId xmlns:a16="http://schemas.microsoft.com/office/drawing/2014/main" id="{5BAACB4E-F811-0464-C959-54C9A580C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680" y="2204864"/>
            <a:ext cx="1603184" cy="1372510"/>
          </a:xfrm>
          <a:prstGeom prst="rect">
            <a:avLst/>
          </a:prstGeom>
        </p:spPr>
      </p:pic>
      <p:pic>
        <p:nvPicPr>
          <p:cNvPr id="12" name="Image 1" descr="Capture d’écran 2017-11-18 à 4.30.08 PM.png">
            <a:extLst>
              <a:ext uri="{FF2B5EF4-FFF2-40B4-BE49-F238E27FC236}">
                <a16:creationId xmlns:a16="http://schemas.microsoft.com/office/drawing/2014/main" id="{D72C1AE2-E6A8-1DC2-31C1-54DD6C50C1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975717"/>
            <a:ext cx="2534891" cy="3109467"/>
          </a:xfrm>
          <a:prstGeom prst="rect">
            <a:avLst/>
          </a:prstGeom>
        </p:spPr>
      </p:pic>
      <p:sp>
        <p:nvSpPr>
          <p:cNvPr id="13" name="ZoneTexte 3">
            <a:extLst>
              <a:ext uri="{FF2B5EF4-FFF2-40B4-BE49-F238E27FC236}">
                <a16:creationId xmlns:a16="http://schemas.microsoft.com/office/drawing/2014/main" id="{BAD75F42-1D0B-E0E7-90E5-5DB0ADD3EB27}"/>
              </a:ext>
            </a:extLst>
          </p:cNvPr>
          <p:cNvSpPr txBox="1"/>
          <p:nvPr/>
        </p:nvSpPr>
        <p:spPr>
          <a:xfrm>
            <a:off x="1062224" y="4242574"/>
            <a:ext cx="1087157" cy="30777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baseline="30000" dirty="0"/>
              <a:t>3</a:t>
            </a:r>
            <a:r>
              <a:rPr lang="fr-FR" sz="1400" dirty="0"/>
              <a:t>He(</a:t>
            </a:r>
            <a:r>
              <a:rPr lang="fr-FR" sz="1400" dirty="0" err="1"/>
              <a:t>e,e’p</a:t>
            </a:r>
            <a:r>
              <a:rPr lang="fr-FR" sz="1400" dirty="0"/>
              <a:t>)d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C754A6-E0EF-7615-0D28-406C3F1AA023}"/>
              </a:ext>
            </a:extLst>
          </p:cNvPr>
          <p:cNvSpPr txBox="1"/>
          <p:nvPr/>
        </p:nvSpPr>
        <p:spPr>
          <a:xfrm>
            <a:off x="558168" y="1681063"/>
            <a:ext cx="26765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Marchand et al, PRL 60 (1988)</a:t>
            </a:r>
            <a:endParaRPr lang="en-DE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D6F89F-5284-5AFB-C7FA-7532CD0F5FDB}"/>
              </a:ext>
            </a:extLst>
          </p:cNvPr>
          <p:cNvSpPr txBox="1"/>
          <p:nvPr/>
        </p:nvSpPr>
        <p:spPr>
          <a:xfrm>
            <a:off x="8311368" y="1681063"/>
            <a:ext cx="3048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Duer et al, Nature, 506, 617 (2018)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421A66-0C9B-B90A-B154-2074ABAADB76}"/>
              </a:ext>
            </a:extLst>
          </p:cNvPr>
          <p:cNvSpPr txBox="1"/>
          <p:nvPr/>
        </p:nvSpPr>
        <p:spPr>
          <a:xfrm>
            <a:off x="3647728" y="1412776"/>
            <a:ext cx="36976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Subedi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et al, Science 320 (2008)</a:t>
            </a:r>
          </a:p>
          <a:p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Korover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et al, PRL 113 (2014)</a:t>
            </a:r>
            <a:endParaRPr lang="en-DE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386385-373E-854B-C02D-16E54BB5939A}"/>
              </a:ext>
            </a:extLst>
          </p:cNvPr>
          <p:cNvSpPr txBox="1"/>
          <p:nvPr/>
        </p:nvSpPr>
        <p:spPr>
          <a:xfrm>
            <a:off x="335360" y="5241974"/>
            <a:ext cx="103669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800" dirty="0"/>
              <a:t>H</a:t>
            </a:r>
            <a:r>
              <a:rPr lang="en-DE" sz="1800" dirty="0"/>
              <a:t>igh momentum component interpreted as </a:t>
            </a:r>
            <a:r>
              <a:rPr lang="en-DE" sz="1800" b="1" dirty="0"/>
              <a:t>repulsive-short range part of the NN potential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DE" sz="1800" dirty="0"/>
              <a:t>J</a:t>
            </a:r>
            <a:r>
              <a:rPr lang="en-GB" sz="1800" dirty="0"/>
              <a:t>L</a:t>
            </a:r>
            <a:r>
              <a:rPr lang="en-DE" sz="1800" dirty="0"/>
              <a:t>ab (e,e’pX) data: </a:t>
            </a:r>
            <a:r>
              <a:rPr lang="en-DE" sz="1800" b="1" dirty="0"/>
              <a:t>20% of nucleons </a:t>
            </a:r>
            <a:r>
              <a:rPr lang="en-DE" sz="1800" dirty="0"/>
              <a:t>experience SRCs</a:t>
            </a:r>
            <a:r>
              <a:rPr lang="en-DE" sz="1800"/>
              <a:t>, most</a:t>
            </a:r>
            <a:r>
              <a:rPr lang="de-DE" sz="1800" dirty="0"/>
              <a:t>l</a:t>
            </a:r>
            <a:r>
              <a:rPr lang="en-DE" sz="1800"/>
              <a:t>y </a:t>
            </a:r>
            <a:r>
              <a:rPr lang="en-DE" sz="1800" b="1" dirty="0"/>
              <a:t>neutron-proton pairs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DE" sz="1800" dirty="0"/>
              <a:t>Isospin </a:t>
            </a:r>
            <a:r>
              <a:rPr lang="en-DE" sz="1800"/>
              <a:t>dependence </a:t>
            </a:r>
            <a:r>
              <a:rPr lang="de-DE" sz="1800" dirty="0" err="1"/>
              <a:t>indicates</a:t>
            </a:r>
            <a:r>
              <a:rPr lang="en-DE" sz="1800"/>
              <a:t> </a:t>
            </a:r>
            <a:r>
              <a:rPr lang="en-DE" sz="1800" dirty="0"/>
              <a:t>neutron saturation </a:t>
            </a:r>
            <a:r>
              <a:rPr lang="en-DE" sz="1800"/>
              <a:t>and grow</a:t>
            </a:r>
            <a:r>
              <a:rPr lang="de-DE" sz="1800" dirty="0" err="1"/>
              <a:t>th</a:t>
            </a:r>
            <a:r>
              <a:rPr lang="en-DE" sz="1800"/>
              <a:t> </a:t>
            </a:r>
            <a:r>
              <a:rPr lang="en-DE" sz="1800" dirty="0"/>
              <a:t>of involvement of protons in SRCs</a:t>
            </a:r>
          </a:p>
        </p:txBody>
      </p:sp>
      <p:sp>
        <p:nvSpPr>
          <p:cNvPr id="23" name="Datumsplatzhalter 1">
            <a:extLst>
              <a:ext uri="{FF2B5EF4-FFF2-40B4-BE49-F238E27FC236}">
                <a16:creationId xmlns:a16="http://schemas.microsoft.com/office/drawing/2014/main" id="{F7090552-2134-E727-5EE6-0CE41E5968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25.02.2026</a:t>
            </a:r>
          </a:p>
        </p:txBody>
      </p:sp>
      <p:pic>
        <p:nvPicPr>
          <p:cNvPr id="3" name="Google Shape;122;g39350dc8f35_0_15">
            <a:extLst>
              <a:ext uri="{FF2B5EF4-FFF2-40B4-BE49-F238E27FC236}">
                <a16:creationId xmlns:a16="http://schemas.microsoft.com/office/drawing/2014/main" id="{7DB87E14-69E9-055D-3EDF-391287FBF4A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20066" y="1911550"/>
            <a:ext cx="3955326" cy="26898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8570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D7264-E4B2-4332-3363-DEE19D50C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BCBD633-6280-D6FD-F624-EEF4EF603C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/>
              <a:t>TU Darmstadt | </a:t>
            </a:r>
            <a:r>
              <a:rPr lang="en-GB" b="0" i="0" u="none" strike="noStrike" dirty="0" err="1">
                <a:effectLst/>
                <a:latin typeface="Helvetica" pitchFamily="2" charset="0"/>
              </a:rPr>
              <a:t>Institut</a:t>
            </a:r>
            <a:r>
              <a:rPr lang="en-GB" b="0" i="0" u="none" strike="noStrike" dirty="0">
                <a:effectLst/>
                <a:latin typeface="Helvetica" pitchFamily="2" charset="0"/>
              </a:rPr>
              <a:t> für </a:t>
            </a:r>
            <a:r>
              <a:rPr lang="en-GB" b="0" i="0" u="none" strike="noStrike" dirty="0" err="1">
                <a:effectLst/>
                <a:latin typeface="Helvetica" pitchFamily="2" charset="0"/>
              </a:rPr>
              <a:t>Kernphysik</a:t>
            </a:r>
            <a:r>
              <a:rPr lang="en-GB" b="0" i="0" u="none" strike="noStrike" dirty="0">
                <a:effectLst/>
                <a:latin typeface="Helvetica" pitchFamily="2" charset="0"/>
              </a:rPr>
              <a:t> </a:t>
            </a:r>
            <a:r>
              <a:rPr lang="de-DE" dirty="0"/>
              <a:t>| A. Obertelli</a:t>
            </a:r>
          </a:p>
        </p:txBody>
      </p:sp>
      <p:sp>
        <p:nvSpPr>
          <p:cNvPr id="55" name="Textplatzhalter 2">
            <a:extLst>
              <a:ext uri="{FF2B5EF4-FFF2-40B4-BE49-F238E27FC236}">
                <a16:creationId xmlns:a16="http://schemas.microsoft.com/office/drawing/2014/main" id="{C8D5A53C-9828-02DA-28E6-4F9BFE6E7EC4}"/>
              </a:ext>
            </a:extLst>
          </p:cNvPr>
          <p:cNvSpPr txBox="1">
            <a:spLocks/>
          </p:cNvSpPr>
          <p:nvPr/>
        </p:nvSpPr>
        <p:spPr>
          <a:xfrm>
            <a:off x="434259" y="692696"/>
            <a:ext cx="8542061" cy="390062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0" fontAlgn="base" hangingPunct="0">
              <a:lnSpc>
                <a:spcPct val="8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defRPr sz="3200" cap="all" spc="133">
                <a:solidFill>
                  <a:schemeClr val="tx1"/>
                </a:solidFill>
                <a:latin typeface="Arial Black"/>
                <a:ea typeface="MS PGothic" panose="020B0600070205080204" pitchFamily="34" charset="-128"/>
                <a:cs typeface="Arial Black"/>
              </a:defRPr>
            </a:lvl1pPr>
            <a:lvl2pPr marL="2117" indent="-2117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defRPr sz="2133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2pPr>
            <a:lvl3pPr marL="0" indent="0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None/>
              <a:defRPr sz="1867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3pPr>
            <a:lvl4pPr marL="479988" indent="-234945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4pPr>
            <a:lvl5pPr marL="715415" indent="-241294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5pPr>
            <a:lvl6pPr marL="1820288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6pPr>
            <a:lvl7pPr marL="2429873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7pPr>
            <a:lvl8pPr marL="303945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8pPr>
            <a:lvl9pPr marL="364904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/>
              <a:t>ISOSPIN </a:t>
            </a:r>
            <a:r>
              <a:rPr lang="de-DE" kern="0" dirty="0" err="1"/>
              <a:t>dependence</a:t>
            </a:r>
            <a:r>
              <a:rPr lang="de-DE" kern="0" dirty="0"/>
              <a:t> at R3B </a:t>
            </a:r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28DCD4DC-F908-0266-BB86-F7DC943FCA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</p:spPr>
        <p:txBody>
          <a:bodyPr/>
          <a:lstStyle/>
          <a:p>
            <a:fld id="{90C102AE-0422-49F2-AB6F-2D341D1EB39B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16" name="Datumsplatzhalter 1">
            <a:extLst>
              <a:ext uri="{FF2B5EF4-FFF2-40B4-BE49-F238E27FC236}">
                <a16:creationId xmlns:a16="http://schemas.microsoft.com/office/drawing/2014/main" id="{D437C815-E88F-7F95-5318-E8474A1CD4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25.02.2026</a:t>
            </a:r>
          </a:p>
        </p:txBody>
      </p:sp>
      <p:grpSp>
        <p:nvGrpSpPr>
          <p:cNvPr id="7" name="Google Shape;132;g39350dc8f35_0_24">
            <a:extLst>
              <a:ext uri="{FF2B5EF4-FFF2-40B4-BE49-F238E27FC236}">
                <a16:creationId xmlns:a16="http://schemas.microsoft.com/office/drawing/2014/main" id="{95948B1D-41BA-FD09-91FB-82EB35BC7005}"/>
              </a:ext>
            </a:extLst>
          </p:cNvPr>
          <p:cNvGrpSpPr/>
          <p:nvPr/>
        </p:nvGrpSpPr>
        <p:grpSpPr>
          <a:xfrm rot="797901">
            <a:off x="7008206" y="2572984"/>
            <a:ext cx="4861899" cy="2237271"/>
            <a:chOff x="1013443" y="1390500"/>
            <a:chExt cx="7686047" cy="3169095"/>
          </a:xfrm>
        </p:grpSpPr>
        <p:sp>
          <p:nvSpPr>
            <p:cNvPr id="10" name="Google Shape;133;g39350dc8f35_0_24">
              <a:extLst>
                <a:ext uri="{FF2B5EF4-FFF2-40B4-BE49-F238E27FC236}">
                  <a16:creationId xmlns:a16="http://schemas.microsoft.com/office/drawing/2014/main" id="{8E757CC8-E667-45C6-A7EC-B4E5782164AF}"/>
                </a:ext>
              </a:extLst>
            </p:cNvPr>
            <p:cNvSpPr txBox="1"/>
            <p:nvPr/>
          </p:nvSpPr>
          <p:spPr>
            <a:xfrm>
              <a:off x="1493650" y="3128050"/>
              <a:ext cx="12093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800">
                  <a:solidFill>
                    <a:srgbClr val="A64D79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LiH target</a:t>
              </a:r>
              <a:endParaRPr sz="1800">
                <a:solidFill>
                  <a:srgbClr val="A64D79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cxnSp>
          <p:nvCxnSpPr>
            <p:cNvPr id="11" name="Google Shape;134;g39350dc8f35_0_24">
              <a:extLst>
                <a:ext uri="{FF2B5EF4-FFF2-40B4-BE49-F238E27FC236}">
                  <a16:creationId xmlns:a16="http://schemas.microsoft.com/office/drawing/2014/main" id="{E0722D40-1FAC-AE51-8CB7-CA32B7A4D3E5}"/>
                </a:ext>
              </a:extLst>
            </p:cNvPr>
            <p:cNvCxnSpPr/>
            <p:nvPr/>
          </p:nvCxnSpPr>
          <p:spPr>
            <a:xfrm rot="10800000" flipH="1">
              <a:off x="1112625" y="3083800"/>
              <a:ext cx="173700" cy="67650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grpSp>
          <p:nvGrpSpPr>
            <p:cNvPr id="14" name="Google Shape;136;g39350dc8f35_0_24">
              <a:extLst>
                <a:ext uri="{FF2B5EF4-FFF2-40B4-BE49-F238E27FC236}">
                  <a16:creationId xmlns:a16="http://schemas.microsoft.com/office/drawing/2014/main" id="{2DB22C6A-9CFC-E033-35A8-6D0A20A58E97}"/>
                </a:ext>
              </a:extLst>
            </p:cNvPr>
            <p:cNvGrpSpPr/>
            <p:nvPr/>
          </p:nvGrpSpPr>
          <p:grpSpPr>
            <a:xfrm>
              <a:off x="1013443" y="1390500"/>
              <a:ext cx="7686047" cy="3169095"/>
              <a:chOff x="4773775" y="3239403"/>
              <a:chExt cx="3906504" cy="1505008"/>
            </a:xfrm>
          </p:grpSpPr>
          <p:sp>
            <p:nvSpPr>
              <p:cNvPr id="17" name="Google Shape;137;g39350dc8f35_0_24">
                <a:extLst>
                  <a:ext uri="{FF2B5EF4-FFF2-40B4-BE49-F238E27FC236}">
                    <a16:creationId xmlns:a16="http://schemas.microsoft.com/office/drawing/2014/main" id="{6DD3BB53-5F52-75DA-4FFE-F4C00F027338}"/>
                  </a:ext>
                </a:extLst>
              </p:cNvPr>
              <p:cNvSpPr/>
              <p:nvPr/>
            </p:nvSpPr>
            <p:spPr>
              <a:xfrm>
                <a:off x="6322342" y="3358735"/>
                <a:ext cx="310500" cy="1193400"/>
              </a:xfrm>
              <a:prstGeom prst="rect">
                <a:avLst/>
              </a:prstGeom>
              <a:solidFill>
                <a:srgbClr val="C27BA0"/>
              </a:solidFill>
              <a:ln w="127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de-DE" sz="1800">
                    <a:latin typeface="Roboto"/>
                    <a:ea typeface="Roboto"/>
                    <a:cs typeface="Roboto"/>
                    <a:sym typeface="Roboto"/>
                  </a:rPr>
                  <a:t>?</a:t>
                </a:r>
                <a:endParaRPr sz="18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8" name="Google Shape;138;g39350dc8f35_0_24">
                <a:extLst>
                  <a:ext uri="{FF2B5EF4-FFF2-40B4-BE49-F238E27FC236}">
                    <a16:creationId xmlns:a16="http://schemas.microsoft.com/office/drawing/2014/main" id="{515476E4-A899-F7B2-2087-0F8A9FDDD7FC}"/>
                  </a:ext>
                </a:extLst>
              </p:cNvPr>
              <p:cNvSpPr txBox="1"/>
              <p:nvPr/>
            </p:nvSpPr>
            <p:spPr>
              <a:xfrm>
                <a:off x="4974110" y="3692017"/>
                <a:ext cx="1738500" cy="103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2100"/>
                  </a:spcAft>
                  <a:buNone/>
                </a:pPr>
                <a:endParaRPr sz="1800">
                  <a:solidFill>
                    <a:srgbClr val="73737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9" name="Google Shape;139;g39350dc8f35_0_24">
                <a:extLst>
                  <a:ext uri="{FF2B5EF4-FFF2-40B4-BE49-F238E27FC236}">
                    <a16:creationId xmlns:a16="http://schemas.microsoft.com/office/drawing/2014/main" id="{7F71EE39-CB32-0852-B3AB-8B1FE970960B}"/>
                  </a:ext>
                </a:extLst>
              </p:cNvPr>
              <p:cNvSpPr txBox="1"/>
              <p:nvPr/>
            </p:nvSpPr>
            <p:spPr>
              <a:xfrm>
                <a:off x="6809174" y="3692017"/>
                <a:ext cx="1738500" cy="103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2100"/>
                  </a:spcAft>
                  <a:buNone/>
                </a:pPr>
                <a:endParaRPr sz="1800">
                  <a:solidFill>
                    <a:srgbClr val="73737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pic>
            <p:nvPicPr>
              <p:cNvPr id="20" name="Google Shape;140;g39350dc8f35_0_24">
                <a:extLst>
                  <a:ext uri="{FF2B5EF4-FFF2-40B4-BE49-F238E27FC236}">
                    <a16:creationId xmlns:a16="http://schemas.microsoft.com/office/drawing/2014/main" id="{635623D0-BE54-2E9D-3D71-B15D1A89D4AD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 t="10397" r="1700" b="4590"/>
              <a:stretch/>
            </p:blipFill>
            <p:spPr>
              <a:xfrm>
                <a:off x="4773775" y="3239403"/>
                <a:ext cx="3906504" cy="1505008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21" name="Google Shape;141;g39350dc8f35_0_24">
                <a:extLst>
                  <a:ext uri="{FF2B5EF4-FFF2-40B4-BE49-F238E27FC236}">
                    <a16:creationId xmlns:a16="http://schemas.microsoft.com/office/drawing/2014/main" id="{B39DCEF3-97D1-097F-1560-FF303FF8DD5A}"/>
                  </a:ext>
                </a:extLst>
              </p:cNvPr>
              <p:cNvCxnSpPr/>
              <p:nvPr/>
            </p:nvCxnSpPr>
            <p:spPr>
              <a:xfrm rot="10800000" flipH="1">
                <a:off x="4814185" y="4280769"/>
                <a:ext cx="684900" cy="1515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1C23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2" name="Google Shape;142;g39350dc8f35_0_24">
                <a:extLst>
                  <a:ext uri="{FF2B5EF4-FFF2-40B4-BE49-F238E27FC236}">
                    <a16:creationId xmlns:a16="http://schemas.microsoft.com/office/drawing/2014/main" id="{FD29F692-D395-C1DE-CD18-E6323FF7F6E6}"/>
                  </a:ext>
                </a:extLst>
              </p:cNvPr>
              <p:cNvSpPr/>
              <p:nvPr/>
            </p:nvSpPr>
            <p:spPr>
              <a:xfrm rot="-732106">
                <a:off x="5359387" y="4128768"/>
                <a:ext cx="347756" cy="302143"/>
              </a:xfrm>
              <a:prstGeom prst="ellipse">
                <a:avLst/>
              </a:prstGeom>
              <a:noFill/>
              <a:ln w="38100" cap="flat" cmpd="sng">
                <a:solidFill>
                  <a:srgbClr val="38761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3" name="Google Shape;143;g39350dc8f35_0_24">
                <a:extLst>
                  <a:ext uri="{FF2B5EF4-FFF2-40B4-BE49-F238E27FC236}">
                    <a16:creationId xmlns:a16="http://schemas.microsoft.com/office/drawing/2014/main" id="{8372BA2F-8C6B-2DE5-230F-6A680B0C6B33}"/>
                  </a:ext>
                </a:extLst>
              </p:cNvPr>
              <p:cNvSpPr/>
              <p:nvPr/>
            </p:nvSpPr>
            <p:spPr>
              <a:xfrm>
                <a:off x="5533124" y="4181859"/>
                <a:ext cx="2523070" cy="94029"/>
              </a:xfrm>
              <a:custGeom>
                <a:avLst/>
                <a:gdLst/>
                <a:ahLst/>
                <a:cxnLst/>
                <a:rect l="l" t="t" r="r" b="b"/>
                <a:pathLst>
                  <a:path w="232220" h="11467" extrusionOk="0">
                    <a:moveTo>
                      <a:pt x="232220" y="418"/>
                    </a:moveTo>
                    <a:cubicBezTo>
                      <a:pt x="201708" y="513"/>
                      <a:pt x="87852" y="-851"/>
                      <a:pt x="49149" y="990"/>
                    </a:cubicBezTo>
                    <a:cubicBezTo>
                      <a:pt x="10446" y="2832"/>
                      <a:pt x="8192" y="9721"/>
                      <a:pt x="0" y="11467"/>
                    </a:cubicBezTo>
                  </a:path>
                </a:pathLst>
              </a:custGeom>
              <a:noFill/>
              <a:ln w="25400" cap="flat" cmpd="sng">
                <a:solidFill>
                  <a:srgbClr val="FF98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DE" sz="1800"/>
              </a:p>
            </p:txBody>
          </p:sp>
          <p:cxnSp>
            <p:nvCxnSpPr>
              <p:cNvPr id="24" name="Google Shape;144;g39350dc8f35_0_24">
                <a:extLst>
                  <a:ext uri="{FF2B5EF4-FFF2-40B4-BE49-F238E27FC236}">
                    <a16:creationId xmlns:a16="http://schemas.microsoft.com/office/drawing/2014/main" id="{C150CD17-8D04-EE1B-6313-2976A55BB025}"/>
                  </a:ext>
                </a:extLst>
              </p:cNvPr>
              <p:cNvCxnSpPr/>
              <p:nvPr/>
            </p:nvCxnSpPr>
            <p:spPr>
              <a:xfrm rot="10800000" flipH="1">
                <a:off x="5531407" y="3665693"/>
                <a:ext cx="2777700" cy="61020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5" name="Google Shape;145;g39350dc8f35_0_24">
                <a:extLst>
                  <a:ext uri="{FF2B5EF4-FFF2-40B4-BE49-F238E27FC236}">
                    <a16:creationId xmlns:a16="http://schemas.microsoft.com/office/drawing/2014/main" id="{22C670E2-DB8E-28C4-20A1-CEEFB8ADD569}"/>
                  </a:ext>
                </a:extLst>
              </p:cNvPr>
              <p:cNvSpPr/>
              <p:nvPr/>
            </p:nvSpPr>
            <p:spPr>
              <a:xfrm>
                <a:off x="5528984" y="4214485"/>
                <a:ext cx="2239505" cy="386946"/>
              </a:xfrm>
              <a:custGeom>
                <a:avLst/>
                <a:gdLst/>
                <a:ahLst/>
                <a:cxnLst/>
                <a:rect l="l" t="t" r="r" b="b"/>
                <a:pathLst>
                  <a:path w="206121" h="42863" extrusionOk="0">
                    <a:moveTo>
                      <a:pt x="0" y="8954"/>
                    </a:moveTo>
                    <a:cubicBezTo>
                      <a:pt x="6128" y="7494"/>
                      <a:pt x="18987" y="-1206"/>
                      <a:pt x="36767" y="191"/>
                    </a:cubicBezTo>
                    <a:cubicBezTo>
                      <a:pt x="54547" y="1588"/>
                      <a:pt x="78454" y="10224"/>
                      <a:pt x="106680" y="17336"/>
                    </a:cubicBezTo>
                    <a:cubicBezTo>
                      <a:pt x="134906" y="24448"/>
                      <a:pt x="189548" y="38609"/>
                      <a:pt x="206121" y="42863"/>
                    </a:cubicBezTo>
                  </a:path>
                </a:pathLst>
              </a:custGeom>
              <a:noFill/>
              <a:ln w="254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DE" sz="1800"/>
              </a:p>
            </p:txBody>
          </p:sp>
          <p:cxnSp>
            <p:nvCxnSpPr>
              <p:cNvPr id="27" name="Google Shape;148;g39350dc8f35_0_24">
                <a:extLst>
                  <a:ext uri="{FF2B5EF4-FFF2-40B4-BE49-F238E27FC236}">
                    <a16:creationId xmlns:a16="http://schemas.microsoft.com/office/drawing/2014/main" id="{BDC7FAB2-B715-C7B1-615D-ECE704499F46}"/>
                  </a:ext>
                </a:extLst>
              </p:cNvPr>
              <p:cNvCxnSpPr>
                <a:cxnSpLocks/>
                <a:stCxn id="22" idx="0"/>
                <a:endCxn id="47" idx="4"/>
              </p:cNvCxnSpPr>
              <p:nvPr/>
            </p:nvCxnSpPr>
            <p:spPr>
              <a:xfrm rot="20802099" flipH="1" flipV="1">
                <a:off x="5466204" y="3945259"/>
                <a:ext cx="2897" cy="189744"/>
              </a:xfrm>
              <a:prstGeom prst="straightConnector1">
                <a:avLst/>
              </a:prstGeom>
              <a:noFill/>
              <a:ln w="38100" cap="flat" cmpd="sng">
                <a:solidFill>
                  <a:srgbClr val="38761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28" name="Google Shape;149;g39350dc8f35_0_24">
                <a:extLst>
                  <a:ext uri="{FF2B5EF4-FFF2-40B4-BE49-F238E27FC236}">
                    <a16:creationId xmlns:a16="http://schemas.microsoft.com/office/drawing/2014/main" id="{10E260F4-E33F-3B13-033E-A5FB15294379}"/>
                  </a:ext>
                </a:extLst>
              </p:cNvPr>
              <p:cNvGrpSpPr/>
              <p:nvPr/>
            </p:nvGrpSpPr>
            <p:grpSpPr>
              <a:xfrm>
                <a:off x="4951608" y="3352528"/>
                <a:ext cx="862365" cy="545402"/>
                <a:chOff x="890164" y="1856304"/>
                <a:chExt cx="1767865" cy="1139102"/>
              </a:xfrm>
            </p:grpSpPr>
            <p:grpSp>
              <p:nvGrpSpPr>
                <p:cNvPr id="29" name="Google Shape;150;g39350dc8f35_0_24">
                  <a:extLst>
                    <a:ext uri="{FF2B5EF4-FFF2-40B4-BE49-F238E27FC236}">
                      <a16:creationId xmlns:a16="http://schemas.microsoft.com/office/drawing/2014/main" id="{FFE33981-82DF-1A60-53FE-5170165360F8}"/>
                    </a:ext>
                  </a:extLst>
                </p:cNvPr>
                <p:cNvGrpSpPr/>
                <p:nvPr/>
              </p:nvGrpSpPr>
              <p:grpSpPr>
                <a:xfrm>
                  <a:off x="1181012" y="1856304"/>
                  <a:ext cx="1128151" cy="1139102"/>
                  <a:chOff x="652357" y="6299024"/>
                  <a:chExt cx="3407283" cy="3553032"/>
                </a:xfrm>
              </p:grpSpPr>
              <p:pic>
                <p:nvPicPr>
                  <p:cNvPr id="35" name="Google Shape;151;g39350dc8f35_0_24" descr="Image">
                    <a:extLst>
                      <a:ext uri="{FF2B5EF4-FFF2-40B4-BE49-F238E27FC236}">
                        <a16:creationId xmlns:a16="http://schemas.microsoft.com/office/drawing/2014/main" id="{783BCDC0-AD1C-FC08-4CA6-362A793FBB01}"/>
                      </a:ext>
                    </a:extLst>
                  </p:cNvPr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811528" y="6299024"/>
                    <a:ext cx="3248113" cy="324161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6" name="Google Shape;152;g39350dc8f35_0_24" descr="Image">
                    <a:extLst>
                      <a:ext uri="{FF2B5EF4-FFF2-40B4-BE49-F238E27FC236}">
                        <a16:creationId xmlns:a16="http://schemas.microsoft.com/office/drawing/2014/main" id="{9087F6F0-ECDA-7E1E-A31B-324125395D81}"/>
                      </a:ext>
                    </a:extLst>
                  </p:cNvPr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 l="50886" t="28423" r="36498" b="37608"/>
                  <a:stretch/>
                </p:blipFill>
                <p:spPr>
                  <a:xfrm rot="-2656085">
                    <a:off x="725990" y="8995581"/>
                    <a:ext cx="967670" cy="6045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30" name="Google Shape;153;g39350dc8f35_0_24" descr="Image">
                  <a:extLst>
                    <a:ext uri="{FF2B5EF4-FFF2-40B4-BE49-F238E27FC236}">
                      <a16:creationId xmlns:a16="http://schemas.microsoft.com/office/drawing/2014/main" id="{AEBA5E91-D100-E460-DDC3-F6489E0726C8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2931" t="33917" r="85144" b="47301"/>
                <a:stretch/>
              </p:blipFill>
              <p:spPr>
                <a:xfrm rot="373403">
                  <a:off x="2328765" y="2316780"/>
                  <a:ext cx="323805" cy="11832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" name="Google Shape;154;g39350dc8f35_0_24" descr="Image">
                  <a:extLst>
                    <a:ext uri="{FF2B5EF4-FFF2-40B4-BE49-F238E27FC236}">
                      <a16:creationId xmlns:a16="http://schemas.microsoft.com/office/drawing/2014/main" id="{C53AD3DB-8518-8797-20C5-ABD9A4C6F559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2931" t="33917" r="85144" b="47301"/>
                <a:stretch/>
              </p:blipFill>
              <p:spPr>
                <a:xfrm rot="-9709204">
                  <a:off x="900540" y="2079979"/>
                  <a:ext cx="323806" cy="11832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32" name="Google Shape;155;g39350dc8f35_0_24">
                  <a:extLst>
                    <a:ext uri="{FF2B5EF4-FFF2-40B4-BE49-F238E27FC236}">
                      <a16:creationId xmlns:a16="http://schemas.microsoft.com/office/drawing/2014/main" id="{2B57E6DC-220B-DD03-D95B-F224CC5AA7FB}"/>
                    </a:ext>
                  </a:extLst>
                </p:cNvPr>
                <p:cNvCxnSpPr/>
                <p:nvPr/>
              </p:nvCxnSpPr>
              <p:spPr>
                <a:xfrm rot="10800000" flipH="1">
                  <a:off x="1461750" y="2366575"/>
                  <a:ext cx="321900" cy="3465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1C232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  <p:cxnSp>
              <p:nvCxnSpPr>
                <p:cNvPr id="33" name="Google Shape;156;g39350dc8f35_0_24">
                  <a:extLst>
                    <a:ext uri="{FF2B5EF4-FFF2-40B4-BE49-F238E27FC236}">
                      <a16:creationId xmlns:a16="http://schemas.microsoft.com/office/drawing/2014/main" id="{B71FEADC-9208-A570-9776-589B470174BB}"/>
                    </a:ext>
                  </a:extLst>
                </p:cNvPr>
                <p:cNvCxnSpPr>
                  <a:endCxn id="30" idx="1"/>
                </p:cNvCxnSpPr>
                <p:nvPr/>
              </p:nvCxnSpPr>
              <p:spPr>
                <a:xfrm rot="-760350">
                  <a:off x="1793740" y="2331448"/>
                  <a:ext cx="531959" cy="86585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rgbClr val="00FFFF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  <p:cxnSp>
              <p:nvCxnSpPr>
                <p:cNvPr id="34" name="Google Shape;157;g39350dc8f35_0_24">
                  <a:extLst>
                    <a:ext uri="{FF2B5EF4-FFF2-40B4-BE49-F238E27FC236}">
                      <a16:creationId xmlns:a16="http://schemas.microsoft.com/office/drawing/2014/main" id="{5B195C26-40E2-F968-AC22-84F9488C50A5}"/>
                    </a:ext>
                  </a:extLst>
                </p:cNvPr>
                <p:cNvCxnSpPr>
                  <a:endCxn id="31" idx="1"/>
                </p:cNvCxnSpPr>
                <p:nvPr/>
              </p:nvCxnSpPr>
              <p:spPr>
                <a:xfrm rot="10039438">
                  <a:off x="1244599" y="2132676"/>
                  <a:ext cx="481229" cy="284058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rgbClr val="00FFFF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</p:grpSp>
        </p:grpSp>
      </p:grpSp>
      <p:sp>
        <p:nvSpPr>
          <p:cNvPr id="37" name="Google Shape;159;g39350dc8f35_0_24">
            <a:extLst>
              <a:ext uri="{FF2B5EF4-FFF2-40B4-BE49-F238E27FC236}">
                <a16:creationId xmlns:a16="http://schemas.microsoft.com/office/drawing/2014/main" id="{2BCA5F37-8ADA-767A-4571-C3F720AEC35C}"/>
              </a:ext>
            </a:extLst>
          </p:cNvPr>
          <p:cNvSpPr txBox="1"/>
          <p:nvPr/>
        </p:nvSpPr>
        <p:spPr>
          <a:xfrm>
            <a:off x="6626336" y="4077072"/>
            <a:ext cx="1269864" cy="314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rgbClr val="674EA7"/>
                </a:solidFill>
              </a:rPr>
              <a:t>LH</a:t>
            </a:r>
            <a:r>
              <a:rPr lang="de-DE" sz="1800" baseline="-25000" dirty="0">
                <a:solidFill>
                  <a:srgbClr val="674EA7"/>
                </a:solidFill>
              </a:rPr>
              <a:t>2</a:t>
            </a:r>
            <a:r>
              <a:rPr lang="de-DE" sz="1800" dirty="0">
                <a:solidFill>
                  <a:srgbClr val="674EA7"/>
                </a:solidFill>
              </a:rPr>
              <a:t> </a:t>
            </a:r>
            <a:r>
              <a:rPr lang="de-DE" sz="1800" dirty="0" err="1">
                <a:solidFill>
                  <a:srgbClr val="674EA7"/>
                </a:solidFill>
              </a:rPr>
              <a:t>target</a:t>
            </a:r>
            <a:endParaRPr sz="1800" dirty="0">
              <a:solidFill>
                <a:srgbClr val="674EA7"/>
              </a:solidFill>
            </a:endParaRPr>
          </a:p>
        </p:txBody>
      </p:sp>
      <p:sp>
        <p:nvSpPr>
          <p:cNvPr id="39" name="Google Shape;161;g39350dc8f35_0_24">
            <a:extLst>
              <a:ext uri="{FF2B5EF4-FFF2-40B4-BE49-F238E27FC236}">
                <a16:creationId xmlns:a16="http://schemas.microsoft.com/office/drawing/2014/main" id="{68A1F62A-1A44-43C4-D15B-1C2462C425DF}"/>
              </a:ext>
            </a:extLst>
          </p:cNvPr>
          <p:cNvSpPr txBox="1"/>
          <p:nvPr/>
        </p:nvSpPr>
        <p:spPr>
          <a:xfrm rot="1536060">
            <a:off x="10412176" y="5099769"/>
            <a:ext cx="1676553" cy="360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 err="1">
                <a:solidFill>
                  <a:srgbClr val="FF0000"/>
                </a:solidFill>
              </a:rPr>
              <a:t>Recoil</a:t>
            </a:r>
            <a:r>
              <a:rPr lang="de-DE" sz="1800" dirty="0">
                <a:solidFill>
                  <a:srgbClr val="FF0000"/>
                </a:solidFill>
              </a:rPr>
              <a:t> Proton</a:t>
            </a:r>
            <a:endParaRPr sz="1800" dirty="0">
              <a:solidFill>
                <a:srgbClr val="FF0000"/>
              </a:solidFill>
            </a:endParaRPr>
          </a:p>
        </p:txBody>
      </p:sp>
      <p:sp>
        <p:nvSpPr>
          <p:cNvPr id="40" name="Google Shape;162;g39350dc8f35_0_24">
            <a:extLst>
              <a:ext uri="{FF2B5EF4-FFF2-40B4-BE49-F238E27FC236}">
                <a16:creationId xmlns:a16="http://schemas.microsoft.com/office/drawing/2014/main" id="{B37046CB-BE68-DBC8-4495-FDFB39ED2917}"/>
              </a:ext>
            </a:extLst>
          </p:cNvPr>
          <p:cNvSpPr txBox="1"/>
          <p:nvPr/>
        </p:nvSpPr>
        <p:spPr>
          <a:xfrm rot="1674">
            <a:off x="10331774" y="2738250"/>
            <a:ext cx="1676482" cy="36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 err="1">
                <a:solidFill>
                  <a:srgbClr val="0000FF"/>
                </a:solidFill>
              </a:rPr>
              <a:t>Recoil</a:t>
            </a:r>
            <a:r>
              <a:rPr lang="de-DE" sz="1800" dirty="0">
                <a:solidFill>
                  <a:srgbClr val="0000FF"/>
                </a:solidFill>
              </a:rPr>
              <a:t> </a:t>
            </a:r>
            <a:r>
              <a:rPr lang="de-DE" sz="1800" dirty="0" err="1">
                <a:solidFill>
                  <a:srgbClr val="0000FF"/>
                </a:solidFill>
              </a:rPr>
              <a:t>neutron</a:t>
            </a:r>
            <a:endParaRPr sz="1800" dirty="0">
              <a:solidFill>
                <a:srgbClr val="0000FF"/>
              </a:solidFill>
            </a:endParaRPr>
          </a:p>
        </p:txBody>
      </p:sp>
      <p:sp>
        <p:nvSpPr>
          <p:cNvPr id="41" name="Google Shape;163;g39350dc8f35_0_24">
            <a:extLst>
              <a:ext uri="{FF2B5EF4-FFF2-40B4-BE49-F238E27FC236}">
                <a16:creationId xmlns:a16="http://schemas.microsoft.com/office/drawing/2014/main" id="{3E2CAF38-0EED-753B-E494-985F9626EE74}"/>
              </a:ext>
            </a:extLst>
          </p:cNvPr>
          <p:cNvSpPr txBox="1"/>
          <p:nvPr/>
        </p:nvSpPr>
        <p:spPr>
          <a:xfrm rot="752127">
            <a:off x="11083215" y="4475468"/>
            <a:ext cx="1720141" cy="360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rgbClr val="FF9900"/>
                </a:solidFill>
              </a:rPr>
              <a:t>Heavy Fragment</a:t>
            </a:r>
            <a:endParaRPr sz="1800" dirty="0">
              <a:solidFill>
                <a:srgbClr val="FF9900"/>
              </a:solidFill>
            </a:endParaRPr>
          </a:p>
        </p:txBody>
      </p:sp>
      <p:sp>
        <p:nvSpPr>
          <p:cNvPr id="45" name="Google Shape;168;g39350dc8f35_0_24">
            <a:extLst>
              <a:ext uri="{FF2B5EF4-FFF2-40B4-BE49-F238E27FC236}">
                <a16:creationId xmlns:a16="http://schemas.microsoft.com/office/drawing/2014/main" id="{B7761CA8-FC8E-6315-E092-DEF4F3877C3F}"/>
              </a:ext>
            </a:extLst>
          </p:cNvPr>
          <p:cNvSpPr txBox="1"/>
          <p:nvPr/>
        </p:nvSpPr>
        <p:spPr>
          <a:xfrm>
            <a:off x="8382585" y="1962330"/>
            <a:ext cx="2321927" cy="314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rgbClr val="38761D"/>
                </a:solidFill>
              </a:rPr>
              <a:t>(p,2p) </a:t>
            </a:r>
            <a:r>
              <a:rPr lang="de-DE" sz="1800" dirty="0" err="1">
                <a:solidFill>
                  <a:srgbClr val="38761D"/>
                </a:solidFill>
              </a:rPr>
              <a:t>reaction</a:t>
            </a:r>
            <a:endParaRPr sz="1800" dirty="0">
              <a:solidFill>
                <a:srgbClr val="38761D"/>
              </a:solidFill>
            </a:endParaRPr>
          </a:p>
        </p:txBody>
      </p:sp>
      <p:sp>
        <p:nvSpPr>
          <p:cNvPr id="47" name="Google Shape;147;g39350dc8f35_0_24">
            <a:extLst>
              <a:ext uri="{FF2B5EF4-FFF2-40B4-BE49-F238E27FC236}">
                <a16:creationId xmlns:a16="http://schemas.microsoft.com/office/drawing/2014/main" id="{3DC4F5EC-290F-6515-0446-65A2B0DF6BEF}"/>
              </a:ext>
            </a:extLst>
          </p:cNvPr>
          <p:cNvSpPr/>
          <p:nvPr/>
        </p:nvSpPr>
        <p:spPr>
          <a:xfrm rot="404812">
            <a:off x="7371097" y="2126370"/>
            <a:ext cx="1182465" cy="1137391"/>
          </a:xfrm>
          <a:prstGeom prst="ellipse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7" name="Google Shape;249;p24">
            <a:extLst>
              <a:ext uri="{FF2B5EF4-FFF2-40B4-BE49-F238E27FC236}">
                <a16:creationId xmlns:a16="http://schemas.microsoft.com/office/drawing/2014/main" id="{65CB679B-7F74-48B6-90E5-780EDCC1A88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4927" y="1820735"/>
            <a:ext cx="3294204" cy="24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68;p25">
            <a:extLst>
              <a:ext uri="{FF2B5EF4-FFF2-40B4-BE49-F238E27FC236}">
                <a16:creationId xmlns:a16="http://schemas.microsoft.com/office/drawing/2014/main" id="{CB1E24DB-B695-D0C8-5919-788AB424FA3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52771" y="1844824"/>
            <a:ext cx="3435317" cy="24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67;p25">
            <a:extLst>
              <a:ext uri="{FF2B5EF4-FFF2-40B4-BE49-F238E27FC236}">
                <a16:creationId xmlns:a16="http://schemas.microsoft.com/office/drawing/2014/main" id="{4BC7A4E8-5560-A37C-038F-A7D5ECDE010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63992" t="12357" r="23872" b="62005"/>
          <a:stretch/>
        </p:blipFill>
        <p:spPr>
          <a:xfrm>
            <a:off x="983432" y="2093961"/>
            <a:ext cx="978950" cy="840253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2" name="Google Shape;272;p25">
            <a:extLst>
              <a:ext uri="{FF2B5EF4-FFF2-40B4-BE49-F238E27FC236}">
                <a16:creationId xmlns:a16="http://schemas.microsoft.com/office/drawing/2014/main" id="{43C4E0C0-EBB3-EDF5-F2A0-1B947FE0B98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63992" t="12357" r="23872" b="62005"/>
          <a:stretch/>
        </p:blipFill>
        <p:spPr>
          <a:xfrm>
            <a:off x="983432" y="2093961"/>
            <a:ext cx="978950" cy="840253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3" name="TextBox 14">
            <a:extLst>
              <a:ext uri="{FF2B5EF4-FFF2-40B4-BE49-F238E27FC236}">
                <a16:creationId xmlns:a16="http://schemas.microsoft.com/office/drawing/2014/main" id="{83028248-95E3-C10F-937D-FF429C5FD2C7}"/>
              </a:ext>
            </a:extLst>
          </p:cNvPr>
          <p:cNvSpPr txBox="1"/>
          <p:nvPr/>
        </p:nvSpPr>
        <p:spPr>
          <a:xfrm>
            <a:off x="334963" y="1361303"/>
            <a:ext cx="9047670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212121"/>
                </a:solidFill>
              </a:rPr>
              <a:t>Short-range </a:t>
            </a:r>
            <a:r>
              <a:rPr lang="de-DE" sz="1800" dirty="0" err="1">
                <a:solidFill>
                  <a:srgbClr val="212121"/>
                </a:solidFill>
              </a:rPr>
              <a:t>correlations</a:t>
            </a:r>
            <a:r>
              <a:rPr lang="de-DE" sz="1800" dirty="0">
                <a:solidFill>
                  <a:srgbClr val="212121"/>
                </a:solidFill>
              </a:rPr>
              <a:t> in </a:t>
            </a:r>
            <a:r>
              <a:rPr lang="de-DE" sz="1800" b="1" dirty="0" err="1">
                <a:solidFill>
                  <a:srgbClr val="212121"/>
                </a:solidFill>
              </a:rPr>
              <a:t>neutron-rich</a:t>
            </a:r>
            <a:r>
              <a:rPr lang="de-DE" sz="1800" b="1" dirty="0">
                <a:solidFill>
                  <a:srgbClr val="212121"/>
                </a:solidFill>
              </a:rPr>
              <a:t> matter</a:t>
            </a:r>
            <a:r>
              <a:rPr lang="de-DE" sz="1800" dirty="0">
                <a:solidFill>
                  <a:srgbClr val="212121"/>
                </a:solidFill>
              </a:rPr>
              <a:t>: </a:t>
            </a:r>
            <a:r>
              <a:rPr lang="de-DE" sz="1800" baseline="30000" dirty="0">
                <a:solidFill>
                  <a:srgbClr val="212121"/>
                </a:solidFill>
              </a:rPr>
              <a:t>12,16</a:t>
            </a:r>
            <a:r>
              <a:rPr lang="de-DE" sz="1800" dirty="0">
                <a:solidFill>
                  <a:srgbClr val="212121"/>
                </a:solidFill>
              </a:rPr>
              <a:t>C Beam @ 1.25 </a:t>
            </a:r>
            <a:r>
              <a:rPr lang="de-DE" sz="1800" dirty="0" err="1">
                <a:solidFill>
                  <a:srgbClr val="212121"/>
                </a:solidFill>
              </a:rPr>
              <a:t>GeV</a:t>
            </a:r>
            <a:r>
              <a:rPr lang="de-DE" sz="1800" dirty="0">
                <a:solidFill>
                  <a:srgbClr val="212121"/>
                </a:solidFill>
              </a:rPr>
              <a:t>/</a:t>
            </a:r>
            <a:r>
              <a:rPr lang="de-DE" sz="1800" dirty="0" err="1">
                <a:solidFill>
                  <a:srgbClr val="212121"/>
                </a:solidFill>
              </a:rPr>
              <a:t>u</a:t>
            </a:r>
            <a:r>
              <a:rPr lang="de-DE" sz="1800" dirty="0">
                <a:solidFill>
                  <a:srgbClr val="212121"/>
                </a:solidFill>
              </a:rPr>
              <a:t> (2022)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dirty="0">
              <a:solidFill>
                <a:srgbClr val="2121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dirty="0">
              <a:solidFill>
                <a:srgbClr val="2121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dirty="0">
              <a:solidFill>
                <a:srgbClr val="2121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dirty="0">
              <a:solidFill>
                <a:srgbClr val="2121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dirty="0">
              <a:solidFill>
                <a:srgbClr val="2121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dirty="0">
              <a:solidFill>
                <a:srgbClr val="2121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dirty="0">
              <a:solidFill>
                <a:srgbClr val="2121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dirty="0">
              <a:solidFill>
                <a:srgbClr val="2121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baseline="30000" dirty="0">
              <a:solidFill>
                <a:srgbClr val="2121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baseline="30000" dirty="0">
              <a:solidFill>
                <a:srgbClr val="2121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baseline="30000" dirty="0">
              <a:solidFill>
                <a:srgbClr val="2121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aseline="30000" dirty="0">
                <a:solidFill>
                  <a:srgbClr val="212121"/>
                </a:solidFill>
              </a:rPr>
              <a:t>10-16</a:t>
            </a:r>
            <a:r>
              <a:rPr lang="de-DE" sz="1800" dirty="0">
                <a:solidFill>
                  <a:srgbClr val="212121"/>
                </a:solidFill>
              </a:rPr>
              <a:t>C(</a:t>
            </a:r>
            <a:r>
              <a:rPr lang="de-DE" sz="1800" dirty="0" err="1">
                <a:solidFill>
                  <a:srgbClr val="212121"/>
                </a:solidFill>
              </a:rPr>
              <a:t>p,pd</a:t>
            </a:r>
            <a:r>
              <a:rPr lang="de-DE" sz="1800" dirty="0">
                <a:solidFill>
                  <a:srgbClr val="212121"/>
                </a:solidFill>
              </a:rPr>
              <a:t>) </a:t>
            </a:r>
            <a:r>
              <a:rPr lang="de-DE" sz="1800" dirty="0" err="1">
                <a:solidFill>
                  <a:srgbClr val="212121"/>
                </a:solidFill>
              </a:rPr>
              <a:t>as</a:t>
            </a:r>
            <a:r>
              <a:rPr lang="de-DE" sz="1800" dirty="0">
                <a:solidFill>
                  <a:srgbClr val="212121"/>
                </a:solidFill>
              </a:rPr>
              <a:t> a </a:t>
            </a:r>
            <a:r>
              <a:rPr lang="de-DE" sz="1800" dirty="0" err="1">
                <a:solidFill>
                  <a:srgbClr val="212121"/>
                </a:solidFill>
              </a:rPr>
              <a:t>complementary</a:t>
            </a:r>
            <a:r>
              <a:rPr lang="de-DE" sz="1800" dirty="0">
                <a:solidFill>
                  <a:srgbClr val="212121"/>
                </a:solidFill>
              </a:rPr>
              <a:t> probe (2024)</a:t>
            </a:r>
          </a:p>
          <a:p>
            <a:endParaRPr lang="de-DE" sz="1800" dirty="0">
              <a:solidFill>
                <a:srgbClr val="2121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1" dirty="0" err="1">
                <a:solidFill>
                  <a:srgbClr val="212121"/>
                </a:solidFill>
              </a:rPr>
              <a:t>Systematic</a:t>
            </a:r>
            <a:r>
              <a:rPr lang="de-DE" sz="1800" b="1" dirty="0">
                <a:solidFill>
                  <a:srgbClr val="212121"/>
                </a:solidFill>
              </a:rPr>
              <a:t> and </a:t>
            </a:r>
            <a:r>
              <a:rPr lang="de-DE" sz="1800" b="1" dirty="0" err="1">
                <a:solidFill>
                  <a:srgbClr val="212121"/>
                </a:solidFill>
              </a:rPr>
              <a:t>precision</a:t>
            </a:r>
            <a:r>
              <a:rPr lang="de-DE" sz="1800" b="1" dirty="0">
                <a:solidFill>
                  <a:srgbClr val="212121"/>
                </a:solidFill>
              </a:rPr>
              <a:t> SRC </a:t>
            </a:r>
            <a:r>
              <a:rPr lang="de-DE" sz="1800" b="1" dirty="0" err="1">
                <a:solidFill>
                  <a:srgbClr val="212121"/>
                </a:solidFill>
              </a:rPr>
              <a:t>program</a:t>
            </a:r>
            <a:r>
              <a:rPr lang="de-DE" sz="1800" b="1" dirty="0">
                <a:solidFill>
                  <a:srgbClr val="212121"/>
                </a:solidFill>
              </a:rPr>
              <a:t> at R</a:t>
            </a:r>
            <a:r>
              <a:rPr lang="de-DE" sz="1800" b="1" baseline="30000" dirty="0">
                <a:solidFill>
                  <a:srgbClr val="212121"/>
                </a:solidFill>
              </a:rPr>
              <a:t>3</a:t>
            </a:r>
            <a:r>
              <a:rPr lang="de-DE" sz="1800" b="1" dirty="0">
                <a:solidFill>
                  <a:srgbClr val="212121"/>
                </a:solidFill>
              </a:rPr>
              <a:t>B</a:t>
            </a:r>
          </a:p>
          <a:p>
            <a:pPr marL="952485" lvl="1" indent="-34290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212121"/>
                </a:solidFill>
              </a:rPr>
              <a:t>Quantum </a:t>
            </a:r>
            <a:r>
              <a:rPr lang="de-DE" sz="1800" dirty="0" err="1">
                <a:solidFill>
                  <a:srgbClr val="212121"/>
                </a:solidFill>
              </a:rPr>
              <a:t>nature</a:t>
            </a:r>
            <a:r>
              <a:rPr lang="de-DE" sz="1800" dirty="0">
                <a:solidFill>
                  <a:srgbClr val="212121"/>
                </a:solidFill>
              </a:rPr>
              <a:t> </a:t>
            </a:r>
            <a:r>
              <a:rPr lang="de-DE" sz="1800" dirty="0" err="1">
                <a:solidFill>
                  <a:srgbClr val="212121"/>
                </a:solidFill>
              </a:rPr>
              <a:t>of</a:t>
            </a:r>
            <a:r>
              <a:rPr lang="de-DE" sz="1800" dirty="0">
                <a:solidFill>
                  <a:srgbClr val="212121"/>
                </a:solidFill>
              </a:rPr>
              <a:t> SRCs</a:t>
            </a:r>
          </a:p>
          <a:p>
            <a:pPr marL="952485" lvl="1" indent="-34290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212121"/>
                </a:solidFill>
              </a:rPr>
              <a:t>Interplay </a:t>
            </a:r>
            <a:r>
              <a:rPr lang="de-DE" sz="1800" dirty="0" err="1">
                <a:solidFill>
                  <a:srgbClr val="212121"/>
                </a:solidFill>
              </a:rPr>
              <a:t>of</a:t>
            </a:r>
            <a:r>
              <a:rPr lang="de-DE" sz="1800" dirty="0">
                <a:solidFill>
                  <a:srgbClr val="212121"/>
                </a:solidFill>
              </a:rPr>
              <a:t> </a:t>
            </a:r>
            <a:r>
              <a:rPr lang="de-DE" sz="1800" dirty="0" err="1">
                <a:solidFill>
                  <a:srgbClr val="212121"/>
                </a:solidFill>
              </a:rPr>
              <a:t>nuclear</a:t>
            </a:r>
            <a:r>
              <a:rPr lang="de-DE" sz="1800" dirty="0">
                <a:solidFill>
                  <a:srgbClr val="212121"/>
                </a:solidFill>
              </a:rPr>
              <a:t> </a:t>
            </a:r>
            <a:r>
              <a:rPr lang="de-DE" sz="1800" dirty="0" err="1">
                <a:solidFill>
                  <a:srgbClr val="212121"/>
                </a:solidFill>
              </a:rPr>
              <a:t>structure</a:t>
            </a:r>
            <a:r>
              <a:rPr lang="de-DE" sz="1800" dirty="0">
                <a:solidFill>
                  <a:srgbClr val="212121"/>
                </a:solidFill>
              </a:rPr>
              <a:t> and SRCs </a:t>
            </a:r>
          </a:p>
          <a:p>
            <a:pPr marL="952485" lvl="1" indent="-34290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212121"/>
                </a:solidFill>
              </a:rPr>
              <a:t>Short-range 3N </a:t>
            </a:r>
            <a:r>
              <a:rPr lang="de-DE" sz="1800" dirty="0" err="1">
                <a:solidFill>
                  <a:srgbClr val="212121"/>
                </a:solidFill>
              </a:rPr>
              <a:t>correlations</a:t>
            </a:r>
            <a:endParaRPr lang="de-DE" sz="1800" dirty="0">
              <a:solidFill>
                <a:srgbClr val="2121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DE" sz="1800"/>
              <a:t>R</a:t>
            </a:r>
            <a:r>
              <a:rPr lang="en-DE" sz="1800" baseline="30000"/>
              <a:t>3</a:t>
            </a:r>
            <a:r>
              <a:rPr lang="en-DE" sz="1800"/>
              <a:t>B LoIs: Julian Kalhbow</a:t>
            </a:r>
            <a:r>
              <a:rPr lang="de-DE" sz="1800" dirty="0"/>
              <a:t>, </a:t>
            </a:r>
            <a:r>
              <a:rPr lang="de-DE" sz="1800" dirty="0" err="1"/>
              <a:t>Valerii</a:t>
            </a:r>
            <a:r>
              <a:rPr lang="de-DE" sz="1800" dirty="0"/>
              <a:t> </a:t>
            </a:r>
            <a:r>
              <a:rPr lang="de-DE" sz="1800" dirty="0" err="1"/>
              <a:t>Panin</a:t>
            </a:r>
            <a:r>
              <a:rPr lang="en-DE" sz="1800"/>
              <a:t> et al</a:t>
            </a:r>
            <a:r>
              <a:rPr lang="de-DE" sz="1800" dirty="0"/>
              <a:t>, </a:t>
            </a:r>
            <a:r>
              <a:rPr lang="en-DE" sz="1800"/>
              <a:t>Marina Petri et al </a:t>
            </a:r>
          </a:p>
          <a:p>
            <a:endParaRPr lang="de-DE" sz="1800" dirty="0">
              <a:solidFill>
                <a:srgbClr val="212121"/>
              </a:solidFill>
            </a:endParaRPr>
          </a:p>
        </p:txBody>
      </p:sp>
      <p:sp>
        <p:nvSpPr>
          <p:cNvPr id="64" name="Google Shape;270;p25">
            <a:extLst>
              <a:ext uri="{FF2B5EF4-FFF2-40B4-BE49-F238E27FC236}">
                <a16:creationId xmlns:a16="http://schemas.microsoft.com/office/drawing/2014/main" id="{CAE75294-FFD0-CD94-2188-E4F7115B89AC}"/>
              </a:ext>
            </a:extLst>
          </p:cNvPr>
          <p:cNvSpPr txBox="1"/>
          <p:nvPr/>
        </p:nvSpPr>
        <p:spPr>
          <a:xfrm>
            <a:off x="1631504" y="2976611"/>
            <a:ext cx="1641921" cy="5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dirty="0" err="1">
                <a:solidFill>
                  <a:schemeClr val="bg1">
                    <a:lumMod val="65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Preliminary</a:t>
            </a:r>
            <a:endParaRPr sz="2000" dirty="0">
              <a:solidFill>
                <a:schemeClr val="bg1">
                  <a:lumMod val="65000"/>
                </a:schemeClr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5" name="Google Shape;270;p25">
            <a:extLst>
              <a:ext uri="{FF2B5EF4-FFF2-40B4-BE49-F238E27FC236}">
                <a16:creationId xmlns:a16="http://schemas.microsoft.com/office/drawing/2014/main" id="{0F3066FE-1D1D-978C-4068-668C7CD9FD0E}"/>
              </a:ext>
            </a:extLst>
          </p:cNvPr>
          <p:cNvSpPr txBox="1"/>
          <p:nvPr/>
        </p:nvSpPr>
        <p:spPr>
          <a:xfrm>
            <a:off x="5030143" y="2976611"/>
            <a:ext cx="1641921" cy="5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dirty="0" err="1">
                <a:solidFill>
                  <a:schemeClr val="bg1">
                    <a:lumMod val="65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Preliminary</a:t>
            </a:r>
            <a:endParaRPr sz="2000" dirty="0">
              <a:solidFill>
                <a:schemeClr val="bg1">
                  <a:lumMod val="65000"/>
                </a:schemeClr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6" name="Google Shape;110;g3868ae3d55a_0_0">
            <a:extLst>
              <a:ext uri="{FF2B5EF4-FFF2-40B4-BE49-F238E27FC236}">
                <a16:creationId xmlns:a16="http://schemas.microsoft.com/office/drawing/2014/main" id="{C0815FB9-299D-697A-9E55-4481C687B18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704512" y="5566918"/>
            <a:ext cx="1125237" cy="7424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56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DB5AE-084C-12FA-017F-3CC173097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094BC000-6E0D-3887-0377-3AE09369B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</p:spPr>
        <p:txBody>
          <a:bodyPr/>
          <a:lstStyle/>
          <a:p>
            <a:fld id="{90C102AE-0422-49F2-AB6F-2D341D1EB39B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0C034AC2-588A-A55D-2CD1-20945BAA464B}"/>
              </a:ext>
            </a:extLst>
          </p:cNvPr>
          <p:cNvSpPr txBox="1">
            <a:spLocks/>
          </p:cNvSpPr>
          <p:nvPr/>
        </p:nvSpPr>
        <p:spPr>
          <a:xfrm>
            <a:off x="407368" y="692696"/>
            <a:ext cx="9274129" cy="432048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0" fontAlgn="base" hangingPunct="0">
              <a:lnSpc>
                <a:spcPct val="8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defRPr sz="3200" cap="all" spc="133">
                <a:solidFill>
                  <a:schemeClr val="tx1"/>
                </a:solidFill>
                <a:latin typeface="Arial Black"/>
                <a:ea typeface="MS PGothic" panose="020B0600070205080204" pitchFamily="34" charset="-128"/>
                <a:cs typeface="Arial Black"/>
              </a:defRPr>
            </a:lvl1pPr>
            <a:lvl2pPr marL="2117" indent="-2117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defRPr sz="2133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2pPr>
            <a:lvl3pPr marL="0" indent="0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None/>
              <a:defRPr sz="1867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3pPr>
            <a:lvl4pPr marL="479988" indent="-234945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4pPr>
            <a:lvl5pPr marL="715415" indent="-241294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5pPr>
            <a:lvl6pPr marL="1820288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6pPr>
            <a:lvl7pPr marL="2429873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7pPr>
            <a:lvl8pPr marL="303945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8pPr>
            <a:lvl9pPr marL="364904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/>
              <a:t>Hydrogen </a:t>
            </a:r>
            <a:r>
              <a:rPr lang="de-DE" kern="0" dirty="0" err="1"/>
              <a:t>target</a:t>
            </a:r>
            <a:r>
              <a:rPr lang="de-DE" kern="0" dirty="0"/>
              <a:t> </a:t>
            </a:r>
            <a:r>
              <a:rPr lang="de-DE" kern="0" dirty="0" err="1"/>
              <a:t>developments</a:t>
            </a:r>
            <a:endParaRPr lang="de-DE" kern="0" dirty="0"/>
          </a:p>
          <a:p>
            <a:r>
              <a:rPr lang="de-DE" kern="0" dirty="0"/>
              <a:t>At GSI/FAIR</a:t>
            </a:r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DC73EF2C-E4BF-4462-5541-24C3DAE0E2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/>
              <a:t>TU Darmstadt | </a:t>
            </a:r>
            <a:r>
              <a:rPr lang="en-GB" b="0" i="0" u="none" strike="noStrike" dirty="0" err="1">
                <a:effectLst/>
                <a:latin typeface="Helvetica" pitchFamily="2" charset="0"/>
              </a:rPr>
              <a:t>Institut</a:t>
            </a:r>
            <a:r>
              <a:rPr lang="en-GB" b="0" i="0" u="none" strike="noStrike" dirty="0">
                <a:effectLst/>
                <a:latin typeface="Helvetica" pitchFamily="2" charset="0"/>
              </a:rPr>
              <a:t> für </a:t>
            </a:r>
            <a:r>
              <a:rPr lang="en-GB" b="0" i="0" u="none" strike="noStrike" dirty="0" err="1">
                <a:effectLst/>
                <a:latin typeface="Helvetica" pitchFamily="2" charset="0"/>
              </a:rPr>
              <a:t>Kernphysik</a:t>
            </a:r>
            <a:r>
              <a:rPr lang="en-GB" b="0" i="0" u="none" strike="noStrike" dirty="0">
                <a:effectLst/>
                <a:latin typeface="Helvetica" pitchFamily="2" charset="0"/>
              </a:rPr>
              <a:t> </a:t>
            </a:r>
            <a:r>
              <a:rPr lang="de-DE" dirty="0"/>
              <a:t>| A. Obertelli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F06E95-4562-AC4A-99FB-CFFFAD8ED2BF}"/>
              </a:ext>
            </a:extLst>
          </p:cNvPr>
          <p:cNvSpPr txBox="1"/>
          <p:nvPr/>
        </p:nvSpPr>
        <p:spPr>
          <a:xfrm>
            <a:off x="335360" y="1764099"/>
            <a:ext cx="11551560" cy="4305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DE" sz="2000" b="1"/>
              <a:t>Quality </a:t>
            </a:r>
            <a:r>
              <a:rPr lang="en-DE" sz="2000" b="1" dirty="0"/>
              <a:t>assurance</a:t>
            </a:r>
            <a:r>
              <a:rPr lang="en-DE" sz="2000" dirty="0"/>
              <a:t>: systematic </a:t>
            </a:r>
            <a:r>
              <a:rPr lang="en-DE" sz="2000"/>
              <a:t>studies </a:t>
            </a:r>
            <a:r>
              <a:rPr lang="de-DE" sz="2000" dirty="0"/>
              <a:t>on </a:t>
            </a:r>
            <a:r>
              <a:rPr lang="de-DE" sz="2000" dirty="0" err="1"/>
              <a:t>influence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parameters</a:t>
            </a:r>
            <a:r>
              <a:rPr lang="de-DE" sz="2000" dirty="0"/>
              <a:t> (</a:t>
            </a:r>
            <a:r>
              <a:rPr lang="de-DE" sz="2000" dirty="0" err="1"/>
              <a:t>materials</a:t>
            </a:r>
            <a:r>
              <a:rPr lang="de-DE" sz="2000" dirty="0"/>
              <a:t>, </a:t>
            </a:r>
            <a:r>
              <a:rPr lang="de-DE" sz="2000" dirty="0" err="1"/>
              <a:t>height</a:t>
            </a:r>
            <a:r>
              <a:rPr lang="de-DE" sz="2000" dirty="0"/>
              <a:t>, </a:t>
            </a:r>
            <a:r>
              <a:rPr lang="de-DE" sz="2000" dirty="0" err="1"/>
              <a:t>cell</a:t>
            </a:r>
            <a:r>
              <a:rPr lang="de-DE" sz="2000" dirty="0"/>
              <a:t> design)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DE" sz="2000"/>
              <a:t>Development </a:t>
            </a:r>
            <a:r>
              <a:rPr lang="en-DE" sz="2000" dirty="0"/>
              <a:t>of a reliable and </a:t>
            </a:r>
            <a:r>
              <a:rPr lang="en-DE" sz="2000"/>
              <a:t>data-proven </a:t>
            </a:r>
            <a:r>
              <a:rPr lang="en-DE" sz="2000" b="1"/>
              <a:t>simulation</a:t>
            </a:r>
            <a:endParaRPr lang="de-DE" sz="2000" b="1" dirty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DE" sz="2000"/>
              <a:t>LH2 target </a:t>
            </a:r>
            <a:r>
              <a:rPr lang="de-DE" sz="2000" dirty="0"/>
              <a:t>and </a:t>
            </a:r>
            <a:r>
              <a:rPr lang="en-DE" sz="2000"/>
              <a:t>cryostat for </a:t>
            </a:r>
            <a:r>
              <a:rPr lang="en-DE" sz="2000" b="1"/>
              <a:t>S-FRS</a:t>
            </a:r>
            <a:endParaRPr lang="de-DE" sz="2000" b="1" dirty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000" dirty="0" err="1"/>
              <a:t>Full</a:t>
            </a:r>
            <a:r>
              <a:rPr lang="de-DE" sz="2000" dirty="0"/>
              <a:t> </a:t>
            </a:r>
            <a:r>
              <a:rPr lang="de-DE" sz="2000" b="1" dirty="0"/>
              <a:t>remote </a:t>
            </a:r>
            <a:r>
              <a:rPr lang="de-DE" sz="2000" b="1" dirty="0" err="1"/>
              <a:t>control</a:t>
            </a:r>
            <a:r>
              <a:rPr lang="de-DE" sz="2000" b="1" dirty="0"/>
              <a:t> </a:t>
            </a:r>
            <a:r>
              <a:rPr lang="de-DE" sz="2000" dirty="0"/>
              <a:t>and </a:t>
            </a:r>
            <a:r>
              <a:rPr lang="de-DE" sz="2000" b="1" dirty="0" err="1"/>
              <a:t>automatized</a:t>
            </a:r>
            <a:r>
              <a:rPr lang="de-DE" sz="2000" b="1" dirty="0"/>
              <a:t> </a:t>
            </a:r>
            <a:r>
              <a:rPr lang="de-DE" sz="2000" dirty="0" err="1"/>
              <a:t>processes</a:t>
            </a:r>
            <a:endParaRPr lang="de-DE" sz="2000" dirty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DE" sz="2000" b="1"/>
              <a:t>Target cells </a:t>
            </a:r>
            <a:r>
              <a:rPr lang="en-DE" sz="2000"/>
              <a:t>(TU Darmstadt) </a:t>
            </a:r>
            <a:endParaRPr lang="de-DE" sz="2000" dirty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DE" sz="2000"/>
              <a:t>R&amp;D for a </a:t>
            </a:r>
            <a:r>
              <a:rPr lang="en-DE" sz="2000" b="1"/>
              <a:t>liquid He target </a:t>
            </a:r>
            <a:r>
              <a:rPr lang="en-DE" sz="2000"/>
              <a:t>once the physics case is further confirmed</a:t>
            </a:r>
            <a:endParaRPr lang="de-DE" sz="2000" dirty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DE" sz="2000" b="1"/>
              <a:t>Hydrogen laboratory </a:t>
            </a:r>
            <a:r>
              <a:rPr lang="en-DE" sz="2000"/>
              <a:t>at GSI/FAIR is needed</a:t>
            </a:r>
            <a:r>
              <a:rPr lang="de-DE" sz="2000" dirty="0"/>
              <a:t> and </a:t>
            </a:r>
            <a:r>
              <a:rPr lang="de-DE" sz="2000" dirty="0" err="1"/>
              <a:t>foreseen</a:t>
            </a:r>
            <a:r>
              <a:rPr lang="en-DE" sz="2000"/>
              <a:t>. Ongoing </a:t>
            </a:r>
            <a:r>
              <a:rPr lang="de-DE" sz="2000" dirty="0" err="1"/>
              <a:t>plans</a:t>
            </a:r>
            <a:r>
              <a:rPr lang="de-DE" sz="2000" dirty="0"/>
              <a:t>.</a:t>
            </a:r>
            <a:endParaRPr lang="en-DE" sz="2000" dirty="0"/>
          </a:p>
        </p:txBody>
      </p:sp>
      <p:sp>
        <p:nvSpPr>
          <p:cNvPr id="5" name="Datumsplatzhalter 1">
            <a:extLst>
              <a:ext uri="{FF2B5EF4-FFF2-40B4-BE49-F238E27FC236}">
                <a16:creationId xmlns:a16="http://schemas.microsoft.com/office/drawing/2014/main" id="{4EEFD37C-82F8-FAB2-C469-FEA28C5169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25.02.2026</a:t>
            </a:r>
          </a:p>
        </p:txBody>
      </p:sp>
    </p:spTree>
    <p:extLst>
      <p:ext uri="{BB962C8B-B14F-4D97-AF65-F5344CB8AC3E}">
        <p14:creationId xmlns:p14="http://schemas.microsoft.com/office/powerpoint/2010/main" val="2103482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9D7EB-2E96-11C3-5BED-EF7DBA5B7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AE195E50-BCA7-BFA4-CE79-F8F64CB60B41}"/>
              </a:ext>
            </a:extLst>
          </p:cNvPr>
          <p:cNvSpPr txBox="1">
            <a:spLocks/>
          </p:cNvSpPr>
          <p:nvPr/>
        </p:nvSpPr>
        <p:spPr>
          <a:xfrm>
            <a:off x="335360" y="793181"/>
            <a:ext cx="9743649" cy="40357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 rtl="0" eaLnBrk="0" fontAlgn="base" hangingPunct="0">
              <a:lnSpc>
                <a:spcPct val="8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defRPr sz="4200" cap="all" spc="133">
                <a:solidFill>
                  <a:schemeClr val="tx1"/>
                </a:solidFill>
                <a:latin typeface="Arial Black"/>
                <a:ea typeface="MS PGothic" panose="020B0600070205080204" pitchFamily="34" charset="-128"/>
                <a:cs typeface="Arial Black"/>
              </a:defRPr>
            </a:lvl1pPr>
            <a:lvl2pPr marL="2117" indent="-2117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defRPr sz="2133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2pPr>
            <a:lvl3pPr marL="0" indent="0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None/>
              <a:defRPr sz="1867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3pPr>
            <a:lvl4pPr marL="479988" indent="-234945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4pPr>
            <a:lvl5pPr marL="715415" indent="-241294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5pPr>
            <a:lvl6pPr marL="1820288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6pPr>
            <a:lvl7pPr marL="2429873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7pPr>
            <a:lvl8pPr marL="303945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8pPr>
            <a:lvl9pPr marL="364904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CH" sz="3200" kern="0" dirty="0" err="1"/>
              <a:t>summary</a:t>
            </a:r>
            <a:endParaRPr lang="de-DE" sz="3200" kern="0" dirty="0"/>
          </a:p>
        </p:txBody>
      </p:sp>
      <p:sp>
        <p:nvSpPr>
          <p:cNvPr id="6" name="Foliennummernplatzhalter 2">
            <a:extLst>
              <a:ext uri="{FF2B5EF4-FFF2-40B4-BE49-F238E27FC236}">
                <a16:creationId xmlns:a16="http://schemas.microsoft.com/office/drawing/2014/main" id="{CCFCD641-7D96-1E95-FF2A-8BFE8E04B6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</p:spPr>
        <p:txBody>
          <a:bodyPr/>
          <a:lstStyle/>
          <a:p>
            <a:fld id="{90C102AE-0422-49F2-AB6F-2D341D1EB39B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015B3498-4E93-B107-1378-1C7F29369E9D}"/>
              </a:ext>
            </a:extLst>
          </p:cNvPr>
          <p:cNvSpPr txBox="1"/>
          <p:nvPr/>
        </p:nvSpPr>
        <p:spPr>
          <a:xfrm>
            <a:off x="335360" y="1988840"/>
            <a:ext cx="117373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b="1" dirty="0"/>
              <a:t>Liquid hydrogen targets </a:t>
            </a:r>
            <a:r>
              <a:rPr lang="en-GB" sz="2000" dirty="0"/>
              <a:t>are key for a diverse and successful NUSTAR program</a:t>
            </a:r>
          </a:p>
          <a:p>
            <a:pPr marL="342900" indent="-34290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b="1" dirty="0" err="1"/>
              <a:t>Quasifree</a:t>
            </a:r>
            <a:r>
              <a:rPr lang="en-GB" sz="2000" b="1" dirty="0"/>
              <a:t> scattering</a:t>
            </a:r>
            <a:r>
              <a:rPr lang="en-GB" sz="2000" dirty="0"/>
              <a:t>: unique clean reaction probe</a:t>
            </a:r>
          </a:p>
          <a:p>
            <a:pPr marL="342900" indent="-34290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b="1" dirty="0"/>
              <a:t>Broad physics program</a:t>
            </a:r>
            <a:endParaRPr lang="en-GB" sz="2000" dirty="0"/>
          </a:p>
          <a:p>
            <a:pPr marL="342900" indent="-34290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Exciting </a:t>
            </a:r>
            <a:r>
              <a:rPr lang="en-GB" sz="2000" b="1" dirty="0"/>
              <a:t>theory</a:t>
            </a:r>
            <a:r>
              <a:rPr lang="en-GB" sz="2000" dirty="0"/>
              <a:t> developments coming along</a:t>
            </a:r>
          </a:p>
          <a:p>
            <a:pPr>
              <a:buClr>
                <a:schemeClr val="tx1"/>
              </a:buClr>
            </a:pPr>
            <a:endParaRPr lang="en-GB" sz="2000" b="1" dirty="0">
              <a:solidFill>
                <a:srgbClr val="13B01A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Already core system of </a:t>
            </a:r>
            <a:r>
              <a:rPr lang="en-GB" sz="2000" b="1" dirty="0"/>
              <a:t>R</a:t>
            </a:r>
            <a:r>
              <a:rPr lang="en-GB" sz="2000" b="1" baseline="30000" dirty="0"/>
              <a:t>3</a:t>
            </a:r>
            <a:r>
              <a:rPr lang="en-GB" sz="2000" b="1" dirty="0"/>
              <a:t>B, n</a:t>
            </a:r>
            <a:r>
              <a:rPr lang="en-GB" sz="2000" dirty="0"/>
              <a:t>ear-future plans for </a:t>
            </a:r>
            <a:r>
              <a:rPr lang="en-GB" sz="2000" b="1" dirty="0"/>
              <a:t>S-FRS, </a:t>
            </a:r>
            <a:r>
              <a:rPr lang="en-GB" sz="2000" dirty="0"/>
              <a:t>great prospects for </a:t>
            </a:r>
            <a:r>
              <a:rPr lang="en-GB" sz="2000" b="1" dirty="0"/>
              <a:t>HISPEC</a:t>
            </a:r>
            <a:r>
              <a:rPr lang="en-GB" sz="2000" dirty="0"/>
              <a:t> with AGATA</a:t>
            </a:r>
            <a:endParaRPr lang="en-GB" sz="2000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B36580D-019E-9BE5-05CA-152DA13DBCB3}"/>
              </a:ext>
            </a:extLst>
          </p:cNvPr>
          <p:cNvSpPr/>
          <p:nvPr/>
        </p:nvSpPr>
        <p:spPr>
          <a:xfrm>
            <a:off x="11337827" y="3063816"/>
            <a:ext cx="139674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522C517-40FA-6738-EA05-6FEFBA80B018}"/>
              </a:ext>
            </a:extLst>
          </p:cNvPr>
          <p:cNvSpPr/>
          <p:nvPr/>
        </p:nvSpPr>
        <p:spPr>
          <a:xfrm>
            <a:off x="11313991" y="3072561"/>
            <a:ext cx="139674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3DD6F26-A7F3-2815-1185-03E8B916F0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/>
              <a:t>TU Darmstadt | </a:t>
            </a:r>
            <a:r>
              <a:rPr lang="en-GB" b="0" i="0" u="none" strike="noStrike" dirty="0" err="1">
                <a:effectLst/>
                <a:latin typeface="Helvetica" pitchFamily="2" charset="0"/>
              </a:rPr>
              <a:t>Institut</a:t>
            </a:r>
            <a:r>
              <a:rPr lang="en-GB" b="0" i="0" u="none" strike="noStrike" dirty="0">
                <a:effectLst/>
                <a:latin typeface="Helvetica" pitchFamily="2" charset="0"/>
              </a:rPr>
              <a:t> für </a:t>
            </a:r>
            <a:r>
              <a:rPr lang="en-GB" b="0" i="0" u="none" strike="noStrike" dirty="0" err="1">
                <a:effectLst/>
                <a:latin typeface="Helvetica" pitchFamily="2" charset="0"/>
              </a:rPr>
              <a:t>Kernphysik</a:t>
            </a:r>
            <a:r>
              <a:rPr lang="en-GB" b="0" i="0" u="none" strike="noStrike" dirty="0">
                <a:effectLst/>
                <a:latin typeface="Helvetica" pitchFamily="2" charset="0"/>
              </a:rPr>
              <a:t> </a:t>
            </a:r>
            <a:r>
              <a:rPr lang="de-DE" dirty="0"/>
              <a:t>| A. Obertelli</a:t>
            </a:r>
          </a:p>
        </p:txBody>
      </p:sp>
      <p:sp>
        <p:nvSpPr>
          <p:cNvPr id="7" name="Datumsplatzhalter 1">
            <a:extLst>
              <a:ext uri="{FF2B5EF4-FFF2-40B4-BE49-F238E27FC236}">
                <a16:creationId xmlns:a16="http://schemas.microsoft.com/office/drawing/2014/main" id="{9EBCE840-3F86-BADC-8EF5-942C2CE88F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25.02.2026</a:t>
            </a:r>
          </a:p>
        </p:txBody>
      </p:sp>
    </p:spTree>
    <p:extLst>
      <p:ext uri="{BB962C8B-B14F-4D97-AF65-F5344CB8AC3E}">
        <p14:creationId xmlns:p14="http://schemas.microsoft.com/office/powerpoint/2010/main" val="2885228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314DCB-4903-444C-AFC7-52C7A6020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2FC75571-6968-E47D-2650-3873E1B1C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544" y="332656"/>
            <a:ext cx="2029120" cy="975032"/>
          </a:xfrm>
          <a:prstGeom prst="rect">
            <a:avLst/>
          </a:prstGeom>
        </p:spPr>
      </p:pic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1B4AB80D-DCB7-2369-6313-34B401FFF9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/>
              <a:t>TU Darmstadt | </a:t>
            </a:r>
            <a:r>
              <a:rPr lang="en-GB" b="0" i="0" u="none" strike="noStrike" dirty="0" err="1">
                <a:effectLst/>
                <a:latin typeface="Helvetica" pitchFamily="2" charset="0"/>
              </a:rPr>
              <a:t>Institut</a:t>
            </a:r>
            <a:r>
              <a:rPr lang="en-GB" b="0" i="0" u="none" strike="noStrike" dirty="0">
                <a:effectLst/>
                <a:latin typeface="Helvetica" pitchFamily="2" charset="0"/>
              </a:rPr>
              <a:t> für </a:t>
            </a:r>
            <a:r>
              <a:rPr lang="en-GB" b="0" i="0" u="none" strike="noStrike" dirty="0" err="1">
                <a:effectLst/>
                <a:latin typeface="Helvetica" pitchFamily="2" charset="0"/>
              </a:rPr>
              <a:t>Kernphysik</a:t>
            </a:r>
            <a:r>
              <a:rPr lang="en-GB" b="0" i="0" u="none" strike="noStrike" dirty="0">
                <a:effectLst/>
                <a:latin typeface="Helvetica" pitchFamily="2" charset="0"/>
              </a:rPr>
              <a:t> </a:t>
            </a:r>
            <a:r>
              <a:rPr lang="de-DE" dirty="0"/>
              <a:t>| A. Obertelli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89E9F301-22B5-63BF-97F2-1B1C3389226C}"/>
              </a:ext>
            </a:extLst>
          </p:cNvPr>
          <p:cNvSpPr txBox="1">
            <a:spLocks/>
          </p:cNvSpPr>
          <p:nvPr/>
        </p:nvSpPr>
        <p:spPr>
          <a:xfrm>
            <a:off x="434259" y="764704"/>
            <a:ext cx="9190133" cy="385634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0" fontAlgn="base" hangingPunct="0">
              <a:lnSpc>
                <a:spcPct val="8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defRPr sz="3200" cap="all" spc="133">
                <a:solidFill>
                  <a:schemeClr val="tx1"/>
                </a:solidFill>
                <a:latin typeface="Arial Black"/>
                <a:ea typeface="MS PGothic" panose="020B0600070205080204" pitchFamily="34" charset="-128"/>
                <a:cs typeface="Arial Black"/>
              </a:defRPr>
            </a:lvl1pPr>
            <a:lvl2pPr marL="2117" indent="-2117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defRPr sz="2133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2pPr>
            <a:lvl3pPr marL="0" indent="0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None/>
              <a:defRPr sz="1867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3pPr>
            <a:lvl4pPr marL="479988" indent="-234945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4pPr>
            <a:lvl5pPr marL="715415" indent="-241294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5pPr>
            <a:lvl6pPr marL="1820288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6pPr>
            <a:lvl7pPr marL="2429873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7pPr>
            <a:lvl8pPr marL="303945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8pPr>
            <a:lvl9pPr marL="364904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 err="1"/>
              <a:t>Nustar</a:t>
            </a:r>
            <a:r>
              <a:rPr lang="de-DE" kern="0" dirty="0"/>
              <a:t> &amp; </a:t>
            </a:r>
            <a:r>
              <a:rPr lang="de-DE" kern="0" dirty="0" err="1"/>
              <a:t>nuclear</a:t>
            </a:r>
            <a:r>
              <a:rPr lang="de-DE" kern="0" dirty="0"/>
              <a:t> matter</a:t>
            </a:r>
          </a:p>
        </p:txBody>
      </p:sp>
      <p:pic>
        <p:nvPicPr>
          <p:cNvPr id="3" name="Picture 2" descr="A graph of a number of lines&#10;&#10;Description automatically generated with medium confidence">
            <a:extLst>
              <a:ext uri="{FF2B5EF4-FFF2-40B4-BE49-F238E27FC236}">
                <a16:creationId xmlns:a16="http://schemas.microsoft.com/office/drawing/2014/main" id="{E78C9C34-8919-EBD8-11FA-E7E7FC023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2204864"/>
            <a:ext cx="7772400" cy="3774127"/>
          </a:xfrm>
          <a:prstGeom prst="rect">
            <a:avLst/>
          </a:prstGeom>
        </p:spPr>
      </p:pic>
      <p:pic>
        <p:nvPicPr>
          <p:cNvPr id="5" name="Picture 4" descr="A diagram of the earth's core&#10;&#10;Description automatically generated">
            <a:extLst>
              <a:ext uri="{FF2B5EF4-FFF2-40B4-BE49-F238E27FC236}">
                <a16:creationId xmlns:a16="http://schemas.microsoft.com/office/drawing/2014/main" id="{8FE3C6A2-A0AD-6FE2-EAD9-0B8F787919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5" r="43109"/>
          <a:stretch/>
        </p:blipFill>
        <p:spPr>
          <a:xfrm>
            <a:off x="8472264" y="2374837"/>
            <a:ext cx="2376264" cy="31278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3436F7E-A785-5813-5571-992152E99B35}"/>
              </a:ext>
            </a:extLst>
          </p:cNvPr>
          <p:cNvSpPr/>
          <p:nvPr/>
        </p:nvSpPr>
        <p:spPr>
          <a:xfrm>
            <a:off x="5231904" y="3922540"/>
            <a:ext cx="3096344" cy="1444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631F3A-AFE3-988C-6871-2B732BFB98D5}"/>
              </a:ext>
            </a:extLst>
          </p:cNvPr>
          <p:cNvSpPr txBox="1"/>
          <p:nvPr/>
        </p:nvSpPr>
        <p:spPr>
          <a:xfrm>
            <a:off x="3143672" y="5970766"/>
            <a:ext cx="34563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Erler et al, Nature 486, 509 (2012)</a:t>
            </a:r>
            <a:endParaRPr lang="en-DE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2B7085-098E-CE59-9395-C466F23AB597}"/>
              </a:ext>
            </a:extLst>
          </p:cNvPr>
          <p:cNvSpPr txBox="1"/>
          <p:nvPr/>
        </p:nvSpPr>
        <p:spPr>
          <a:xfrm>
            <a:off x="7608168" y="5970766"/>
            <a:ext cx="42484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Watts et al, RMP 88, 021001 (2016)</a:t>
            </a:r>
            <a:endParaRPr lang="en-DE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E1F85FC-CD45-BE0E-F0E2-3C5C4A8CD325}"/>
                  </a:ext>
                </a:extLst>
              </p:cNvPr>
              <p:cNvSpPr txBox="1"/>
              <p:nvPr/>
            </p:nvSpPr>
            <p:spPr>
              <a:xfrm>
                <a:off x="8803208" y="4997355"/>
                <a:ext cx="19304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E" sz="1800" dirty="0">
                    <a:solidFill>
                      <a:schemeClr val="bg1"/>
                    </a:solidFill>
                  </a:rPr>
                  <a:t>A </a:t>
                </a:r>
                <a14:m>
                  <m:oMath xmlns:m="http://schemas.openxmlformats.org/officeDocument/2006/math">
                    <m:r>
                      <a:rPr lang="en-DE" sz="1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DE" sz="1800" dirty="0">
                    <a:solidFill>
                      <a:schemeClr val="bg1"/>
                    </a:solidFill>
                  </a:rPr>
                  <a:t> 10</a:t>
                </a:r>
                <a:r>
                  <a:rPr lang="en-DE" sz="1800" baseline="30000" dirty="0">
                    <a:solidFill>
                      <a:schemeClr val="bg1"/>
                    </a:solidFill>
                  </a:rPr>
                  <a:t>57</a:t>
                </a:r>
                <a:r>
                  <a:rPr lang="en-DE" sz="1800" dirty="0">
                    <a:solidFill>
                      <a:schemeClr val="bg1"/>
                    </a:solidFill>
                  </a:rPr>
                  <a:t> baryons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E1F85FC-CD45-BE0E-F0E2-3C5C4A8CD3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3208" y="4997355"/>
                <a:ext cx="1930400" cy="369332"/>
              </a:xfrm>
              <a:prstGeom prst="rect">
                <a:avLst/>
              </a:prstGeom>
              <a:blipFill>
                <a:blip r:embed="rId5"/>
                <a:stretch>
                  <a:fillRect l="-2614" t="-6667" r="-1307" b="-266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 descr="A close-up of a sphere&#10;&#10;Description automatically generated">
            <a:extLst>
              <a:ext uri="{FF2B5EF4-FFF2-40B4-BE49-F238E27FC236}">
                <a16:creationId xmlns:a16="http://schemas.microsoft.com/office/drawing/2014/main" id="{1A408716-FF3D-9717-DA31-BDDC0F431F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3682065"/>
            <a:ext cx="1944216" cy="17713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776D7AC-D270-2C93-47D3-C54D137861B4}"/>
                  </a:ext>
                </a:extLst>
              </p:cNvPr>
              <p:cNvSpPr txBox="1"/>
              <p:nvPr/>
            </p:nvSpPr>
            <p:spPr>
              <a:xfrm rot="19864156">
                <a:off x="3507997" y="3227481"/>
                <a:ext cx="25170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DE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DE" sz="1800" dirty="0"/>
                  <a:t>4000 nuclei unknown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776D7AC-D270-2C93-47D3-C54D13786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864156">
                <a:off x="3507997" y="3227481"/>
                <a:ext cx="2517036" cy="369332"/>
              </a:xfrm>
              <a:prstGeom prst="rect">
                <a:avLst/>
              </a:prstGeom>
              <a:blipFill>
                <a:blip r:embed="rId7"/>
                <a:stretch>
                  <a:fillRect t="-2439" r="-2646" b="-162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1">
            <a:extLst>
              <a:ext uri="{FF2B5EF4-FFF2-40B4-BE49-F238E27FC236}">
                <a16:creationId xmlns:a16="http://schemas.microsoft.com/office/drawing/2014/main" id="{E6052E5B-517B-8841-C5CB-D6B0521505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25.02.2026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C68938-4D7D-4073-69DD-6E18008F164C}"/>
              </a:ext>
            </a:extLst>
          </p:cNvPr>
          <p:cNvSpPr txBox="1"/>
          <p:nvPr/>
        </p:nvSpPr>
        <p:spPr>
          <a:xfrm>
            <a:off x="335360" y="1484784"/>
            <a:ext cx="10926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800" dirty="0"/>
              <a:t>NUSTAR addresses </a:t>
            </a:r>
            <a:r>
              <a:rPr lang="en-DE" sz="1800"/>
              <a:t>it all</a:t>
            </a:r>
            <a:r>
              <a:rPr lang="en-DE" sz="1800" dirty="0"/>
              <a:t>: s</a:t>
            </a:r>
            <a:r>
              <a:rPr lang="en-GB" sz="1800" dirty="0"/>
              <a:t>h</a:t>
            </a:r>
            <a:r>
              <a:rPr lang="en-DE" sz="1800"/>
              <a:t>ell</a:t>
            </a:r>
            <a:r>
              <a:rPr lang="de-DE" sz="1800" dirty="0"/>
              <a:t>s</a:t>
            </a:r>
            <a:r>
              <a:rPr lang="en-DE" sz="1800"/>
              <a:t>, </a:t>
            </a:r>
            <a:r>
              <a:rPr lang="en-DE" sz="1800" dirty="0"/>
              <a:t>correlations, halos, nucleosynthesis, clustering, fission, SRCs, EOS,…</a:t>
            </a:r>
          </a:p>
          <a:p>
            <a:r>
              <a:rPr lang="en-GB" sz="1800" dirty="0"/>
              <a:t>i</a:t>
            </a:r>
            <a:r>
              <a:rPr lang="en-DE" sz="1800" dirty="0"/>
              <a:t>n close </a:t>
            </a:r>
            <a:r>
              <a:rPr lang="en-DE" sz="1800"/>
              <a:t>connection </a:t>
            </a:r>
            <a:r>
              <a:rPr lang="de-DE" sz="1800" dirty="0" err="1"/>
              <a:t>with</a:t>
            </a:r>
            <a:r>
              <a:rPr lang="en-DE" sz="1800"/>
              <a:t> </a:t>
            </a:r>
            <a:r>
              <a:rPr lang="en-DE" sz="1800" dirty="0"/>
              <a:t>the other pillars of FAIR</a:t>
            </a:r>
          </a:p>
        </p:txBody>
      </p:sp>
    </p:spTree>
    <p:extLst>
      <p:ext uri="{BB962C8B-B14F-4D97-AF65-F5344CB8AC3E}">
        <p14:creationId xmlns:p14="http://schemas.microsoft.com/office/powerpoint/2010/main" val="2249729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EAFB2-4B46-B1D6-1DE9-5D0A310FA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16A105E-DA48-AE94-FC7F-3A36F8FC67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/>
              <a:t>TU Darmstadt | </a:t>
            </a:r>
            <a:r>
              <a:rPr lang="en-GB" b="0" i="0" u="none" strike="noStrike" dirty="0" err="1">
                <a:effectLst/>
                <a:latin typeface="Helvetica" pitchFamily="2" charset="0"/>
              </a:rPr>
              <a:t>Institut</a:t>
            </a:r>
            <a:r>
              <a:rPr lang="en-GB" b="0" i="0" u="none" strike="noStrike" dirty="0">
                <a:effectLst/>
                <a:latin typeface="Helvetica" pitchFamily="2" charset="0"/>
              </a:rPr>
              <a:t> für </a:t>
            </a:r>
            <a:r>
              <a:rPr lang="en-GB" b="0" i="0" u="none" strike="noStrike" dirty="0" err="1">
                <a:effectLst/>
                <a:latin typeface="Helvetica" pitchFamily="2" charset="0"/>
              </a:rPr>
              <a:t>Kernphysik</a:t>
            </a:r>
            <a:r>
              <a:rPr lang="en-GB" b="0" i="0" u="none" strike="noStrike" dirty="0">
                <a:effectLst/>
                <a:latin typeface="Helvetica" pitchFamily="2" charset="0"/>
              </a:rPr>
              <a:t> </a:t>
            </a:r>
            <a:r>
              <a:rPr lang="de-DE" dirty="0"/>
              <a:t>| A. Obertelli</a:t>
            </a:r>
          </a:p>
        </p:txBody>
      </p:sp>
      <p:sp>
        <p:nvSpPr>
          <p:cNvPr id="55" name="Textplatzhalter 2">
            <a:extLst>
              <a:ext uri="{FF2B5EF4-FFF2-40B4-BE49-F238E27FC236}">
                <a16:creationId xmlns:a16="http://schemas.microsoft.com/office/drawing/2014/main" id="{6EC78417-2650-EA84-4136-8D684E6623FA}"/>
              </a:ext>
            </a:extLst>
          </p:cNvPr>
          <p:cNvSpPr txBox="1">
            <a:spLocks/>
          </p:cNvSpPr>
          <p:nvPr/>
        </p:nvSpPr>
        <p:spPr>
          <a:xfrm>
            <a:off x="434259" y="692696"/>
            <a:ext cx="9766197" cy="390062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0" fontAlgn="base" hangingPunct="0">
              <a:lnSpc>
                <a:spcPct val="8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defRPr sz="3200" cap="all" spc="133">
                <a:solidFill>
                  <a:schemeClr val="tx1"/>
                </a:solidFill>
                <a:latin typeface="Arial Black"/>
                <a:ea typeface="MS PGothic" panose="020B0600070205080204" pitchFamily="34" charset="-128"/>
                <a:cs typeface="Arial Black"/>
              </a:defRPr>
            </a:lvl1pPr>
            <a:lvl2pPr marL="2117" indent="-2117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defRPr sz="2133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2pPr>
            <a:lvl3pPr marL="0" indent="0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None/>
              <a:defRPr sz="1867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3pPr>
            <a:lvl4pPr marL="479988" indent="-234945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4pPr>
            <a:lvl5pPr marL="715415" indent="-241294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5pPr>
            <a:lvl6pPr marL="1820288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6pPr>
            <a:lvl7pPr marL="2429873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7pPr>
            <a:lvl8pPr marL="303945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8pPr>
            <a:lvl9pPr marL="364904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 err="1"/>
              <a:t>Quasifree</a:t>
            </a:r>
            <a:r>
              <a:rPr lang="de-DE" kern="0" dirty="0"/>
              <a:t> </a:t>
            </a:r>
            <a:r>
              <a:rPr lang="de-DE" kern="0" dirty="0" err="1"/>
              <a:t>scattering</a:t>
            </a:r>
            <a:r>
              <a:rPr lang="de-DE" kern="0" dirty="0"/>
              <a:t>:</a:t>
            </a:r>
          </a:p>
          <a:p>
            <a:r>
              <a:rPr lang="de-DE" kern="0" dirty="0"/>
              <a:t>Queen </a:t>
            </a:r>
            <a:r>
              <a:rPr lang="de-DE" kern="0" dirty="0" err="1"/>
              <a:t>of</a:t>
            </a:r>
            <a:r>
              <a:rPr lang="de-DE" kern="0" dirty="0"/>
              <a:t> </a:t>
            </a:r>
            <a:r>
              <a:rPr lang="de-DE" kern="0" dirty="0" err="1"/>
              <a:t>probes</a:t>
            </a:r>
            <a:endParaRPr lang="de-DE" kern="0" dirty="0"/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374B1E99-815F-1380-B34A-4575201C43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</p:spPr>
        <p:txBody>
          <a:bodyPr/>
          <a:lstStyle/>
          <a:p>
            <a:fld id="{90C102AE-0422-49F2-AB6F-2D341D1EB39B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ABE6E9-F2D8-D15B-7229-A599A10E849D}"/>
              </a:ext>
            </a:extLst>
          </p:cNvPr>
          <p:cNvSpPr txBox="1"/>
          <p:nvPr/>
        </p:nvSpPr>
        <p:spPr>
          <a:xfrm>
            <a:off x="239357" y="5939988"/>
            <a:ext cx="11617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800" b="1" dirty="0"/>
              <a:t>R</a:t>
            </a:r>
            <a:r>
              <a:rPr lang="en-DE" sz="1800" b="1" baseline="30000" dirty="0"/>
              <a:t>3</a:t>
            </a:r>
            <a:r>
              <a:rPr lang="en-DE" sz="1800" b="1" dirty="0"/>
              <a:t>B : 12 / 19 Letters of Intent</a:t>
            </a:r>
            <a:r>
              <a:rPr lang="en-DE" sz="1800" dirty="0"/>
              <a:t> for Early Science and First </a:t>
            </a:r>
            <a:r>
              <a:rPr lang="en-DE" sz="1800"/>
              <a:t>Science require </a:t>
            </a:r>
            <a:r>
              <a:rPr lang="en-DE" sz="1800" dirty="0"/>
              <a:t>the use of a liquid hydrogen target</a:t>
            </a:r>
          </a:p>
        </p:txBody>
      </p:sp>
      <p:pic>
        <p:nvPicPr>
          <p:cNvPr id="11" name="Image 2">
            <a:extLst>
              <a:ext uri="{FF2B5EF4-FFF2-40B4-BE49-F238E27FC236}">
                <a16:creationId xmlns:a16="http://schemas.microsoft.com/office/drawing/2014/main" id="{FE9B8966-ADE0-955F-7523-FF128FB99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5238" y="1988840"/>
            <a:ext cx="2621402" cy="35911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0A4CDDF-971F-2AE1-FEE2-D06284CDA15F}"/>
                  </a:ext>
                </a:extLst>
              </p:cNvPr>
              <p:cNvSpPr txBox="1"/>
              <p:nvPr/>
            </p:nvSpPr>
            <p:spPr>
              <a:xfrm>
                <a:off x="231491" y="1700808"/>
                <a:ext cx="6668620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GB" sz="1800" dirty="0"/>
                  <a:t>One step process </a:t>
                </a:r>
                <a:r>
                  <a:rPr lang="de-DE" sz="1800" dirty="0"/>
                  <a:t>at </a:t>
                </a:r>
                <a:r>
                  <a:rPr lang="en-DE" sz="1800" dirty="0"/>
                  <a:t>high momentum transfer (</a:t>
                </a:r>
                <a14:m>
                  <m:oMath xmlns:m="http://schemas.openxmlformats.org/officeDocument/2006/math">
                    <m:r>
                      <a:rPr lang="en-DE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</m:oMath>
                </a14:m>
                <a:r>
                  <a:rPr lang="en-DE" sz="1800" dirty="0"/>
                  <a:t> binding)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DE" sz="1800" dirty="0"/>
                  <a:t>Incident energies of 400-700 MeV/nucleon minimize FSI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DE" sz="1800" dirty="0"/>
                  <a:t>Missing mass and </a:t>
                </a:r>
                <a:r>
                  <a:rPr lang="en-DE" sz="1800"/>
                  <a:t>missing momentum</a:t>
                </a:r>
                <a:r>
                  <a:rPr lang="de-DE" sz="1800" dirty="0"/>
                  <a:t> combined </a:t>
                </a:r>
                <a:r>
                  <a:rPr lang="de-DE" sz="1800" dirty="0" err="1"/>
                  <a:t>with</a:t>
                </a:r>
                <a:r>
                  <a:rPr lang="de-DE" sz="1800" dirty="0"/>
                  <a:t> </a:t>
                </a:r>
                <a14:m>
                  <m:oMath xmlns:m="http://schemas.openxmlformats.org/officeDocument/2006/math">
                    <m:r>
                      <a:rPr lang="de-DE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de-DE" sz="1800" dirty="0"/>
                  <a:t>‘s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DE" sz="1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GB" sz="1800" dirty="0"/>
                  <a:t>e</a:t>
                </a:r>
                <a:r>
                  <a:rPr lang="en-DE" sz="1800" dirty="0"/>
                  <a:t>.g. </a:t>
                </a:r>
                <a:r>
                  <a:rPr lang="en-DE" sz="1800" baseline="30000" dirty="0"/>
                  <a:t>12</a:t>
                </a:r>
                <a:r>
                  <a:rPr lang="en-DE" sz="1800" dirty="0"/>
                  <a:t>C(p,2p)</a:t>
                </a:r>
                <a:r>
                  <a:rPr lang="en-DE" sz="1800" baseline="30000" dirty="0"/>
                  <a:t>11</a:t>
                </a:r>
                <a:r>
                  <a:rPr lang="en-DE" sz="1800" dirty="0"/>
                  <a:t>B in inverse kinematics at 400 MeV</a:t>
                </a:r>
                <a:r>
                  <a:rPr lang="en-DE" sz="1800"/>
                  <a:t>/nucleon</a:t>
                </a:r>
                <a:endParaRPr lang="en-DE" sz="1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0A4CDDF-971F-2AE1-FEE2-D06284CDA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91" y="1700808"/>
                <a:ext cx="6668620" cy="1477328"/>
              </a:xfrm>
              <a:prstGeom prst="rect">
                <a:avLst/>
              </a:prstGeom>
              <a:blipFill>
                <a:blip r:embed="rId3"/>
                <a:stretch>
                  <a:fillRect l="-570" t="-847" b="-5085"/>
                </a:stretch>
              </a:blipFill>
            </p:spPr>
            <p:txBody>
              <a:bodyPr/>
              <a:lstStyle/>
              <a:p>
                <a:r>
                  <a:rPr lang="fr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A graph of a function&#10;&#10;AI-generated content may be incorrect.">
            <a:extLst>
              <a:ext uri="{FF2B5EF4-FFF2-40B4-BE49-F238E27FC236}">
                <a16:creationId xmlns:a16="http://schemas.microsoft.com/office/drawing/2014/main" id="{D8A631D7-8955-12E3-C162-2ED7553B53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26" y="3169454"/>
            <a:ext cx="5797574" cy="2347778"/>
          </a:xfrm>
          <a:prstGeom prst="rect">
            <a:avLst/>
          </a:prstGeom>
        </p:spPr>
      </p:pic>
      <p:pic>
        <p:nvPicPr>
          <p:cNvPr id="18" name="Picture 17" descr="A graph of excitation energy&#10;&#10;AI-generated content may be incorrect.">
            <a:extLst>
              <a:ext uri="{FF2B5EF4-FFF2-40B4-BE49-F238E27FC236}">
                <a16:creationId xmlns:a16="http://schemas.microsoft.com/office/drawing/2014/main" id="{85EEB06F-13ED-676B-8B32-A6957F6BE5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557" y="3135517"/>
            <a:ext cx="2973779" cy="238171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7A0E91-0526-24A5-83F8-7088F8E44798}"/>
              </a:ext>
            </a:extLst>
          </p:cNvPr>
          <p:cNvSpPr txBox="1"/>
          <p:nvPr/>
        </p:nvSpPr>
        <p:spPr>
          <a:xfrm>
            <a:off x="4007768" y="5641503"/>
            <a:ext cx="2781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Panin et al, PLB 753, 204 (2016)</a:t>
            </a:r>
          </a:p>
        </p:txBody>
      </p:sp>
      <p:sp>
        <p:nvSpPr>
          <p:cNvPr id="22" name="Datumsplatzhalter 1">
            <a:extLst>
              <a:ext uri="{FF2B5EF4-FFF2-40B4-BE49-F238E27FC236}">
                <a16:creationId xmlns:a16="http://schemas.microsoft.com/office/drawing/2014/main" id="{C42BDDA1-F30B-6C3B-D2ED-5527C2657D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25.02.2026</a:t>
            </a:r>
          </a:p>
        </p:txBody>
      </p:sp>
      <p:pic>
        <p:nvPicPr>
          <p:cNvPr id="7" name="Image 6" descr="Une image contenant diagramme, cercle&#10;&#10;Le contenu généré par l’IA peut être incorrect.">
            <a:extLst>
              <a:ext uri="{FF2B5EF4-FFF2-40B4-BE49-F238E27FC236}">
                <a16:creationId xmlns:a16="http://schemas.microsoft.com/office/drawing/2014/main" id="{25CCEBBA-7955-DA69-B3C2-5250182198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2"/>
          <a:stretch>
            <a:fillRect/>
          </a:stretch>
        </p:blipFill>
        <p:spPr>
          <a:xfrm>
            <a:off x="7035808" y="1484784"/>
            <a:ext cx="2372560" cy="15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94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04918-2D22-41AA-C0AC-2749FD2CF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nachweis">
            <a:extLst>
              <a:ext uri="{FF2B5EF4-FFF2-40B4-BE49-F238E27FC236}">
                <a16:creationId xmlns:a16="http://schemas.microsoft.com/office/drawing/2014/main" id="{D7DB2FEC-9CD1-DD45-987C-3B059C9FBBF9}"/>
              </a:ext>
            </a:extLst>
          </p:cNvPr>
          <p:cNvSpPr txBox="1"/>
          <p:nvPr/>
        </p:nvSpPr>
        <p:spPr>
          <a:xfrm rot="16200000">
            <a:off x="9862795" y="3056071"/>
            <a:ext cx="384174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800" dirty="0">
                <a:solidFill>
                  <a:schemeClr val="bg1"/>
                </a:solidFill>
              </a:rPr>
              <a:t>© Thomas Ott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3937EB-D2CC-0CC8-9BD5-45C551BAA9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/>
              <a:t>TU Darmstadt | </a:t>
            </a:r>
            <a:r>
              <a:rPr lang="en-GB" b="0" i="0" u="none" strike="noStrike" dirty="0" err="1">
                <a:effectLst/>
                <a:latin typeface="Helvetica" pitchFamily="2" charset="0"/>
              </a:rPr>
              <a:t>Institut</a:t>
            </a:r>
            <a:r>
              <a:rPr lang="en-GB" b="0" i="0" u="none" strike="noStrike" dirty="0">
                <a:effectLst/>
                <a:latin typeface="Helvetica" pitchFamily="2" charset="0"/>
              </a:rPr>
              <a:t> für </a:t>
            </a:r>
            <a:r>
              <a:rPr lang="en-GB" b="0" i="0" u="none" strike="noStrike" dirty="0" err="1">
                <a:effectLst/>
                <a:latin typeface="Helvetica" pitchFamily="2" charset="0"/>
              </a:rPr>
              <a:t>Kernphysik</a:t>
            </a:r>
            <a:r>
              <a:rPr lang="en-GB" b="0" i="0" u="none" strike="noStrike" dirty="0">
                <a:effectLst/>
                <a:latin typeface="Helvetica" pitchFamily="2" charset="0"/>
              </a:rPr>
              <a:t> </a:t>
            </a:r>
            <a:r>
              <a:rPr lang="de-DE" dirty="0"/>
              <a:t>| A. Obertelli</a:t>
            </a:r>
          </a:p>
        </p:txBody>
      </p:sp>
      <p:sp>
        <p:nvSpPr>
          <p:cNvPr id="55" name="Textplatzhalter 2">
            <a:extLst>
              <a:ext uri="{FF2B5EF4-FFF2-40B4-BE49-F238E27FC236}">
                <a16:creationId xmlns:a16="http://schemas.microsoft.com/office/drawing/2014/main" id="{7BFEE69F-1525-B1AC-04C0-2805DB29EE38}"/>
              </a:ext>
            </a:extLst>
          </p:cNvPr>
          <p:cNvSpPr txBox="1">
            <a:spLocks/>
          </p:cNvSpPr>
          <p:nvPr/>
        </p:nvSpPr>
        <p:spPr>
          <a:xfrm>
            <a:off x="434259" y="692696"/>
            <a:ext cx="8542061" cy="390062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0" fontAlgn="base" hangingPunct="0">
              <a:lnSpc>
                <a:spcPct val="8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defRPr sz="3200" cap="all" spc="133">
                <a:solidFill>
                  <a:schemeClr val="tx1"/>
                </a:solidFill>
                <a:latin typeface="Arial Black"/>
                <a:ea typeface="MS PGothic" panose="020B0600070205080204" pitchFamily="34" charset="-128"/>
                <a:cs typeface="Arial Black"/>
              </a:defRPr>
            </a:lvl1pPr>
            <a:lvl2pPr marL="2117" indent="-2117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defRPr sz="2133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2pPr>
            <a:lvl3pPr marL="0" indent="0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None/>
              <a:defRPr sz="1867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3pPr>
            <a:lvl4pPr marL="479988" indent="-234945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4pPr>
            <a:lvl5pPr marL="715415" indent="-241294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5pPr>
            <a:lvl6pPr marL="1820288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6pPr>
            <a:lvl7pPr marL="2429873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7pPr>
            <a:lvl8pPr marL="303945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8pPr>
            <a:lvl9pPr marL="364904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/>
              <a:t>LH2 &amp; </a:t>
            </a:r>
            <a:r>
              <a:rPr lang="de-DE" kern="0" dirty="0" err="1"/>
              <a:t>thermosyphon</a:t>
            </a:r>
            <a:endParaRPr lang="de-DE" kern="0" dirty="0"/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41AE10AC-53B7-D4BA-8FC9-2846207861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</p:spPr>
        <p:txBody>
          <a:bodyPr/>
          <a:lstStyle/>
          <a:p>
            <a:fld id="{90C102AE-0422-49F2-AB6F-2D341D1EB39B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5" name="Picture 2" descr="D:\Projets\projet FRS\Poster frs 2\21467.jpg">
            <a:extLst>
              <a:ext uri="{FF2B5EF4-FFF2-40B4-BE49-F238E27FC236}">
                <a16:creationId xmlns:a16="http://schemas.microsoft.com/office/drawing/2014/main" id="{6E788344-D960-A6CD-FE34-D11927980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6" y="1772816"/>
            <a:ext cx="3076639" cy="457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 1">
            <a:extLst>
              <a:ext uri="{FF2B5EF4-FFF2-40B4-BE49-F238E27FC236}">
                <a16:creationId xmlns:a16="http://schemas.microsoft.com/office/drawing/2014/main" id="{26C04BCD-8289-9764-1E3D-ACA000F452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r="23113"/>
          <a:stretch/>
        </p:blipFill>
        <p:spPr>
          <a:xfrm>
            <a:off x="4675353" y="2133256"/>
            <a:ext cx="3817931" cy="3600000"/>
          </a:xfrm>
          <a:prstGeom prst="rect">
            <a:avLst/>
          </a:prstGeom>
        </p:spPr>
      </p:pic>
      <p:grpSp>
        <p:nvGrpSpPr>
          <p:cNvPr id="34" name="Groupe 4">
            <a:extLst>
              <a:ext uri="{FF2B5EF4-FFF2-40B4-BE49-F238E27FC236}">
                <a16:creationId xmlns:a16="http://schemas.microsoft.com/office/drawing/2014/main" id="{8A53C92F-A4BA-387C-F1BE-327B87CA534B}"/>
              </a:ext>
            </a:extLst>
          </p:cNvPr>
          <p:cNvGrpSpPr/>
          <p:nvPr/>
        </p:nvGrpSpPr>
        <p:grpSpPr>
          <a:xfrm>
            <a:off x="6198846" y="2476609"/>
            <a:ext cx="1234663" cy="2903100"/>
            <a:chOff x="4595012" y="2089979"/>
            <a:chExt cx="1703177" cy="3241441"/>
          </a:xfrm>
        </p:grpSpPr>
        <p:sp>
          <p:nvSpPr>
            <p:cNvPr id="36" name="ZoneTexte 6">
              <a:extLst>
                <a:ext uri="{FF2B5EF4-FFF2-40B4-BE49-F238E27FC236}">
                  <a16:creationId xmlns:a16="http://schemas.microsoft.com/office/drawing/2014/main" id="{2F005859-8855-67D4-92FB-E09AA790E9F5}"/>
                </a:ext>
              </a:extLst>
            </p:cNvPr>
            <p:cNvSpPr txBox="1"/>
            <p:nvPr/>
          </p:nvSpPr>
          <p:spPr>
            <a:xfrm>
              <a:off x="6043359" y="2089979"/>
              <a:ext cx="254830" cy="343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FR" sz="1400" dirty="0"/>
            </a:p>
          </p:txBody>
        </p:sp>
        <p:sp>
          <p:nvSpPr>
            <p:cNvPr id="38" name="ZoneTexte 8">
              <a:extLst>
                <a:ext uri="{FF2B5EF4-FFF2-40B4-BE49-F238E27FC236}">
                  <a16:creationId xmlns:a16="http://schemas.microsoft.com/office/drawing/2014/main" id="{B368B1C2-CE11-CC23-329C-5114D65D3281}"/>
                </a:ext>
              </a:extLst>
            </p:cNvPr>
            <p:cNvSpPr txBox="1"/>
            <p:nvPr/>
          </p:nvSpPr>
          <p:spPr>
            <a:xfrm>
              <a:off x="6007454" y="2616583"/>
              <a:ext cx="254830" cy="34364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endParaRPr lang="fr-FR" sz="1400" dirty="0"/>
            </a:p>
          </p:txBody>
        </p:sp>
        <p:cxnSp>
          <p:nvCxnSpPr>
            <p:cNvPr id="39" name="Connecteur droit avec flèche 9">
              <a:extLst>
                <a:ext uri="{FF2B5EF4-FFF2-40B4-BE49-F238E27FC236}">
                  <a16:creationId xmlns:a16="http://schemas.microsoft.com/office/drawing/2014/main" id="{F1918DDE-DCD3-1A0F-EFC2-1D5DF26110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299" y="3338363"/>
              <a:ext cx="1043841" cy="6538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11">
              <a:extLst>
                <a:ext uri="{FF2B5EF4-FFF2-40B4-BE49-F238E27FC236}">
                  <a16:creationId xmlns:a16="http://schemas.microsoft.com/office/drawing/2014/main" id="{2148A171-7F85-C3F2-8E96-2B88F0BA29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95012" y="4538067"/>
              <a:ext cx="1248785" cy="79335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Image 6">
            <a:extLst>
              <a:ext uri="{FF2B5EF4-FFF2-40B4-BE49-F238E27FC236}">
                <a16:creationId xmlns:a16="http://schemas.microsoft.com/office/drawing/2014/main" id="{99BF33C7-7468-2A44-46B1-75C322AE5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7462" y="5698879"/>
            <a:ext cx="799473" cy="655978"/>
          </a:xfrm>
          <a:prstGeom prst="rect">
            <a:avLst/>
          </a:prstGeom>
        </p:spPr>
      </p:pic>
      <p:sp>
        <p:nvSpPr>
          <p:cNvPr id="52" name="ZoneTexte 39">
            <a:extLst>
              <a:ext uri="{FF2B5EF4-FFF2-40B4-BE49-F238E27FC236}">
                <a16:creationId xmlns:a16="http://schemas.microsoft.com/office/drawing/2014/main" id="{023C1E98-273F-C754-A470-FEEA9DA88A5C}"/>
              </a:ext>
            </a:extLst>
          </p:cNvPr>
          <p:cNvSpPr txBox="1"/>
          <p:nvPr/>
        </p:nvSpPr>
        <p:spPr>
          <a:xfrm>
            <a:off x="7032192" y="1969676"/>
            <a:ext cx="133722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GasH</a:t>
            </a:r>
            <a:r>
              <a:rPr lang="fr-FR" sz="1400" baseline="-25000" dirty="0"/>
              <a:t>2</a:t>
            </a:r>
            <a:endParaRPr lang="fr-FR" sz="1400" dirty="0"/>
          </a:p>
          <a:p>
            <a:r>
              <a:rPr lang="fr-FR" sz="1400" dirty="0"/>
              <a:t>(</a:t>
            </a:r>
            <a:r>
              <a:rPr lang="el-GR" sz="1400" i="1" dirty="0"/>
              <a:t>ρ</a:t>
            </a:r>
            <a:r>
              <a:rPr lang="fr-FR" sz="1400" dirty="0"/>
              <a:t>: 0,089 g/L)</a:t>
            </a:r>
          </a:p>
          <a:p>
            <a:r>
              <a:rPr lang="fr-FR" sz="1400" dirty="0" err="1"/>
              <a:t>from</a:t>
            </a:r>
            <a:r>
              <a:rPr lang="fr-FR" sz="1400" dirty="0"/>
              <a:t> </a:t>
            </a:r>
            <a:r>
              <a:rPr lang="fr-FR" sz="1400" dirty="0" err="1"/>
              <a:t>reservoir</a:t>
            </a:r>
            <a:r>
              <a:rPr lang="fr-FR" sz="1400" dirty="0"/>
              <a:t> </a:t>
            </a:r>
          </a:p>
        </p:txBody>
      </p:sp>
      <p:sp>
        <p:nvSpPr>
          <p:cNvPr id="53" name="Flèche vers le bas 36">
            <a:extLst>
              <a:ext uri="{FF2B5EF4-FFF2-40B4-BE49-F238E27FC236}">
                <a16:creationId xmlns:a16="http://schemas.microsoft.com/office/drawing/2014/main" id="{32AE7930-CF91-3901-6979-6C7E1038AB61}"/>
              </a:ext>
            </a:extLst>
          </p:cNvPr>
          <p:cNvSpPr/>
          <p:nvPr/>
        </p:nvSpPr>
        <p:spPr>
          <a:xfrm>
            <a:off x="6366048" y="2083761"/>
            <a:ext cx="144000" cy="335017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4" name="Flèche vers le bas 35">
            <a:extLst>
              <a:ext uri="{FF2B5EF4-FFF2-40B4-BE49-F238E27FC236}">
                <a16:creationId xmlns:a16="http://schemas.microsoft.com/office/drawing/2014/main" id="{F31D2742-CB1A-3A99-E86D-F1585D433C7C}"/>
              </a:ext>
            </a:extLst>
          </p:cNvPr>
          <p:cNvSpPr/>
          <p:nvPr/>
        </p:nvSpPr>
        <p:spPr>
          <a:xfrm>
            <a:off x="6357056" y="2830929"/>
            <a:ext cx="144000" cy="578398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6" name="ZoneTexte 51">
            <a:extLst>
              <a:ext uri="{FF2B5EF4-FFF2-40B4-BE49-F238E27FC236}">
                <a16:creationId xmlns:a16="http://schemas.microsoft.com/office/drawing/2014/main" id="{3DC704B8-81B3-852F-36E0-CF535DE64A3F}"/>
              </a:ext>
            </a:extLst>
          </p:cNvPr>
          <p:cNvSpPr txBox="1"/>
          <p:nvPr/>
        </p:nvSpPr>
        <p:spPr>
          <a:xfrm>
            <a:off x="7104112" y="3416950"/>
            <a:ext cx="10962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/>
              <a:t>Precooled</a:t>
            </a:r>
            <a:r>
              <a:rPr lang="fr-FR" sz="1350" dirty="0"/>
              <a:t> H</a:t>
            </a:r>
            <a:r>
              <a:rPr lang="fr-FR" sz="1350" baseline="-25000" dirty="0"/>
              <a:t>2</a:t>
            </a:r>
          </a:p>
        </p:txBody>
      </p:sp>
      <p:sp>
        <p:nvSpPr>
          <p:cNvPr id="57" name="Flèche vers le bas 45">
            <a:extLst>
              <a:ext uri="{FF2B5EF4-FFF2-40B4-BE49-F238E27FC236}">
                <a16:creationId xmlns:a16="http://schemas.microsoft.com/office/drawing/2014/main" id="{9D902B3D-3BE5-95EB-E6AD-A6493FD32995}"/>
              </a:ext>
            </a:extLst>
          </p:cNvPr>
          <p:cNvSpPr/>
          <p:nvPr/>
        </p:nvSpPr>
        <p:spPr>
          <a:xfrm rot="5400000">
            <a:off x="5934297" y="3302672"/>
            <a:ext cx="144000" cy="540674"/>
          </a:xfrm>
          <a:prstGeom prst="downArrow">
            <a:avLst/>
          </a:prstGeom>
          <a:gradFill flip="none" rotWithShape="1">
            <a:gsLst>
              <a:gs pos="97000">
                <a:srgbClr val="FFC000"/>
              </a:gs>
              <a:gs pos="0">
                <a:srgbClr val="FF0000">
                  <a:shade val="100000"/>
                  <a:satMod val="115000"/>
                </a:srgbClr>
              </a:gs>
            </a:gsLst>
            <a:lin ang="540000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9" name="Flèche vers le bas 45">
            <a:extLst>
              <a:ext uri="{FF2B5EF4-FFF2-40B4-BE49-F238E27FC236}">
                <a16:creationId xmlns:a16="http://schemas.microsoft.com/office/drawing/2014/main" id="{88E04098-B9F9-AFEC-1875-2D426264B13F}"/>
              </a:ext>
            </a:extLst>
          </p:cNvPr>
          <p:cNvSpPr/>
          <p:nvPr/>
        </p:nvSpPr>
        <p:spPr>
          <a:xfrm>
            <a:off x="5663951" y="3773010"/>
            <a:ext cx="144000" cy="304062"/>
          </a:xfrm>
          <a:prstGeom prst="downArrow">
            <a:avLst/>
          </a:prstGeom>
          <a:gradFill flip="none" rotWithShape="1">
            <a:gsLst>
              <a:gs pos="97000">
                <a:srgbClr val="FFC000"/>
              </a:gs>
              <a:gs pos="0">
                <a:srgbClr val="FF0000">
                  <a:shade val="100000"/>
                  <a:satMod val="115000"/>
                </a:srgbClr>
              </a:gs>
            </a:gsLst>
            <a:lin ang="540000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0" name="Flèche vers le bas 45">
            <a:extLst>
              <a:ext uri="{FF2B5EF4-FFF2-40B4-BE49-F238E27FC236}">
                <a16:creationId xmlns:a16="http://schemas.microsoft.com/office/drawing/2014/main" id="{161280DE-EC0F-3E1E-D9A9-063568F42A88}"/>
              </a:ext>
            </a:extLst>
          </p:cNvPr>
          <p:cNvSpPr/>
          <p:nvPr/>
        </p:nvSpPr>
        <p:spPr>
          <a:xfrm rot="16545191">
            <a:off x="5952039" y="3970416"/>
            <a:ext cx="144000" cy="540674"/>
          </a:xfrm>
          <a:prstGeom prst="downArrow">
            <a:avLst/>
          </a:prstGeom>
          <a:gradFill flip="none" rotWithShape="1">
            <a:gsLst>
              <a:gs pos="97000">
                <a:srgbClr val="FFC000"/>
              </a:gs>
              <a:gs pos="0">
                <a:srgbClr val="FF0000">
                  <a:shade val="100000"/>
                  <a:satMod val="115000"/>
                </a:srgbClr>
              </a:gs>
            </a:gsLst>
            <a:lin ang="540000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1" name="Flèche vers le bas 45">
            <a:extLst>
              <a:ext uri="{FF2B5EF4-FFF2-40B4-BE49-F238E27FC236}">
                <a16:creationId xmlns:a16="http://schemas.microsoft.com/office/drawing/2014/main" id="{6081E0E0-AC0E-474B-363D-C5DEE956B639}"/>
              </a:ext>
            </a:extLst>
          </p:cNvPr>
          <p:cNvSpPr/>
          <p:nvPr/>
        </p:nvSpPr>
        <p:spPr>
          <a:xfrm>
            <a:off x="5663968" y="4365104"/>
            <a:ext cx="144000" cy="304062"/>
          </a:xfrm>
          <a:prstGeom prst="downArrow">
            <a:avLst/>
          </a:prstGeom>
          <a:gradFill flip="none" rotWithShape="1">
            <a:gsLst>
              <a:gs pos="97000">
                <a:srgbClr val="FFC000"/>
              </a:gs>
              <a:gs pos="0">
                <a:srgbClr val="FFB140"/>
              </a:gs>
            </a:gsLst>
            <a:lin ang="540000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2" name="ZoneTexte 58">
            <a:extLst>
              <a:ext uri="{FF2B5EF4-FFF2-40B4-BE49-F238E27FC236}">
                <a16:creationId xmlns:a16="http://schemas.microsoft.com/office/drawing/2014/main" id="{8DCCAADA-933F-0C03-8A9B-EF93937D1E5B}"/>
              </a:ext>
            </a:extLst>
          </p:cNvPr>
          <p:cNvSpPr txBox="1"/>
          <p:nvPr/>
        </p:nvSpPr>
        <p:spPr>
          <a:xfrm>
            <a:off x="7068723" y="4500548"/>
            <a:ext cx="1656223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/>
              <a:t>Liquid</a:t>
            </a:r>
            <a:r>
              <a:rPr lang="fr-FR" sz="1350" dirty="0"/>
              <a:t> H</a:t>
            </a:r>
            <a:r>
              <a:rPr lang="fr-FR" sz="1350" baseline="-25000" dirty="0"/>
              <a:t>2 </a:t>
            </a:r>
          </a:p>
          <a:p>
            <a:r>
              <a:rPr lang="fr-FR" sz="1350" dirty="0"/>
              <a:t>(</a:t>
            </a:r>
            <a:r>
              <a:rPr lang="el-GR" sz="1350" i="1" dirty="0"/>
              <a:t>ρ</a:t>
            </a:r>
            <a:r>
              <a:rPr lang="el-GR" sz="1200" i="1" dirty="0"/>
              <a:t> </a:t>
            </a:r>
            <a:r>
              <a:rPr lang="fr-FR" sz="1350" dirty="0"/>
              <a:t>: 70,8 g/L)</a:t>
            </a:r>
          </a:p>
          <a:p>
            <a:r>
              <a:rPr lang="fr-FR" sz="1350" dirty="0"/>
              <a:t>flows out by </a:t>
            </a:r>
            <a:r>
              <a:rPr lang="fr-FR" sz="1350" dirty="0" err="1"/>
              <a:t>gravity</a:t>
            </a:r>
            <a:endParaRPr lang="fr-FR" sz="1350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C1D5E91-2D16-DEFC-A09B-634E8C411A22}"/>
              </a:ext>
            </a:extLst>
          </p:cNvPr>
          <p:cNvSpPr/>
          <p:nvPr/>
        </p:nvSpPr>
        <p:spPr>
          <a:xfrm>
            <a:off x="5859391" y="4926522"/>
            <a:ext cx="288032" cy="216024"/>
          </a:xfrm>
          <a:prstGeom prst="rect">
            <a:avLst/>
          </a:prstGeom>
          <a:solidFill>
            <a:srgbClr val="00B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409426A-AC56-C944-A7D4-3B8F6578D65A}"/>
              </a:ext>
            </a:extLst>
          </p:cNvPr>
          <p:cNvSpPr/>
          <p:nvPr/>
        </p:nvSpPr>
        <p:spPr>
          <a:xfrm>
            <a:off x="7464152" y="5482855"/>
            <a:ext cx="648072" cy="216024"/>
          </a:xfrm>
          <a:prstGeom prst="rect">
            <a:avLst/>
          </a:prstGeom>
          <a:solidFill>
            <a:srgbClr val="00B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8" name="Flèche vers le bas 55">
            <a:extLst>
              <a:ext uri="{FF2B5EF4-FFF2-40B4-BE49-F238E27FC236}">
                <a16:creationId xmlns:a16="http://schemas.microsoft.com/office/drawing/2014/main" id="{73EDD565-5880-F1E4-5C0D-3BA41AA01FBB}"/>
              </a:ext>
            </a:extLst>
          </p:cNvPr>
          <p:cNvSpPr/>
          <p:nvPr/>
        </p:nvSpPr>
        <p:spPr>
          <a:xfrm rot="16200000">
            <a:off x="6663488" y="5235615"/>
            <a:ext cx="144000" cy="959775"/>
          </a:xfrm>
          <a:prstGeom prst="downArrow">
            <a:avLst/>
          </a:prstGeom>
          <a:solidFill>
            <a:srgbClr val="00BFFF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9" name="Flèche vers le bas 55">
            <a:extLst>
              <a:ext uri="{FF2B5EF4-FFF2-40B4-BE49-F238E27FC236}">
                <a16:creationId xmlns:a16="http://schemas.microsoft.com/office/drawing/2014/main" id="{F069439D-D3BC-B1A7-EE58-42C2C1F6AD4D}"/>
              </a:ext>
            </a:extLst>
          </p:cNvPr>
          <p:cNvSpPr/>
          <p:nvPr/>
        </p:nvSpPr>
        <p:spPr>
          <a:xfrm>
            <a:off x="6046556" y="5285549"/>
            <a:ext cx="144000" cy="298407"/>
          </a:xfrm>
          <a:prstGeom prst="downArrow">
            <a:avLst/>
          </a:prstGeom>
          <a:solidFill>
            <a:srgbClr val="00BFFF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71" name="Flèche vers le bas 45">
            <a:extLst>
              <a:ext uri="{FF2B5EF4-FFF2-40B4-BE49-F238E27FC236}">
                <a16:creationId xmlns:a16="http://schemas.microsoft.com/office/drawing/2014/main" id="{DAF2962B-38FF-4D48-605F-A63F45D30A30}"/>
              </a:ext>
            </a:extLst>
          </p:cNvPr>
          <p:cNvSpPr/>
          <p:nvPr/>
        </p:nvSpPr>
        <p:spPr>
          <a:xfrm rot="5400000">
            <a:off x="6650087" y="5044259"/>
            <a:ext cx="144000" cy="890905"/>
          </a:xfrm>
          <a:prstGeom prst="downArrow">
            <a:avLst/>
          </a:prstGeom>
          <a:gradFill flip="none" rotWithShape="1">
            <a:gsLst>
              <a:gs pos="97000">
                <a:srgbClr val="FFC000"/>
              </a:gs>
              <a:gs pos="44000">
                <a:srgbClr val="00BFFF"/>
              </a:gs>
            </a:gsLst>
            <a:lin ang="540000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72" name="Flèche vers le bas 45">
            <a:extLst>
              <a:ext uri="{FF2B5EF4-FFF2-40B4-BE49-F238E27FC236}">
                <a16:creationId xmlns:a16="http://schemas.microsoft.com/office/drawing/2014/main" id="{A224202D-E529-76A7-5D13-221E49B3E4A9}"/>
              </a:ext>
            </a:extLst>
          </p:cNvPr>
          <p:cNvSpPr/>
          <p:nvPr/>
        </p:nvSpPr>
        <p:spPr>
          <a:xfrm rot="5400000">
            <a:off x="5648107" y="5282684"/>
            <a:ext cx="144000" cy="400343"/>
          </a:xfrm>
          <a:prstGeom prst="downArrow">
            <a:avLst/>
          </a:prstGeom>
          <a:gradFill flip="none" rotWithShape="1">
            <a:gsLst>
              <a:gs pos="72000">
                <a:srgbClr val="FFC000"/>
              </a:gs>
              <a:gs pos="0">
                <a:srgbClr val="00BFFF"/>
              </a:gs>
            </a:gsLst>
            <a:lin ang="540000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73" name="Flèche vers le bas 45">
            <a:extLst>
              <a:ext uri="{FF2B5EF4-FFF2-40B4-BE49-F238E27FC236}">
                <a16:creationId xmlns:a16="http://schemas.microsoft.com/office/drawing/2014/main" id="{CE9086D0-CFB0-BFDD-1265-C98D4FA8D87D}"/>
              </a:ext>
            </a:extLst>
          </p:cNvPr>
          <p:cNvSpPr/>
          <p:nvPr/>
        </p:nvSpPr>
        <p:spPr>
          <a:xfrm rot="10800000">
            <a:off x="5376939" y="4867870"/>
            <a:ext cx="144000" cy="400343"/>
          </a:xfrm>
          <a:prstGeom prst="downArrow">
            <a:avLst/>
          </a:prstGeom>
          <a:gradFill flip="none" rotWithShape="1">
            <a:gsLst>
              <a:gs pos="72000">
                <a:srgbClr val="FFC000"/>
              </a:gs>
              <a:gs pos="0">
                <a:srgbClr val="00BFFF"/>
              </a:gs>
            </a:gsLst>
            <a:lin ang="540000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75" name="Flèche en arc 73">
            <a:extLst>
              <a:ext uri="{FF2B5EF4-FFF2-40B4-BE49-F238E27FC236}">
                <a16:creationId xmlns:a16="http://schemas.microsoft.com/office/drawing/2014/main" id="{E3A066B5-AA18-6DDD-8DF4-599DF2B20CE1}"/>
              </a:ext>
            </a:extLst>
          </p:cNvPr>
          <p:cNvSpPr/>
          <p:nvPr/>
        </p:nvSpPr>
        <p:spPr>
          <a:xfrm rot="15290068">
            <a:off x="5729531" y="4565566"/>
            <a:ext cx="589016" cy="577408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8051422"/>
              <a:gd name="adj5" fmla="val 12500"/>
            </a:avLst>
          </a:prstGeom>
          <a:gradFill flip="none" rotWithShape="1">
            <a:gsLst>
              <a:gs pos="100000">
                <a:srgbClr val="FFB140"/>
              </a:gs>
              <a:gs pos="40000">
                <a:srgbClr val="00B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DE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E046149-F858-6EC9-CA25-7B090065ED9D}"/>
              </a:ext>
            </a:extLst>
          </p:cNvPr>
          <p:cNvSpPr txBox="1"/>
          <p:nvPr/>
        </p:nvSpPr>
        <p:spPr>
          <a:xfrm>
            <a:off x="335360" y="1196752"/>
            <a:ext cx="8208273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800" b="1" dirty="0"/>
              <a:t>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1800" dirty="0"/>
              <a:t>Pure hydrogen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H</a:t>
            </a:r>
            <a:r>
              <a:rPr lang="en-DE" sz="1800" dirty="0"/>
              <a:t>igh density for luminosity (liquid: </a:t>
            </a:r>
            <a:r>
              <a:rPr lang="en-DE" sz="1800"/>
              <a:t>70.8 </a:t>
            </a:r>
            <a:r>
              <a:rPr lang="de-DE" sz="1800" dirty="0"/>
              <a:t>m</a:t>
            </a:r>
            <a:r>
              <a:rPr lang="en-DE" sz="1800"/>
              <a:t>g</a:t>
            </a:r>
            <a:r>
              <a:rPr lang="en-DE" sz="1800" dirty="0"/>
              <a:t>/cm</a:t>
            </a:r>
            <a:r>
              <a:rPr lang="en-DE" sz="1800" baseline="30000" dirty="0"/>
              <a:t>3</a:t>
            </a:r>
            <a:r>
              <a:rPr lang="en-DE" sz="1800" dirty="0"/>
              <a:t> at 20 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Minimal material budget &amp; deported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1800" dirty="0"/>
          </a:p>
          <a:p>
            <a:r>
              <a:rPr lang="en-GB" sz="1800" b="1" dirty="0"/>
              <a:t>Challenges to overcome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Cryogenics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Safety (H</a:t>
            </a:r>
            <a:r>
              <a:rPr lang="en-GB" sz="1800" baseline="-25000" dirty="0"/>
              <a:t>2</a:t>
            </a:r>
            <a:r>
              <a:rPr lang="en-GB" sz="1800" dirty="0"/>
              <a:t> explosive when 4-96% O</a:t>
            </a:r>
            <a:r>
              <a:rPr lang="en-GB" sz="1800" baseline="-25000" dirty="0"/>
              <a:t>2</a:t>
            </a:r>
            <a:r>
              <a:rPr lang="en-GB" sz="18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r>
              <a:rPr lang="en-GB" sz="1800" b="1" dirty="0"/>
              <a:t>IRFU / CEA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Mylar target cell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Thermosyphon (H2 is also the coolant)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r>
              <a:rPr lang="en-GB" sz="1800" b="1" dirty="0"/>
              <a:t>Successful series of targets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FRS I&amp;II, PRESPEC, R</a:t>
            </a:r>
            <a:r>
              <a:rPr lang="en-GB" sz="1800" baseline="30000" dirty="0"/>
              <a:t>3</a:t>
            </a:r>
            <a:r>
              <a:rPr lang="en-GB" sz="1800" dirty="0"/>
              <a:t>B (COCOTIER)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MINOS, STRASSE (</a:t>
            </a:r>
            <a:r>
              <a:rPr lang="en-GB" sz="1800" dirty="0" err="1"/>
              <a:t>TUDa</a:t>
            </a:r>
            <a:r>
              <a:rPr lang="en-GB" sz="18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r>
              <a:rPr lang="en-GB" sz="1800" dirty="0"/>
              <a:t>Complementary to other designs (e.g. active target ACTAF with gas H</a:t>
            </a:r>
            <a:r>
              <a:rPr lang="en-GB" sz="1800" baseline="-25000" dirty="0"/>
              <a:t>2 </a:t>
            </a:r>
            <a:r>
              <a:rPr lang="en-GB" sz="1800" dirty="0"/>
              <a:t>at R</a:t>
            </a:r>
            <a:r>
              <a:rPr lang="en-GB" sz="1800" baseline="30000" dirty="0"/>
              <a:t>3</a:t>
            </a:r>
            <a:r>
              <a:rPr lang="en-GB" sz="1800" dirty="0"/>
              <a:t>B)</a:t>
            </a:r>
          </a:p>
        </p:txBody>
      </p:sp>
      <p:sp>
        <p:nvSpPr>
          <p:cNvPr id="78" name="ZoneTexte 22">
            <a:extLst>
              <a:ext uri="{FF2B5EF4-FFF2-40B4-BE49-F238E27FC236}">
                <a16:creationId xmlns:a16="http://schemas.microsoft.com/office/drawing/2014/main" id="{E822A62D-79F1-BBE4-0CFD-3280CFC57FA4}"/>
              </a:ext>
            </a:extLst>
          </p:cNvPr>
          <p:cNvSpPr txBox="1"/>
          <p:nvPr/>
        </p:nvSpPr>
        <p:spPr>
          <a:xfrm>
            <a:off x="9189907" y="1465039"/>
            <a:ext cx="2522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FRS II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(GSI)</a:t>
            </a:r>
          </a:p>
        </p:txBody>
      </p:sp>
      <p:sp>
        <p:nvSpPr>
          <p:cNvPr id="79" name="Datumsplatzhalter 1">
            <a:extLst>
              <a:ext uri="{FF2B5EF4-FFF2-40B4-BE49-F238E27FC236}">
                <a16:creationId xmlns:a16="http://schemas.microsoft.com/office/drawing/2014/main" id="{3828C0EF-5342-5D81-F802-E2D4A50179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25.02.2026</a:t>
            </a:r>
          </a:p>
        </p:txBody>
      </p:sp>
    </p:spTree>
    <p:extLst>
      <p:ext uri="{BB962C8B-B14F-4D97-AF65-F5344CB8AC3E}">
        <p14:creationId xmlns:p14="http://schemas.microsoft.com/office/powerpoint/2010/main" val="204247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4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EF106-8687-53BE-53E6-EDD4F06B4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A024566-A83F-F062-F696-1A9AB69CF3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/>
              <a:t>TU Darmstadt | </a:t>
            </a:r>
            <a:r>
              <a:rPr lang="en-GB" b="0" i="0" u="none" strike="noStrike" dirty="0" err="1">
                <a:effectLst/>
                <a:latin typeface="Helvetica" pitchFamily="2" charset="0"/>
              </a:rPr>
              <a:t>Institut</a:t>
            </a:r>
            <a:r>
              <a:rPr lang="en-GB" b="0" i="0" u="none" strike="noStrike" dirty="0">
                <a:effectLst/>
                <a:latin typeface="Helvetica" pitchFamily="2" charset="0"/>
              </a:rPr>
              <a:t> für </a:t>
            </a:r>
            <a:r>
              <a:rPr lang="en-GB" b="0" i="0" u="none" strike="noStrike" dirty="0" err="1">
                <a:effectLst/>
                <a:latin typeface="Helvetica" pitchFamily="2" charset="0"/>
              </a:rPr>
              <a:t>Kernphysik</a:t>
            </a:r>
            <a:r>
              <a:rPr lang="en-GB" b="0" i="0" u="none" strike="noStrike" dirty="0">
                <a:effectLst/>
                <a:latin typeface="Helvetica" pitchFamily="2" charset="0"/>
              </a:rPr>
              <a:t> </a:t>
            </a:r>
            <a:r>
              <a:rPr lang="de-DE" dirty="0"/>
              <a:t>| A. Obertelli</a:t>
            </a:r>
          </a:p>
        </p:txBody>
      </p:sp>
      <p:sp>
        <p:nvSpPr>
          <p:cNvPr id="55" name="Textplatzhalter 2">
            <a:extLst>
              <a:ext uri="{FF2B5EF4-FFF2-40B4-BE49-F238E27FC236}">
                <a16:creationId xmlns:a16="http://schemas.microsoft.com/office/drawing/2014/main" id="{320A1640-4658-A42E-63DF-FAEFE7047171}"/>
              </a:ext>
            </a:extLst>
          </p:cNvPr>
          <p:cNvSpPr txBox="1">
            <a:spLocks/>
          </p:cNvSpPr>
          <p:nvPr/>
        </p:nvSpPr>
        <p:spPr>
          <a:xfrm>
            <a:off x="434259" y="692696"/>
            <a:ext cx="8542061" cy="390062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0" fontAlgn="base" hangingPunct="0">
              <a:lnSpc>
                <a:spcPct val="8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defRPr sz="3200" cap="all" spc="133">
                <a:solidFill>
                  <a:schemeClr val="tx1"/>
                </a:solidFill>
                <a:latin typeface="Arial Black"/>
                <a:ea typeface="MS PGothic" panose="020B0600070205080204" pitchFamily="34" charset="-128"/>
                <a:cs typeface="Arial Black"/>
              </a:defRPr>
            </a:lvl1pPr>
            <a:lvl2pPr marL="2117" indent="-2117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defRPr sz="2133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2pPr>
            <a:lvl3pPr marL="0" indent="0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None/>
              <a:defRPr sz="1867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3pPr>
            <a:lvl4pPr marL="479988" indent="-234945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4pPr>
            <a:lvl5pPr marL="715415" indent="-241294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5pPr>
            <a:lvl6pPr marL="1820288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6pPr>
            <a:lvl7pPr marL="2429873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7pPr>
            <a:lvl8pPr marL="303945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8pPr>
            <a:lvl9pPr marL="364904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/>
              <a:t>In-beam </a:t>
            </a:r>
            <a:r>
              <a:rPr lang="de-DE" kern="0" dirty="0" err="1"/>
              <a:t>gamma</a:t>
            </a:r>
            <a:r>
              <a:rPr lang="de-DE" kern="0" dirty="0"/>
              <a:t> </a:t>
            </a:r>
            <a:r>
              <a:rPr lang="de-DE" kern="0" dirty="0" err="1"/>
              <a:t>spectroscopy</a:t>
            </a:r>
            <a:endParaRPr lang="de-DE" kern="0" dirty="0"/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AF010C6E-94F7-2137-0781-4342F0CA5A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</p:spPr>
        <p:txBody>
          <a:bodyPr/>
          <a:lstStyle/>
          <a:p>
            <a:fld id="{90C102AE-0422-49F2-AB6F-2D341D1EB39B}" type="slidenum">
              <a:rPr lang="de-DE" smtClean="0"/>
              <a:pPr/>
              <a:t>5</a:t>
            </a:fld>
            <a:endParaRPr lang="de-DE" dirty="0"/>
          </a:p>
        </p:txBody>
      </p:sp>
      <p:cxnSp>
        <p:nvCxnSpPr>
          <p:cNvPr id="35" name="Connecteur droit avec flèche 12">
            <a:extLst>
              <a:ext uri="{FF2B5EF4-FFF2-40B4-BE49-F238E27FC236}">
                <a16:creationId xmlns:a16="http://schemas.microsoft.com/office/drawing/2014/main" id="{23DAB6A2-7C7A-BBB1-F0E3-1F7C403959DF}"/>
              </a:ext>
            </a:extLst>
          </p:cNvPr>
          <p:cNvCxnSpPr/>
          <p:nvPr/>
        </p:nvCxnSpPr>
        <p:spPr bwMode="auto">
          <a:xfrm>
            <a:off x="11215041" y="1050677"/>
            <a:ext cx="0" cy="683133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36" name="ZoneTexte 13">
            <a:extLst>
              <a:ext uri="{FF2B5EF4-FFF2-40B4-BE49-F238E27FC236}">
                <a16:creationId xmlns:a16="http://schemas.microsoft.com/office/drawing/2014/main" id="{2E057CA2-C889-234B-73ED-6B749D681AAE}"/>
              </a:ext>
            </a:extLst>
          </p:cNvPr>
          <p:cNvSpPr txBox="1"/>
          <p:nvPr/>
        </p:nvSpPr>
        <p:spPr>
          <a:xfrm>
            <a:off x="6702405" y="1535560"/>
            <a:ext cx="761747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60 mm</a:t>
            </a:r>
          </a:p>
        </p:txBody>
      </p:sp>
      <p:cxnSp>
        <p:nvCxnSpPr>
          <p:cNvPr id="37" name="Connecteur droit avec flèche 19">
            <a:extLst>
              <a:ext uri="{FF2B5EF4-FFF2-40B4-BE49-F238E27FC236}">
                <a16:creationId xmlns:a16="http://schemas.microsoft.com/office/drawing/2014/main" id="{4EBC6A98-5538-F111-F8EC-495EDB8A8C57}"/>
              </a:ext>
            </a:extLst>
          </p:cNvPr>
          <p:cNvCxnSpPr/>
          <p:nvPr/>
        </p:nvCxnSpPr>
        <p:spPr bwMode="auto">
          <a:xfrm>
            <a:off x="6890784" y="2962720"/>
            <a:ext cx="0" cy="295426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grpSp>
        <p:nvGrpSpPr>
          <p:cNvPr id="45" name="Groupe 57">
            <a:extLst>
              <a:ext uri="{FF2B5EF4-FFF2-40B4-BE49-F238E27FC236}">
                <a16:creationId xmlns:a16="http://schemas.microsoft.com/office/drawing/2014/main" id="{4A0D4E2B-390A-D808-23F7-BF299848A47F}"/>
              </a:ext>
            </a:extLst>
          </p:cNvPr>
          <p:cNvGrpSpPr/>
          <p:nvPr/>
        </p:nvGrpSpPr>
        <p:grpSpPr>
          <a:xfrm>
            <a:off x="623392" y="2708920"/>
            <a:ext cx="4392488" cy="3312368"/>
            <a:chOff x="4644009" y="2996952"/>
            <a:chExt cx="4392488" cy="3312368"/>
          </a:xfrm>
        </p:grpSpPr>
        <p:pic>
          <p:nvPicPr>
            <p:cNvPr id="46" name="Picture 4">
              <a:extLst>
                <a:ext uri="{FF2B5EF4-FFF2-40B4-BE49-F238E27FC236}">
                  <a16:creationId xmlns:a16="http://schemas.microsoft.com/office/drawing/2014/main" id="{09BE36CA-AB6A-3973-1B29-0FBE01996C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32040" y="3326286"/>
              <a:ext cx="4104456" cy="274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" name="ZoneTexte 39">
              <a:extLst>
                <a:ext uri="{FF2B5EF4-FFF2-40B4-BE49-F238E27FC236}">
                  <a16:creationId xmlns:a16="http://schemas.microsoft.com/office/drawing/2014/main" id="{8FA8EA55-F2A7-6BCD-E23E-5198D1AF3966}"/>
                </a:ext>
              </a:extLst>
            </p:cNvPr>
            <p:cNvSpPr txBox="1"/>
            <p:nvPr/>
          </p:nvSpPr>
          <p:spPr>
            <a:xfrm>
              <a:off x="6613010" y="5969931"/>
              <a:ext cx="1271358" cy="3393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err="1">
                  <a:latin typeface="Times New Roman" pitchFamily="18" charset="0"/>
                  <a:cs typeface="Times New Roman" pitchFamily="18" charset="0"/>
                </a:rPr>
                <a:t>Energy</a:t>
              </a:r>
              <a:r>
                <a:rPr lang="fr-FR" sz="1400" b="1" dirty="0"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fr-FR" sz="1400" b="1" dirty="0" err="1">
                  <a:latin typeface="Times New Roman" pitchFamily="18" charset="0"/>
                  <a:cs typeface="Times New Roman" pitchFamily="18" charset="0"/>
                </a:rPr>
                <a:t>keV</a:t>
              </a:r>
              <a:r>
                <a:rPr lang="fr-FR" sz="1400" b="1" dirty="0"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  <p:sp>
          <p:nvSpPr>
            <p:cNvPr id="48" name="ZoneTexte 40">
              <a:extLst>
                <a:ext uri="{FF2B5EF4-FFF2-40B4-BE49-F238E27FC236}">
                  <a16:creationId xmlns:a16="http://schemas.microsoft.com/office/drawing/2014/main" id="{17D90020-B928-1C91-9208-6AED5FB78406}"/>
                </a:ext>
              </a:extLst>
            </p:cNvPr>
            <p:cNvSpPr txBox="1"/>
            <p:nvPr/>
          </p:nvSpPr>
          <p:spPr>
            <a:xfrm rot="16200000" flipH="1">
              <a:off x="3534305" y="4487347"/>
              <a:ext cx="2540931" cy="321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err="1">
                  <a:latin typeface="Times New Roman" pitchFamily="18" charset="0"/>
                  <a:cs typeface="Times New Roman" pitchFamily="18" charset="0"/>
                </a:rPr>
                <a:t>Counts</a:t>
              </a:r>
              <a:r>
                <a:rPr lang="fr-FR" sz="1400" b="1" dirty="0">
                  <a:latin typeface="Times New Roman" pitchFamily="18" charset="0"/>
                  <a:cs typeface="Times New Roman" pitchFamily="18" charset="0"/>
                </a:rPr>
                <a:t> (10keV/</a:t>
              </a:r>
              <a:r>
                <a:rPr lang="fr-FR" sz="1400" b="1" dirty="0" err="1">
                  <a:latin typeface="Times New Roman" pitchFamily="18" charset="0"/>
                  <a:cs typeface="Times New Roman" pitchFamily="18" charset="0"/>
                </a:rPr>
                <a:t>bin</a:t>
              </a:r>
              <a:r>
                <a:rPr lang="fr-FR" sz="1400" b="1" dirty="0"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  <p:sp>
          <p:nvSpPr>
            <p:cNvPr id="49" name="ZoneTexte 41">
              <a:extLst>
                <a:ext uri="{FF2B5EF4-FFF2-40B4-BE49-F238E27FC236}">
                  <a16:creationId xmlns:a16="http://schemas.microsoft.com/office/drawing/2014/main" id="{709A6589-C62A-1180-96A2-358583B953DF}"/>
                </a:ext>
              </a:extLst>
            </p:cNvPr>
            <p:cNvSpPr txBox="1"/>
            <p:nvPr/>
          </p:nvSpPr>
          <p:spPr>
            <a:xfrm>
              <a:off x="4932041" y="2996952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aseline="30000" dirty="0">
                  <a:latin typeface="Helvetica" pitchFamily="2" charset="0"/>
                  <a:cs typeface="Times New Roman" pitchFamily="18" charset="0"/>
                </a:rPr>
                <a:t>54</a:t>
              </a:r>
              <a:r>
                <a:rPr lang="en-US" sz="1800" dirty="0">
                  <a:latin typeface="Helvetica" pitchFamily="2" charset="0"/>
                  <a:cs typeface="Times New Roman" pitchFamily="18" charset="0"/>
                </a:rPr>
                <a:t>Fe(</a:t>
              </a:r>
              <a:r>
                <a:rPr lang="en-US" sz="1800" dirty="0" err="1">
                  <a:latin typeface="Helvetica" pitchFamily="2" charset="0"/>
                  <a:cs typeface="Times New Roman" pitchFamily="18" charset="0"/>
                </a:rPr>
                <a:t>p,X</a:t>
              </a:r>
              <a:r>
                <a:rPr lang="en-US" sz="1800" dirty="0">
                  <a:latin typeface="Helvetica" pitchFamily="2" charset="0"/>
                  <a:cs typeface="Times New Roman" pitchFamily="18" charset="0"/>
                </a:rPr>
                <a:t>)</a:t>
              </a:r>
              <a:r>
                <a:rPr lang="en-US" sz="1800" baseline="30000" dirty="0">
                  <a:latin typeface="Helvetica" pitchFamily="2" charset="0"/>
                  <a:cs typeface="Times New Roman" pitchFamily="18" charset="0"/>
                </a:rPr>
                <a:t>52</a:t>
              </a:r>
              <a:r>
                <a:rPr lang="en-US" sz="1800" dirty="0">
                  <a:latin typeface="Helvetica" pitchFamily="2" charset="0"/>
                  <a:cs typeface="Times New Roman" pitchFamily="18" charset="0"/>
                </a:rPr>
                <a:t>Fe @ 400 MeV/nucleon</a:t>
              </a:r>
            </a:p>
          </p:txBody>
        </p:sp>
        <p:sp>
          <p:nvSpPr>
            <p:cNvPr id="50" name="ZoneTexte 43">
              <a:extLst>
                <a:ext uri="{FF2B5EF4-FFF2-40B4-BE49-F238E27FC236}">
                  <a16:creationId xmlns:a16="http://schemas.microsoft.com/office/drawing/2014/main" id="{2F4240D1-6253-B2F9-F11F-863942DED600}"/>
                </a:ext>
              </a:extLst>
            </p:cNvPr>
            <p:cNvSpPr txBox="1"/>
            <p:nvPr/>
          </p:nvSpPr>
          <p:spPr>
            <a:xfrm>
              <a:off x="5939603" y="5193755"/>
              <a:ext cx="12961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fr-FR" sz="1400" baseline="30000" dirty="0"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fr-FR" sz="1200" dirty="0">
                  <a:latin typeface="Times New Roman" pitchFamily="18" charset="0"/>
                  <a:cs typeface="Times New Roman" pitchFamily="18" charset="0"/>
                </a:rPr>
                <a:t>→</a:t>
              </a:r>
              <a:r>
                <a:rPr lang="fr-FR" sz="1400" dirty="0">
                  <a:latin typeface="Times New Roman" pitchFamily="18" charset="0"/>
                  <a:cs typeface="Times New Roman" pitchFamily="18" charset="0"/>
                </a:rPr>
                <a:t> 0</a:t>
              </a:r>
              <a:r>
                <a:rPr lang="fr-FR" sz="1400" baseline="30000" dirty="0"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fr-FR" sz="1400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fr-FR" sz="1400" dirty="0">
                  <a:latin typeface="Times New Roman" pitchFamily="18" charset="0"/>
                  <a:cs typeface="Times New Roman" pitchFamily="18" charset="0"/>
                </a:rPr>
                <a:t>@ 1436 </a:t>
              </a:r>
              <a:r>
                <a:rPr lang="fr-FR" sz="1400" dirty="0" err="1">
                  <a:latin typeface="Times New Roman" pitchFamily="18" charset="0"/>
                  <a:cs typeface="Times New Roman" pitchFamily="18" charset="0"/>
                </a:rPr>
                <a:t>keV</a:t>
              </a:r>
              <a:endParaRPr lang="fr-FR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ZoneTexte 44">
              <a:extLst>
                <a:ext uri="{FF2B5EF4-FFF2-40B4-BE49-F238E27FC236}">
                  <a16:creationId xmlns:a16="http://schemas.microsoft.com/office/drawing/2014/main" id="{D95E5A33-9B79-BFF3-6111-DD49134192A3}"/>
                </a:ext>
              </a:extLst>
            </p:cNvPr>
            <p:cNvSpPr txBox="1"/>
            <p:nvPr/>
          </p:nvSpPr>
          <p:spPr>
            <a:xfrm>
              <a:off x="5532612" y="3329385"/>
              <a:ext cx="10801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lang="fr-FR" sz="1400" baseline="30000" dirty="0"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fr-FR" sz="1200" dirty="0">
                  <a:latin typeface="Times New Roman" pitchFamily="18" charset="0"/>
                  <a:cs typeface="Times New Roman" pitchFamily="18" charset="0"/>
                </a:rPr>
                <a:t>→</a:t>
              </a:r>
              <a:r>
                <a:rPr lang="fr-FR" sz="1400" dirty="0">
                  <a:latin typeface="Times New Roman" pitchFamily="18" charset="0"/>
                  <a:cs typeface="Times New Roman" pitchFamily="18" charset="0"/>
                </a:rPr>
                <a:t> 2</a:t>
              </a:r>
              <a:r>
                <a:rPr lang="fr-FR" sz="1400" baseline="30000" dirty="0"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fr-FR" sz="1400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fr-FR" sz="1400" dirty="0">
                  <a:latin typeface="Times New Roman" pitchFamily="18" charset="0"/>
                  <a:cs typeface="Times New Roman" pitchFamily="18" charset="0"/>
                </a:rPr>
                <a:t>@ 932 </a:t>
              </a:r>
              <a:r>
                <a:rPr lang="fr-FR" sz="1400" dirty="0" err="1">
                  <a:latin typeface="Times New Roman" pitchFamily="18" charset="0"/>
                  <a:cs typeface="Times New Roman" pitchFamily="18" charset="0"/>
                </a:rPr>
                <a:t>keV</a:t>
              </a:r>
              <a:endParaRPr lang="fr-FR" sz="1400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fr-FR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2" name="Connecteur droit avec flèche 45">
              <a:extLst>
                <a:ext uri="{FF2B5EF4-FFF2-40B4-BE49-F238E27FC236}">
                  <a16:creationId xmlns:a16="http://schemas.microsoft.com/office/drawing/2014/main" id="{E08BFD8E-C8D9-D0C5-90E8-3E6505B2C0EC}"/>
                </a:ext>
              </a:extLst>
            </p:cNvPr>
            <p:cNvCxnSpPr/>
            <p:nvPr/>
          </p:nvCxnSpPr>
          <p:spPr>
            <a:xfrm rot="5400000" flipH="1" flipV="1">
              <a:off x="6983288" y="5158182"/>
              <a:ext cx="432048" cy="21516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e 36">
              <a:extLst>
                <a:ext uri="{FF2B5EF4-FFF2-40B4-BE49-F238E27FC236}">
                  <a16:creationId xmlns:a16="http://schemas.microsoft.com/office/drawing/2014/main" id="{FA0DD487-A583-96A5-0CC2-1D51B8E0299C}"/>
                </a:ext>
              </a:extLst>
            </p:cNvPr>
            <p:cNvGrpSpPr/>
            <p:nvPr/>
          </p:nvGrpSpPr>
          <p:grpSpPr>
            <a:xfrm>
              <a:off x="7452320" y="3465563"/>
              <a:ext cx="1368152" cy="1199110"/>
              <a:chOff x="7701702" y="3876960"/>
              <a:chExt cx="1368152" cy="1199110"/>
            </a:xfrm>
          </p:grpSpPr>
          <p:cxnSp>
            <p:nvCxnSpPr>
              <p:cNvPr id="54" name="Connecteur droit 46">
                <a:extLst>
                  <a:ext uri="{FF2B5EF4-FFF2-40B4-BE49-F238E27FC236}">
                    <a16:creationId xmlns:a16="http://schemas.microsoft.com/office/drawing/2014/main" id="{D123B231-D904-82A2-0708-2802F1B1BB15}"/>
                  </a:ext>
                </a:extLst>
              </p:cNvPr>
              <p:cNvCxnSpPr/>
              <p:nvPr/>
            </p:nvCxnSpPr>
            <p:spPr>
              <a:xfrm>
                <a:off x="7953761" y="4387076"/>
                <a:ext cx="36006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cteur droit 47">
                <a:extLst>
                  <a:ext uri="{FF2B5EF4-FFF2-40B4-BE49-F238E27FC236}">
                    <a16:creationId xmlns:a16="http://schemas.microsoft.com/office/drawing/2014/main" id="{6C626CD2-7FF8-B0CF-2720-0BAD6BDBA797}"/>
                  </a:ext>
                </a:extLst>
              </p:cNvPr>
              <p:cNvCxnSpPr/>
              <p:nvPr/>
            </p:nvCxnSpPr>
            <p:spPr>
              <a:xfrm>
                <a:off x="7953761" y="4985309"/>
                <a:ext cx="39606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eur droit 48">
                <a:extLst>
                  <a:ext uri="{FF2B5EF4-FFF2-40B4-BE49-F238E27FC236}">
                    <a16:creationId xmlns:a16="http://schemas.microsoft.com/office/drawing/2014/main" id="{78094D8F-FAAC-E376-C8A2-CD4389E08FD4}"/>
                  </a:ext>
                </a:extLst>
              </p:cNvPr>
              <p:cNvCxnSpPr/>
              <p:nvPr/>
            </p:nvCxnSpPr>
            <p:spPr>
              <a:xfrm>
                <a:off x="7953761" y="4006383"/>
                <a:ext cx="36006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cteur droit avec flèche 49">
                <a:extLst>
                  <a:ext uri="{FF2B5EF4-FFF2-40B4-BE49-F238E27FC236}">
                    <a16:creationId xmlns:a16="http://schemas.microsoft.com/office/drawing/2014/main" id="{1B2ED34F-80CD-B920-6F4B-147EE23E8610}"/>
                  </a:ext>
                </a:extLst>
              </p:cNvPr>
              <p:cNvCxnSpPr/>
              <p:nvPr/>
            </p:nvCxnSpPr>
            <p:spPr>
              <a:xfrm rot="5400000">
                <a:off x="7907039" y="4679735"/>
                <a:ext cx="598232" cy="79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cteur droit avec flèche 50">
                <a:extLst>
                  <a:ext uri="{FF2B5EF4-FFF2-40B4-BE49-F238E27FC236}">
                    <a16:creationId xmlns:a16="http://schemas.microsoft.com/office/drawing/2014/main" id="{317D484B-9DDE-B09D-4513-4FFCA472441D}"/>
                  </a:ext>
                </a:extLst>
              </p:cNvPr>
              <p:cNvCxnSpPr/>
              <p:nvPr/>
            </p:nvCxnSpPr>
            <p:spPr>
              <a:xfrm rot="5400000">
                <a:off x="8015014" y="4199051"/>
                <a:ext cx="380693" cy="79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ZoneTexte 51">
                <a:extLst>
                  <a:ext uri="{FF2B5EF4-FFF2-40B4-BE49-F238E27FC236}">
                    <a16:creationId xmlns:a16="http://schemas.microsoft.com/office/drawing/2014/main" id="{18B3A029-8BD8-A665-2FBC-9B399A44673C}"/>
                  </a:ext>
                </a:extLst>
              </p:cNvPr>
              <p:cNvSpPr txBox="1"/>
              <p:nvPr/>
            </p:nvSpPr>
            <p:spPr>
              <a:xfrm>
                <a:off x="7737725" y="4822154"/>
                <a:ext cx="312906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dirty="0"/>
                  <a:t>0</a:t>
                </a:r>
                <a:r>
                  <a:rPr lang="fr-FR" sz="1050" baseline="30000" dirty="0"/>
                  <a:t>+</a:t>
                </a:r>
              </a:p>
            </p:txBody>
          </p:sp>
          <p:sp>
            <p:nvSpPr>
              <p:cNvPr id="61" name="ZoneTexte 52">
                <a:extLst>
                  <a:ext uri="{FF2B5EF4-FFF2-40B4-BE49-F238E27FC236}">
                    <a16:creationId xmlns:a16="http://schemas.microsoft.com/office/drawing/2014/main" id="{72140559-86A1-0360-CC30-A1DCACEB2226}"/>
                  </a:ext>
                </a:extLst>
              </p:cNvPr>
              <p:cNvSpPr txBox="1"/>
              <p:nvPr/>
            </p:nvSpPr>
            <p:spPr>
              <a:xfrm>
                <a:off x="7701702" y="4278307"/>
                <a:ext cx="312906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dirty="0"/>
                  <a:t>2</a:t>
                </a:r>
                <a:r>
                  <a:rPr lang="fr-FR" sz="1050" baseline="30000" dirty="0"/>
                  <a:t>+</a:t>
                </a:r>
              </a:p>
            </p:txBody>
          </p:sp>
          <p:sp>
            <p:nvSpPr>
              <p:cNvPr id="62" name="ZoneTexte 53">
                <a:extLst>
                  <a:ext uri="{FF2B5EF4-FFF2-40B4-BE49-F238E27FC236}">
                    <a16:creationId xmlns:a16="http://schemas.microsoft.com/office/drawing/2014/main" id="{9B2BAC23-AFB8-EAFF-F999-D9EB4D676CE3}"/>
                  </a:ext>
                </a:extLst>
              </p:cNvPr>
              <p:cNvSpPr txBox="1"/>
              <p:nvPr/>
            </p:nvSpPr>
            <p:spPr>
              <a:xfrm>
                <a:off x="7701702" y="3876960"/>
                <a:ext cx="312906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dirty="0"/>
                  <a:t>4</a:t>
                </a:r>
                <a:r>
                  <a:rPr lang="fr-FR" sz="1050" baseline="30000" dirty="0"/>
                  <a:t>+</a:t>
                </a:r>
              </a:p>
            </p:txBody>
          </p:sp>
          <p:sp>
            <p:nvSpPr>
              <p:cNvPr id="63" name="ZoneTexte 54">
                <a:extLst>
                  <a:ext uri="{FF2B5EF4-FFF2-40B4-BE49-F238E27FC236}">
                    <a16:creationId xmlns:a16="http://schemas.microsoft.com/office/drawing/2014/main" id="{6996979B-07B5-1C60-06B5-37B37A60ECD2}"/>
                  </a:ext>
                </a:extLst>
              </p:cNvPr>
              <p:cNvSpPr txBox="1"/>
              <p:nvPr/>
            </p:nvSpPr>
            <p:spPr>
              <a:xfrm>
                <a:off x="8171851" y="4525032"/>
                <a:ext cx="89800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dirty="0"/>
                  <a:t>1434.1 </a:t>
                </a:r>
                <a:r>
                  <a:rPr lang="fr-FR" sz="1050" dirty="0" err="1"/>
                  <a:t>keV</a:t>
                </a:r>
                <a:endParaRPr lang="fr-FR" sz="1050" dirty="0"/>
              </a:p>
            </p:txBody>
          </p:sp>
          <p:sp>
            <p:nvSpPr>
              <p:cNvPr id="64" name="ZoneTexte 55">
                <a:extLst>
                  <a:ext uri="{FF2B5EF4-FFF2-40B4-BE49-F238E27FC236}">
                    <a16:creationId xmlns:a16="http://schemas.microsoft.com/office/drawing/2014/main" id="{60F3BD3E-0713-4DF0-C93A-B30C8537529E}"/>
                  </a:ext>
                </a:extLst>
              </p:cNvPr>
              <p:cNvSpPr txBox="1"/>
              <p:nvPr/>
            </p:nvSpPr>
            <p:spPr>
              <a:xfrm>
                <a:off x="8205641" y="4092984"/>
                <a:ext cx="792205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dirty="0"/>
                  <a:t>935.5 </a:t>
                </a:r>
                <a:r>
                  <a:rPr lang="fr-FR" sz="1050" dirty="0" err="1"/>
                  <a:t>keV</a:t>
                </a:r>
                <a:endParaRPr lang="fr-FR" sz="1050" dirty="0"/>
              </a:p>
            </p:txBody>
          </p:sp>
        </p:grp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E9161CE1-C352-0FBA-64D5-C7E39CED8878}"/>
              </a:ext>
            </a:extLst>
          </p:cNvPr>
          <p:cNvSpPr txBox="1"/>
          <p:nvPr/>
        </p:nvSpPr>
        <p:spPr>
          <a:xfrm>
            <a:off x="1415480" y="6073551"/>
            <a:ext cx="31683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Louchart et al, NIM A 736, 81 (2014)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ZoneTexte 16">
                <a:extLst>
                  <a:ext uri="{FF2B5EF4-FFF2-40B4-BE49-F238E27FC236}">
                    <a16:creationId xmlns:a16="http://schemas.microsoft.com/office/drawing/2014/main" id="{F5F5D0C6-B527-EC60-D7B8-05D20A1EEA74}"/>
                  </a:ext>
                </a:extLst>
              </p:cNvPr>
              <p:cNvSpPr txBox="1"/>
              <p:nvPr/>
            </p:nvSpPr>
            <p:spPr>
              <a:xfrm>
                <a:off x="257670" y="1556792"/>
                <a:ext cx="538320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Helvetica" pitchFamily="2" charset="0"/>
                    <a:cs typeface="Times New Roman" pitchFamily="18" charset="0"/>
                  </a:rPr>
                  <a:t>PRESPEC hydrogen target (2010 – 2011)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Helvetica" pitchFamily="2" charset="0"/>
                    <a:cs typeface="Times New Roman" pitchFamily="18" charset="0"/>
                  </a:rPr>
                  <a:t>Thickness of 60 mm (3.10</a:t>
                </a:r>
                <a:r>
                  <a:rPr lang="en-US" sz="1800" baseline="30000" dirty="0">
                    <a:latin typeface="Helvetica" pitchFamily="2" charset="0"/>
                    <a:cs typeface="Times New Roman" pitchFamily="18" charset="0"/>
                  </a:rPr>
                  <a:t>23</a:t>
                </a:r>
                <a:r>
                  <a:rPr lang="en-US" sz="1800" dirty="0">
                    <a:latin typeface="Helvetica" pitchFamily="2" charset="0"/>
                    <a:cs typeface="Times New Roman" pitchFamily="18" charset="0"/>
                  </a:rPr>
                  <a:t> atoms/cm</a:t>
                </a:r>
                <a:r>
                  <a:rPr lang="en-US" sz="1800" baseline="30000" dirty="0">
                    <a:latin typeface="Helvetica" pitchFamily="2" charset="0"/>
                    <a:cs typeface="Times New Roman" pitchFamily="18" charset="0"/>
                  </a:rPr>
                  <a:t>2</a:t>
                </a:r>
                <a:r>
                  <a:rPr lang="en-US" sz="1800" dirty="0">
                    <a:latin typeface="Helvetica" pitchFamily="2" charset="0"/>
                    <a:cs typeface="Times New Roman" pitchFamily="18" charset="0"/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Helvetica" pitchFamily="2" charset="0"/>
                    <a:cs typeface="Times New Roman" pitchFamily="18" charset="0"/>
                  </a:rPr>
                  <a:t>125 / 250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8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μ</m:t>
                    </m:r>
                  </m:oMath>
                </a14:m>
                <a:r>
                  <a:rPr lang="en-US" sz="1800" dirty="0">
                    <a:latin typeface="Helvetica" pitchFamily="2" charset="0"/>
                    <a:cs typeface="Times New Roman" pitchFamily="18" charset="0"/>
                  </a:rPr>
                  <a:t>m of mylar for entrance / exit window</a:t>
                </a:r>
              </a:p>
            </p:txBody>
          </p:sp>
        </mc:Choice>
        <mc:Fallback xmlns="">
          <p:sp>
            <p:nvSpPr>
              <p:cNvPr id="66" name="ZoneTexte 16">
                <a:extLst>
                  <a:ext uri="{FF2B5EF4-FFF2-40B4-BE49-F238E27FC236}">
                    <a16:creationId xmlns:a16="http://schemas.microsoft.com/office/drawing/2014/main" id="{F5F5D0C6-B527-EC60-D7B8-05D20A1EEA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670" y="1556792"/>
                <a:ext cx="5383205" cy="923330"/>
              </a:xfrm>
              <a:prstGeom prst="rect">
                <a:avLst/>
              </a:prstGeom>
              <a:blipFill>
                <a:blip r:embed="rId3"/>
                <a:stretch>
                  <a:fillRect l="-706" t="-2703" b="-9459"/>
                </a:stretch>
              </a:blipFill>
            </p:spPr>
            <p:txBody>
              <a:bodyPr/>
              <a:lstStyle/>
              <a:p>
                <a:r>
                  <a:rPr lang="fr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7" name="Picture 66">
            <a:extLst>
              <a:ext uri="{FF2B5EF4-FFF2-40B4-BE49-F238E27FC236}">
                <a16:creationId xmlns:a16="http://schemas.microsoft.com/office/drawing/2014/main" id="{665036A3-3892-C103-D46B-B11593F34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1979" y="1535833"/>
            <a:ext cx="1672025" cy="2515064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9BD57F7-9DFE-B9B7-EA79-B8A4B570C3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3147" y="4102598"/>
            <a:ext cx="1662714" cy="2207715"/>
          </a:xfrm>
          <a:prstGeom prst="rect">
            <a:avLst/>
          </a:prstGeom>
        </p:spPr>
      </p:pic>
      <p:sp>
        <p:nvSpPr>
          <p:cNvPr id="72" name="Datumsplatzhalter 1">
            <a:extLst>
              <a:ext uri="{FF2B5EF4-FFF2-40B4-BE49-F238E27FC236}">
                <a16:creationId xmlns:a16="http://schemas.microsoft.com/office/drawing/2014/main" id="{9C40620D-E7D7-771D-9647-C5F5E9E3A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25.02.2026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5">
                <a:extLst>
                  <a:ext uri="{FF2B5EF4-FFF2-40B4-BE49-F238E27FC236}">
                    <a16:creationId xmlns:a16="http://schemas.microsoft.com/office/drawing/2014/main" id="{EFC0A329-C79D-D126-D945-0F8328AC1269}"/>
                  </a:ext>
                </a:extLst>
              </p:cNvPr>
              <p:cNvSpPr txBox="1"/>
              <p:nvPr/>
            </p:nvSpPr>
            <p:spPr>
              <a:xfrm>
                <a:off x="7526290" y="1628800"/>
                <a:ext cx="4536511" cy="11124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Doppler correction </a:t>
                </a:r>
                <a14:m>
                  <m:oMath xmlns:m="http://schemas.openxmlformats.org/officeDocument/2006/math"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fr-FR" sz="1800" i="1">
                        <a:latin typeface="Cambria Math"/>
                      </a:rPr>
                      <m:t>= </m:t>
                    </m:r>
                    <m:sSub>
                      <m:sSubPr>
                        <m:ctrlPr>
                          <a:rPr lang="fr-FR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fr-FR" sz="1800" i="1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𝛾</m:t>
                        </m:r>
                      </m:sub>
                    </m:sSub>
                    <m:f>
                      <m:fPr>
                        <m:ctrlPr>
                          <a:rPr lang="fr-FR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800" i="1">
                            <a:latin typeface="Cambria Math"/>
                          </a:rPr>
                          <m:t>(1−</m:t>
                        </m:r>
                        <m:r>
                          <a:rPr lang="fr-FR" sz="1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𝛽</m:t>
                        </m:r>
                        <m:func>
                          <m:funcPr>
                            <m:ctrlPr>
                              <a:rPr lang="fr-FR" sz="180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1800">
                                <a:solidFill>
                                  <a:srgbClr val="00B0F0"/>
                                </a:solidFill>
                                <a:latin typeface="Cambria Math"/>
                                <a:ea typeface="Cambria Math"/>
                              </a:rPr>
                              <m:t>cos</m:t>
                            </m:r>
                          </m:fName>
                          <m:e>
                            <m:r>
                              <a:rPr lang="fr-FR" sz="1800" i="1">
                                <a:solidFill>
                                  <a:srgbClr val="00B0F0"/>
                                </a:solidFill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</m:func>
                        <m:r>
                          <a:rPr lang="fr-FR" sz="1800" i="1">
                            <a:latin typeface="Cambria Math"/>
                          </a:rPr>
                          <m:t>)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fr-FR" sz="1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1800" i="1">
                                <a:latin typeface="Cambria Math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fr-FR" sz="1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8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fr-FR" sz="18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</m:oMath>
                </a14:m>
                <a:endParaRPr lang="en-US" sz="1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800" dirty="0">
                    <a:latin typeface="Helvetica" pitchFamily="2" charset="0"/>
                  </a:rPr>
                  <a:t>AGATA + </a:t>
                </a:r>
                <a:r>
                  <a:rPr lang="en-DE" sz="1800">
                    <a:latin typeface="Helvetica" pitchFamily="2" charset="0"/>
                  </a:rPr>
                  <a:t>LH2 + vertex tracking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800" b="1" dirty="0">
                    <a:latin typeface="Helvetica" pitchFamily="2" charset="0"/>
                  </a:rPr>
                  <a:t>S</a:t>
                </a:r>
                <a:r>
                  <a:rPr lang="en-DE" sz="1800" b="1">
                    <a:latin typeface="Helvetica" pitchFamily="2" charset="0"/>
                  </a:rPr>
                  <a:t>pectroscopy of r-process nuclei</a:t>
                </a:r>
              </a:p>
            </p:txBody>
          </p:sp>
        </mc:Choice>
        <mc:Fallback xmlns="">
          <p:sp>
            <p:nvSpPr>
              <p:cNvPr id="2" name="TextBox 15">
                <a:extLst>
                  <a:ext uri="{FF2B5EF4-FFF2-40B4-BE49-F238E27FC236}">
                    <a16:creationId xmlns:a16="http://schemas.microsoft.com/office/drawing/2014/main" id="{EFC0A329-C79D-D126-D945-0F8328AC12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6290" y="1628800"/>
                <a:ext cx="4536511" cy="1112420"/>
              </a:xfrm>
              <a:prstGeom prst="rect">
                <a:avLst/>
              </a:prstGeom>
              <a:blipFill>
                <a:blip r:embed="rId6"/>
                <a:stretch>
                  <a:fillRect l="-838" b="-7865"/>
                </a:stretch>
              </a:blipFill>
            </p:spPr>
            <p:txBody>
              <a:bodyPr/>
              <a:lstStyle/>
              <a:p>
                <a:r>
                  <a:rPr lang="fr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5">
            <a:extLst>
              <a:ext uri="{FF2B5EF4-FFF2-40B4-BE49-F238E27FC236}">
                <a16:creationId xmlns:a16="http://schemas.microsoft.com/office/drawing/2014/main" id="{36C4D126-D014-F019-8C8B-3274E947BA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0136" y="2826610"/>
            <a:ext cx="4713469" cy="3050662"/>
          </a:xfrm>
          <a:prstGeom prst="rect">
            <a:avLst/>
          </a:prstGeom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09C5FA2A-2A49-94A5-26A0-D0F7DF0874DB}"/>
              </a:ext>
            </a:extLst>
          </p:cNvPr>
          <p:cNvSpPr txBox="1"/>
          <p:nvPr/>
        </p:nvSpPr>
        <p:spPr>
          <a:xfrm>
            <a:off x="9225839" y="4049565"/>
            <a:ext cx="19827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800" dirty="0">
                <a:solidFill>
                  <a:srgbClr val="FF0000"/>
                </a:solidFill>
              </a:rPr>
              <a:t>10 </a:t>
            </a:r>
            <a:r>
              <a:rPr lang="en-DE" sz="1800">
                <a:solidFill>
                  <a:srgbClr val="FF0000"/>
                </a:solidFill>
              </a:rPr>
              <a:t>keV FWHM</a:t>
            </a:r>
            <a:endParaRPr lang="en-DE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596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D6CCE142-8DC3-A074-3E54-4C56C2D15E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/>
              <a:t>TU Darmstadt | </a:t>
            </a:r>
            <a:r>
              <a:rPr lang="en-GB" b="0" i="0" u="none" strike="noStrike" dirty="0" err="1">
                <a:effectLst/>
                <a:latin typeface="Helvetica" pitchFamily="2" charset="0"/>
              </a:rPr>
              <a:t>Institut</a:t>
            </a:r>
            <a:r>
              <a:rPr lang="en-GB" b="0" i="0" u="none" strike="noStrike" dirty="0">
                <a:effectLst/>
                <a:latin typeface="Helvetica" pitchFamily="2" charset="0"/>
              </a:rPr>
              <a:t> für </a:t>
            </a:r>
            <a:r>
              <a:rPr lang="en-GB" b="0" i="0" u="none" strike="noStrike" dirty="0" err="1">
                <a:effectLst/>
                <a:latin typeface="Helvetica" pitchFamily="2" charset="0"/>
              </a:rPr>
              <a:t>Kernphysik</a:t>
            </a:r>
            <a:r>
              <a:rPr lang="en-GB" b="0" i="0" u="none" strike="noStrike" dirty="0">
                <a:effectLst/>
                <a:latin typeface="Helvetica" pitchFamily="2" charset="0"/>
              </a:rPr>
              <a:t> </a:t>
            </a:r>
            <a:r>
              <a:rPr lang="de-DE" dirty="0"/>
              <a:t>| A. Obertelli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865291E3-929F-1BE2-C60F-B44F9FBD6E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</p:spPr>
        <p:txBody>
          <a:bodyPr/>
          <a:lstStyle/>
          <a:p>
            <a:fld id="{90C102AE-0422-49F2-AB6F-2D341D1EB39B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AD3144B-733A-458C-EF44-D8C44567BB20}"/>
              </a:ext>
            </a:extLst>
          </p:cNvPr>
          <p:cNvSpPr txBox="1"/>
          <p:nvPr/>
        </p:nvSpPr>
        <p:spPr>
          <a:xfrm>
            <a:off x="2423592" y="5950269"/>
            <a:ext cx="28803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Obertelli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et al, EPJA  50, 8 (2014)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6FF032F-F98F-88E6-0336-D8602A687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714" y="2351435"/>
            <a:ext cx="6002703" cy="3490422"/>
          </a:xfrm>
          <a:prstGeom prst="rect">
            <a:avLst/>
          </a:prstGeom>
        </p:spPr>
      </p:pic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B5F6DE41-3FF3-167C-527B-7B9AC575A8DF}"/>
              </a:ext>
            </a:extLst>
          </p:cNvPr>
          <p:cNvSpPr txBox="1">
            <a:spLocks/>
          </p:cNvSpPr>
          <p:nvPr/>
        </p:nvSpPr>
        <p:spPr>
          <a:xfrm>
            <a:off x="434259" y="692696"/>
            <a:ext cx="8542061" cy="390062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0" fontAlgn="base" hangingPunct="0">
              <a:lnSpc>
                <a:spcPct val="8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defRPr sz="3200" cap="all" spc="133">
                <a:solidFill>
                  <a:schemeClr val="tx1"/>
                </a:solidFill>
                <a:latin typeface="Arial Black"/>
                <a:ea typeface="MS PGothic" panose="020B0600070205080204" pitchFamily="34" charset="-128"/>
                <a:cs typeface="Arial Black"/>
              </a:defRPr>
            </a:lvl1pPr>
            <a:lvl2pPr marL="2117" indent="-2117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defRPr sz="2133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2pPr>
            <a:lvl3pPr marL="0" indent="0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None/>
              <a:defRPr sz="1867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3pPr>
            <a:lvl4pPr marL="479988" indent="-234945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4pPr>
            <a:lvl5pPr marL="715415" indent="-241294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5pPr>
            <a:lvl6pPr marL="1820288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6pPr>
            <a:lvl7pPr marL="2429873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7pPr>
            <a:lvl8pPr marL="303945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8pPr>
            <a:lvl9pPr marL="364904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/>
              <a:t>In-beam </a:t>
            </a:r>
            <a:r>
              <a:rPr lang="de-DE" kern="0" dirty="0" err="1"/>
              <a:t>gamma</a:t>
            </a:r>
            <a:r>
              <a:rPr lang="de-DE" kern="0" dirty="0"/>
              <a:t> </a:t>
            </a:r>
            <a:r>
              <a:rPr lang="de-DE" kern="0" dirty="0" err="1"/>
              <a:t>spectroscopy</a:t>
            </a:r>
            <a:endParaRPr lang="de-DE" kern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CA50ED-739A-BF02-DEC7-3B4DCDCB29FB}"/>
              </a:ext>
            </a:extLst>
          </p:cNvPr>
          <p:cNvSpPr txBox="1"/>
          <p:nvPr/>
        </p:nvSpPr>
        <p:spPr>
          <a:xfrm>
            <a:off x="335360" y="1412776"/>
            <a:ext cx="106032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1800" b="1" dirty="0"/>
              <a:t>SEASTAR @ RIBF </a:t>
            </a:r>
            <a:r>
              <a:rPr lang="en-DE" sz="1800"/>
              <a:t>: In-</a:t>
            </a:r>
            <a:r>
              <a:rPr lang="de-DE" sz="1800" dirty="0"/>
              <a:t>beam</a:t>
            </a:r>
            <a:r>
              <a:rPr lang="en-DE" sz="1800"/>
              <a:t> </a:t>
            </a:r>
            <a:r>
              <a:rPr lang="en-DE" sz="1800" dirty="0"/>
              <a:t>gamma spectroscopy program for 2+ </a:t>
            </a:r>
            <a:r>
              <a:rPr lang="en-DE" sz="1800"/>
              <a:t>state energies</a:t>
            </a:r>
            <a:endParaRPr lang="en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1" dirty="0"/>
              <a:t>MINOS</a:t>
            </a:r>
            <a:r>
              <a:rPr lang="de-DE" sz="1800" dirty="0"/>
              <a:t>: </a:t>
            </a:r>
            <a:r>
              <a:rPr lang="de-DE" sz="1800" dirty="0" err="1"/>
              <a:t>thick</a:t>
            </a:r>
            <a:r>
              <a:rPr lang="de-DE" sz="1800" dirty="0"/>
              <a:t> liquid hydrogen </a:t>
            </a:r>
            <a:r>
              <a:rPr lang="de-DE" sz="1800" dirty="0" err="1"/>
              <a:t>target</a:t>
            </a:r>
            <a:r>
              <a:rPr lang="de-DE" sz="1800" dirty="0"/>
              <a:t> (</a:t>
            </a:r>
            <a:r>
              <a:rPr lang="de-DE" sz="1800" dirty="0" err="1"/>
              <a:t>up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150 mm) </a:t>
            </a:r>
            <a:r>
              <a:rPr lang="de-DE" sz="1800" dirty="0" err="1"/>
              <a:t>combined</a:t>
            </a:r>
            <a:r>
              <a:rPr lang="de-DE" sz="1800" dirty="0"/>
              <a:t> </a:t>
            </a:r>
            <a:r>
              <a:rPr lang="de-DE" sz="1800" dirty="0" err="1"/>
              <a:t>with</a:t>
            </a:r>
            <a:r>
              <a:rPr lang="de-DE" sz="1800" dirty="0"/>
              <a:t> TPC, </a:t>
            </a:r>
            <a:r>
              <a:rPr lang="de-DE" sz="1800" dirty="0" err="1"/>
              <a:t>focusing</a:t>
            </a:r>
            <a:r>
              <a:rPr lang="de-DE" sz="1800" dirty="0"/>
              <a:t> on QFS</a:t>
            </a:r>
            <a:endParaRPr lang="en-DE" sz="1800" dirty="0"/>
          </a:p>
        </p:txBody>
      </p:sp>
      <p:sp>
        <p:nvSpPr>
          <p:cNvPr id="22" name="Datumsplatzhalter 1">
            <a:extLst>
              <a:ext uri="{FF2B5EF4-FFF2-40B4-BE49-F238E27FC236}">
                <a16:creationId xmlns:a16="http://schemas.microsoft.com/office/drawing/2014/main" id="{540CC1F4-7EB5-F8CC-DB16-8F960BB4F0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25.02.2026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188FE97-ED9A-AD35-209C-3F7E29D843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7" t="25627" r="9901" b="5211"/>
          <a:stretch/>
        </p:blipFill>
        <p:spPr>
          <a:xfrm flipH="1">
            <a:off x="7366481" y="2375492"/>
            <a:ext cx="2996898" cy="1857928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55B2747D-D769-A6B0-947A-EF846D729ED5}"/>
              </a:ext>
            </a:extLst>
          </p:cNvPr>
          <p:cNvSpPr txBox="1"/>
          <p:nvPr/>
        </p:nvSpPr>
        <p:spPr>
          <a:xfrm>
            <a:off x="8724800" y="2222765"/>
            <a:ext cx="183569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Liquid H</a:t>
            </a:r>
            <a:r>
              <a:rPr lang="en-US" sz="1400" b="1" baseline="-25000" dirty="0"/>
              <a:t>2</a:t>
            </a:r>
            <a:r>
              <a:rPr lang="en-US" sz="1400" b="1" dirty="0"/>
              <a:t> Target</a:t>
            </a:r>
          </a:p>
          <a:p>
            <a:r>
              <a:rPr lang="en-US" sz="1400" dirty="0"/>
              <a:t>150 mm long</a:t>
            </a:r>
          </a:p>
        </p:txBody>
      </p:sp>
      <p:pic>
        <p:nvPicPr>
          <p:cNvPr id="16" name="MINOS_Target.mp4">
            <a:hlinkClick r:id="" action="ppaction://media"/>
            <a:extLst>
              <a:ext uri="{FF2B5EF4-FFF2-40B4-BE49-F238E27FC236}">
                <a16:creationId xmlns:a16="http://schemas.microsoft.com/office/drawing/2014/main" id="{5D6EE2F3-FA26-FC05-4A19-54F87141BF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66481" y="4353620"/>
            <a:ext cx="3012047" cy="1694280"/>
          </a:xfrm>
          <a:prstGeom prst="rect">
            <a:avLst/>
          </a:prstGeom>
        </p:spPr>
      </p:pic>
      <p:sp>
        <p:nvSpPr>
          <p:cNvPr id="18" name="TextBox 16">
            <a:extLst>
              <a:ext uri="{FF2B5EF4-FFF2-40B4-BE49-F238E27FC236}">
                <a16:creationId xmlns:a16="http://schemas.microsoft.com/office/drawing/2014/main" id="{5DDA0CFE-A5F8-E959-7194-6840BB8108B3}"/>
              </a:ext>
            </a:extLst>
          </p:cNvPr>
          <p:cNvSpPr txBox="1"/>
          <p:nvPr/>
        </p:nvSpPr>
        <p:spPr>
          <a:xfrm>
            <a:off x="8939794" y="6073551"/>
            <a:ext cx="1476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Real Time video</a:t>
            </a:r>
          </a:p>
        </p:txBody>
      </p:sp>
    </p:spTree>
    <p:extLst>
      <p:ext uri="{BB962C8B-B14F-4D97-AF65-F5344CB8AC3E}">
        <p14:creationId xmlns:p14="http://schemas.microsoft.com/office/powerpoint/2010/main" val="76786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ieren 14">
            <a:extLst>
              <a:ext uri="{FF2B5EF4-FFF2-40B4-BE49-F238E27FC236}">
                <a16:creationId xmlns:a16="http://schemas.microsoft.com/office/drawing/2014/main" id="{28029655-F205-F7C7-05EF-2A353D985CEA}"/>
              </a:ext>
            </a:extLst>
          </p:cNvPr>
          <p:cNvGrpSpPr/>
          <p:nvPr/>
        </p:nvGrpSpPr>
        <p:grpSpPr>
          <a:xfrm>
            <a:off x="9048072" y="1268760"/>
            <a:ext cx="2041985" cy="2952328"/>
            <a:chOff x="5736000" y="1980000"/>
            <a:chExt cx="2688814" cy="4057305"/>
          </a:xfrm>
        </p:grpSpPr>
        <p:pic>
          <p:nvPicPr>
            <p:cNvPr id="24" name="Grafik 5">
              <a:extLst>
                <a:ext uri="{FF2B5EF4-FFF2-40B4-BE49-F238E27FC236}">
                  <a16:creationId xmlns:a16="http://schemas.microsoft.com/office/drawing/2014/main" id="{47FB22DA-E95E-C7A1-38EE-75B3CEC5F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71" t="3284" r="41818" b="3284"/>
            <a:stretch/>
          </p:blipFill>
          <p:spPr>
            <a:xfrm>
              <a:off x="5736000" y="1980000"/>
              <a:ext cx="2628000" cy="4057305"/>
            </a:xfrm>
            <a:prstGeom prst="rect">
              <a:avLst/>
            </a:prstGeom>
          </p:spPr>
        </p:pic>
        <p:sp>
          <p:nvSpPr>
            <p:cNvPr id="25" name="Rechteck 13">
              <a:extLst>
                <a:ext uri="{FF2B5EF4-FFF2-40B4-BE49-F238E27FC236}">
                  <a16:creationId xmlns:a16="http://schemas.microsoft.com/office/drawing/2014/main" id="{079A95BE-805E-082E-4FDE-328519C408E5}"/>
                </a:ext>
              </a:extLst>
            </p:cNvPr>
            <p:cNvSpPr/>
            <p:nvPr/>
          </p:nvSpPr>
          <p:spPr>
            <a:xfrm>
              <a:off x="8247702" y="3279971"/>
              <a:ext cx="177112" cy="26855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2928197D-15A3-2F08-551F-76B797C596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/>
              <a:t>TU Darmstadt | </a:t>
            </a:r>
            <a:r>
              <a:rPr lang="en-GB" b="0" i="0" u="none" strike="noStrike" dirty="0" err="1">
                <a:effectLst/>
                <a:latin typeface="Helvetica" pitchFamily="2" charset="0"/>
              </a:rPr>
              <a:t>Institut</a:t>
            </a:r>
            <a:r>
              <a:rPr lang="en-GB" b="0" i="0" u="none" strike="noStrike" dirty="0">
                <a:effectLst/>
                <a:latin typeface="Helvetica" pitchFamily="2" charset="0"/>
              </a:rPr>
              <a:t> für </a:t>
            </a:r>
            <a:r>
              <a:rPr lang="en-GB" b="0" i="0" u="none" strike="noStrike" dirty="0" err="1">
                <a:effectLst/>
                <a:latin typeface="Helvetica" pitchFamily="2" charset="0"/>
              </a:rPr>
              <a:t>Kernphysik</a:t>
            </a:r>
            <a:r>
              <a:rPr lang="en-GB" b="0" i="0" u="none" strike="noStrike" dirty="0">
                <a:effectLst/>
                <a:latin typeface="Helvetica" pitchFamily="2" charset="0"/>
              </a:rPr>
              <a:t> </a:t>
            </a:r>
            <a:r>
              <a:rPr lang="de-DE" dirty="0"/>
              <a:t>| A. Obertelli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1A7447B-FC1E-E224-FD46-7E8D94DA2D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1469" y="4221088"/>
            <a:ext cx="7083203" cy="2088232"/>
          </a:xfrm>
          <a:prstGeom prst="rect">
            <a:avLst/>
          </a:prstGeom>
        </p:spPr>
      </p:pic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2462CE66-F2B6-B47F-C19E-A2077BC0601F}"/>
              </a:ext>
            </a:extLst>
          </p:cNvPr>
          <p:cNvSpPr txBox="1">
            <a:spLocks/>
          </p:cNvSpPr>
          <p:nvPr/>
        </p:nvSpPr>
        <p:spPr>
          <a:xfrm>
            <a:off x="407368" y="692696"/>
            <a:ext cx="10098708" cy="360089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0" fontAlgn="base" hangingPunct="0">
              <a:lnSpc>
                <a:spcPct val="8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defRPr sz="3200" cap="all" spc="133">
                <a:solidFill>
                  <a:schemeClr val="tx1"/>
                </a:solidFill>
                <a:latin typeface="Arial Black"/>
                <a:ea typeface="MS PGothic" panose="020B0600070205080204" pitchFamily="34" charset="-128"/>
                <a:cs typeface="Arial Black"/>
              </a:defRPr>
            </a:lvl1pPr>
            <a:lvl2pPr marL="2117" indent="-2117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defRPr sz="2133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2pPr>
            <a:lvl3pPr marL="0" indent="0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None/>
              <a:defRPr sz="1867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3pPr>
            <a:lvl4pPr marL="479988" indent="-234945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4pPr>
            <a:lvl5pPr marL="715415" indent="-241294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5pPr>
            <a:lvl6pPr marL="1820288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6pPr>
            <a:lvl7pPr marL="2429873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7pPr>
            <a:lvl8pPr marL="303945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8pPr>
            <a:lvl9pPr marL="364904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/>
              <a:t>The </a:t>
            </a:r>
            <a:r>
              <a:rPr lang="de-DE" kern="0" dirty="0" err="1"/>
              <a:t>doubly-magic</a:t>
            </a:r>
            <a:r>
              <a:rPr lang="de-DE" kern="0" dirty="0"/>
              <a:t> </a:t>
            </a:r>
            <a:r>
              <a:rPr lang="de-DE" kern="0" dirty="0" err="1"/>
              <a:t>nucleus</a:t>
            </a:r>
            <a:r>
              <a:rPr lang="de-DE" kern="0" dirty="0"/>
              <a:t> </a:t>
            </a:r>
            <a:r>
              <a:rPr lang="de-DE" kern="0" baseline="30000" dirty="0"/>
              <a:t>78</a:t>
            </a:r>
            <a:r>
              <a:rPr lang="de-DE" kern="0" dirty="0"/>
              <a:t>Ni</a:t>
            </a:r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8611D877-B25D-3E73-A6D2-D607409654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</p:spPr>
        <p:txBody>
          <a:bodyPr/>
          <a:lstStyle/>
          <a:p>
            <a:fld id="{90C102AE-0422-49F2-AB6F-2D341D1EB39B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2A4F1983-42EF-F882-1918-922ABF492878}"/>
              </a:ext>
            </a:extLst>
          </p:cNvPr>
          <p:cNvSpPr txBox="1"/>
          <p:nvPr/>
        </p:nvSpPr>
        <p:spPr>
          <a:xfrm>
            <a:off x="5807712" y="6073551"/>
            <a:ext cx="3276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Taniuchi</a:t>
            </a:r>
            <a:r>
              <a:rPr lang="en-DE" sz="1400" dirty="0">
                <a:solidFill>
                  <a:schemeClr val="bg1">
                    <a:lumMod val="50000"/>
                  </a:schemeClr>
                </a:solidFill>
              </a:rPr>
              <a:t> et al, Nature 569, 7754 (20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19</a:t>
            </a:r>
            <a:r>
              <a:rPr lang="en-DE" sz="14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13" name="Rechteck 13">
            <a:extLst>
              <a:ext uri="{FF2B5EF4-FFF2-40B4-BE49-F238E27FC236}">
                <a16:creationId xmlns:a16="http://schemas.microsoft.com/office/drawing/2014/main" id="{6EC26D1E-97C5-1885-9D1E-543A2B1A07B6}"/>
              </a:ext>
            </a:extLst>
          </p:cNvPr>
          <p:cNvSpPr/>
          <p:nvPr/>
        </p:nvSpPr>
        <p:spPr>
          <a:xfrm>
            <a:off x="10720206" y="2265291"/>
            <a:ext cx="128065" cy="1813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9C0D3E6-34C3-97FA-B5CB-66E448D0AC73}"/>
              </a:ext>
            </a:extLst>
          </p:cNvPr>
          <p:cNvSpPr/>
          <p:nvPr/>
        </p:nvSpPr>
        <p:spPr>
          <a:xfrm>
            <a:off x="10848272" y="2204864"/>
            <a:ext cx="216024" cy="542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9" name="Textfeld 21">
            <a:extLst>
              <a:ext uri="{FF2B5EF4-FFF2-40B4-BE49-F238E27FC236}">
                <a16:creationId xmlns:a16="http://schemas.microsoft.com/office/drawing/2014/main" id="{EFAF1AEE-4D55-13DC-6184-6E5A176790AA}"/>
              </a:ext>
            </a:extLst>
          </p:cNvPr>
          <p:cNvSpPr txBox="1"/>
          <p:nvPr/>
        </p:nvSpPr>
        <p:spPr>
          <a:xfrm>
            <a:off x="10704256" y="2294199"/>
            <a:ext cx="8293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800" b="1" dirty="0">
                <a:solidFill>
                  <a:srgbClr val="FFC000"/>
                </a:solidFill>
              </a:rPr>
              <a:t>(p,3p)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786CFEC7-BC34-1FBC-E941-96994AEDCF7C}"/>
              </a:ext>
            </a:extLst>
          </p:cNvPr>
          <p:cNvSpPr/>
          <p:nvPr/>
        </p:nvSpPr>
        <p:spPr>
          <a:xfrm>
            <a:off x="10160849" y="2106303"/>
            <a:ext cx="615415" cy="746634"/>
          </a:xfrm>
          <a:prstGeom prst="rect">
            <a:avLst/>
          </a:prstGeom>
          <a:noFill/>
          <a:ln w="34925">
            <a:solidFill>
              <a:srgbClr val="FFC000">
                <a:alpha val="55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37AB72E-4B51-493F-3DDD-ADA3E9FFE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2795" y="1369267"/>
            <a:ext cx="3147245" cy="2923829"/>
          </a:xfrm>
          <a:prstGeom prst="rect">
            <a:avLst/>
          </a:prstGeom>
        </p:spPr>
      </p:pic>
      <p:sp>
        <p:nvSpPr>
          <p:cNvPr id="31" name="Datumsplatzhalter 1">
            <a:extLst>
              <a:ext uri="{FF2B5EF4-FFF2-40B4-BE49-F238E27FC236}">
                <a16:creationId xmlns:a16="http://schemas.microsoft.com/office/drawing/2014/main" id="{8908D435-258D-245B-8221-8E28CE33FC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25.02.2026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86E7BA2-0C43-FAE8-3232-216FD5913327}"/>
              </a:ext>
            </a:extLst>
          </p:cNvPr>
          <p:cNvSpPr txBox="1"/>
          <p:nvPr/>
        </p:nvSpPr>
        <p:spPr>
          <a:xfrm>
            <a:off x="219502" y="4293096"/>
            <a:ext cx="4999767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DE" sz="2000" dirty="0"/>
              <a:t>RIBF, RIKEN (Sp.: P. Doornenbal, AO)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DE" sz="2000" baseline="30000" dirty="0"/>
              <a:t>79</a:t>
            </a:r>
            <a:r>
              <a:rPr lang="fr-DE" sz="2000" dirty="0"/>
              <a:t>Cu(p,2p), </a:t>
            </a:r>
            <a:r>
              <a:rPr lang="fr-DE" sz="2000" baseline="30000" dirty="0"/>
              <a:t>80</a:t>
            </a:r>
            <a:r>
              <a:rPr lang="fr-DE" sz="2000" dirty="0"/>
              <a:t>Zn(p,3p) at 220 MeV/u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DE" sz="2000" dirty="0"/>
              <a:t>5 pps (</a:t>
            </a:r>
            <a:r>
              <a:rPr lang="fr-DE" sz="2000" baseline="30000" dirty="0"/>
              <a:t>79</a:t>
            </a:r>
            <a:r>
              <a:rPr lang="fr-DE" sz="2000" dirty="0"/>
              <a:t>Cu) and 290 pps (</a:t>
            </a:r>
            <a:r>
              <a:rPr lang="fr-DE" sz="2000" baseline="30000" dirty="0"/>
              <a:t>80</a:t>
            </a:r>
            <a:r>
              <a:rPr lang="fr-DE" sz="2000" dirty="0"/>
              <a:t>Zn)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DE" sz="2000" baseline="30000" dirty="0"/>
              <a:t>238</a:t>
            </a:r>
            <a:r>
              <a:rPr lang="fr-DE" sz="2000" dirty="0"/>
              <a:t>U primary beam at 12 pnA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DE" sz="2000" dirty="0"/>
              <a:t>150-mm long H2 target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DE" sz="2000" dirty="0"/>
              <a:t>9 days of beam time</a:t>
            </a:r>
          </a:p>
        </p:txBody>
      </p:sp>
      <p:pic>
        <p:nvPicPr>
          <p:cNvPr id="7" name="図 424959">
            <a:extLst>
              <a:ext uri="{FF2B5EF4-FFF2-40B4-BE49-F238E27FC236}">
                <a16:creationId xmlns:a16="http://schemas.microsoft.com/office/drawing/2014/main" id="{5D720E7D-DA2F-EB11-E828-D399F77963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435" y="1268760"/>
            <a:ext cx="5088542" cy="292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28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D8FDC-E8B6-8073-94D6-0DD147685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nachweis">
            <a:extLst>
              <a:ext uri="{FF2B5EF4-FFF2-40B4-BE49-F238E27FC236}">
                <a16:creationId xmlns:a16="http://schemas.microsoft.com/office/drawing/2014/main" id="{FD5FBFA1-8029-F478-6FBA-4FBBF7364CF6}"/>
              </a:ext>
            </a:extLst>
          </p:cNvPr>
          <p:cNvSpPr txBox="1"/>
          <p:nvPr/>
        </p:nvSpPr>
        <p:spPr>
          <a:xfrm rot="16200000">
            <a:off x="7837081" y="2886432"/>
            <a:ext cx="384174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800" dirty="0">
                <a:solidFill>
                  <a:schemeClr val="bg1"/>
                </a:solidFill>
              </a:rPr>
              <a:t>© Thomas Ott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A701F04-7C36-3370-A17E-263FCF41F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/>
              <a:t>TU Darmstadt | </a:t>
            </a:r>
            <a:r>
              <a:rPr lang="en-GB" b="0" i="0" u="none" strike="noStrike" dirty="0" err="1">
                <a:effectLst/>
                <a:latin typeface="Helvetica" pitchFamily="2" charset="0"/>
              </a:rPr>
              <a:t>Institut</a:t>
            </a:r>
            <a:r>
              <a:rPr lang="en-GB" b="0" i="0" u="none" strike="noStrike" dirty="0">
                <a:effectLst/>
                <a:latin typeface="Helvetica" pitchFamily="2" charset="0"/>
              </a:rPr>
              <a:t> für </a:t>
            </a:r>
            <a:r>
              <a:rPr lang="en-GB" b="0" i="0" u="none" strike="noStrike" dirty="0" err="1">
                <a:effectLst/>
                <a:latin typeface="Helvetica" pitchFamily="2" charset="0"/>
              </a:rPr>
              <a:t>Kernphysik</a:t>
            </a:r>
            <a:r>
              <a:rPr lang="en-GB" b="0" i="0" u="none" strike="noStrike" dirty="0">
                <a:effectLst/>
                <a:latin typeface="Helvetica" pitchFamily="2" charset="0"/>
              </a:rPr>
              <a:t> </a:t>
            </a:r>
            <a:r>
              <a:rPr lang="de-DE" dirty="0"/>
              <a:t>| A. Obertelli</a:t>
            </a:r>
          </a:p>
        </p:txBody>
      </p:sp>
      <p:sp>
        <p:nvSpPr>
          <p:cNvPr id="55" name="Textplatzhalter 2">
            <a:extLst>
              <a:ext uri="{FF2B5EF4-FFF2-40B4-BE49-F238E27FC236}">
                <a16:creationId xmlns:a16="http://schemas.microsoft.com/office/drawing/2014/main" id="{D6A42507-2F7E-7D1C-0192-ECDB63467519}"/>
              </a:ext>
            </a:extLst>
          </p:cNvPr>
          <p:cNvSpPr txBox="1">
            <a:spLocks/>
          </p:cNvSpPr>
          <p:nvPr/>
        </p:nvSpPr>
        <p:spPr>
          <a:xfrm>
            <a:off x="434259" y="692696"/>
            <a:ext cx="8542061" cy="390062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0" fontAlgn="base" hangingPunct="0">
              <a:lnSpc>
                <a:spcPct val="8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defRPr sz="3200" cap="all" spc="133">
                <a:solidFill>
                  <a:schemeClr val="tx1"/>
                </a:solidFill>
                <a:latin typeface="Arial Black"/>
                <a:ea typeface="MS PGothic" panose="020B0600070205080204" pitchFamily="34" charset="-128"/>
                <a:cs typeface="Arial Black"/>
              </a:defRPr>
            </a:lvl1pPr>
            <a:lvl2pPr marL="2117" indent="-2117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defRPr sz="2133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2pPr>
            <a:lvl3pPr marL="0" indent="0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None/>
              <a:defRPr sz="1867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3pPr>
            <a:lvl4pPr marL="479988" indent="-234945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4pPr>
            <a:lvl5pPr marL="715415" indent="-241294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5pPr>
            <a:lvl6pPr marL="1820288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6pPr>
            <a:lvl7pPr marL="2429873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7pPr>
            <a:lvl8pPr marL="303945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8pPr>
            <a:lvl9pPr marL="364904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/>
              <a:t>(p,3p) </a:t>
            </a:r>
            <a:r>
              <a:rPr lang="de-DE" kern="0" dirty="0" err="1"/>
              <a:t>reactions</a:t>
            </a:r>
            <a:endParaRPr lang="de-DE" kern="0" dirty="0"/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EFF68058-2DA5-9342-23AB-255BB4950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</p:spPr>
        <p:txBody>
          <a:bodyPr/>
          <a:lstStyle/>
          <a:p>
            <a:fld id="{90C102AE-0422-49F2-AB6F-2D341D1EB39B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10" name="Textfeld 7">
            <a:extLst>
              <a:ext uri="{FF2B5EF4-FFF2-40B4-BE49-F238E27FC236}">
                <a16:creationId xmlns:a16="http://schemas.microsoft.com/office/drawing/2014/main" id="{F9AF454C-810D-304D-9F4D-1F74A7001B5B}"/>
              </a:ext>
            </a:extLst>
          </p:cNvPr>
          <p:cNvSpPr txBox="1"/>
          <p:nvPr/>
        </p:nvSpPr>
        <p:spPr>
          <a:xfrm>
            <a:off x="6636403" y="5971157"/>
            <a:ext cx="50762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400" b="0" i="0" u="none" strike="noStrike" dirty="0" err="1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</a:rPr>
              <a:t>Bertulani</a:t>
            </a:r>
            <a:r>
              <a:rPr lang="de-DE" sz="14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</a:rPr>
              <a:t> and Lobato, arXiv:2601.01049v1 (2026)</a:t>
            </a:r>
            <a:endParaRPr lang="de-DE" sz="1400" b="0" i="0" u="none" strike="noStrike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pic>
        <p:nvPicPr>
          <p:cNvPr id="19" name="Picture 18" descr="A graph of a graph&#10;&#10;AI-generated content may be incorrect.">
            <a:extLst>
              <a:ext uri="{FF2B5EF4-FFF2-40B4-BE49-F238E27FC236}">
                <a16:creationId xmlns:a16="http://schemas.microsoft.com/office/drawing/2014/main" id="{BED93454-ED3C-5B6A-381B-577A52286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3140968"/>
            <a:ext cx="4224091" cy="2759501"/>
          </a:xfrm>
          <a:prstGeom prst="rect">
            <a:avLst/>
          </a:prstGeom>
        </p:spPr>
      </p:pic>
      <p:pic>
        <p:nvPicPr>
          <p:cNvPr id="21" name="Grafik 12">
            <a:extLst>
              <a:ext uri="{FF2B5EF4-FFF2-40B4-BE49-F238E27FC236}">
                <a16:creationId xmlns:a16="http://schemas.microsoft.com/office/drawing/2014/main" id="{A87FE6A0-D125-082E-D224-E85910D40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9" y="3248444"/>
            <a:ext cx="5513278" cy="2700836"/>
          </a:xfrm>
          <a:prstGeom prst="rect">
            <a:avLst/>
          </a:prstGeom>
        </p:spPr>
      </p:pic>
      <p:sp>
        <p:nvSpPr>
          <p:cNvPr id="22" name="Textfeld 9">
            <a:extLst>
              <a:ext uri="{FF2B5EF4-FFF2-40B4-BE49-F238E27FC236}">
                <a16:creationId xmlns:a16="http://schemas.microsoft.com/office/drawing/2014/main" id="{135B2999-462E-AD94-79B0-F2CD0257E570}"/>
              </a:ext>
            </a:extLst>
          </p:cNvPr>
          <p:cNvSpPr txBox="1"/>
          <p:nvPr/>
        </p:nvSpPr>
        <p:spPr>
          <a:xfrm>
            <a:off x="1188399" y="2924944"/>
            <a:ext cx="1901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aseline="30000" dirty="0"/>
              <a:t>81</a:t>
            </a:r>
            <a:r>
              <a:rPr lang="en-CA" sz="2000" dirty="0"/>
              <a:t>Ga(p,3p)</a:t>
            </a:r>
            <a:r>
              <a:rPr lang="en-CA" sz="2000" baseline="30000" dirty="0"/>
              <a:t>79</a:t>
            </a:r>
            <a:r>
              <a:rPr lang="en-CA" sz="2000" dirty="0"/>
              <a:t>Cu</a:t>
            </a:r>
          </a:p>
        </p:txBody>
      </p:sp>
      <p:sp>
        <p:nvSpPr>
          <p:cNvPr id="23" name="Textfeld 10">
            <a:extLst>
              <a:ext uri="{FF2B5EF4-FFF2-40B4-BE49-F238E27FC236}">
                <a16:creationId xmlns:a16="http://schemas.microsoft.com/office/drawing/2014/main" id="{46992E68-6155-2732-ABF3-2D2CB3C75403}"/>
              </a:ext>
            </a:extLst>
          </p:cNvPr>
          <p:cNvSpPr txBox="1"/>
          <p:nvPr/>
        </p:nvSpPr>
        <p:spPr>
          <a:xfrm>
            <a:off x="4224212" y="2924944"/>
            <a:ext cx="1872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aseline="30000" dirty="0"/>
              <a:t>81</a:t>
            </a:r>
            <a:r>
              <a:rPr lang="en-CA" sz="2000" dirty="0"/>
              <a:t>Ga(p,2p)</a:t>
            </a:r>
            <a:r>
              <a:rPr lang="en-CA" sz="2000" baseline="30000" dirty="0"/>
              <a:t>80</a:t>
            </a:r>
            <a:r>
              <a:rPr lang="en-CA" sz="2000" dirty="0"/>
              <a:t>Zn</a:t>
            </a:r>
          </a:p>
        </p:txBody>
      </p:sp>
      <p:cxnSp>
        <p:nvCxnSpPr>
          <p:cNvPr id="24" name="Gerade Verbindung mit Pfeil 13">
            <a:extLst>
              <a:ext uri="{FF2B5EF4-FFF2-40B4-BE49-F238E27FC236}">
                <a16:creationId xmlns:a16="http://schemas.microsoft.com/office/drawing/2014/main" id="{EDF81388-0BD3-AEC6-14F2-09D4CFB9A554}"/>
              </a:ext>
            </a:extLst>
          </p:cNvPr>
          <p:cNvCxnSpPr>
            <a:cxnSpLocks/>
          </p:cNvCxnSpPr>
          <p:nvPr/>
        </p:nvCxnSpPr>
        <p:spPr>
          <a:xfrm>
            <a:off x="5461871" y="3314151"/>
            <a:ext cx="0" cy="54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7">
            <a:extLst>
              <a:ext uri="{FF2B5EF4-FFF2-40B4-BE49-F238E27FC236}">
                <a16:creationId xmlns:a16="http://schemas.microsoft.com/office/drawing/2014/main" id="{58292752-0531-BC4F-4C7A-FC10AAAD47FC}"/>
              </a:ext>
            </a:extLst>
          </p:cNvPr>
          <p:cNvSpPr txBox="1"/>
          <p:nvPr/>
        </p:nvSpPr>
        <p:spPr>
          <a:xfrm>
            <a:off x="552070" y="5949280"/>
            <a:ext cx="61199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4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</a:rPr>
              <a:t>Frotscher et al, </a:t>
            </a:r>
            <a:r>
              <a:rPr lang="de-DE" sz="1400" b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PRL</a:t>
            </a:r>
            <a:r>
              <a:rPr lang="de-DE" sz="1400" b="0" i="1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de-DE" sz="1400" b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125</a:t>
            </a:r>
            <a:r>
              <a:rPr lang="de-DE" sz="1400" b="0" u="none" strike="noStrike" dirty="0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</a:rPr>
              <a:t>, 012501 </a:t>
            </a:r>
            <a:r>
              <a:rPr lang="de-DE" sz="14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</a:rPr>
              <a:t>(2020)</a:t>
            </a:r>
          </a:p>
          <a:p>
            <a:pPr algn="ctr"/>
            <a:r>
              <a:rPr lang="de-DE" sz="1400" b="0" i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Gomes Ramos, PRC 109, 064622 (2024)</a:t>
            </a:r>
          </a:p>
        </p:txBody>
      </p:sp>
      <p:pic>
        <p:nvPicPr>
          <p:cNvPr id="26" name="Grafik 3">
            <a:extLst>
              <a:ext uri="{FF2B5EF4-FFF2-40B4-BE49-F238E27FC236}">
                <a16:creationId xmlns:a16="http://schemas.microsoft.com/office/drawing/2014/main" id="{8AEC29E1-857C-2704-BB25-4DEBF34AE5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4" r="1943" b="1298"/>
          <a:stretch/>
        </p:blipFill>
        <p:spPr>
          <a:xfrm>
            <a:off x="1343472" y="1261001"/>
            <a:ext cx="1914605" cy="147477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9AA63D8-45A7-0EFE-8B6A-0CE7391A2710}"/>
              </a:ext>
            </a:extLst>
          </p:cNvPr>
          <p:cNvSpPr txBox="1"/>
          <p:nvPr/>
        </p:nvSpPr>
        <p:spPr>
          <a:xfrm>
            <a:off x="6816080" y="1340768"/>
            <a:ext cx="44710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DE" sz="1800" b="1"/>
              <a:t>Sequential mechanism</a:t>
            </a:r>
            <a:endParaRPr lang="en-DE" sz="1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DE" sz="1800" dirty="0"/>
              <a:t>Sensitivity to wave function (e.g. </a:t>
            </a:r>
            <a:r>
              <a:rPr lang="en-DE" sz="1800" baseline="30000" dirty="0"/>
              <a:t>78</a:t>
            </a:r>
            <a:r>
              <a:rPr lang="en-DE" sz="1800" dirty="0"/>
              <a:t>Ni)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DE" sz="1800" dirty="0"/>
              <a:t>Proposed sensitivity to </a:t>
            </a:r>
            <a:r>
              <a:rPr lang="en-DE" sz="1800"/>
              <a:t>neutron skin</a:t>
            </a:r>
            <a:endParaRPr lang="en-DE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DE" sz="1800" dirty="0"/>
              <a:t>Ongoing theoretical </a:t>
            </a:r>
            <a:r>
              <a:rPr lang="en-DE" sz="1800"/>
              <a:t>developments </a:t>
            </a:r>
            <a:endParaRPr lang="en-DE" sz="18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A4F1026-60CE-4EE9-2683-CFEA78450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6971" y="1214334"/>
            <a:ext cx="2167012" cy="1638261"/>
          </a:xfrm>
          <a:prstGeom prst="rect">
            <a:avLst/>
          </a:prstGeom>
        </p:spPr>
      </p:pic>
      <p:sp>
        <p:nvSpPr>
          <p:cNvPr id="31" name="Datumsplatzhalter 1">
            <a:extLst>
              <a:ext uri="{FF2B5EF4-FFF2-40B4-BE49-F238E27FC236}">
                <a16:creationId xmlns:a16="http://schemas.microsoft.com/office/drawing/2014/main" id="{2FDBA99A-0ECE-27A2-5FAD-8BAAEEE154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25.02.2026</a:t>
            </a:r>
          </a:p>
        </p:txBody>
      </p:sp>
    </p:spTree>
    <p:extLst>
      <p:ext uri="{BB962C8B-B14F-4D97-AF65-F5344CB8AC3E}">
        <p14:creationId xmlns:p14="http://schemas.microsoft.com/office/powerpoint/2010/main" val="2917617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43DA8-ECD7-3BD2-CD82-17EEE56EE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01C022CF-C48C-C8F7-7AA5-C080488459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</p:spPr>
        <p:txBody>
          <a:bodyPr/>
          <a:lstStyle/>
          <a:p>
            <a:fld id="{90C102AE-0422-49F2-AB6F-2D341D1EB39B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836BDE94-4CC0-A180-076D-2CFB10D562A3}"/>
              </a:ext>
            </a:extLst>
          </p:cNvPr>
          <p:cNvSpPr txBox="1">
            <a:spLocks/>
          </p:cNvSpPr>
          <p:nvPr/>
        </p:nvSpPr>
        <p:spPr>
          <a:xfrm>
            <a:off x="407368" y="692696"/>
            <a:ext cx="10153128" cy="432048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0" fontAlgn="base" hangingPunct="0">
              <a:lnSpc>
                <a:spcPct val="8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defRPr sz="3200" cap="all" spc="133">
                <a:solidFill>
                  <a:schemeClr val="tx1"/>
                </a:solidFill>
                <a:latin typeface="Arial Black"/>
                <a:ea typeface="MS PGothic" panose="020B0600070205080204" pitchFamily="34" charset="-128"/>
                <a:cs typeface="Arial Black"/>
              </a:defRPr>
            </a:lvl1pPr>
            <a:lvl2pPr marL="2117" indent="-2117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defRPr sz="2133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2pPr>
            <a:lvl3pPr marL="0" indent="0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None/>
              <a:defRPr sz="1867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3pPr>
            <a:lvl4pPr marL="479988" indent="-234945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4pPr>
            <a:lvl5pPr marL="715415" indent="-241294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5pPr>
            <a:lvl6pPr marL="1820288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6pPr>
            <a:lvl7pPr marL="2429873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7pPr>
            <a:lvl8pPr marL="303945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8pPr>
            <a:lvl9pPr marL="364904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/>
              <a:t>single-</a:t>
            </a:r>
            <a:r>
              <a:rPr lang="de-DE" kern="0" dirty="0" err="1"/>
              <a:t>particle</a:t>
            </a:r>
            <a:r>
              <a:rPr lang="de-DE" kern="0" dirty="0"/>
              <a:t> </a:t>
            </a:r>
            <a:r>
              <a:rPr lang="de-DE" kern="0" dirty="0" err="1"/>
              <a:t>wave</a:t>
            </a:r>
            <a:r>
              <a:rPr lang="de-DE" kern="0" dirty="0"/>
              <a:t> </a:t>
            </a:r>
            <a:r>
              <a:rPr lang="de-DE" kern="0" dirty="0" err="1"/>
              <a:t>functions</a:t>
            </a:r>
            <a:endParaRPr lang="de-DE" kern="0" dirty="0"/>
          </a:p>
          <a:p>
            <a:r>
              <a:rPr lang="de-DE" kern="0" dirty="0"/>
              <a:t>And </a:t>
            </a:r>
            <a:r>
              <a:rPr lang="de-DE" kern="0" dirty="0" err="1"/>
              <a:t>halos</a:t>
            </a:r>
            <a:endParaRPr lang="de-DE" kern="0" dirty="0"/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DEFC6A83-71BF-CEB5-F20A-5DEEFF891C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/>
              <a:t>TU Darmstadt | </a:t>
            </a:r>
            <a:r>
              <a:rPr lang="en-GB" b="0" i="0" u="none" strike="noStrike" dirty="0" err="1">
                <a:effectLst/>
                <a:latin typeface="Helvetica" pitchFamily="2" charset="0"/>
              </a:rPr>
              <a:t>Institut</a:t>
            </a:r>
            <a:r>
              <a:rPr lang="en-GB" b="0" i="0" u="none" strike="noStrike" dirty="0">
                <a:effectLst/>
                <a:latin typeface="Helvetica" pitchFamily="2" charset="0"/>
              </a:rPr>
              <a:t> für </a:t>
            </a:r>
            <a:r>
              <a:rPr lang="en-GB" b="0" i="0" u="none" strike="noStrike" dirty="0" err="1">
                <a:effectLst/>
                <a:latin typeface="Helvetica" pitchFamily="2" charset="0"/>
              </a:rPr>
              <a:t>Kernphysik</a:t>
            </a:r>
            <a:r>
              <a:rPr lang="en-GB" b="0" i="0" u="none" strike="noStrike" dirty="0">
                <a:effectLst/>
                <a:latin typeface="Helvetica" pitchFamily="2" charset="0"/>
              </a:rPr>
              <a:t> </a:t>
            </a:r>
            <a:r>
              <a:rPr lang="de-DE" dirty="0"/>
              <a:t>| A. Obertelli</a:t>
            </a:r>
          </a:p>
        </p:txBody>
      </p:sp>
      <p:pic>
        <p:nvPicPr>
          <p:cNvPr id="3" name="Image 9">
            <a:extLst>
              <a:ext uri="{FF2B5EF4-FFF2-40B4-BE49-F238E27FC236}">
                <a16:creationId xmlns:a16="http://schemas.microsoft.com/office/drawing/2014/main" id="{79C991C6-771C-E06E-31C9-0DB8C94AC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0285" y="1690959"/>
            <a:ext cx="3106641" cy="2241587"/>
          </a:xfrm>
          <a:prstGeom prst="rect">
            <a:avLst/>
          </a:prstGeom>
        </p:spPr>
      </p:pic>
      <p:pic>
        <p:nvPicPr>
          <p:cNvPr id="8" name="Image 11" descr="Une image contenant Police, texte, blanc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F287B4BB-0C8A-44CC-B3FF-9A1C5DE67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8" y="2276872"/>
            <a:ext cx="2996696" cy="747360"/>
          </a:xfrm>
          <a:prstGeom prst="rect">
            <a:avLst/>
          </a:prstGeom>
        </p:spPr>
      </p:pic>
      <p:pic>
        <p:nvPicPr>
          <p:cNvPr id="14" name="Picture 9" descr="A graph with arrows and numbers&#10;&#10;Description automatically generated">
            <a:extLst>
              <a:ext uri="{FF2B5EF4-FFF2-40B4-BE49-F238E27FC236}">
                <a16:creationId xmlns:a16="http://schemas.microsoft.com/office/drawing/2014/main" id="{BF09C5F2-8F43-1015-3533-7E9CD4C4BA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757" y="4068727"/>
            <a:ext cx="2976446" cy="224158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5F156AF-597E-ADB3-3396-A1A2CF36C43B}"/>
              </a:ext>
            </a:extLst>
          </p:cNvPr>
          <p:cNvSpPr txBox="1"/>
          <p:nvPr/>
        </p:nvSpPr>
        <p:spPr>
          <a:xfrm>
            <a:off x="8436757" y="1268760"/>
            <a:ext cx="34198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Enciu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DE" sz="1400">
                <a:solidFill>
                  <a:schemeClr val="bg1">
                    <a:lumMod val="50000"/>
                  </a:schemeClr>
                </a:solidFill>
              </a:rPr>
              <a:t>et al, PRL 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129, 262501 </a:t>
            </a:r>
            <a:r>
              <a:rPr lang="fr-DE" sz="1400">
                <a:solidFill>
                  <a:schemeClr val="bg1">
                    <a:lumMod val="50000"/>
                  </a:schemeClr>
                </a:solidFill>
              </a:rPr>
              <a:t>(202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fr-DE" sz="140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fr-DE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E23C78-2DA8-CBE9-7693-F4E790608C74}"/>
              </a:ext>
            </a:extLst>
          </p:cNvPr>
          <p:cNvSpPr txBox="1"/>
          <p:nvPr/>
        </p:nvSpPr>
        <p:spPr>
          <a:xfrm>
            <a:off x="8760296" y="6165304"/>
            <a:ext cx="26884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Enciu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DE" sz="1400">
                <a:solidFill>
                  <a:schemeClr val="bg1">
                    <a:lumMod val="50000"/>
                  </a:schemeClr>
                </a:solidFill>
              </a:rPr>
              <a:t>et al,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unpublished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(2025)</a:t>
            </a:r>
            <a:endParaRPr lang="fr-DE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Datumsplatzhalter 1">
            <a:extLst>
              <a:ext uri="{FF2B5EF4-FFF2-40B4-BE49-F238E27FC236}">
                <a16:creationId xmlns:a16="http://schemas.microsoft.com/office/drawing/2014/main" id="{EA6BAB25-AAA4-D013-403A-DF1983A6C3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25.02.2026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A594B4A-7E9F-4729-FB20-AD9290F8C9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1504" y="3815902"/>
            <a:ext cx="5634248" cy="24934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3F79014-B033-B71E-F8C9-FE039F3B3616}"/>
              </a:ext>
            </a:extLst>
          </p:cNvPr>
          <p:cNvSpPr txBox="1"/>
          <p:nvPr/>
        </p:nvSpPr>
        <p:spPr>
          <a:xfrm>
            <a:off x="264276" y="1700808"/>
            <a:ext cx="66238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DE" sz="1800" b="1"/>
              <a:t>Exclusive momentum distribution </a:t>
            </a:r>
            <a:r>
              <a:rPr lang="en-DE" sz="1800" dirty="0"/>
              <a:t>probes the single-particle wave function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DE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DE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DE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DE" sz="1800"/>
              <a:t>Missing momentum resolution </a:t>
            </a:r>
            <a:r>
              <a:rPr lang="en-DE" sz="1800" dirty="0"/>
              <a:t>of 50 MeV/c </a:t>
            </a:r>
            <a:r>
              <a:rPr lang="en-DE" sz="1800"/>
              <a:t>achievable </a:t>
            </a:r>
            <a:endParaRPr lang="en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1" dirty="0"/>
              <a:t>Halos and </a:t>
            </a:r>
            <a:r>
              <a:rPr lang="de-DE" sz="1800" b="1" dirty="0" err="1"/>
              <a:t>neutron</a:t>
            </a:r>
            <a:r>
              <a:rPr lang="de-DE" sz="1800" b="1" dirty="0"/>
              <a:t> </a:t>
            </a:r>
            <a:r>
              <a:rPr lang="de-DE" sz="1800" b="1" dirty="0" err="1"/>
              <a:t>skins</a:t>
            </a:r>
            <a:r>
              <a:rPr lang="de-DE" sz="1800" b="1" dirty="0"/>
              <a:t> </a:t>
            </a:r>
            <a:r>
              <a:rPr lang="en-DE" sz="1800" b="1"/>
              <a:t>at </a:t>
            </a:r>
            <a:r>
              <a:rPr lang="en-DE" sz="1800" b="1" dirty="0"/>
              <a:t>R</a:t>
            </a:r>
            <a:r>
              <a:rPr lang="en-DE" sz="1800" b="1" baseline="30000" dirty="0"/>
              <a:t>3</a:t>
            </a:r>
            <a:r>
              <a:rPr lang="en-DE" sz="1800" b="1" dirty="0"/>
              <a:t>B</a:t>
            </a:r>
            <a:r>
              <a:rPr lang="en-DE" sz="1800" b="1"/>
              <a:t>, S-FRS</a:t>
            </a:r>
            <a:endParaRPr lang="en-DE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1800"/>
              <a:t>R</a:t>
            </a:r>
            <a:r>
              <a:rPr lang="en-DE" sz="1800" baseline="30000"/>
              <a:t>3</a:t>
            </a:r>
            <a:r>
              <a:rPr lang="en-DE" sz="1800"/>
              <a:t>B LoI: </a:t>
            </a:r>
            <a:r>
              <a:rPr lang="en-DE" sz="1800" dirty="0"/>
              <a:t>Obertelli et al</a:t>
            </a:r>
          </a:p>
        </p:txBody>
      </p:sp>
    </p:spTree>
    <p:extLst>
      <p:ext uri="{BB962C8B-B14F-4D97-AF65-F5344CB8AC3E}">
        <p14:creationId xmlns:p14="http://schemas.microsoft.com/office/powerpoint/2010/main" val="483158175"/>
      </p:ext>
    </p:extLst>
  </p:cSld>
  <p:clrMapOvr>
    <a:masterClrMapping/>
  </p:clrMapOvr>
</p:sld>
</file>

<file path=ppt/theme/theme1.xml><?xml version="1.0" encoding="utf-8"?>
<a:theme xmlns:a="http://schemas.openxmlformats.org/drawingml/2006/main" name="TUDa Präsentationsvorlage">
  <a:themeElements>
    <a:clrScheme name="TU Darmstadt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90D21"/>
      </a:accent1>
      <a:accent2>
        <a:srgbClr val="004E8A"/>
      </a:accent2>
      <a:accent3>
        <a:srgbClr val="FFFFFF"/>
      </a:accent3>
      <a:accent4>
        <a:srgbClr val="000000"/>
      </a:accent4>
      <a:accent5>
        <a:srgbClr val="C8C8C8"/>
      </a:accent5>
      <a:accent6>
        <a:srgbClr val="004D99"/>
      </a:accent6>
      <a:hlink>
        <a:srgbClr val="004D99"/>
      </a:hlink>
      <a:folHlink>
        <a:srgbClr val="004D99"/>
      </a:folHlink>
    </a:clrScheme>
    <a:fontScheme name="TUDa_Master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1_TUD_Präsentation_r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U Darmstadt">
    <a:dk1>
      <a:srgbClr val="000000"/>
    </a:dk1>
    <a:lt1>
      <a:srgbClr val="FFFFFF"/>
    </a:lt1>
    <a:dk2>
      <a:srgbClr val="000000"/>
    </a:dk2>
    <a:lt2>
      <a:srgbClr val="808080"/>
    </a:lt2>
    <a:accent1>
      <a:srgbClr val="B90D21"/>
    </a:accent1>
    <a:accent2>
      <a:srgbClr val="004E8A"/>
    </a:accent2>
    <a:accent3>
      <a:srgbClr val="FFFFFF"/>
    </a:accent3>
    <a:accent4>
      <a:srgbClr val="000000"/>
    </a:accent4>
    <a:accent5>
      <a:srgbClr val="C8C8C8"/>
    </a:accent5>
    <a:accent6>
      <a:srgbClr val="004D99"/>
    </a:accent6>
    <a:hlink>
      <a:srgbClr val="004D99"/>
    </a:hlink>
    <a:folHlink>
      <a:srgbClr val="004D9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47497</TotalTime>
  <Words>1311</Words>
  <Application>Microsoft Macintosh PowerPoint</Application>
  <PresentationFormat>Grand écran</PresentationFormat>
  <Paragraphs>235</Paragraphs>
  <Slides>14</Slides>
  <Notes>6</Notes>
  <HiddenSlides>0</HiddenSlides>
  <MMClips>1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5" baseType="lpstr">
      <vt:lpstr>Arial</vt:lpstr>
      <vt:lpstr>Arial Black</vt:lpstr>
      <vt:lpstr>Bitstream Charter</vt:lpstr>
      <vt:lpstr>Cambria Math</vt:lpstr>
      <vt:lpstr>Helvetica</vt:lpstr>
      <vt:lpstr>Proxima Nova</vt:lpstr>
      <vt:lpstr>Roboto</vt:lpstr>
      <vt:lpstr>Stafford</vt:lpstr>
      <vt:lpstr>Times New Roman</vt:lpstr>
      <vt:lpstr>Wingdings</vt:lpstr>
      <vt:lpstr>TUDa Präsentationsvorlage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Moritz Lohse</dc:creator>
  <cp:lastModifiedBy>Alexandre Obertelli</cp:lastModifiedBy>
  <cp:revision>1064</cp:revision>
  <cp:lastPrinted>2026-02-22T15:50:41Z</cp:lastPrinted>
  <dcterms:created xsi:type="dcterms:W3CDTF">2009-12-23T09:42:49Z</dcterms:created>
  <dcterms:modified xsi:type="dcterms:W3CDTF">2026-02-25T14:39:03Z</dcterms:modified>
</cp:coreProperties>
</file>