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70" r:id="rId9"/>
    <p:sldId id="263" r:id="rId10"/>
    <p:sldId id="261" r:id="rId11"/>
    <p:sldId id="264" r:id="rId12"/>
    <p:sldId id="273" r:id="rId13"/>
    <p:sldId id="272" r:id="rId14"/>
    <p:sldId id="274" r:id="rId15"/>
    <p:sldId id="268" r:id="rId16"/>
    <p:sldId id="269" r:id="rId17"/>
    <p:sldId id="271" r:id="rId18"/>
    <p:sldId id="262" r:id="rId19"/>
    <p:sldId id="267" r:id="rId2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598" autoAdjust="0"/>
  </p:normalViewPr>
  <p:slideViewPr>
    <p:cSldViewPr snapToGrid="0" snapToObjects="1">
      <p:cViewPr varScale="1">
        <p:scale>
          <a:sx n="107" d="100"/>
          <a:sy n="107" d="100"/>
        </p:scale>
        <p:origin x="725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27.05.2025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27.05.2025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Conclusions, open points from yesterday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Y. Grigoryev, J. Hetzel, V. Kamerdzhiev, S. Pietri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41FA-924F-417F-B646-768A79E5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points – NCM magnets and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ACDF3-307F-49E7-B484-64B9DFED6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NCM magnet: </a:t>
            </a:r>
            <a:r>
              <a:rPr lang="fr-FR" dirty="0"/>
              <a:t>question </a:t>
            </a:r>
            <a:r>
              <a:rPr lang="fr-FR" dirty="0" err="1"/>
              <a:t>pre</a:t>
            </a:r>
            <a:r>
              <a:rPr lang="fr-FR" dirty="0"/>
              <a:t> </a:t>
            </a:r>
            <a:r>
              <a:rPr lang="fr-FR" dirty="0" err="1"/>
              <a:t>assembly</a:t>
            </a:r>
            <a:r>
              <a:rPr lang="fr-FR" dirty="0"/>
              <a:t> QS </a:t>
            </a:r>
            <a:r>
              <a:rPr lang="fr-FR" dirty="0" err="1"/>
              <a:t>pumps</a:t>
            </a:r>
            <a:endParaRPr lang="en-US" dirty="0"/>
          </a:p>
          <a:p>
            <a:r>
              <a:rPr lang="en-CA" dirty="0"/>
              <a:t> Water commissioning TGA done in meeting ala Cryo2</a:t>
            </a:r>
          </a:p>
          <a:p>
            <a:endParaRPr lang="en-CA" dirty="0"/>
          </a:p>
          <a:p>
            <a:r>
              <a:rPr lang="en-CA" dirty="0"/>
              <a:t>Before closing iron roof: test water lance</a:t>
            </a:r>
          </a:p>
          <a:p>
            <a:pPr lvl="1"/>
            <a:r>
              <a:rPr lang="en-CA" dirty="0"/>
              <a:t> -&gt; water chamber</a:t>
            </a:r>
          </a:p>
          <a:p>
            <a:pPr lvl="1"/>
            <a:r>
              <a:rPr lang="en-CA" dirty="0"/>
              <a:t> -&gt; water interlock</a:t>
            </a:r>
          </a:p>
          <a:p>
            <a:pPr lvl="1"/>
            <a:r>
              <a:rPr lang="en-CA" dirty="0"/>
              <a:t> -&gt; water magnet</a:t>
            </a:r>
          </a:p>
          <a:p>
            <a:pPr lvl="1"/>
            <a:endParaRPr lang="en-CA" dirty="0"/>
          </a:p>
          <a:p>
            <a:r>
              <a:rPr lang="en-CA" dirty="0"/>
              <a:t>plan a plug removal commissioning/training during commissioning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6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1C5DF-EF63-400D-8DFD-A9DA1EEA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convertor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15B41-E5AB-4988-A215-2EAEF81B0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was : How soon shall deliveries from PC be, could they be relaxed to fit when PC are needed?</a:t>
            </a:r>
          </a:p>
          <a:p>
            <a:pPr lvl="1"/>
            <a:r>
              <a:rPr lang="en-US" dirty="0"/>
              <a:t>Answer: we should install and get mechanical completion as soon as possible, so as soon as double floor ready installation shall start, if delay happen better to have buffers. </a:t>
            </a:r>
          </a:p>
          <a:p>
            <a:pPr lvl="1"/>
            <a:endParaRPr lang="en-US" dirty="0"/>
          </a:p>
          <a:p>
            <a:r>
              <a:rPr lang="en-CA" dirty="0"/>
              <a:t> How to test PC without cooled magnets </a:t>
            </a:r>
          </a:p>
          <a:p>
            <a:pPr lvl="1"/>
            <a:r>
              <a:rPr lang="en-CA" dirty="0"/>
              <a:t>short circuit test enough, like Hugues presented</a:t>
            </a:r>
          </a:p>
          <a:p>
            <a:pPr lvl="1"/>
            <a:r>
              <a:rPr lang="en-CA" dirty="0"/>
              <a:t>otherwise first test after cooling deep in 2027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63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81BA2-E676-49E2-B51D-4A902D7D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cryogenics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8E218-420B-4E23-90F2-DEA363BBE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937991"/>
            <a:ext cx="8420176" cy="3677689"/>
          </a:xfrm>
        </p:spPr>
        <p:txBody>
          <a:bodyPr/>
          <a:lstStyle/>
          <a:p>
            <a:r>
              <a:rPr lang="en-US" dirty="0"/>
              <a:t>Where can we find those dates for planning? </a:t>
            </a:r>
            <a:r>
              <a:rPr lang="en-US" dirty="0" err="1"/>
              <a:t>Plannisware</a:t>
            </a:r>
            <a:r>
              <a:rPr lang="en-US" dirty="0"/>
              <a:t>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2FBDAED-D661-4449-9AB2-22094241E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670" y="1266032"/>
            <a:ext cx="6280361" cy="36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50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9537-35EB-41F0-B920-FEB993D3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cryogenics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0B92323-D140-4603-98CF-C00D3D1E6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68" y="1158875"/>
            <a:ext cx="6158163" cy="367823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F2A2F7-02CA-49F3-856F-11911D109928}"/>
              </a:ext>
            </a:extLst>
          </p:cNvPr>
          <p:cNvSpPr txBox="1"/>
          <p:nvPr/>
        </p:nvSpPr>
        <p:spPr>
          <a:xfrm>
            <a:off x="4907757" y="1071562"/>
            <a:ext cx="26385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Internal CRY discussion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F2523-D0E4-46E2-A137-D79E48D5AD13}"/>
              </a:ext>
            </a:extLst>
          </p:cNvPr>
          <p:cNvSpPr txBox="1"/>
          <p:nvPr/>
        </p:nvSpPr>
        <p:spPr>
          <a:xfrm>
            <a:off x="5638800" y="1491972"/>
            <a:ext cx="310860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Shall be present in </a:t>
            </a:r>
            <a:r>
              <a:rPr lang="en-US" dirty="0" err="1">
                <a:solidFill>
                  <a:srgbClr val="0070C0"/>
                </a:solidFill>
              </a:rPr>
              <a:t>plannisw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E0821D-AF1E-4F1A-9F02-BD427156D230}"/>
              </a:ext>
            </a:extLst>
          </p:cNvPr>
          <p:cNvSpPr txBox="1"/>
          <p:nvPr/>
        </p:nvSpPr>
        <p:spPr>
          <a:xfrm>
            <a:off x="5126831" y="1861304"/>
            <a:ext cx="3490058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00B050"/>
                </a:solidFill>
              </a:rPr>
              <a:t>Answered: routed only length limited</a:t>
            </a:r>
          </a:p>
          <a:p>
            <a:pPr algn="l"/>
            <a:r>
              <a:rPr lang="en-US" sz="1600" dirty="0">
                <a:solidFill>
                  <a:srgbClr val="00B050"/>
                </a:solidFill>
              </a:rPr>
              <a:t>cables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996C01-99F8-4AAF-AAC4-20B20CD17167}"/>
              </a:ext>
            </a:extLst>
          </p:cNvPr>
          <p:cNvSpPr txBox="1"/>
          <p:nvPr/>
        </p:nvSpPr>
        <p:spPr>
          <a:xfrm>
            <a:off x="6493901" y="2251895"/>
            <a:ext cx="2841830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Answer:</a:t>
            </a:r>
          </a:p>
          <a:p>
            <a:pPr algn="l"/>
            <a:r>
              <a:rPr lang="en-US" sz="1400" dirty="0">
                <a:solidFill>
                  <a:srgbClr val="00B050"/>
                </a:solidFill>
              </a:rPr>
              <a:t>request filed cables to be connected AFTER</a:t>
            </a:r>
          </a:p>
          <a:p>
            <a:pPr algn="l"/>
            <a:r>
              <a:rPr lang="en-US" sz="1400" dirty="0">
                <a:solidFill>
                  <a:srgbClr val="00B050"/>
                </a:solidFill>
              </a:rPr>
              <a:t>cable tray installation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2AFEBD-1E77-4677-B534-1950F68BD511}"/>
              </a:ext>
            </a:extLst>
          </p:cNvPr>
          <p:cNvSpPr txBox="1"/>
          <p:nvPr/>
        </p:nvSpPr>
        <p:spPr>
          <a:xfrm>
            <a:off x="5302045" y="3355258"/>
            <a:ext cx="310437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Not COM, internal SFR/CRY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3F8A13-8432-456B-9AD2-467E8FAD784D}"/>
              </a:ext>
            </a:extLst>
          </p:cNvPr>
          <p:cNvSpPr txBox="1"/>
          <p:nvPr/>
        </p:nvSpPr>
        <p:spPr>
          <a:xfrm>
            <a:off x="5994112" y="3876990"/>
            <a:ext cx="310437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Not COM, internal SFR/CRY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E3E474-036E-4FDC-8723-C9A8709EC19D}"/>
              </a:ext>
            </a:extLst>
          </p:cNvPr>
          <p:cNvSpPr txBox="1"/>
          <p:nvPr/>
        </p:nvSpPr>
        <p:spPr>
          <a:xfrm>
            <a:off x="6301370" y="4398722"/>
            <a:ext cx="119776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162068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7CE7-BFAC-47A5-B22E-EED3D995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cryogenics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5588AAA-997E-4FCF-9161-6035D6176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6072" y="1614411"/>
            <a:ext cx="2657475" cy="2314575"/>
          </a:xfrm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174859A1-F156-4CA5-8D0F-94ED6C72B6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179"/>
          <a:stretch/>
        </p:blipFill>
        <p:spPr>
          <a:xfrm>
            <a:off x="422568" y="1088015"/>
            <a:ext cx="6158163" cy="4715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EB6B73-9DCF-41DC-88DC-8967107EB786}"/>
              </a:ext>
            </a:extLst>
          </p:cNvPr>
          <p:cNvSpPr txBox="1"/>
          <p:nvPr/>
        </p:nvSpPr>
        <p:spPr>
          <a:xfrm>
            <a:off x="1061883" y="1415223"/>
            <a:ext cx="204414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Is this the answer:</a:t>
            </a:r>
          </a:p>
        </p:txBody>
      </p:sp>
    </p:spTree>
    <p:extLst>
      <p:ext uri="{BB962C8B-B14F-4D97-AF65-F5344CB8AC3E}">
        <p14:creationId xmlns:p14="http://schemas.microsoft.com/office/powerpoint/2010/main" val="2225106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6B9FF-84FB-4CEE-92EB-FDB366FE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D53A-63BA-47B5-AD66-B65A4D3E2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from Vasileios, lesson learned from pre-assembly and installation “work instruction nice, human presence better”</a:t>
            </a:r>
          </a:p>
          <a:p>
            <a:endParaRPr lang="en-US" dirty="0"/>
          </a:p>
          <a:p>
            <a:r>
              <a:rPr lang="en-US" dirty="0"/>
              <a:t>Trigger a question from COM team to SFR:</a:t>
            </a:r>
          </a:p>
          <a:p>
            <a:r>
              <a:rPr lang="en-CA" dirty="0"/>
              <a:t>how to transfer CERN experience (just to clarify for commissioning team)</a:t>
            </a:r>
          </a:p>
          <a:p>
            <a:pPr lvl="1"/>
            <a:r>
              <a:rPr lang="en-CA" dirty="0"/>
              <a:t>formalise process</a:t>
            </a:r>
          </a:p>
          <a:p>
            <a:pPr lvl="1"/>
            <a:r>
              <a:rPr lang="en-CA" dirty="0"/>
              <a:t>suggestion : we want to assure presence from personnel from CERN test facility at first key installation phase (few days)</a:t>
            </a:r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09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0062-691A-4B51-B757-99C9F406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3F3-50F8-4AE2-A9C5-7BF13EB85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Quench training done at CERN, shall we do it here ? (current sequence in LCM)</a:t>
            </a:r>
          </a:p>
          <a:p>
            <a:r>
              <a:rPr lang="en-CA" dirty="0"/>
              <a:t>shall we test one quench in situ to check He recovery? one per branch?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Naïve question: if LEMO leaky connector why not change it? Other option were suggested?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5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58A08-41F2-403C-AC41-F24EF2BF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Sequencer available for testing many thing in //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E746-C0F9-47CA-8B8A-B88318601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 for all</a:t>
            </a:r>
          </a:p>
          <a:p>
            <a:r>
              <a:rPr lang="en-US" dirty="0"/>
              <a:t>Mostly for SCM magnets I presume</a:t>
            </a:r>
          </a:p>
          <a:p>
            <a:r>
              <a:rPr lang="en-US" dirty="0"/>
              <a:t>Could be used for NMR (to check)</a:t>
            </a:r>
          </a:p>
        </p:txBody>
      </p:sp>
    </p:spTree>
    <p:extLst>
      <p:ext uri="{BB962C8B-B14F-4D97-AF65-F5344CB8AC3E}">
        <p14:creationId xmlns:p14="http://schemas.microsoft.com/office/powerpoint/2010/main" val="1369189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CAF2-7FFD-41F6-A439-49420972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take in discussion with ACO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1166C-FDB3-413D-8C10-19D8669C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 degrader control specific </a:t>
            </a:r>
            <a:r>
              <a:rPr lang="en-US" dirty="0" err="1"/>
              <a:t>gui</a:t>
            </a:r>
            <a:r>
              <a:rPr lang="en-US" dirty="0"/>
              <a:t>/interface</a:t>
            </a:r>
          </a:p>
          <a:p>
            <a:r>
              <a:rPr lang="en-US" dirty="0"/>
              <a:t>thermo sensors in control system and software interlock</a:t>
            </a:r>
          </a:p>
          <a:p>
            <a:r>
              <a:rPr lang="en-US" dirty="0"/>
              <a:t>post mortem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36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4F14-FC94-42E6-B091-0B5061CD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95956-AF10-4090-AB5A-B7EF728F6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0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F7AC-A531-4949-86C2-C8411C23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time line (on the fly, first feeling from yesterday)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D1CFE-8F4B-491A-BD0E-C58EE62A8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Installation 2025/2026, </a:t>
            </a:r>
          </a:p>
          <a:p>
            <a:pPr lvl="1"/>
            <a:r>
              <a:rPr lang="en-US" dirty="0"/>
              <a:t>vacuum test 2026 (up to phase 2 in most cases)</a:t>
            </a:r>
          </a:p>
          <a:p>
            <a:pPr lvl="1"/>
            <a:r>
              <a:rPr lang="en-US" dirty="0"/>
              <a:t>chambers installed in 2026</a:t>
            </a:r>
          </a:p>
          <a:p>
            <a:pPr lvl="1"/>
            <a:r>
              <a:rPr lang="en-US" dirty="0"/>
              <a:t>some phase 1 commissioning without load of some power convertors 2026</a:t>
            </a:r>
          </a:p>
          <a:p>
            <a:pPr lvl="1"/>
            <a:endParaRPr lang="en-US" dirty="0"/>
          </a:p>
          <a:p>
            <a:r>
              <a:rPr lang="en-US" dirty="0"/>
              <a:t>Main commissioning 2027:</a:t>
            </a:r>
          </a:p>
          <a:p>
            <a:pPr lvl="1"/>
            <a:r>
              <a:rPr lang="en-US" dirty="0"/>
              <a:t>branch T early 2027</a:t>
            </a:r>
          </a:p>
          <a:p>
            <a:pPr lvl="1"/>
            <a:r>
              <a:rPr lang="en-US" dirty="0"/>
              <a:t>main separator magnets after cool down spring 2027</a:t>
            </a:r>
          </a:p>
          <a:p>
            <a:pPr lvl="1"/>
            <a:r>
              <a:rPr lang="en-US" dirty="0"/>
              <a:t>in // beam diagnostic</a:t>
            </a:r>
          </a:p>
          <a:p>
            <a:pPr lvl="1"/>
            <a:r>
              <a:rPr lang="en-US" dirty="0"/>
              <a:t>in // target area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7C1BFB-63A3-495E-9D78-8ED8ED6D9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Never delay a test!</a:t>
            </a:r>
          </a:p>
          <a:p>
            <a:pPr algn="ctr"/>
            <a:r>
              <a:rPr lang="en-US" dirty="0"/>
              <a:t>Never delay a test!</a:t>
            </a:r>
          </a:p>
          <a:p>
            <a:pPr algn="ctr"/>
            <a:r>
              <a:rPr lang="en-US" dirty="0"/>
              <a:t>Never delay a test!</a:t>
            </a:r>
          </a:p>
          <a:p>
            <a:pPr algn="ctr"/>
            <a:r>
              <a:rPr lang="en-US" dirty="0"/>
              <a:t>Never delay a test!</a:t>
            </a:r>
          </a:p>
          <a:p>
            <a:pPr algn="ctr"/>
            <a:r>
              <a:rPr lang="en-US" dirty="0"/>
              <a:t>Never delay a test!</a:t>
            </a:r>
          </a:p>
          <a:p>
            <a:pPr algn="ctr"/>
            <a:r>
              <a:rPr lang="en-US" dirty="0"/>
              <a:t>Never delay a test!</a:t>
            </a:r>
          </a:p>
          <a:p>
            <a:pPr algn="ctr"/>
            <a:r>
              <a:rPr lang="en-US" dirty="0"/>
              <a:t>Never delay a test!</a:t>
            </a:r>
          </a:p>
          <a:p>
            <a:pPr algn="ctr"/>
            <a:r>
              <a:rPr lang="en-US" dirty="0"/>
              <a:t>Never delay a test!</a:t>
            </a:r>
          </a:p>
          <a:p>
            <a:pPr algn="ctr"/>
            <a:r>
              <a:rPr lang="en-US" dirty="0"/>
              <a:t>Never delay a test!</a:t>
            </a:r>
          </a:p>
          <a:p>
            <a:pPr algn="ctr"/>
            <a:r>
              <a:rPr lang="en-US" dirty="0"/>
              <a:t>Never delay a test!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8AC1-98A7-43EA-B57E-9279BA3A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71E31-2D91-4641-AE7C-9D4D00FC8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completion:</a:t>
            </a:r>
          </a:p>
          <a:p>
            <a:pPr lvl="1"/>
            <a:r>
              <a:rPr lang="en-US" dirty="0"/>
              <a:t>cables are connected</a:t>
            </a:r>
          </a:p>
          <a:p>
            <a:pPr lvl="1"/>
            <a:r>
              <a:rPr lang="en-US" dirty="0"/>
              <a:t>assures company laid them right (proper length)</a:t>
            </a:r>
          </a:p>
          <a:p>
            <a:pPr lvl="1"/>
            <a:r>
              <a:rPr lang="en-US" dirty="0"/>
              <a:t>assures cables are properly labeled</a:t>
            </a:r>
          </a:p>
          <a:p>
            <a:pPr lvl="1"/>
            <a:r>
              <a:rPr lang="en-US" dirty="0"/>
              <a:t>Basically : everything that a subcontractor does is done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Mechanical completion is everything before you power the system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5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C24A-E76E-4643-B99F-2E2665EF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points – FSB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722CF-A3E9-465E-807D-D62B7CAD2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CA" dirty="0"/>
          </a:p>
          <a:p>
            <a:r>
              <a:rPr lang="en-CA" dirty="0"/>
              <a:t>TGA dates exercise: need push not pull action</a:t>
            </a:r>
          </a:p>
          <a:p>
            <a:pPr lvl="1"/>
            <a:r>
              <a:rPr lang="en-CA" dirty="0"/>
              <a:t>do it through Stephan, or through Klaus solution</a:t>
            </a:r>
          </a:p>
          <a:p>
            <a:pPr lvl="1"/>
            <a:r>
              <a:rPr lang="en-CA" dirty="0"/>
              <a:t>TGA commissioning, discussed in commissioning workshops</a:t>
            </a:r>
          </a:p>
          <a:p>
            <a:pPr lvl="1"/>
            <a:r>
              <a:rPr lang="en-CA" dirty="0"/>
              <a:t>this concerns TGA, uplinks </a:t>
            </a:r>
            <a:r>
              <a:rPr lang="en-CA" dirty="0" err="1"/>
              <a:t>etc</a:t>
            </a:r>
            <a:r>
              <a:rPr lang="en-CA" dirty="0"/>
              <a:t>…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Not clear the N2 dry nitrogen</a:t>
            </a:r>
          </a:p>
          <a:p>
            <a:pPr lvl="1"/>
            <a:r>
              <a:rPr lang="en-CA" dirty="0"/>
              <a:t>one line from Technical Gas</a:t>
            </a:r>
          </a:p>
          <a:p>
            <a:pPr lvl="1"/>
            <a:r>
              <a:rPr lang="en-CA" dirty="0"/>
              <a:t>one line from FSB</a:t>
            </a:r>
          </a:p>
          <a:p>
            <a:pPr lvl="1"/>
            <a:r>
              <a:rPr lang="en-CA" dirty="0"/>
              <a:t>bottles will be used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699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E6DB-14B3-4A4B-B10F-6FE3F3AF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points -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96947-5E4D-4571-AED0-949692387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Alignment action confusion for me</a:t>
            </a:r>
          </a:p>
          <a:p>
            <a:pPr lvl="1"/>
            <a:r>
              <a:rPr lang="en-US" dirty="0"/>
              <a:t>alignment at blue line</a:t>
            </a:r>
          </a:p>
          <a:p>
            <a:pPr lvl="1"/>
            <a:r>
              <a:rPr lang="en-US" dirty="0"/>
              <a:t>alignment at MC</a:t>
            </a:r>
          </a:p>
          <a:p>
            <a:pPr lvl="1"/>
            <a:r>
              <a:rPr lang="en-US" dirty="0"/>
              <a:t>alignment check before beam</a:t>
            </a:r>
          </a:p>
          <a:p>
            <a:pPr lvl="1"/>
            <a:r>
              <a:rPr lang="en-US" dirty="0"/>
              <a:t>is there clear documentation, this is needed! Need of clear process definition!</a:t>
            </a:r>
          </a:p>
          <a:p>
            <a:pPr lvl="2"/>
            <a:r>
              <a:rPr lang="en-US" dirty="0"/>
              <a:t>action: COM contact Ina Pschorn to request process (SP, VK)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6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A028-4FF3-4F54-AE5A-2BDE7D9B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on installation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740D2-8C0B-4974-87B9-8AD28DAF7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Roof target</a:t>
            </a:r>
          </a:p>
          <a:p>
            <a:pPr lvl="1"/>
            <a:r>
              <a:rPr lang="en-CA" dirty="0"/>
              <a:t>Klaus Q3/Q4 2026 iron roof</a:t>
            </a:r>
            <a:r>
              <a:rPr lang="en-CA" dirty="0">
                <a:sym typeface="Wingdings" panose="05000000000000000000" pitchFamily="2" charset="2"/>
              </a:rPr>
              <a:t> most commissioning target area in 2027</a:t>
            </a:r>
          </a:p>
          <a:p>
            <a:pPr lvl="1"/>
            <a:endParaRPr lang="en-CA" dirty="0">
              <a:sym typeface="Wingdings" panose="05000000000000000000" pitchFamily="2" charset="2"/>
            </a:endParaRPr>
          </a:p>
          <a:p>
            <a:r>
              <a:rPr lang="en-CA" dirty="0">
                <a:sym typeface="Wingdings" panose="05000000000000000000" pitchFamily="2" charset="2"/>
              </a:rPr>
              <a:t>Test of branch T</a:t>
            </a:r>
            <a:endParaRPr lang="en-CA" dirty="0"/>
          </a:p>
          <a:p>
            <a:pPr lvl="1"/>
            <a:r>
              <a:rPr lang="en-CA" dirty="0"/>
              <a:t>Mai 2026 pre-target are power convertor. </a:t>
            </a:r>
          </a:p>
          <a:p>
            <a:pPr lvl="1"/>
            <a:r>
              <a:rPr lang="en-CA" dirty="0"/>
              <a:t>Issue DB2 so nothing before Q1 2027, </a:t>
            </a:r>
          </a:p>
          <a:p>
            <a:pPr lvl="1"/>
            <a:r>
              <a:rPr lang="en-CA" dirty="0"/>
              <a:t>we should aim early cool down, test as much as we can</a:t>
            </a:r>
          </a:p>
          <a:p>
            <a:pPr lvl="1"/>
            <a:r>
              <a:rPr lang="en-CA" dirty="0"/>
              <a:t>we should do a specific detailed planning for branch T as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0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55EA-3C62-4ED3-B566-0E7D428D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Installation/commissioning not planned and need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883D-B217-4C98-93AA-03876C993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rack filling/test BD/DAQ/DEX/NEX racks</a:t>
            </a:r>
          </a:p>
          <a:p>
            <a:pPr lvl="1"/>
            <a:r>
              <a:rPr lang="en-US" dirty="0"/>
              <a:t>“NUSTAR” network (It is Super-FRS mostly, please)</a:t>
            </a:r>
          </a:p>
          <a:p>
            <a:pPr lvl="1"/>
            <a:r>
              <a:rPr lang="en-US" dirty="0"/>
              <a:t>MBOX and PDC</a:t>
            </a:r>
          </a:p>
          <a:p>
            <a:pPr lvl="1"/>
            <a:r>
              <a:rPr lang="en-US" dirty="0"/>
              <a:t>BEA electronic</a:t>
            </a:r>
          </a:p>
          <a:p>
            <a:pPr lvl="1"/>
            <a:r>
              <a:rPr lang="en-US" dirty="0"/>
              <a:t>EE electronic</a:t>
            </a:r>
          </a:p>
          <a:p>
            <a:pPr lvl="1"/>
            <a:r>
              <a:rPr lang="en-US" dirty="0"/>
              <a:t>NMR </a:t>
            </a:r>
            <a:r>
              <a:rPr lang="en-US" dirty="0" err="1"/>
              <a:t>controlers</a:t>
            </a:r>
            <a:endParaRPr lang="en-US" dirty="0"/>
          </a:p>
          <a:p>
            <a:pPr lvl="1"/>
            <a:r>
              <a:rPr lang="en-US" dirty="0" err="1"/>
              <a:t>Phytron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rack filling VAC and INV</a:t>
            </a:r>
          </a:p>
          <a:p>
            <a:pPr lvl="1"/>
            <a:r>
              <a:rPr lang="en-US" dirty="0"/>
              <a:t>shall filling be planned in commissioning LCM planning or in installation planning?</a:t>
            </a:r>
          </a:p>
          <a:p>
            <a:pPr lvl="2"/>
            <a:r>
              <a:rPr lang="en-US" dirty="0"/>
              <a:t>com planning (preferred)</a:t>
            </a:r>
          </a:p>
          <a:p>
            <a:pPr lvl="2"/>
            <a:r>
              <a:rPr lang="en-US" dirty="0"/>
              <a:t>installation planning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3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0FEA-B34B-4F06-82AA-FBD58818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points - vacuum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4B59A-3969-4638-8607-1364D7D8F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Vacuum: make sure we have enough blind flanges for</a:t>
            </a:r>
          </a:p>
          <a:p>
            <a:pPr lvl="1"/>
            <a:r>
              <a:rPr lang="en-US" dirty="0"/>
              <a:t>MC preparation (few)</a:t>
            </a:r>
          </a:p>
          <a:p>
            <a:pPr lvl="1"/>
            <a:r>
              <a:rPr lang="en-US" dirty="0"/>
              <a:t>replacing active inserts when first phase of vacuum commissioning</a:t>
            </a:r>
          </a:p>
          <a:p>
            <a:pPr lvl="1"/>
            <a:endParaRPr lang="en-US" dirty="0"/>
          </a:p>
          <a:p>
            <a:r>
              <a:rPr lang="en-US" dirty="0"/>
              <a:t>Not clear (sorry we did not remember the answer): how switch from pumping for MC and connection to standard vacuum pumps</a:t>
            </a:r>
          </a:p>
          <a:p>
            <a:pPr lvl="1"/>
            <a:endParaRPr lang="en-US" dirty="0"/>
          </a:p>
          <a:p>
            <a:r>
              <a:rPr lang="en-US" dirty="0"/>
              <a:t>Vacuum phase 2: how many people needed</a:t>
            </a:r>
          </a:p>
          <a:p>
            <a:endParaRPr lang="en-US" dirty="0"/>
          </a:p>
          <a:p>
            <a:r>
              <a:rPr lang="en-US" dirty="0"/>
              <a:t>Vacuum controls section for phase 2 needed for planning </a:t>
            </a:r>
          </a:p>
          <a:p>
            <a:endParaRPr lang="en-US" dirty="0"/>
          </a:p>
          <a:p>
            <a:r>
              <a:rPr lang="en-US" dirty="0"/>
              <a:t>What happen between MC and phase 1? N2 filling?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25554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865</Words>
  <Application>Microsoft Office PowerPoint</Application>
  <PresentationFormat>On-screen Show (16:9)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fair-gsi-folienmaster_2017_onering</vt:lpstr>
      <vt:lpstr>Conclusions, open points from yesterday</vt:lpstr>
      <vt:lpstr>General time line (on the fly, first feeling from yesterday)</vt:lpstr>
      <vt:lpstr>General Information</vt:lpstr>
      <vt:lpstr>Mechanical completion</vt:lpstr>
      <vt:lpstr>Open points – FSB information</vt:lpstr>
      <vt:lpstr>Open points - alignment</vt:lpstr>
      <vt:lpstr>Comments on installation presentation</vt:lpstr>
      <vt:lpstr>Installation/commissioning not planned and need action</vt:lpstr>
      <vt:lpstr>Open points - vacuum</vt:lpstr>
      <vt:lpstr>Open points – NCM magnets and target</vt:lpstr>
      <vt:lpstr>Power convertor questions</vt:lpstr>
      <vt:lpstr>Local cryogenics</vt:lpstr>
      <vt:lpstr>Local cryogenics</vt:lpstr>
      <vt:lpstr>Local cryogenics</vt:lpstr>
      <vt:lpstr>SCM</vt:lpstr>
      <vt:lpstr>SCM</vt:lpstr>
      <vt:lpstr>Sequencer available for testing many thing in //</vt:lpstr>
      <vt:lpstr>To take in discussion with ACO</vt:lpstr>
      <vt:lpstr>SCM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TGA Status</dc:title>
  <dc:creator>Pietri, Stephane</dc:creator>
  <cp:lastModifiedBy>Pietri, Stephane</cp:lastModifiedBy>
  <cp:revision>38</cp:revision>
  <dcterms:created xsi:type="dcterms:W3CDTF">2025-05-23T12:14:33Z</dcterms:created>
  <dcterms:modified xsi:type="dcterms:W3CDTF">2025-05-27T06:33:00Z</dcterms:modified>
</cp:coreProperties>
</file>