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6" r:id="rId2"/>
    <p:sldId id="491" r:id="rId3"/>
    <p:sldId id="495" r:id="rId4"/>
    <p:sldId id="496" r:id="rId5"/>
    <p:sldId id="498" r:id="rId6"/>
    <p:sldId id="487" r:id="rId7"/>
    <p:sldId id="499" r:id="rId8"/>
  </p:sldIdLst>
  <p:sldSz cx="9144000" cy="5143500" type="screen16x9"/>
  <p:notesSz cx="7099300" cy="10234613"/>
  <p:defaultTextStyle>
    <a:defPPr>
      <a:defRPr lang="de-DE"/>
    </a:defPPr>
    <a:lvl1pPr marL="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ux, Christian Dr." initials="RCD" lastIdx="1" clrIdx="0">
    <p:extLst>
      <p:ext uri="{19B8F6BF-5375-455C-9EA6-DF929625EA0E}">
        <p15:presenceInfo xmlns:p15="http://schemas.microsoft.com/office/powerpoint/2012/main" userId="S-1-5-21-839522115-515967899-725345543-2942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6D9F1"/>
    <a:srgbClr val="009644"/>
    <a:srgbClr val="9AFD63"/>
    <a:srgbClr val="FEE3BE"/>
    <a:srgbClr val="FDBB63"/>
    <a:srgbClr val="FF9900"/>
    <a:srgbClr val="FD4DF0"/>
    <a:srgbClr val="FCAEF6"/>
    <a:srgbClr val="4F81BD"/>
    <a:srgbClr val="FCD5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ittlere Formatvorlage 4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7AC3CCA-C797-4891-BE02-D94E43425B78}" styleName="Mittlere Formatvorlag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4911" autoAdjust="0"/>
    <p:restoredTop sz="95865" autoAdjust="0"/>
  </p:normalViewPr>
  <p:slideViewPr>
    <p:cSldViewPr snapToGrid="0" snapToObjects="1">
      <p:cViewPr varScale="1">
        <p:scale>
          <a:sx n="216" d="100"/>
          <a:sy n="216" d="100"/>
        </p:scale>
        <p:origin x="1026" y="16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5174"/>
    </p:cViewPr>
  </p:sorterViewPr>
  <p:notesViewPr>
    <p:cSldViewPr snapToGrid="0" snapToObjects="1">
      <p:cViewPr varScale="1">
        <p:scale>
          <a:sx n="46" d="100"/>
          <a:sy n="46" d="100"/>
        </p:scale>
        <p:origin x="2766" y="36"/>
      </p:cViewPr>
      <p:guideLst/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76363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4021295" y="1"/>
            <a:ext cx="3076363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0B851660-0934-124D-A4B3-496C7F320307}" type="datetimeFigureOut">
              <a:rPr lang="de-DE" smtClean="0"/>
              <a:t>26.05.2025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9721107"/>
            <a:ext cx="3076363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4021295" y="9721107"/>
            <a:ext cx="3076363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7F3A3EDE-7EBB-0F4A-80C2-34DB9D2E2ED3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282155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76363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021295" y="1"/>
            <a:ext cx="3076363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98C828EF-C252-394A-93BF-1C478CFA0896}" type="datetimeFigureOut">
              <a:rPr lang="de-DE" smtClean="0"/>
              <a:t>26.05.2025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9721107"/>
            <a:ext cx="3076363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021295" y="9721107"/>
            <a:ext cx="3076363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DAE02386-BEE7-5D4D-B4E7-4BB579C47884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2901983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3429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3429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3429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3429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3429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3429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3429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3429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3429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 6" descr="fair-mesh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3" t="11489" r="5373" b="5511"/>
          <a:stretch/>
        </p:blipFill>
        <p:spPr>
          <a:xfrm>
            <a:off x="110437" y="1062865"/>
            <a:ext cx="8926586" cy="3792188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51564" y="2433273"/>
            <a:ext cx="6607516" cy="584900"/>
          </a:xfrm>
        </p:spPr>
        <p:txBody>
          <a:bodyPr anchor="b" anchorCtr="0">
            <a:noAutofit/>
          </a:bodyPr>
          <a:lstStyle>
            <a:lvl1pPr algn="ctr">
              <a:defRPr sz="2700">
                <a:solidFill>
                  <a:srgbClr val="333333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018172"/>
            <a:ext cx="6400800" cy="438495"/>
          </a:xfrm>
        </p:spPr>
        <p:txBody>
          <a:bodyPr>
            <a:normAutofit/>
          </a:bodyPr>
          <a:lstStyle>
            <a:lvl1pPr marL="0" indent="0" algn="ctr">
              <a:buNone/>
              <a:defRPr sz="1275">
                <a:solidFill>
                  <a:srgbClr val="666666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/>
              <a:t>Click to edit Master subtitle style</a:t>
            </a:r>
            <a:endParaRPr lang="en-GB" noProof="0" dirty="0"/>
          </a:p>
        </p:txBody>
      </p:sp>
      <p:sp>
        <p:nvSpPr>
          <p:cNvPr id="13" name="Rechteck 12"/>
          <p:cNvSpPr/>
          <p:nvPr userDrawn="1"/>
        </p:nvSpPr>
        <p:spPr>
          <a:xfrm>
            <a:off x="404092" y="4987636"/>
            <a:ext cx="3371273" cy="155864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noProof="0" dirty="0"/>
          </a:p>
        </p:txBody>
      </p:sp>
    </p:spTree>
    <p:extLst>
      <p:ext uri="{BB962C8B-B14F-4D97-AF65-F5344CB8AC3E}">
        <p14:creationId xmlns:p14="http://schemas.microsoft.com/office/powerpoint/2010/main" val="2409936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4"/>
          <p:cNvSpPr>
            <a:spLocks noGrp="1"/>
          </p:cNvSpPr>
          <p:nvPr>
            <p:ph type="title" hasCustomPrompt="1"/>
          </p:nvPr>
        </p:nvSpPr>
        <p:spPr>
          <a:xfrm>
            <a:off x="150554" y="33315"/>
            <a:ext cx="5870411" cy="590668"/>
          </a:xfrm>
        </p:spPr>
        <p:txBody>
          <a:bodyPr>
            <a:normAutofit/>
          </a:bodyPr>
          <a:lstStyle>
            <a:lvl1pPr algn="l" defTabSz="342900" rtl="0" eaLnBrk="1" latinLnBrk="0" hangingPunct="1">
              <a:spcBef>
                <a:spcPct val="0"/>
              </a:spcBef>
              <a:buNone/>
              <a:defRPr lang="en-GB" sz="2100" b="1" kern="1200" dirty="0">
                <a:solidFill>
                  <a:schemeClr val="accent1">
                    <a:lumMod val="50000"/>
                  </a:schemeClr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GB" sz="2100" dirty="0">
                <a:solidFill>
                  <a:schemeClr val="accent1">
                    <a:lumMod val="50000"/>
                  </a:schemeClr>
                </a:solidFill>
              </a:rPr>
              <a:t>headline</a:t>
            </a:r>
          </a:p>
        </p:txBody>
      </p:sp>
      <p:sp>
        <p:nvSpPr>
          <p:cNvPr id="6" name="Fußzeilenplatzhalter 3"/>
          <p:cNvSpPr>
            <a:spLocks noGrp="1"/>
          </p:cNvSpPr>
          <p:nvPr>
            <p:ph type="ftr" sz="quarter" idx="4294967295"/>
          </p:nvPr>
        </p:nvSpPr>
        <p:spPr>
          <a:xfrm>
            <a:off x="422565" y="4913316"/>
            <a:ext cx="6676434" cy="267868"/>
          </a:xfrm>
        </p:spPr>
        <p:txBody>
          <a:bodyPr/>
          <a:lstStyle/>
          <a:p>
            <a:pPr algn="l"/>
            <a:r>
              <a:rPr lang="fr-FR" dirty="0"/>
              <a:t>Super-FRS SC Multiplet | M. Cho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476649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/>
        </p:nvSpPr>
        <p:spPr>
          <a:xfrm>
            <a:off x="0" y="4959308"/>
            <a:ext cx="9144000" cy="191700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noProof="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22565" y="1088014"/>
            <a:ext cx="8211834" cy="36776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64993" y="4914483"/>
            <a:ext cx="74489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rgbClr val="333333"/>
                </a:solidFill>
                <a:latin typeface="Arial"/>
                <a:cs typeface="Arial"/>
              </a:defRPr>
            </a:lvl1pPr>
          </a:lstStyle>
          <a:p>
            <a:fld id="{125CBDDA-5CCF-8748-8988-9DC6C8981774}" type="slidenum">
              <a:rPr lang="en-GB" noProof="0" smtClean="0"/>
              <a:pPr/>
              <a:t>‹Nr.›</a:t>
            </a:fld>
            <a:endParaRPr lang="en-GB" noProof="0" dirty="0"/>
          </a:p>
        </p:txBody>
      </p:sp>
      <p:cxnSp>
        <p:nvCxnSpPr>
          <p:cNvPr id="9" name="Gerade Verbindung 8"/>
          <p:cNvCxnSpPr/>
          <p:nvPr/>
        </p:nvCxnSpPr>
        <p:spPr>
          <a:xfrm>
            <a:off x="0" y="801205"/>
            <a:ext cx="9144000" cy="0"/>
          </a:xfrm>
          <a:prstGeom prst="line">
            <a:avLst/>
          </a:prstGeom>
          <a:ln w="254000">
            <a:solidFill>
              <a:srgbClr val="EAEA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22566" y="202501"/>
            <a:ext cx="5870411" cy="59066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4" name="Rechteck 3"/>
          <p:cNvSpPr>
            <a:spLocks/>
          </p:cNvSpPr>
          <p:nvPr/>
        </p:nvSpPr>
        <p:spPr>
          <a:xfrm>
            <a:off x="-1" y="704614"/>
            <a:ext cx="255600" cy="191700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noProof="0" dirty="0"/>
          </a:p>
        </p:txBody>
      </p:sp>
      <p:sp>
        <p:nvSpPr>
          <p:cNvPr id="12" name="Rechteck 11"/>
          <p:cNvSpPr>
            <a:spLocks/>
          </p:cNvSpPr>
          <p:nvPr/>
        </p:nvSpPr>
        <p:spPr>
          <a:xfrm>
            <a:off x="-1" y="4957403"/>
            <a:ext cx="255600" cy="191700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noProof="0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7100457" y="4914483"/>
            <a:ext cx="84837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rgbClr val="333333"/>
                </a:solidFill>
              </a:defRPr>
            </a:lvl1pPr>
          </a:lstStyle>
          <a:p>
            <a:fld id="{4A3EDDA2-D1B6-4A48-A6CE-5387632E284A}" type="datetime1">
              <a:rPr lang="en-US" noProof="0" smtClean="0"/>
              <a:t>5/26/2025</a:t>
            </a:fld>
            <a:endParaRPr lang="en-GB" noProof="0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422565" y="4913316"/>
            <a:ext cx="6676434" cy="2678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rgbClr val="333333"/>
                </a:solidFill>
              </a:defRPr>
            </a:lvl1pPr>
          </a:lstStyle>
          <a:p>
            <a:pPr algn="l"/>
            <a:endParaRPr lang="en-GB" dirty="0"/>
          </a:p>
        </p:txBody>
      </p:sp>
      <p:pic>
        <p:nvPicPr>
          <p:cNvPr id="13" name="Grafik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2977" y="191415"/>
            <a:ext cx="658369" cy="411481"/>
          </a:xfrm>
          <a:prstGeom prst="rect">
            <a:avLst/>
          </a:prstGeom>
        </p:spPr>
      </p:pic>
      <p:pic>
        <p:nvPicPr>
          <p:cNvPr id="14" name="Bild 6" descr="GSI_Logo_rgb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7966" y="194844"/>
            <a:ext cx="1349516" cy="337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886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dt="0"/>
  <p:txStyles>
    <p:titleStyle>
      <a:lvl1pPr algn="l" defTabSz="342900" rtl="0" eaLnBrk="1" latinLnBrk="0" hangingPunct="1">
        <a:spcBef>
          <a:spcPct val="0"/>
        </a:spcBef>
        <a:buNone/>
        <a:defRPr sz="1800" b="1" kern="1200">
          <a:solidFill>
            <a:srgbClr val="333333"/>
          </a:solidFill>
          <a:latin typeface="Arial"/>
          <a:ea typeface="+mj-ea"/>
          <a:cs typeface="Arial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tabLst>
          <a:tab pos="0" algn="l"/>
        </a:tabLst>
        <a:defRPr sz="1800" kern="1200">
          <a:solidFill>
            <a:srgbClr val="333333"/>
          </a:solidFill>
          <a:latin typeface="Arial"/>
          <a:ea typeface="+mn-ea"/>
          <a:cs typeface="Arial"/>
        </a:defRPr>
      </a:lvl1pPr>
      <a:lvl2pPr marL="557213" indent="-214313" algn="l" defTabSz="3429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tabLst>
          <a:tab pos="0" algn="l"/>
        </a:tabLst>
        <a:defRPr sz="1500" kern="1200">
          <a:solidFill>
            <a:srgbClr val="333333"/>
          </a:solidFill>
          <a:latin typeface="Arial"/>
          <a:ea typeface="+mn-ea"/>
          <a:cs typeface="Arial"/>
        </a:defRPr>
      </a:lvl2pPr>
      <a:lvl3pPr marL="857250" indent="-171450" algn="l" defTabSz="3429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tabLst>
          <a:tab pos="0" algn="l"/>
        </a:tabLst>
        <a:defRPr sz="1350" kern="1200">
          <a:solidFill>
            <a:srgbClr val="333333"/>
          </a:solidFill>
          <a:latin typeface="Arial"/>
          <a:ea typeface="+mn-ea"/>
          <a:cs typeface="Arial"/>
        </a:defRPr>
      </a:lvl3pPr>
      <a:lvl4pPr marL="1200150" indent="-171450" algn="l" defTabSz="3429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tabLst>
          <a:tab pos="0" algn="l"/>
        </a:tabLst>
        <a:defRPr sz="1200" kern="1200">
          <a:solidFill>
            <a:srgbClr val="333333"/>
          </a:solidFill>
          <a:latin typeface="Arial"/>
          <a:ea typeface="+mn-ea"/>
          <a:cs typeface="Arial"/>
        </a:defRPr>
      </a:lvl4pPr>
      <a:lvl5pPr marL="1543050" indent="-171450" algn="l" defTabSz="3429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tabLst>
          <a:tab pos="0" algn="l"/>
        </a:tabLst>
        <a:defRPr sz="1050" kern="1200">
          <a:solidFill>
            <a:srgbClr val="333333"/>
          </a:solidFill>
          <a:latin typeface="Arial"/>
          <a:ea typeface="+mn-ea"/>
          <a:cs typeface="Arial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081672" y="2283254"/>
            <a:ext cx="4955637" cy="584900"/>
          </a:xfrm>
        </p:spPr>
        <p:txBody>
          <a:bodyPr/>
          <a:lstStyle/>
          <a:p>
            <a:r>
              <a:rPr lang="en-US" sz="2400" dirty="0"/>
              <a:t>The Status of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Superconducting Multiplets at Mechanical Completion</a:t>
            </a:r>
            <a:endParaRPr lang="en-GB" sz="240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171700" y="2925304"/>
            <a:ext cx="4800600" cy="703721"/>
          </a:xfrm>
        </p:spPr>
        <p:txBody>
          <a:bodyPr>
            <a:normAutofit/>
          </a:bodyPr>
          <a:lstStyle/>
          <a:p>
            <a:r>
              <a:rPr lang="en-GB" sz="1200" dirty="0"/>
              <a:t>Melanie Cho</a:t>
            </a:r>
          </a:p>
          <a:p>
            <a:r>
              <a:rPr lang="en-GB" sz="1200" dirty="0" smtClean="0"/>
              <a:t>26.05.2025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3910199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SC multiplets for Early Science 2027</a:t>
            </a:r>
            <a:endParaRPr lang="de-DE" dirty="0"/>
          </a:p>
        </p:txBody>
      </p:sp>
      <p:sp>
        <p:nvSpPr>
          <p:cNvPr id="56" name="Fußzeilenplatzhalter 2"/>
          <p:cNvSpPr txBox="1">
            <a:spLocks/>
          </p:cNvSpPr>
          <p:nvPr/>
        </p:nvSpPr>
        <p:spPr>
          <a:xfrm>
            <a:off x="422565" y="4733157"/>
            <a:ext cx="6676434" cy="267868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Super-FRS SC Multiplet | M. Cho</a:t>
            </a:r>
            <a:endParaRPr lang="en-GB" dirty="0"/>
          </a:p>
        </p:txBody>
      </p:sp>
      <p:pic>
        <p:nvPicPr>
          <p:cNvPr id="67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957" y="958884"/>
            <a:ext cx="8779097" cy="4082796"/>
          </a:xfrm>
          <a:prstGeom prst="rect">
            <a:avLst/>
          </a:prstGeom>
        </p:spPr>
      </p:pic>
      <p:sp>
        <p:nvSpPr>
          <p:cNvPr id="68" name="Freeform 29"/>
          <p:cNvSpPr/>
          <p:nvPr/>
        </p:nvSpPr>
        <p:spPr>
          <a:xfrm>
            <a:off x="1024381" y="1250742"/>
            <a:ext cx="1113884" cy="414797"/>
          </a:xfrm>
          <a:custGeom>
            <a:avLst/>
            <a:gdLst>
              <a:gd name="connsiteX0" fmla="*/ 0 w 1138335"/>
              <a:gd name="connsiteY0" fmla="*/ 417599 h 417599"/>
              <a:gd name="connsiteX1" fmla="*/ 696686 w 1138335"/>
              <a:gd name="connsiteY1" fmla="*/ 44375 h 417599"/>
              <a:gd name="connsiteX2" fmla="*/ 1138335 w 1138335"/>
              <a:gd name="connsiteY2" fmla="*/ 7052 h 417599"/>
              <a:gd name="connsiteX3" fmla="*/ 1138335 w 1138335"/>
              <a:gd name="connsiteY3" fmla="*/ 7052 h 417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38335" h="417599">
                <a:moveTo>
                  <a:pt x="0" y="417599"/>
                </a:moveTo>
                <a:cubicBezTo>
                  <a:pt x="253482" y="265199"/>
                  <a:pt x="506964" y="112799"/>
                  <a:pt x="696686" y="44375"/>
                </a:cubicBezTo>
                <a:cubicBezTo>
                  <a:pt x="886408" y="-24049"/>
                  <a:pt x="1138335" y="7052"/>
                  <a:pt x="1138335" y="7052"/>
                </a:cubicBezTo>
                <a:lnTo>
                  <a:pt x="1138335" y="7052"/>
                </a:lnTo>
              </a:path>
            </a:pathLst>
          </a:custGeom>
          <a:ln>
            <a:solidFill>
              <a:srgbClr val="00B05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9" name="Freeform 30"/>
          <p:cNvSpPr/>
          <p:nvPr/>
        </p:nvSpPr>
        <p:spPr>
          <a:xfrm>
            <a:off x="1334589" y="1805650"/>
            <a:ext cx="864636" cy="307930"/>
          </a:xfrm>
          <a:custGeom>
            <a:avLst/>
            <a:gdLst>
              <a:gd name="connsiteX0" fmla="*/ 0 w 864636"/>
              <a:gd name="connsiteY0" fmla="*/ 361464 h 361464"/>
              <a:gd name="connsiteX1" fmla="*/ 528734 w 864636"/>
              <a:gd name="connsiteY1" fmla="*/ 50444 h 361464"/>
              <a:gd name="connsiteX2" fmla="*/ 864636 w 864636"/>
              <a:gd name="connsiteY2" fmla="*/ 681 h 361464"/>
              <a:gd name="connsiteX3" fmla="*/ 864636 w 864636"/>
              <a:gd name="connsiteY3" fmla="*/ 681 h 361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4636" h="361464">
                <a:moveTo>
                  <a:pt x="0" y="361464"/>
                </a:moveTo>
                <a:cubicBezTo>
                  <a:pt x="192314" y="236019"/>
                  <a:pt x="384628" y="110574"/>
                  <a:pt x="528734" y="50444"/>
                </a:cubicBezTo>
                <a:cubicBezTo>
                  <a:pt x="672840" y="-9686"/>
                  <a:pt x="864636" y="681"/>
                  <a:pt x="864636" y="681"/>
                </a:cubicBezTo>
                <a:lnTo>
                  <a:pt x="864636" y="681"/>
                </a:lnTo>
              </a:path>
            </a:pathLst>
          </a:custGeom>
          <a:ln>
            <a:solidFill>
              <a:srgbClr val="00B05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70" name="Straight Connector 31"/>
          <p:cNvCxnSpPr>
            <a:endCxn id="69" idx="0"/>
          </p:cNvCxnSpPr>
          <p:nvPr/>
        </p:nvCxnSpPr>
        <p:spPr>
          <a:xfrm>
            <a:off x="1024381" y="1667849"/>
            <a:ext cx="310208" cy="445731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71" name="Straight Connector 32"/>
          <p:cNvCxnSpPr/>
          <p:nvPr/>
        </p:nvCxnSpPr>
        <p:spPr>
          <a:xfrm>
            <a:off x="2138265" y="1261720"/>
            <a:ext cx="0" cy="538918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72" name="TextBox 33"/>
          <p:cNvSpPr txBox="1"/>
          <p:nvPr/>
        </p:nvSpPr>
        <p:spPr>
          <a:xfrm>
            <a:off x="1512081" y="1889823"/>
            <a:ext cx="759487" cy="374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100"/>
              </a:lnSpc>
            </a:pPr>
            <a:r>
              <a:rPr lang="en-GB" sz="1100" dirty="0">
                <a:solidFill>
                  <a:schemeClr val="bg1">
                    <a:lumMod val="50000"/>
                  </a:schemeClr>
                </a:solidFill>
              </a:rPr>
              <a:t>target area</a:t>
            </a:r>
            <a:endParaRPr lang="en-GB" sz="1100" dirty="0">
              <a:solidFill>
                <a:schemeClr val="bg1">
                  <a:lumMod val="50000"/>
                </a:schemeClr>
              </a:solidFill>
              <a:sym typeface="Wingdings" panose="05000000000000000000" pitchFamily="2" charset="2"/>
            </a:endParaRPr>
          </a:p>
        </p:txBody>
      </p:sp>
      <p:sp>
        <p:nvSpPr>
          <p:cNvPr id="73" name="Rectangle 36"/>
          <p:cNvSpPr/>
          <p:nvPr/>
        </p:nvSpPr>
        <p:spPr>
          <a:xfrm>
            <a:off x="7085121" y="4331547"/>
            <a:ext cx="35458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000" kern="0" dirty="0">
                <a:solidFill>
                  <a:srgbClr val="000000"/>
                </a:solidFill>
              </a:rPr>
              <a:t>BB</a:t>
            </a:r>
            <a:endParaRPr lang="en-GB" sz="1050" dirty="0"/>
          </a:p>
        </p:txBody>
      </p:sp>
      <p:sp>
        <p:nvSpPr>
          <p:cNvPr id="74" name="Rectangle 46"/>
          <p:cNvSpPr/>
          <p:nvPr/>
        </p:nvSpPr>
        <p:spPr>
          <a:xfrm rot="19560580">
            <a:off x="791745" y="2283712"/>
            <a:ext cx="639919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900" kern="0" dirty="0">
                <a:solidFill>
                  <a:srgbClr val="FF99FF"/>
                </a:solidFill>
              </a:rPr>
              <a:t>branch T</a:t>
            </a:r>
            <a:endParaRPr lang="en-GB" sz="1000" dirty="0">
              <a:solidFill>
                <a:srgbClr val="FF99FF"/>
              </a:solidFill>
            </a:endParaRPr>
          </a:p>
        </p:txBody>
      </p:sp>
      <p:sp>
        <p:nvSpPr>
          <p:cNvPr id="75" name="Rectangle 47"/>
          <p:cNvSpPr/>
          <p:nvPr/>
        </p:nvSpPr>
        <p:spPr>
          <a:xfrm>
            <a:off x="2998525" y="1800638"/>
            <a:ext cx="646331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900" kern="0" dirty="0">
                <a:solidFill>
                  <a:srgbClr val="FF00FF"/>
                </a:solidFill>
              </a:rPr>
              <a:t>branch P</a:t>
            </a:r>
            <a:endParaRPr lang="en-GB" sz="1000" dirty="0">
              <a:solidFill>
                <a:srgbClr val="FF00FF"/>
              </a:solidFill>
            </a:endParaRPr>
          </a:p>
        </p:txBody>
      </p:sp>
      <p:sp>
        <p:nvSpPr>
          <p:cNvPr id="76" name="Rectangle 48"/>
          <p:cNvSpPr/>
          <p:nvPr/>
        </p:nvSpPr>
        <p:spPr>
          <a:xfrm rot="2082121">
            <a:off x="5253842" y="3708825"/>
            <a:ext cx="665567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900" kern="0" dirty="0">
                <a:solidFill>
                  <a:srgbClr val="3366FF"/>
                </a:solidFill>
              </a:rPr>
              <a:t>branch M</a:t>
            </a:r>
            <a:endParaRPr lang="en-GB" sz="1000" dirty="0">
              <a:solidFill>
                <a:srgbClr val="3366FF"/>
              </a:solidFill>
            </a:endParaRPr>
          </a:p>
        </p:txBody>
      </p:sp>
      <p:sp>
        <p:nvSpPr>
          <p:cNvPr id="77" name="Rectangle 49"/>
          <p:cNvSpPr/>
          <p:nvPr/>
        </p:nvSpPr>
        <p:spPr>
          <a:xfrm rot="181541">
            <a:off x="6220094" y="3984334"/>
            <a:ext cx="60305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 kern="0" dirty="0">
                <a:solidFill>
                  <a:srgbClr val="7030A0"/>
                </a:solidFill>
              </a:rPr>
              <a:t>branch H</a:t>
            </a:r>
            <a:endParaRPr lang="en-GB" sz="900" dirty="0">
              <a:solidFill>
                <a:srgbClr val="7030A0"/>
              </a:solidFill>
            </a:endParaRPr>
          </a:p>
        </p:txBody>
      </p:sp>
      <p:sp>
        <p:nvSpPr>
          <p:cNvPr id="78" name="TextBox 40"/>
          <p:cNvSpPr txBox="1"/>
          <p:nvPr/>
        </p:nvSpPr>
        <p:spPr>
          <a:xfrm>
            <a:off x="61839" y="859433"/>
            <a:ext cx="1407839" cy="374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100"/>
              </a:lnSpc>
            </a:pPr>
            <a:r>
              <a:rPr lang="en-GB" sz="1100" dirty="0">
                <a:solidFill>
                  <a:srgbClr val="FCAEF6"/>
                </a:solidFill>
              </a:rPr>
              <a:t>branch T</a:t>
            </a:r>
          </a:p>
          <a:p>
            <a:pPr algn="ctr">
              <a:lnSpc>
                <a:spcPts val="1100"/>
              </a:lnSpc>
            </a:pPr>
            <a:r>
              <a:rPr lang="en-GB" sz="1100" dirty="0">
                <a:solidFill>
                  <a:srgbClr val="FCAEF6"/>
                </a:solidFill>
              </a:rPr>
              <a:t>pre-target area</a:t>
            </a:r>
            <a:endParaRPr lang="en-GB" sz="1100" dirty="0">
              <a:solidFill>
                <a:srgbClr val="FCAEF6"/>
              </a:solidFill>
              <a:sym typeface="Wingdings" panose="05000000000000000000" pitchFamily="2" charset="2"/>
            </a:endParaRPr>
          </a:p>
        </p:txBody>
      </p:sp>
      <p:sp>
        <p:nvSpPr>
          <p:cNvPr id="79" name="Textfeld 78"/>
          <p:cNvSpPr txBox="1"/>
          <p:nvPr/>
        </p:nvSpPr>
        <p:spPr>
          <a:xfrm rot="16200000">
            <a:off x="2183622" y="1184308"/>
            <a:ext cx="415498" cy="154610"/>
          </a:xfrm>
          <a:prstGeom prst="rect">
            <a:avLst/>
          </a:prstGeom>
          <a:solidFill>
            <a:srgbClr val="009644"/>
          </a:solidFill>
        </p:spPr>
        <p:txBody>
          <a:bodyPr vert="eaVert" wrap="square" lIns="91440" tIns="45720" rIns="91440" bIns="45720" rtlCol="0" anchor="t">
            <a:spAutoFit/>
          </a:bodyPr>
          <a:lstStyle/>
          <a:p>
            <a:pPr algn="l"/>
            <a:r>
              <a:rPr lang="de-DE" sz="500" b="1" dirty="0"/>
              <a:t>SM2</a:t>
            </a:r>
          </a:p>
        </p:txBody>
      </p:sp>
      <p:sp>
        <p:nvSpPr>
          <p:cNvPr id="80" name="Textfeld 79"/>
          <p:cNvSpPr txBox="1"/>
          <p:nvPr/>
        </p:nvSpPr>
        <p:spPr>
          <a:xfrm rot="16200000">
            <a:off x="2309520" y="1182113"/>
            <a:ext cx="415498" cy="154610"/>
          </a:xfrm>
          <a:prstGeom prst="rect">
            <a:avLst/>
          </a:prstGeom>
          <a:solidFill>
            <a:schemeClr val="accent6"/>
          </a:solidFill>
        </p:spPr>
        <p:txBody>
          <a:bodyPr vert="eaVert" wrap="square" lIns="91440" tIns="45720" rIns="91440" bIns="45720" rtlCol="0" anchor="t">
            <a:spAutoFit/>
          </a:bodyPr>
          <a:lstStyle/>
          <a:p>
            <a:pPr algn="l"/>
            <a:r>
              <a:rPr lang="de-DE" sz="500" b="1" dirty="0"/>
              <a:t>SM3</a:t>
            </a:r>
          </a:p>
        </p:txBody>
      </p:sp>
      <p:sp>
        <p:nvSpPr>
          <p:cNvPr id="81" name="Textfeld 80"/>
          <p:cNvSpPr txBox="1"/>
          <p:nvPr/>
        </p:nvSpPr>
        <p:spPr>
          <a:xfrm rot="16200000">
            <a:off x="2639218" y="1211582"/>
            <a:ext cx="415498" cy="154610"/>
          </a:xfrm>
          <a:prstGeom prst="rect">
            <a:avLst/>
          </a:prstGeom>
          <a:solidFill>
            <a:schemeClr val="accent6"/>
          </a:solidFill>
        </p:spPr>
        <p:txBody>
          <a:bodyPr vert="eaVert" wrap="square" lIns="91440" tIns="45720" rIns="91440" bIns="45720" rtlCol="0" anchor="t">
            <a:spAutoFit/>
          </a:bodyPr>
          <a:lstStyle/>
          <a:p>
            <a:pPr algn="l"/>
            <a:r>
              <a:rPr lang="de-DE" sz="500" b="1" dirty="0"/>
              <a:t>SM1</a:t>
            </a:r>
          </a:p>
        </p:txBody>
      </p:sp>
      <p:sp>
        <p:nvSpPr>
          <p:cNvPr id="82" name="Textfeld 81"/>
          <p:cNvSpPr txBox="1"/>
          <p:nvPr/>
        </p:nvSpPr>
        <p:spPr>
          <a:xfrm rot="16200000">
            <a:off x="2758488" y="1207206"/>
            <a:ext cx="415498" cy="15461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vert="eaVert" wrap="square" lIns="91440" tIns="45720" rIns="91440" bIns="45720" rtlCol="0" anchor="t">
            <a:spAutoFit/>
          </a:bodyPr>
          <a:lstStyle/>
          <a:p>
            <a:pPr algn="l"/>
            <a:r>
              <a:rPr lang="de-DE" sz="500" b="1" dirty="0"/>
              <a:t>SM4</a:t>
            </a:r>
          </a:p>
        </p:txBody>
      </p:sp>
      <p:sp>
        <p:nvSpPr>
          <p:cNvPr id="83" name="Textfeld 82"/>
          <p:cNvSpPr txBox="1"/>
          <p:nvPr/>
        </p:nvSpPr>
        <p:spPr>
          <a:xfrm rot="16200000">
            <a:off x="2913098" y="1199036"/>
            <a:ext cx="415498" cy="154610"/>
          </a:xfrm>
          <a:prstGeom prst="rect">
            <a:avLst/>
          </a:prstGeom>
          <a:solidFill>
            <a:srgbClr val="FFFF00"/>
          </a:solidFill>
        </p:spPr>
        <p:txBody>
          <a:bodyPr vert="eaVert" wrap="square" lIns="91440" tIns="45720" rIns="91440" bIns="45720" rtlCol="0" anchor="t">
            <a:spAutoFit/>
          </a:bodyPr>
          <a:lstStyle/>
          <a:p>
            <a:pPr algn="l"/>
            <a:r>
              <a:rPr lang="de-DE" sz="500" b="1" dirty="0"/>
              <a:t>SM5</a:t>
            </a:r>
          </a:p>
        </p:txBody>
      </p:sp>
      <p:sp>
        <p:nvSpPr>
          <p:cNvPr id="84" name="Textfeld 83"/>
          <p:cNvSpPr txBox="1"/>
          <p:nvPr/>
        </p:nvSpPr>
        <p:spPr>
          <a:xfrm rot="16200000">
            <a:off x="3021328" y="1209401"/>
            <a:ext cx="415498" cy="154610"/>
          </a:xfrm>
          <a:prstGeom prst="rect">
            <a:avLst/>
          </a:prstGeom>
          <a:solidFill>
            <a:schemeClr val="accent6"/>
          </a:solidFill>
        </p:spPr>
        <p:txBody>
          <a:bodyPr vert="eaVert" wrap="square" lIns="91440" tIns="45720" rIns="91440" bIns="45720" rtlCol="0" anchor="t">
            <a:spAutoFit/>
          </a:bodyPr>
          <a:lstStyle/>
          <a:p>
            <a:pPr algn="l"/>
            <a:r>
              <a:rPr lang="de-DE" sz="500" b="1" dirty="0"/>
              <a:t>SM8</a:t>
            </a:r>
          </a:p>
        </p:txBody>
      </p:sp>
      <p:sp>
        <p:nvSpPr>
          <p:cNvPr id="85" name="Textfeld 84"/>
          <p:cNvSpPr txBox="1"/>
          <p:nvPr/>
        </p:nvSpPr>
        <p:spPr>
          <a:xfrm rot="14270743">
            <a:off x="395395" y="1937329"/>
            <a:ext cx="338554" cy="213941"/>
          </a:xfrm>
          <a:prstGeom prst="rect">
            <a:avLst/>
          </a:prstGeom>
          <a:solidFill>
            <a:srgbClr val="009644"/>
          </a:solidFill>
        </p:spPr>
        <p:txBody>
          <a:bodyPr vert="eaVert" wrap="square" lIns="91440" tIns="45720" rIns="91440" bIns="45720" rtlCol="0" anchor="t">
            <a:spAutoFit/>
          </a:bodyPr>
          <a:lstStyle/>
          <a:p>
            <a:pPr algn="l"/>
            <a:r>
              <a:rPr lang="de-DE" sz="500" b="1" dirty="0"/>
              <a:t>LM11</a:t>
            </a:r>
          </a:p>
        </p:txBody>
      </p:sp>
      <p:sp>
        <p:nvSpPr>
          <p:cNvPr id="86" name="Textfeld 85"/>
          <p:cNvSpPr txBox="1"/>
          <p:nvPr/>
        </p:nvSpPr>
        <p:spPr>
          <a:xfrm rot="14270743">
            <a:off x="657635" y="1797998"/>
            <a:ext cx="338554" cy="213941"/>
          </a:xfrm>
          <a:prstGeom prst="rect">
            <a:avLst/>
          </a:prstGeom>
          <a:solidFill>
            <a:srgbClr val="009644"/>
          </a:solidFill>
        </p:spPr>
        <p:txBody>
          <a:bodyPr vert="eaVert" wrap="square" lIns="91440" tIns="45720" rIns="91440" bIns="45720" rtlCol="0" anchor="t">
            <a:spAutoFit/>
          </a:bodyPr>
          <a:lstStyle/>
          <a:p>
            <a:pPr algn="l"/>
            <a:r>
              <a:rPr lang="de-DE" sz="500" b="1" dirty="0"/>
              <a:t>LM09</a:t>
            </a:r>
          </a:p>
        </p:txBody>
      </p:sp>
      <p:sp>
        <p:nvSpPr>
          <p:cNvPr id="87" name="Textfeld 86"/>
          <p:cNvSpPr txBox="1"/>
          <p:nvPr/>
        </p:nvSpPr>
        <p:spPr>
          <a:xfrm rot="14270743">
            <a:off x="875780" y="1636553"/>
            <a:ext cx="338554" cy="213941"/>
          </a:xfrm>
          <a:prstGeom prst="rect">
            <a:avLst/>
          </a:prstGeom>
          <a:solidFill>
            <a:srgbClr val="009644"/>
          </a:solidFill>
        </p:spPr>
        <p:txBody>
          <a:bodyPr vert="eaVert" wrap="square" lIns="91440" tIns="45720" rIns="91440" bIns="45720" rtlCol="0" anchor="t">
            <a:spAutoFit/>
          </a:bodyPr>
          <a:lstStyle/>
          <a:p>
            <a:pPr algn="l"/>
            <a:r>
              <a:rPr lang="de-DE" sz="500" b="1" dirty="0"/>
              <a:t>LM10</a:t>
            </a:r>
          </a:p>
        </p:txBody>
      </p:sp>
      <p:sp>
        <p:nvSpPr>
          <p:cNvPr id="88" name="Textfeld 87"/>
          <p:cNvSpPr txBox="1"/>
          <p:nvPr/>
        </p:nvSpPr>
        <p:spPr>
          <a:xfrm rot="17878219">
            <a:off x="3837572" y="1436748"/>
            <a:ext cx="338554" cy="213941"/>
          </a:xfrm>
          <a:prstGeom prst="rect">
            <a:avLst/>
          </a:prstGeom>
          <a:solidFill>
            <a:srgbClr val="009644"/>
          </a:solidFill>
          <a:ln>
            <a:solidFill>
              <a:schemeClr val="bg1"/>
            </a:solidFill>
          </a:ln>
        </p:spPr>
        <p:txBody>
          <a:bodyPr vert="eaVert" wrap="square" lIns="91440" tIns="45720" rIns="91440" bIns="45720" rtlCol="0" anchor="t">
            <a:spAutoFit/>
          </a:bodyPr>
          <a:lstStyle/>
          <a:p>
            <a:pPr algn="l"/>
            <a:r>
              <a:rPr lang="de-DE" sz="500" b="1" dirty="0"/>
              <a:t>LM16</a:t>
            </a:r>
          </a:p>
        </p:txBody>
      </p:sp>
      <p:sp>
        <p:nvSpPr>
          <p:cNvPr id="89" name="Textfeld 88"/>
          <p:cNvSpPr txBox="1"/>
          <p:nvPr/>
        </p:nvSpPr>
        <p:spPr>
          <a:xfrm rot="17878219">
            <a:off x="4274879" y="1693667"/>
            <a:ext cx="338554" cy="213941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txBody>
          <a:bodyPr vert="eaVert" wrap="square" lIns="91440" tIns="45720" rIns="91440" bIns="45720" rtlCol="0" anchor="t">
            <a:spAutoFit/>
          </a:bodyPr>
          <a:lstStyle/>
          <a:p>
            <a:pPr algn="l"/>
            <a:r>
              <a:rPr lang="de-DE" sz="500" b="1" dirty="0"/>
              <a:t>LM18</a:t>
            </a:r>
          </a:p>
        </p:txBody>
      </p:sp>
      <p:sp>
        <p:nvSpPr>
          <p:cNvPr id="90" name="Textfeld 89"/>
          <p:cNvSpPr txBox="1"/>
          <p:nvPr/>
        </p:nvSpPr>
        <p:spPr>
          <a:xfrm rot="19358928">
            <a:off x="4798045" y="2230032"/>
            <a:ext cx="338554" cy="213941"/>
          </a:xfrm>
          <a:prstGeom prst="rect">
            <a:avLst/>
          </a:prstGeom>
          <a:solidFill>
            <a:srgbClr val="00B050"/>
          </a:solidFill>
          <a:ln w="12700">
            <a:noFill/>
          </a:ln>
        </p:spPr>
        <p:txBody>
          <a:bodyPr vert="eaVert" wrap="square" lIns="91440" tIns="45720" rIns="91440" bIns="45720" rtlCol="0" anchor="t">
            <a:spAutoFit/>
          </a:bodyPr>
          <a:lstStyle/>
          <a:p>
            <a:pPr algn="l"/>
            <a:r>
              <a:rPr lang="de-DE" sz="500" b="1" dirty="0"/>
              <a:t>LM20</a:t>
            </a:r>
          </a:p>
        </p:txBody>
      </p:sp>
      <p:sp>
        <p:nvSpPr>
          <p:cNvPr id="91" name="Textfeld 90"/>
          <p:cNvSpPr txBox="1"/>
          <p:nvPr/>
        </p:nvSpPr>
        <p:spPr>
          <a:xfrm rot="19358928">
            <a:off x="4997508" y="2583734"/>
            <a:ext cx="338554" cy="213941"/>
          </a:xfrm>
          <a:prstGeom prst="rect">
            <a:avLst/>
          </a:prstGeom>
          <a:solidFill>
            <a:schemeClr val="accent6"/>
          </a:solidFill>
        </p:spPr>
        <p:txBody>
          <a:bodyPr vert="eaVert" wrap="square" lIns="91440" tIns="45720" rIns="91440" bIns="45720" rtlCol="0" anchor="t">
            <a:spAutoFit/>
          </a:bodyPr>
          <a:lstStyle/>
          <a:p>
            <a:pPr algn="l"/>
            <a:r>
              <a:rPr lang="de-DE" sz="500" b="1" dirty="0"/>
              <a:t>LM21</a:t>
            </a:r>
          </a:p>
        </p:txBody>
      </p:sp>
      <p:sp>
        <p:nvSpPr>
          <p:cNvPr id="92" name="Textfeld 91"/>
          <p:cNvSpPr txBox="1"/>
          <p:nvPr/>
        </p:nvSpPr>
        <p:spPr>
          <a:xfrm rot="17448368">
            <a:off x="5323146" y="3161167"/>
            <a:ext cx="338554" cy="213941"/>
          </a:xfrm>
          <a:prstGeom prst="rect">
            <a:avLst/>
          </a:prstGeom>
          <a:solidFill>
            <a:srgbClr val="FFFF00"/>
          </a:solidFill>
        </p:spPr>
        <p:txBody>
          <a:bodyPr vert="eaVert" wrap="square" lIns="91440" tIns="45720" rIns="91440" bIns="45720" rtlCol="0" anchor="t">
            <a:spAutoFit/>
          </a:bodyPr>
          <a:lstStyle/>
          <a:p>
            <a:pPr algn="l"/>
            <a:r>
              <a:rPr lang="de-DE" sz="500" b="1" dirty="0"/>
              <a:t>LM22</a:t>
            </a:r>
          </a:p>
        </p:txBody>
      </p:sp>
      <p:sp>
        <p:nvSpPr>
          <p:cNvPr id="93" name="Textfeld 92"/>
          <p:cNvSpPr txBox="1"/>
          <p:nvPr/>
        </p:nvSpPr>
        <p:spPr>
          <a:xfrm rot="18442056">
            <a:off x="5717330" y="3263847"/>
            <a:ext cx="338554" cy="213941"/>
          </a:xfrm>
          <a:prstGeom prst="rect">
            <a:avLst/>
          </a:prstGeom>
          <a:solidFill>
            <a:srgbClr val="FFFF00"/>
          </a:solidFill>
        </p:spPr>
        <p:txBody>
          <a:bodyPr vert="eaVert" wrap="square" lIns="91440" tIns="45720" rIns="91440" bIns="45720" rtlCol="0" anchor="t">
            <a:spAutoFit/>
          </a:bodyPr>
          <a:lstStyle/>
          <a:p>
            <a:pPr algn="l"/>
            <a:r>
              <a:rPr lang="de-DE" sz="500" b="1" dirty="0"/>
              <a:t>LM23</a:t>
            </a:r>
          </a:p>
        </p:txBody>
      </p:sp>
      <p:sp>
        <p:nvSpPr>
          <p:cNvPr id="94" name="Textfeld 93"/>
          <p:cNvSpPr txBox="1"/>
          <p:nvPr/>
        </p:nvSpPr>
        <p:spPr>
          <a:xfrm rot="16200000">
            <a:off x="6208170" y="3399340"/>
            <a:ext cx="338554" cy="213941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txBody>
          <a:bodyPr vert="eaVert" wrap="square" lIns="91440" tIns="45720" rIns="91440" bIns="45720" rtlCol="0" anchor="t">
            <a:spAutoFit/>
          </a:bodyPr>
          <a:lstStyle/>
          <a:p>
            <a:pPr algn="l"/>
            <a:r>
              <a:rPr lang="de-DE" sz="500" b="1" dirty="0"/>
              <a:t>LM25</a:t>
            </a:r>
          </a:p>
        </p:txBody>
      </p:sp>
      <p:sp>
        <p:nvSpPr>
          <p:cNvPr id="95" name="Textfeld 94"/>
          <p:cNvSpPr txBox="1"/>
          <p:nvPr/>
        </p:nvSpPr>
        <p:spPr>
          <a:xfrm rot="16200000">
            <a:off x="6659133" y="3419122"/>
            <a:ext cx="338554" cy="213941"/>
          </a:xfrm>
          <a:prstGeom prst="rect">
            <a:avLst/>
          </a:prstGeom>
          <a:solidFill>
            <a:schemeClr val="accent6"/>
          </a:solidFill>
        </p:spPr>
        <p:txBody>
          <a:bodyPr vert="eaVert" wrap="square" lIns="91440" tIns="45720" rIns="91440" bIns="45720" rtlCol="0" anchor="t">
            <a:spAutoFit/>
          </a:bodyPr>
          <a:lstStyle/>
          <a:p>
            <a:pPr algn="l"/>
            <a:r>
              <a:rPr lang="de-DE" sz="500" b="1" dirty="0"/>
              <a:t>LM13</a:t>
            </a:r>
          </a:p>
        </p:txBody>
      </p:sp>
      <p:sp>
        <p:nvSpPr>
          <p:cNvPr id="96" name="Textfeld 95"/>
          <p:cNvSpPr txBox="1"/>
          <p:nvPr/>
        </p:nvSpPr>
        <p:spPr>
          <a:xfrm rot="17668443">
            <a:off x="7293477" y="3626974"/>
            <a:ext cx="338554" cy="213941"/>
          </a:xfrm>
          <a:prstGeom prst="rect">
            <a:avLst/>
          </a:prstGeom>
          <a:solidFill>
            <a:schemeClr val="accent6"/>
          </a:solidFill>
        </p:spPr>
        <p:txBody>
          <a:bodyPr vert="eaVert" wrap="square" lIns="91440" tIns="45720" rIns="91440" bIns="45720" rtlCol="0" anchor="t">
            <a:spAutoFit/>
          </a:bodyPr>
          <a:lstStyle/>
          <a:p>
            <a:pPr algn="l"/>
            <a:r>
              <a:rPr lang="de-DE" sz="500" b="1" dirty="0"/>
              <a:t>LM15</a:t>
            </a:r>
          </a:p>
        </p:txBody>
      </p:sp>
      <p:sp>
        <p:nvSpPr>
          <p:cNvPr id="97" name="Textfeld 96"/>
          <p:cNvSpPr txBox="1"/>
          <p:nvPr/>
        </p:nvSpPr>
        <p:spPr>
          <a:xfrm rot="17668443">
            <a:off x="8258678" y="4149304"/>
            <a:ext cx="338554" cy="213941"/>
          </a:xfrm>
          <a:prstGeom prst="rect">
            <a:avLst/>
          </a:prstGeom>
          <a:solidFill>
            <a:schemeClr val="accent6"/>
          </a:solidFill>
        </p:spPr>
        <p:txBody>
          <a:bodyPr vert="eaVert" wrap="square" lIns="91440" tIns="45720" rIns="91440" bIns="45720" rtlCol="0" anchor="t">
            <a:spAutoFit/>
          </a:bodyPr>
          <a:lstStyle/>
          <a:p>
            <a:pPr algn="l"/>
            <a:r>
              <a:rPr lang="de-DE" sz="500" b="1" dirty="0"/>
              <a:t>LM29</a:t>
            </a:r>
          </a:p>
        </p:txBody>
      </p:sp>
      <p:sp>
        <p:nvSpPr>
          <p:cNvPr id="98" name="Rechteck 97"/>
          <p:cNvSpPr/>
          <p:nvPr/>
        </p:nvSpPr>
        <p:spPr>
          <a:xfrm>
            <a:off x="5774490" y="1611911"/>
            <a:ext cx="419840" cy="181379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sp>
        <p:nvSpPr>
          <p:cNvPr id="99" name="Rechteck 98"/>
          <p:cNvSpPr/>
          <p:nvPr/>
        </p:nvSpPr>
        <p:spPr>
          <a:xfrm>
            <a:off x="5764033" y="1109983"/>
            <a:ext cx="419840" cy="181379"/>
          </a:xfrm>
          <a:prstGeom prst="rect">
            <a:avLst/>
          </a:prstGeom>
          <a:solidFill>
            <a:srgbClr val="00964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sp>
        <p:nvSpPr>
          <p:cNvPr id="100" name="Rechteck 99"/>
          <p:cNvSpPr/>
          <p:nvPr/>
        </p:nvSpPr>
        <p:spPr>
          <a:xfrm>
            <a:off x="5774490" y="1843747"/>
            <a:ext cx="419840" cy="181379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sp>
        <p:nvSpPr>
          <p:cNvPr id="101" name="Rechteck 100"/>
          <p:cNvSpPr/>
          <p:nvPr/>
        </p:nvSpPr>
        <p:spPr>
          <a:xfrm>
            <a:off x="5774490" y="2098637"/>
            <a:ext cx="419840" cy="181379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sp>
        <p:nvSpPr>
          <p:cNvPr id="102" name="Rechteck 101"/>
          <p:cNvSpPr/>
          <p:nvPr/>
        </p:nvSpPr>
        <p:spPr>
          <a:xfrm>
            <a:off x="5764033" y="1380075"/>
            <a:ext cx="419840" cy="181379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sp>
        <p:nvSpPr>
          <p:cNvPr id="103" name="Textfeld 102"/>
          <p:cNvSpPr txBox="1"/>
          <p:nvPr/>
        </p:nvSpPr>
        <p:spPr>
          <a:xfrm>
            <a:off x="6300117" y="1069012"/>
            <a:ext cx="2685351" cy="230832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sz="900" dirty="0"/>
              <a:t>Cold </a:t>
            </a:r>
            <a:r>
              <a:rPr lang="de-DE" sz="900" dirty="0" err="1"/>
              <a:t>test</a:t>
            </a:r>
            <a:r>
              <a:rPr lang="de-DE" sz="900" dirty="0"/>
              <a:t> completed at CERN or delivered to GSI</a:t>
            </a:r>
          </a:p>
        </p:txBody>
      </p:sp>
      <p:sp>
        <p:nvSpPr>
          <p:cNvPr id="104" name="Textfeld 103"/>
          <p:cNvSpPr txBox="1"/>
          <p:nvPr/>
        </p:nvSpPr>
        <p:spPr>
          <a:xfrm>
            <a:off x="6300117" y="1315233"/>
            <a:ext cx="1608133" cy="230832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sz="900" dirty="0" err="1"/>
              <a:t>Cold</a:t>
            </a:r>
            <a:r>
              <a:rPr lang="de-DE" sz="900" dirty="0"/>
              <a:t> </a:t>
            </a:r>
            <a:r>
              <a:rPr lang="de-DE" sz="900" err="1"/>
              <a:t>test</a:t>
            </a:r>
            <a:r>
              <a:rPr lang="de-DE" sz="900"/>
              <a:t> on-going at CERN</a:t>
            </a:r>
            <a:endParaRPr lang="de-DE" sz="900" dirty="0"/>
          </a:p>
        </p:txBody>
      </p:sp>
      <p:sp>
        <p:nvSpPr>
          <p:cNvPr id="105" name="Textfeld 104"/>
          <p:cNvSpPr txBox="1"/>
          <p:nvPr/>
        </p:nvSpPr>
        <p:spPr>
          <a:xfrm>
            <a:off x="6312739" y="1570086"/>
            <a:ext cx="1685077" cy="230832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sz="900" dirty="0"/>
              <a:t>Waiting for </a:t>
            </a:r>
            <a:r>
              <a:rPr lang="de-DE" sz="900" dirty="0" err="1"/>
              <a:t>cold</a:t>
            </a:r>
            <a:r>
              <a:rPr lang="de-DE" sz="900" dirty="0"/>
              <a:t> </a:t>
            </a:r>
            <a:r>
              <a:rPr lang="de-DE" sz="900" dirty="0" err="1"/>
              <a:t>test</a:t>
            </a:r>
            <a:r>
              <a:rPr lang="de-DE" sz="900" dirty="0"/>
              <a:t> at CERN</a:t>
            </a:r>
          </a:p>
        </p:txBody>
      </p:sp>
      <p:sp>
        <p:nvSpPr>
          <p:cNvPr id="106" name="Textfeld 105"/>
          <p:cNvSpPr txBox="1"/>
          <p:nvPr/>
        </p:nvSpPr>
        <p:spPr>
          <a:xfrm>
            <a:off x="6314892" y="1824939"/>
            <a:ext cx="1710725" cy="230832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sz="900" dirty="0"/>
              <a:t>Final FAT </a:t>
            </a:r>
            <a:r>
              <a:rPr lang="de-DE" sz="900" err="1"/>
              <a:t>test</a:t>
            </a:r>
            <a:r>
              <a:rPr lang="de-DE" sz="900"/>
              <a:t> passed at ASG</a:t>
            </a:r>
            <a:endParaRPr lang="de-DE" sz="900" dirty="0"/>
          </a:p>
        </p:txBody>
      </p:sp>
      <p:sp>
        <p:nvSpPr>
          <p:cNvPr id="107" name="Textfeld 106"/>
          <p:cNvSpPr txBox="1"/>
          <p:nvPr/>
        </p:nvSpPr>
        <p:spPr>
          <a:xfrm>
            <a:off x="6323049" y="2060125"/>
            <a:ext cx="1992853" cy="230832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sz="900" dirty="0"/>
              <a:t>Production/</a:t>
            </a:r>
            <a:r>
              <a:rPr lang="de-DE" sz="900" err="1"/>
              <a:t>Repair</a:t>
            </a:r>
            <a:r>
              <a:rPr lang="de-DE" sz="900"/>
              <a:t> on-going at ASG</a:t>
            </a:r>
            <a:endParaRPr lang="de-DE" sz="900" dirty="0"/>
          </a:p>
        </p:txBody>
      </p:sp>
      <p:sp>
        <p:nvSpPr>
          <p:cNvPr id="108" name="Textfeld 107">
            <a:extLst>
              <a:ext uri="{FF2B5EF4-FFF2-40B4-BE49-F238E27FC236}">
                <a16:creationId xmlns:a16="http://schemas.microsoft.com/office/drawing/2014/main" id="{72EB798B-38D8-4898-9503-804054DF98ED}"/>
              </a:ext>
            </a:extLst>
          </p:cNvPr>
          <p:cNvSpPr txBox="1"/>
          <p:nvPr/>
        </p:nvSpPr>
        <p:spPr>
          <a:xfrm rot="16200000">
            <a:off x="2029012" y="1184415"/>
            <a:ext cx="415498" cy="154610"/>
          </a:xfrm>
          <a:prstGeom prst="rect">
            <a:avLst/>
          </a:prstGeom>
          <a:solidFill>
            <a:srgbClr val="009644"/>
          </a:solidFill>
        </p:spPr>
        <p:txBody>
          <a:bodyPr vert="eaVert" wrap="square" lIns="91440" tIns="45720" rIns="91440" bIns="45720" rtlCol="0" anchor="t">
            <a:spAutoFit/>
          </a:bodyPr>
          <a:lstStyle/>
          <a:p>
            <a:pPr algn="l"/>
            <a:r>
              <a:rPr lang="de-DE" sz="500" b="1" dirty="0"/>
              <a:t>SM6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2653989" y="3451673"/>
            <a:ext cx="3775436" cy="1315745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endParaRPr lang="de-DE" dirty="0" smtClean="0"/>
          </a:p>
          <a:p>
            <a:r>
              <a:rPr lang="de-DE" sz="1100" dirty="0"/>
              <a:t>@ </a:t>
            </a:r>
            <a:r>
              <a:rPr lang="de-DE" sz="1100" dirty="0" smtClean="0"/>
              <a:t>ASG FAT completed </a:t>
            </a:r>
          </a:p>
          <a:p>
            <a:r>
              <a:rPr lang="de-DE" sz="1100" dirty="0" smtClean="0"/>
              <a:t>SM05/LM22/LM23/LM21</a:t>
            </a:r>
          </a:p>
          <a:p>
            <a:endParaRPr lang="de-DE" sz="1100" dirty="0" smtClean="0"/>
          </a:p>
          <a:p>
            <a:r>
              <a:rPr lang="de-DE" sz="1100" dirty="0"/>
              <a:t>@ ASG, </a:t>
            </a:r>
            <a:r>
              <a:rPr lang="de-DE" sz="1100" dirty="0" smtClean="0"/>
              <a:t>under repair and production SM01/SM03/SM08/LM13/LM15/LM29</a:t>
            </a:r>
            <a:endParaRPr lang="de-DE" sz="1100" dirty="0"/>
          </a:p>
          <a:p>
            <a:endParaRPr lang="de-DE" sz="1100" dirty="0" smtClean="0"/>
          </a:p>
        </p:txBody>
      </p:sp>
      <p:pic>
        <p:nvPicPr>
          <p:cNvPr id="13" name="Grafik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34" y="2968333"/>
            <a:ext cx="2564710" cy="1460225"/>
          </a:xfrm>
          <a:prstGeom prst="rect">
            <a:avLst/>
          </a:prstGeom>
        </p:spPr>
      </p:pic>
      <p:sp>
        <p:nvSpPr>
          <p:cNvPr id="109" name="Textfeld 108"/>
          <p:cNvSpPr txBox="1"/>
          <p:nvPr/>
        </p:nvSpPr>
        <p:spPr>
          <a:xfrm>
            <a:off x="107105" y="4023974"/>
            <a:ext cx="2496396" cy="400110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de-DE" sz="1000" dirty="0" smtClean="0"/>
              <a:t>@ GSI : 6 multipets </a:t>
            </a:r>
          </a:p>
          <a:p>
            <a:pPr algn="l"/>
            <a:r>
              <a:rPr lang="de-DE" sz="1000" dirty="0"/>
              <a:t> </a:t>
            </a:r>
            <a:r>
              <a:rPr lang="de-DE" sz="1000" dirty="0" smtClean="0"/>
              <a:t>    LM09/10/11/16 and SM02/06</a:t>
            </a:r>
          </a:p>
        </p:txBody>
      </p:sp>
      <p:pic>
        <p:nvPicPr>
          <p:cNvPr id="16" name="Grafik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3152" y="2408351"/>
            <a:ext cx="2914263" cy="1024182"/>
          </a:xfrm>
          <a:prstGeom prst="rect">
            <a:avLst/>
          </a:prstGeom>
        </p:spPr>
      </p:pic>
      <p:sp>
        <p:nvSpPr>
          <p:cNvPr id="110" name="Textfeld 109"/>
          <p:cNvSpPr txBox="1"/>
          <p:nvPr/>
        </p:nvSpPr>
        <p:spPr>
          <a:xfrm>
            <a:off x="2159456" y="3187610"/>
            <a:ext cx="2347798" cy="246221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rtlCol="0" anchor="t">
            <a:spAutoFit/>
          </a:bodyPr>
          <a:lstStyle/>
          <a:p>
            <a:r>
              <a:rPr lang="de-DE" sz="1000" dirty="0" smtClean="0"/>
              <a:t>@ CERN </a:t>
            </a:r>
            <a:r>
              <a:rPr lang="de-DE" sz="1000" dirty="0"/>
              <a:t>: </a:t>
            </a:r>
            <a:r>
              <a:rPr lang="de-DE" sz="1000" dirty="0" smtClean="0"/>
              <a:t>LM20/18/25 </a:t>
            </a:r>
            <a:r>
              <a:rPr lang="de-DE" sz="1000" dirty="0"/>
              <a:t>and </a:t>
            </a:r>
            <a:r>
              <a:rPr lang="de-DE" sz="1000" dirty="0" smtClean="0"/>
              <a:t>SM04</a:t>
            </a:r>
          </a:p>
        </p:txBody>
      </p:sp>
      <p:sp>
        <p:nvSpPr>
          <p:cNvPr id="111" name="Rechteck 110"/>
          <p:cNvSpPr/>
          <p:nvPr/>
        </p:nvSpPr>
        <p:spPr>
          <a:xfrm>
            <a:off x="1648355" y="2416674"/>
            <a:ext cx="2909060" cy="1017157"/>
          </a:xfrm>
          <a:prstGeom prst="rect">
            <a:avLst/>
          </a:prstGeom>
          <a:noFill/>
          <a:ln w="381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cxnSp>
        <p:nvCxnSpPr>
          <p:cNvPr id="22" name="Gerader Verbinder 21"/>
          <p:cNvCxnSpPr/>
          <p:nvPr/>
        </p:nvCxnSpPr>
        <p:spPr>
          <a:xfrm>
            <a:off x="52234" y="2968333"/>
            <a:ext cx="1590918" cy="0"/>
          </a:xfrm>
          <a:prstGeom prst="line">
            <a:avLst/>
          </a:prstGeom>
          <a:ln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2" name="Gerader Verbinder 111"/>
          <p:cNvCxnSpPr/>
          <p:nvPr/>
        </p:nvCxnSpPr>
        <p:spPr>
          <a:xfrm>
            <a:off x="62849" y="4444141"/>
            <a:ext cx="2554095" cy="0"/>
          </a:xfrm>
          <a:prstGeom prst="line">
            <a:avLst/>
          </a:prstGeom>
          <a:ln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3" name="Gerader Verbinder 112"/>
          <p:cNvCxnSpPr/>
          <p:nvPr/>
        </p:nvCxnSpPr>
        <p:spPr>
          <a:xfrm>
            <a:off x="2615927" y="3451673"/>
            <a:ext cx="17561" cy="992468"/>
          </a:xfrm>
          <a:prstGeom prst="line">
            <a:avLst/>
          </a:prstGeom>
          <a:ln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4" name="Gerader Verbinder 113"/>
          <p:cNvCxnSpPr/>
          <p:nvPr/>
        </p:nvCxnSpPr>
        <p:spPr>
          <a:xfrm>
            <a:off x="64076" y="2957067"/>
            <a:ext cx="12137" cy="1502658"/>
          </a:xfrm>
          <a:prstGeom prst="line">
            <a:avLst/>
          </a:prstGeom>
          <a:ln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9215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Working process for the multiplets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 algn="l"/>
            <a:r>
              <a:rPr lang="fr-FR" dirty="0" smtClean="0"/>
              <a:t>Super-FRS SC Multiplet | M. Cho</a:t>
            </a:r>
            <a:endParaRPr lang="en-GB" dirty="0"/>
          </a:p>
        </p:txBody>
      </p:sp>
      <p:sp>
        <p:nvSpPr>
          <p:cNvPr id="4" name="CustomShape 3"/>
          <p:cNvSpPr/>
          <p:nvPr/>
        </p:nvSpPr>
        <p:spPr>
          <a:xfrm>
            <a:off x="1148183" y="897880"/>
            <a:ext cx="498240" cy="199800"/>
          </a:xfrm>
          <a:prstGeom prst="rect">
            <a:avLst/>
          </a:prstGeom>
          <a:noFill/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23760" rIns="0" bIns="2376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de-DE" sz="1000" b="1" strike="noStrike" spc="-1" dirty="0">
                <a:solidFill>
                  <a:srgbClr val="000000"/>
                </a:solidFill>
                <a:latin typeface="Arial"/>
              </a:rPr>
              <a:t>1.</a:t>
            </a:r>
            <a:endParaRPr lang="de-DE" sz="1000" b="0" strike="noStrike" spc="-1" dirty="0">
              <a:latin typeface="Arial"/>
            </a:endParaRPr>
          </a:p>
        </p:txBody>
      </p:sp>
      <p:sp>
        <p:nvSpPr>
          <p:cNvPr id="5" name="CustomShape 4"/>
          <p:cNvSpPr/>
          <p:nvPr/>
        </p:nvSpPr>
        <p:spPr>
          <a:xfrm>
            <a:off x="1646783" y="897880"/>
            <a:ext cx="450360" cy="199800"/>
          </a:xfrm>
          <a:prstGeom prst="rect">
            <a:avLst/>
          </a:prstGeom>
          <a:noFill/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23760" rIns="0" bIns="2376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de-DE" sz="1000" b="1" strike="noStrike" spc="-1">
                <a:solidFill>
                  <a:srgbClr val="000000"/>
                </a:solidFill>
                <a:latin typeface="Arial"/>
              </a:rPr>
              <a:t>2.</a:t>
            </a:r>
            <a:endParaRPr lang="de-DE" sz="1000" b="0" strike="noStrike" spc="-1">
              <a:latin typeface="Arial"/>
            </a:endParaRPr>
          </a:p>
        </p:txBody>
      </p:sp>
      <p:sp>
        <p:nvSpPr>
          <p:cNvPr id="6" name="CustomShape 5"/>
          <p:cNvSpPr/>
          <p:nvPr/>
        </p:nvSpPr>
        <p:spPr>
          <a:xfrm>
            <a:off x="2097503" y="897880"/>
            <a:ext cx="498240" cy="199800"/>
          </a:xfrm>
          <a:prstGeom prst="rect">
            <a:avLst/>
          </a:prstGeom>
          <a:noFill/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23760" rIns="0" bIns="2376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de-DE" sz="1000" b="1" strike="noStrike" spc="-1">
                <a:solidFill>
                  <a:srgbClr val="000000"/>
                </a:solidFill>
                <a:latin typeface="Arial"/>
              </a:rPr>
              <a:t>3.</a:t>
            </a:r>
            <a:endParaRPr lang="de-DE" sz="1000" b="0" strike="noStrike" spc="-1">
              <a:latin typeface="Arial"/>
            </a:endParaRPr>
          </a:p>
        </p:txBody>
      </p:sp>
      <p:sp>
        <p:nvSpPr>
          <p:cNvPr id="7" name="CustomShape 6"/>
          <p:cNvSpPr/>
          <p:nvPr/>
        </p:nvSpPr>
        <p:spPr>
          <a:xfrm>
            <a:off x="2596103" y="897880"/>
            <a:ext cx="482400" cy="199800"/>
          </a:xfrm>
          <a:prstGeom prst="rect">
            <a:avLst/>
          </a:prstGeom>
          <a:noFill/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23760" rIns="0" bIns="2376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de-DE" sz="1000" b="1" strike="noStrike" spc="-1">
                <a:solidFill>
                  <a:srgbClr val="000000"/>
                </a:solidFill>
                <a:latin typeface="Arial"/>
              </a:rPr>
              <a:t>4.</a:t>
            </a:r>
            <a:endParaRPr lang="de-DE" sz="1000" b="0" strike="noStrike" spc="-1">
              <a:latin typeface="Arial"/>
            </a:endParaRPr>
          </a:p>
        </p:txBody>
      </p:sp>
      <p:sp>
        <p:nvSpPr>
          <p:cNvPr id="8" name="CustomShape 7"/>
          <p:cNvSpPr/>
          <p:nvPr/>
        </p:nvSpPr>
        <p:spPr>
          <a:xfrm>
            <a:off x="3078503" y="897880"/>
            <a:ext cx="498240" cy="199800"/>
          </a:xfrm>
          <a:prstGeom prst="rect">
            <a:avLst/>
          </a:prstGeom>
          <a:noFill/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23760" rIns="0" bIns="2376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de-DE" sz="1000" b="1" strike="noStrike" spc="-1">
                <a:solidFill>
                  <a:srgbClr val="000000"/>
                </a:solidFill>
                <a:latin typeface="Arial"/>
              </a:rPr>
              <a:t>5.</a:t>
            </a:r>
            <a:endParaRPr lang="de-DE" sz="1000" b="0" strike="noStrike" spc="-1">
              <a:latin typeface="Arial"/>
            </a:endParaRPr>
          </a:p>
        </p:txBody>
      </p:sp>
      <p:sp>
        <p:nvSpPr>
          <p:cNvPr id="9" name="CustomShape 8"/>
          <p:cNvSpPr/>
          <p:nvPr/>
        </p:nvSpPr>
        <p:spPr>
          <a:xfrm>
            <a:off x="3577103" y="897880"/>
            <a:ext cx="482400" cy="199800"/>
          </a:xfrm>
          <a:prstGeom prst="rect">
            <a:avLst/>
          </a:prstGeom>
          <a:noFill/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23760" rIns="0" bIns="2376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de-DE" sz="1000" b="1" strike="noStrike" spc="-1">
                <a:solidFill>
                  <a:srgbClr val="000000"/>
                </a:solidFill>
                <a:latin typeface="Arial"/>
              </a:rPr>
              <a:t>6.</a:t>
            </a:r>
            <a:endParaRPr lang="de-DE" sz="1000" b="0" strike="noStrike" spc="-1">
              <a:latin typeface="Arial"/>
            </a:endParaRPr>
          </a:p>
        </p:txBody>
      </p:sp>
      <p:sp>
        <p:nvSpPr>
          <p:cNvPr id="10" name="CustomShape 9"/>
          <p:cNvSpPr/>
          <p:nvPr/>
        </p:nvSpPr>
        <p:spPr>
          <a:xfrm>
            <a:off x="4059863" y="897880"/>
            <a:ext cx="498240" cy="199800"/>
          </a:xfrm>
          <a:prstGeom prst="rect">
            <a:avLst/>
          </a:prstGeom>
          <a:noFill/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23760" rIns="0" bIns="2376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de-DE" sz="1000" b="1" strike="noStrike" spc="-1">
                <a:solidFill>
                  <a:srgbClr val="000000"/>
                </a:solidFill>
                <a:latin typeface="Arial"/>
              </a:rPr>
              <a:t>7.</a:t>
            </a:r>
            <a:endParaRPr lang="de-DE" sz="1000" b="0" strike="noStrike" spc="-1">
              <a:latin typeface="Arial"/>
            </a:endParaRPr>
          </a:p>
        </p:txBody>
      </p:sp>
      <p:sp>
        <p:nvSpPr>
          <p:cNvPr id="11" name="CustomShape 10"/>
          <p:cNvSpPr/>
          <p:nvPr/>
        </p:nvSpPr>
        <p:spPr>
          <a:xfrm>
            <a:off x="4558103" y="897880"/>
            <a:ext cx="498240" cy="199800"/>
          </a:xfrm>
          <a:prstGeom prst="rect">
            <a:avLst/>
          </a:prstGeom>
          <a:noFill/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23760" rIns="0" bIns="2376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de-DE" sz="1000" b="1" strike="noStrike" spc="-1">
                <a:solidFill>
                  <a:srgbClr val="000000"/>
                </a:solidFill>
                <a:latin typeface="Arial"/>
              </a:rPr>
              <a:t>8.</a:t>
            </a:r>
            <a:endParaRPr lang="de-DE" sz="1000" b="0" strike="noStrike" spc="-1">
              <a:latin typeface="Arial"/>
            </a:endParaRPr>
          </a:p>
        </p:txBody>
      </p:sp>
      <p:sp>
        <p:nvSpPr>
          <p:cNvPr id="12" name="CustomShape 11"/>
          <p:cNvSpPr/>
          <p:nvPr/>
        </p:nvSpPr>
        <p:spPr>
          <a:xfrm>
            <a:off x="5056703" y="897880"/>
            <a:ext cx="483840" cy="199800"/>
          </a:xfrm>
          <a:prstGeom prst="rect">
            <a:avLst/>
          </a:prstGeom>
          <a:noFill/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23760" rIns="0" bIns="2376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de-DE" sz="1000" b="1" strike="noStrike" spc="-1">
                <a:solidFill>
                  <a:srgbClr val="000000"/>
                </a:solidFill>
                <a:latin typeface="Arial"/>
              </a:rPr>
              <a:t>9.</a:t>
            </a:r>
            <a:endParaRPr lang="de-DE" sz="1000" b="0" strike="noStrike" spc="-1">
              <a:latin typeface="Arial"/>
            </a:endParaRPr>
          </a:p>
        </p:txBody>
      </p:sp>
      <p:sp>
        <p:nvSpPr>
          <p:cNvPr id="13" name="CustomShape 12"/>
          <p:cNvSpPr/>
          <p:nvPr/>
        </p:nvSpPr>
        <p:spPr>
          <a:xfrm>
            <a:off x="5540903" y="897880"/>
            <a:ext cx="498240" cy="199800"/>
          </a:xfrm>
          <a:prstGeom prst="rect">
            <a:avLst/>
          </a:prstGeom>
          <a:noFill/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23760" rIns="0" bIns="2376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de-DE" sz="1000" b="1" strike="noStrike" spc="-1">
                <a:solidFill>
                  <a:srgbClr val="000000"/>
                </a:solidFill>
                <a:latin typeface="Arial"/>
              </a:rPr>
              <a:t>10.</a:t>
            </a:r>
            <a:endParaRPr lang="de-DE" sz="1000" b="0" strike="noStrike" spc="-1">
              <a:latin typeface="Arial"/>
            </a:endParaRPr>
          </a:p>
        </p:txBody>
      </p:sp>
      <p:sp>
        <p:nvSpPr>
          <p:cNvPr id="14" name="CustomShape 13"/>
          <p:cNvSpPr/>
          <p:nvPr/>
        </p:nvSpPr>
        <p:spPr>
          <a:xfrm>
            <a:off x="6039503" y="897880"/>
            <a:ext cx="482400" cy="199800"/>
          </a:xfrm>
          <a:prstGeom prst="rect">
            <a:avLst/>
          </a:prstGeom>
          <a:noFill/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23760" rIns="0" bIns="2376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de-DE" sz="1000" b="1" strike="noStrike" spc="-1">
                <a:solidFill>
                  <a:srgbClr val="000000"/>
                </a:solidFill>
                <a:latin typeface="Arial"/>
              </a:rPr>
              <a:t>11.</a:t>
            </a:r>
            <a:endParaRPr lang="de-DE" sz="1000" b="0" strike="noStrike" spc="-1">
              <a:latin typeface="Arial"/>
            </a:endParaRPr>
          </a:p>
        </p:txBody>
      </p:sp>
      <p:sp>
        <p:nvSpPr>
          <p:cNvPr id="15" name="CustomShape 14"/>
          <p:cNvSpPr/>
          <p:nvPr/>
        </p:nvSpPr>
        <p:spPr>
          <a:xfrm>
            <a:off x="6521903" y="897880"/>
            <a:ext cx="458847" cy="207472"/>
          </a:xfrm>
          <a:prstGeom prst="rect">
            <a:avLst/>
          </a:prstGeom>
          <a:noFill/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23760" rIns="0" bIns="2376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de-DE" sz="1000" b="1" strike="noStrike" spc="-1">
                <a:solidFill>
                  <a:srgbClr val="000000"/>
                </a:solidFill>
                <a:latin typeface="Arial"/>
              </a:rPr>
              <a:t>12.</a:t>
            </a:r>
            <a:endParaRPr lang="de-DE" sz="1000" b="0" strike="noStrike" spc="-1">
              <a:latin typeface="Arial"/>
            </a:endParaRPr>
          </a:p>
        </p:txBody>
      </p:sp>
      <p:sp>
        <p:nvSpPr>
          <p:cNvPr id="16" name="CustomShape 15"/>
          <p:cNvSpPr/>
          <p:nvPr/>
        </p:nvSpPr>
        <p:spPr>
          <a:xfrm>
            <a:off x="6980750" y="897880"/>
            <a:ext cx="498240" cy="199800"/>
          </a:xfrm>
          <a:prstGeom prst="rect">
            <a:avLst/>
          </a:prstGeom>
          <a:noFill/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23760" rIns="0" bIns="2376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de-DE" sz="1000" b="1" strike="noStrike" spc="-1">
                <a:solidFill>
                  <a:srgbClr val="000000"/>
                </a:solidFill>
                <a:latin typeface="Arial"/>
              </a:rPr>
              <a:t>13.</a:t>
            </a:r>
            <a:endParaRPr lang="de-DE" sz="1000" b="0" strike="noStrike" spc="-1">
              <a:latin typeface="Arial"/>
            </a:endParaRPr>
          </a:p>
        </p:txBody>
      </p:sp>
      <p:sp>
        <p:nvSpPr>
          <p:cNvPr id="17" name="CustomShape 16"/>
          <p:cNvSpPr/>
          <p:nvPr/>
        </p:nvSpPr>
        <p:spPr>
          <a:xfrm>
            <a:off x="7478989" y="897880"/>
            <a:ext cx="494857" cy="198132"/>
          </a:xfrm>
          <a:prstGeom prst="rect">
            <a:avLst/>
          </a:prstGeom>
          <a:noFill/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23760" rIns="0" bIns="2376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de-DE" sz="1000" b="1" strike="noStrike" spc="-1" dirty="0">
                <a:solidFill>
                  <a:srgbClr val="000000"/>
                </a:solidFill>
                <a:latin typeface="Arial"/>
              </a:rPr>
              <a:t>14.</a:t>
            </a:r>
            <a:endParaRPr lang="de-DE" sz="1000" b="0" strike="noStrike" spc="-1" dirty="0">
              <a:latin typeface="Arial"/>
            </a:endParaRPr>
          </a:p>
        </p:txBody>
      </p:sp>
      <p:sp>
        <p:nvSpPr>
          <p:cNvPr id="18" name="CustomShape 17"/>
          <p:cNvSpPr/>
          <p:nvPr/>
        </p:nvSpPr>
        <p:spPr>
          <a:xfrm>
            <a:off x="7969823" y="897880"/>
            <a:ext cx="498240" cy="199800"/>
          </a:xfrm>
          <a:prstGeom prst="rect">
            <a:avLst/>
          </a:prstGeom>
          <a:noFill/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23760" rIns="0" bIns="2376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de-DE" sz="1000" b="1" strike="noStrike" spc="-1">
                <a:solidFill>
                  <a:srgbClr val="000000"/>
                </a:solidFill>
                <a:latin typeface="Arial"/>
              </a:rPr>
              <a:t>15.</a:t>
            </a:r>
            <a:endParaRPr lang="de-DE" sz="1000" b="0" strike="noStrike" spc="-1">
              <a:latin typeface="Arial"/>
            </a:endParaRPr>
          </a:p>
        </p:txBody>
      </p:sp>
      <p:sp>
        <p:nvSpPr>
          <p:cNvPr id="19" name="CustomShape 18"/>
          <p:cNvSpPr/>
          <p:nvPr/>
        </p:nvSpPr>
        <p:spPr>
          <a:xfrm>
            <a:off x="8468063" y="897880"/>
            <a:ext cx="482400" cy="199800"/>
          </a:xfrm>
          <a:prstGeom prst="rect">
            <a:avLst/>
          </a:prstGeom>
          <a:noFill/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23760" rIns="0" bIns="2376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de-DE" sz="1000" b="1" strike="noStrike" spc="-1">
                <a:solidFill>
                  <a:srgbClr val="000000"/>
                </a:solidFill>
                <a:latin typeface="Arial"/>
              </a:rPr>
              <a:t>16.</a:t>
            </a:r>
            <a:endParaRPr lang="de-DE" sz="1000" b="0" strike="noStrike" spc="-1">
              <a:latin typeface="Arial"/>
            </a:endParaRPr>
          </a:p>
        </p:txBody>
      </p:sp>
      <p:sp>
        <p:nvSpPr>
          <p:cNvPr id="20" name="CustomShape 20"/>
          <p:cNvSpPr/>
          <p:nvPr/>
        </p:nvSpPr>
        <p:spPr>
          <a:xfrm>
            <a:off x="8464680" y="897880"/>
            <a:ext cx="482400" cy="199800"/>
          </a:xfrm>
          <a:prstGeom prst="rect">
            <a:avLst/>
          </a:prstGeom>
          <a:noFill/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23760" rIns="0" bIns="2376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endParaRPr lang="de-DE" sz="1000" b="0" strike="noStrike" spc="-1" dirty="0">
              <a:latin typeface="Arial"/>
            </a:endParaRPr>
          </a:p>
        </p:txBody>
      </p:sp>
      <p:sp>
        <p:nvSpPr>
          <p:cNvPr id="21" name="Line 21"/>
          <p:cNvSpPr/>
          <p:nvPr/>
        </p:nvSpPr>
        <p:spPr>
          <a:xfrm>
            <a:off x="6035400" y="1097680"/>
            <a:ext cx="0" cy="2154240"/>
          </a:xfrm>
          <a:prstGeom prst="line">
            <a:avLst/>
          </a:prstGeom>
          <a:ln w="3240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de-DE"/>
          </a:p>
        </p:txBody>
      </p:sp>
      <p:sp>
        <p:nvSpPr>
          <p:cNvPr id="22" name="Line 22"/>
          <p:cNvSpPr/>
          <p:nvPr/>
        </p:nvSpPr>
        <p:spPr>
          <a:xfrm flipH="1">
            <a:off x="6529117" y="1097680"/>
            <a:ext cx="4883" cy="1972801"/>
          </a:xfrm>
          <a:prstGeom prst="line">
            <a:avLst/>
          </a:prstGeom>
          <a:ln w="3240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de-DE"/>
          </a:p>
        </p:txBody>
      </p:sp>
      <p:sp>
        <p:nvSpPr>
          <p:cNvPr id="23" name="Line 23"/>
          <p:cNvSpPr/>
          <p:nvPr/>
        </p:nvSpPr>
        <p:spPr>
          <a:xfrm>
            <a:off x="4555800" y="1097680"/>
            <a:ext cx="0" cy="2154240"/>
          </a:xfrm>
          <a:prstGeom prst="line">
            <a:avLst/>
          </a:prstGeom>
          <a:ln w="3240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de-DE"/>
          </a:p>
        </p:txBody>
      </p:sp>
      <p:sp>
        <p:nvSpPr>
          <p:cNvPr id="24" name="Line 24"/>
          <p:cNvSpPr/>
          <p:nvPr/>
        </p:nvSpPr>
        <p:spPr>
          <a:xfrm flipH="1">
            <a:off x="4059503" y="1097680"/>
            <a:ext cx="12097" cy="1749766"/>
          </a:xfrm>
          <a:prstGeom prst="line">
            <a:avLst/>
          </a:prstGeom>
          <a:ln w="3240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de-DE"/>
          </a:p>
        </p:txBody>
      </p:sp>
      <p:sp>
        <p:nvSpPr>
          <p:cNvPr id="25" name="Line 25"/>
          <p:cNvSpPr/>
          <p:nvPr/>
        </p:nvSpPr>
        <p:spPr>
          <a:xfrm>
            <a:off x="8947080" y="1097680"/>
            <a:ext cx="0" cy="2154240"/>
          </a:xfrm>
          <a:prstGeom prst="line">
            <a:avLst/>
          </a:prstGeom>
          <a:ln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de-DE"/>
          </a:p>
        </p:txBody>
      </p:sp>
      <p:sp>
        <p:nvSpPr>
          <p:cNvPr id="26" name="Line 26"/>
          <p:cNvSpPr/>
          <p:nvPr/>
        </p:nvSpPr>
        <p:spPr>
          <a:xfrm>
            <a:off x="7965720" y="1097680"/>
            <a:ext cx="0" cy="2154240"/>
          </a:xfrm>
          <a:prstGeom prst="line">
            <a:avLst/>
          </a:prstGeom>
          <a:ln w="3240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de-DE"/>
          </a:p>
        </p:txBody>
      </p:sp>
      <p:sp>
        <p:nvSpPr>
          <p:cNvPr id="27" name="Line 28"/>
          <p:cNvSpPr/>
          <p:nvPr/>
        </p:nvSpPr>
        <p:spPr>
          <a:xfrm>
            <a:off x="5054400" y="1097680"/>
            <a:ext cx="0" cy="2154240"/>
          </a:xfrm>
          <a:prstGeom prst="line">
            <a:avLst/>
          </a:prstGeom>
          <a:ln w="3240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de-DE"/>
          </a:p>
        </p:txBody>
      </p:sp>
      <p:sp>
        <p:nvSpPr>
          <p:cNvPr id="28" name="Line 29"/>
          <p:cNvSpPr/>
          <p:nvPr/>
        </p:nvSpPr>
        <p:spPr>
          <a:xfrm>
            <a:off x="1147928" y="1097680"/>
            <a:ext cx="0" cy="2154240"/>
          </a:xfrm>
          <a:prstGeom prst="line">
            <a:avLst/>
          </a:prstGeom>
          <a:ln w="3240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de-DE"/>
          </a:p>
        </p:txBody>
      </p:sp>
      <p:sp>
        <p:nvSpPr>
          <p:cNvPr id="29" name="Line 30"/>
          <p:cNvSpPr/>
          <p:nvPr/>
        </p:nvSpPr>
        <p:spPr>
          <a:xfrm>
            <a:off x="1640310" y="1097680"/>
            <a:ext cx="0" cy="2154240"/>
          </a:xfrm>
          <a:prstGeom prst="line">
            <a:avLst/>
          </a:prstGeom>
          <a:ln w="3240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de-DE"/>
          </a:p>
        </p:txBody>
      </p:sp>
      <p:sp>
        <p:nvSpPr>
          <p:cNvPr id="30" name="Line 31"/>
          <p:cNvSpPr/>
          <p:nvPr/>
        </p:nvSpPr>
        <p:spPr>
          <a:xfrm>
            <a:off x="2093760" y="1097680"/>
            <a:ext cx="0" cy="2154240"/>
          </a:xfrm>
          <a:prstGeom prst="line">
            <a:avLst/>
          </a:prstGeom>
          <a:ln w="3240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de-DE"/>
          </a:p>
        </p:txBody>
      </p:sp>
      <p:sp>
        <p:nvSpPr>
          <p:cNvPr id="31" name="Line 32"/>
          <p:cNvSpPr/>
          <p:nvPr/>
        </p:nvSpPr>
        <p:spPr>
          <a:xfrm>
            <a:off x="2592360" y="1097680"/>
            <a:ext cx="0" cy="2154240"/>
          </a:xfrm>
          <a:prstGeom prst="line">
            <a:avLst/>
          </a:prstGeom>
          <a:ln w="3240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de-DE"/>
          </a:p>
        </p:txBody>
      </p:sp>
      <p:sp>
        <p:nvSpPr>
          <p:cNvPr id="32" name="Line 33"/>
          <p:cNvSpPr/>
          <p:nvPr/>
        </p:nvSpPr>
        <p:spPr>
          <a:xfrm>
            <a:off x="3074760" y="1097680"/>
            <a:ext cx="0" cy="2154240"/>
          </a:xfrm>
          <a:prstGeom prst="line">
            <a:avLst/>
          </a:prstGeom>
          <a:ln w="3240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de-DE"/>
          </a:p>
        </p:txBody>
      </p:sp>
      <p:sp>
        <p:nvSpPr>
          <p:cNvPr id="33" name="Line 34"/>
          <p:cNvSpPr/>
          <p:nvPr/>
        </p:nvSpPr>
        <p:spPr>
          <a:xfrm>
            <a:off x="3573360" y="1097680"/>
            <a:ext cx="0" cy="2154240"/>
          </a:xfrm>
          <a:prstGeom prst="line">
            <a:avLst/>
          </a:prstGeom>
          <a:ln w="3240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de-DE"/>
          </a:p>
        </p:txBody>
      </p:sp>
      <p:sp>
        <p:nvSpPr>
          <p:cNvPr id="34" name="Line 35"/>
          <p:cNvSpPr/>
          <p:nvPr/>
        </p:nvSpPr>
        <p:spPr>
          <a:xfrm>
            <a:off x="5537160" y="1097680"/>
            <a:ext cx="0" cy="2154240"/>
          </a:xfrm>
          <a:prstGeom prst="line">
            <a:avLst/>
          </a:prstGeom>
          <a:ln w="3240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de-DE"/>
          </a:p>
        </p:txBody>
      </p:sp>
      <p:sp>
        <p:nvSpPr>
          <p:cNvPr id="35" name="Line 36"/>
          <p:cNvSpPr/>
          <p:nvPr/>
        </p:nvSpPr>
        <p:spPr>
          <a:xfrm>
            <a:off x="6984720" y="1097680"/>
            <a:ext cx="5708" cy="1963393"/>
          </a:xfrm>
          <a:prstGeom prst="line">
            <a:avLst/>
          </a:prstGeom>
          <a:ln w="3240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de-DE"/>
          </a:p>
        </p:txBody>
      </p:sp>
      <p:sp>
        <p:nvSpPr>
          <p:cNvPr id="36" name="Line 37"/>
          <p:cNvSpPr/>
          <p:nvPr/>
        </p:nvSpPr>
        <p:spPr>
          <a:xfrm>
            <a:off x="7483319" y="1097680"/>
            <a:ext cx="13875" cy="1956233"/>
          </a:xfrm>
          <a:prstGeom prst="line">
            <a:avLst/>
          </a:prstGeom>
          <a:ln w="3240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de-DE"/>
          </a:p>
        </p:txBody>
      </p:sp>
      <p:sp>
        <p:nvSpPr>
          <p:cNvPr id="37" name="Line 38"/>
          <p:cNvSpPr/>
          <p:nvPr/>
        </p:nvSpPr>
        <p:spPr>
          <a:xfrm>
            <a:off x="8464320" y="1097680"/>
            <a:ext cx="0" cy="2154240"/>
          </a:xfrm>
          <a:prstGeom prst="line">
            <a:avLst/>
          </a:prstGeom>
          <a:ln w="3240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de-DE"/>
          </a:p>
        </p:txBody>
      </p:sp>
      <p:sp>
        <p:nvSpPr>
          <p:cNvPr id="38" name="Line 39"/>
          <p:cNvSpPr/>
          <p:nvPr/>
        </p:nvSpPr>
        <p:spPr>
          <a:xfrm>
            <a:off x="163440" y="1097680"/>
            <a:ext cx="0" cy="1761709"/>
          </a:xfrm>
          <a:prstGeom prst="line">
            <a:avLst/>
          </a:prstGeom>
          <a:ln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de-DE"/>
          </a:p>
        </p:txBody>
      </p:sp>
      <p:sp>
        <p:nvSpPr>
          <p:cNvPr id="39" name="Line 40"/>
          <p:cNvSpPr/>
          <p:nvPr/>
        </p:nvSpPr>
        <p:spPr>
          <a:xfrm>
            <a:off x="163980" y="2865059"/>
            <a:ext cx="8783640" cy="0"/>
          </a:xfrm>
          <a:prstGeom prst="line">
            <a:avLst/>
          </a:prstGeom>
          <a:ln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de-DE"/>
          </a:p>
        </p:txBody>
      </p:sp>
      <p:sp>
        <p:nvSpPr>
          <p:cNvPr id="40" name="Line 41"/>
          <p:cNvSpPr/>
          <p:nvPr/>
        </p:nvSpPr>
        <p:spPr>
          <a:xfrm>
            <a:off x="163440" y="1097680"/>
            <a:ext cx="8783640" cy="0"/>
          </a:xfrm>
          <a:prstGeom prst="line">
            <a:avLst/>
          </a:prstGeom>
          <a:ln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de-DE"/>
          </a:p>
        </p:txBody>
      </p:sp>
      <p:sp>
        <p:nvSpPr>
          <p:cNvPr id="41" name="CustomShape 43"/>
          <p:cNvSpPr/>
          <p:nvPr/>
        </p:nvSpPr>
        <p:spPr>
          <a:xfrm>
            <a:off x="1147686" y="686560"/>
            <a:ext cx="7797594" cy="212400"/>
          </a:xfrm>
          <a:prstGeom prst="rect">
            <a:avLst/>
          </a:prstGeom>
          <a:solidFill>
            <a:schemeClr val="bg1"/>
          </a:solidFill>
          <a:ln w="9360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1200" b="1" strike="noStrike" spc="-1" dirty="0">
                <a:solidFill>
                  <a:srgbClr val="FFC000"/>
                </a:solidFill>
                <a:latin typeface="Arial"/>
              </a:rPr>
              <a:t>Working Processes </a:t>
            </a:r>
            <a:r>
              <a:rPr lang="en-US" sz="1200" b="1" strike="noStrike" spc="-1" dirty="0" smtClean="0">
                <a:solidFill>
                  <a:srgbClr val="FFC000"/>
                </a:solidFill>
                <a:latin typeface="Arial"/>
              </a:rPr>
              <a:t>Pre-assembly</a:t>
            </a:r>
            <a:endParaRPr lang="de-DE" sz="1200" b="0" strike="noStrike" spc="-1" dirty="0">
              <a:solidFill>
                <a:srgbClr val="FFC000"/>
              </a:solidFill>
              <a:latin typeface="Arial"/>
            </a:endParaRPr>
          </a:p>
        </p:txBody>
      </p:sp>
      <p:sp>
        <p:nvSpPr>
          <p:cNvPr id="42" name="CustomShape 63"/>
          <p:cNvSpPr/>
          <p:nvPr/>
        </p:nvSpPr>
        <p:spPr>
          <a:xfrm>
            <a:off x="1143766" y="3070481"/>
            <a:ext cx="498240" cy="199800"/>
          </a:xfrm>
          <a:prstGeom prst="rect">
            <a:avLst/>
          </a:prstGeom>
          <a:noFill/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23760" rIns="0" bIns="2376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de-DE" sz="1000" b="1" strike="noStrike" spc="-1">
                <a:solidFill>
                  <a:srgbClr val="000000"/>
                </a:solidFill>
                <a:latin typeface="Arial"/>
              </a:rPr>
              <a:t>1.</a:t>
            </a:r>
            <a:endParaRPr lang="de-DE" sz="1000" b="0" strike="noStrike" spc="-1">
              <a:latin typeface="Arial"/>
            </a:endParaRPr>
          </a:p>
        </p:txBody>
      </p:sp>
      <p:sp>
        <p:nvSpPr>
          <p:cNvPr id="43" name="CustomShape 64"/>
          <p:cNvSpPr/>
          <p:nvPr/>
        </p:nvSpPr>
        <p:spPr>
          <a:xfrm>
            <a:off x="1642366" y="3070481"/>
            <a:ext cx="450360" cy="199800"/>
          </a:xfrm>
          <a:prstGeom prst="rect">
            <a:avLst/>
          </a:prstGeom>
          <a:noFill/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23760" rIns="0" bIns="2376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de-DE" sz="1000" b="1" strike="noStrike" spc="-1">
                <a:solidFill>
                  <a:srgbClr val="000000"/>
                </a:solidFill>
                <a:latin typeface="Arial"/>
              </a:rPr>
              <a:t>2.</a:t>
            </a:r>
            <a:endParaRPr lang="de-DE" sz="1000" b="0" strike="noStrike" spc="-1">
              <a:latin typeface="Arial"/>
            </a:endParaRPr>
          </a:p>
        </p:txBody>
      </p:sp>
      <p:sp>
        <p:nvSpPr>
          <p:cNvPr id="44" name="CustomShape 65"/>
          <p:cNvSpPr/>
          <p:nvPr/>
        </p:nvSpPr>
        <p:spPr>
          <a:xfrm>
            <a:off x="2093086" y="3070481"/>
            <a:ext cx="498240" cy="199800"/>
          </a:xfrm>
          <a:prstGeom prst="rect">
            <a:avLst/>
          </a:prstGeom>
          <a:noFill/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23760" rIns="0" bIns="2376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de-DE" sz="1000" b="1" strike="noStrike" spc="-1">
                <a:solidFill>
                  <a:srgbClr val="000000"/>
                </a:solidFill>
                <a:latin typeface="Arial"/>
              </a:rPr>
              <a:t>3.</a:t>
            </a:r>
            <a:endParaRPr lang="de-DE" sz="1000" b="0" strike="noStrike" spc="-1">
              <a:latin typeface="Arial"/>
            </a:endParaRPr>
          </a:p>
        </p:txBody>
      </p:sp>
      <p:sp>
        <p:nvSpPr>
          <p:cNvPr id="45" name="CustomShape 66"/>
          <p:cNvSpPr/>
          <p:nvPr/>
        </p:nvSpPr>
        <p:spPr>
          <a:xfrm>
            <a:off x="2591686" y="3070481"/>
            <a:ext cx="482400" cy="199800"/>
          </a:xfrm>
          <a:prstGeom prst="rect">
            <a:avLst/>
          </a:prstGeom>
          <a:noFill/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23760" rIns="0" bIns="2376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de-DE" sz="1000" b="1" strike="noStrike" spc="-1">
                <a:solidFill>
                  <a:srgbClr val="000000"/>
                </a:solidFill>
                <a:latin typeface="Arial"/>
              </a:rPr>
              <a:t>4.</a:t>
            </a:r>
            <a:endParaRPr lang="de-DE" sz="1000" b="0" strike="noStrike" spc="-1">
              <a:latin typeface="Arial"/>
            </a:endParaRPr>
          </a:p>
        </p:txBody>
      </p:sp>
      <p:sp>
        <p:nvSpPr>
          <p:cNvPr id="46" name="CustomShape 67"/>
          <p:cNvSpPr/>
          <p:nvPr/>
        </p:nvSpPr>
        <p:spPr>
          <a:xfrm>
            <a:off x="3074086" y="3070481"/>
            <a:ext cx="498240" cy="199800"/>
          </a:xfrm>
          <a:prstGeom prst="rect">
            <a:avLst/>
          </a:prstGeom>
          <a:noFill/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23760" rIns="0" bIns="2376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de-DE" sz="1000" b="1" strike="noStrike" spc="-1">
                <a:solidFill>
                  <a:srgbClr val="000000"/>
                </a:solidFill>
                <a:latin typeface="Arial"/>
              </a:rPr>
              <a:t>5.</a:t>
            </a:r>
            <a:endParaRPr lang="de-DE" sz="1000" b="0" strike="noStrike" spc="-1">
              <a:latin typeface="Arial"/>
            </a:endParaRPr>
          </a:p>
        </p:txBody>
      </p:sp>
      <p:sp>
        <p:nvSpPr>
          <p:cNvPr id="47" name="CustomShape 68"/>
          <p:cNvSpPr/>
          <p:nvPr/>
        </p:nvSpPr>
        <p:spPr>
          <a:xfrm>
            <a:off x="3572686" y="3070481"/>
            <a:ext cx="482400" cy="199800"/>
          </a:xfrm>
          <a:prstGeom prst="rect">
            <a:avLst/>
          </a:prstGeom>
          <a:noFill/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23760" rIns="0" bIns="2376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de-DE" sz="1000" b="1" strike="noStrike" spc="-1">
                <a:solidFill>
                  <a:srgbClr val="000000"/>
                </a:solidFill>
                <a:latin typeface="Arial"/>
              </a:rPr>
              <a:t>6.</a:t>
            </a:r>
            <a:endParaRPr lang="de-DE" sz="1000" b="0" strike="noStrike" spc="-1">
              <a:latin typeface="Arial"/>
            </a:endParaRPr>
          </a:p>
        </p:txBody>
      </p:sp>
      <p:sp>
        <p:nvSpPr>
          <p:cNvPr id="48" name="CustomShape 69"/>
          <p:cNvSpPr/>
          <p:nvPr/>
        </p:nvSpPr>
        <p:spPr>
          <a:xfrm>
            <a:off x="4055446" y="3070481"/>
            <a:ext cx="498240" cy="199800"/>
          </a:xfrm>
          <a:prstGeom prst="rect">
            <a:avLst/>
          </a:prstGeom>
          <a:noFill/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23760" rIns="0" bIns="2376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de-DE" sz="1000" b="1" strike="noStrike" spc="-1">
                <a:solidFill>
                  <a:srgbClr val="000000"/>
                </a:solidFill>
                <a:latin typeface="Arial"/>
              </a:rPr>
              <a:t>7.</a:t>
            </a:r>
            <a:endParaRPr lang="de-DE" sz="1000" b="0" strike="noStrike" spc="-1">
              <a:latin typeface="Arial"/>
            </a:endParaRPr>
          </a:p>
        </p:txBody>
      </p:sp>
      <p:sp>
        <p:nvSpPr>
          <p:cNvPr id="49" name="CustomShape 70"/>
          <p:cNvSpPr/>
          <p:nvPr/>
        </p:nvSpPr>
        <p:spPr>
          <a:xfrm>
            <a:off x="4553686" y="3070481"/>
            <a:ext cx="498240" cy="199800"/>
          </a:xfrm>
          <a:prstGeom prst="rect">
            <a:avLst/>
          </a:prstGeom>
          <a:noFill/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23760" rIns="0" bIns="2376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de-DE" sz="1000" b="1" strike="noStrike" spc="-1">
                <a:solidFill>
                  <a:srgbClr val="000000"/>
                </a:solidFill>
                <a:latin typeface="Arial"/>
              </a:rPr>
              <a:t>8.</a:t>
            </a:r>
            <a:endParaRPr lang="de-DE" sz="1000" b="0" strike="noStrike" spc="-1">
              <a:latin typeface="Arial"/>
            </a:endParaRPr>
          </a:p>
        </p:txBody>
      </p:sp>
      <p:sp>
        <p:nvSpPr>
          <p:cNvPr id="50" name="CustomShape 71"/>
          <p:cNvSpPr/>
          <p:nvPr/>
        </p:nvSpPr>
        <p:spPr>
          <a:xfrm>
            <a:off x="5052286" y="3070481"/>
            <a:ext cx="483840" cy="199800"/>
          </a:xfrm>
          <a:prstGeom prst="rect">
            <a:avLst/>
          </a:prstGeom>
          <a:noFill/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23760" rIns="0" bIns="2376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de-DE" sz="1000" b="1" strike="noStrike" spc="-1">
                <a:solidFill>
                  <a:srgbClr val="000000"/>
                </a:solidFill>
                <a:latin typeface="Arial"/>
              </a:rPr>
              <a:t>9.</a:t>
            </a:r>
            <a:endParaRPr lang="de-DE" sz="1000" b="0" strike="noStrike" spc="-1">
              <a:latin typeface="Arial"/>
            </a:endParaRPr>
          </a:p>
        </p:txBody>
      </p:sp>
      <p:sp>
        <p:nvSpPr>
          <p:cNvPr id="51" name="CustomShape 72"/>
          <p:cNvSpPr/>
          <p:nvPr/>
        </p:nvSpPr>
        <p:spPr>
          <a:xfrm>
            <a:off x="5536486" y="3070481"/>
            <a:ext cx="498240" cy="199800"/>
          </a:xfrm>
          <a:prstGeom prst="rect">
            <a:avLst/>
          </a:prstGeom>
          <a:noFill/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23760" rIns="0" bIns="2376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de-DE" sz="1000" b="1" strike="noStrike" spc="-1">
                <a:solidFill>
                  <a:srgbClr val="000000"/>
                </a:solidFill>
                <a:latin typeface="Arial"/>
              </a:rPr>
              <a:t>10.</a:t>
            </a:r>
            <a:endParaRPr lang="de-DE" sz="1000" b="0" strike="noStrike" spc="-1">
              <a:latin typeface="Arial"/>
            </a:endParaRPr>
          </a:p>
        </p:txBody>
      </p:sp>
      <p:sp>
        <p:nvSpPr>
          <p:cNvPr id="52" name="CustomShape 73"/>
          <p:cNvSpPr/>
          <p:nvPr/>
        </p:nvSpPr>
        <p:spPr>
          <a:xfrm>
            <a:off x="6035086" y="3070481"/>
            <a:ext cx="482400" cy="199800"/>
          </a:xfrm>
          <a:prstGeom prst="rect">
            <a:avLst/>
          </a:prstGeom>
          <a:noFill/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23760" rIns="0" bIns="2376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de-DE" sz="1000" b="1" strike="noStrike" spc="-1">
                <a:solidFill>
                  <a:srgbClr val="000000"/>
                </a:solidFill>
                <a:latin typeface="Arial"/>
              </a:rPr>
              <a:t>11.</a:t>
            </a:r>
            <a:endParaRPr lang="de-DE" sz="1000" b="0" strike="noStrike" spc="-1">
              <a:latin typeface="Arial"/>
            </a:endParaRPr>
          </a:p>
        </p:txBody>
      </p:sp>
      <p:sp>
        <p:nvSpPr>
          <p:cNvPr id="53" name="CustomShape 74"/>
          <p:cNvSpPr/>
          <p:nvPr/>
        </p:nvSpPr>
        <p:spPr>
          <a:xfrm>
            <a:off x="6517486" y="3070481"/>
            <a:ext cx="498240" cy="199800"/>
          </a:xfrm>
          <a:prstGeom prst="rect">
            <a:avLst/>
          </a:prstGeom>
          <a:noFill/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23760" rIns="0" bIns="2376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de-DE" sz="1000" b="1" strike="noStrike" spc="-1">
                <a:solidFill>
                  <a:srgbClr val="000000"/>
                </a:solidFill>
                <a:latin typeface="Arial"/>
              </a:rPr>
              <a:t>12.</a:t>
            </a:r>
            <a:endParaRPr lang="de-DE" sz="1000" b="0" strike="noStrike" spc="-1">
              <a:latin typeface="Arial"/>
            </a:endParaRPr>
          </a:p>
        </p:txBody>
      </p:sp>
      <p:sp>
        <p:nvSpPr>
          <p:cNvPr id="54" name="CustomShape 75"/>
          <p:cNvSpPr/>
          <p:nvPr/>
        </p:nvSpPr>
        <p:spPr>
          <a:xfrm>
            <a:off x="7016086" y="3070481"/>
            <a:ext cx="498240" cy="199800"/>
          </a:xfrm>
          <a:prstGeom prst="rect">
            <a:avLst/>
          </a:prstGeom>
          <a:noFill/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23760" rIns="0" bIns="2376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de-DE" sz="1000" b="1" strike="noStrike" spc="-1">
                <a:solidFill>
                  <a:srgbClr val="000000"/>
                </a:solidFill>
                <a:latin typeface="Arial"/>
              </a:rPr>
              <a:t>13.</a:t>
            </a:r>
            <a:endParaRPr lang="de-DE" sz="1000" b="0" strike="noStrike" spc="-1">
              <a:latin typeface="Arial"/>
            </a:endParaRPr>
          </a:p>
        </p:txBody>
      </p:sp>
      <p:sp>
        <p:nvSpPr>
          <p:cNvPr id="55" name="CustomShape 76"/>
          <p:cNvSpPr/>
          <p:nvPr/>
        </p:nvSpPr>
        <p:spPr>
          <a:xfrm>
            <a:off x="7514326" y="3070481"/>
            <a:ext cx="450360" cy="199800"/>
          </a:xfrm>
          <a:prstGeom prst="rect">
            <a:avLst/>
          </a:prstGeom>
          <a:noFill/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23760" rIns="0" bIns="2376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de-DE" sz="1000" b="1" strike="noStrike" spc="-1">
                <a:solidFill>
                  <a:srgbClr val="000000"/>
                </a:solidFill>
                <a:latin typeface="Arial"/>
              </a:rPr>
              <a:t>14.</a:t>
            </a:r>
            <a:endParaRPr lang="de-DE" sz="1000" b="0" strike="noStrike" spc="-1">
              <a:latin typeface="Arial"/>
            </a:endParaRPr>
          </a:p>
        </p:txBody>
      </p:sp>
      <p:sp>
        <p:nvSpPr>
          <p:cNvPr id="56" name="CustomShape 77"/>
          <p:cNvSpPr/>
          <p:nvPr/>
        </p:nvSpPr>
        <p:spPr>
          <a:xfrm>
            <a:off x="7965406" y="3070481"/>
            <a:ext cx="498240" cy="199800"/>
          </a:xfrm>
          <a:prstGeom prst="rect">
            <a:avLst/>
          </a:prstGeom>
          <a:noFill/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23760" rIns="0" bIns="2376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de-DE" sz="1000" b="1" strike="noStrike" spc="-1">
                <a:solidFill>
                  <a:srgbClr val="000000"/>
                </a:solidFill>
                <a:latin typeface="Arial"/>
              </a:rPr>
              <a:t>15.</a:t>
            </a:r>
            <a:endParaRPr lang="de-DE" sz="1000" b="0" strike="noStrike" spc="-1">
              <a:latin typeface="Arial"/>
            </a:endParaRPr>
          </a:p>
        </p:txBody>
      </p:sp>
      <p:sp>
        <p:nvSpPr>
          <p:cNvPr id="57" name="CustomShape 78"/>
          <p:cNvSpPr/>
          <p:nvPr/>
        </p:nvSpPr>
        <p:spPr>
          <a:xfrm>
            <a:off x="8463646" y="3070481"/>
            <a:ext cx="482400" cy="199800"/>
          </a:xfrm>
          <a:prstGeom prst="rect">
            <a:avLst/>
          </a:prstGeom>
          <a:noFill/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23760" rIns="0" bIns="2376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de-DE" sz="1000" b="1" strike="noStrike" spc="-1">
                <a:solidFill>
                  <a:srgbClr val="000000"/>
                </a:solidFill>
                <a:latin typeface="Arial"/>
              </a:rPr>
              <a:t>16.</a:t>
            </a:r>
            <a:endParaRPr lang="de-DE" sz="1000" b="0" strike="noStrike" spc="-1">
              <a:latin typeface="Arial"/>
            </a:endParaRPr>
          </a:p>
        </p:txBody>
      </p:sp>
      <p:sp>
        <p:nvSpPr>
          <p:cNvPr id="58" name="Line 81"/>
          <p:cNvSpPr/>
          <p:nvPr/>
        </p:nvSpPr>
        <p:spPr>
          <a:xfrm>
            <a:off x="8463323" y="3271949"/>
            <a:ext cx="0" cy="1658880"/>
          </a:xfrm>
          <a:prstGeom prst="line">
            <a:avLst/>
          </a:prstGeom>
          <a:ln w="3240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de-DE"/>
          </a:p>
        </p:txBody>
      </p:sp>
      <p:sp>
        <p:nvSpPr>
          <p:cNvPr id="59" name="Line 82"/>
          <p:cNvSpPr/>
          <p:nvPr/>
        </p:nvSpPr>
        <p:spPr>
          <a:xfrm>
            <a:off x="7964723" y="3271949"/>
            <a:ext cx="0" cy="1658880"/>
          </a:xfrm>
          <a:prstGeom prst="line">
            <a:avLst/>
          </a:prstGeom>
          <a:ln w="3240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de-DE"/>
          </a:p>
        </p:txBody>
      </p:sp>
      <p:sp>
        <p:nvSpPr>
          <p:cNvPr id="60" name="Line 83"/>
          <p:cNvSpPr/>
          <p:nvPr/>
        </p:nvSpPr>
        <p:spPr>
          <a:xfrm>
            <a:off x="1147099" y="3271949"/>
            <a:ext cx="0" cy="1658880"/>
          </a:xfrm>
          <a:prstGeom prst="line">
            <a:avLst/>
          </a:prstGeom>
          <a:ln w="3240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de-DE"/>
          </a:p>
        </p:txBody>
      </p:sp>
      <p:sp>
        <p:nvSpPr>
          <p:cNvPr id="61" name="Line 85"/>
          <p:cNvSpPr/>
          <p:nvPr/>
        </p:nvSpPr>
        <p:spPr>
          <a:xfrm>
            <a:off x="1645339" y="3271949"/>
            <a:ext cx="0" cy="1658880"/>
          </a:xfrm>
          <a:prstGeom prst="line">
            <a:avLst/>
          </a:prstGeom>
          <a:ln w="3240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de-DE"/>
          </a:p>
        </p:txBody>
      </p:sp>
      <p:sp>
        <p:nvSpPr>
          <p:cNvPr id="62" name="Line 86"/>
          <p:cNvSpPr/>
          <p:nvPr/>
        </p:nvSpPr>
        <p:spPr>
          <a:xfrm>
            <a:off x="2092763" y="3271949"/>
            <a:ext cx="0" cy="1658880"/>
          </a:xfrm>
          <a:prstGeom prst="line">
            <a:avLst/>
          </a:prstGeom>
          <a:ln w="3240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de-DE"/>
          </a:p>
        </p:txBody>
      </p:sp>
      <p:sp>
        <p:nvSpPr>
          <p:cNvPr id="63" name="Line 87"/>
          <p:cNvSpPr/>
          <p:nvPr/>
        </p:nvSpPr>
        <p:spPr>
          <a:xfrm>
            <a:off x="4554803" y="3271949"/>
            <a:ext cx="0" cy="1658880"/>
          </a:xfrm>
          <a:prstGeom prst="line">
            <a:avLst/>
          </a:prstGeom>
          <a:ln w="3240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de-DE"/>
          </a:p>
        </p:txBody>
      </p:sp>
      <p:sp>
        <p:nvSpPr>
          <p:cNvPr id="64" name="Line 88"/>
          <p:cNvSpPr/>
          <p:nvPr/>
        </p:nvSpPr>
        <p:spPr>
          <a:xfrm>
            <a:off x="2591363" y="3271949"/>
            <a:ext cx="0" cy="1658880"/>
          </a:xfrm>
          <a:prstGeom prst="line">
            <a:avLst/>
          </a:prstGeom>
          <a:ln w="3240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de-DE"/>
          </a:p>
        </p:txBody>
      </p:sp>
      <p:sp>
        <p:nvSpPr>
          <p:cNvPr id="65" name="Line 89"/>
          <p:cNvSpPr/>
          <p:nvPr/>
        </p:nvSpPr>
        <p:spPr>
          <a:xfrm>
            <a:off x="5053403" y="3271949"/>
            <a:ext cx="0" cy="1658880"/>
          </a:xfrm>
          <a:prstGeom prst="line">
            <a:avLst/>
          </a:prstGeom>
          <a:ln w="3240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de-DE"/>
          </a:p>
        </p:txBody>
      </p:sp>
      <p:sp>
        <p:nvSpPr>
          <p:cNvPr id="66" name="Line 90"/>
          <p:cNvSpPr/>
          <p:nvPr/>
        </p:nvSpPr>
        <p:spPr>
          <a:xfrm>
            <a:off x="3073763" y="3271949"/>
            <a:ext cx="0" cy="1658880"/>
          </a:xfrm>
          <a:prstGeom prst="line">
            <a:avLst/>
          </a:prstGeom>
          <a:ln w="3240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de-DE"/>
          </a:p>
        </p:txBody>
      </p:sp>
      <p:sp>
        <p:nvSpPr>
          <p:cNvPr id="67" name="Line 91"/>
          <p:cNvSpPr/>
          <p:nvPr/>
        </p:nvSpPr>
        <p:spPr>
          <a:xfrm>
            <a:off x="3567946" y="3271949"/>
            <a:ext cx="0" cy="1658880"/>
          </a:xfrm>
          <a:prstGeom prst="line">
            <a:avLst/>
          </a:prstGeom>
          <a:ln w="3240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de-DE"/>
          </a:p>
        </p:txBody>
      </p:sp>
      <p:sp>
        <p:nvSpPr>
          <p:cNvPr id="68" name="Line 92"/>
          <p:cNvSpPr/>
          <p:nvPr/>
        </p:nvSpPr>
        <p:spPr>
          <a:xfrm>
            <a:off x="4061769" y="3271949"/>
            <a:ext cx="0" cy="1658880"/>
          </a:xfrm>
          <a:prstGeom prst="line">
            <a:avLst/>
          </a:prstGeom>
          <a:ln w="3240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de-DE"/>
          </a:p>
        </p:txBody>
      </p:sp>
      <p:sp>
        <p:nvSpPr>
          <p:cNvPr id="69" name="Line 93"/>
          <p:cNvSpPr/>
          <p:nvPr/>
        </p:nvSpPr>
        <p:spPr>
          <a:xfrm>
            <a:off x="5536163" y="3271949"/>
            <a:ext cx="0" cy="1658880"/>
          </a:xfrm>
          <a:prstGeom prst="line">
            <a:avLst/>
          </a:prstGeom>
          <a:ln w="3240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de-DE"/>
          </a:p>
        </p:txBody>
      </p:sp>
      <p:sp>
        <p:nvSpPr>
          <p:cNvPr id="70" name="Line 94"/>
          <p:cNvSpPr/>
          <p:nvPr/>
        </p:nvSpPr>
        <p:spPr>
          <a:xfrm>
            <a:off x="6034403" y="3271949"/>
            <a:ext cx="0" cy="1658880"/>
          </a:xfrm>
          <a:prstGeom prst="line">
            <a:avLst/>
          </a:prstGeom>
          <a:ln w="3240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de-DE"/>
          </a:p>
        </p:txBody>
      </p:sp>
      <p:sp>
        <p:nvSpPr>
          <p:cNvPr id="71" name="Line 95"/>
          <p:cNvSpPr/>
          <p:nvPr/>
        </p:nvSpPr>
        <p:spPr>
          <a:xfrm>
            <a:off x="6519752" y="3271949"/>
            <a:ext cx="0" cy="1658880"/>
          </a:xfrm>
          <a:prstGeom prst="line">
            <a:avLst/>
          </a:prstGeom>
          <a:ln w="3240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de-DE"/>
          </a:p>
        </p:txBody>
      </p:sp>
      <p:sp>
        <p:nvSpPr>
          <p:cNvPr id="72" name="Line 96"/>
          <p:cNvSpPr/>
          <p:nvPr/>
        </p:nvSpPr>
        <p:spPr>
          <a:xfrm>
            <a:off x="7019059" y="3271949"/>
            <a:ext cx="0" cy="1658880"/>
          </a:xfrm>
          <a:prstGeom prst="line">
            <a:avLst/>
          </a:prstGeom>
          <a:ln w="3240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de-DE"/>
          </a:p>
        </p:txBody>
      </p:sp>
      <p:sp>
        <p:nvSpPr>
          <p:cNvPr id="73" name="Line 97"/>
          <p:cNvSpPr/>
          <p:nvPr/>
        </p:nvSpPr>
        <p:spPr>
          <a:xfrm>
            <a:off x="7517659" y="3271949"/>
            <a:ext cx="0" cy="1658880"/>
          </a:xfrm>
          <a:prstGeom prst="line">
            <a:avLst/>
          </a:prstGeom>
          <a:ln w="3240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de-DE"/>
          </a:p>
        </p:txBody>
      </p:sp>
      <p:sp>
        <p:nvSpPr>
          <p:cNvPr id="74" name="Line 98"/>
          <p:cNvSpPr/>
          <p:nvPr/>
        </p:nvSpPr>
        <p:spPr>
          <a:xfrm>
            <a:off x="197779" y="3271949"/>
            <a:ext cx="0" cy="1658880"/>
          </a:xfrm>
          <a:prstGeom prst="line">
            <a:avLst/>
          </a:prstGeom>
          <a:ln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de-DE"/>
          </a:p>
        </p:txBody>
      </p:sp>
      <p:sp>
        <p:nvSpPr>
          <p:cNvPr id="75" name="Line 99"/>
          <p:cNvSpPr/>
          <p:nvPr/>
        </p:nvSpPr>
        <p:spPr>
          <a:xfrm>
            <a:off x="8950463" y="3262077"/>
            <a:ext cx="0" cy="1658880"/>
          </a:xfrm>
          <a:prstGeom prst="line">
            <a:avLst/>
          </a:prstGeom>
          <a:ln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de-DE"/>
          </a:p>
        </p:txBody>
      </p:sp>
      <p:sp>
        <p:nvSpPr>
          <p:cNvPr id="76" name="Line 100"/>
          <p:cNvSpPr/>
          <p:nvPr/>
        </p:nvSpPr>
        <p:spPr>
          <a:xfrm>
            <a:off x="197779" y="4930829"/>
            <a:ext cx="8783640" cy="0"/>
          </a:xfrm>
          <a:prstGeom prst="line">
            <a:avLst/>
          </a:prstGeom>
          <a:ln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de-DE"/>
          </a:p>
        </p:txBody>
      </p:sp>
      <p:sp>
        <p:nvSpPr>
          <p:cNvPr id="77" name="Line 101"/>
          <p:cNvSpPr/>
          <p:nvPr/>
        </p:nvSpPr>
        <p:spPr>
          <a:xfrm>
            <a:off x="186055" y="3271949"/>
            <a:ext cx="8783640" cy="0"/>
          </a:xfrm>
          <a:prstGeom prst="line">
            <a:avLst/>
          </a:prstGeom>
          <a:ln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de-DE"/>
          </a:p>
        </p:txBody>
      </p:sp>
      <p:sp>
        <p:nvSpPr>
          <p:cNvPr id="78" name="CustomShape 102"/>
          <p:cNvSpPr/>
          <p:nvPr/>
        </p:nvSpPr>
        <p:spPr>
          <a:xfrm>
            <a:off x="1148183" y="2859389"/>
            <a:ext cx="7795515" cy="220964"/>
          </a:xfrm>
          <a:prstGeom prst="rect">
            <a:avLst/>
          </a:prstGeom>
          <a:solidFill>
            <a:schemeClr val="bg1"/>
          </a:solidFill>
          <a:ln w="9360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1200" b="1" strike="noStrike" spc="-1" dirty="0">
                <a:solidFill>
                  <a:srgbClr val="FF9900"/>
                </a:solidFill>
                <a:latin typeface="Arial"/>
              </a:rPr>
              <a:t>Working Processes </a:t>
            </a:r>
            <a:r>
              <a:rPr lang="en-US" sz="1200" b="1" strike="noStrike" spc="-1" dirty="0" smtClean="0">
                <a:solidFill>
                  <a:srgbClr val="FF9900"/>
                </a:solidFill>
                <a:latin typeface="Arial"/>
              </a:rPr>
              <a:t>Installation</a:t>
            </a:r>
            <a:endParaRPr lang="de-DE" sz="1200" b="0" strike="noStrike" spc="-1" dirty="0">
              <a:solidFill>
                <a:srgbClr val="FF9900"/>
              </a:solidFill>
              <a:latin typeface="Arial"/>
            </a:endParaRPr>
          </a:p>
        </p:txBody>
      </p:sp>
      <p:sp>
        <p:nvSpPr>
          <p:cNvPr id="79" name="CustomShape 127"/>
          <p:cNvSpPr/>
          <p:nvPr/>
        </p:nvSpPr>
        <p:spPr>
          <a:xfrm>
            <a:off x="7025539" y="3278429"/>
            <a:ext cx="498240" cy="1652400"/>
          </a:xfrm>
          <a:prstGeom prst="rect">
            <a:avLst/>
          </a:prstGeom>
          <a:solidFill>
            <a:srgbClr val="92D05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de-DE"/>
          </a:p>
        </p:txBody>
      </p:sp>
      <p:sp>
        <p:nvSpPr>
          <p:cNvPr id="80" name="CustomShape 45"/>
          <p:cNvSpPr/>
          <p:nvPr/>
        </p:nvSpPr>
        <p:spPr>
          <a:xfrm>
            <a:off x="1180035" y="1308843"/>
            <a:ext cx="431280" cy="431280"/>
          </a:xfrm>
          <a:prstGeom prst="rect">
            <a:avLst/>
          </a:prstGeom>
          <a:solidFill>
            <a:srgbClr val="FFCC66"/>
          </a:solidFill>
          <a:ln w="6480">
            <a:solidFill>
              <a:schemeClr val="tx1"/>
            </a:solidFill>
            <a:round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de-DE" sz="700" b="0" strike="noStrike" spc="-1" dirty="0" err="1">
                <a:solidFill>
                  <a:srgbClr val="000000"/>
                </a:solidFill>
                <a:latin typeface="Calibri"/>
              </a:rPr>
              <a:t>transport</a:t>
            </a:r>
            <a:r>
              <a:rPr lang="de-DE" sz="700" b="0" strike="noStrike" spc="-1" dirty="0">
                <a:solidFill>
                  <a:srgbClr val="000000"/>
                </a:solidFill>
                <a:latin typeface="Calibri"/>
              </a:rPr>
              <a:t> to </a:t>
            </a:r>
            <a:r>
              <a:rPr lang="de-DE" sz="700" spc="-1" dirty="0" smtClean="0">
                <a:solidFill>
                  <a:srgbClr val="000000"/>
                </a:solidFill>
                <a:latin typeface="Calibri"/>
              </a:rPr>
              <a:t>LEB cave</a:t>
            </a:r>
            <a:endParaRPr lang="de-DE" sz="700" b="0" strike="noStrike" spc="-1" dirty="0">
              <a:latin typeface="Arial"/>
            </a:endParaRPr>
          </a:p>
        </p:txBody>
      </p:sp>
      <p:sp>
        <p:nvSpPr>
          <p:cNvPr id="81" name="CustomShape 46"/>
          <p:cNvSpPr/>
          <p:nvPr/>
        </p:nvSpPr>
        <p:spPr>
          <a:xfrm>
            <a:off x="6060549" y="1309873"/>
            <a:ext cx="431280" cy="431280"/>
          </a:xfrm>
          <a:prstGeom prst="rect">
            <a:avLst/>
          </a:prstGeom>
          <a:solidFill>
            <a:srgbClr val="FFCC66"/>
          </a:solidFill>
          <a:ln w="6480">
            <a:solidFill>
              <a:schemeClr val="tx1"/>
            </a:solidFill>
            <a:round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de-DE" sz="700" b="0" strike="noStrike" spc="-1" dirty="0" err="1">
                <a:solidFill>
                  <a:srgbClr val="000000"/>
                </a:solidFill>
                <a:latin typeface="Calibri"/>
              </a:rPr>
              <a:t>Preparation</a:t>
            </a:r>
            <a:r>
              <a:rPr lang="de-DE" sz="70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de-DE" sz="700" b="0" strike="noStrike" spc="-1" dirty="0" err="1">
                <a:solidFill>
                  <a:srgbClr val="000000"/>
                </a:solidFill>
                <a:latin typeface="Calibri"/>
              </a:rPr>
              <a:t>transport</a:t>
            </a:r>
            <a:endParaRPr lang="de-DE" sz="700" b="0" strike="noStrike" spc="-1" dirty="0">
              <a:latin typeface="Arial"/>
            </a:endParaRPr>
          </a:p>
        </p:txBody>
      </p:sp>
      <p:sp>
        <p:nvSpPr>
          <p:cNvPr id="82" name="CustomShape 48"/>
          <p:cNvSpPr/>
          <p:nvPr/>
        </p:nvSpPr>
        <p:spPr>
          <a:xfrm>
            <a:off x="6536829" y="1309873"/>
            <a:ext cx="433080" cy="433080"/>
          </a:xfrm>
          <a:prstGeom prst="rect">
            <a:avLst/>
          </a:prstGeom>
          <a:solidFill>
            <a:srgbClr val="92D050"/>
          </a:solidFill>
          <a:ln w="6480">
            <a:solidFill>
              <a:schemeClr val="tx1"/>
            </a:solidFill>
            <a:round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de-DE" sz="700" b="0" strike="noStrike" spc="-1">
                <a:solidFill>
                  <a:srgbClr val="000000"/>
                </a:solidFill>
                <a:latin typeface="Calibri"/>
              </a:rPr>
              <a:t>Documen-tation in PLM</a:t>
            </a:r>
            <a:endParaRPr lang="de-DE" sz="700" b="0" strike="noStrike" spc="-1">
              <a:latin typeface="Arial"/>
            </a:endParaRPr>
          </a:p>
        </p:txBody>
      </p:sp>
      <p:sp>
        <p:nvSpPr>
          <p:cNvPr id="83" name="CustomShape 49"/>
          <p:cNvSpPr/>
          <p:nvPr/>
        </p:nvSpPr>
        <p:spPr>
          <a:xfrm>
            <a:off x="3093789" y="1308433"/>
            <a:ext cx="431280" cy="431280"/>
          </a:xfrm>
          <a:prstGeom prst="rect">
            <a:avLst/>
          </a:prstGeom>
          <a:solidFill>
            <a:srgbClr val="FFCC66"/>
          </a:solidFill>
          <a:ln w="6480">
            <a:solidFill>
              <a:schemeClr val="tx1"/>
            </a:solidFill>
            <a:round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de-DE" sz="700" b="0" strike="noStrike" spc="-1">
                <a:solidFill>
                  <a:srgbClr val="000000"/>
                </a:solidFill>
                <a:latin typeface="Calibri"/>
              </a:rPr>
              <a:t>mounting flexible power cables</a:t>
            </a:r>
            <a:endParaRPr lang="de-DE" sz="700" b="0" strike="noStrike" spc="-1">
              <a:latin typeface="Arial"/>
            </a:endParaRPr>
          </a:p>
        </p:txBody>
      </p:sp>
      <p:sp>
        <p:nvSpPr>
          <p:cNvPr id="84" name="CustomShape 50"/>
          <p:cNvSpPr/>
          <p:nvPr/>
        </p:nvSpPr>
        <p:spPr>
          <a:xfrm>
            <a:off x="3103149" y="1782913"/>
            <a:ext cx="431280" cy="431280"/>
          </a:xfrm>
          <a:prstGeom prst="rect">
            <a:avLst/>
          </a:prstGeom>
          <a:solidFill>
            <a:srgbClr val="FFCC66"/>
          </a:solidFill>
          <a:ln w="6480">
            <a:solidFill>
              <a:schemeClr val="tx1"/>
            </a:solidFill>
            <a:round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de-DE" sz="700" b="0" strike="noStrike" spc="-1">
                <a:solidFill>
                  <a:srgbClr val="000000"/>
                </a:solidFill>
                <a:latin typeface="Calibri"/>
              </a:rPr>
              <a:t>mounting valve panel</a:t>
            </a:r>
            <a:endParaRPr lang="de-DE" sz="700" b="0" strike="noStrike" spc="-1">
              <a:latin typeface="Arial"/>
            </a:endParaRPr>
          </a:p>
        </p:txBody>
      </p:sp>
      <p:sp>
        <p:nvSpPr>
          <p:cNvPr id="85" name="CustomShape 51"/>
          <p:cNvSpPr/>
          <p:nvPr/>
        </p:nvSpPr>
        <p:spPr>
          <a:xfrm>
            <a:off x="2128570" y="1307623"/>
            <a:ext cx="431280" cy="431280"/>
          </a:xfrm>
          <a:prstGeom prst="rect">
            <a:avLst/>
          </a:prstGeom>
          <a:solidFill>
            <a:srgbClr val="92D050"/>
          </a:solidFill>
          <a:ln w="6480">
            <a:solidFill>
              <a:schemeClr val="tx1"/>
            </a:solidFill>
            <a:round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de-DE" sz="700" b="0" strike="noStrike" spc="-1" dirty="0" err="1">
                <a:solidFill>
                  <a:srgbClr val="000000"/>
                </a:solidFill>
                <a:latin typeface="Calibri"/>
              </a:rPr>
              <a:t>quench</a:t>
            </a:r>
            <a:r>
              <a:rPr lang="de-DE" sz="70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de-DE" sz="700" b="0" strike="noStrike" spc="-1" dirty="0" err="1">
                <a:solidFill>
                  <a:srgbClr val="000000"/>
                </a:solidFill>
                <a:latin typeface="Calibri"/>
              </a:rPr>
              <a:t>detection</a:t>
            </a:r>
            <a:r>
              <a:rPr lang="de-DE" sz="700" b="0" strike="noStrike" spc="-1" dirty="0">
                <a:solidFill>
                  <a:srgbClr val="000000"/>
                </a:solidFill>
                <a:latin typeface="Calibri"/>
              </a:rPr>
              <a:t> box (</a:t>
            </a:r>
            <a:r>
              <a:rPr lang="de-DE" sz="700" b="0" strike="noStrike" spc="-1" dirty="0" err="1">
                <a:solidFill>
                  <a:srgbClr val="000000"/>
                </a:solidFill>
                <a:latin typeface="Calibri"/>
              </a:rPr>
              <a:t>only</a:t>
            </a:r>
            <a:r>
              <a:rPr lang="de-DE" sz="700" b="0" strike="noStrike" spc="-1" dirty="0">
                <a:solidFill>
                  <a:srgbClr val="000000"/>
                </a:solidFill>
                <a:latin typeface="Calibri"/>
              </a:rPr>
              <a:t> FOS)</a:t>
            </a:r>
            <a:endParaRPr lang="de-DE" sz="700" b="0" strike="noStrike" spc="-1" dirty="0">
              <a:latin typeface="Arial"/>
            </a:endParaRPr>
          </a:p>
        </p:txBody>
      </p:sp>
      <p:sp>
        <p:nvSpPr>
          <p:cNvPr id="86" name="CustomShape 52"/>
          <p:cNvSpPr/>
          <p:nvPr/>
        </p:nvSpPr>
        <p:spPr>
          <a:xfrm>
            <a:off x="2607789" y="1308433"/>
            <a:ext cx="431280" cy="431280"/>
          </a:xfrm>
          <a:prstGeom prst="rect">
            <a:avLst/>
          </a:prstGeom>
          <a:solidFill>
            <a:srgbClr val="FFCC66"/>
          </a:solidFill>
          <a:ln w="6480">
            <a:solidFill>
              <a:schemeClr val="tx1"/>
            </a:solidFill>
            <a:round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de-DE" sz="700" b="0" strike="noStrike" spc="-1">
                <a:solidFill>
                  <a:srgbClr val="000000"/>
                </a:solidFill>
                <a:latin typeface="Calibri"/>
              </a:rPr>
              <a:t>mounting terminal boxes</a:t>
            </a:r>
            <a:endParaRPr lang="de-DE" sz="700" b="0" strike="noStrike" spc="-1">
              <a:latin typeface="Arial"/>
            </a:endParaRPr>
          </a:p>
        </p:txBody>
      </p:sp>
      <p:sp>
        <p:nvSpPr>
          <p:cNvPr id="87" name="CustomShape 53"/>
          <p:cNvSpPr/>
          <p:nvPr/>
        </p:nvSpPr>
        <p:spPr>
          <a:xfrm>
            <a:off x="4571589" y="1308433"/>
            <a:ext cx="431280" cy="431280"/>
          </a:xfrm>
          <a:prstGeom prst="rect">
            <a:avLst/>
          </a:prstGeom>
          <a:solidFill>
            <a:srgbClr val="92D050"/>
          </a:solidFill>
          <a:ln w="6480">
            <a:solidFill>
              <a:schemeClr val="tx1"/>
            </a:solidFill>
            <a:round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de-DE" sz="700" b="0" strike="noStrike" spc="-1">
                <a:solidFill>
                  <a:srgbClr val="000000"/>
                </a:solidFill>
                <a:latin typeface="Calibri"/>
              </a:rPr>
              <a:t>mounting vacuum gauges</a:t>
            </a:r>
            <a:endParaRPr lang="de-DE" sz="700" b="0" strike="noStrike" spc="-1">
              <a:latin typeface="Arial"/>
            </a:endParaRPr>
          </a:p>
        </p:txBody>
      </p:sp>
      <p:sp>
        <p:nvSpPr>
          <p:cNvPr id="88" name="CustomShape 54"/>
          <p:cNvSpPr/>
          <p:nvPr/>
        </p:nvSpPr>
        <p:spPr>
          <a:xfrm>
            <a:off x="4584908" y="1832105"/>
            <a:ext cx="431280" cy="431280"/>
          </a:xfrm>
          <a:prstGeom prst="rect">
            <a:avLst/>
          </a:prstGeom>
          <a:solidFill>
            <a:srgbClr val="92D050"/>
          </a:solidFill>
          <a:ln w="6480">
            <a:solidFill>
              <a:schemeClr val="tx1"/>
            </a:solidFill>
            <a:round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de-DE" sz="700" b="0" strike="noStrike" spc="-1" dirty="0" err="1">
                <a:solidFill>
                  <a:srgbClr val="000000"/>
                </a:solidFill>
                <a:latin typeface="Calibri"/>
              </a:rPr>
              <a:t>mounting</a:t>
            </a:r>
            <a:r>
              <a:rPr lang="de-DE" sz="70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de-DE" sz="700" b="0" strike="noStrike" spc="-1" dirty="0" err="1">
                <a:solidFill>
                  <a:srgbClr val="000000"/>
                </a:solidFill>
                <a:latin typeface="Calibri"/>
              </a:rPr>
              <a:t>vacuum</a:t>
            </a:r>
            <a:r>
              <a:rPr lang="de-DE" sz="70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de-DE" sz="700" b="0" strike="noStrike" spc="-1" dirty="0" err="1">
                <a:solidFill>
                  <a:srgbClr val="000000"/>
                </a:solidFill>
                <a:latin typeface="Calibri"/>
              </a:rPr>
              <a:t>valves</a:t>
            </a:r>
            <a:endParaRPr lang="de-DE" sz="700" b="0" strike="noStrike" spc="-1" dirty="0">
              <a:latin typeface="Arial"/>
            </a:endParaRPr>
          </a:p>
        </p:txBody>
      </p:sp>
      <p:sp>
        <p:nvSpPr>
          <p:cNvPr id="89" name="CustomShape 55"/>
          <p:cNvSpPr/>
          <p:nvPr/>
        </p:nvSpPr>
        <p:spPr>
          <a:xfrm>
            <a:off x="5069107" y="1831898"/>
            <a:ext cx="431280" cy="431280"/>
          </a:xfrm>
          <a:prstGeom prst="rect">
            <a:avLst/>
          </a:prstGeom>
          <a:solidFill>
            <a:srgbClr val="92D050"/>
          </a:solidFill>
          <a:ln w="6480">
            <a:solidFill>
              <a:schemeClr val="tx1"/>
            </a:solidFill>
            <a:round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de-DE" sz="70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de-DE" sz="700" b="0" strike="noStrike" spc="-1" dirty="0" err="1">
                <a:solidFill>
                  <a:srgbClr val="000000"/>
                </a:solidFill>
                <a:latin typeface="Calibri"/>
              </a:rPr>
              <a:t>inspection</a:t>
            </a:r>
            <a:r>
              <a:rPr lang="de-DE" sz="70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de-DE" sz="700" b="0" strike="noStrike" spc="-1" dirty="0" err="1">
                <a:solidFill>
                  <a:srgbClr val="000000"/>
                </a:solidFill>
                <a:latin typeface="Calibri"/>
              </a:rPr>
              <a:t>report</a:t>
            </a:r>
            <a:r>
              <a:rPr lang="de-DE" sz="70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de-DE" sz="700" b="0" strike="noStrike" spc="-1" dirty="0" err="1">
                <a:solidFill>
                  <a:srgbClr val="000000"/>
                </a:solidFill>
                <a:latin typeface="Calibri"/>
              </a:rPr>
              <a:t>of</a:t>
            </a:r>
            <a:r>
              <a:rPr lang="de-DE" sz="70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de-DE" sz="700" b="0" strike="noStrike" spc="-1" dirty="0" err="1">
                <a:solidFill>
                  <a:srgbClr val="000000"/>
                </a:solidFill>
                <a:latin typeface="Calibri"/>
              </a:rPr>
              <a:t>works</a:t>
            </a:r>
            <a:r>
              <a:rPr lang="de-DE" sz="70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de-DE" sz="700" spc="-1" dirty="0">
                <a:solidFill>
                  <a:srgbClr val="000000"/>
                </a:solidFill>
                <a:latin typeface="Calibri"/>
              </a:rPr>
              <a:t>VAC</a:t>
            </a:r>
            <a:endParaRPr lang="de-DE" sz="700" b="0" strike="noStrike" spc="-1" dirty="0">
              <a:latin typeface="Arial"/>
            </a:endParaRPr>
          </a:p>
        </p:txBody>
      </p:sp>
      <p:sp>
        <p:nvSpPr>
          <p:cNvPr id="90" name="CustomShape 57"/>
          <p:cNvSpPr/>
          <p:nvPr/>
        </p:nvSpPr>
        <p:spPr>
          <a:xfrm>
            <a:off x="4095309" y="1316353"/>
            <a:ext cx="431280" cy="431280"/>
          </a:xfrm>
          <a:prstGeom prst="rect">
            <a:avLst/>
          </a:prstGeom>
          <a:solidFill>
            <a:schemeClr val="bg1"/>
          </a:solidFill>
          <a:ln w="6480">
            <a:solidFill>
              <a:schemeClr val="tx1"/>
            </a:solidFill>
            <a:round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de-DE" sz="70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de-DE" sz="700" b="0" strike="noStrike" spc="-1" dirty="0" err="1">
                <a:solidFill>
                  <a:srgbClr val="000000"/>
                </a:solidFill>
                <a:latin typeface="Calibri"/>
              </a:rPr>
              <a:t>cleaning</a:t>
            </a:r>
            <a:r>
              <a:rPr lang="de-DE" sz="70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de-DE" sz="700" b="0" strike="noStrike" spc="-1" dirty="0" err="1">
                <a:solidFill>
                  <a:srgbClr val="000000"/>
                </a:solidFill>
                <a:latin typeface="Calibri"/>
              </a:rPr>
              <a:t>vacuum</a:t>
            </a:r>
            <a:r>
              <a:rPr lang="de-DE" sz="70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de-DE" sz="700" b="0" strike="noStrike" spc="-1" dirty="0" err="1">
                <a:solidFill>
                  <a:srgbClr val="000000"/>
                </a:solidFill>
                <a:latin typeface="Calibri"/>
              </a:rPr>
              <a:t>chamber</a:t>
            </a:r>
            <a:endParaRPr lang="de-DE" sz="700" b="0" strike="noStrike" spc="-1" dirty="0">
              <a:latin typeface="Arial"/>
            </a:endParaRPr>
          </a:p>
        </p:txBody>
      </p:sp>
      <p:sp>
        <p:nvSpPr>
          <p:cNvPr id="91" name="CustomShape 59"/>
          <p:cNvSpPr/>
          <p:nvPr/>
        </p:nvSpPr>
        <p:spPr>
          <a:xfrm>
            <a:off x="3598509" y="1316353"/>
            <a:ext cx="431280" cy="431280"/>
          </a:xfrm>
          <a:prstGeom prst="rect">
            <a:avLst/>
          </a:prstGeom>
          <a:solidFill>
            <a:srgbClr val="92D050"/>
          </a:solidFill>
          <a:ln w="6480">
            <a:solidFill>
              <a:schemeClr val="tx1"/>
            </a:solidFill>
            <a:round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de-DE" sz="700" b="0" strike="noStrike" spc="-1" dirty="0" err="1">
                <a:solidFill>
                  <a:srgbClr val="000000"/>
                </a:solidFill>
                <a:latin typeface="Calibri"/>
              </a:rPr>
              <a:t>inspection</a:t>
            </a:r>
            <a:r>
              <a:rPr lang="de-DE" sz="70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de-DE" sz="700" b="0" strike="noStrike" spc="-1" dirty="0" err="1">
                <a:solidFill>
                  <a:srgbClr val="000000"/>
                </a:solidFill>
                <a:latin typeface="Calibri"/>
              </a:rPr>
              <a:t>report</a:t>
            </a:r>
            <a:r>
              <a:rPr lang="de-DE" sz="70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de-DE" sz="700" b="0" strike="noStrike" spc="-1" dirty="0" err="1">
                <a:solidFill>
                  <a:srgbClr val="000000"/>
                </a:solidFill>
                <a:latin typeface="Calibri"/>
              </a:rPr>
              <a:t>electr</a:t>
            </a:r>
            <a:r>
              <a:rPr lang="de-DE" sz="700" b="0" strike="noStrike" spc="-1" dirty="0">
                <a:solidFill>
                  <a:srgbClr val="000000"/>
                </a:solidFill>
                <a:latin typeface="Calibri"/>
              </a:rPr>
              <a:t>. </a:t>
            </a:r>
            <a:endParaRPr lang="de-DE" sz="7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de-DE" sz="700" b="0" strike="noStrike" spc="-1" dirty="0" err="1">
                <a:solidFill>
                  <a:srgbClr val="000000"/>
                </a:solidFill>
                <a:latin typeface="Calibri"/>
              </a:rPr>
              <a:t>tests</a:t>
            </a:r>
            <a:endParaRPr lang="de-DE" sz="700" b="0" strike="noStrike" spc="-1" dirty="0">
              <a:latin typeface="Arial"/>
            </a:endParaRPr>
          </a:p>
        </p:txBody>
      </p:sp>
      <p:sp>
        <p:nvSpPr>
          <p:cNvPr id="92" name="CustomShape 60"/>
          <p:cNvSpPr/>
          <p:nvPr/>
        </p:nvSpPr>
        <p:spPr>
          <a:xfrm>
            <a:off x="2091963" y="1765903"/>
            <a:ext cx="431280" cy="431280"/>
          </a:xfrm>
          <a:prstGeom prst="rect">
            <a:avLst/>
          </a:prstGeom>
          <a:solidFill>
            <a:srgbClr val="92D050"/>
          </a:solidFill>
          <a:ln w="6480">
            <a:solidFill>
              <a:schemeClr val="tx1"/>
            </a:solidFill>
            <a:round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de-DE" sz="700" b="0" strike="noStrike" spc="-1" dirty="0" err="1">
                <a:solidFill>
                  <a:srgbClr val="000000"/>
                </a:solidFill>
                <a:latin typeface="Calibri"/>
              </a:rPr>
              <a:t>electr</a:t>
            </a:r>
            <a:r>
              <a:rPr lang="de-DE" sz="700" b="0" strike="noStrike" spc="-1" dirty="0">
                <a:solidFill>
                  <a:srgbClr val="000000"/>
                </a:solidFill>
                <a:latin typeface="Calibri"/>
              </a:rPr>
              <a:t>. </a:t>
            </a:r>
            <a:endParaRPr lang="de-DE" sz="7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de-DE" sz="700" b="0" strike="noStrike" spc="-1" dirty="0" err="1">
                <a:solidFill>
                  <a:srgbClr val="000000"/>
                </a:solidFill>
                <a:latin typeface="Calibri"/>
              </a:rPr>
              <a:t>tests</a:t>
            </a:r>
            <a:r>
              <a:rPr lang="de-DE" sz="700" b="0" strike="noStrike" spc="-1" dirty="0">
                <a:solidFill>
                  <a:srgbClr val="000000"/>
                </a:solidFill>
                <a:latin typeface="Calibri"/>
              </a:rPr>
              <a:t> (</a:t>
            </a:r>
            <a:r>
              <a:rPr lang="de-DE" sz="700" b="0" strike="noStrike" spc="-1" dirty="0" err="1">
                <a:solidFill>
                  <a:srgbClr val="000000"/>
                </a:solidFill>
                <a:latin typeface="Calibri"/>
              </a:rPr>
              <a:t>sensors</a:t>
            </a:r>
            <a:r>
              <a:rPr lang="de-DE" sz="700" b="0" strike="noStrike" spc="-1" dirty="0">
                <a:solidFill>
                  <a:srgbClr val="000000"/>
                </a:solidFill>
                <a:latin typeface="Calibri"/>
              </a:rPr>
              <a:t>)</a:t>
            </a:r>
            <a:endParaRPr lang="de-DE" sz="700" b="0" strike="noStrike" spc="-1" dirty="0">
              <a:latin typeface="Arial"/>
            </a:endParaRPr>
          </a:p>
        </p:txBody>
      </p:sp>
      <p:sp>
        <p:nvSpPr>
          <p:cNvPr id="93" name="CustomShape 63"/>
          <p:cNvSpPr/>
          <p:nvPr/>
        </p:nvSpPr>
        <p:spPr>
          <a:xfrm>
            <a:off x="1634763" y="1762393"/>
            <a:ext cx="431280" cy="431280"/>
          </a:xfrm>
          <a:prstGeom prst="rect">
            <a:avLst/>
          </a:prstGeom>
          <a:solidFill>
            <a:srgbClr val="92D050"/>
          </a:solidFill>
          <a:ln w="6480">
            <a:solidFill>
              <a:schemeClr val="tx1"/>
            </a:solidFill>
            <a:round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de-DE" sz="700" b="0" strike="noStrike" spc="-1" dirty="0" err="1">
                <a:solidFill>
                  <a:srgbClr val="000000"/>
                </a:solidFill>
                <a:latin typeface="Calibri"/>
              </a:rPr>
              <a:t>incoming</a:t>
            </a:r>
            <a:r>
              <a:rPr lang="de-DE" sz="700" b="0" strike="noStrike" spc="-1" dirty="0">
                <a:solidFill>
                  <a:srgbClr val="000000"/>
                </a:solidFill>
                <a:latin typeface="Calibri"/>
              </a:rPr>
              <a:t>/ </a:t>
            </a:r>
            <a:r>
              <a:rPr lang="de-DE" sz="700" b="0" strike="noStrike" spc="-1" dirty="0" err="1">
                <a:solidFill>
                  <a:srgbClr val="000000"/>
                </a:solidFill>
                <a:latin typeface="Calibri"/>
              </a:rPr>
              <a:t>goods</a:t>
            </a:r>
            <a:r>
              <a:rPr lang="de-DE" sz="70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endParaRPr lang="de-DE" sz="7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de-DE" sz="700" b="0" strike="noStrike" spc="-1" dirty="0" err="1">
                <a:solidFill>
                  <a:srgbClr val="000000"/>
                </a:solidFill>
                <a:latin typeface="Calibri"/>
              </a:rPr>
              <a:t>tests</a:t>
            </a:r>
            <a:endParaRPr lang="de-DE" sz="700" b="0" strike="noStrike" spc="-1" dirty="0">
              <a:latin typeface="Arial"/>
            </a:endParaRPr>
          </a:p>
        </p:txBody>
      </p:sp>
      <p:sp>
        <p:nvSpPr>
          <p:cNvPr id="94" name="CustomShape 64"/>
          <p:cNvSpPr/>
          <p:nvPr/>
        </p:nvSpPr>
        <p:spPr>
          <a:xfrm>
            <a:off x="1652349" y="1301953"/>
            <a:ext cx="431280" cy="431280"/>
          </a:xfrm>
          <a:prstGeom prst="rect">
            <a:avLst/>
          </a:prstGeom>
          <a:solidFill>
            <a:srgbClr val="92D050"/>
          </a:solidFill>
          <a:ln w="6480">
            <a:solidFill>
              <a:schemeClr val="tx1"/>
            </a:solidFill>
            <a:round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de-DE" sz="700" b="0" strike="noStrike" spc="-1">
                <a:solidFill>
                  <a:srgbClr val="000000"/>
                </a:solidFill>
                <a:latin typeface="Calibri"/>
              </a:rPr>
              <a:t>unpacking</a:t>
            </a:r>
            <a:endParaRPr lang="de-DE" sz="700" b="0" strike="noStrike" spc="-1">
              <a:latin typeface="Arial"/>
            </a:endParaRPr>
          </a:p>
        </p:txBody>
      </p:sp>
      <p:sp>
        <p:nvSpPr>
          <p:cNvPr id="95" name="CustomShape 65"/>
          <p:cNvSpPr/>
          <p:nvPr/>
        </p:nvSpPr>
        <p:spPr>
          <a:xfrm>
            <a:off x="4099988" y="1825513"/>
            <a:ext cx="431280" cy="431280"/>
          </a:xfrm>
          <a:prstGeom prst="rect">
            <a:avLst/>
          </a:prstGeom>
          <a:solidFill>
            <a:srgbClr val="92D050"/>
          </a:solidFill>
          <a:ln w="6480">
            <a:solidFill>
              <a:schemeClr val="tx1"/>
            </a:solidFill>
            <a:round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de-DE" sz="700" b="0" strike="noStrike" spc="-1" dirty="0" smtClean="0">
                <a:solidFill>
                  <a:srgbClr val="000000"/>
                </a:solidFill>
                <a:latin typeface="Calibri"/>
              </a:rPr>
              <a:t>Beam </a:t>
            </a:r>
            <a:r>
              <a:rPr lang="de-DE" sz="700" b="0" strike="noStrike" spc="-1" dirty="0" err="1" smtClean="0">
                <a:solidFill>
                  <a:srgbClr val="000000"/>
                </a:solidFill>
                <a:latin typeface="Calibri"/>
              </a:rPr>
              <a:t>pipe</a:t>
            </a:r>
            <a:r>
              <a:rPr lang="de-DE" sz="700" b="0" strike="noStrike" spc="-1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de-DE" sz="700" b="0" strike="noStrike" spc="-1" dirty="0" err="1">
                <a:solidFill>
                  <a:srgbClr val="000000"/>
                </a:solidFill>
                <a:latin typeface="Calibri"/>
              </a:rPr>
              <a:t>Vacuum</a:t>
            </a:r>
            <a:r>
              <a:rPr lang="de-DE" sz="70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de-DE" sz="700" b="0" strike="noStrike" spc="-1" dirty="0" err="1">
                <a:solidFill>
                  <a:srgbClr val="000000"/>
                </a:solidFill>
                <a:latin typeface="Calibri"/>
              </a:rPr>
              <a:t>leak</a:t>
            </a:r>
            <a:r>
              <a:rPr lang="de-DE" sz="70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de-DE" sz="700" b="0" strike="noStrike" spc="-1" dirty="0" err="1">
                <a:solidFill>
                  <a:srgbClr val="000000"/>
                </a:solidFill>
                <a:latin typeface="Calibri"/>
              </a:rPr>
              <a:t>test</a:t>
            </a:r>
            <a:endParaRPr lang="de-DE" sz="700" b="0" strike="noStrike" spc="-1" dirty="0">
              <a:latin typeface="Arial"/>
            </a:endParaRPr>
          </a:p>
        </p:txBody>
      </p:sp>
      <p:sp>
        <p:nvSpPr>
          <p:cNvPr id="96" name="CustomShape 66"/>
          <p:cNvSpPr/>
          <p:nvPr/>
        </p:nvSpPr>
        <p:spPr>
          <a:xfrm>
            <a:off x="5066591" y="1301953"/>
            <a:ext cx="431280" cy="431280"/>
          </a:xfrm>
          <a:prstGeom prst="rect">
            <a:avLst/>
          </a:prstGeom>
          <a:solidFill>
            <a:srgbClr val="92D050"/>
          </a:solidFill>
          <a:ln w="6480">
            <a:solidFill>
              <a:schemeClr val="tx1"/>
            </a:solidFill>
            <a:round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de-DE" sz="700" b="0" strike="noStrike" spc="-1" dirty="0">
                <a:solidFill>
                  <a:srgbClr val="000000"/>
                </a:solidFill>
                <a:latin typeface="Calibri"/>
              </a:rPr>
              <a:t>Isolation </a:t>
            </a:r>
            <a:r>
              <a:rPr lang="de-DE" sz="700" b="0" strike="noStrike" spc="-1" dirty="0" err="1">
                <a:solidFill>
                  <a:srgbClr val="000000"/>
                </a:solidFill>
                <a:latin typeface="Calibri"/>
              </a:rPr>
              <a:t>Vacuum</a:t>
            </a:r>
            <a:r>
              <a:rPr lang="de-DE" sz="70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de-DE" sz="700" b="0" strike="noStrike" spc="-1" dirty="0" err="1">
                <a:solidFill>
                  <a:srgbClr val="000000"/>
                </a:solidFill>
                <a:latin typeface="Calibri"/>
              </a:rPr>
              <a:t>leak</a:t>
            </a:r>
            <a:r>
              <a:rPr lang="de-DE" sz="70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de-DE" sz="700" b="0" strike="noStrike" spc="-1" dirty="0" err="1">
                <a:solidFill>
                  <a:srgbClr val="000000"/>
                </a:solidFill>
                <a:latin typeface="Calibri"/>
              </a:rPr>
              <a:t>test</a:t>
            </a:r>
            <a:endParaRPr lang="de-DE" sz="700" b="0" strike="noStrike" spc="-1" dirty="0">
              <a:latin typeface="Arial"/>
            </a:endParaRPr>
          </a:p>
        </p:txBody>
      </p:sp>
      <p:sp>
        <p:nvSpPr>
          <p:cNvPr id="97" name="CustomShape 67"/>
          <p:cNvSpPr/>
          <p:nvPr/>
        </p:nvSpPr>
        <p:spPr>
          <a:xfrm>
            <a:off x="5527912" y="1113339"/>
            <a:ext cx="523277" cy="1734107"/>
          </a:xfrm>
          <a:prstGeom prst="rect">
            <a:avLst/>
          </a:prstGeom>
          <a:solidFill>
            <a:srgbClr val="92D050"/>
          </a:solidFill>
          <a:ln w="38100">
            <a:solidFill>
              <a:srgbClr val="FF0000"/>
            </a:solidFill>
            <a:round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0" tIns="0" rIns="0" bIns="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de-DE" sz="120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de-DE" sz="1100" b="1" strike="noStrike" spc="-1" dirty="0" err="1">
                <a:solidFill>
                  <a:srgbClr val="000000"/>
                </a:solidFill>
                <a:latin typeface="Calibri"/>
              </a:rPr>
              <a:t>purging</a:t>
            </a:r>
            <a:r>
              <a:rPr lang="de-DE" sz="1100" b="1" strike="noStrike" spc="-1" dirty="0">
                <a:solidFill>
                  <a:srgbClr val="000000"/>
                </a:solidFill>
                <a:latin typeface="Calibri"/>
              </a:rPr>
              <a:t> + </a:t>
            </a:r>
            <a:r>
              <a:rPr lang="de-DE" sz="1100" b="1" strike="noStrike" spc="-1" dirty="0" err="1">
                <a:solidFill>
                  <a:srgbClr val="000000"/>
                </a:solidFill>
                <a:latin typeface="Calibri"/>
              </a:rPr>
              <a:t>filling</a:t>
            </a:r>
            <a:r>
              <a:rPr lang="de-DE" sz="1100" b="1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de-DE" sz="1100" b="1" strike="noStrike" spc="-1" dirty="0" err="1">
                <a:solidFill>
                  <a:srgbClr val="000000"/>
                </a:solidFill>
                <a:latin typeface="Calibri"/>
              </a:rPr>
              <a:t>with</a:t>
            </a:r>
            <a:r>
              <a:rPr lang="de-DE" sz="1100" b="1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de-DE" sz="1100" b="1" strike="noStrike" spc="-1" dirty="0" err="1" smtClean="0">
                <a:solidFill>
                  <a:srgbClr val="000000"/>
                </a:solidFill>
                <a:latin typeface="Calibri"/>
              </a:rPr>
              <a:t>nitrogen</a:t>
            </a:r>
            <a:endParaRPr lang="de-DE" sz="1100" b="1" strike="noStrike" spc="-1" dirty="0">
              <a:latin typeface="Arial"/>
            </a:endParaRPr>
          </a:p>
        </p:txBody>
      </p:sp>
      <p:sp>
        <p:nvSpPr>
          <p:cNvPr id="98" name="CustomShape 68"/>
          <p:cNvSpPr/>
          <p:nvPr/>
        </p:nvSpPr>
        <p:spPr>
          <a:xfrm>
            <a:off x="6533949" y="1768873"/>
            <a:ext cx="433080" cy="433080"/>
          </a:xfrm>
          <a:prstGeom prst="rect">
            <a:avLst/>
          </a:prstGeom>
          <a:solidFill>
            <a:srgbClr val="92D050"/>
          </a:solidFill>
          <a:ln w="6480">
            <a:solidFill>
              <a:schemeClr val="tx1"/>
            </a:solidFill>
            <a:round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de-DE" sz="700" b="0" strike="noStrike" spc="-1">
                <a:solidFill>
                  <a:srgbClr val="000000"/>
                </a:solidFill>
                <a:latin typeface="Calibri"/>
              </a:rPr>
              <a:t>documentation/ plans of DMU</a:t>
            </a:r>
            <a:endParaRPr lang="de-DE" sz="700" b="0" strike="noStrike" spc="-1">
              <a:latin typeface="Arial"/>
            </a:endParaRPr>
          </a:p>
        </p:txBody>
      </p:sp>
      <p:sp>
        <p:nvSpPr>
          <p:cNvPr id="101" name="CustomShape 45"/>
          <p:cNvSpPr/>
          <p:nvPr/>
        </p:nvSpPr>
        <p:spPr>
          <a:xfrm>
            <a:off x="1179310" y="1754553"/>
            <a:ext cx="431280" cy="431280"/>
          </a:xfrm>
          <a:prstGeom prst="rect">
            <a:avLst/>
          </a:prstGeom>
          <a:solidFill>
            <a:srgbClr val="92D050"/>
          </a:solidFill>
          <a:ln w="6480">
            <a:solidFill>
              <a:schemeClr val="tx1"/>
            </a:solidFill>
            <a:round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de-DE" sz="700" spc="-1" dirty="0" err="1">
                <a:latin typeface="Calibri" panose="020F0502020204030204" pitchFamily="34" charset="0"/>
              </a:rPr>
              <a:t>assembly</a:t>
            </a:r>
            <a:r>
              <a:rPr lang="de-DE" sz="700" spc="-1" dirty="0">
                <a:latin typeface="Calibri" panose="020F0502020204030204" pitchFamily="34" charset="0"/>
              </a:rPr>
              <a:t> </a:t>
            </a:r>
            <a:r>
              <a:rPr lang="de-DE" sz="700" spc="-1" dirty="0" err="1">
                <a:latin typeface="Calibri" panose="020F0502020204030204" pitchFamily="34" charset="0"/>
              </a:rPr>
              <a:t>of</a:t>
            </a:r>
            <a:r>
              <a:rPr lang="de-DE" sz="700" spc="-1" dirty="0">
                <a:latin typeface="Calibri" panose="020F0502020204030204" pitchFamily="34" charset="0"/>
              </a:rPr>
              <a:t> support </a:t>
            </a:r>
            <a:r>
              <a:rPr lang="de-DE" sz="700" spc="-1" dirty="0" err="1">
                <a:latin typeface="Calibri" panose="020F0502020204030204" pitchFamily="34" charset="0"/>
              </a:rPr>
              <a:t>feet</a:t>
            </a:r>
            <a:endParaRPr lang="de-DE" sz="700" b="0" strike="noStrike" spc="-1" dirty="0">
              <a:latin typeface="Calibri" panose="020F0502020204030204" pitchFamily="34" charset="0"/>
            </a:endParaRPr>
          </a:p>
        </p:txBody>
      </p:sp>
      <p:sp>
        <p:nvSpPr>
          <p:cNvPr id="102" name="CustomShape 45"/>
          <p:cNvSpPr/>
          <p:nvPr/>
        </p:nvSpPr>
        <p:spPr>
          <a:xfrm>
            <a:off x="1184914" y="2230345"/>
            <a:ext cx="431280" cy="431280"/>
          </a:xfrm>
          <a:prstGeom prst="rect">
            <a:avLst/>
          </a:prstGeom>
          <a:solidFill>
            <a:srgbClr val="92D050"/>
          </a:solidFill>
          <a:ln w="6480">
            <a:solidFill>
              <a:schemeClr val="tx1"/>
            </a:solidFill>
            <a:round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de-DE" sz="700" spc="-1" dirty="0" err="1">
                <a:latin typeface="Calibri" panose="020F0502020204030204" pitchFamily="34" charset="0"/>
              </a:rPr>
              <a:t>air</a:t>
            </a:r>
            <a:r>
              <a:rPr lang="de-DE" sz="700" spc="-1" dirty="0">
                <a:latin typeface="Calibri" panose="020F0502020204030204" pitchFamily="34" charset="0"/>
              </a:rPr>
              <a:t> </a:t>
            </a:r>
            <a:r>
              <a:rPr lang="de-DE" sz="700" spc="-1" dirty="0" err="1">
                <a:latin typeface="Calibri" panose="020F0502020204030204" pitchFamily="34" charset="0"/>
              </a:rPr>
              <a:t>cushion</a:t>
            </a:r>
            <a:r>
              <a:rPr lang="de-DE" sz="700" spc="-1" dirty="0">
                <a:latin typeface="Calibri" panose="020F0502020204030204" pitchFamily="34" charset="0"/>
              </a:rPr>
              <a:t> </a:t>
            </a:r>
            <a:r>
              <a:rPr lang="de-DE" sz="700" spc="-1" dirty="0" err="1">
                <a:latin typeface="Calibri" panose="020F0502020204030204" pitchFamily="34" charset="0"/>
              </a:rPr>
              <a:t>transport</a:t>
            </a:r>
            <a:endParaRPr lang="de-DE" sz="700" b="0" strike="noStrike" spc="-1" dirty="0">
              <a:latin typeface="Calibri" panose="020F0502020204030204" pitchFamily="34" charset="0"/>
            </a:endParaRPr>
          </a:p>
        </p:txBody>
      </p:sp>
      <p:sp>
        <p:nvSpPr>
          <p:cNvPr id="103" name="CustomShape 55">
            <a:extLst>
              <a:ext uri="{FF2B5EF4-FFF2-40B4-BE49-F238E27FC236}">
                <a16:creationId xmlns:a16="http://schemas.microsoft.com/office/drawing/2014/main" id="{07C72070-D441-442F-81AC-610827CDDF78}"/>
              </a:ext>
            </a:extLst>
          </p:cNvPr>
          <p:cNvSpPr/>
          <p:nvPr/>
        </p:nvSpPr>
        <p:spPr>
          <a:xfrm>
            <a:off x="1143766" y="3486795"/>
            <a:ext cx="469539" cy="431280"/>
          </a:xfrm>
          <a:prstGeom prst="rect">
            <a:avLst/>
          </a:prstGeom>
          <a:solidFill>
            <a:srgbClr val="FFCC66"/>
          </a:solidFill>
          <a:ln w="6480">
            <a:solidFill>
              <a:schemeClr val="tx1"/>
            </a:solidFill>
            <a:round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de-DE" sz="8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</a:rPr>
              <a:t>positioning</a:t>
            </a:r>
            <a:r>
              <a:rPr lang="de-DE" sz="800" b="0" strike="noStrike" spc="-1" dirty="0">
                <a:solidFill>
                  <a:srgbClr val="000000"/>
                </a:solidFill>
                <a:latin typeface="Calibri" panose="020F0502020204030204" pitchFamily="34" charset="0"/>
              </a:rPr>
              <a:t> on </a:t>
            </a:r>
            <a:r>
              <a:rPr lang="de-DE" sz="8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</a:rPr>
              <a:t>blue</a:t>
            </a:r>
            <a:r>
              <a:rPr lang="de-DE" sz="800" b="0" strike="noStrike" spc="-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de-DE" sz="8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</a:rPr>
              <a:t>line</a:t>
            </a:r>
            <a:endParaRPr lang="de-DE" sz="800" b="0" strike="noStrike" spc="-1" dirty="0">
              <a:latin typeface="Calibri" panose="020F0502020204030204" pitchFamily="34" charset="0"/>
            </a:endParaRPr>
          </a:p>
        </p:txBody>
      </p:sp>
      <p:sp>
        <p:nvSpPr>
          <p:cNvPr id="104" name="CustomShape 51">
            <a:extLst>
              <a:ext uri="{FF2B5EF4-FFF2-40B4-BE49-F238E27FC236}">
                <a16:creationId xmlns:a16="http://schemas.microsoft.com/office/drawing/2014/main" id="{9803D432-C2A5-418E-A21B-08AA02148CFF}"/>
              </a:ext>
            </a:extLst>
          </p:cNvPr>
          <p:cNvSpPr/>
          <p:nvPr/>
        </p:nvSpPr>
        <p:spPr>
          <a:xfrm>
            <a:off x="2141268" y="3484321"/>
            <a:ext cx="431280" cy="487871"/>
          </a:xfrm>
          <a:prstGeom prst="rect">
            <a:avLst/>
          </a:prstGeom>
          <a:solidFill>
            <a:srgbClr val="92D050"/>
          </a:solidFill>
          <a:ln w="6480">
            <a:solidFill>
              <a:schemeClr val="tx1"/>
            </a:solidFill>
            <a:round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de-DE" sz="8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</a:rPr>
              <a:t>removal</a:t>
            </a:r>
            <a:r>
              <a:rPr lang="de-DE" sz="800" b="0" strike="noStrike" spc="-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de-DE" sz="8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</a:rPr>
              <a:t>of</a:t>
            </a:r>
            <a:r>
              <a:rPr lang="de-DE" sz="800" b="0" strike="noStrike" spc="-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de-DE" sz="8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</a:rPr>
              <a:t>transport</a:t>
            </a:r>
            <a:r>
              <a:rPr lang="de-DE" sz="800" b="0" strike="noStrike" spc="-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de-DE" sz="8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</a:rPr>
              <a:t>rods</a:t>
            </a:r>
            <a:endParaRPr lang="de-DE" sz="800" b="0" strike="noStrike" spc="-1" dirty="0">
              <a:latin typeface="Calibri" panose="020F0502020204030204" pitchFamily="34" charset="0"/>
            </a:endParaRPr>
          </a:p>
        </p:txBody>
      </p:sp>
      <p:sp>
        <p:nvSpPr>
          <p:cNvPr id="105" name="CustomShape 59">
            <a:extLst>
              <a:ext uri="{FF2B5EF4-FFF2-40B4-BE49-F238E27FC236}">
                <a16:creationId xmlns:a16="http://schemas.microsoft.com/office/drawing/2014/main" id="{3B9B7EEF-F69E-472F-8AAB-DB69B30DC8E3}"/>
              </a:ext>
            </a:extLst>
          </p:cNvPr>
          <p:cNvSpPr/>
          <p:nvPr/>
        </p:nvSpPr>
        <p:spPr>
          <a:xfrm>
            <a:off x="1643083" y="3478201"/>
            <a:ext cx="431280" cy="431280"/>
          </a:xfrm>
          <a:prstGeom prst="rect">
            <a:avLst/>
          </a:prstGeom>
          <a:solidFill>
            <a:srgbClr val="92D050"/>
          </a:solidFill>
          <a:ln w="6480">
            <a:solidFill>
              <a:schemeClr val="tx1"/>
            </a:solidFill>
            <a:round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de-DE" sz="800" b="0" strike="noStrike" spc="-1" dirty="0">
                <a:latin typeface="Calibri" panose="020F0502020204030204" pitchFamily="34" charset="0"/>
              </a:rPr>
              <a:t>Bodenbefestigung</a:t>
            </a:r>
          </a:p>
        </p:txBody>
      </p:sp>
      <p:sp>
        <p:nvSpPr>
          <p:cNvPr id="106" name="CustomShape 57">
            <a:extLst>
              <a:ext uri="{FF2B5EF4-FFF2-40B4-BE49-F238E27FC236}">
                <a16:creationId xmlns:a16="http://schemas.microsoft.com/office/drawing/2014/main" id="{6A227F51-716E-4753-BA93-F8E65DD66B93}"/>
              </a:ext>
            </a:extLst>
          </p:cNvPr>
          <p:cNvSpPr/>
          <p:nvPr/>
        </p:nvSpPr>
        <p:spPr>
          <a:xfrm>
            <a:off x="2610540" y="3476471"/>
            <a:ext cx="464219" cy="847765"/>
          </a:xfrm>
          <a:prstGeom prst="rect">
            <a:avLst/>
          </a:prstGeom>
          <a:solidFill>
            <a:srgbClr val="92D050"/>
          </a:solidFill>
          <a:ln w="6480">
            <a:solidFill>
              <a:schemeClr val="tx1"/>
            </a:solidFill>
            <a:round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de-DE" sz="8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</a:rPr>
              <a:t>Mounting</a:t>
            </a:r>
            <a:r>
              <a:rPr lang="de-DE" sz="800" b="0" strike="noStrike" spc="-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de-DE" sz="8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</a:rPr>
              <a:t>safety</a:t>
            </a:r>
            <a:r>
              <a:rPr lang="de-DE" sz="800" b="0" strike="noStrike" spc="-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de-DE" sz="8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</a:rPr>
              <a:t>valve</a:t>
            </a:r>
            <a:r>
              <a:rPr lang="de-DE" sz="800" b="0" strike="noStrike" spc="-1" dirty="0">
                <a:solidFill>
                  <a:srgbClr val="000000"/>
                </a:solidFill>
                <a:latin typeface="Calibri" panose="020F0502020204030204" pitchFamily="34" charset="0"/>
              </a:rPr>
              <a:t> in </a:t>
            </a:r>
            <a:r>
              <a:rPr lang="de-DE" sz="8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</a:rPr>
              <a:t>tunnel</a:t>
            </a:r>
            <a:r>
              <a:rPr lang="de-DE" sz="800" b="0" strike="noStrike" spc="-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de-DE" sz="8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</a:rPr>
              <a:t>installation</a:t>
            </a:r>
            <a:endParaRPr lang="de-DE" sz="800" b="0" strike="noStrike" spc="-1" dirty="0">
              <a:latin typeface="Calibri" panose="020F0502020204030204" pitchFamily="34" charset="0"/>
            </a:endParaRPr>
          </a:p>
        </p:txBody>
      </p:sp>
      <p:sp>
        <p:nvSpPr>
          <p:cNvPr id="107" name="CustomShape 56">
            <a:extLst>
              <a:ext uri="{FF2B5EF4-FFF2-40B4-BE49-F238E27FC236}">
                <a16:creationId xmlns:a16="http://schemas.microsoft.com/office/drawing/2014/main" id="{EC0B4E57-195F-40BB-9B3C-AB6DAEFC047D}"/>
              </a:ext>
            </a:extLst>
          </p:cNvPr>
          <p:cNvSpPr/>
          <p:nvPr/>
        </p:nvSpPr>
        <p:spPr>
          <a:xfrm>
            <a:off x="3115152" y="3482826"/>
            <a:ext cx="431280" cy="431280"/>
          </a:xfrm>
          <a:prstGeom prst="rect">
            <a:avLst/>
          </a:prstGeom>
          <a:solidFill>
            <a:srgbClr val="92D050"/>
          </a:solidFill>
          <a:ln w="6480">
            <a:solidFill>
              <a:schemeClr val="tx1"/>
            </a:solidFill>
            <a:round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de-DE" sz="8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</a:rPr>
              <a:t>mounting</a:t>
            </a:r>
            <a:r>
              <a:rPr lang="de-DE" sz="800" b="0" strike="noStrike" spc="-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de-DE" sz="8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</a:rPr>
              <a:t>vacuum</a:t>
            </a:r>
            <a:r>
              <a:rPr lang="de-DE" sz="800" b="0" strike="noStrike" spc="-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de-DE" sz="8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</a:rPr>
              <a:t>pumps</a:t>
            </a:r>
            <a:endParaRPr lang="de-DE" sz="800" b="0" strike="noStrike" spc="-1" dirty="0">
              <a:latin typeface="Calibri" panose="020F0502020204030204" pitchFamily="34" charset="0"/>
            </a:endParaRPr>
          </a:p>
        </p:txBody>
      </p:sp>
      <p:sp>
        <p:nvSpPr>
          <p:cNvPr id="108" name="CustomShape 45">
            <a:extLst>
              <a:ext uri="{FF2B5EF4-FFF2-40B4-BE49-F238E27FC236}">
                <a16:creationId xmlns:a16="http://schemas.microsoft.com/office/drawing/2014/main" id="{8EA12920-D484-4C6F-9C7B-274CA1D8C376}"/>
              </a:ext>
            </a:extLst>
          </p:cNvPr>
          <p:cNvSpPr/>
          <p:nvPr/>
        </p:nvSpPr>
        <p:spPr>
          <a:xfrm>
            <a:off x="4089824" y="3479392"/>
            <a:ext cx="433080" cy="433080"/>
          </a:xfrm>
          <a:prstGeom prst="rect">
            <a:avLst/>
          </a:prstGeom>
          <a:solidFill>
            <a:srgbClr val="92D050"/>
          </a:solidFill>
          <a:ln w="6480">
            <a:solidFill>
              <a:schemeClr val="tx1"/>
            </a:solidFill>
            <a:round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de-DE" sz="800" b="0" strike="noStrike" spc="-1" dirty="0" smtClean="0">
                <a:latin typeface="Calibri" panose="020F0502020204030204" pitchFamily="34" charset="0"/>
              </a:rPr>
              <a:t>Beam </a:t>
            </a:r>
            <a:r>
              <a:rPr lang="de-DE" sz="800" b="0" strike="noStrike" spc="-1" dirty="0" err="1" smtClean="0">
                <a:latin typeface="Calibri" panose="020F0502020204030204" pitchFamily="34" charset="0"/>
              </a:rPr>
              <a:t>pipe</a:t>
            </a:r>
            <a:r>
              <a:rPr lang="de-DE" sz="800" b="0" strike="noStrike" spc="-1" dirty="0" smtClean="0">
                <a:latin typeface="Calibri" panose="020F0502020204030204" pitchFamily="34" charset="0"/>
              </a:rPr>
              <a:t> </a:t>
            </a:r>
          </a:p>
          <a:p>
            <a:pPr algn="ctr">
              <a:lnSpc>
                <a:spcPct val="100000"/>
              </a:lnSpc>
            </a:pPr>
            <a:r>
              <a:rPr lang="de-DE" sz="800" spc="-1" dirty="0" err="1" smtClean="0">
                <a:latin typeface="Calibri" panose="020F0502020204030204" pitchFamily="34" charset="0"/>
              </a:rPr>
              <a:t>welding</a:t>
            </a:r>
            <a:endParaRPr lang="de-DE" sz="800" b="0" strike="noStrike" spc="-1" dirty="0">
              <a:latin typeface="Calibri" panose="020F0502020204030204" pitchFamily="34" charset="0"/>
            </a:endParaRPr>
          </a:p>
        </p:txBody>
      </p:sp>
      <p:sp>
        <p:nvSpPr>
          <p:cNvPr id="109" name="CustomShape 56">
            <a:extLst>
              <a:ext uri="{FF2B5EF4-FFF2-40B4-BE49-F238E27FC236}">
                <a16:creationId xmlns:a16="http://schemas.microsoft.com/office/drawing/2014/main" id="{9BE17BB3-13FE-4C64-8075-B6F345AA18AD}"/>
              </a:ext>
            </a:extLst>
          </p:cNvPr>
          <p:cNvSpPr/>
          <p:nvPr/>
        </p:nvSpPr>
        <p:spPr>
          <a:xfrm>
            <a:off x="3586681" y="3476394"/>
            <a:ext cx="431280" cy="431280"/>
          </a:xfrm>
          <a:prstGeom prst="rect">
            <a:avLst/>
          </a:prstGeom>
          <a:solidFill>
            <a:srgbClr val="92D050"/>
          </a:solidFill>
          <a:ln w="6480">
            <a:solidFill>
              <a:schemeClr val="tx1"/>
            </a:solidFill>
            <a:round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de-DE" sz="8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</a:rPr>
              <a:t>mounting</a:t>
            </a:r>
            <a:r>
              <a:rPr lang="de-DE" sz="800" b="0" strike="noStrike" spc="-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de-DE" sz="8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</a:rPr>
              <a:t>gate</a:t>
            </a:r>
            <a:r>
              <a:rPr lang="de-DE" sz="800" b="0" strike="noStrike" spc="-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de-DE" sz="8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</a:rPr>
              <a:t>valve</a:t>
            </a:r>
            <a:endParaRPr lang="de-DE" sz="800" b="0" strike="noStrike" spc="-1" dirty="0">
              <a:latin typeface="Calibri" panose="020F0502020204030204" pitchFamily="34" charset="0"/>
            </a:endParaRPr>
          </a:p>
        </p:txBody>
      </p:sp>
      <p:sp>
        <p:nvSpPr>
          <p:cNvPr id="110" name="CustomShape 45">
            <a:extLst>
              <a:ext uri="{FF2B5EF4-FFF2-40B4-BE49-F238E27FC236}">
                <a16:creationId xmlns:a16="http://schemas.microsoft.com/office/drawing/2014/main" id="{43DBE5A6-CFBA-4990-8F0B-F9B02CB318D3}"/>
              </a:ext>
            </a:extLst>
          </p:cNvPr>
          <p:cNvSpPr/>
          <p:nvPr/>
        </p:nvSpPr>
        <p:spPr>
          <a:xfrm>
            <a:off x="7525357" y="3458221"/>
            <a:ext cx="433080" cy="433080"/>
          </a:xfrm>
          <a:prstGeom prst="rect">
            <a:avLst/>
          </a:prstGeom>
          <a:solidFill>
            <a:srgbClr val="92D050"/>
          </a:solidFill>
          <a:ln w="6480">
            <a:solidFill>
              <a:schemeClr val="tx1"/>
            </a:solidFill>
            <a:round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de-DE" sz="8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</a:rPr>
              <a:t>Documen-tation</a:t>
            </a:r>
            <a:r>
              <a:rPr lang="de-DE" sz="800" b="0" strike="noStrike" spc="-1" dirty="0">
                <a:solidFill>
                  <a:srgbClr val="000000"/>
                </a:solidFill>
                <a:latin typeface="Calibri" panose="020F0502020204030204" pitchFamily="34" charset="0"/>
              </a:rPr>
              <a:t> in PLM</a:t>
            </a:r>
            <a:endParaRPr lang="de-DE" sz="800" b="0" strike="noStrike" spc="-1" dirty="0">
              <a:latin typeface="Calibri" panose="020F0502020204030204" pitchFamily="34" charset="0"/>
            </a:endParaRPr>
          </a:p>
        </p:txBody>
      </p:sp>
      <p:sp>
        <p:nvSpPr>
          <p:cNvPr id="111" name="CustomShape 60">
            <a:extLst>
              <a:ext uri="{FF2B5EF4-FFF2-40B4-BE49-F238E27FC236}">
                <a16:creationId xmlns:a16="http://schemas.microsoft.com/office/drawing/2014/main" id="{383F35B0-778B-4BE1-AD54-94B12B39A74F}"/>
              </a:ext>
            </a:extLst>
          </p:cNvPr>
          <p:cNvSpPr/>
          <p:nvPr/>
        </p:nvSpPr>
        <p:spPr>
          <a:xfrm>
            <a:off x="4592938" y="3458267"/>
            <a:ext cx="431280" cy="621526"/>
          </a:xfrm>
          <a:prstGeom prst="rect">
            <a:avLst/>
          </a:prstGeom>
          <a:solidFill>
            <a:schemeClr val="bg1"/>
          </a:solidFill>
          <a:ln w="6480">
            <a:solidFill>
              <a:schemeClr val="tx1"/>
            </a:solidFill>
            <a:round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de-DE" sz="800" b="0" strike="noStrike" spc="-1" dirty="0" smtClean="0">
                <a:latin typeface="Calibri" panose="020F0502020204030204" pitchFamily="34" charset="0"/>
              </a:rPr>
              <a:t>Jumper </a:t>
            </a:r>
            <a:r>
              <a:rPr lang="de-DE" sz="800" b="0" strike="noStrike" spc="-1" dirty="0" err="1" smtClean="0">
                <a:latin typeface="Calibri" panose="020F0502020204030204" pitchFamily="34" charset="0"/>
              </a:rPr>
              <a:t>welding</a:t>
            </a:r>
            <a:endParaRPr lang="de-DE" sz="800" b="0" strike="noStrike" spc="-1" dirty="0">
              <a:latin typeface="Calibri" panose="020F0502020204030204" pitchFamily="34" charset="0"/>
            </a:endParaRPr>
          </a:p>
        </p:txBody>
      </p:sp>
      <p:sp>
        <p:nvSpPr>
          <p:cNvPr id="112" name="CustomShape 45">
            <a:extLst>
              <a:ext uri="{FF2B5EF4-FFF2-40B4-BE49-F238E27FC236}">
                <a16:creationId xmlns:a16="http://schemas.microsoft.com/office/drawing/2014/main" id="{492B353D-BA4B-4BE2-A53B-813E9612DF08}"/>
              </a:ext>
            </a:extLst>
          </p:cNvPr>
          <p:cNvSpPr/>
          <p:nvPr/>
        </p:nvSpPr>
        <p:spPr>
          <a:xfrm>
            <a:off x="6039998" y="3458221"/>
            <a:ext cx="474746" cy="433080"/>
          </a:xfrm>
          <a:prstGeom prst="rect">
            <a:avLst/>
          </a:prstGeom>
          <a:solidFill>
            <a:srgbClr val="FFCC66"/>
          </a:solidFill>
          <a:ln w="6480">
            <a:solidFill>
              <a:schemeClr val="tx1"/>
            </a:solidFill>
            <a:round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de-DE" sz="800" spc="-1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Connecting</a:t>
            </a:r>
            <a:r>
              <a:rPr lang="de-DE" sz="800" spc="-1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de-DE" sz="800" spc="-1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signal</a:t>
            </a:r>
            <a:r>
              <a:rPr lang="de-DE" sz="800" spc="-1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de-DE" sz="800" spc="-1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cables</a:t>
            </a:r>
            <a:endParaRPr lang="de-DE" sz="800" b="0" strike="noStrike" spc="-1" dirty="0">
              <a:latin typeface="Calibri" panose="020F0502020204030204" pitchFamily="34" charset="0"/>
            </a:endParaRPr>
          </a:p>
        </p:txBody>
      </p:sp>
      <p:sp>
        <p:nvSpPr>
          <p:cNvPr id="113" name="CustomShape 60">
            <a:extLst>
              <a:ext uri="{FF2B5EF4-FFF2-40B4-BE49-F238E27FC236}">
                <a16:creationId xmlns:a16="http://schemas.microsoft.com/office/drawing/2014/main" id="{3300AB27-42D0-41FD-95C8-B347DD47B642}"/>
              </a:ext>
            </a:extLst>
          </p:cNvPr>
          <p:cNvSpPr/>
          <p:nvPr/>
        </p:nvSpPr>
        <p:spPr>
          <a:xfrm>
            <a:off x="5053403" y="3447832"/>
            <a:ext cx="508728" cy="786445"/>
          </a:xfrm>
          <a:prstGeom prst="rect">
            <a:avLst/>
          </a:prstGeom>
          <a:solidFill>
            <a:srgbClr val="FFCC66"/>
          </a:solidFill>
          <a:ln w="6480">
            <a:solidFill>
              <a:schemeClr val="tx1"/>
            </a:solidFill>
            <a:round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de-DE" sz="800" spc="-1" dirty="0" err="1">
                <a:solidFill>
                  <a:srgbClr val="000000"/>
                </a:solidFill>
                <a:latin typeface="Calibri" panose="020F0502020204030204" pitchFamily="34" charset="0"/>
              </a:rPr>
              <a:t>Current</a:t>
            </a:r>
            <a:r>
              <a:rPr lang="de-DE" sz="800" spc="-1" dirty="0">
                <a:solidFill>
                  <a:srgbClr val="000000"/>
                </a:solidFill>
                <a:latin typeface="Calibri" panose="020F0502020204030204" pitchFamily="34" charset="0"/>
              </a:rPr>
              <a:t> Lead Warm Gas (</a:t>
            </a:r>
            <a:r>
              <a:rPr lang="de-DE" sz="800" spc="-1" dirty="0" err="1">
                <a:solidFill>
                  <a:srgbClr val="000000"/>
                </a:solidFill>
                <a:latin typeface="Calibri" panose="020F0502020204030204" pitchFamily="34" charset="0"/>
              </a:rPr>
              <a:t>swagelock</a:t>
            </a:r>
            <a:r>
              <a:rPr lang="de-DE" sz="800" spc="-1" dirty="0">
                <a:solidFill>
                  <a:srgbClr val="000000"/>
                </a:solidFill>
                <a:latin typeface="Calibri" panose="020F0502020204030204" pitchFamily="34" charset="0"/>
              </a:rPr>
              <a:t>)</a:t>
            </a:r>
            <a:endParaRPr lang="de-DE" sz="800" b="0" strike="noStrike" spc="-1" dirty="0">
              <a:latin typeface="Calibri" panose="020F0502020204030204" pitchFamily="34" charset="0"/>
            </a:endParaRPr>
          </a:p>
        </p:txBody>
      </p:sp>
      <p:sp>
        <p:nvSpPr>
          <p:cNvPr id="114" name="CustomShape 45">
            <a:extLst>
              <a:ext uri="{FF2B5EF4-FFF2-40B4-BE49-F238E27FC236}">
                <a16:creationId xmlns:a16="http://schemas.microsoft.com/office/drawing/2014/main" id="{62EF512F-BE40-4744-A15A-9CF9D569AB73}"/>
              </a:ext>
            </a:extLst>
          </p:cNvPr>
          <p:cNvSpPr/>
          <p:nvPr/>
        </p:nvSpPr>
        <p:spPr>
          <a:xfrm>
            <a:off x="5579798" y="3445288"/>
            <a:ext cx="442325" cy="433080"/>
          </a:xfrm>
          <a:prstGeom prst="rect">
            <a:avLst/>
          </a:prstGeom>
          <a:solidFill>
            <a:srgbClr val="FFCC66"/>
          </a:solidFill>
          <a:ln w="6480">
            <a:solidFill>
              <a:schemeClr val="tx1"/>
            </a:solidFill>
            <a:round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de-DE" sz="800" b="0" strike="noStrike" spc="-1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Grounding</a:t>
            </a:r>
            <a:endParaRPr lang="de-DE" sz="800" b="0" strike="noStrike" spc="-1" dirty="0">
              <a:latin typeface="Calibri" panose="020F0502020204030204" pitchFamily="34" charset="0"/>
            </a:endParaRPr>
          </a:p>
        </p:txBody>
      </p:sp>
      <p:sp>
        <p:nvSpPr>
          <p:cNvPr id="115" name="CustomShape 45">
            <a:extLst>
              <a:ext uri="{FF2B5EF4-FFF2-40B4-BE49-F238E27FC236}">
                <a16:creationId xmlns:a16="http://schemas.microsoft.com/office/drawing/2014/main" id="{4E32551A-69F0-4809-A553-B1806FC87377}"/>
              </a:ext>
            </a:extLst>
          </p:cNvPr>
          <p:cNvSpPr/>
          <p:nvPr/>
        </p:nvSpPr>
        <p:spPr>
          <a:xfrm>
            <a:off x="6537336" y="3458221"/>
            <a:ext cx="433080" cy="433080"/>
          </a:xfrm>
          <a:prstGeom prst="rect">
            <a:avLst/>
          </a:prstGeom>
          <a:solidFill>
            <a:srgbClr val="FFCC66"/>
          </a:solidFill>
          <a:ln w="6480">
            <a:solidFill>
              <a:schemeClr val="tx1"/>
            </a:solidFill>
            <a:round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de-DE" sz="800" b="0" strike="noStrike" spc="-1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Electrical</a:t>
            </a:r>
            <a:r>
              <a:rPr lang="de-DE" sz="800" b="0" strike="noStrike" spc="-1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de-DE" sz="800" b="0" strike="noStrike" spc="-1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tests</a:t>
            </a:r>
            <a:endParaRPr lang="de-DE" sz="800" b="0" strike="noStrike" spc="-1" dirty="0">
              <a:latin typeface="Calibri" panose="020F0502020204030204" pitchFamily="34" charset="0"/>
            </a:endParaRPr>
          </a:p>
        </p:txBody>
      </p:sp>
      <p:sp>
        <p:nvSpPr>
          <p:cNvPr id="116" name="CustomShape 45">
            <a:extLst>
              <a:ext uri="{FF2B5EF4-FFF2-40B4-BE49-F238E27FC236}">
                <a16:creationId xmlns:a16="http://schemas.microsoft.com/office/drawing/2014/main" id="{252E128F-368B-4E6F-BA51-D8781F3276D3}"/>
              </a:ext>
            </a:extLst>
          </p:cNvPr>
          <p:cNvSpPr/>
          <p:nvPr/>
        </p:nvSpPr>
        <p:spPr>
          <a:xfrm>
            <a:off x="7041737" y="3446326"/>
            <a:ext cx="433080" cy="433080"/>
          </a:xfrm>
          <a:prstGeom prst="rect">
            <a:avLst/>
          </a:prstGeom>
          <a:solidFill>
            <a:srgbClr val="FFCC66"/>
          </a:solidFill>
          <a:ln w="6480">
            <a:solidFill>
              <a:schemeClr val="tx1"/>
            </a:solidFill>
            <a:round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de-DE" sz="800" b="0" strike="noStrike" spc="-1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Insulation</a:t>
            </a:r>
            <a:r>
              <a:rPr lang="de-DE" sz="800" b="0" strike="noStrike" spc="-1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de-DE" sz="800" b="0" strike="noStrike" spc="-1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vauum</a:t>
            </a:r>
            <a:r>
              <a:rPr lang="de-DE" sz="800" b="0" strike="noStrike" spc="-1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de-DE" sz="800" b="0" strike="noStrike" spc="-1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tests</a:t>
            </a:r>
            <a:endParaRPr lang="de-DE" sz="800" b="0" strike="noStrike" spc="-1" dirty="0">
              <a:latin typeface="Calibri" panose="020F0502020204030204" pitchFamily="34" charset="0"/>
            </a:endParaRPr>
          </a:p>
        </p:txBody>
      </p:sp>
      <p:grpSp>
        <p:nvGrpSpPr>
          <p:cNvPr id="117" name="Gruppieren 116">
            <a:extLst>
              <a:ext uri="{FF2B5EF4-FFF2-40B4-BE49-F238E27FC236}">
                <a16:creationId xmlns:a16="http://schemas.microsoft.com/office/drawing/2014/main" id="{C9A93ECB-A709-490E-9862-81B462DD7F86}"/>
              </a:ext>
            </a:extLst>
          </p:cNvPr>
          <p:cNvGrpSpPr/>
          <p:nvPr/>
        </p:nvGrpSpPr>
        <p:grpSpPr>
          <a:xfrm>
            <a:off x="8049530" y="3412889"/>
            <a:ext cx="604215" cy="637109"/>
            <a:chOff x="4020132" y="3711228"/>
            <a:chExt cx="604215" cy="637109"/>
          </a:xfrm>
        </p:grpSpPr>
        <p:sp>
          <p:nvSpPr>
            <p:cNvPr id="118" name="CustomShape 52">
              <a:extLst>
                <a:ext uri="{FF2B5EF4-FFF2-40B4-BE49-F238E27FC236}">
                  <a16:creationId xmlns:a16="http://schemas.microsoft.com/office/drawing/2014/main" id="{6FF13978-ABEA-4810-B588-E1BDC0DD0FCE}"/>
                </a:ext>
              </a:extLst>
            </p:cNvPr>
            <p:cNvSpPr/>
            <p:nvPr/>
          </p:nvSpPr>
          <p:spPr>
            <a:xfrm rot="2700000">
              <a:off x="4109454" y="3800551"/>
              <a:ext cx="431280" cy="431280"/>
            </a:xfrm>
            <a:prstGeom prst="rect">
              <a:avLst/>
            </a:prstGeom>
            <a:solidFill>
              <a:schemeClr val="bg1"/>
            </a:solidFill>
            <a:ln w="6480">
              <a:solidFill>
                <a:schemeClr val="tx1"/>
              </a:solidFill>
              <a:round/>
            </a:ln>
            <a:effectLst>
              <a:outerShdw blurRad="40000" dist="2304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0" tIns="0" rIns="0" bIns="0" anchor="ctr">
              <a:noAutofit/>
            </a:bodyPr>
            <a:lstStyle/>
            <a:p>
              <a:pPr algn="ctr">
                <a:lnSpc>
                  <a:spcPct val="100000"/>
                </a:lnSpc>
              </a:pPr>
              <a:endParaRPr lang="de-DE" sz="700" b="0" strike="noStrike" spc="-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9" name="CustomShape 52">
              <a:extLst>
                <a:ext uri="{FF2B5EF4-FFF2-40B4-BE49-F238E27FC236}">
                  <a16:creationId xmlns:a16="http://schemas.microsoft.com/office/drawing/2014/main" id="{790B0F2F-A467-4D06-9C62-4034746E6E09}"/>
                </a:ext>
              </a:extLst>
            </p:cNvPr>
            <p:cNvSpPr/>
            <p:nvPr/>
          </p:nvSpPr>
          <p:spPr>
            <a:xfrm>
              <a:off x="4020132" y="3711228"/>
              <a:ext cx="604215" cy="637109"/>
            </a:xfrm>
            <a:prstGeom prst="rect">
              <a:avLst/>
            </a:prstGeom>
            <a:noFill/>
            <a:ln w="6480">
              <a:noFill/>
              <a:round/>
            </a:ln>
            <a:effectLst>
              <a:outerShdw blurRad="40000" dist="2304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0" tIns="0" rIns="0" bIns="0" anchor="ctr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de-DE" sz="700" b="1" strike="noStrike" spc="-1" dirty="0">
                  <a:solidFill>
                    <a:srgbClr val="FF0000"/>
                  </a:solidFill>
                  <a:latin typeface="Calibri" panose="020F0502020204030204" pitchFamily="34" charset="0"/>
                </a:rPr>
                <a:t>MC</a:t>
              </a:r>
            </a:p>
            <a:p>
              <a:pPr algn="ctr">
                <a:lnSpc>
                  <a:spcPct val="100000"/>
                </a:lnSpc>
              </a:pPr>
              <a:r>
                <a:rPr lang="de-DE" sz="700" b="1" spc="-1" dirty="0" err="1">
                  <a:solidFill>
                    <a:srgbClr val="FF0000"/>
                  </a:solidFill>
                  <a:latin typeface="Calibri" panose="020F0502020204030204" pitchFamily="34" charset="0"/>
                </a:rPr>
                <a:t>Multiplet</a:t>
              </a:r>
              <a:r>
                <a:rPr lang="de-DE" sz="700" b="1" spc="-1" dirty="0">
                  <a:solidFill>
                    <a:srgbClr val="FF0000"/>
                  </a:solidFill>
                  <a:latin typeface="Calibri" panose="020F0502020204030204" pitchFamily="34" charset="0"/>
                </a:rPr>
                <a:t> bereit für IBN</a:t>
              </a:r>
              <a:endParaRPr lang="de-DE" sz="700" b="1" strike="noStrike" spc="-1" dirty="0">
                <a:solidFill>
                  <a:srgbClr val="FF0000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120" name="Diagonal liegende Ecken des Rechtecks schneiden 119"/>
          <p:cNvSpPr/>
          <p:nvPr/>
        </p:nvSpPr>
        <p:spPr>
          <a:xfrm>
            <a:off x="289648" y="1649981"/>
            <a:ext cx="782845" cy="523465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b="1" dirty="0" smtClean="0">
                <a:solidFill>
                  <a:schemeClr val="bg1">
                    <a:lumMod val="95000"/>
                  </a:schemeClr>
                </a:solidFill>
              </a:rPr>
              <a:t>Magnet </a:t>
            </a:r>
            <a:r>
              <a:rPr lang="de-DE" sz="1000" b="1" dirty="0" err="1" smtClean="0">
                <a:solidFill>
                  <a:schemeClr val="bg1">
                    <a:lumMod val="95000"/>
                  </a:schemeClr>
                </a:solidFill>
              </a:rPr>
              <a:t>arrival</a:t>
            </a:r>
            <a:r>
              <a:rPr lang="de-DE" sz="1000" b="1" dirty="0" smtClean="0">
                <a:solidFill>
                  <a:schemeClr val="bg1">
                    <a:lumMod val="95000"/>
                  </a:schemeClr>
                </a:solidFill>
              </a:rPr>
              <a:t> at GSI </a:t>
            </a:r>
            <a:endParaRPr lang="de-DE" sz="10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21" name="Diagonal liegende Ecken des Rechtecks schneiden 120"/>
          <p:cNvSpPr/>
          <p:nvPr/>
        </p:nvSpPr>
        <p:spPr>
          <a:xfrm>
            <a:off x="209039" y="3489986"/>
            <a:ext cx="939144" cy="531491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de-DE" sz="1000" spc="-1" dirty="0">
                <a:solidFill>
                  <a:srgbClr val="000000"/>
                </a:solidFill>
                <a:latin typeface="Calibri" panose="020F0502020204030204" pitchFamily="34" charset="0"/>
              </a:rPr>
              <a:t>Transport to final </a:t>
            </a:r>
            <a:r>
              <a:rPr lang="de-DE" sz="1000" spc="-1" dirty="0" err="1">
                <a:solidFill>
                  <a:srgbClr val="000000"/>
                </a:solidFill>
                <a:latin typeface="Calibri" panose="020F0502020204030204" pitchFamily="34" charset="0"/>
              </a:rPr>
              <a:t>position</a:t>
            </a:r>
            <a:endParaRPr lang="de-DE" sz="1000" spc="-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de-DE" sz="1000" spc="-1" dirty="0">
                <a:solidFill>
                  <a:srgbClr val="000000"/>
                </a:solidFill>
                <a:latin typeface="Calibri" panose="020F0502020204030204" pitchFamily="34" charset="0"/>
              </a:rPr>
              <a:t>(</a:t>
            </a:r>
            <a:r>
              <a:rPr lang="de-DE" sz="1000" spc="-1" dirty="0" err="1">
                <a:solidFill>
                  <a:srgbClr val="000000"/>
                </a:solidFill>
                <a:latin typeface="Calibri" panose="020F0502020204030204" pitchFamily="34" charset="0"/>
              </a:rPr>
              <a:t>air</a:t>
            </a:r>
            <a:r>
              <a:rPr lang="de-DE" sz="1000" spc="-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de-DE" sz="1000" spc="-1" dirty="0" err="1">
                <a:solidFill>
                  <a:srgbClr val="000000"/>
                </a:solidFill>
                <a:latin typeface="Calibri" panose="020F0502020204030204" pitchFamily="34" charset="0"/>
              </a:rPr>
              <a:t>cushion</a:t>
            </a:r>
            <a:r>
              <a:rPr lang="de-DE" sz="1000" spc="-1" dirty="0" smtClean="0">
                <a:solidFill>
                  <a:srgbClr val="000000"/>
                </a:solidFill>
                <a:latin typeface="Calibri" panose="020F0502020204030204" pitchFamily="34" charset="0"/>
              </a:rPr>
              <a:t>)</a:t>
            </a:r>
            <a:endParaRPr lang="de-DE" dirty="0"/>
          </a:p>
        </p:txBody>
      </p:sp>
      <p:sp>
        <p:nvSpPr>
          <p:cNvPr id="123" name="Stern mit 5 Zacken 122"/>
          <p:cNvSpPr/>
          <p:nvPr/>
        </p:nvSpPr>
        <p:spPr>
          <a:xfrm>
            <a:off x="5645426" y="1241287"/>
            <a:ext cx="194365" cy="212035"/>
          </a:xfrm>
          <a:prstGeom prst="star5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sp>
        <p:nvSpPr>
          <p:cNvPr id="124" name="CustomShape 67"/>
          <p:cNvSpPr/>
          <p:nvPr/>
        </p:nvSpPr>
        <p:spPr>
          <a:xfrm>
            <a:off x="3434727" y="4361156"/>
            <a:ext cx="2991970" cy="588111"/>
          </a:xfrm>
          <a:prstGeom prst="rect">
            <a:avLst/>
          </a:prstGeom>
          <a:solidFill>
            <a:srgbClr val="92D050"/>
          </a:solidFill>
          <a:ln w="38100">
            <a:solidFill>
              <a:srgbClr val="FF0000"/>
            </a:solidFill>
            <a:round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de-DE" sz="1200" b="1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de-DE" sz="1200" b="1" spc="-1" dirty="0" err="1" smtClean="0">
                <a:solidFill>
                  <a:srgbClr val="000000"/>
                </a:solidFill>
                <a:latin typeface="Calibri"/>
              </a:rPr>
              <a:t>Closing</a:t>
            </a:r>
            <a:r>
              <a:rPr lang="de-DE" sz="1200" b="1" spc="-1" dirty="0" smtClean="0">
                <a:solidFill>
                  <a:srgbClr val="000000"/>
                </a:solidFill>
                <a:latin typeface="Calibri"/>
              </a:rPr>
              <a:t> open non-</a:t>
            </a:r>
            <a:r>
              <a:rPr lang="de-DE" sz="1200" b="1" spc="-1" dirty="0" err="1" smtClean="0">
                <a:solidFill>
                  <a:srgbClr val="000000"/>
                </a:solidFill>
                <a:latin typeface="Calibri"/>
              </a:rPr>
              <a:t>conformities</a:t>
            </a:r>
            <a:r>
              <a:rPr lang="de-DE" sz="1200" b="1" spc="-1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de-DE" sz="1200" b="1" spc="-1" dirty="0" err="1" smtClean="0">
                <a:solidFill>
                  <a:srgbClr val="000000"/>
                </a:solidFill>
                <a:latin typeface="Calibri"/>
              </a:rPr>
              <a:t>before</a:t>
            </a:r>
            <a:r>
              <a:rPr lang="de-DE" sz="1200" b="1" spc="-1" dirty="0" smtClean="0">
                <a:solidFill>
                  <a:srgbClr val="000000"/>
                </a:solidFill>
                <a:latin typeface="Calibri"/>
              </a:rPr>
              <a:t> MC</a:t>
            </a:r>
            <a:endParaRPr lang="de-DE" sz="1100" b="1" strike="noStrike" spc="-1" dirty="0">
              <a:latin typeface="Arial"/>
            </a:endParaRPr>
          </a:p>
        </p:txBody>
      </p:sp>
      <p:sp>
        <p:nvSpPr>
          <p:cNvPr id="127" name="Stern mit 5 Zacken 126"/>
          <p:cNvSpPr/>
          <p:nvPr/>
        </p:nvSpPr>
        <p:spPr>
          <a:xfrm>
            <a:off x="3531143" y="4373319"/>
            <a:ext cx="194365" cy="212035"/>
          </a:xfrm>
          <a:prstGeom prst="star5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sp>
        <p:nvSpPr>
          <p:cNvPr id="128" name="Stern mit 5 Zacken 127"/>
          <p:cNvSpPr/>
          <p:nvPr/>
        </p:nvSpPr>
        <p:spPr>
          <a:xfrm>
            <a:off x="3671274" y="4373319"/>
            <a:ext cx="194365" cy="212035"/>
          </a:xfrm>
          <a:prstGeom prst="star5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275560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Storage conditions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 algn="l"/>
            <a:r>
              <a:rPr lang="en-US" dirty="0" smtClean="0"/>
              <a:t>Super-FRS</a:t>
            </a:r>
            <a:r>
              <a:rPr lang="fr-FR" dirty="0" smtClean="0"/>
              <a:t> SC Multiplet | M. Cho</a:t>
            </a:r>
            <a:endParaRPr lang="en-GB" dirty="0"/>
          </a:p>
        </p:txBody>
      </p:sp>
      <p:sp>
        <p:nvSpPr>
          <p:cNvPr id="6" name="Textfeld 5"/>
          <p:cNvSpPr txBox="1"/>
          <p:nvPr/>
        </p:nvSpPr>
        <p:spPr>
          <a:xfrm>
            <a:off x="2094437" y="2223887"/>
            <a:ext cx="2166427" cy="276999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sz="1200" dirty="0" smtClean="0"/>
              <a:t>Visual/</a:t>
            </a:r>
            <a:r>
              <a:rPr lang="en-US" sz="1200" dirty="0" smtClean="0"/>
              <a:t>Endoscopic</a:t>
            </a:r>
            <a:r>
              <a:rPr lang="de-DE" sz="1200" dirty="0" smtClean="0"/>
              <a:t> </a:t>
            </a:r>
            <a:r>
              <a:rPr lang="en-US" sz="1200" dirty="0" smtClean="0"/>
              <a:t>inspection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2164264" y="801861"/>
            <a:ext cx="2096600" cy="1015663"/>
          </a:xfrm>
          <a:prstGeom prst="rect">
            <a:avLst/>
          </a:prstGeom>
          <a:ln w="19050">
            <a:solidFill>
              <a:schemeClr val="tx2"/>
            </a:solidFill>
          </a:ln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en-US" sz="1200" b="1" dirty="0" smtClean="0"/>
              <a:t>Welding</a:t>
            </a:r>
            <a:r>
              <a:rPr lang="de-DE" sz="1200" b="1" dirty="0" smtClean="0"/>
              <a:t> Jobs </a:t>
            </a:r>
            <a:r>
              <a:rPr lang="en-US" sz="1200" b="1" dirty="0" smtClean="0"/>
              <a:t>by</a:t>
            </a:r>
            <a:r>
              <a:rPr lang="de-DE" sz="1200" b="1" dirty="0" smtClean="0"/>
              <a:t> ASG and</a:t>
            </a:r>
          </a:p>
          <a:p>
            <a:pPr algn="l"/>
            <a:r>
              <a:rPr lang="de-DE" sz="1200" b="1" dirty="0" smtClean="0"/>
              <a:t> sub-</a:t>
            </a:r>
            <a:r>
              <a:rPr lang="en-US" sz="1200" b="1" dirty="0" smtClean="0"/>
              <a:t>contactors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en-US" sz="1200" dirty="0" smtClean="0"/>
              <a:t>Lhe</a:t>
            </a:r>
            <a:r>
              <a:rPr lang="de-DE" sz="1200" dirty="0" smtClean="0"/>
              <a:t> </a:t>
            </a:r>
            <a:r>
              <a:rPr lang="en-US" sz="1200" dirty="0" smtClean="0"/>
              <a:t>vessel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de-DE" sz="1200" dirty="0" smtClean="0"/>
              <a:t>TS </a:t>
            </a:r>
            <a:r>
              <a:rPr lang="en-US" sz="1200" dirty="0" smtClean="0"/>
              <a:t>shield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de-DE" sz="1200" dirty="0" smtClean="0"/>
              <a:t> Pipes</a:t>
            </a:r>
          </a:p>
        </p:txBody>
      </p:sp>
      <p:sp>
        <p:nvSpPr>
          <p:cNvPr id="9" name="Raute 8"/>
          <p:cNvSpPr/>
          <p:nvPr/>
        </p:nvSpPr>
        <p:spPr>
          <a:xfrm>
            <a:off x="2234778" y="2884048"/>
            <a:ext cx="1683172" cy="577222"/>
          </a:xfrm>
          <a:prstGeom prst="diamond">
            <a:avLst/>
          </a:prstGeom>
          <a:solidFill>
            <a:srgbClr val="FDBB63">
              <a:alpha val="45882"/>
            </a:srgbClr>
          </a:solidFill>
          <a:ln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Conform</a:t>
            </a:r>
            <a:r>
              <a:rPr lang="de-DE" sz="1200" dirty="0" smtClean="0">
                <a:solidFill>
                  <a:schemeClr val="tx1"/>
                </a:solidFill>
              </a:rPr>
              <a:t> ?</a:t>
            </a:r>
            <a:endParaRPr lang="de-DE" sz="1200" dirty="0">
              <a:solidFill>
                <a:schemeClr val="tx1"/>
              </a:solidFill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-27914" y="1486903"/>
            <a:ext cx="320718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700" dirty="0" smtClean="0"/>
              <a:t>F-QB-SCM-en-MT-0009_Deviations_list_for_welding</a:t>
            </a:r>
          </a:p>
          <a:p>
            <a:r>
              <a:rPr lang="de-DE" sz="700" dirty="0" smtClean="0"/>
              <a:t>_</a:t>
            </a:r>
            <a:r>
              <a:rPr lang="en-US" sz="700" dirty="0" smtClean="0"/>
              <a:t>and_brazing_process</a:t>
            </a:r>
            <a:endParaRPr lang="en-US" sz="700" dirty="0"/>
          </a:p>
        </p:txBody>
      </p:sp>
      <p:sp>
        <p:nvSpPr>
          <p:cNvPr id="12" name="Pfeil nach unten 11"/>
          <p:cNvSpPr/>
          <p:nvPr/>
        </p:nvSpPr>
        <p:spPr>
          <a:xfrm>
            <a:off x="2960265" y="1854200"/>
            <a:ext cx="215900" cy="292100"/>
          </a:xfrm>
          <a:prstGeom prst="downArrow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dirty="0"/>
          </a:p>
        </p:txBody>
      </p:sp>
      <p:sp>
        <p:nvSpPr>
          <p:cNvPr id="13" name="Pfeil nach unten 12"/>
          <p:cNvSpPr/>
          <p:nvPr/>
        </p:nvSpPr>
        <p:spPr>
          <a:xfrm>
            <a:off x="2963372" y="2549191"/>
            <a:ext cx="215900" cy="292100"/>
          </a:xfrm>
          <a:prstGeom prst="downArrow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dirty="0"/>
          </a:p>
        </p:txBody>
      </p:sp>
      <p:pic>
        <p:nvPicPr>
          <p:cNvPr id="14" name="Grafik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03" y="1746250"/>
            <a:ext cx="1917961" cy="2947802"/>
          </a:xfrm>
          <a:prstGeom prst="rect">
            <a:avLst/>
          </a:prstGeom>
        </p:spPr>
      </p:pic>
      <p:sp>
        <p:nvSpPr>
          <p:cNvPr id="15" name="Pfeil nach unten 14"/>
          <p:cNvSpPr/>
          <p:nvPr/>
        </p:nvSpPr>
        <p:spPr>
          <a:xfrm>
            <a:off x="2954183" y="3781104"/>
            <a:ext cx="215900" cy="292100"/>
          </a:xfrm>
          <a:prstGeom prst="downArrow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dirty="0"/>
          </a:p>
        </p:txBody>
      </p:sp>
      <p:sp>
        <p:nvSpPr>
          <p:cNvPr id="16" name="Textfeld 15"/>
          <p:cNvSpPr txBox="1"/>
          <p:nvPr/>
        </p:nvSpPr>
        <p:spPr>
          <a:xfrm>
            <a:off x="2455690" y="4172576"/>
            <a:ext cx="1462260" cy="276999"/>
          </a:xfrm>
          <a:prstGeom prst="rect">
            <a:avLst/>
          </a:prstGeom>
          <a:ln w="28575">
            <a:solidFill>
              <a:srgbClr val="009644"/>
            </a:solidFill>
          </a:ln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en-US" sz="1200" dirty="0" smtClean="0"/>
              <a:t>Used</a:t>
            </a:r>
            <a:r>
              <a:rPr lang="de-DE" sz="1200" dirty="0" smtClean="0"/>
              <a:t> in production</a:t>
            </a:r>
          </a:p>
        </p:txBody>
      </p:sp>
      <p:sp>
        <p:nvSpPr>
          <p:cNvPr id="17" name="Textfeld 16"/>
          <p:cNvSpPr txBox="1"/>
          <p:nvPr/>
        </p:nvSpPr>
        <p:spPr>
          <a:xfrm>
            <a:off x="3318233" y="3726597"/>
            <a:ext cx="466923" cy="300082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dirty="0" smtClean="0"/>
              <a:t>Yes</a:t>
            </a:r>
          </a:p>
        </p:txBody>
      </p:sp>
      <p:sp>
        <p:nvSpPr>
          <p:cNvPr id="18" name="Pfeil nach unten 17"/>
          <p:cNvSpPr/>
          <p:nvPr/>
        </p:nvSpPr>
        <p:spPr>
          <a:xfrm rot="16200000">
            <a:off x="4199442" y="3008037"/>
            <a:ext cx="215900" cy="292100"/>
          </a:xfrm>
          <a:prstGeom prst="downArrow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dirty="0"/>
          </a:p>
        </p:txBody>
      </p:sp>
      <p:sp>
        <p:nvSpPr>
          <p:cNvPr id="19" name="Textfeld 18"/>
          <p:cNvSpPr txBox="1"/>
          <p:nvPr/>
        </p:nvSpPr>
        <p:spPr>
          <a:xfrm>
            <a:off x="4057924" y="2729318"/>
            <a:ext cx="405880" cy="300082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en-US" dirty="0" smtClean="0"/>
              <a:t>No</a:t>
            </a:r>
          </a:p>
        </p:txBody>
      </p:sp>
      <p:sp>
        <p:nvSpPr>
          <p:cNvPr id="20" name="Raute 19"/>
          <p:cNvSpPr/>
          <p:nvPr/>
        </p:nvSpPr>
        <p:spPr>
          <a:xfrm>
            <a:off x="4603778" y="2841291"/>
            <a:ext cx="1924722" cy="615950"/>
          </a:xfrm>
          <a:prstGeom prst="diamond">
            <a:avLst/>
          </a:prstGeom>
          <a:solidFill>
            <a:srgbClr val="FDBB63">
              <a:alpha val="72941"/>
            </a:srgbClr>
          </a:solidFill>
          <a:ln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Repairable</a:t>
            </a:r>
            <a:r>
              <a:rPr lang="de-DE" sz="1200" dirty="0" smtClean="0">
                <a:solidFill>
                  <a:schemeClr val="tx1"/>
                </a:solidFill>
              </a:rPr>
              <a:t>?</a:t>
            </a:r>
            <a:endParaRPr lang="de-DE" sz="1200" dirty="0">
              <a:solidFill>
                <a:schemeClr val="tx1"/>
              </a:solidFill>
            </a:endParaRPr>
          </a:p>
        </p:txBody>
      </p:sp>
      <p:sp>
        <p:nvSpPr>
          <p:cNvPr id="21" name="Pfeil nach unten 20"/>
          <p:cNvSpPr/>
          <p:nvPr/>
        </p:nvSpPr>
        <p:spPr>
          <a:xfrm>
            <a:off x="5470614" y="3661371"/>
            <a:ext cx="215900" cy="292100"/>
          </a:xfrm>
          <a:prstGeom prst="downArrow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dirty="0"/>
          </a:p>
        </p:txBody>
      </p:sp>
      <p:sp>
        <p:nvSpPr>
          <p:cNvPr id="22" name="Textfeld 21"/>
          <p:cNvSpPr txBox="1"/>
          <p:nvPr/>
        </p:nvSpPr>
        <p:spPr>
          <a:xfrm>
            <a:off x="5656400" y="3581142"/>
            <a:ext cx="466923" cy="300082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dirty="0" smtClean="0"/>
              <a:t>Yes</a:t>
            </a:r>
          </a:p>
        </p:txBody>
      </p:sp>
      <p:sp>
        <p:nvSpPr>
          <p:cNvPr id="23" name="Textfeld 22"/>
          <p:cNvSpPr txBox="1"/>
          <p:nvPr/>
        </p:nvSpPr>
        <p:spPr>
          <a:xfrm>
            <a:off x="5192971" y="4030264"/>
            <a:ext cx="1099981" cy="646331"/>
          </a:xfrm>
          <a:prstGeom prst="rect">
            <a:avLst/>
          </a:prstGeom>
          <a:ln w="28575">
            <a:solidFill>
              <a:srgbClr val="009644"/>
            </a:solidFill>
          </a:ln>
        </p:spPr>
        <p:txBody>
          <a:bodyPr vert="horz" wrap="none" lIns="91440" tIns="45720" rIns="91440" bIns="45720" rtlCol="0" anchor="t">
            <a:spAutoFit/>
          </a:bodyPr>
          <a:lstStyle/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1200" dirty="0" smtClean="0"/>
              <a:t>Issue</a:t>
            </a:r>
            <a:r>
              <a:rPr lang="de-DE" sz="1200" dirty="0" smtClean="0"/>
              <a:t> NCR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de-DE" sz="1200" dirty="0" smtClean="0"/>
              <a:t>Repair  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1200" dirty="0" smtClean="0"/>
              <a:t>Assembly</a:t>
            </a:r>
          </a:p>
        </p:txBody>
      </p:sp>
      <p:sp>
        <p:nvSpPr>
          <p:cNvPr id="24" name="Pfeil nach unten 23"/>
          <p:cNvSpPr/>
          <p:nvPr/>
        </p:nvSpPr>
        <p:spPr>
          <a:xfrm rot="16200000">
            <a:off x="6699278" y="3002964"/>
            <a:ext cx="215900" cy="292100"/>
          </a:xfrm>
          <a:prstGeom prst="downArrow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dirty="0"/>
          </a:p>
        </p:txBody>
      </p:sp>
      <p:sp>
        <p:nvSpPr>
          <p:cNvPr id="25" name="Textfeld 24"/>
          <p:cNvSpPr txBox="1"/>
          <p:nvPr/>
        </p:nvSpPr>
        <p:spPr>
          <a:xfrm>
            <a:off x="6527676" y="2740981"/>
            <a:ext cx="405880" cy="300082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en-US" dirty="0" smtClean="0"/>
              <a:t>No</a:t>
            </a:r>
          </a:p>
        </p:txBody>
      </p:sp>
      <p:sp>
        <p:nvSpPr>
          <p:cNvPr id="28" name="Pfeil nach unten 27"/>
          <p:cNvSpPr/>
          <p:nvPr/>
        </p:nvSpPr>
        <p:spPr>
          <a:xfrm>
            <a:off x="7843935" y="3555714"/>
            <a:ext cx="215900" cy="422343"/>
          </a:xfrm>
          <a:prstGeom prst="downArrow">
            <a:avLst>
              <a:gd name="adj1" fmla="val 44118"/>
              <a:gd name="adj2" fmla="val 50000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dirty="0"/>
          </a:p>
        </p:txBody>
      </p:sp>
      <p:sp>
        <p:nvSpPr>
          <p:cNvPr id="30" name="Textfeld 29"/>
          <p:cNvSpPr txBox="1"/>
          <p:nvPr/>
        </p:nvSpPr>
        <p:spPr>
          <a:xfrm>
            <a:off x="7527643" y="4054850"/>
            <a:ext cx="1099981" cy="461665"/>
          </a:xfrm>
          <a:prstGeom prst="rect">
            <a:avLst/>
          </a:prstGeom>
          <a:ln w="28575">
            <a:solidFill>
              <a:schemeClr val="accent6"/>
            </a:solidFill>
          </a:ln>
        </p:spPr>
        <p:txBody>
          <a:bodyPr vert="horz" wrap="none" lIns="91440" tIns="45720" rIns="91440" bIns="45720" rtlCol="0" anchor="t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Issue</a:t>
            </a:r>
            <a:r>
              <a:rPr lang="de-DE" sz="1200" dirty="0" smtClean="0"/>
              <a:t> </a:t>
            </a:r>
            <a:r>
              <a:rPr lang="de-DE" sz="1200" dirty="0"/>
              <a:t>NCR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Assembly</a:t>
            </a:r>
            <a:endParaRPr lang="en-US" sz="1200" dirty="0"/>
          </a:p>
        </p:txBody>
      </p:sp>
      <p:sp>
        <p:nvSpPr>
          <p:cNvPr id="31" name="Raute 30"/>
          <p:cNvSpPr/>
          <p:nvPr/>
        </p:nvSpPr>
        <p:spPr>
          <a:xfrm>
            <a:off x="7020952" y="2821404"/>
            <a:ext cx="2077766" cy="615950"/>
          </a:xfrm>
          <a:prstGeom prst="diamond">
            <a:avLst/>
          </a:prstGeom>
          <a:solidFill>
            <a:srgbClr val="FDBB63">
              <a:alpha val="72941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Risk</a:t>
            </a:r>
            <a:r>
              <a:rPr lang="de-DE" sz="1200" dirty="0" smtClean="0">
                <a:solidFill>
                  <a:srgbClr val="FF0000"/>
                </a:solidFill>
              </a:rPr>
              <a:t> </a:t>
            </a:r>
            <a:r>
              <a:rPr lang="en-US" sz="1200" dirty="0" smtClean="0">
                <a:solidFill>
                  <a:srgbClr val="FF0000"/>
                </a:solidFill>
              </a:rPr>
              <a:t>is</a:t>
            </a:r>
            <a:r>
              <a:rPr lang="de-DE" sz="1200" dirty="0" smtClean="0">
                <a:solidFill>
                  <a:srgbClr val="FF0000"/>
                </a:solidFill>
              </a:rPr>
              <a:t> </a:t>
            </a:r>
            <a:endParaRPr lang="de-DE" sz="1200" dirty="0">
              <a:solidFill>
                <a:srgbClr val="FF0000"/>
              </a:solidFill>
            </a:endParaRPr>
          </a:p>
          <a:p>
            <a:r>
              <a:rPr lang="en-US" sz="1200" dirty="0" smtClean="0">
                <a:solidFill>
                  <a:srgbClr val="FF0000"/>
                </a:solidFill>
              </a:rPr>
              <a:t>acceptable</a:t>
            </a:r>
            <a:r>
              <a:rPr lang="de-DE" sz="1200" dirty="0" smtClean="0">
                <a:solidFill>
                  <a:srgbClr val="FF0000"/>
                </a:solidFill>
              </a:rPr>
              <a:t>?</a:t>
            </a:r>
            <a:endParaRPr lang="de-DE" sz="1200" dirty="0">
              <a:solidFill>
                <a:srgbClr val="FF0000"/>
              </a:solidFill>
            </a:endParaRPr>
          </a:p>
        </p:txBody>
      </p:sp>
      <p:sp>
        <p:nvSpPr>
          <p:cNvPr id="32" name="Textfeld 31"/>
          <p:cNvSpPr txBox="1"/>
          <p:nvPr/>
        </p:nvSpPr>
        <p:spPr>
          <a:xfrm>
            <a:off x="8173877" y="3616844"/>
            <a:ext cx="466923" cy="300082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dirty="0" smtClean="0"/>
              <a:t>Yes</a:t>
            </a:r>
          </a:p>
        </p:txBody>
      </p:sp>
      <p:sp>
        <p:nvSpPr>
          <p:cNvPr id="33" name="Rechteck 32"/>
          <p:cNvSpPr/>
          <p:nvPr/>
        </p:nvSpPr>
        <p:spPr>
          <a:xfrm>
            <a:off x="10903" y="1746250"/>
            <a:ext cx="1991642" cy="3086100"/>
          </a:xfrm>
          <a:prstGeom prst="rect">
            <a:avLst/>
          </a:prstGeom>
          <a:solidFill>
            <a:srgbClr val="FEE3BE">
              <a:alpha val="58824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dirty="0"/>
          </a:p>
        </p:txBody>
      </p:sp>
      <p:cxnSp>
        <p:nvCxnSpPr>
          <p:cNvPr id="35" name="Gewinkelter Verbinder 34"/>
          <p:cNvCxnSpPr>
            <a:stCxn id="9" idx="1"/>
          </p:cNvCxnSpPr>
          <p:nvPr/>
        </p:nvCxnSpPr>
        <p:spPr>
          <a:xfrm rot="10800000">
            <a:off x="1928864" y="2891023"/>
            <a:ext cx="305914" cy="281637"/>
          </a:xfrm>
          <a:prstGeom prst="bentConnector3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Rechteck 35"/>
          <p:cNvSpPr/>
          <p:nvPr/>
        </p:nvSpPr>
        <p:spPr>
          <a:xfrm>
            <a:off x="7020952" y="2305050"/>
            <a:ext cx="2077766" cy="2667000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dirty="0"/>
          </a:p>
        </p:txBody>
      </p:sp>
      <p:sp>
        <p:nvSpPr>
          <p:cNvPr id="38" name="Textfeld 37"/>
          <p:cNvSpPr txBox="1"/>
          <p:nvPr/>
        </p:nvSpPr>
        <p:spPr>
          <a:xfrm>
            <a:off x="7052352" y="2313573"/>
            <a:ext cx="2050561" cy="507831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en-US" dirty="0" smtClean="0">
                <a:solidFill>
                  <a:srgbClr val="FF0000"/>
                </a:solidFill>
              </a:rPr>
              <a:t>No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exposure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to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humidity</a:t>
            </a:r>
          </a:p>
          <a:p>
            <a:pPr algn="l"/>
            <a:r>
              <a:rPr lang="de-DE" dirty="0" smtClean="0">
                <a:solidFill>
                  <a:srgbClr val="FF0000"/>
                </a:solidFill>
              </a:rPr>
              <a:t> and </a:t>
            </a:r>
            <a:r>
              <a:rPr lang="en-US" dirty="0" smtClean="0">
                <a:solidFill>
                  <a:srgbClr val="FF0000"/>
                </a:solidFill>
              </a:rPr>
              <a:t>oxygen</a:t>
            </a:r>
          </a:p>
        </p:txBody>
      </p:sp>
      <p:pic>
        <p:nvPicPr>
          <p:cNvPr id="39" name="Grafik 3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1028" y="756127"/>
            <a:ext cx="1276372" cy="1383699"/>
          </a:xfrm>
          <a:prstGeom prst="rect">
            <a:avLst/>
          </a:prstGeom>
        </p:spPr>
      </p:pic>
      <p:pic>
        <p:nvPicPr>
          <p:cNvPr id="40" name="Grafik 3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42961" y="914739"/>
            <a:ext cx="2995389" cy="937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0898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Management </a:t>
            </a:r>
            <a:r>
              <a:rPr lang="en-US" dirty="0" smtClean="0"/>
              <a:t>of</a:t>
            </a:r>
            <a:r>
              <a:rPr lang="de-DE" dirty="0" smtClean="0"/>
              <a:t> Non-</a:t>
            </a:r>
            <a:r>
              <a:rPr lang="en-US" dirty="0" smtClean="0"/>
              <a:t>conformities</a:t>
            </a:r>
            <a:endParaRPr lang="en-US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 algn="l"/>
            <a:r>
              <a:rPr lang="en-US" dirty="0" smtClean="0"/>
              <a:t>Super-FRS</a:t>
            </a:r>
            <a:r>
              <a:rPr lang="fr-FR" dirty="0" smtClean="0"/>
              <a:t> SC Multiplet | M. Cho</a:t>
            </a:r>
            <a:endParaRPr lang="en-GB" dirty="0"/>
          </a:p>
        </p:txBody>
      </p:sp>
      <p:sp>
        <p:nvSpPr>
          <p:cNvPr id="4" name="Textfeld 3"/>
          <p:cNvSpPr txBox="1"/>
          <p:nvPr/>
        </p:nvSpPr>
        <p:spPr>
          <a:xfrm>
            <a:off x="2723784" y="1802183"/>
            <a:ext cx="2537874" cy="461665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wrap="none" lIns="91440" tIns="45720" rIns="91440" bIns="45720" rtlCol="0" anchor="t">
            <a:spAutoFit/>
          </a:bodyPr>
          <a:lstStyle/>
          <a:p>
            <a:pPr algn="ctr"/>
            <a:r>
              <a:rPr lang="en-US" sz="1200" dirty="0" smtClean="0"/>
              <a:t>Evaluate</a:t>
            </a:r>
            <a:r>
              <a:rPr lang="de-DE" sz="1200" dirty="0" smtClean="0"/>
              <a:t> and </a:t>
            </a:r>
            <a:r>
              <a:rPr lang="en-US" sz="1200" dirty="0" smtClean="0"/>
              <a:t>officially</a:t>
            </a:r>
            <a:r>
              <a:rPr lang="de-DE" sz="1200" dirty="0" smtClean="0"/>
              <a:t> </a:t>
            </a:r>
            <a:r>
              <a:rPr lang="en-US" sz="1200" dirty="0" smtClean="0"/>
              <a:t>inform</a:t>
            </a:r>
            <a:r>
              <a:rPr lang="de-DE" sz="1200" dirty="0" smtClean="0"/>
              <a:t> ASG </a:t>
            </a:r>
          </a:p>
          <a:p>
            <a:pPr algn="ctr"/>
            <a:r>
              <a:rPr lang="en-US" sz="1200" dirty="0" smtClean="0"/>
              <a:t>by</a:t>
            </a:r>
            <a:r>
              <a:rPr lang="de-DE" sz="1200" dirty="0" smtClean="0"/>
              <a:t> WPL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2728144" y="1078860"/>
            <a:ext cx="2496196" cy="276999"/>
          </a:xfrm>
          <a:prstGeom prst="rect">
            <a:avLst/>
          </a:prstGeom>
          <a:ln w="19050">
            <a:solidFill>
              <a:schemeClr val="tx2"/>
            </a:solidFill>
          </a:ln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sz="1200" b="1" dirty="0" smtClean="0"/>
              <a:t>Report </a:t>
            </a:r>
            <a:r>
              <a:rPr lang="en-US" sz="1200" b="1" dirty="0" smtClean="0"/>
              <a:t>findings</a:t>
            </a:r>
            <a:r>
              <a:rPr lang="de-DE" sz="1200" b="1" dirty="0" smtClean="0"/>
              <a:t> </a:t>
            </a:r>
            <a:r>
              <a:rPr lang="en-US" sz="1200" b="1" dirty="0" smtClean="0"/>
              <a:t>by</a:t>
            </a:r>
            <a:r>
              <a:rPr lang="de-DE" sz="1200" b="1" dirty="0" smtClean="0"/>
              <a:t> testing </a:t>
            </a:r>
            <a:r>
              <a:rPr lang="en-US" sz="1200" b="1" dirty="0" smtClean="0"/>
              <a:t>team</a:t>
            </a:r>
          </a:p>
        </p:txBody>
      </p:sp>
      <p:sp>
        <p:nvSpPr>
          <p:cNvPr id="6" name="Raute 5"/>
          <p:cNvSpPr/>
          <p:nvPr/>
        </p:nvSpPr>
        <p:spPr>
          <a:xfrm>
            <a:off x="2979750" y="2599638"/>
            <a:ext cx="1878247" cy="577222"/>
          </a:xfrm>
          <a:prstGeom prst="diamond">
            <a:avLst/>
          </a:prstGeom>
          <a:solidFill>
            <a:srgbClr val="FDBB63">
              <a:alpha val="45882"/>
            </a:srgbClr>
          </a:solidFill>
          <a:ln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200" dirty="0" smtClean="0">
                <a:solidFill>
                  <a:schemeClr val="tx1"/>
                </a:solidFill>
              </a:rPr>
              <a:t>Non-</a:t>
            </a:r>
            <a:r>
              <a:rPr lang="en-US" sz="1200" dirty="0" smtClean="0">
                <a:solidFill>
                  <a:schemeClr val="tx1"/>
                </a:solidFill>
              </a:rPr>
              <a:t>conformity</a:t>
            </a:r>
            <a:r>
              <a:rPr lang="de-DE" sz="1200" dirty="0" smtClean="0">
                <a:solidFill>
                  <a:schemeClr val="tx1"/>
                </a:solidFill>
              </a:rPr>
              <a:t> ?</a:t>
            </a:r>
            <a:endParaRPr lang="de-DE" sz="1200" dirty="0">
              <a:solidFill>
                <a:schemeClr val="tx1"/>
              </a:solidFill>
            </a:endParaRPr>
          </a:p>
        </p:txBody>
      </p:sp>
      <p:sp>
        <p:nvSpPr>
          <p:cNvPr id="7" name="Pfeil nach unten 6"/>
          <p:cNvSpPr/>
          <p:nvPr/>
        </p:nvSpPr>
        <p:spPr>
          <a:xfrm>
            <a:off x="3787686" y="2307538"/>
            <a:ext cx="215900" cy="292100"/>
          </a:xfrm>
          <a:prstGeom prst="downArrow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dirty="0"/>
          </a:p>
        </p:txBody>
      </p:sp>
      <p:pic>
        <p:nvPicPr>
          <p:cNvPr id="9" name="Picture 4">
            <a:extLst>
              <a:ext uri="{FF2B5EF4-FFF2-40B4-BE49-F238E27FC236}">
                <a16:creationId xmlns:a16="http://schemas.microsoft.com/office/drawing/2014/main" id="{11435AD2-0AED-DFBA-531A-66A2683265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573" y="736874"/>
            <a:ext cx="2083297" cy="1756464"/>
          </a:xfrm>
          <a:prstGeom prst="rect">
            <a:avLst/>
          </a:prstGeom>
        </p:spPr>
      </p:pic>
      <p:sp>
        <p:nvSpPr>
          <p:cNvPr id="10" name="Textfeld 9"/>
          <p:cNvSpPr txBox="1"/>
          <p:nvPr/>
        </p:nvSpPr>
        <p:spPr>
          <a:xfrm>
            <a:off x="4099595" y="3191208"/>
            <a:ext cx="466923" cy="300082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dirty="0" smtClean="0"/>
              <a:t>Yes</a:t>
            </a:r>
          </a:p>
        </p:txBody>
      </p:sp>
      <p:sp>
        <p:nvSpPr>
          <p:cNvPr id="11" name="Pfeil nach unten 10"/>
          <p:cNvSpPr/>
          <p:nvPr/>
        </p:nvSpPr>
        <p:spPr>
          <a:xfrm>
            <a:off x="3810924" y="1440119"/>
            <a:ext cx="215900" cy="292100"/>
          </a:xfrm>
          <a:prstGeom prst="downArrow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dirty="0"/>
          </a:p>
        </p:txBody>
      </p:sp>
      <p:sp>
        <p:nvSpPr>
          <p:cNvPr id="12" name="Pfeil nach unten 11"/>
          <p:cNvSpPr/>
          <p:nvPr/>
        </p:nvSpPr>
        <p:spPr>
          <a:xfrm>
            <a:off x="3806813" y="3273379"/>
            <a:ext cx="215900" cy="292100"/>
          </a:xfrm>
          <a:prstGeom prst="downArrow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dirty="0"/>
          </a:p>
        </p:txBody>
      </p:sp>
      <p:sp>
        <p:nvSpPr>
          <p:cNvPr id="13" name="Raute 12"/>
          <p:cNvSpPr/>
          <p:nvPr/>
        </p:nvSpPr>
        <p:spPr>
          <a:xfrm>
            <a:off x="2933275" y="3623447"/>
            <a:ext cx="1924722" cy="615950"/>
          </a:xfrm>
          <a:prstGeom prst="diamond">
            <a:avLst/>
          </a:prstGeom>
          <a:solidFill>
            <a:srgbClr val="FDBB63">
              <a:alpha val="72941"/>
            </a:srgbClr>
          </a:solidFill>
          <a:ln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Repairable</a:t>
            </a:r>
            <a:r>
              <a:rPr lang="de-DE" sz="1200" dirty="0" smtClean="0">
                <a:solidFill>
                  <a:schemeClr val="tx1"/>
                </a:solidFill>
              </a:rPr>
              <a:t>  at CERN?</a:t>
            </a:r>
            <a:endParaRPr lang="de-DE" sz="1200" dirty="0">
              <a:solidFill>
                <a:schemeClr val="tx1"/>
              </a:solidFill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4099595" y="4214613"/>
            <a:ext cx="466923" cy="300082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dirty="0" smtClean="0"/>
              <a:t>Yes</a:t>
            </a:r>
          </a:p>
        </p:txBody>
      </p:sp>
      <p:sp>
        <p:nvSpPr>
          <p:cNvPr id="15" name="Pfeil nach unten 14"/>
          <p:cNvSpPr/>
          <p:nvPr/>
        </p:nvSpPr>
        <p:spPr>
          <a:xfrm>
            <a:off x="3806813" y="4296784"/>
            <a:ext cx="215900" cy="292100"/>
          </a:xfrm>
          <a:prstGeom prst="downArrow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dirty="0"/>
          </a:p>
        </p:txBody>
      </p:sp>
      <p:sp>
        <p:nvSpPr>
          <p:cNvPr id="16" name="Textfeld 15"/>
          <p:cNvSpPr txBox="1"/>
          <p:nvPr/>
        </p:nvSpPr>
        <p:spPr>
          <a:xfrm>
            <a:off x="3381574" y="4650020"/>
            <a:ext cx="1099981" cy="461665"/>
          </a:xfrm>
          <a:prstGeom prst="rect">
            <a:avLst/>
          </a:prstGeom>
          <a:ln w="28575">
            <a:solidFill>
              <a:srgbClr val="009644"/>
            </a:solidFill>
          </a:ln>
        </p:spPr>
        <p:txBody>
          <a:bodyPr vert="horz" wrap="none" lIns="91440" tIns="45720" rIns="91440" bIns="45720" rtlCol="0" anchor="t">
            <a:spAutoFit/>
          </a:bodyPr>
          <a:lstStyle/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de-DE" sz="1200" dirty="0" smtClean="0"/>
              <a:t>Repair 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Issue</a:t>
            </a:r>
            <a:r>
              <a:rPr lang="de-DE" sz="1200" dirty="0" smtClean="0"/>
              <a:t> </a:t>
            </a:r>
            <a:r>
              <a:rPr lang="de-DE" sz="1200" dirty="0"/>
              <a:t>NCR</a:t>
            </a:r>
          </a:p>
        </p:txBody>
      </p:sp>
      <p:sp>
        <p:nvSpPr>
          <p:cNvPr id="17" name="Pfeil nach unten 16"/>
          <p:cNvSpPr/>
          <p:nvPr/>
        </p:nvSpPr>
        <p:spPr>
          <a:xfrm rot="16200000">
            <a:off x="5014810" y="3786119"/>
            <a:ext cx="215900" cy="292100"/>
          </a:xfrm>
          <a:prstGeom prst="downArrow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dirty="0"/>
          </a:p>
        </p:txBody>
      </p:sp>
      <p:sp>
        <p:nvSpPr>
          <p:cNvPr id="18" name="Textfeld 17"/>
          <p:cNvSpPr txBox="1"/>
          <p:nvPr/>
        </p:nvSpPr>
        <p:spPr>
          <a:xfrm>
            <a:off x="4867570" y="3515555"/>
            <a:ext cx="405880" cy="300082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en-US" dirty="0" smtClean="0">
                <a:solidFill>
                  <a:srgbClr val="FF0000"/>
                </a:solidFill>
              </a:rPr>
              <a:t>No</a:t>
            </a:r>
          </a:p>
        </p:txBody>
      </p:sp>
      <p:cxnSp>
        <p:nvCxnSpPr>
          <p:cNvPr id="19" name="Gewinkelter Verbinder 18"/>
          <p:cNvCxnSpPr/>
          <p:nvPr/>
        </p:nvCxnSpPr>
        <p:spPr>
          <a:xfrm rot="10800000">
            <a:off x="2286552" y="1070307"/>
            <a:ext cx="437233" cy="227596"/>
          </a:xfrm>
          <a:prstGeom prst="bentConnector3">
            <a:avLst/>
          </a:prstGeom>
          <a:ln>
            <a:solidFill>
              <a:schemeClr val="accent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" name="Grafik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5933" y="1054061"/>
            <a:ext cx="2441846" cy="2122799"/>
          </a:xfrm>
          <a:prstGeom prst="rect">
            <a:avLst/>
          </a:prstGeom>
        </p:spPr>
      </p:pic>
      <p:cxnSp>
        <p:nvCxnSpPr>
          <p:cNvPr id="22" name="Gewinkelter Verbinder 21"/>
          <p:cNvCxnSpPr/>
          <p:nvPr/>
        </p:nvCxnSpPr>
        <p:spPr>
          <a:xfrm>
            <a:off x="5396640" y="2044210"/>
            <a:ext cx="344026" cy="263328"/>
          </a:xfrm>
          <a:prstGeom prst="bentConnector3">
            <a:avLst/>
          </a:prstGeom>
          <a:ln>
            <a:solidFill>
              <a:srgbClr val="009644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Rechteck 22"/>
          <p:cNvSpPr/>
          <p:nvPr/>
        </p:nvSpPr>
        <p:spPr>
          <a:xfrm>
            <a:off x="5740666" y="1078860"/>
            <a:ext cx="2367113" cy="2112348"/>
          </a:xfrm>
          <a:prstGeom prst="rect">
            <a:avLst/>
          </a:prstGeom>
          <a:solidFill>
            <a:srgbClr val="9AFD63">
              <a:alpha val="23137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dirty="0"/>
          </a:p>
        </p:txBody>
      </p:sp>
      <p:sp>
        <p:nvSpPr>
          <p:cNvPr id="24" name="Rechteck 23"/>
          <p:cNvSpPr/>
          <p:nvPr/>
        </p:nvSpPr>
        <p:spPr>
          <a:xfrm>
            <a:off x="334573" y="736874"/>
            <a:ext cx="2060059" cy="1756464"/>
          </a:xfrm>
          <a:prstGeom prst="rect">
            <a:avLst/>
          </a:prstGeom>
          <a:solidFill>
            <a:srgbClr val="C6D9F1">
              <a:alpha val="30196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dirty="0"/>
          </a:p>
        </p:txBody>
      </p:sp>
      <p:sp>
        <p:nvSpPr>
          <p:cNvPr id="26" name="Textfeld 25"/>
          <p:cNvSpPr txBox="1"/>
          <p:nvPr/>
        </p:nvSpPr>
        <p:spPr>
          <a:xfrm>
            <a:off x="5445326" y="3824218"/>
            <a:ext cx="2144194" cy="646331"/>
          </a:xfrm>
          <a:prstGeom prst="rect">
            <a:avLst/>
          </a:prstGeom>
          <a:ln w="19050">
            <a:solidFill>
              <a:srgbClr val="FF0000"/>
            </a:solidFill>
          </a:ln>
        </p:spPr>
        <p:txBody>
          <a:bodyPr vert="horz" wrap="square" lIns="91440" tIns="45720" rIns="91440" bIns="45720" rtlCol="0" anchor="t">
            <a:spAutoFit/>
          </a:bodyPr>
          <a:lstStyle/>
          <a:p>
            <a:pPr algn="ctr"/>
            <a:r>
              <a:rPr lang="de-DE" sz="1800" b="1" dirty="0" smtClean="0">
                <a:solidFill>
                  <a:srgbClr val="FFC000"/>
                </a:solidFill>
              </a:rPr>
              <a:t>Repair at GSI after SAT Ab</a:t>
            </a:r>
          </a:p>
        </p:txBody>
      </p:sp>
    </p:spTree>
    <p:extLst>
      <p:ext uri="{BB962C8B-B14F-4D97-AF65-F5344CB8AC3E}">
        <p14:creationId xmlns:p14="http://schemas.microsoft.com/office/powerpoint/2010/main" val="35903356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3F8658-7FCD-4783-AAEA-44790EB4F3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Open non-</a:t>
            </a:r>
            <a:r>
              <a:rPr lang="en-US" dirty="0" smtClean="0"/>
              <a:t>conformities</a:t>
            </a:r>
            <a:endParaRPr lang="en-US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C5F24422-CCD6-4478-89DA-16792A1DF8FD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 algn="l"/>
            <a:r>
              <a:rPr lang="en-US" dirty="0" smtClean="0"/>
              <a:t>Super-FRS</a:t>
            </a:r>
            <a:r>
              <a:rPr lang="fr-FR" dirty="0" smtClean="0"/>
              <a:t> </a:t>
            </a:r>
            <a:r>
              <a:rPr lang="fr-FR" dirty="0"/>
              <a:t>SC Multiplet | M. Cho</a:t>
            </a:r>
            <a:endParaRPr lang="en-GB" dirty="0"/>
          </a:p>
        </p:txBody>
      </p:sp>
      <p:graphicFrame>
        <p:nvGraphicFramePr>
          <p:cNvPr id="4" name="Tabelle 3">
            <a:extLst>
              <a:ext uri="{FF2B5EF4-FFF2-40B4-BE49-F238E27FC236}">
                <a16:creationId xmlns:a16="http://schemas.microsoft.com/office/drawing/2014/main" id="{5C2D7A1B-928D-47ED-B30F-FBFDA3A459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7194528"/>
              </p:ext>
            </p:extLst>
          </p:nvPr>
        </p:nvGraphicFramePr>
        <p:xfrm>
          <a:off x="782051" y="1010615"/>
          <a:ext cx="6947818" cy="3767425"/>
        </p:xfrm>
        <a:graphic>
          <a:graphicData uri="http://schemas.openxmlformats.org/drawingml/2006/table">
            <a:tbl>
              <a:tblPr/>
              <a:tblGrid>
                <a:gridCol w="1400536">
                  <a:extLst>
                    <a:ext uri="{9D8B030D-6E8A-4147-A177-3AD203B41FA5}">
                      <a16:colId xmlns:a16="http://schemas.microsoft.com/office/drawing/2014/main" val="2167221891"/>
                    </a:ext>
                  </a:extLst>
                </a:gridCol>
                <a:gridCol w="2773641">
                  <a:extLst>
                    <a:ext uri="{9D8B030D-6E8A-4147-A177-3AD203B41FA5}">
                      <a16:colId xmlns:a16="http://schemas.microsoft.com/office/drawing/2014/main" val="1995241083"/>
                    </a:ext>
                  </a:extLst>
                </a:gridCol>
                <a:gridCol w="2773641">
                  <a:extLst>
                    <a:ext uri="{9D8B030D-6E8A-4147-A177-3AD203B41FA5}">
                      <a16:colId xmlns:a16="http://schemas.microsoft.com/office/drawing/2014/main" val="2207314555"/>
                    </a:ext>
                  </a:extLst>
                </a:gridCol>
              </a:tblGrid>
              <a:tr h="286536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Modules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2800" marR="0" lvl="0" indent="0" algn="ctr" defTabSz="3429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Non-</a:t>
                      </a:r>
                      <a:r>
                        <a:rPr lang="en-US" sz="14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conformities</a:t>
                      </a:r>
                      <a:endParaRPr lang="en-US" sz="14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2800" marR="0" lvl="0" indent="0" algn="ctr" defTabSz="3429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Where</a:t>
                      </a:r>
                      <a:r>
                        <a:rPr lang="de-DE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/</a:t>
                      </a:r>
                      <a:r>
                        <a:rPr lang="en-US" sz="14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when</a:t>
                      </a:r>
                      <a:endParaRPr lang="en-US" sz="14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2362355"/>
                  </a:ext>
                </a:extLst>
              </a:tr>
              <a:tr h="845924">
                <a:tc>
                  <a:txBody>
                    <a:bodyPr/>
                    <a:lstStyle/>
                    <a:p>
                      <a:pPr marL="0" indent="0" algn="ctr" fontAlgn="t">
                        <a:buFont typeface="Arial" panose="020B0604020202020204" pitchFamily="34" charset="0"/>
                        <a:buNone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LM09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0800" lvl="1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de-DE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Repair </a:t>
                      </a:r>
                      <a:r>
                        <a:rPr lang="en-US" sz="12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Leaky</a:t>
                      </a:r>
                      <a:r>
                        <a:rPr lang="de-DE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LEMO </a:t>
                      </a:r>
                      <a:r>
                        <a:rPr lang="en-US" sz="12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feedthroughs</a:t>
                      </a:r>
                    </a:p>
                    <a:p>
                      <a:pPr marL="280800" marR="0" lvl="1" indent="-171450" algn="l" defTabSz="3429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b="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Leak on a flange on the cryo jumper's bolted flange </a:t>
                      </a:r>
                    </a:p>
                    <a:p>
                      <a:pPr marL="280800" lvl="1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de-DE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Isolation T90 </a:t>
                      </a:r>
                      <a:r>
                        <a:rPr lang="en-US" sz="12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sensor</a:t>
                      </a:r>
                      <a:r>
                        <a:rPr lang="de-DE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on LQB</a:t>
                      </a:r>
                    </a:p>
                    <a:p>
                      <a:pPr marL="280800" marR="0" lvl="1" indent="-171450" algn="l" defTabSz="3429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e-DE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Repair </a:t>
                      </a:r>
                      <a:r>
                        <a:rPr lang="en-US" sz="12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one</a:t>
                      </a:r>
                      <a:r>
                        <a:rPr lang="de-DE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2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damaged</a:t>
                      </a:r>
                      <a:r>
                        <a:rPr lang="de-DE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200" b="0" i="0" u="none" strike="noStrike" baseline="0" noProof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voltage</a:t>
                      </a:r>
                      <a:r>
                        <a:rPr lang="de-DE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200" b="0" i="0" u="none" strike="noStrike" baseline="0" noProof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tap</a:t>
                      </a:r>
                      <a:r>
                        <a:rPr lang="de-DE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2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cable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109350" lvl="1" indent="0" algn="ctr" fontAlgn="ctr">
                        <a:buFont typeface="Arial" panose="020B0604020202020204" pitchFamily="34" charset="0"/>
                        <a:buNone/>
                      </a:pPr>
                      <a:endParaRPr lang="de-DE" sz="1400" dirty="0" smtClean="0"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  <a:cs typeface="Calibri" panose="020F0502020204030204" pitchFamily="34" charset="0"/>
                      </a:endParaRPr>
                    </a:p>
                    <a:p>
                      <a:pPr marL="109350" lvl="1" indent="0" algn="ctr" fontAlgn="ctr">
                        <a:buFont typeface="Arial" panose="020B0604020202020204" pitchFamily="34" charset="0"/>
                        <a:buNone/>
                      </a:pPr>
                      <a:endParaRPr lang="de-DE" sz="1400" dirty="0" smtClean="0"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  <a:cs typeface="Calibri" panose="020F0502020204030204" pitchFamily="34" charset="0"/>
                      </a:endParaRPr>
                    </a:p>
                    <a:p>
                      <a:pPr marL="109350" lvl="1" indent="0" algn="ctr" fontAlgn="ctr">
                        <a:buFont typeface="Arial" panose="020B0604020202020204" pitchFamily="34" charset="0"/>
                        <a:buNone/>
                      </a:pPr>
                      <a:endParaRPr lang="de-DE" sz="1400" dirty="0" smtClean="0"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  <a:cs typeface="Calibri" panose="020F0502020204030204" pitchFamily="34" charset="0"/>
                      </a:endParaRPr>
                    </a:p>
                    <a:p>
                      <a:pPr marL="109350" lvl="1" indent="0" algn="ctr" fontAlgn="ctr">
                        <a:buFont typeface="Arial" panose="020B0604020202020204" pitchFamily="34" charset="0"/>
                        <a:buNone/>
                      </a:pPr>
                      <a:r>
                        <a:rPr lang="en-US" sz="1400" noProof="0" dirty="0" smtClean="0">
                          <a:effectLst/>
                          <a:latin typeface="Calibri" panose="020F0502020204030204" pitchFamily="34" charset="0"/>
                          <a:ea typeface="Batang" panose="02030600000101010101" pitchFamily="18" charset="-127"/>
                          <a:cs typeface="Calibri" panose="020F0502020204030204" pitchFamily="34" charset="0"/>
                        </a:rPr>
                        <a:t>Pre</a:t>
                      </a:r>
                      <a:r>
                        <a:rPr lang="de-DE" sz="1400" dirty="0" smtClean="0">
                          <a:effectLst/>
                          <a:latin typeface="Calibri" panose="020F0502020204030204" pitchFamily="34" charset="0"/>
                          <a:ea typeface="Batang" panose="02030600000101010101" pitchFamily="18" charset="-127"/>
                          <a:cs typeface="Calibri" panose="020F0502020204030204" pitchFamily="34" charset="0"/>
                        </a:rPr>
                        <a:t>-target after</a:t>
                      </a:r>
                      <a:r>
                        <a:rPr lang="de-DE" sz="1400" baseline="0" dirty="0" smtClean="0">
                          <a:effectLst/>
                          <a:latin typeface="Calibri" panose="020F0502020204030204" pitchFamily="34" charset="0"/>
                          <a:ea typeface="Batang" panose="02030600000101010101" pitchFamily="18" charset="-127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400" baseline="0" noProof="0" dirty="0" smtClean="0">
                          <a:effectLst/>
                          <a:latin typeface="Calibri" panose="020F0502020204030204" pitchFamily="34" charset="0"/>
                          <a:ea typeface="Batang" panose="02030600000101010101" pitchFamily="18" charset="-127"/>
                          <a:cs typeface="Calibri" panose="020F0502020204030204" pitchFamily="34" charset="0"/>
                        </a:rPr>
                        <a:t>October</a:t>
                      </a:r>
                      <a:r>
                        <a:rPr lang="de-DE" sz="1400" baseline="0" dirty="0" smtClean="0">
                          <a:effectLst/>
                          <a:latin typeface="Calibri" panose="020F0502020204030204" pitchFamily="34" charset="0"/>
                          <a:ea typeface="Batang" panose="02030600000101010101" pitchFamily="18" charset="-127"/>
                          <a:cs typeface="Calibri" panose="020F0502020204030204" pitchFamily="34" charset="0"/>
                        </a:rPr>
                        <a:t>, 2025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30716253"/>
                  </a:ext>
                </a:extLst>
              </a:tr>
              <a:tr h="220409">
                <a:tc>
                  <a:txBody>
                    <a:bodyPr/>
                    <a:lstStyle/>
                    <a:p>
                      <a:pPr algn="ctr" fontAlgn="t"/>
                      <a:r>
                        <a:rPr lang="de-D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LM10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171450" lvl="0" indent="-171450" algn="l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Short circuit of BTX13 and </a:t>
                      </a:r>
                      <a:r>
                        <a:rPr lang="en-US" sz="1200" dirty="0" smtClean="0">
                          <a:effectLst/>
                          <a:latin typeface="Calibri" panose="020F0502020204030204" pitchFamily="34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BTX14</a:t>
                      </a:r>
                    </a:p>
                    <a:p>
                      <a:pPr marL="171450" marR="0" lvl="0" indent="-17145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Leaky</a:t>
                      </a:r>
                      <a:r>
                        <a:rPr lang="en-US" sz="12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LEMO feedthroughs</a:t>
                      </a:r>
                      <a:endParaRPr lang="de-DE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4300" marR="1143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171450" indent="-171450" algn="l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de-DE" sz="1200" dirty="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3650897"/>
                  </a:ext>
                </a:extLst>
              </a:tr>
              <a:tr h="220409">
                <a:tc>
                  <a:txBody>
                    <a:bodyPr/>
                    <a:lstStyle/>
                    <a:p>
                      <a:pPr marL="0" marR="0" lvl="0" indent="0" algn="ctr" defTabSz="3429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LM11</a:t>
                      </a:r>
                    </a:p>
                    <a:p>
                      <a:pPr algn="ctr" fontAlgn="t"/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Leaky</a:t>
                      </a:r>
                      <a:r>
                        <a:rPr lang="en-US" sz="12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LEMO feedthroughs</a:t>
                      </a:r>
                      <a:endParaRPr lang="de-DE" sz="1200" dirty="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171450" marR="0" lvl="0" indent="-17145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de-DE" sz="1200" dirty="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1144958"/>
                  </a:ext>
                </a:extLst>
              </a:tr>
              <a:tr h="220409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SM06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0800" lvl="1" indent="-171450" algn="l" fontAlgn="t">
                        <a:buFont typeface="Arial" panose="020B0604020202020204" pitchFamily="34" charset="0"/>
                        <a:buChar char="•"/>
                      </a:pP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Low insulation between BTP</a:t>
                      </a:r>
                      <a:r>
                        <a:rPr lang="en-US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407 and</a:t>
                      </a:r>
                      <a:r>
                        <a:rPr lang="en-US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BTP408</a:t>
                      </a:r>
                    </a:p>
                    <a:p>
                      <a:pPr marL="280800" lvl="1" indent="-171450" algn="l" fontAlgn="t">
                        <a:buFont typeface="Arial" panose="020B0604020202020204" pitchFamily="34" charset="0"/>
                        <a:buChar char="•"/>
                      </a:pPr>
                      <a:r>
                        <a:rPr lang="en-GB" sz="1200" b="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T90 temperature sensor swap between WD15 and WD16</a:t>
                      </a:r>
                    </a:p>
                    <a:p>
                      <a:pPr marL="280800" marR="0" lvl="1" indent="-171450" algn="l" defTabSz="3429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Leaky</a:t>
                      </a:r>
                      <a:r>
                        <a:rPr lang="en-US" sz="12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LEMO feedthroughs</a:t>
                      </a:r>
                      <a:endParaRPr lang="de-DE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endParaRPr lang="de-DE" sz="1400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endParaRPr lang="de-DE" sz="1400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endParaRPr lang="de-DE" sz="1400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r>
                        <a:rPr lang="de-DE" sz="1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LE</a:t>
                      </a:r>
                      <a:r>
                        <a:rPr lang="de-DE" sz="14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14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cave, </a:t>
                      </a:r>
                      <a:r>
                        <a:rPr lang="de-DE" sz="14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the </a:t>
                      </a:r>
                      <a:r>
                        <a:rPr lang="de-DE" sz="1400" baseline="0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timeline</a:t>
                      </a:r>
                      <a:r>
                        <a:rPr lang="de-DE" sz="14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to be decided</a:t>
                      </a:r>
                      <a:endParaRPr lang="de-DE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28259533"/>
                  </a:ext>
                </a:extLst>
              </a:tr>
              <a:tr h="573073">
                <a:tc>
                  <a:txBody>
                    <a:bodyPr/>
                    <a:lstStyle/>
                    <a:p>
                      <a:pPr marL="0" marR="0" lvl="0" indent="0" algn="ctr" defTabSz="3429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LM16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Low</a:t>
                      </a:r>
                      <a:r>
                        <a:rPr lang="en-US" sz="1200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 insulation between </a:t>
                      </a:r>
                      <a:r>
                        <a:rPr lang="en-US" sz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Sensors 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BTX007 and BTX008 </a:t>
                      </a:r>
                      <a:endParaRPr lang="en-US" sz="1200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  <a:p>
                      <a:pPr marL="171450" marR="0" lvl="0" indent="-17145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Leaky</a:t>
                      </a:r>
                      <a:r>
                        <a:rPr lang="en-US" sz="12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LEMO feedthroughs</a:t>
                      </a:r>
                      <a:endParaRPr lang="de-DE" sz="1200" dirty="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DE" dirty="0"/>
                    </a:p>
                  </a:txBody>
                  <a:tcPr marL="114300" marR="1143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5253728"/>
                  </a:ext>
                </a:extLst>
              </a:tr>
              <a:tr h="286536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SM02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 smtClean="0">
                          <a:effectLst/>
                          <a:latin typeface="Calibri" panose="020F0502020204030204" pitchFamily="34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Repair damaged VT </a:t>
                      </a: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cable  </a:t>
                      </a:r>
                      <a:r>
                        <a:rPr lang="en-US" sz="1200" dirty="0" smtClean="0">
                          <a:effectLst/>
                          <a:latin typeface="Calibri" panose="020F0502020204030204" pitchFamily="34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(Quad cold)</a:t>
                      </a:r>
                      <a:endParaRPr lang="de-DE" sz="1200" dirty="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DE" dirty="0"/>
                    </a:p>
                  </a:txBody>
                  <a:tcPr marL="114300" marR="1143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00004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1281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 algn="l"/>
            <a:r>
              <a:rPr lang="fr-FR" dirty="0" smtClean="0"/>
              <a:t>Super-FRS SC Multiplet | M. Cho</a:t>
            </a:r>
            <a:endParaRPr lang="en-GB" dirty="0"/>
          </a:p>
        </p:txBody>
      </p:sp>
      <p:sp>
        <p:nvSpPr>
          <p:cNvPr id="4" name="Textfeld 3"/>
          <p:cNvSpPr txBox="1"/>
          <p:nvPr/>
        </p:nvSpPr>
        <p:spPr>
          <a:xfrm>
            <a:off x="150554" y="1135380"/>
            <a:ext cx="8347157" cy="2862322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marL="285750" indent="-285750" algn="l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800" dirty="0" smtClean="0"/>
              <a:t>There is no major issue with a delivery of </a:t>
            </a:r>
            <a:r>
              <a:rPr lang="en-US" sz="1800" dirty="0" err="1" smtClean="0"/>
              <a:t>Multiplet</a:t>
            </a:r>
            <a:r>
              <a:rPr lang="en-US" sz="1800" dirty="0" smtClean="0"/>
              <a:t> to CERN.</a:t>
            </a:r>
          </a:p>
          <a:p>
            <a:pPr marL="285750" indent="-285750" algn="l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800" dirty="0" smtClean="0"/>
              <a:t>It</a:t>
            </a:r>
            <a:r>
              <a:rPr lang="de-DE" sz="1800" dirty="0" smtClean="0"/>
              <a:t> </a:t>
            </a:r>
            <a:r>
              <a:rPr lang="en-US" sz="1800" dirty="0" smtClean="0"/>
              <a:t>is</a:t>
            </a:r>
            <a:r>
              <a:rPr lang="de-DE" sz="1800" dirty="0" smtClean="0"/>
              <a:t> </a:t>
            </a:r>
            <a:r>
              <a:rPr lang="en-US" sz="1800" dirty="0" smtClean="0"/>
              <a:t>very</a:t>
            </a:r>
            <a:r>
              <a:rPr lang="de-DE" sz="1800" dirty="0" smtClean="0"/>
              <a:t> </a:t>
            </a:r>
            <a:r>
              <a:rPr lang="en-US" sz="1800" dirty="0" smtClean="0"/>
              <a:t>important</a:t>
            </a:r>
            <a:r>
              <a:rPr lang="de-DE" sz="1800" dirty="0" smtClean="0"/>
              <a:t> </a:t>
            </a:r>
            <a:r>
              <a:rPr lang="en-US" sz="1800" dirty="0" smtClean="0"/>
              <a:t>to</a:t>
            </a:r>
            <a:r>
              <a:rPr lang="de-DE" sz="1800" dirty="0" smtClean="0"/>
              <a:t> </a:t>
            </a:r>
            <a:r>
              <a:rPr lang="en-US" sz="1800" dirty="0" smtClean="0"/>
              <a:t>keep</a:t>
            </a:r>
            <a:r>
              <a:rPr lang="de-DE" sz="1800" dirty="0" smtClean="0"/>
              <a:t> the multiplets in non-oxidation </a:t>
            </a:r>
            <a:r>
              <a:rPr lang="en-US" sz="1800" dirty="0" smtClean="0"/>
              <a:t>environment</a:t>
            </a:r>
            <a:r>
              <a:rPr lang="de-DE" sz="1800" dirty="0" smtClean="0"/>
              <a:t>.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800" dirty="0"/>
              <a:t>Open non-conformities must be closed before the completion of the machine.</a:t>
            </a:r>
            <a:br>
              <a:rPr lang="en-US" sz="1800" dirty="0"/>
            </a:br>
            <a:r>
              <a:rPr lang="en-US" sz="1800" dirty="0"/>
              <a:t>ASG’s intervention will be scheduled in coordination with the GSI </a:t>
            </a:r>
            <a:r>
              <a:rPr lang="en-US" sz="1800" dirty="0" smtClean="0"/>
              <a:t>installation </a:t>
            </a:r>
          </a:p>
          <a:p>
            <a:pPr>
              <a:lnSpc>
                <a:spcPct val="200000"/>
              </a:lnSpc>
            </a:pPr>
            <a:r>
              <a:rPr lang="en-US" sz="1800" dirty="0"/>
              <a:t> </a:t>
            </a:r>
            <a:r>
              <a:rPr lang="en-US" sz="1800" dirty="0" smtClean="0"/>
              <a:t>    working groups.</a:t>
            </a:r>
            <a:endParaRPr lang="de-DE" sz="1800" dirty="0"/>
          </a:p>
        </p:txBody>
      </p:sp>
    </p:spTree>
    <p:extLst>
      <p:ext uri="{BB962C8B-B14F-4D97-AF65-F5344CB8AC3E}">
        <p14:creationId xmlns:p14="http://schemas.microsoft.com/office/powerpoint/2010/main" val="4206424011"/>
      </p:ext>
    </p:extLst>
  </p:cSld>
  <p:clrMapOvr>
    <a:masterClrMapping/>
  </p:clrMapOvr>
</p:sld>
</file>

<file path=ppt/theme/theme1.xml><?xml version="1.0" encoding="utf-8"?>
<a:theme xmlns:a="http://schemas.openxmlformats.org/drawingml/2006/main" name="MAC-Template-V03">
  <a:themeElements>
    <a:clrScheme name="Benutzerdefiniert 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66666"/>
      </a:hlink>
      <a:folHlink>
        <a:srgbClr val="800080"/>
      </a:folHlink>
    </a:clrScheme>
    <a:fontScheme name="Office Klassisch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DBB63"/>
        </a:solidFill>
        <a:ln>
          <a:noFill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 anchor="t"/>
      <a:lstStyle>
        <a:defPPr algn="l"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MAC-Template-V03</Template>
  <TotalTime>0</TotalTime>
  <Words>624</Words>
  <Application>Microsoft Office PowerPoint</Application>
  <PresentationFormat>Bildschirmpräsentation (16:9)</PresentationFormat>
  <Paragraphs>205</Paragraphs>
  <Slides>7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3" baseType="lpstr">
      <vt:lpstr>Batang</vt:lpstr>
      <vt:lpstr>Arial</vt:lpstr>
      <vt:lpstr>Calibri</vt:lpstr>
      <vt:lpstr>Times New Roman</vt:lpstr>
      <vt:lpstr>Wingdings</vt:lpstr>
      <vt:lpstr>MAC-Template-V03</vt:lpstr>
      <vt:lpstr>The Status of  Superconducting Multiplets at Mechanical Completion</vt:lpstr>
      <vt:lpstr>SC multiplets for Early Science 2027</vt:lpstr>
      <vt:lpstr>Working process for the multiplets</vt:lpstr>
      <vt:lpstr>Storage conditions</vt:lpstr>
      <vt:lpstr>Management of Non-conformities</vt:lpstr>
      <vt:lpstr>Open non-conformities</vt:lpstr>
      <vt:lpstr>Conclusion</vt:lpstr>
    </vt:vector>
  </TitlesOfParts>
  <Company>GSI Helmholzzentrum für Schwerionenforschung mbH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Pedro Carvas</dc:creator>
  <cp:lastModifiedBy>Cho, Eun Jung Dr.</cp:lastModifiedBy>
  <cp:revision>1832</cp:revision>
  <cp:lastPrinted>2023-06-14T07:11:00Z</cp:lastPrinted>
  <dcterms:created xsi:type="dcterms:W3CDTF">2017-05-03T12:35:34Z</dcterms:created>
  <dcterms:modified xsi:type="dcterms:W3CDTF">2025-05-26T09:51:28Z</dcterms:modified>
</cp:coreProperties>
</file>