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6"/>
  </p:notesMasterIdLst>
  <p:handoutMasterIdLst>
    <p:handoutMasterId r:id="rId7"/>
  </p:handoutMasterIdLst>
  <p:sldIdLst>
    <p:sldId id="380" r:id="rId2"/>
    <p:sldId id="1232" r:id="rId3"/>
    <p:sldId id="1124" r:id="rId4"/>
    <p:sldId id="1123" r:id="rId5"/>
  </p:sldIdLst>
  <p:sldSz cx="9144000" cy="6858000" type="screen4x3"/>
  <p:notesSz cx="67945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9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447EA"/>
    <a:srgbClr val="339966"/>
    <a:srgbClr val="131DDD"/>
    <a:srgbClr val="333399"/>
    <a:srgbClr val="A50021"/>
    <a:srgbClr val="FF0000"/>
    <a:srgbClr val="FF9999"/>
    <a:srgbClr val="00FF00"/>
    <a:srgbClr val="FF7C8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84" autoAdjust="0"/>
    <p:restoredTop sz="99634" autoAdjust="0"/>
  </p:normalViewPr>
  <p:slideViewPr>
    <p:cSldViewPr snapToGrid="0" snapToObjects="1">
      <p:cViewPr varScale="1">
        <p:scale>
          <a:sx n="114" d="100"/>
          <a:sy n="114" d="100"/>
        </p:scale>
        <p:origin x="1692" y="84"/>
      </p:cViewPr>
      <p:guideLst>
        <p:guide orient="horz" pos="1829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t" anchorCtr="0" compatLnSpc="1">
            <a:prstTxWarp prst="textNoShape">
              <a:avLst/>
            </a:prstTxWarp>
          </a:bodyPr>
          <a:lstStyle>
            <a:lvl1pPr defTabSz="898525">
              <a:defRPr sz="1200" b="0">
                <a:latin typeface="Monotype Corsiva" pitchFamily="6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t" anchorCtr="0" compatLnSpc="1">
            <a:prstTxWarp prst="textNoShape">
              <a:avLst/>
            </a:prstTxWarp>
          </a:bodyPr>
          <a:lstStyle>
            <a:lvl1pPr algn="r" defTabSz="898525">
              <a:defRPr sz="1200" b="0">
                <a:latin typeface="Monotype Corsiva" pitchFamily="6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b" anchorCtr="0" compatLnSpc="1">
            <a:prstTxWarp prst="textNoShape">
              <a:avLst/>
            </a:prstTxWarp>
          </a:bodyPr>
          <a:lstStyle>
            <a:lvl1pPr defTabSz="898525">
              <a:defRPr sz="1200" b="0">
                <a:latin typeface="Monotype Corsiva" pitchFamily="6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b" anchorCtr="0" compatLnSpc="1">
            <a:prstTxWarp prst="textNoShape">
              <a:avLst/>
            </a:prstTxWarp>
          </a:bodyPr>
          <a:lstStyle>
            <a:lvl1pPr algn="r" defTabSz="898525">
              <a:defRPr sz="1200" b="0">
                <a:latin typeface="Monotype Corsiva" pitchFamily="66" charset="0"/>
              </a:defRPr>
            </a:lvl1pPr>
          </a:lstStyle>
          <a:p>
            <a:pPr>
              <a:defRPr/>
            </a:pPr>
            <a:fld id="{73F25EE5-2EAA-4BEA-A7C3-903DC5F0510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981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t" anchorCtr="0" compatLnSpc="1">
            <a:prstTxWarp prst="textNoShape">
              <a:avLst/>
            </a:prstTxWarp>
          </a:bodyPr>
          <a:lstStyle>
            <a:lvl1pPr defTabSz="898525">
              <a:defRPr sz="1200" b="0">
                <a:latin typeface="Monotype Corsiva" pitchFamily="6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11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t" anchorCtr="0" compatLnSpc="1">
            <a:prstTxWarp prst="textNoShape">
              <a:avLst/>
            </a:prstTxWarp>
          </a:bodyPr>
          <a:lstStyle>
            <a:lvl1pPr algn="r" defTabSz="898525">
              <a:defRPr sz="1200" b="0">
                <a:latin typeface="Monotype Corsiva" pitchFamily="6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73113"/>
            <a:ext cx="4946650" cy="370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3288"/>
            <a:ext cx="4999038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5116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b" anchorCtr="0" compatLnSpc="1">
            <a:prstTxWarp prst="textNoShape">
              <a:avLst/>
            </a:prstTxWarp>
          </a:bodyPr>
          <a:lstStyle>
            <a:lvl1pPr defTabSz="898525">
              <a:defRPr sz="1200" b="0">
                <a:latin typeface="Monotype Corsiva" pitchFamily="6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28163"/>
            <a:ext cx="295116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b" anchorCtr="0" compatLnSpc="1">
            <a:prstTxWarp prst="textNoShape">
              <a:avLst/>
            </a:prstTxWarp>
          </a:bodyPr>
          <a:lstStyle>
            <a:lvl1pPr algn="r" defTabSz="898525">
              <a:defRPr sz="1200" b="0">
                <a:latin typeface="Monotype Corsiva" pitchFamily="66" charset="0"/>
              </a:defRPr>
            </a:lvl1pPr>
          </a:lstStyle>
          <a:p>
            <a:pPr>
              <a:defRPr/>
            </a:pPr>
            <a:fld id="{1F8AC735-675E-4845-BFF8-B0AFB4BF7A0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7190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8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98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98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98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98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E87574-2616-499E-84DB-602D40B5C81D}" type="slidenum">
              <a:rPr lang="de-DE" altLang="de-DE" smtClean="0">
                <a:latin typeface="Monotype Corsiva" pitchFamily="66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de-DE" altLang="de-DE">
              <a:latin typeface="Monotype Corsiva" pitchFamily="66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5350"/>
            <a:ext cx="4984750" cy="4457700"/>
          </a:xfrm>
          <a:noFill/>
        </p:spPr>
        <p:txBody>
          <a:bodyPr/>
          <a:lstStyle/>
          <a:p>
            <a:pPr eaLnBrk="1" hangingPunct="1"/>
            <a:endParaRPr lang="en-GB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6324600"/>
            <a:ext cx="9144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0" y="65532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610600" y="6553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4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Klicken Sie, um das Titelformat zu bearbeiten</a:t>
            </a:r>
          </a:p>
        </p:txBody>
      </p:sp>
      <p:sp>
        <p:nvSpPr>
          <p:cNvPr id="178185" name="Rectangle 9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/>
              <a:t>Klicken Sie, um das Format des Untertitelmasters zu bearbeiten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85059AB-4910-48B6-AC62-44F240840B2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526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117435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208866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169561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307359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152396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179501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181164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2387821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37282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1989435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332437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77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55286" y="-151635"/>
            <a:ext cx="7967662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e-DE" sz="3200" dirty="0"/>
              <a:t>SFRS Special Installations</a:t>
            </a:r>
          </a:p>
          <a:p>
            <a:pPr algn="ctr" eaLnBrk="1" hangingPunct="1"/>
            <a:r>
              <a:rPr lang="en-US" altLang="de-DE" sz="3200" dirty="0"/>
              <a:t>Commissioning</a:t>
            </a:r>
          </a:p>
          <a:p>
            <a:pPr algn="ctr" eaLnBrk="1" hangingPunct="1"/>
            <a:endParaRPr lang="en-US" altLang="de-DE" sz="1200" dirty="0"/>
          </a:p>
          <a:p>
            <a:pPr algn="ctr" eaLnBrk="1" hangingPunct="1"/>
            <a:r>
              <a:rPr lang="en-US" altLang="de-DE" sz="1800" b="0" dirty="0">
                <a:solidFill>
                  <a:schemeClr val="tx2"/>
                </a:solidFill>
              </a:rPr>
              <a:t>Helmut Weick, GSI Helmholtzzentrum</a:t>
            </a:r>
          </a:p>
          <a:p>
            <a:pPr algn="ctr"/>
            <a:r>
              <a:rPr lang="en-US" altLang="de-DE" sz="1800" b="0" dirty="0">
                <a:solidFill>
                  <a:schemeClr val="tx2"/>
                </a:solidFill>
              </a:rPr>
              <a:t>Darmstadt 26.05.2025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55563"/>
            <a:ext cx="9144000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GB" altLang="de-DE">
              <a:latin typeface="Times New Roman" pitchFamily="18" charset="0"/>
            </a:endParaRPr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 </a:t>
            </a:r>
            <a:endParaRPr lang="en-GB" altLang="de-DE"/>
          </a:p>
        </p:txBody>
      </p:sp>
      <p:pic>
        <p:nvPicPr>
          <p:cNvPr id="307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1" t="33469" r="9802" b="23834"/>
          <a:stretch>
            <a:fillRect/>
          </a:stretch>
        </p:blipFill>
        <p:spPr bwMode="auto">
          <a:xfrm>
            <a:off x="8085138" y="6135687"/>
            <a:ext cx="935037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161088"/>
            <a:ext cx="160337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23825" y="1584948"/>
            <a:ext cx="6715071" cy="4199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9933"/>
              </a:buClr>
              <a:buFont typeface="Wingdings" pitchFamily="2" charset="2"/>
              <a:buNone/>
            </a:pPr>
            <a:endParaRPr lang="en-US" altLang="de-DE" sz="24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v"/>
            </a:pPr>
            <a:r>
              <a:rPr lang="de-DE" altLang="de-DE" sz="2400" dirty="0">
                <a:solidFill>
                  <a:srgbClr val="0033CC"/>
                </a:solidFill>
              </a:rPr>
              <a:t>   Target Chamber</a:t>
            </a:r>
          </a:p>
          <a:p>
            <a:pPr eaLnBrk="1" hangingPunct="1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v"/>
            </a:pPr>
            <a:r>
              <a:rPr lang="de-DE" altLang="de-DE" sz="2400" dirty="0">
                <a:solidFill>
                  <a:srgbClr val="0033CC"/>
                </a:solidFill>
              </a:rPr>
              <a:t>   Beam Catchers</a:t>
            </a:r>
          </a:p>
          <a:p>
            <a:pPr eaLnBrk="1" hangingPunct="1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v"/>
            </a:pPr>
            <a:r>
              <a:rPr lang="de-DE" altLang="de-DE" sz="2400" dirty="0">
                <a:solidFill>
                  <a:srgbClr val="0033CC"/>
                </a:solidFill>
              </a:rPr>
              <a:t>   </a:t>
            </a:r>
            <a:r>
              <a:rPr lang="de-DE" altLang="de-DE" sz="2400" dirty="0" err="1">
                <a:solidFill>
                  <a:srgbClr val="0033CC"/>
                </a:solidFill>
              </a:rPr>
              <a:t>Degrader</a:t>
            </a:r>
            <a:r>
              <a:rPr lang="de-DE" altLang="de-DE" sz="2400" dirty="0">
                <a:solidFill>
                  <a:srgbClr val="0033CC"/>
                </a:solidFill>
              </a:rPr>
              <a:t> Drives</a:t>
            </a:r>
          </a:p>
          <a:p>
            <a:pPr eaLnBrk="1" hangingPunct="1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v"/>
            </a:pPr>
            <a:r>
              <a:rPr lang="de-DE" altLang="de-DE" sz="2400" dirty="0">
                <a:solidFill>
                  <a:srgbClr val="0033CC"/>
                </a:solidFill>
              </a:rPr>
              <a:t>   Alignment Supports</a:t>
            </a:r>
          </a:p>
          <a:p>
            <a:pPr eaLnBrk="1" hangingPunct="1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v"/>
            </a:pPr>
            <a:r>
              <a:rPr lang="de-DE" altLang="de-DE" sz="2400" dirty="0">
                <a:solidFill>
                  <a:srgbClr val="0033CC"/>
                </a:solidFill>
              </a:rPr>
              <a:t>   Radiation </a:t>
            </a:r>
            <a:r>
              <a:rPr lang="de-DE" altLang="de-DE" sz="2400" dirty="0" err="1">
                <a:solidFill>
                  <a:srgbClr val="0033CC"/>
                </a:solidFill>
              </a:rPr>
              <a:t>Shielding</a:t>
            </a:r>
            <a:endParaRPr lang="de-DE" altLang="de-DE" sz="2400" dirty="0">
              <a:solidFill>
                <a:srgbClr val="0033CC"/>
              </a:solidFill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CF74A08-DA42-4F68-9E85-05316A359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4" y="3793412"/>
            <a:ext cx="6715071" cy="172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9933"/>
              </a:buClr>
              <a:buFont typeface="Wingdings" pitchFamily="2" charset="2"/>
              <a:buNone/>
            </a:pPr>
            <a:endParaRPr lang="en-US" altLang="de-DE" sz="24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v"/>
            </a:pPr>
            <a:r>
              <a:rPr lang="de-DE" altLang="de-DE" sz="2400" dirty="0">
                <a:solidFill>
                  <a:srgbClr val="0033CC"/>
                </a:solidFill>
              </a:rPr>
              <a:t>   </a:t>
            </a:r>
            <a:r>
              <a:rPr lang="de-DE" altLang="de-DE" sz="2400" dirty="0" err="1">
                <a:solidFill>
                  <a:srgbClr val="0033CC"/>
                </a:solidFill>
              </a:rPr>
              <a:t>Shielding</a:t>
            </a:r>
            <a:r>
              <a:rPr lang="de-DE" altLang="de-DE" sz="2400" dirty="0">
                <a:solidFill>
                  <a:srgbClr val="0033CC"/>
                </a:solidFill>
              </a:rPr>
              <a:t> </a:t>
            </a:r>
            <a:r>
              <a:rPr lang="de-DE" altLang="de-DE" sz="2400" dirty="0" err="1">
                <a:solidFill>
                  <a:srgbClr val="0033CC"/>
                </a:solidFill>
              </a:rPr>
              <a:t>Flask</a:t>
            </a:r>
            <a:endParaRPr lang="de-DE" altLang="de-DE" sz="2400" dirty="0">
              <a:solidFill>
                <a:srgbClr val="0033CC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v"/>
            </a:pPr>
            <a:r>
              <a:rPr lang="de-DE" altLang="de-DE" sz="2400" dirty="0">
                <a:solidFill>
                  <a:srgbClr val="0033CC"/>
                </a:solidFill>
              </a:rPr>
              <a:t>   Hot </a:t>
            </a:r>
            <a:r>
              <a:rPr lang="de-DE" altLang="de-DE" sz="2400" dirty="0" err="1">
                <a:solidFill>
                  <a:srgbClr val="0033CC"/>
                </a:solidFill>
              </a:rPr>
              <a:t>Cell</a:t>
            </a:r>
            <a:endParaRPr lang="de-DE" altLang="de-DE" sz="2400" dirty="0">
              <a:solidFill>
                <a:srgbClr val="0033CC"/>
              </a:solidFill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81A9FEE1-7723-47EC-8F9B-BC7DC95B9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" y="4785496"/>
            <a:ext cx="8750668" cy="172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9933"/>
              </a:buClr>
              <a:buFont typeface="Wingdings" pitchFamily="2" charset="2"/>
              <a:buNone/>
            </a:pPr>
            <a:endParaRPr lang="en-US" altLang="de-DE" sz="24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v"/>
            </a:pPr>
            <a:r>
              <a:rPr lang="de-DE" altLang="de-DE" sz="2400" dirty="0">
                <a:solidFill>
                  <a:srgbClr val="0033CC"/>
                </a:solidFill>
              </a:rPr>
              <a:t>   </a:t>
            </a:r>
            <a:r>
              <a:rPr lang="de-DE" altLang="de-DE" sz="2400" dirty="0" err="1">
                <a:solidFill>
                  <a:srgbClr val="0033CC"/>
                </a:solidFill>
              </a:rPr>
              <a:t>Pillow</a:t>
            </a:r>
            <a:r>
              <a:rPr lang="de-DE" altLang="de-DE" sz="2400" dirty="0">
                <a:solidFill>
                  <a:srgbClr val="0033CC"/>
                </a:solidFill>
              </a:rPr>
              <a:t> Seals               </a:t>
            </a:r>
            <a:r>
              <a:rPr lang="de-DE" altLang="de-DE" sz="2400" dirty="0"/>
              <a:t>--&gt; </a:t>
            </a:r>
            <a:r>
              <a:rPr lang="de-DE" altLang="de-DE" sz="2400" dirty="0" err="1"/>
              <a:t>dedicated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talk</a:t>
            </a:r>
            <a:r>
              <a:rPr lang="de-DE" altLang="de-DE" sz="2400" dirty="0"/>
              <a:t> </a:t>
            </a:r>
            <a:r>
              <a:rPr lang="de-DE" altLang="de-DE" sz="2400" dirty="0" err="1"/>
              <a:t>by</a:t>
            </a:r>
            <a:r>
              <a:rPr lang="de-DE" altLang="de-DE" sz="2400" dirty="0"/>
              <a:t> Christos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221090-F2B9-4D13-9B7B-4D7CA80695E4}"/>
              </a:ext>
            </a:extLst>
          </p:cNvPr>
          <p:cNvSpPr txBox="1"/>
          <p:nvPr/>
        </p:nvSpPr>
        <p:spPr>
          <a:xfrm>
            <a:off x="3911327" y="4664195"/>
            <a:ext cx="3406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-- not </a:t>
            </a:r>
            <a:r>
              <a:rPr lang="de-DE" sz="2400" dirty="0" err="1"/>
              <a:t>today</a:t>
            </a:r>
            <a:r>
              <a:rPr lang="de-DE" sz="2400" dirty="0"/>
              <a:t>, </a:t>
            </a:r>
            <a:r>
              <a:rPr lang="de-DE" sz="2400" dirty="0" err="1"/>
              <a:t>much</a:t>
            </a:r>
            <a:r>
              <a:rPr lang="de-DE" sz="2400" dirty="0"/>
              <a:t> TBI</a:t>
            </a:r>
            <a:endParaRPr lang="en-IE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221090-F2B9-4D13-9B7B-4D7CA80695E4}"/>
              </a:ext>
            </a:extLst>
          </p:cNvPr>
          <p:cNvSpPr txBox="1"/>
          <p:nvPr/>
        </p:nvSpPr>
        <p:spPr>
          <a:xfrm>
            <a:off x="3911327" y="3331747"/>
            <a:ext cx="366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-- just </a:t>
            </a:r>
            <a:r>
              <a:rPr lang="de-DE" sz="2400" dirty="0" err="1"/>
              <a:t>use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alignment</a:t>
            </a:r>
            <a:endParaRPr lang="en-IE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221090-F2B9-4D13-9B7B-4D7CA80695E4}"/>
              </a:ext>
            </a:extLst>
          </p:cNvPr>
          <p:cNvSpPr txBox="1"/>
          <p:nvPr/>
        </p:nvSpPr>
        <p:spPr>
          <a:xfrm>
            <a:off x="3911327" y="3793412"/>
            <a:ext cx="3190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-- </a:t>
            </a:r>
            <a:r>
              <a:rPr lang="de-DE" sz="2400" dirty="0" err="1"/>
              <a:t>no</a:t>
            </a:r>
            <a:r>
              <a:rPr lang="de-DE" sz="2400" dirty="0"/>
              <a:t> </a:t>
            </a:r>
            <a:r>
              <a:rPr lang="de-DE" sz="2400" dirty="0" err="1"/>
              <a:t>commissioning</a:t>
            </a:r>
            <a:endParaRPr lang="en-IE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221090-F2B9-4D13-9B7B-4D7CA80695E4}"/>
              </a:ext>
            </a:extLst>
          </p:cNvPr>
          <p:cNvSpPr txBox="1"/>
          <p:nvPr/>
        </p:nvSpPr>
        <p:spPr>
          <a:xfrm>
            <a:off x="3911327" y="4176644"/>
            <a:ext cx="4948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-- </a:t>
            </a:r>
            <a:r>
              <a:rPr lang="de-DE" sz="2400" dirty="0" err="1"/>
              <a:t>commissioning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each</a:t>
            </a:r>
            <a:r>
              <a:rPr lang="de-DE" sz="2400" dirty="0"/>
              <a:t> </a:t>
            </a:r>
            <a:r>
              <a:rPr lang="de-DE" sz="2400" dirty="0" err="1"/>
              <a:t>plug</a:t>
            </a:r>
            <a:endParaRPr lang="en-IE" sz="2400" dirty="0"/>
          </a:p>
        </p:txBody>
      </p:sp>
      <p:sp>
        <p:nvSpPr>
          <p:cNvPr id="2" name="Right Brace 1"/>
          <p:cNvSpPr/>
          <p:nvPr/>
        </p:nvSpPr>
        <p:spPr bwMode="auto">
          <a:xfrm>
            <a:off x="3773103" y="2127183"/>
            <a:ext cx="298383" cy="1204564"/>
          </a:xfrm>
          <a:prstGeom prst="rightBrace">
            <a:avLst/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221090-F2B9-4D13-9B7B-4D7CA80695E4}"/>
              </a:ext>
            </a:extLst>
          </p:cNvPr>
          <p:cNvSpPr txBox="1"/>
          <p:nvPr/>
        </p:nvSpPr>
        <p:spPr>
          <a:xfrm>
            <a:off x="4339117" y="2469521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/>
              <a:t>drives</a:t>
            </a:r>
            <a:r>
              <a:rPr lang="de-DE" sz="2400" dirty="0"/>
              <a:t>, </a:t>
            </a:r>
            <a:r>
              <a:rPr lang="de-DE" sz="2400" dirty="0" err="1"/>
              <a:t>sensors</a:t>
            </a:r>
            <a:r>
              <a:rPr lang="de-DE" sz="2400" dirty="0"/>
              <a:t>, </a:t>
            </a:r>
            <a:r>
              <a:rPr lang="en-DE" sz="2400" dirty="0"/>
              <a:t>…</a:t>
            </a:r>
            <a:endParaRPr lang="en-IE" sz="24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652640" y="267092"/>
            <a:ext cx="4087651" cy="608747"/>
          </a:xfrm>
        </p:spPr>
        <p:txBody>
          <a:bodyPr>
            <a:noAutofit/>
          </a:bodyPr>
          <a:lstStyle/>
          <a:p>
            <a:r>
              <a:rPr lang="en-US" dirty="0"/>
              <a:t>Target Area</a:t>
            </a:r>
            <a:endParaRPr lang="de-DE" sz="1800" b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B94477-AEEC-4586-A08D-58CBA946C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13" y="1380224"/>
            <a:ext cx="9176077" cy="273038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1809B5-74FE-4C7D-AC4D-43190D744274}"/>
              </a:ext>
            </a:extLst>
          </p:cNvPr>
          <p:cNvCxnSpPr>
            <a:cxnSpLocks/>
          </p:cNvCxnSpPr>
          <p:nvPr/>
        </p:nvCxnSpPr>
        <p:spPr>
          <a:xfrm>
            <a:off x="1549282" y="3853501"/>
            <a:ext cx="5715012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E2F77AC-D940-4EC5-B262-BC0EE3DF1C8F}"/>
              </a:ext>
            </a:extLst>
          </p:cNvPr>
          <p:cNvSpPr txBox="1"/>
          <p:nvPr/>
        </p:nvSpPr>
        <p:spPr>
          <a:xfrm>
            <a:off x="4099089" y="3749626"/>
            <a:ext cx="400866" cy="207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68580" tIns="34290" rIns="68580" bIns="34290" rtlCol="0" anchor="t">
            <a:spAutoFit/>
          </a:bodyPr>
          <a:lstStyle/>
          <a:p>
            <a:pPr algn="l"/>
            <a:r>
              <a:rPr lang="de-DE" sz="900" dirty="0"/>
              <a:t>25 m</a:t>
            </a:r>
            <a:endParaRPr lang="en-IE" sz="9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6273C26-D2F7-4FA1-B98B-DFF6206FEC53}"/>
              </a:ext>
            </a:extLst>
          </p:cNvPr>
          <p:cNvCxnSpPr>
            <a:cxnSpLocks/>
          </p:cNvCxnSpPr>
          <p:nvPr/>
        </p:nvCxnSpPr>
        <p:spPr>
          <a:xfrm>
            <a:off x="842304" y="1577851"/>
            <a:ext cx="788344" cy="104165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AEDD1D4-3D48-41DE-8E08-ABA7DAC401B2}"/>
              </a:ext>
            </a:extLst>
          </p:cNvPr>
          <p:cNvSpPr txBox="1"/>
          <p:nvPr/>
        </p:nvSpPr>
        <p:spPr>
          <a:xfrm>
            <a:off x="130022" y="1331661"/>
            <a:ext cx="1586542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/>
              <a:t>iron </a:t>
            </a:r>
            <a:r>
              <a:rPr lang="de-DE" sz="1200" dirty="0" err="1"/>
              <a:t>shielding</a:t>
            </a:r>
            <a:r>
              <a:rPr lang="de-DE" sz="1200" dirty="0"/>
              <a:t> </a:t>
            </a:r>
            <a:r>
              <a:rPr lang="de-DE" sz="1200" dirty="0" err="1"/>
              <a:t>blocks</a:t>
            </a:r>
            <a:endParaRPr lang="en-IE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7043AF-C7A6-4D8F-92BF-569710C3159D}"/>
              </a:ext>
            </a:extLst>
          </p:cNvPr>
          <p:cNvSpPr txBox="1"/>
          <p:nvPr/>
        </p:nvSpPr>
        <p:spPr>
          <a:xfrm>
            <a:off x="3204380" y="1331661"/>
            <a:ext cx="1104984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/>
              <a:t>iron </a:t>
            </a:r>
            <a:r>
              <a:rPr lang="de-DE" sz="1200" dirty="0" err="1"/>
              <a:t>roof</a:t>
            </a:r>
            <a:r>
              <a:rPr lang="de-DE" sz="1200" dirty="0"/>
              <a:t> </a:t>
            </a:r>
            <a:r>
              <a:rPr lang="de-DE" sz="1200" dirty="0" err="1"/>
              <a:t>bars</a:t>
            </a:r>
            <a:endParaRPr lang="en-IE" sz="12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EB03F92-7AEB-470A-B283-757B454BF6A5}"/>
              </a:ext>
            </a:extLst>
          </p:cNvPr>
          <p:cNvCxnSpPr>
            <a:cxnSpLocks/>
          </p:cNvCxnSpPr>
          <p:nvPr/>
        </p:nvCxnSpPr>
        <p:spPr>
          <a:xfrm>
            <a:off x="3681606" y="1598791"/>
            <a:ext cx="696" cy="89177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EB9B099-056E-4509-BCC4-1E89EC246EDC}"/>
              </a:ext>
            </a:extLst>
          </p:cNvPr>
          <p:cNvCxnSpPr>
            <a:cxnSpLocks/>
          </p:cNvCxnSpPr>
          <p:nvPr/>
        </p:nvCxnSpPr>
        <p:spPr>
          <a:xfrm>
            <a:off x="793793" y="1604204"/>
            <a:ext cx="520171" cy="132446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0527B7D-48CC-4308-861F-A367945DD223}"/>
              </a:ext>
            </a:extLst>
          </p:cNvPr>
          <p:cNvSpPr txBox="1"/>
          <p:nvPr/>
        </p:nvSpPr>
        <p:spPr>
          <a:xfrm>
            <a:off x="1651849" y="3440856"/>
            <a:ext cx="1235134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 err="1"/>
              <a:t>target</a:t>
            </a:r>
            <a:r>
              <a:rPr lang="de-DE" sz="1200" dirty="0"/>
              <a:t> </a:t>
            </a:r>
            <a:r>
              <a:rPr lang="de-DE" sz="1200" dirty="0" err="1"/>
              <a:t>chamber</a:t>
            </a:r>
            <a:endParaRPr lang="en-IE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B37DC5-0671-4923-91F2-40EBD59EA1B1}"/>
              </a:ext>
            </a:extLst>
          </p:cNvPr>
          <p:cNvSpPr txBox="1"/>
          <p:nvPr/>
        </p:nvSpPr>
        <p:spPr>
          <a:xfrm>
            <a:off x="3006967" y="3421505"/>
            <a:ext cx="2196626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 err="1"/>
              <a:t>quadrupole</a:t>
            </a:r>
            <a:r>
              <a:rPr lang="de-DE" sz="1200" dirty="0"/>
              <a:t> + </a:t>
            </a:r>
            <a:r>
              <a:rPr lang="de-DE" sz="1200" dirty="0" err="1"/>
              <a:t>dipole</a:t>
            </a:r>
            <a:r>
              <a:rPr lang="de-DE" sz="1200" dirty="0"/>
              <a:t> </a:t>
            </a:r>
            <a:r>
              <a:rPr lang="de-DE" sz="1200" dirty="0" err="1"/>
              <a:t>magnets</a:t>
            </a:r>
            <a:endParaRPr lang="en-IE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307EA6-62E9-41CA-82E5-A0B527861F0F}"/>
              </a:ext>
            </a:extLst>
          </p:cNvPr>
          <p:cNvSpPr txBox="1"/>
          <p:nvPr/>
        </p:nvSpPr>
        <p:spPr>
          <a:xfrm>
            <a:off x="5203593" y="3439472"/>
            <a:ext cx="1209104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/>
              <a:t>beam </a:t>
            </a:r>
            <a:r>
              <a:rPr lang="de-DE" sz="1200" dirty="0" err="1"/>
              <a:t>catchers</a:t>
            </a:r>
            <a:endParaRPr lang="en-IE" sz="12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B42A7A3-08B5-47FE-81A2-7A13346B2886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2269416" y="2704348"/>
            <a:ext cx="17617" cy="73650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3C49623-86E9-4E55-9160-EAC0EFBA8BD3}"/>
              </a:ext>
            </a:extLst>
          </p:cNvPr>
          <p:cNvCxnSpPr>
            <a:cxnSpLocks/>
          </p:cNvCxnSpPr>
          <p:nvPr/>
        </p:nvCxnSpPr>
        <p:spPr>
          <a:xfrm flipH="1" flipV="1">
            <a:off x="3027905" y="2937554"/>
            <a:ext cx="330352" cy="50797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AE99F89-7D27-474A-93D6-F797381168C2}"/>
              </a:ext>
            </a:extLst>
          </p:cNvPr>
          <p:cNvCxnSpPr>
            <a:cxnSpLocks/>
          </p:cNvCxnSpPr>
          <p:nvPr/>
        </p:nvCxnSpPr>
        <p:spPr>
          <a:xfrm flipH="1" flipV="1">
            <a:off x="3664155" y="2843868"/>
            <a:ext cx="52364" cy="56057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5D97301-966F-4C28-AAFB-C5AD6E5348C7}"/>
              </a:ext>
            </a:extLst>
          </p:cNvPr>
          <p:cNvCxnSpPr>
            <a:cxnSpLocks/>
          </p:cNvCxnSpPr>
          <p:nvPr/>
        </p:nvCxnSpPr>
        <p:spPr>
          <a:xfrm flipV="1">
            <a:off x="4218675" y="2739348"/>
            <a:ext cx="221651" cy="71021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3FEA280-2552-486D-8E83-FF65C78A28DD}"/>
              </a:ext>
            </a:extLst>
          </p:cNvPr>
          <p:cNvCxnSpPr>
            <a:cxnSpLocks/>
          </p:cNvCxnSpPr>
          <p:nvPr/>
        </p:nvCxnSpPr>
        <p:spPr>
          <a:xfrm flipH="1" flipV="1">
            <a:off x="4740291" y="2739348"/>
            <a:ext cx="739554" cy="69347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1B0BDCB-5EA5-4820-BB6B-A1CC82C1F2A3}"/>
              </a:ext>
            </a:extLst>
          </p:cNvPr>
          <p:cNvCxnSpPr>
            <a:cxnSpLocks/>
          </p:cNvCxnSpPr>
          <p:nvPr/>
        </p:nvCxnSpPr>
        <p:spPr>
          <a:xfrm flipV="1">
            <a:off x="5729639" y="2928664"/>
            <a:ext cx="0" cy="52090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2079D11-8D15-41B5-85A1-093561ABDEE9}"/>
              </a:ext>
            </a:extLst>
          </p:cNvPr>
          <p:cNvCxnSpPr>
            <a:cxnSpLocks/>
          </p:cNvCxnSpPr>
          <p:nvPr/>
        </p:nvCxnSpPr>
        <p:spPr>
          <a:xfrm flipV="1">
            <a:off x="6027268" y="2999860"/>
            <a:ext cx="778641" cy="42311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0C7C739-1902-4249-B953-3BF54BDCE50E}"/>
              </a:ext>
            </a:extLst>
          </p:cNvPr>
          <p:cNvCxnSpPr>
            <a:cxnSpLocks/>
          </p:cNvCxnSpPr>
          <p:nvPr/>
        </p:nvCxnSpPr>
        <p:spPr>
          <a:xfrm>
            <a:off x="3747555" y="1584243"/>
            <a:ext cx="99289" cy="89958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EB6ED96-6FA6-41E7-8AB5-CF8C1DE7D40E}"/>
              </a:ext>
            </a:extLst>
          </p:cNvPr>
          <p:cNvCxnSpPr>
            <a:cxnSpLocks/>
          </p:cNvCxnSpPr>
          <p:nvPr/>
        </p:nvCxnSpPr>
        <p:spPr>
          <a:xfrm>
            <a:off x="3818063" y="1577851"/>
            <a:ext cx="253415" cy="89177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el 2">
            <a:extLst>
              <a:ext uri="{FF2B5EF4-FFF2-40B4-BE49-F238E27FC236}">
                <a16:creationId xmlns:a16="http://schemas.microsoft.com/office/drawing/2014/main" id="{BCA30212-D7E5-4B62-B62D-363ABF60F072}"/>
              </a:ext>
            </a:extLst>
          </p:cNvPr>
          <p:cNvSpPr txBox="1">
            <a:spLocks/>
          </p:cNvSpPr>
          <p:nvPr/>
        </p:nvSpPr>
        <p:spPr bwMode="auto">
          <a:xfrm>
            <a:off x="623323" y="4320808"/>
            <a:ext cx="8233935" cy="132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kern="0" dirty="0"/>
              <a:t>All cabling, piping only after installation of iron roof,</a:t>
            </a:r>
          </a:p>
          <a:p>
            <a:pPr algn="l"/>
            <a:r>
              <a:rPr lang="en-US" sz="2000" kern="0" dirty="0"/>
              <a:t>Racks (motor controller, PLC) on roof and pressure controls.</a:t>
            </a:r>
          </a:p>
          <a:p>
            <a:pPr algn="l"/>
            <a:r>
              <a:rPr lang="en-US" sz="2000" kern="0" dirty="0"/>
              <a:t>Only vacuum commissioning step by step with pumps mounted.</a:t>
            </a:r>
          </a:p>
          <a:p>
            <a:pPr algn="l"/>
            <a:endParaRPr lang="de-DE" sz="2000" kern="0" dirty="0"/>
          </a:p>
        </p:txBody>
      </p:sp>
    </p:spTree>
    <p:extLst>
      <p:ext uri="{BB962C8B-B14F-4D97-AF65-F5344CB8AC3E}">
        <p14:creationId xmlns:p14="http://schemas.microsoft.com/office/powerpoint/2010/main" val="730258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9D960E66-AEE9-4542-BEF9-463F144DD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405" y="257256"/>
            <a:ext cx="6165908" cy="60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rgbClr val="FF9933"/>
              </a:buClr>
            </a:pPr>
            <a:r>
              <a:rPr lang="de-DE" altLang="de-DE" dirty="0"/>
              <a:t>Target Chamber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812" y="614191"/>
            <a:ext cx="2596691" cy="4733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298" y="614191"/>
            <a:ext cx="671748" cy="40610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-86627" y="6343047"/>
            <a:ext cx="9230627" cy="404262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034A341-4C4D-4339-B3E9-49C362AD6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27640"/>
            <a:ext cx="8643469" cy="590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rgbClr val="FF9933"/>
              </a:buClr>
            </a:pPr>
            <a:r>
              <a:rPr lang="de-DE" altLang="de-DE" sz="2000" dirty="0"/>
              <a:t>Drives (</a:t>
            </a:r>
            <a:r>
              <a:rPr lang="de-DE" altLang="de-DE" sz="2000" dirty="0" err="1"/>
              <a:t>local</a:t>
            </a:r>
            <a:r>
              <a:rPr lang="de-DE" altLang="de-DE" sz="2000" dirty="0"/>
              <a:t>, remote)</a:t>
            </a:r>
          </a:p>
          <a:p>
            <a:pPr marL="0" indent="0" eaLnBrk="1" hangingPunct="1">
              <a:spcBef>
                <a:spcPct val="20000"/>
              </a:spcBef>
              <a:buClr>
                <a:srgbClr val="FF9933"/>
              </a:buClr>
            </a:pPr>
            <a:r>
              <a:rPr lang="de-DE" altLang="de-DE" sz="2000" dirty="0">
                <a:solidFill>
                  <a:srgbClr val="1447EA"/>
                </a:solidFill>
              </a:rPr>
              <a:t>6 </a:t>
            </a:r>
            <a:r>
              <a:rPr lang="de-DE" altLang="de-DE" sz="2000" dirty="0" err="1">
                <a:solidFill>
                  <a:srgbClr val="1447EA"/>
                </a:solidFill>
              </a:rPr>
              <a:t>stepper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motor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drives</a:t>
            </a:r>
            <a:r>
              <a:rPr lang="de-DE" altLang="de-DE" sz="2000" dirty="0">
                <a:solidFill>
                  <a:srgbClr val="1447EA"/>
                </a:solidFill>
              </a:rPr>
              <a:t> (PDC, </a:t>
            </a:r>
            <a:r>
              <a:rPr lang="de-DE" altLang="de-DE" sz="2000" dirty="0" err="1">
                <a:solidFill>
                  <a:srgbClr val="1447EA"/>
                </a:solidFill>
              </a:rPr>
              <a:t>MBox</a:t>
            </a:r>
            <a:r>
              <a:rPr lang="de-DE" altLang="de-DE" sz="2000" dirty="0">
                <a:solidFill>
                  <a:srgbClr val="1447EA"/>
                </a:solidFill>
              </a:rPr>
              <a:t>)</a:t>
            </a:r>
          </a:p>
          <a:p>
            <a:pPr marL="0" indent="0" eaLnBrk="1" hangingPunct="1">
              <a:spcBef>
                <a:spcPct val="20000"/>
              </a:spcBef>
              <a:buClr>
                <a:srgbClr val="FF9933"/>
              </a:buClr>
            </a:pPr>
            <a:r>
              <a:rPr lang="de-DE" altLang="de-DE" sz="2000" dirty="0">
                <a:solidFill>
                  <a:srgbClr val="1447EA"/>
                </a:solidFill>
              </a:rPr>
              <a:t>1 </a:t>
            </a:r>
            <a:r>
              <a:rPr lang="de-DE" altLang="de-DE" sz="2000" dirty="0" err="1">
                <a:solidFill>
                  <a:srgbClr val="1447EA"/>
                </a:solidFill>
              </a:rPr>
              <a:t>Phytron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motor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for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target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wheel</a:t>
            </a:r>
            <a:r>
              <a:rPr lang="de-DE" altLang="de-DE" sz="2000" dirty="0">
                <a:solidFill>
                  <a:srgbClr val="1447EA"/>
                </a:solidFill>
              </a:rPr>
              <a:t>, extra PLC </a:t>
            </a:r>
            <a:br>
              <a:rPr lang="de-DE" altLang="de-DE" sz="2000" dirty="0">
                <a:solidFill>
                  <a:srgbClr val="1447EA"/>
                </a:solidFill>
              </a:rPr>
            </a:br>
            <a:r>
              <a:rPr lang="de-DE" altLang="de-DE" sz="2000" dirty="0">
                <a:solidFill>
                  <a:srgbClr val="1447EA"/>
                </a:solidFill>
              </a:rPr>
              <a:t>   </a:t>
            </a:r>
            <a:r>
              <a:rPr lang="de-DE" altLang="de-DE" sz="2000" dirty="0" err="1">
                <a:solidFill>
                  <a:srgbClr val="1447EA"/>
                </a:solidFill>
              </a:rPr>
              <a:t>local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rack</a:t>
            </a:r>
            <a:r>
              <a:rPr lang="de-DE" altLang="de-DE" sz="2000" dirty="0">
                <a:solidFill>
                  <a:srgbClr val="1447EA"/>
                </a:solidFill>
              </a:rPr>
              <a:t>, </a:t>
            </a:r>
            <a:r>
              <a:rPr lang="de-DE" altLang="de-DE" sz="2000" dirty="0" err="1">
                <a:solidFill>
                  <a:srgbClr val="1447EA"/>
                </a:solidFill>
              </a:rPr>
              <a:t>readout</a:t>
            </a:r>
            <a:r>
              <a:rPr lang="de-DE" altLang="de-DE" sz="2000" dirty="0">
                <a:solidFill>
                  <a:srgbClr val="1447EA"/>
                </a:solidFill>
              </a:rPr>
              <a:t> via FESA in LSA</a:t>
            </a:r>
          </a:p>
          <a:p>
            <a:pPr marL="0" indent="0" eaLnBrk="1" hangingPunct="1">
              <a:spcBef>
                <a:spcPct val="20000"/>
              </a:spcBef>
              <a:buClr>
                <a:srgbClr val="FF9933"/>
              </a:buClr>
            </a:pPr>
            <a:endParaRPr lang="de-DE" altLang="de-DE" sz="2000" dirty="0">
              <a:solidFill>
                <a:srgbClr val="0033CC"/>
              </a:solidFill>
            </a:endParaRPr>
          </a:p>
          <a:p>
            <a:pPr marL="0" indent="0" eaLnBrk="1" hangingPunct="1">
              <a:spcBef>
                <a:spcPct val="20000"/>
              </a:spcBef>
              <a:buClr>
                <a:srgbClr val="FF9933"/>
              </a:buClr>
            </a:pPr>
            <a:r>
              <a:rPr lang="de-DE" altLang="de-DE" sz="2000" dirty="0" err="1"/>
              <a:t>Thermo</a:t>
            </a:r>
            <a:r>
              <a:rPr lang="de-DE" altLang="de-DE" sz="2000" dirty="0"/>
              <a:t> </a:t>
            </a:r>
            <a:r>
              <a:rPr lang="de-DE" altLang="de-DE" sz="2000" dirty="0" err="1"/>
              <a:t>sensors</a:t>
            </a:r>
            <a:r>
              <a:rPr lang="de-DE" altLang="de-DE" sz="2000" dirty="0">
                <a:solidFill>
                  <a:srgbClr val="0033CC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for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monitoring</a:t>
            </a:r>
            <a:r>
              <a:rPr lang="de-DE" altLang="de-DE" sz="2000" dirty="0">
                <a:solidFill>
                  <a:srgbClr val="1447EA"/>
                </a:solidFill>
              </a:rPr>
              <a:t>, </a:t>
            </a:r>
            <a:br>
              <a:rPr lang="de-DE" altLang="de-DE" sz="2000" dirty="0">
                <a:solidFill>
                  <a:srgbClr val="1447EA"/>
                </a:solidFill>
              </a:rPr>
            </a:br>
            <a:r>
              <a:rPr lang="de-DE" altLang="de-DE" sz="2000" dirty="0" err="1">
                <a:solidFill>
                  <a:srgbClr val="1447EA"/>
                </a:solidFill>
              </a:rPr>
              <a:t>read</a:t>
            </a:r>
            <a:r>
              <a:rPr lang="de-DE" altLang="de-DE" sz="2000" dirty="0">
                <a:solidFill>
                  <a:srgbClr val="1447EA"/>
                </a:solidFill>
              </a:rPr>
              <a:t> out </a:t>
            </a:r>
            <a:r>
              <a:rPr lang="de-DE" altLang="de-DE" sz="2000" dirty="0" err="1">
                <a:solidFill>
                  <a:srgbClr val="1447EA"/>
                </a:solidFill>
              </a:rPr>
              <a:t>locally</a:t>
            </a:r>
            <a:r>
              <a:rPr lang="de-DE" altLang="de-DE" sz="2000" dirty="0">
                <a:solidFill>
                  <a:srgbClr val="1447EA"/>
                </a:solidFill>
              </a:rPr>
              <a:t>, </a:t>
            </a:r>
            <a:r>
              <a:rPr lang="de-DE" altLang="de-DE" sz="2000" dirty="0" err="1">
                <a:solidFill>
                  <a:srgbClr val="1447EA"/>
                </a:solidFill>
              </a:rPr>
              <a:t>integration</a:t>
            </a:r>
            <a:r>
              <a:rPr lang="de-DE" altLang="de-DE" sz="2000" dirty="0">
                <a:solidFill>
                  <a:srgbClr val="1447EA"/>
                </a:solidFill>
              </a:rPr>
              <a:t> in LSA?</a:t>
            </a:r>
          </a:p>
          <a:p>
            <a:pPr marL="0" indent="0" eaLnBrk="1" hangingPunct="1">
              <a:spcBef>
                <a:spcPct val="20000"/>
              </a:spcBef>
              <a:buClr>
                <a:srgbClr val="FF9933"/>
              </a:buClr>
            </a:pPr>
            <a:endParaRPr lang="de-DE" altLang="de-DE" sz="2000" dirty="0">
              <a:solidFill>
                <a:srgbClr val="0033CC"/>
              </a:solidFill>
            </a:endParaRPr>
          </a:p>
          <a:p>
            <a:pPr marL="0" indent="0" eaLnBrk="1" hangingPunct="1">
              <a:spcBef>
                <a:spcPct val="20000"/>
              </a:spcBef>
              <a:buClr>
                <a:srgbClr val="FF9933"/>
              </a:buClr>
            </a:pPr>
            <a:r>
              <a:rPr lang="de-DE" altLang="de-DE" sz="2000" dirty="0" err="1"/>
              <a:t>Adjust</a:t>
            </a:r>
            <a:r>
              <a:rPr lang="de-DE" altLang="de-DE" sz="2000" dirty="0"/>
              <a:t> </a:t>
            </a:r>
            <a:r>
              <a:rPr lang="de-DE" altLang="de-DE" sz="2000" dirty="0" err="1"/>
              <a:t>cooling</a:t>
            </a:r>
            <a:r>
              <a:rPr lang="de-DE" altLang="de-DE" sz="2000" dirty="0"/>
              <a:t> </a:t>
            </a:r>
            <a:r>
              <a:rPr lang="de-DE" altLang="de-DE" sz="2000" dirty="0" err="1"/>
              <a:t>water</a:t>
            </a:r>
            <a:r>
              <a:rPr lang="de-DE" altLang="de-DE" sz="2000" dirty="0"/>
              <a:t> </a:t>
            </a:r>
            <a:r>
              <a:rPr lang="de-DE" altLang="de-DE" sz="2000" dirty="0" err="1"/>
              <a:t>flow</a:t>
            </a:r>
            <a:r>
              <a:rPr lang="de-DE" altLang="de-DE" sz="2000" dirty="0">
                <a:solidFill>
                  <a:srgbClr val="0033CC"/>
                </a:solidFill>
              </a:rPr>
              <a:t>, </a:t>
            </a:r>
            <a:r>
              <a:rPr lang="de-DE" altLang="de-DE" sz="2000" dirty="0" err="1">
                <a:solidFill>
                  <a:srgbClr val="1447EA"/>
                </a:solidFill>
              </a:rPr>
              <a:t>flow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matched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br>
              <a:rPr lang="de-DE" altLang="de-DE" sz="2000" dirty="0">
                <a:solidFill>
                  <a:srgbClr val="1447EA"/>
                </a:solidFill>
              </a:rPr>
            </a:br>
            <a:r>
              <a:rPr lang="de-DE" altLang="de-DE" sz="2000" dirty="0" err="1">
                <a:solidFill>
                  <a:srgbClr val="1447EA"/>
                </a:solidFill>
              </a:rPr>
              <a:t>to</a:t>
            </a:r>
            <a:r>
              <a:rPr lang="de-DE" altLang="de-DE" sz="2000" dirty="0">
                <a:solidFill>
                  <a:srgbClr val="1447EA"/>
                </a:solidFill>
              </a:rPr>
              <a:t> beam, </a:t>
            </a:r>
            <a:r>
              <a:rPr lang="de-DE" altLang="de-DE" sz="2000" dirty="0" err="1">
                <a:solidFill>
                  <a:srgbClr val="1447EA"/>
                </a:solidFill>
              </a:rPr>
              <a:t>local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flow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meter</a:t>
            </a:r>
            <a:r>
              <a:rPr lang="de-DE" altLang="de-DE" sz="2000" dirty="0">
                <a:solidFill>
                  <a:srgbClr val="1447EA"/>
                </a:solidFill>
              </a:rPr>
              <a:t>, remote?</a:t>
            </a:r>
          </a:p>
          <a:p>
            <a:pPr marL="0" indent="0" eaLnBrk="1" hangingPunct="1">
              <a:spcBef>
                <a:spcPct val="20000"/>
              </a:spcBef>
              <a:buClr>
                <a:srgbClr val="FF9933"/>
              </a:buClr>
            </a:pPr>
            <a:endParaRPr lang="de-DE" altLang="de-DE" sz="2000" dirty="0">
              <a:solidFill>
                <a:srgbClr val="0033CC"/>
              </a:solidFill>
            </a:endParaRPr>
          </a:p>
          <a:p>
            <a:pPr marL="0" indent="0" eaLnBrk="1" hangingPunct="1">
              <a:spcBef>
                <a:spcPct val="20000"/>
              </a:spcBef>
              <a:buClr>
                <a:srgbClr val="FF9933"/>
              </a:buClr>
            </a:pPr>
            <a:r>
              <a:rPr lang="de-DE" altLang="de-DE" sz="2000" dirty="0"/>
              <a:t>Target </a:t>
            </a:r>
            <a:r>
              <a:rPr lang="de-DE" altLang="de-DE" sz="2000" dirty="0" err="1"/>
              <a:t>camera</a:t>
            </a:r>
            <a:r>
              <a:rPr lang="de-DE" altLang="de-DE" sz="2000" dirty="0"/>
              <a:t> </a:t>
            </a:r>
            <a:r>
              <a:rPr lang="de-DE" altLang="de-DE" sz="2000" dirty="0" err="1"/>
              <a:t>system</a:t>
            </a:r>
            <a:r>
              <a:rPr lang="de-DE" altLang="de-DE" sz="2000" dirty="0">
                <a:solidFill>
                  <a:srgbClr val="0033CC"/>
                </a:solidFill>
              </a:rPr>
              <a:t> </a:t>
            </a:r>
            <a:br>
              <a:rPr lang="de-DE" altLang="de-DE" sz="2000" dirty="0">
                <a:solidFill>
                  <a:srgbClr val="0033CC"/>
                </a:solidFill>
              </a:rPr>
            </a:br>
            <a:r>
              <a:rPr lang="de-DE" altLang="de-DE" sz="2000" dirty="0" err="1">
                <a:solidFill>
                  <a:srgbClr val="1447EA"/>
                </a:solidFill>
              </a:rPr>
              <a:t>readjust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mirrors</a:t>
            </a:r>
            <a:r>
              <a:rPr lang="de-DE" altLang="de-DE" sz="2000" dirty="0">
                <a:solidFill>
                  <a:srgbClr val="1447EA"/>
                </a:solidFill>
              </a:rPr>
              <a:t>, </a:t>
            </a:r>
            <a:r>
              <a:rPr lang="de-DE" altLang="de-DE" sz="2000" dirty="0" err="1">
                <a:solidFill>
                  <a:srgbClr val="1447EA"/>
                </a:solidFill>
              </a:rPr>
              <a:t>start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with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optical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camera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and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laser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spot</a:t>
            </a:r>
            <a:r>
              <a:rPr lang="de-DE" altLang="de-DE" sz="2000" dirty="0">
                <a:solidFill>
                  <a:srgbClr val="1447EA"/>
                </a:solidFill>
              </a:rPr>
              <a:t> on </a:t>
            </a:r>
            <a:r>
              <a:rPr lang="de-DE" altLang="de-DE" sz="2000" dirty="0" err="1">
                <a:solidFill>
                  <a:srgbClr val="1447EA"/>
                </a:solidFill>
              </a:rPr>
              <a:t>target</a:t>
            </a:r>
            <a:r>
              <a:rPr lang="de-DE" altLang="de-DE" sz="2000" dirty="0">
                <a:solidFill>
                  <a:srgbClr val="1447EA"/>
                </a:solidFill>
              </a:rPr>
              <a:t>,</a:t>
            </a:r>
            <a:br>
              <a:rPr lang="de-DE" altLang="de-DE" sz="2000" dirty="0">
                <a:solidFill>
                  <a:srgbClr val="1447EA"/>
                </a:solidFill>
              </a:rPr>
            </a:br>
            <a:r>
              <a:rPr lang="de-DE" altLang="de-DE" sz="2000" dirty="0" err="1">
                <a:solidFill>
                  <a:srgbClr val="1447EA"/>
                </a:solidFill>
              </a:rPr>
              <a:t>Heated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wires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for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infrared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camera</a:t>
            </a:r>
            <a:r>
              <a:rPr lang="de-DE" altLang="de-DE" sz="2000" dirty="0">
                <a:solidFill>
                  <a:srgbClr val="1447EA"/>
                </a:solidFill>
              </a:rPr>
              <a:t>, </a:t>
            </a:r>
            <a:r>
              <a:rPr lang="de-DE" altLang="de-DE" sz="2000" dirty="0" err="1">
                <a:solidFill>
                  <a:srgbClr val="1447EA"/>
                </a:solidFill>
              </a:rPr>
              <a:t>local</a:t>
            </a:r>
            <a:r>
              <a:rPr lang="de-DE" altLang="de-DE" sz="2000" dirty="0">
                <a:solidFill>
                  <a:srgbClr val="1447EA"/>
                </a:solidFill>
              </a:rPr>
              <a:t>, </a:t>
            </a:r>
            <a:r>
              <a:rPr lang="de-DE" altLang="de-DE" sz="2000" dirty="0" err="1">
                <a:solidFill>
                  <a:srgbClr val="1447EA"/>
                </a:solidFill>
              </a:rPr>
              <a:t>later</a:t>
            </a:r>
            <a:r>
              <a:rPr lang="de-DE" altLang="de-DE" sz="2000" dirty="0">
                <a:solidFill>
                  <a:srgbClr val="1447EA"/>
                </a:solidFill>
              </a:rPr>
              <a:t> remote </a:t>
            </a:r>
            <a:r>
              <a:rPr lang="de-DE" altLang="de-DE" sz="2000" dirty="0" err="1">
                <a:solidFill>
                  <a:srgbClr val="1447EA"/>
                </a:solidFill>
              </a:rPr>
              <a:t>behind</a:t>
            </a:r>
            <a:r>
              <a:rPr lang="de-DE" altLang="de-DE" sz="2000" dirty="0">
                <a:solidFill>
                  <a:srgbClr val="1447EA"/>
                </a:solidFill>
              </a:rPr>
              <a:t> wall</a:t>
            </a:r>
          </a:p>
          <a:p>
            <a:pPr marL="0" indent="0" eaLnBrk="1" hangingPunct="1">
              <a:spcBef>
                <a:spcPct val="20000"/>
              </a:spcBef>
              <a:buClr>
                <a:srgbClr val="FF9933"/>
              </a:buClr>
            </a:pPr>
            <a:endParaRPr lang="de-DE" altLang="de-DE" sz="2000" dirty="0"/>
          </a:p>
          <a:p>
            <a:pPr marL="0" indent="0" eaLnBrk="1" hangingPunct="1">
              <a:spcBef>
                <a:spcPct val="20000"/>
              </a:spcBef>
              <a:buClr>
                <a:srgbClr val="FF9933"/>
              </a:buClr>
            </a:pPr>
            <a:r>
              <a:rPr lang="de-DE" altLang="de-DE" sz="2000" dirty="0"/>
              <a:t>Practice </a:t>
            </a:r>
            <a:r>
              <a:rPr lang="de-DE" altLang="de-DE" sz="2000" dirty="0" err="1"/>
              <a:t>plug</a:t>
            </a:r>
            <a:r>
              <a:rPr lang="de-DE" altLang="de-DE" sz="2000" dirty="0"/>
              <a:t> </a:t>
            </a:r>
            <a:r>
              <a:rPr lang="de-DE" altLang="de-DE" sz="2000" dirty="0" err="1"/>
              <a:t>removal</a:t>
            </a:r>
            <a:r>
              <a:rPr lang="de-DE" altLang="de-DE" sz="2000" dirty="0"/>
              <a:t> </a:t>
            </a:r>
            <a:r>
              <a:rPr lang="de-DE" altLang="de-DE" sz="2000" dirty="0" err="1"/>
              <a:t>and</a:t>
            </a:r>
            <a:r>
              <a:rPr lang="de-DE" altLang="de-DE" sz="2000" dirty="0"/>
              <a:t> </a:t>
            </a:r>
            <a:r>
              <a:rPr lang="de-DE" altLang="de-DE" sz="2000" dirty="0" err="1"/>
              <a:t>insertion</a:t>
            </a:r>
            <a:r>
              <a:rPr lang="de-DE" altLang="de-DE" sz="2000" dirty="0"/>
              <a:t> also </a:t>
            </a:r>
            <a:r>
              <a:rPr lang="de-DE" altLang="de-DE" sz="2000" dirty="0" err="1"/>
              <a:t>with</a:t>
            </a:r>
            <a:r>
              <a:rPr lang="de-DE" altLang="de-DE" sz="2000" dirty="0"/>
              <a:t> </a:t>
            </a:r>
            <a:r>
              <a:rPr lang="de-DE" altLang="de-DE" sz="2000" dirty="0" err="1"/>
              <a:t>shielding</a:t>
            </a:r>
            <a:r>
              <a:rPr lang="de-DE" altLang="de-DE" sz="2000" dirty="0"/>
              <a:t> </a:t>
            </a:r>
            <a:r>
              <a:rPr lang="de-DE" altLang="de-DE" sz="2000" dirty="0" err="1"/>
              <a:t>flask</a:t>
            </a:r>
            <a:endParaRPr lang="de-DE" altLang="de-DE" sz="2000" dirty="0"/>
          </a:p>
          <a:p>
            <a:pPr marL="0" indent="0" eaLnBrk="1" hangingPunct="1">
              <a:spcBef>
                <a:spcPct val="20000"/>
              </a:spcBef>
              <a:buClr>
                <a:srgbClr val="FF9933"/>
              </a:buClr>
            </a:pPr>
            <a:endParaRPr lang="de-DE" altLang="de-DE" sz="2000" dirty="0">
              <a:solidFill>
                <a:srgbClr val="0033CC"/>
              </a:solidFill>
            </a:endParaRPr>
          </a:p>
          <a:p>
            <a:pPr marL="0" indent="0" eaLnBrk="1" hangingPunct="1">
              <a:spcBef>
                <a:spcPct val="20000"/>
              </a:spcBef>
              <a:buClr>
                <a:srgbClr val="FF9933"/>
              </a:buClr>
            </a:pPr>
            <a:endParaRPr lang="de-DE" altLang="de-DE" sz="2000" dirty="0">
              <a:solidFill>
                <a:srgbClr val="0033CC"/>
              </a:solidFill>
            </a:endParaRPr>
          </a:p>
          <a:p>
            <a:pPr marL="0" indent="0" eaLnBrk="1" hangingPunct="1">
              <a:spcBef>
                <a:spcPct val="20000"/>
              </a:spcBef>
              <a:buClr>
                <a:srgbClr val="FF9933"/>
              </a:buClr>
            </a:pPr>
            <a:endParaRPr lang="de-DE" altLang="de-DE" sz="2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15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9D960E66-AEE9-4542-BEF9-463F144DD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405" y="257256"/>
            <a:ext cx="6165908" cy="60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rgbClr val="FF9933"/>
              </a:buClr>
            </a:pPr>
            <a:r>
              <a:rPr lang="de-DE" altLang="de-DE" dirty="0"/>
              <a:t>Beam Catcher, </a:t>
            </a:r>
            <a:r>
              <a:rPr lang="de-DE" altLang="de-DE" dirty="0" err="1"/>
              <a:t>Degrader</a:t>
            </a:r>
            <a:r>
              <a:rPr lang="de-DE" altLang="de-DE" dirty="0"/>
              <a:t> Drives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034A341-4C4D-4339-B3E9-49C362AD6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624" y="1158389"/>
            <a:ext cx="8643469" cy="369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rgbClr val="FF9933"/>
              </a:buClr>
            </a:pPr>
            <a:r>
              <a:rPr lang="de-DE" altLang="de-DE" sz="2000" dirty="0"/>
              <a:t>Beam-Catcher Drives (</a:t>
            </a:r>
            <a:r>
              <a:rPr lang="de-DE" altLang="de-DE" sz="2000" dirty="0" err="1"/>
              <a:t>local</a:t>
            </a:r>
            <a:r>
              <a:rPr lang="de-DE" altLang="de-DE" sz="2000" dirty="0"/>
              <a:t>, remote)</a:t>
            </a:r>
          </a:p>
          <a:p>
            <a:pPr marL="0" indent="0" eaLnBrk="1" hangingPunct="1">
              <a:spcBef>
                <a:spcPct val="20000"/>
              </a:spcBef>
              <a:buClr>
                <a:srgbClr val="FF9933"/>
              </a:buClr>
            </a:pPr>
            <a:r>
              <a:rPr lang="de-DE" altLang="de-DE" sz="2000" dirty="0">
                <a:solidFill>
                  <a:srgbClr val="1447EA"/>
                </a:solidFill>
              </a:rPr>
              <a:t>6 </a:t>
            </a:r>
            <a:r>
              <a:rPr lang="de-DE" altLang="de-DE" sz="2000" dirty="0" err="1">
                <a:solidFill>
                  <a:srgbClr val="1447EA"/>
                </a:solidFill>
              </a:rPr>
              <a:t>stepper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motor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drives</a:t>
            </a:r>
            <a:r>
              <a:rPr lang="de-DE" altLang="de-DE" sz="2000" dirty="0">
                <a:solidFill>
                  <a:srgbClr val="1447EA"/>
                </a:solidFill>
              </a:rPr>
              <a:t> (PDC, </a:t>
            </a:r>
            <a:r>
              <a:rPr lang="de-DE" altLang="de-DE" sz="2000" dirty="0" err="1">
                <a:solidFill>
                  <a:srgbClr val="1447EA"/>
                </a:solidFill>
              </a:rPr>
              <a:t>MBox</a:t>
            </a:r>
            <a:r>
              <a:rPr lang="de-DE" altLang="de-DE" sz="2000" dirty="0">
                <a:solidFill>
                  <a:srgbClr val="1447EA"/>
                </a:solidFill>
              </a:rPr>
              <a:t>)</a:t>
            </a:r>
          </a:p>
          <a:p>
            <a:pPr marL="0" indent="0" eaLnBrk="1" hangingPunct="1">
              <a:spcBef>
                <a:spcPct val="20000"/>
              </a:spcBef>
              <a:buClr>
                <a:srgbClr val="FF9933"/>
              </a:buClr>
            </a:pPr>
            <a:r>
              <a:rPr lang="de-DE" altLang="de-DE" sz="2000" dirty="0">
                <a:solidFill>
                  <a:srgbClr val="1447EA"/>
                </a:solidFill>
              </a:rPr>
              <a:t>2 </a:t>
            </a:r>
            <a:r>
              <a:rPr lang="de-DE" altLang="de-DE" sz="2000" dirty="0" err="1">
                <a:solidFill>
                  <a:srgbClr val="1447EA"/>
                </a:solidFill>
              </a:rPr>
              <a:t>Phytron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motors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for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absorber</a:t>
            </a:r>
            <a:r>
              <a:rPr lang="de-DE" altLang="de-DE" sz="2000" dirty="0">
                <a:solidFill>
                  <a:srgbClr val="1447EA"/>
                </a:solidFill>
              </a:rPr>
              <a:t>, extra PLC </a:t>
            </a:r>
            <a:br>
              <a:rPr lang="de-DE" altLang="de-DE" sz="2000" dirty="0">
                <a:solidFill>
                  <a:srgbClr val="1447EA"/>
                </a:solidFill>
              </a:rPr>
            </a:br>
            <a:r>
              <a:rPr lang="de-DE" altLang="de-DE" sz="2000" dirty="0">
                <a:solidFill>
                  <a:srgbClr val="1447EA"/>
                </a:solidFill>
              </a:rPr>
              <a:t>   </a:t>
            </a:r>
            <a:r>
              <a:rPr lang="de-DE" altLang="de-DE" sz="2000" dirty="0" err="1">
                <a:solidFill>
                  <a:srgbClr val="1447EA"/>
                </a:solidFill>
              </a:rPr>
              <a:t>local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rack</a:t>
            </a:r>
            <a:r>
              <a:rPr lang="de-DE" altLang="de-DE" sz="2000" dirty="0">
                <a:solidFill>
                  <a:srgbClr val="1447EA"/>
                </a:solidFill>
              </a:rPr>
              <a:t>, </a:t>
            </a:r>
            <a:r>
              <a:rPr lang="de-DE" altLang="de-DE" sz="2000" dirty="0" err="1">
                <a:solidFill>
                  <a:srgbClr val="1447EA"/>
                </a:solidFill>
              </a:rPr>
              <a:t>readout</a:t>
            </a:r>
            <a:r>
              <a:rPr lang="de-DE" altLang="de-DE" sz="2000" dirty="0">
                <a:solidFill>
                  <a:srgbClr val="1447EA"/>
                </a:solidFill>
              </a:rPr>
              <a:t> via FESA in LSA</a:t>
            </a:r>
          </a:p>
          <a:p>
            <a:pPr marL="0" indent="0" eaLnBrk="1" hangingPunct="1">
              <a:spcBef>
                <a:spcPct val="20000"/>
              </a:spcBef>
              <a:buClr>
                <a:srgbClr val="FF9933"/>
              </a:buClr>
            </a:pPr>
            <a:endParaRPr lang="de-DE" altLang="de-DE" sz="2000" dirty="0">
              <a:solidFill>
                <a:srgbClr val="0033CC"/>
              </a:solidFill>
            </a:endParaRPr>
          </a:p>
          <a:p>
            <a:pPr marL="0" indent="0" eaLnBrk="1" hangingPunct="1">
              <a:spcBef>
                <a:spcPct val="20000"/>
              </a:spcBef>
              <a:buClr>
                <a:srgbClr val="FF9933"/>
              </a:buClr>
            </a:pPr>
            <a:r>
              <a:rPr lang="de-DE" altLang="de-DE" sz="2000" dirty="0" err="1"/>
              <a:t>Thermo</a:t>
            </a:r>
            <a:r>
              <a:rPr lang="de-DE" altLang="de-DE" sz="2000" dirty="0"/>
              <a:t> </a:t>
            </a:r>
            <a:r>
              <a:rPr lang="de-DE" altLang="de-DE" sz="2000" dirty="0" err="1"/>
              <a:t>sensors</a:t>
            </a:r>
            <a:r>
              <a:rPr lang="de-DE" altLang="de-DE" sz="2000" dirty="0">
                <a:solidFill>
                  <a:srgbClr val="0033CC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for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monitoring</a:t>
            </a:r>
            <a:r>
              <a:rPr lang="de-DE" altLang="de-DE" sz="2000" dirty="0">
                <a:solidFill>
                  <a:srgbClr val="1447EA"/>
                </a:solidFill>
              </a:rPr>
              <a:t>, </a:t>
            </a:r>
            <a:br>
              <a:rPr lang="de-DE" altLang="de-DE" sz="2000" dirty="0">
                <a:solidFill>
                  <a:srgbClr val="1447EA"/>
                </a:solidFill>
              </a:rPr>
            </a:br>
            <a:r>
              <a:rPr lang="de-DE" altLang="de-DE" sz="2000" dirty="0" err="1">
                <a:solidFill>
                  <a:srgbClr val="1447EA"/>
                </a:solidFill>
              </a:rPr>
              <a:t>read</a:t>
            </a:r>
            <a:r>
              <a:rPr lang="de-DE" altLang="de-DE" sz="2000" dirty="0">
                <a:solidFill>
                  <a:srgbClr val="1447EA"/>
                </a:solidFill>
              </a:rPr>
              <a:t> out </a:t>
            </a:r>
            <a:r>
              <a:rPr lang="de-DE" altLang="de-DE" sz="2000" dirty="0" err="1">
                <a:solidFill>
                  <a:srgbClr val="1447EA"/>
                </a:solidFill>
              </a:rPr>
              <a:t>locally</a:t>
            </a:r>
            <a:r>
              <a:rPr lang="de-DE" altLang="de-DE" sz="2000" dirty="0">
                <a:solidFill>
                  <a:srgbClr val="1447EA"/>
                </a:solidFill>
              </a:rPr>
              <a:t>, </a:t>
            </a:r>
            <a:r>
              <a:rPr lang="de-DE" altLang="de-DE" sz="2000" dirty="0" err="1">
                <a:solidFill>
                  <a:srgbClr val="1447EA"/>
                </a:solidFill>
              </a:rPr>
              <a:t>integration</a:t>
            </a:r>
            <a:r>
              <a:rPr lang="de-DE" altLang="de-DE" sz="2000" dirty="0">
                <a:solidFill>
                  <a:srgbClr val="1447EA"/>
                </a:solidFill>
              </a:rPr>
              <a:t> in LSA?</a:t>
            </a:r>
          </a:p>
          <a:p>
            <a:pPr marL="0" indent="0" eaLnBrk="1" hangingPunct="1">
              <a:spcBef>
                <a:spcPct val="20000"/>
              </a:spcBef>
              <a:buClr>
                <a:srgbClr val="FF9933"/>
              </a:buClr>
            </a:pPr>
            <a:r>
              <a:rPr lang="de-DE" altLang="de-DE" sz="2000" dirty="0" err="1"/>
              <a:t>Adjust</a:t>
            </a:r>
            <a:r>
              <a:rPr lang="de-DE" altLang="de-DE" sz="2000" dirty="0"/>
              <a:t> </a:t>
            </a:r>
            <a:r>
              <a:rPr lang="de-DE" altLang="de-DE" sz="2000" dirty="0" err="1"/>
              <a:t>cooling</a:t>
            </a:r>
            <a:r>
              <a:rPr lang="de-DE" altLang="de-DE" sz="2000" dirty="0"/>
              <a:t> </a:t>
            </a:r>
            <a:r>
              <a:rPr lang="de-DE" altLang="de-DE" sz="2000" dirty="0" err="1"/>
              <a:t>water</a:t>
            </a:r>
            <a:r>
              <a:rPr lang="de-DE" altLang="de-DE" sz="2000" dirty="0"/>
              <a:t> </a:t>
            </a:r>
            <a:r>
              <a:rPr lang="de-DE" altLang="de-DE" sz="2000" dirty="0" err="1"/>
              <a:t>flow</a:t>
            </a:r>
            <a:r>
              <a:rPr lang="de-DE" altLang="de-DE" sz="2000" dirty="0"/>
              <a:t>, </a:t>
            </a:r>
            <a:r>
              <a:rPr lang="de-DE" altLang="de-DE" sz="2000" dirty="0">
                <a:solidFill>
                  <a:srgbClr val="1447EA"/>
                </a:solidFill>
              </a:rPr>
              <a:t>12 </a:t>
            </a:r>
            <a:r>
              <a:rPr lang="de-DE" altLang="de-DE" sz="2000" dirty="0" err="1">
                <a:solidFill>
                  <a:srgbClr val="1447EA"/>
                </a:solidFill>
              </a:rPr>
              <a:t>tubes</a:t>
            </a:r>
            <a:r>
              <a:rPr lang="de-DE" altLang="de-DE" sz="2000" dirty="0">
                <a:solidFill>
                  <a:srgbClr val="0033CC"/>
                </a:solidFill>
              </a:rPr>
              <a:t>, </a:t>
            </a:r>
            <a:br>
              <a:rPr lang="de-DE" altLang="de-DE" sz="2000" dirty="0">
                <a:solidFill>
                  <a:srgbClr val="0033CC"/>
                </a:solidFill>
              </a:rPr>
            </a:br>
            <a:r>
              <a:rPr lang="de-DE" altLang="de-DE" sz="2000" dirty="0" err="1">
                <a:solidFill>
                  <a:srgbClr val="1447EA"/>
                </a:solidFill>
              </a:rPr>
              <a:t>match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flow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to</a:t>
            </a:r>
            <a:r>
              <a:rPr lang="de-DE" altLang="de-DE" sz="2000" dirty="0">
                <a:solidFill>
                  <a:srgbClr val="1447EA"/>
                </a:solidFill>
              </a:rPr>
              <a:t> beam, </a:t>
            </a:r>
            <a:r>
              <a:rPr lang="de-DE" altLang="de-DE" sz="2000" dirty="0" err="1">
                <a:solidFill>
                  <a:srgbClr val="1447EA"/>
                </a:solidFill>
              </a:rPr>
              <a:t>local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flow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meter</a:t>
            </a:r>
            <a:r>
              <a:rPr lang="de-DE" altLang="de-DE" sz="2000" dirty="0">
                <a:solidFill>
                  <a:srgbClr val="1447EA"/>
                </a:solidFill>
              </a:rPr>
              <a:t>, </a:t>
            </a:r>
            <a:br>
              <a:rPr lang="de-DE" altLang="de-DE" sz="2000" dirty="0">
                <a:solidFill>
                  <a:srgbClr val="1447EA"/>
                </a:solidFill>
              </a:rPr>
            </a:br>
            <a:r>
              <a:rPr lang="de-DE" altLang="de-DE" sz="2000" dirty="0">
                <a:solidFill>
                  <a:srgbClr val="1447EA"/>
                </a:solidFill>
              </a:rPr>
              <a:t>remote not </a:t>
            </a:r>
            <a:r>
              <a:rPr lang="de-DE" altLang="de-DE" sz="2000" dirty="0" err="1">
                <a:solidFill>
                  <a:srgbClr val="1447EA"/>
                </a:solidFill>
              </a:rPr>
              <a:t>planned</a:t>
            </a:r>
            <a:endParaRPr lang="de-DE" altLang="de-DE" sz="2000" dirty="0">
              <a:solidFill>
                <a:srgbClr val="1447EA"/>
              </a:solidFill>
            </a:endParaRPr>
          </a:p>
          <a:p>
            <a:pPr marL="0" indent="0" eaLnBrk="1" hangingPunct="1">
              <a:spcBef>
                <a:spcPct val="20000"/>
              </a:spcBef>
              <a:buClr>
                <a:srgbClr val="FF9933"/>
              </a:buClr>
            </a:pPr>
            <a:endParaRPr lang="de-DE" altLang="de-DE" sz="2000" dirty="0">
              <a:solidFill>
                <a:srgbClr val="0033CC"/>
              </a:solidFill>
            </a:endParaRPr>
          </a:p>
          <a:p>
            <a:pPr marL="0" indent="0" eaLnBrk="1" hangingPunct="1">
              <a:spcBef>
                <a:spcPct val="20000"/>
              </a:spcBef>
              <a:buClr>
                <a:srgbClr val="FF9933"/>
              </a:buClr>
            </a:pPr>
            <a:endParaRPr lang="de-DE" altLang="de-DE" sz="2000" dirty="0">
              <a:solidFill>
                <a:srgbClr val="0033CC"/>
              </a:solidFill>
            </a:endParaRPr>
          </a:p>
          <a:p>
            <a:pPr marL="0" indent="0" eaLnBrk="1" hangingPunct="1">
              <a:spcBef>
                <a:spcPct val="20000"/>
              </a:spcBef>
              <a:buClr>
                <a:srgbClr val="FF9933"/>
              </a:buClr>
            </a:pPr>
            <a:endParaRPr lang="de-DE" altLang="de-DE" sz="2000" dirty="0">
              <a:solidFill>
                <a:srgbClr val="0033CC"/>
              </a:solidFill>
            </a:endParaRPr>
          </a:p>
          <a:p>
            <a:pPr marL="0" indent="0" eaLnBrk="1" hangingPunct="1">
              <a:spcBef>
                <a:spcPct val="20000"/>
              </a:spcBef>
              <a:buClr>
                <a:srgbClr val="FF9933"/>
              </a:buClr>
            </a:pPr>
            <a:endParaRPr lang="de-DE" altLang="de-DE" sz="2000" dirty="0">
              <a:solidFill>
                <a:srgbClr val="0033CC"/>
              </a:solidFill>
            </a:endParaRPr>
          </a:p>
          <a:p>
            <a:pPr marL="0" indent="0" eaLnBrk="1" hangingPunct="1">
              <a:spcBef>
                <a:spcPct val="20000"/>
              </a:spcBef>
              <a:buClr>
                <a:srgbClr val="FF9933"/>
              </a:buClr>
            </a:pPr>
            <a:endParaRPr lang="de-DE" altLang="de-DE" sz="2000" dirty="0">
              <a:solidFill>
                <a:srgbClr val="0033CC"/>
              </a:solidFill>
            </a:endParaRPr>
          </a:p>
          <a:p>
            <a:pPr marL="0" indent="0" eaLnBrk="1" hangingPunct="1">
              <a:spcBef>
                <a:spcPct val="20000"/>
              </a:spcBef>
              <a:buClr>
                <a:srgbClr val="FF9933"/>
              </a:buClr>
            </a:pPr>
            <a:endParaRPr lang="de-DE" altLang="de-DE" sz="2000" dirty="0">
              <a:solidFill>
                <a:srgbClr val="0033CC"/>
              </a:solidFill>
            </a:endParaRPr>
          </a:p>
          <a:p>
            <a:pPr marL="0" indent="0" eaLnBrk="1" hangingPunct="1">
              <a:spcBef>
                <a:spcPct val="20000"/>
              </a:spcBef>
              <a:buClr>
                <a:srgbClr val="FF9933"/>
              </a:buClr>
            </a:pPr>
            <a:endParaRPr lang="de-DE" altLang="de-DE" sz="2000" dirty="0">
              <a:solidFill>
                <a:srgbClr val="0033CC"/>
              </a:solidFill>
            </a:endParaRPr>
          </a:p>
          <a:p>
            <a:pPr marL="0" indent="0" eaLnBrk="1" hangingPunct="1">
              <a:spcBef>
                <a:spcPct val="20000"/>
              </a:spcBef>
              <a:buClr>
                <a:srgbClr val="FF9933"/>
              </a:buClr>
            </a:pPr>
            <a:endParaRPr lang="de-DE" altLang="de-DE" sz="2000" dirty="0">
              <a:solidFill>
                <a:srgbClr val="0033CC"/>
              </a:solidFill>
            </a:endParaRPr>
          </a:p>
          <a:p>
            <a:pPr marL="0" indent="0" eaLnBrk="1" hangingPunct="1">
              <a:spcBef>
                <a:spcPct val="20000"/>
              </a:spcBef>
              <a:buClr>
                <a:srgbClr val="FF9933"/>
              </a:buClr>
            </a:pPr>
            <a:endParaRPr lang="de-DE" altLang="de-DE" sz="2000" dirty="0">
              <a:solidFill>
                <a:srgbClr val="0033CC"/>
              </a:solidFill>
            </a:endParaRPr>
          </a:p>
          <a:p>
            <a:pPr marL="0" indent="0" eaLnBrk="1" hangingPunct="1">
              <a:spcBef>
                <a:spcPct val="20000"/>
              </a:spcBef>
              <a:buClr>
                <a:srgbClr val="FF9933"/>
              </a:buClr>
            </a:pPr>
            <a:endParaRPr lang="de-DE" altLang="de-DE" sz="2000" dirty="0">
              <a:solidFill>
                <a:srgbClr val="0033CC"/>
              </a:solidFill>
            </a:endParaRPr>
          </a:p>
          <a:p>
            <a:pPr marL="0" indent="0" eaLnBrk="1" hangingPunct="1">
              <a:spcBef>
                <a:spcPct val="20000"/>
              </a:spcBef>
              <a:buClr>
                <a:srgbClr val="FF9933"/>
              </a:buClr>
            </a:pPr>
            <a:endParaRPr lang="de-DE" altLang="de-DE" sz="2000" dirty="0">
              <a:solidFill>
                <a:srgbClr val="0033CC"/>
              </a:solidFill>
            </a:endParaRPr>
          </a:p>
          <a:p>
            <a:pPr marL="0" indent="0" eaLnBrk="1" hangingPunct="1">
              <a:spcBef>
                <a:spcPct val="20000"/>
              </a:spcBef>
              <a:buClr>
                <a:srgbClr val="FF9933"/>
              </a:buClr>
            </a:pPr>
            <a:endParaRPr lang="de-DE" altLang="de-DE" sz="2000" dirty="0">
              <a:solidFill>
                <a:srgbClr val="0033CC"/>
              </a:solidFill>
            </a:endParaRPr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id="{559A7BFB-7AB8-43E2-BDB5-4BB3D460A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420" y="1158389"/>
            <a:ext cx="2478411" cy="4114956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655" y="1191819"/>
            <a:ext cx="1853345" cy="40480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9913" y="4803748"/>
            <a:ext cx="61713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Practice plug removal and insertion </a:t>
            </a:r>
          </a:p>
          <a:p>
            <a:r>
              <a:rPr lang="en-US" sz="2000" dirty="0">
                <a:solidFill>
                  <a:srgbClr val="1447EA"/>
                </a:solidFill>
              </a:rPr>
              <a:t>also with shielding flask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072" y="6340221"/>
            <a:ext cx="9230144" cy="402371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A034A341-4C4D-4339-B3E9-49C362AD6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623" y="5650901"/>
            <a:ext cx="8643469" cy="126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rgbClr val="FF9933"/>
              </a:buClr>
            </a:pPr>
            <a:r>
              <a:rPr lang="de-DE" altLang="de-DE" sz="2000" dirty="0" err="1"/>
              <a:t>Degrader</a:t>
            </a:r>
            <a:r>
              <a:rPr lang="de-DE" altLang="de-DE" sz="2000" dirty="0"/>
              <a:t> Drives  </a:t>
            </a:r>
            <a:r>
              <a:rPr lang="de-DE" altLang="de-DE" sz="2000" dirty="0">
                <a:solidFill>
                  <a:srgbClr val="1447EA"/>
                </a:solidFill>
              </a:rPr>
              <a:t>(8x Stepper </a:t>
            </a:r>
            <a:r>
              <a:rPr lang="de-DE" altLang="de-DE" sz="2000" dirty="0" err="1">
                <a:solidFill>
                  <a:srgbClr val="1447EA"/>
                </a:solidFill>
              </a:rPr>
              <a:t>motor</a:t>
            </a:r>
            <a:r>
              <a:rPr lang="de-DE" altLang="de-DE" sz="2000" dirty="0">
                <a:solidFill>
                  <a:srgbClr val="1447EA"/>
                </a:solidFill>
              </a:rPr>
              <a:t>, 2x </a:t>
            </a:r>
            <a:r>
              <a:rPr lang="de-DE" altLang="de-DE" sz="2000" dirty="0" err="1">
                <a:solidFill>
                  <a:srgbClr val="1447EA"/>
                </a:solidFill>
              </a:rPr>
              <a:t>pressure</a:t>
            </a:r>
            <a:r>
              <a:rPr lang="de-DE" altLang="de-DE" sz="2000" dirty="0">
                <a:solidFill>
                  <a:srgbClr val="1447EA"/>
                </a:solidFill>
              </a:rPr>
              <a:t>)</a:t>
            </a:r>
          </a:p>
          <a:p>
            <a:pPr marL="0" indent="0" eaLnBrk="1" hangingPunct="1">
              <a:spcBef>
                <a:spcPct val="20000"/>
              </a:spcBef>
              <a:buClr>
                <a:srgbClr val="FF9933"/>
              </a:buClr>
            </a:pPr>
            <a:r>
              <a:rPr lang="de-DE" altLang="de-DE" sz="2000" dirty="0">
                <a:solidFill>
                  <a:srgbClr val="1447EA"/>
                </a:solidFill>
              </a:rPr>
              <a:t>at FPF2 </a:t>
            </a:r>
            <a:r>
              <a:rPr lang="de-DE" altLang="de-DE" sz="2000" dirty="0" err="1">
                <a:solidFill>
                  <a:srgbClr val="1447EA"/>
                </a:solidFill>
              </a:rPr>
              <a:t>and</a:t>
            </a:r>
            <a:r>
              <a:rPr lang="de-DE" altLang="de-DE" sz="2000" dirty="0">
                <a:solidFill>
                  <a:srgbClr val="1447EA"/>
                </a:solidFill>
              </a:rPr>
              <a:t> FMF2, </a:t>
            </a:r>
            <a:r>
              <a:rPr lang="de-DE" altLang="de-DE" sz="2000" dirty="0" err="1">
                <a:solidFill>
                  <a:srgbClr val="1447EA"/>
                </a:solidFill>
              </a:rPr>
              <a:t>local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test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possible</a:t>
            </a:r>
            <a:r>
              <a:rPr lang="de-DE" altLang="de-DE" sz="2000" dirty="0">
                <a:solidFill>
                  <a:srgbClr val="1447EA"/>
                </a:solidFill>
              </a:rPr>
              <a:t> not in </a:t>
            </a:r>
            <a:r>
              <a:rPr lang="de-DE" altLang="de-DE" sz="2000" dirty="0" err="1">
                <a:solidFill>
                  <a:srgbClr val="1447EA"/>
                </a:solidFill>
              </a:rPr>
              <a:t>chamber</a:t>
            </a:r>
            <a:br>
              <a:rPr lang="de-DE" altLang="de-DE" sz="2000" dirty="0">
                <a:solidFill>
                  <a:srgbClr val="1447EA"/>
                </a:solidFill>
              </a:rPr>
            </a:br>
            <a:r>
              <a:rPr lang="de-DE" altLang="de-DE" sz="2000" dirty="0">
                <a:solidFill>
                  <a:srgbClr val="1447EA"/>
                </a:solidFill>
              </a:rPr>
              <a:t>end </a:t>
            </a:r>
            <a:r>
              <a:rPr lang="de-DE" altLang="de-DE" sz="2000" dirty="0" err="1">
                <a:solidFill>
                  <a:srgbClr val="1447EA"/>
                </a:solidFill>
              </a:rPr>
              <a:t>switches</a:t>
            </a:r>
            <a:r>
              <a:rPr lang="de-DE" altLang="de-DE" sz="2000" dirty="0">
                <a:solidFill>
                  <a:srgbClr val="1447EA"/>
                </a:solidFill>
              </a:rPr>
              <a:t>, </a:t>
            </a:r>
            <a:r>
              <a:rPr lang="de-DE" altLang="de-DE" sz="2000" dirty="0" err="1">
                <a:solidFill>
                  <a:srgbClr val="1447EA"/>
                </a:solidFill>
              </a:rPr>
              <a:t>rotation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needs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other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display</a:t>
            </a:r>
            <a:r>
              <a:rPr lang="de-DE" altLang="de-DE" sz="2000" dirty="0">
                <a:solidFill>
                  <a:srgbClr val="1447EA"/>
                </a:solidFill>
              </a:rPr>
              <a:t> in </a:t>
            </a:r>
            <a:r>
              <a:rPr lang="de-DE" altLang="de-DE" sz="2000" dirty="0" err="1">
                <a:solidFill>
                  <a:srgbClr val="1447EA"/>
                </a:solidFill>
              </a:rPr>
              <a:t>Device_Control</a:t>
            </a:r>
            <a:endParaRPr lang="de-DE" altLang="de-DE" sz="2000" dirty="0">
              <a:solidFill>
                <a:srgbClr val="1447EA"/>
              </a:solidFill>
            </a:endParaRPr>
          </a:p>
          <a:p>
            <a:pPr marL="0" indent="0" eaLnBrk="1" hangingPunct="1">
              <a:spcBef>
                <a:spcPct val="20000"/>
              </a:spcBef>
              <a:buClr>
                <a:srgbClr val="FF9933"/>
              </a:buClr>
            </a:pPr>
            <a:endParaRPr lang="de-DE" altLang="de-DE" sz="2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3721"/>
      </p:ext>
    </p:extLst>
  </p:cSld>
  <p:clrMapOvr>
    <a:masterClrMapping/>
  </p:clrMapOvr>
</p:sld>
</file>

<file path=ppt/theme/theme1.xml><?xml version="1.0" encoding="utf-8"?>
<a:theme xmlns:a="http://schemas.openxmlformats.org/drawingml/2006/main" name="GSI-template 1">
  <a:themeElements>
    <a:clrScheme name="GSI-template 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SI-template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0" scaled="1"/>
        </a:gra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0" scaled="1"/>
        </a:gra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I-template 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-template 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Office\Templates\Presentation Designs\GSI-template 1.pot</Template>
  <TotalTime>0</TotalTime>
  <Words>341</Words>
  <Application>Microsoft Office PowerPoint</Application>
  <PresentationFormat>On-screen Show (4:3)</PresentationFormat>
  <Paragraphs>67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Monotype Corsiva</vt:lpstr>
      <vt:lpstr>Times New Roman</vt:lpstr>
      <vt:lpstr>Wingdings</vt:lpstr>
      <vt:lpstr>GSI-template 1</vt:lpstr>
      <vt:lpstr> </vt:lpstr>
      <vt:lpstr>Target Area</vt:lpstr>
      <vt:lpstr>PowerPoint Presentation</vt:lpstr>
      <vt:lpstr>PowerPoint Presentation</vt:lpstr>
    </vt:vector>
  </TitlesOfParts>
  <Company>GSI-Darmstadt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Super-FRS Facility</dc:title>
  <dc:creator>Helmut Weick</dc:creator>
  <cp:lastModifiedBy>Weick, Helmut</cp:lastModifiedBy>
  <cp:revision>3335</cp:revision>
  <dcterms:created xsi:type="dcterms:W3CDTF">2001-12-29T20:21:44Z</dcterms:created>
  <dcterms:modified xsi:type="dcterms:W3CDTF">2025-05-26T11:21:46Z</dcterms:modified>
</cp:coreProperties>
</file>