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376" r:id="rId3"/>
    <p:sldId id="372" r:id="rId4"/>
    <p:sldId id="375" r:id="rId5"/>
    <p:sldId id="373" r:id="rId6"/>
    <p:sldId id="369" r:id="rId7"/>
    <p:sldId id="370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B63"/>
    <a:srgbClr val="666666"/>
    <a:srgbClr val="333333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37" autoAdjust="0"/>
    <p:restoredTop sz="95078" autoAdjust="0"/>
  </p:normalViewPr>
  <p:slideViewPr>
    <p:cSldViewPr snapToGrid="0" snapToObjects="1">
      <p:cViewPr varScale="1">
        <p:scale>
          <a:sx n="122" d="100"/>
          <a:sy n="122" d="100"/>
        </p:scale>
        <p:origin x="45" y="429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30.05.2025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30.05.2025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1987802"/>
            <a:ext cx="4303059" cy="450598"/>
          </a:xfrm>
        </p:spPr>
        <p:txBody>
          <a:bodyPr/>
          <a:lstStyle/>
          <a:p>
            <a:r>
              <a:rPr lang="de-DE" sz="1800" dirty="0"/>
              <a:t>Hanno Leibrock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955410" y="2438401"/>
            <a:ext cx="4820528" cy="814146"/>
          </a:xfrm>
        </p:spPr>
        <p:txBody>
          <a:bodyPr>
            <a:noAutofit/>
          </a:bodyPr>
          <a:lstStyle/>
          <a:p>
            <a:r>
              <a:rPr lang="de-DE" sz="2400" b="1" dirty="0">
                <a:solidFill>
                  <a:schemeClr val="tx1"/>
                </a:solidFill>
              </a:rPr>
              <a:t>Status NC-Magnets at </a:t>
            </a:r>
            <a:r>
              <a:rPr lang="de-DE" sz="2400" b="1" dirty="0" err="1">
                <a:solidFill>
                  <a:schemeClr val="tx1"/>
                </a:solidFill>
              </a:rPr>
              <a:t>mechanical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dirty="0" err="1">
                <a:solidFill>
                  <a:schemeClr val="tx1"/>
                </a:solidFill>
              </a:rPr>
              <a:t>completion</a:t>
            </a:r>
            <a:endParaRPr lang="de-DE" sz="24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99747" y="3252547"/>
            <a:ext cx="6934200" cy="911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1500" kern="1200">
                <a:solidFill>
                  <a:schemeClr val="bg1">
                    <a:lumMod val="65000"/>
                  </a:schemeClr>
                </a:solidFill>
                <a:latin typeface="Arial"/>
                <a:ea typeface="+mn-ea"/>
                <a:cs typeface="Arial"/>
              </a:defRPr>
            </a:lvl1pPr>
            <a:lvl2pPr marL="342900" indent="0" algn="ctr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685800" indent="0" algn="ctr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028700" indent="0" algn="ctr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371600" indent="0" algn="ctr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105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Super-FRS </a:t>
            </a:r>
            <a:r>
              <a:rPr lang="de-DE" dirty="0" err="1"/>
              <a:t>Commissioning</a:t>
            </a:r>
            <a:r>
              <a:rPr lang="de-DE" dirty="0"/>
              <a:t> Workshop</a:t>
            </a:r>
            <a:r>
              <a:rPr lang="de-DE" altLang="de-DE" sz="1800" b="1" dirty="0"/>
              <a:t>, </a:t>
            </a:r>
          </a:p>
          <a:p>
            <a:r>
              <a:rPr lang="de-DE" altLang="de-DE" sz="1800" b="1" dirty="0"/>
              <a:t>May 26</a:t>
            </a:r>
            <a:r>
              <a:rPr lang="de-DE" altLang="de-DE" sz="1800" b="1" baseline="30000" dirty="0"/>
              <a:t>th</a:t>
            </a:r>
            <a:r>
              <a:rPr lang="de-DE" altLang="de-DE" sz="1800" b="1" dirty="0"/>
              <a:t>-27</a:t>
            </a:r>
            <a:r>
              <a:rPr lang="de-DE" altLang="de-DE" sz="1800" b="1" baseline="30000" dirty="0"/>
              <a:t>th</a:t>
            </a:r>
            <a:r>
              <a:rPr lang="de-DE" altLang="de-DE" sz="1800" b="1" dirty="0"/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317634" y="130629"/>
            <a:ext cx="6071291" cy="506680"/>
          </a:xfrm>
        </p:spPr>
        <p:txBody>
          <a:bodyPr/>
          <a:lstStyle/>
          <a:p>
            <a:r>
              <a:rPr lang="de-DE" dirty="0" err="1"/>
              <a:t>mechanical</a:t>
            </a:r>
            <a:r>
              <a:rPr lang="de-DE" dirty="0"/>
              <a:t> </a:t>
            </a:r>
            <a:r>
              <a:rPr lang="de-DE" dirty="0" err="1"/>
              <a:t>completion</a:t>
            </a:r>
            <a:r>
              <a:rPr lang="de-DE" dirty="0"/>
              <a:t> NC </a:t>
            </a:r>
            <a:r>
              <a:rPr lang="de-DE" dirty="0" err="1"/>
              <a:t>magnets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97" y="1247156"/>
            <a:ext cx="2419368" cy="312898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084" y="1201911"/>
            <a:ext cx="2624157" cy="321947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1549" y="1600146"/>
            <a:ext cx="1271597" cy="258129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957" y="1610226"/>
            <a:ext cx="2376586" cy="253754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17633" y="4449201"/>
            <a:ext cx="8277032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dirty="0" err="1"/>
              <a:t>drawings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manufacturers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magnets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8618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317634" y="130629"/>
            <a:ext cx="6071291" cy="506680"/>
          </a:xfrm>
        </p:spPr>
        <p:txBody>
          <a:bodyPr/>
          <a:lstStyle/>
          <a:p>
            <a:r>
              <a:rPr lang="de-DE" dirty="0" err="1"/>
              <a:t>mechanical</a:t>
            </a:r>
            <a:r>
              <a:rPr lang="de-DE" dirty="0"/>
              <a:t> </a:t>
            </a:r>
            <a:r>
              <a:rPr lang="de-DE" dirty="0" err="1"/>
              <a:t>completion</a:t>
            </a:r>
            <a:r>
              <a:rPr lang="de-DE" dirty="0"/>
              <a:t> NC </a:t>
            </a:r>
            <a:r>
              <a:rPr lang="de-DE" dirty="0" err="1"/>
              <a:t>magnets</a:t>
            </a:r>
            <a:endParaRPr lang="de-DE" dirty="0"/>
          </a:p>
        </p:txBody>
      </p:sp>
      <p:sp>
        <p:nvSpPr>
          <p:cNvPr id="4" name="Inhaltsplatzhalter 4"/>
          <p:cNvSpPr txBox="1">
            <a:spLocks/>
          </p:cNvSpPr>
          <p:nvPr/>
        </p:nvSpPr>
        <p:spPr>
          <a:xfrm>
            <a:off x="235527" y="967059"/>
            <a:ext cx="8832273" cy="4918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de-DE" b="1" dirty="0"/>
              <a:t>Situation after </a:t>
            </a:r>
            <a:r>
              <a:rPr lang="de-DE" b="1" dirty="0" err="1"/>
              <a:t>mechanical</a:t>
            </a:r>
            <a:r>
              <a:rPr lang="de-DE" b="1" dirty="0"/>
              <a:t> </a:t>
            </a:r>
            <a:r>
              <a:rPr lang="de-DE" b="1" dirty="0" err="1"/>
              <a:t>completion</a:t>
            </a:r>
            <a:r>
              <a:rPr lang="de-DE" b="1" dirty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1600" dirty="0"/>
              <a:t>The </a:t>
            </a:r>
            <a:r>
              <a:rPr lang="de-DE" sz="1600" dirty="0" err="1"/>
              <a:t>copper</a:t>
            </a:r>
            <a:r>
              <a:rPr lang="de-DE" sz="1600" dirty="0"/>
              <a:t> </a:t>
            </a:r>
            <a:r>
              <a:rPr lang="de-DE" sz="1600" dirty="0" err="1"/>
              <a:t>lances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magnet</a:t>
            </a:r>
            <a:r>
              <a:rPr lang="de-DE" sz="1600" dirty="0"/>
              <a:t> </a:t>
            </a:r>
            <a:r>
              <a:rPr lang="de-DE" sz="1600" dirty="0" err="1"/>
              <a:t>current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installed</a:t>
            </a:r>
            <a:endParaRPr lang="de-DE" sz="1600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sz="1600" dirty="0"/>
              <a:t>Adapter </a:t>
            </a:r>
            <a:r>
              <a:rPr lang="de-DE" sz="1600" dirty="0" err="1"/>
              <a:t>boxes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power </a:t>
            </a:r>
            <a:r>
              <a:rPr lang="de-DE" sz="1600" dirty="0" err="1"/>
              <a:t>cables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mounted</a:t>
            </a:r>
            <a:r>
              <a:rPr lang="de-DE" sz="1600" dirty="0"/>
              <a:t> </a:t>
            </a:r>
            <a:r>
              <a:rPr lang="de-DE" sz="1600" dirty="0" err="1"/>
              <a:t>onto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wall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service</a:t>
            </a:r>
            <a:r>
              <a:rPr lang="de-DE" sz="1600" dirty="0"/>
              <a:t> </a:t>
            </a:r>
            <a:r>
              <a:rPr lang="de-DE" sz="1600" dirty="0" err="1"/>
              <a:t>tunnel</a:t>
            </a:r>
            <a:r>
              <a:rPr lang="de-DE" sz="1600" dirty="0"/>
              <a:t>. The </a:t>
            </a:r>
            <a:r>
              <a:rPr lang="de-DE" sz="1600" dirty="0" err="1"/>
              <a:t>coaxial</a:t>
            </a:r>
            <a:r>
              <a:rPr lang="de-DE" sz="1600" dirty="0"/>
              <a:t> </a:t>
            </a:r>
            <a:r>
              <a:rPr lang="de-DE" sz="1600" dirty="0" err="1"/>
              <a:t>cables</a:t>
            </a:r>
            <a:r>
              <a:rPr lang="de-DE" sz="1600" dirty="0"/>
              <a:t> </a:t>
            </a:r>
            <a:r>
              <a:rPr lang="de-DE" sz="1600" dirty="0" err="1"/>
              <a:t>have</a:t>
            </a:r>
            <a:r>
              <a:rPr lang="de-DE" sz="1600" dirty="0"/>
              <a:t> </a:t>
            </a:r>
            <a:r>
              <a:rPr lang="de-DE" sz="1600" dirty="0" err="1"/>
              <a:t>been</a:t>
            </a:r>
            <a:r>
              <a:rPr lang="de-DE" sz="1600" dirty="0"/>
              <a:t> </a:t>
            </a:r>
            <a:r>
              <a:rPr lang="de-DE" sz="1600" dirty="0" err="1"/>
              <a:t>connected</a:t>
            </a:r>
            <a:r>
              <a:rPr lang="de-DE" sz="1600" dirty="0"/>
              <a:t> </a:t>
            </a:r>
            <a:r>
              <a:rPr lang="de-DE" sz="1600" dirty="0" err="1"/>
              <a:t>into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adapter</a:t>
            </a:r>
            <a:r>
              <a:rPr lang="de-DE" sz="1600" dirty="0"/>
              <a:t> </a:t>
            </a:r>
            <a:r>
              <a:rPr lang="de-DE" sz="1600" dirty="0" err="1"/>
              <a:t>boxes</a:t>
            </a:r>
            <a:r>
              <a:rPr lang="de-DE" sz="1600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1600" dirty="0"/>
              <a:t>The flexible </a:t>
            </a:r>
            <a:r>
              <a:rPr lang="de-DE" sz="1600" dirty="0" err="1"/>
              <a:t>cables</a:t>
            </a:r>
            <a:r>
              <a:rPr lang="de-DE" sz="1600" dirty="0"/>
              <a:t> </a:t>
            </a:r>
            <a:r>
              <a:rPr lang="de-DE" sz="1600" dirty="0" err="1"/>
              <a:t>between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copper</a:t>
            </a:r>
            <a:r>
              <a:rPr lang="de-DE" sz="1600" dirty="0"/>
              <a:t> </a:t>
            </a:r>
            <a:r>
              <a:rPr lang="de-DE" sz="1600" dirty="0" err="1"/>
              <a:t>lances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adapter</a:t>
            </a:r>
            <a:r>
              <a:rPr lang="de-DE" sz="1600" dirty="0"/>
              <a:t> </a:t>
            </a:r>
            <a:r>
              <a:rPr lang="de-DE" sz="1600" dirty="0" err="1"/>
              <a:t>boxes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assembled</a:t>
            </a:r>
            <a:r>
              <a:rPr lang="de-DE" sz="1600" dirty="0"/>
              <a:t>. A </a:t>
            </a:r>
            <a:r>
              <a:rPr lang="de-DE" sz="1600" dirty="0" err="1"/>
              <a:t>savety</a:t>
            </a:r>
            <a:r>
              <a:rPr lang="de-DE" sz="1600" dirty="0"/>
              <a:t> </a:t>
            </a:r>
            <a:r>
              <a:rPr lang="de-DE" sz="1600" dirty="0" err="1"/>
              <a:t>cover</a:t>
            </a:r>
            <a:r>
              <a:rPr lang="de-DE" sz="1600" dirty="0"/>
              <a:t> at </a:t>
            </a:r>
            <a:r>
              <a:rPr lang="de-DE" sz="1600" dirty="0" err="1"/>
              <a:t>the</a:t>
            </a:r>
            <a:r>
              <a:rPr lang="de-DE" sz="1600" dirty="0"/>
              <a:t> top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copper</a:t>
            </a:r>
            <a:r>
              <a:rPr lang="de-DE" sz="1600" dirty="0"/>
              <a:t> </a:t>
            </a:r>
            <a:r>
              <a:rPr lang="de-DE" sz="1600" dirty="0" err="1"/>
              <a:t>lances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installed</a:t>
            </a:r>
            <a:r>
              <a:rPr lang="de-DE" sz="1600" dirty="0"/>
              <a:t>.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779" y="2693282"/>
            <a:ext cx="5193384" cy="222850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85" y="2683423"/>
            <a:ext cx="2688537" cy="223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24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317634" y="130629"/>
            <a:ext cx="6071291" cy="506680"/>
          </a:xfrm>
        </p:spPr>
        <p:txBody>
          <a:bodyPr/>
          <a:lstStyle/>
          <a:p>
            <a:r>
              <a:rPr lang="de-DE" dirty="0" err="1"/>
              <a:t>mechanical</a:t>
            </a:r>
            <a:r>
              <a:rPr lang="de-DE" dirty="0"/>
              <a:t> </a:t>
            </a:r>
            <a:r>
              <a:rPr lang="de-DE" dirty="0" err="1"/>
              <a:t>completion</a:t>
            </a:r>
            <a:r>
              <a:rPr lang="de-DE" dirty="0"/>
              <a:t> NC </a:t>
            </a:r>
            <a:r>
              <a:rPr lang="de-DE" dirty="0" err="1"/>
              <a:t>magnets</a:t>
            </a:r>
            <a:endParaRPr lang="de-DE" dirty="0"/>
          </a:p>
        </p:txBody>
      </p:sp>
      <p:sp>
        <p:nvSpPr>
          <p:cNvPr id="4" name="Inhaltsplatzhalter 4"/>
          <p:cNvSpPr txBox="1">
            <a:spLocks/>
          </p:cNvSpPr>
          <p:nvPr/>
        </p:nvSpPr>
        <p:spPr>
          <a:xfrm>
            <a:off x="235527" y="967059"/>
            <a:ext cx="8832273" cy="4918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de-DE" b="1" dirty="0"/>
              <a:t>Situation after </a:t>
            </a:r>
            <a:r>
              <a:rPr lang="de-DE" b="1" dirty="0" err="1"/>
              <a:t>mechanical</a:t>
            </a:r>
            <a:r>
              <a:rPr lang="de-DE" b="1" dirty="0"/>
              <a:t> </a:t>
            </a:r>
            <a:r>
              <a:rPr lang="de-DE" b="1" dirty="0" err="1"/>
              <a:t>completion</a:t>
            </a:r>
            <a:r>
              <a:rPr lang="de-DE" b="1" dirty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1600" dirty="0"/>
              <a:t>The </a:t>
            </a:r>
            <a:r>
              <a:rPr lang="de-DE" sz="1600" dirty="0" err="1"/>
              <a:t>copper</a:t>
            </a:r>
            <a:r>
              <a:rPr lang="de-DE" sz="1600" dirty="0"/>
              <a:t> </a:t>
            </a:r>
            <a:r>
              <a:rPr lang="de-DE" sz="1600" dirty="0" err="1"/>
              <a:t>lances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magnet</a:t>
            </a:r>
            <a:r>
              <a:rPr lang="de-DE" sz="1600" dirty="0"/>
              <a:t> </a:t>
            </a:r>
            <a:r>
              <a:rPr lang="de-DE" sz="1600" dirty="0" err="1"/>
              <a:t>current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installed</a:t>
            </a:r>
            <a:endParaRPr lang="de-DE" sz="1600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sz="1600" dirty="0"/>
              <a:t>Adapter </a:t>
            </a:r>
            <a:r>
              <a:rPr lang="de-DE" sz="1600" dirty="0" err="1"/>
              <a:t>boxes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power </a:t>
            </a:r>
            <a:r>
              <a:rPr lang="de-DE" sz="1600" dirty="0" err="1"/>
              <a:t>cables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mounted</a:t>
            </a:r>
            <a:r>
              <a:rPr lang="de-DE" sz="1600" dirty="0"/>
              <a:t> </a:t>
            </a:r>
            <a:r>
              <a:rPr lang="de-DE" sz="1600" dirty="0" err="1"/>
              <a:t>onto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wall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service</a:t>
            </a:r>
            <a:r>
              <a:rPr lang="de-DE" sz="1600" dirty="0"/>
              <a:t> </a:t>
            </a:r>
            <a:r>
              <a:rPr lang="de-DE" sz="1600" dirty="0" err="1"/>
              <a:t>tunnel</a:t>
            </a:r>
            <a:r>
              <a:rPr lang="de-DE" sz="1600" dirty="0"/>
              <a:t>. The </a:t>
            </a:r>
            <a:r>
              <a:rPr lang="de-DE" sz="1600" dirty="0" err="1"/>
              <a:t>coaxial</a:t>
            </a:r>
            <a:r>
              <a:rPr lang="de-DE" sz="1600" dirty="0"/>
              <a:t> </a:t>
            </a:r>
            <a:r>
              <a:rPr lang="de-DE" sz="1600" dirty="0" err="1"/>
              <a:t>cables</a:t>
            </a:r>
            <a:r>
              <a:rPr lang="de-DE" sz="1600" dirty="0"/>
              <a:t> </a:t>
            </a:r>
            <a:r>
              <a:rPr lang="de-DE" sz="1600" dirty="0" err="1"/>
              <a:t>have</a:t>
            </a:r>
            <a:r>
              <a:rPr lang="de-DE" sz="1600" dirty="0"/>
              <a:t> </a:t>
            </a:r>
            <a:r>
              <a:rPr lang="de-DE" sz="1600" dirty="0" err="1"/>
              <a:t>been</a:t>
            </a:r>
            <a:r>
              <a:rPr lang="de-DE" sz="1600" dirty="0"/>
              <a:t> </a:t>
            </a:r>
            <a:r>
              <a:rPr lang="de-DE" sz="1600" dirty="0" err="1"/>
              <a:t>connected</a:t>
            </a:r>
            <a:r>
              <a:rPr lang="de-DE" sz="1600" dirty="0"/>
              <a:t> </a:t>
            </a:r>
            <a:r>
              <a:rPr lang="de-DE" sz="1600" dirty="0" err="1"/>
              <a:t>into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adapter</a:t>
            </a:r>
            <a:r>
              <a:rPr lang="de-DE" sz="1600" dirty="0"/>
              <a:t> </a:t>
            </a:r>
            <a:r>
              <a:rPr lang="de-DE" sz="1600" dirty="0" err="1"/>
              <a:t>boxes</a:t>
            </a:r>
            <a:r>
              <a:rPr lang="de-DE" sz="1600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1600" dirty="0"/>
              <a:t>The flexible </a:t>
            </a:r>
            <a:r>
              <a:rPr lang="de-DE" sz="1600" dirty="0" err="1"/>
              <a:t>cables</a:t>
            </a:r>
            <a:r>
              <a:rPr lang="de-DE" sz="1600" dirty="0"/>
              <a:t> </a:t>
            </a:r>
            <a:r>
              <a:rPr lang="de-DE" sz="1600" dirty="0" err="1"/>
              <a:t>between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copper</a:t>
            </a:r>
            <a:r>
              <a:rPr lang="de-DE" sz="1600" dirty="0"/>
              <a:t> </a:t>
            </a:r>
            <a:r>
              <a:rPr lang="de-DE" sz="1600" dirty="0" err="1"/>
              <a:t>lances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adapter</a:t>
            </a:r>
            <a:r>
              <a:rPr lang="de-DE" sz="1600" dirty="0"/>
              <a:t> </a:t>
            </a:r>
            <a:r>
              <a:rPr lang="de-DE" sz="1600" dirty="0" err="1"/>
              <a:t>boxes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assembled</a:t>
            </a:r>
            <a:r>
              <a:rPr lang="de-DE" sz="1600" dirty="0"/>
              <a:t>. A </a:t>
            </a:r>
            <a:r>
              <a:rPr lang="de-DE" sz="1600" dirty="0" err="1"/>
              <a:t>savety</a:t>
            </a:r>
            <a:r>
              <a:rPr lang="de-DE" sz="1600" dirty="0"/>
              <a:t> </a:t>
            </a:r>
            <a:r>
              <a:rPr lang="de-DE" sz="1600" dirty="0" err="1"/>
              <a:t>cover</a:t>
            </a:r>
            <a:r>
              <a:rPr lang="de-DE" sz="1600" dirty="0"/>
              <a:t> at </a:t>
            </a:r>
            <a:r>
              <a:rPr lang="de-DE" sz="1600" dirty="0" err="1"/>
              <a:t>the</a:t>
            </a:r>
            <a:r>
              <a:rPr lang="de-DE" sz="1600" dirty="0"/>
              <a:t> top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copper</a:t>
            </a:r>
            <a:r>
              <a:rPr lang="de-DE" sz="1600" dirty="0"/>
              <a:t> </a:t>
            </a:r>
            <a:r>
              <a:rPr lang="de-DE" sz="1600" dirty="0" err="1"/>
              <a:t>lances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installed</a:t>
            </a:r>
            <a:r>
              <a:rPr lang="de-DE" sz="1600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endParaRPr lang="de-DE" sz="1600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sz="1600" dirty="0"/>
              <a:t>The </a:t>
            </a:r>
            <a:r>
              <a:rPr lang="de-DE" sz="1600" dirty="0" err="1"/>
              <a:t>water</a:t>
            </a:r>
            <a:r>
              <a:rPr lang="de-DE" sz="1600" dirty="0"/>
              <a:t> </a:t>
            </a:r>
            <a:r>
              <a:rPr lang="de-DE" sz="1600" dirty="0" err="1"/>
              <a:t>lances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coil</a:t>
            </a:r>
            <a:r>
              <a:rPr lang="de-DE" sz="1600" dirty="0"/>
              <a:t> </a:t>
            </a:r>
            <a:r>
              <a:rPr lang="de-DE" sz="1600" dirty="0" err="1"/>
              <a:t>cooling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connected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interfaces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magnets</a:t>
            </a:r>
            <a:r>
              <a:rPr lang="de-DE" sz="1600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1600" dirty="0"/>
              <a:t>The </a:t>
            </a:r>
            <a:r>
              <a:rPr lang="de-DE" sz="1600" dirty="0" err="1"/>
              <a:t>water</a:t>
            </a:r>
            <a:r>
              <a:rPr lang="de-DE" sz="1600" dirty="0"/>
              <a:t> </a:t>
            </a:r>
            <a:r>
              <a:rPr lang="de-DE" sz="1600" dirty="0" err="1"/>
              <a:t>lances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cooling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vacuum</a:t>
            </a:r>
            <a:r>
              <a:rPr lang="de-DE" sz="1600" dirty="0"/>
              <a:t> </a:t>
            </a:r>
            <a:r>
              <a:rPr lang="de-DE" sz="1600" dirty="0" err="1"/>
              <a:t>chambers</a:t>
            </a:r>
            <a:r>
              <a:rPr lang="de-DE" sz="1600" dirty="0"/>
              <a:t> </a:t>
            </a:r>
            <a:r>
              <a:rPr lang="de-DE" sz="1600" dirty="0" err="1"/>
              <a:t>inside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dipoles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connected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interfaces</a:t>
            </a:r>
            <a:r>
              <a:rPr lang="de-DE" sz="1600" dirty="0"/>
              <a:t> at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dipoles</a:t>
            </a:r>
            <a:r>
              <a:rPr lang="de-DE" sz="1600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Water hoses connect the </a:t>
            </a:r>
            <a:r>
              <a:rPr lang="de-DE" sz="1600" dirty="0" err="1"/>
              <a:t>water</a:t>
            </a:r>
            <a:r>
              <a:rPr lang="de-DE" sz="1600" dirty="0"/>
              <a:t> </a:t>
            </a:r>
            <a:r>
              <a:rPr lang="de-DE" sz="1600" dirty="0" err="1"/>
              <a:t>lances</a:t>
            </a:r>
            <a:r>
              <a:rPr lang="de-DE" sz="1600" dirty="0"/>
              <a:t> </a:t>
            </a:r>
            <a:r>
              <a:rPr lang="en-US" sz="1600" dirty="0"/>
              <a:t>to the water distributor. The correct water flow has been set in each case. </a:t>
            </a:r>
            <a:r>
              <a:rPr lang="de-DE" sz="1600" dirty="0"/>
              <a:t>A </a:t>
            </a:r>
            <a:r>
              <a:rPr lang="de-DE" sz="1600" dirty="0" err="1"/>
              <a:t>water</a:t>
            </a:r>
            <a:r>
              <a:rPr lang="de-DE" sz="1600" dirty="0"/>
              <a:t> monitor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installed</a:t>
            </a:r>
            <a:r>
              <a:rPr lang="de-DE" sz="1600" dirty="0"/>
              <a:t> in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return</a:t>
            </a:r>
            <a:r>
              <a:rPr lang="de-DE" sz="1600" dirty="0"/>
              <a:t> </a:t>
            </a:r>
            <a:r>
              <a:rPr lang="de-DE" sz="1600" dirty="0" err="1"/>
              <a:t>line</a:t>
            </a:r>
            <a:r>
              <a:rPr lang="de-DE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28183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940" y="1060739"/>
            <a:ext cx="1718559" cy="1568590"/>
          </a:xfr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9973" y="967060"/>
            <a:ext cx="2073812" cy="1692698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317634" y="130629"/>
            <a:ext cx="6071291" cy="506680"/>
          </a:xfrm>
        </p:spPr>
        <p:txBody>
          <a:bodyPr/>
          <a:lstStyle/>
          <a:p>
            <a:r>
              <a:rPr lang="de-DE" dirty="0" err="1"/>
              <a:t>mechanical</a:t>
            </a:r>
            <a:r>
              <a:rPr lang="de-DE" dirty="0"/>
              <a:t> </a:t>
            </a:r>
            <a:r>
              <a:rPr lang="de-DE" dirty="0" err="1"/>
              <a:t>completion</a:t>
            </a:r>
            <a:r>
              <a:rPr lang="de-DE" dirty="0"/>
              <a:t> NC </a:t>
            </a:r>
            <a:r>
              <a:rPr lang="de-DE" dirty="0" err="1"/>
              <a:t>magnets</a:t>
            </a:r>
            <a:endParaRPr lang="de-DE" dirty="0"/>
          </a:p>
        </p:txBody>
      </p:sp>
      <p:sp>
        <p:nvSpPr>
          <p:cNvPr id="4" name="Inhaltsplatzhalter 4"/>
          <p:cNvSpPr txBox="1">
            <a:spLocks/>
          </p:cNvSpPr>
          <p:nvPr/>
        </p:nvSpPr>
        <p:spPr>
          <a:xfrm>
            <a:off x="235527" y="967059"/>
            <a:ext cx="5700258" cy="4918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de-DE" b="1" dirty="0"/>
              <a:t>Situation after </a:t>
            </a:r>
            <a:r>
              <a:rPr lang="de-DE" b="1" dirty="0" err="1"/>
              <a:t>mechanical</a:t>
            </a:r>
            <a:r>
              <a:rPr lang="de-DE" b="1" dirty="0"/>
              <a:t> </a:t>
            </a:r>
            <a:r>
              <a:rPr lang="de-DE" b="1" dirty="0" err="1"/>
              <a:t>completion</a:t>
            </a:r>
            <a:r>
              <a:rPr lang="de-DE" b="1" dirty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1600" dirty="0"/>
              <a:t>The </a:t>
            </a:r>
            <a:r>
              <a:rPr lang="de-DE" sz="1600" dirty="0" err="1"/>
              <a:t>connection</a:t>
            </a:r>
            <a:r>
              <a:rPr lang="de-DE" sz="1600" dirty="0"/>
              <a:t> </a:t>
            </a:r>
            <a:r>
              <a:rPr lang="de-DE" sz="1600" dirty="0" err="1"/>
              <a:t>lances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wires</a:t>
            </a:r>
            <a:r>
              <a:rPr lang="de-DE" sz="1600" dirty="0"/>
              <a:t> </a:t>
            </a:r>
            <a:r>
              <a:rPr lang="de-DE" sz="1600" dirty="0" err="1"/>
              <a:t>from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thermo</a:t>
            </a:r>
            <a:r>
              <a:rPr lang="de-DE" sz="1600" dirty="0"/>
              <a:t> </a:t>
            </a:r>
            <a:r>
              <a:rPr lang="de-DE" sz="1600" dirty="0" err="1"/>
              <a:t>switches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installed</a:t>
            </a:r>
            <a:r>
              <a:rPr lang="de-DE" sz="1600" dirty="0"/>
              <a:t> on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interfaces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magnets</a:t>
            </a:r>
            <a:r>
              <a:rPr lang="de-DE" sz="1600" dirty="0"/>
              <a:t>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</a:rPr>
              <a:t>Small connection boxes collect the outputs of the thermos switches and the water monitors. They are connected to the emergency stop of the power converters.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</a:rPr>
              <a:t>The grounding cables are connected.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</a:rPr>
              <a:t>The rods to the gears of the adjustable support frames are installed with counters.</a:t>
            </a:r>
            <a:endParaRPr lang="de-DE" sz="16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chemeClr val="tx1"/>
                </a:solidFill>
              </a:rPr>
              <a:t>A </a:t>
            </a:r>
            <a:r>
              <a:rPr lang="de-DE" sz="1600" dirty="0" err="1">
                <a:solidFill>
                  <a:schemeClr val="tx1"/>
                </a:solidFill>
              </a:rPr>
              <a:t>first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fine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adjustment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of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the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magnets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took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place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with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the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Fiducial</a:t>
            </a:r>
            <a:r>
              <a:rPr lang="de-DE" sz="1600" dirty="0">
                <a:solidFill>
                  <a:schemeClr val="tx1"/>
                </a:solidFill>
              </a:rPr>
              <a:t> Bar System (</a:t>
            </a:r>
            <a:r>
              <a:rPr lang="de-DE" sz="1600" dirty="0" err="1">
                <a:solidFill>
                  <a:schemeClr val="tx1"/>
                </a:solidFill>
              </a:rPr>
              <a:t>FiBS</a:t>
            </a:r>
            <a:r>
              <a:rPr lang="de-DE" sz="1600" dirty="0">
                <a:solidFill>
                  <a:schemeClr val="tx1"/>
                </a:solidFill>
              </a:rPr>
              <a:t>, </a:t>
            </a:r>
            <a:r>
              <a:rPr lang="de-DE" sz="1600" dirty="0" err="1">
                <a:solidFill>
                  <a:schemeClr val="tx1"/>
                </a:solidFill>
              </a:rPr>
              <a:t>except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the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/>
              <a:t>Sextupol</a:t>
            </a:r>
            <a:r>
              <a:rPr lang="de-DE" sz="1600" dirty="0"/>
              <a:t> – </a:t>
            </a:r>
            <a:r>
              <a:rPr lang="de-DE" sz="1600" dirty="0" err="1"/>
              <a:t>Beamcatcher</a:t>
            </a:r>
            <a:r>
              <a:rPr lang="de-DE" sz="1600" dirty="0"/>
              <a:t> </a:t>
            </a:r>
            <a:r>
              <a:rPr lang="de-DE" sz="1600" dirty="0" err="1"/>
              <a:t>combination</a:t>
            </a:r>
            <a:r>
              <a:rPr lang="de-DE" sz="1600" dirty="0">
                <a:solidFill>
                  <a:schemeClr val="tx1"/>
                </a:solidFill>
              </a:rPr>
              <a:t>). The </a:t>
            </a:r>
            <a:r>
              <a:rPr lang="de-DE" sz="1600" dirty="0" err="1">
                <a:solidFill>
                  <a:schemeClr val="tx1"/>
                </a:solidFill>
              </a:rPr>
              <a:t>FiBS</a:t>
            </a:r>
            <a:r>
              <a:rPr lang="de-DE" sz="1600" dirty="0">
                <a:solidFill>
                  <a:schemeClr val="tx1"/>
                </a:solidFill>
              </a:rPr>
              <a:t>-bars </a:t>
            </a:r>
            <a:r>
              <a:rPr lang="de-DE" sz="1600" dirty="0" err="1">
                <a:solidFill>
                  <a:schemeClr val="tx1"/>
                </a:solidFill>
              </a:rPr>
              <a:t>can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be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removed</a:t>
            </a:r>
            <a:r>
              <a:rPr lang="de-DE" sz="1600" dirty="0">
                <a:solidFill>
                  <a:schemeClr val="tx1"/>
                </a:solidFill>
              </a:rPr>
              <a:t> after </a:t>
            </a:r>
            <a:r>
              <a:rPr lang="de-DE" sz="1600" dirty="0" err="1">
                <a:solidFill>
                  <a:schemeClr val="tx1"/>
                </a:solidFill>
              </a:rPr>
              <a:t>the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fine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adjustment</a:t>
            </a:r>
            <a:r>
              <a:rPr lang="de-DE" sz="1600" dirty="0">
                <a:solidFill>
                  <a:schemeClr val="tx1"/>
                </a:solidFill>
              </a:rPr>
              <a:t>.</a:t>
            </a:r>
            <a:endParaRPr lang="de-DE" sz="16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à"/>
            </a:pPr>
            <a:endParaRPr lang="de-DE" dirty="0">
              <a:sym typeface="Wingdings" panose="05000000000000000000" pitchFamily="2" charset="2"/>
            </a:endParaRPr>
          </a:p>
        </p:txBody>
      </p:sp>
      <p:pic>
        <p:nvPicPr>
          <p:cNvPr id="5" name="Bild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1465" y="2711909"/>
            <a:ext cx="2776202" cy="224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1544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317634" y="130629"/>
            <a:ext cx="6071291" cy="506680"/>
          </a:xfrm>
        </p:spPr>
        <p:txBody>
          <a:bodyPr/>
          <a:lstStyle/>
          <a:p>
            <a:r>
              <a:rPr lang="de-DE" dirty="0" err="1"/>
              <a:t>mechanical</a:t>
            </a:r>
            <a:r>
              <a:rPr lang="de-DE" dirty="0"/>
              <a:t> </a:t>
            </a:r>
            <a:r>
              <a:rPr lang="de-DE" dirty="0" err="1"/>
              <a:t>completion</a:t>
            </a:r>
            <a:r>
              <a:rPr lang="de-DE" dirty="0"/>
              <a:t> NC </a:t>
            </a:r>
            <a:r>
              <a:rPr lang="de-DE" dirty="0" err="1"/>
              <a:t>magnets</a:t>
            </a:r>
            <a:endParaRPr lang="de-DE" dirty="0"/>
          </a:p>
        </p:txBody>
      </p:sp>
      <p:sp>
        <p:nvSpPr>
          <p:cNvPr id="4" name="Inhaltsplatzhalter 4"/>
          <p:cNvSpPr txBox="1">
            <a:spLocks/>
          </p:cNvSpPr>
          <p:nvPr/>
        </p:nvSpPr>
        <p:spPr>
          <a:xfrm>
            <a:off x="235527" y="967059"/>
            <a:ext cx="8832273" cy="4918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de-DE" b="1" dirty="0"/>
              <a:t>Service </a:t>
            </a:r>
            <a:r>
              <a:rPr lang="de-DE" b="1" dirty="0" err="1"/>
              <a:t>tunnel</a:t>
            </a:r>
            <a:endParaRPr lang="de-DE" b="1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" y="1506839"/>
            <a:ext cx="9063960" cy="229993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35528" y="4146997"/>
            <a:ext cx="8663774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 err="1"/>
              <a:t>Figure</a:t>
            </a:r>
            <a:r>
              <a:rPr lang="de-DE" sz="1600" dirty="0"/>
              <a:t> </a:t>
            </a:r>
            <a:r>
              <a:rPr lang="de-DE" sz="1600" dirty="0" err="1"/>
              <a:t>copied</a:t>
            </a:r>
            <a:r>
              <a:rPr lang="de-DE" sz="1600" dirty="0"/>
              <a:t> </a:t>
            </a:r>
            <a:r>
              <a:rPr lang="de-DE" sz="1600" dirty="0" err="1"/>
              <a:t>from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Super-FRS Status Report, M. Winkler NUSTAR </a:t>
            </a:r>
            <a:r>
              <a:rPr lang="de-DE" sz="1600" dirty="0" err="1"/>
              <a:t>Week</a:t>
            </a:r>
            <a:r>
              <a:rPr lang="de-DE" sz="1600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429734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317634" y="130629"/>
            <a:ext cx="6071291" cy="506680"/>
          </a:xfrm>
        </p:spPr>
        <p:txBody>
          <a:bodyPr/>
          <a:lstStyle/>
          <a:p>
            <a:r>
              <a:rPr lang="de-DE" dirty="0" err="1"/>
              <a:t>mechanical</a:t>
            </a:r>
            <a:r>
              <a:rPr lang="de-DE" dirty="0"/>
              <a:t> </a:t>
            </a:r>
            <a:r>
              <a:rPr lang="de-DE" dirty="0" err="1"/>
              <a:t>completion</a:t>
            </a:r>
            <a:r>
              <a:rPr lang="de-DE" dirty="0"/>
              <a:t> NC </a:t>
            </a:r>
            <a:r>
              <a:rPr lang="de-DE" dirty="0" err="1"/>
              <a:t>magnets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749" y="981609"/>
            <a:ext cx="5625262" cy="396996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4" y="981609"/>
            <a:ext cx="1500399" cy="200053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4" y="3027217"/>
            <a:ext cx="2488975" cy="186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2754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air-gsi-folienmaster_2019_16zu9" id="{2EC9AB2F-F17E-DA4E-A526-18ADDC5A11D1}" vid="{6040A45B-BD64-6344-8578-928CBFE680F1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377</Words>
  <Application>Microsoft Office PowerPoint</Application>
  <PresentationFormat>Bildschirmpräsentation (16:9)</PresentationFormat>
  <Paragraphs>32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fair-gsi-folienmaster_2017_onering</vt:lpstr>
      <vt:lpstr>Hanno Leibrock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Carola Pomplun</dc:creator>
  <cp:lastModifiedBy>Hanno</cp:lastModifiedBy>
  <cp:revision>178</cp:revision>
  <dcterms:created xsi:type="dcterms:W3CDTF">2019-06-27T13:21:22Z</dcterms:created>
  <dcterms:modified xsi:type="dcterms:W3CDTF">2025-05-30T08:12:16Z</dcterms:modified>
</cp:coreProperties>
</file>