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63" r:id="rId4"/>
    <p:sldId id="264" r:id="rId5"/>
    <p:sldId id="262" r:id="rId6"/>
    <p:sldId id="257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55" autoAdjust="0"/>
  </p:normalViewPr>
  <p:slideViewPr>
    <p:cSldViewPr snapToGrid="0" snapToObjects="1">
      <p:cViewPr varScale="1">
        <p:scale>
          <a:sx n="214" d="100"/>
          <a:sy n="214" d="100"/>
        </p:scale>
        <p:origin x="312" y="1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25.05.2025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25.05.2025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Scope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Target </a:t>
            </a:r>
            <a:r>
              <a:rPr lang="de-DE" dirty="0" err="1"/>
              <a:t>area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S. Pietri</a:t>
            </a: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Scope</a:t>
            </a:r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6C683D-3D72-4642-B240-1091C5275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65" y="967361"/>
            <a:ext cx="8144962" cy="231668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7284BBD-1436-4B4B-AD62-4E8890365096}"/>
              </a:ext>
            </a:extLst>
          </p:cNvPr>
          <p:cNvSpPr/>
          <p:nvPr/>
        </p:nvSpPr>
        <p:spPr>
          <a:xfrm>
            <a:off x="370165" y="1481735"/>
            <a:ext cx="8144962" cy="485792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0270C0-5570-4C15-A3EC-FBDCC0B97A15}"/>
              </a:ext>
            </a:extLst>
          </p:cNvPr>
          <p:cNvSpPr txBox="1"/>
          <p:nvPr/>
        </p:nvSpPr>
        <p:spPr>
          <a:xfrm>
            <a:off x="494675" y="3752538"/>
            <a:ext cx="8297977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Goal is to come with an integrated plan for the commissioning of Beam Vacuum</a:t>
            </a:r>
          </a:p>
          <a:p>
            <a:pPr algn="l"/>
            <a:r>
              <a:rPr lang="en-US" dirty="0"/>
              <a:t>and of the beam diagnostic chambers</a:t>
            </a:r>
          </a:p>
          <a:p>
            <a:pPr algn="l"/>
            <a:r>
              <a:rPr lang="en-US" dirty="0"/>
              <a:t>BD chambers: 11 of them, between 8 inserts to 1 insert</a:t>
            </a:r>
          </a:p>
        </p:txBody>
      </p:sp>
    </p:spTree>
    <p:extLst>
      <p:ext uri="{BB962C8B-B14F-4D97-AF65-F5344CB8AC3E}">
        <p14:creationId xmlns:p14="http://schemas.microsoft.com/office/powerpoint/2010/main" val="553034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12829-1681-440C-90B0-4FC5B263C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Super-FRS assembly units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4027AB-13D3-4957-942C-8B4B67CCD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3023" y="913483"/>
            <a:ext cx="6426858" cy="403368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ECECB3-1268-42E7-AB9E-98A181E94153}"/>
              </a:ext>
            </a:extLst>
          </p:cNvPr>
          <p:cNvSpPr/>
          <p:nvPr/>
        </p:nvSpPr>
        <p:spPr>
          <a:xfrm>
            <a:off x="6369577" y="2288235"/>
            <a:ext cx="1735129" cy="829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A59CC3-EC8D-41D3-AF32-3DD6A810D594}"/>
              </a:ext>
            </a:extLst>
          </p:cNvPr>
          <p:cNvSpPr/>
          <p:nvPr/>
        </p:nvSpPr>
        <p:spPr>
          <a:xfrm>
            <a:off x="6588883" y="2436175"/>
            <a:ext cx="1735129" cy="829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88EBAC-6EB8-4A8E-AE4D-AC421C330090}"/>
              </a:ext>
            </a:extLst>
          </p:cNvPr>
          <p:cNvSpPr/>
          <p:nvPr/>
        </p:nvSpPr>
        <p:spPr>
          <a:xfrm>
            <a:off x="5232152" y="3074768"/>
            <a:ext cx="799912" cy="829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D7F12D-84AC-4D4B-836F-22FBE9227263}"/>
              </a:ext>
            </a:extLst>
          </p:cNvPr>
          <p:cNvSpPr/>
          <p:nvPr/>
        </p:nvSpPr>
        <p:spPr>
          <a:xfrm>
            <a:off x="5455174" y="3324555"/>
            <a:ext cx="799912" cy="829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E6AC33-65BF-44A7-99A2-69EA0E1AE89D}"/>
              </a:ext>
            </a:extLst>
          </p:cNvPr>
          <p:cNvSpPr/>
          <p:nvPr/>
        </p:nvSpPr>
        <p:spPr>
          <a:xfrm>
            <a:off x="5750309" y="3579546"/>
            <a:ext cx="799912" cy="829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D3103C-CA80-4BAB-99FC-E5A4CBE0A30B}"/>
              </a:ext>
            </a:extLst>
          </p:cNvPr>
          <p:cNvSpPr/>
          <p:nvPr/>
        </p:nvSpPr>
        <p:spPr>
          <a:xfrm>
            <a:off x="6150265" y="4030799"/>
            <a:ext cx="799912" cy="829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EC6430-168E-4610-B957-B25FE89619C2}"/>
              </a:ext>
            </a:extLst>
          </p:cNvPr>
          <p:cNvSpPr/>
          <p:nvPr/>
        </p:nvSpPr>
        <p:spPr>
          <a:xfrm>
            <a:off x="6588883" y="4226318"/>
            <a:ext cx="799912" cy="6341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B19C9E-042E-464D-B29E-225DA6520554}"/>
              </a:ext>
            </a:extLst>
          </p:cNvPr>
          <p:cNvSpPr/>
          <p:nvPr/>
        </p:nvSpPr>
        <p:spPr>
          <a:xfrm>
            <a:off x="1766353" y="1012534"/>
            <a:ext cx="918861" cy="673534"/>
          </a:xfrm>
          <a:prstGeom prst="rect">
            <a:avLst/>
          </a:prstGeom>
          <a:noFill/>
          <a:ln w="222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68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12829-1681-440C-90B0-4FC5B263C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area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ECECB3-1268-42E7-AB9E-98A181E94153}"/>
              </a:ext>
            </a:extLst>
          </p:cNvPr>
          <p:cNvSpPr/>
          <p:nvPr/>
        </p:nvSpPr>
        <p:spPr>
          <a:xfrm>
            <a:off x="6369577" y="2319455"/>
            <a:ext cx="1735129" cy="829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A59CC3-EC8D-41D3-AF32-3DD6A810D594}"/>
              </a:ext>
            </a:extLst>
          </p:cNvPr>
          <p:cNvSpPr/>
          <p:nvPr/>
        </p:nvSpPr>
        <p:spPr>
          <a:xfrm>
            <a:off x="6588883" y="2467395"/>
            <a:ext cx="1735129" cy="829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88EBAC-6EB8-4A8E-AE4D-AC421C330090}"/>
              </a:ext>
            </a:extLst>
          </p:cNvPr>
          <p:cNvSpPr/>
          <p:nvPr/>
        </p:nvSpPr>
        <p:spPr>
          <a:xfrm>
            <a:off x="5232152" y="3105988"/>
            <a:ext cx="799912" cy="829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E6AC33-65BF-44A7-99A2-69EA0E1AE89D}"/>
              </a:ext>
            </a:extLst>
          </p:cNvPr>
          <p:cNvSpPr/>
          <p:nvPr/>
        </p:nvSpPr>
        <p:spPr>
          <a:xfrm>
            <a:off x="5750309" y="3610766"/>
            <a:ext cx="799912" cy="829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D3103C-CA80-4BAB-99FC-E5A4CBE0A30B}"/>
              </a:ext>
            </a:extLst>
          </p:cNvPr>
          <p:cNvSpPr/>
          <p:nvPr/>
        </p:nvSpPr>
        <p:spPr>
          <a:xfrm>
            <a:off x="6150265" y="4062019"/>
            <a:ext cx="799912" cy="829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EC6430-168E-4610-B957-B25FE89619C2}"/>
              </a:ext>
            </a:extLst>
          </p:cNvPr>
          <p:cNvSpPr/>
          <p:nvPr/>
        </p:nvSpPr>
        <p:spPr>
          <a:xfrm>
            <a:off x="6588883" y="4257538"/>
            <a:ext cx="799912" cy="6341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199BEE9-1EE0-4D72-8114-9032FFE72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47" t="15812"/>
          <a:stretch/>
        </p:blipFill>
        <p:spPr>
          <a:xfrm>
            <a:off x="3888659" y="1229032"/>
            <a:ext cx="5071602" cy="351226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93A2679-4F04-494B-ADB5-60B118154FF7}"/>
              </a:ext>
            </a:extLst>
          </p:cNvPr>
          <p:cNvSpPr txBox="1"/>
          <p:nvPr/>
        </p:nvSpPr>
        <p:spPr>
          <a:xfrm>
            <a:off x="0" y="1058909"/>
            <a:ext cx="3134191" cy="203132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Specificities:</a:t>
            </a:r>
          </a:p>
          <a:p>
            <a:pPr algn="l"/>
            <a:r>
              <a:rPr lang="en-US" dirty="0"/>
              <a:t>-one vacuum sections</a:t>
            </a:r>
          </a:p>
          <a:p>
            <a:pPr algn="l"/>
            <a:r>
              <a:rPr lang="en-US" dirty="0"/>
              <a:t>-under a steel roof</a:t>
            </a:r>
          </a:p>
          <a:p>
            <a:pPr algn="l"/>
            <a:r>
              <a:rPr lang="en-US" dirty="0"/>
              <a:t>-pillow seals to stop sections</a:t>
            </a:r>
          </a:p>
          <a:p>
            <a:pPr algn="l"/>
            <a:r>
              <a:rPr lang="en-US" dirty="0"/>
              <a:t>-no cryogenics</a:t>
            </a:r>
          </a:p>
          <a:p>
            <a:pPr algn="l"/>
            <a:r>
              <a:rPr lang="en-US" dirty="0"/>
              <a:t>-Normal conducting magnets</a:t>
            </a:r>
          </a:p>
          <a:p>
            <a:pPr algn="l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BAFFE0-16D9-4B93-9F0F-9149CAB85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013" y="2698596"/>
            <a:ext cx="1613408" cy="223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86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539BF-5E0A-4A02-ABD6-89E454D2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radiation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E2666-E528-487D-94CD-A7C8D9441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radiation, target complexity</a:t>
            </a:r>
          </a:p>
          <a:p>
            <a:r>
              <a:rPr lang="en-US" dirty="0"/>
              <a:t>all elements encased in a </a:t>
            </a:r>
          </a:p>
          <a:p>
            <a:pPr marL="0" indent="0">
              <a:buNone/>
            </a:pPr>
            <a:r>
              <a:rPr lang="en-US" dirty="0"/>
              <a:t>steel “sarcophagi”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limit access, only one vacuum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section</a:t>
            </a:r>
            <a:endParaRPr lang="en-US" dirty="0"/>
          </a:p>
          <a:p>
            <a:r>
              <a:rPr lang="en-US" dirty="0"/>
              <a:t>this is special for </a:t>
            </a:r>
          </a:p>
          <a:p>
            <a:pPr marL="0" indent="0">
              <a:buNone/>
            </a:pPr>
            <a:r>
              <a:rPr lang="en-US" dirty="0"/>
              <a:t>commissioning and installation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BED969-EF3D-42E8-9812-ADC0ED71B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543" y="1410688"/>
            <a:ext cx="4878544" cy="302699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60D1F-7C13-452D-B7CA-77CBC513431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07.11.24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D03D2-9C10-4CAB-BADE-D2C24EC0B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Stephane Pietri SFS/SFR, Commissioning Workshop 2024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701C19-94BA-4274-96C2-26833AA46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5</a:t>
            </a:fld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184E60-5E00-4F4C-B8ED-8DB6969C2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32" y="3383837"/>
            <a:ext cx="3258793" cy="156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17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Input on </a:t>
            </a:r>
            <a:r>
              <a:rPr lang="de-DE" dirty="0" err="1"/>
              <a:t>mechanical</a:t>
            </a:r>
            <a:r>
              <a:rPr lang="de-DE" dirty="0"/>
              <a:t> </a:t>
            </a:r>
            <a:r>
              <a:rPr lang="de-DE" dirty="0" err="1"/>
              <a:t>completion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Vacuum: </a:t>
            </a:r>
            <a:r>
              <a:rPr lang="fr-FR"/>
              <a:t>Neeraj and Christos</a:t>
            </a:r>
            <a:endParaRPr lang="fr-FR" dirty="0"/>
          </a:p>
          <a:p>
            <a:r>
              <a:rPr lang="fr-FR" dirty="0" err="1"/>
              <a:t>Chamber</a:t>
            </a:r>
            <a:r>
              <a:rPr lang="fr-FR" dirty="0"/>
              <a:t> and </a:t>
            </a:r>
            <a:r>
              <a:rPr lang="fr-FR" dirty="0" err="1"/>
              <a:t>special</a:t>
            </a:r>
            <a:r>
              <a:rPr lang="fr-FR" dirty="0"/>
              <a:t> installations: Helmut</a:t>
            </a:r>
          </a:p>
          <a:p>
            <a:r>
              <a:rPr lang="fr-FR" dirty="0"/>
              <a:t>Power </a:t>
            </a:r>
            <a:r>
              <a:rPr lang="fr-FR" dirty="0" err="1"/>
              <a:t>convertors</a:t>
            </a:r>
            <a:r>
              <a:rPr lang="fr-FR" dirty="0"/>
              <a:t>: Tripti, Alex</a:t>
            </a:r>
          </a:p>
          <a:p>
            <a:r>
              <a:rPr lang="fr-FR" dirty="0"/>
              <a:t>Magnets: Hanno and Peter</a:t>
            </a:r>
          </a:p>
          <a:p>
            <a:endParaRPr lang="fr-FR" dirty="0"/>
          </a:p>
          <a:p>
            <a:r>
              <a:rPr lang="fr-FR" dirty="0"/>
              <a:t>Main questions: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done</a:t>
            </a:r>
            <a:r>
              <a:rPr lang="fr-FR" dirty="0"/>
              <a:t>/</a:t>
            </a:r>
            <a:r>
              <a:rPr lang="fr-FR" dirty="0" err="1"/>
              <a:t>tested</a:t>
            </a:r>
            <a:r>
              <a:rPr lang="fr-FR" dirty="0"/>
              <a:t> </a:t>
            </a:r>
            <a:r>
              <a:rPr lang="fr-FR" dirty="0" err="1"/>
              <a:t>before</a:t>
            </a:r>
            <a:r>
              <a:rPr lang="fr-FR" dirty="0"/>
              <a:t> </a:t>
            </a:r>
            <a:r>
              <a:rPr lang="fr-FR" dirty="0" err="1"/>
              <a:t>closing</a:t>
            </a:r>
            <a:r>
              <a:rPr lang="fr-FR" dirty="0"/>
              <a:t> the roof</a:t>
            </a:r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149</Words>
  <Application>Microsoft Office PowerPoint</Application>
  <PresentationFormat>On-screen Show (16:9)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fair-gsi-folienmaster_2017_onering</vt:lpstr>
      <vt:lpstr>Scope of Target area</vt:lpstr>
      <vt:lpstr>Scope</vt:lpstr>
      <vt:lpstr>Super-FRS assembly units</vt:lpstr>
      <vt:lpstr>Target area</vt:lpstr>
      <vt:lpstr>High radiation</vt:lpstr>
      <vt:lpstr>Input on mechanical completion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Scope of Target area</dc:title>
  <dc:creator>Pietri, Stephane</dc:creator>
  <cp:lastModifiedBy>Pietri, Stephane</cp:lastModifiedBy>
  <cp:revision>5</cp:revision>
  <dcterms:created xsi:type="dcterms:W3CDTF">2025-05-25T10:03:09Z</dcterms:created>
  <dcterms:modified xsi:type="dcterms:W3CDTF">2025-05-25T11:11:45Z</dcterms:modified>
</cp:coreProperties>
</file>