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3" r:id="rId3"/>
    <p:sldId id="358" r:id="rId4"/>
    <p:sldId id="286" r:id="rId5"/>
    <p:sldId id="287" r:id="rId6"/>
    <p:sldId id="355" r:id="rId7"/>
    <p:sldId id="385" r:id="rId8"/>
    <p:sldId id="386" r:id="rId9"/>
    <p:sldId id="387" r:id="rId10"/>
    <p:sldId id="388" r:id="rId11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7" autoAdjust="0"/>
    <p:restoredTop sz="94655" autoAdjust="0"/>
  </p:normalViewPr>
  <p:slideViewPr>
    <p:cSldViewPr snapToGrid="0" snapToObjects="1">
      <p:cViewPr varScale="1">
        <p:scale>
          <a:sx n="113" d="100"/>
          <a:sy n="113" d="100"/>
        </p:scale>
        <p:origin x="557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26.05.2025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26.05.2025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07.11.24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Stephane Pietri SFS/SFR, Commissioning Workshop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07.11.24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Stephane Pietri SFS/SFR, Commissioning Workshop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07.11.24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Stephane Pietri SFS/SFR, Commissioning Workshop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en-US"/>
              <a:t>07.11.24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Stephane Pietri SFS/SFR, Commissioning Workshop 2024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Current status of Super-FRS Commissioning planning, LCM and open points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S. Pietri</a:t>
            </a: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1B00B-C308-4C15-BDCF-18E6B69D2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Super-FRS beam commissioning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D3029-E5F1-4DA4-B393-433C53C0D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end we should “prepare” the first NUSTAR experiment (agreement in February, seems things changed)</a:t>
            </a:r>
          </a:p>
          <a:p>
            <a:r>
              <a:rPr lang="en-US" dirty="0"/>
              <a:t>We suggested our “last” setting of beam commissioning should be the first setting of “NUSTAR commissioning”</a:t>
            </a:r>
          </a:p>
          <a:p>
            <a:r>
              <a:rPr lang="en-US" dirty="0"/>
              <a:t>The last Isomer Identification shall be done with NUSTAR equipment</a:t>
            </a:r>
          </a:p>
          <a:p>
            <a:r>
              <a:rPr lang="en-US" dirty="0"/>
              <a:t>If possible, and clearly defined, some settings during commissioning could be to help NUSTAR experiments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Note: Super-FRS beam commissioning is done by SFR and COM teams.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3AE7C-6E87-4FEE-A2CC-A1B60A6D1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2610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2F4EB-CA85-4209-ABC9-3BD0692E9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of Super-FRS commissioning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4B2B4-DFEB-4DF4-A20D-0AE36779D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goal of Super-FRS: select and identify ions produced in nuclear reactions at the target to deliver to NUSTAR experiments. </a:t>
            </a:r>
          </a:p>
          <a:p>
            <a:r>
              <a:rPr lang="en-US" dirty="0">
                <a:solidFill>
                  <a:srgbClr val="FF0000"/>
                </a:solidFill>
              </a:rPr>
              <a:t>Final goal of the Super-FRS commissioning: assure Super-FRS can select and identify ions reliably.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Confirm something like</a:t>
            </a:r>
          </a:p>
          <a:p>
            <a:pPr marL="0" indent="0">
              <a:buNone/>
            </a:pPr>
            <a:r>
              <a:rPr lang="en-US" dirty="0"/>
              <a:t>      this                             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6D5AD4-D343-4520-A6DE-2FB1A2806D78}"/>
              </a:ext>
            </a:extLst>
          </p:cNvPr>
          <p:cNvGrpSpPr/>
          <p:nvPr/>
        </p:nvGrpSpPr>
        <p:grpSpPr>
          <a:xfrm>
            <a:off x="3621973" y="2060369"/>
            <a:ext cx="4084865" cy="2911534"/>
            <a:chOff x="110569" y="1121677"/>
            <a:chExt cx="4215246" cy="3019008"/>
          </a:xfrm>
        </p:grpSpPr>
        <p:pic>
          <p:nvPicPr>
            <p:cNvPr id="5" name="Picture 4" descr="z_aoq_5969_nocut">
              <a:extLst>
                <a:ext uri="{FF2B5EF4-FFF2-40B4-BE49-F238E27FC236}">
                  <a16:creationId xmlns:a16="http://schemas.microsoft.com/office/drawing/2014/main" id="{F9FA54BB-F156-43DF-AA09-57A49143E9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43" y="1121677"/>
              <a:ext cx="4182672" cy="2959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12">
              <a:extLst>
                <a:ext uri="{FF2B5EF4-FFF2-40B4-BE49-F238E27FC236}">
                  <a16:creationId xmlns:a16="http://schemas.microsoft.com/office/drawing/2014/main" id="{A561F469-71CD-42B1-B0A5-83CC40A2FD95}"/>
                </a:ext>
              </a:extLst>
            </p:cNvPr>
            <p:cNvSpPr txBox="1"/>
            <p:nvPr/>
          </p:nvSpPr>
          <p:spPr>
            <a:xfrm rot="16200000">
              <a:off x="-419017" y="2192867"/>
              <a:ext cx="13977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/>
                <a:t>Z of particle</a:t>
              </a:r>
              <a:endParaRPr lang="en-CA" sz="1600" b="1" dirty="0"/>
            </a:p>
          </p:txBody>
        </p:sp>
        <p:sp>
          <p:nvSpPr>
            <p:cNvPr id="7" name="TextBox 13">
              <a:extLst>
                <a:ext uri="{FF2B5EF4-FFF2-40B4-BE49-F238E27FC236}">
                  <a16:creationId xmlns:a16="http://schemas.microsoft.com/office/drawing/2014/main" id="{01FF4F19-9B99-4EC8-9E4B-0D1B31CDD590}"/>
                </a:ext>
              </a:extLst>
            </p:cNvPr>
            <p:cNvSpPr txBox="1"/>
            <p:nvPr/>
          </p:nvSpPr>
          <p:spPr>
            <a:xfrm>
              <a:off x="1759131" y="3802131"/>
              <a:ext cx="24049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 err="1"/>
                <a:t>AoQ</a:t>
              </a:r>
              <a:r>
                <a:rPr lang="en-US" sz="1600" b="1" dirty="0"/>
                <a:t> of particle</a:t>
              </a:r>
              <a:endParaRPr lang="en-CA" sz="1600" b="1" dirty="0"/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7CD0D6E-88B4-4D4B-BEE1-CEE0BB5E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A95555-1DC5-46CF-9164-EE9D7E445074}"/>
              </a:ext>
            </a:extLst>
          </p:cNvPr>
          <p:cNvSpPr txBox="1"/>
          <p:nvPr/>
        </p:nvSpPr>
        <p:spPr>
          <a:xfrm>
            <a:off x="7853082" y="4213412"/>
            <a:ext cx="1223412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Data from</a:t>
            </a:r>
          </a:p>
          <a:p>
            <a:pPr algn="l"/>
            <a:r>
              <a:rPr lang="en-US" dirty="0"/>
              <a:t>FRS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6990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539BF-5E0A-4A02-ABD6-89E454D2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Super-FRS: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Super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FRagment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Separator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E2666-E528-487D-94CD-A7C8D9441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238</a:t>
            </a:r>
            <a:r>
              <a:rPr lang="en-US" dirty="0"/>
              <a:t>U from SIS18 on target to produce </a:t>
            </a:r>
            <a:r>
              <a:rPr lang="en-US" baseline="30000" dirty="0"/>
              <a:t>212</a:t>
            </a:r>
            <a:r>
              <a:rPr lang="en-US" dirty="0"/>
              <a:t>Pb, </a:t>
            </a:r>
            <a:r>
              <a:rPr lang="en-US" baseline="30000" dirty="0"/>
              <a:t>238</a:t>
            </a:r>
            <a:r>
              <a:rPr lang="en-US" dirty="0"/>
              <a:t>U+</a:t>
            </a:r>
            <a:r>
              <a:rPr lang="en-US" baseline="30000" dirty="0"/>
              <a:t>12</a:t>
            </a:r>
            <a:r>
              <a:rPr lang="en-US" dirty="0"/>
              <a:t>C@1 </a:t>
            </a:r>
            <a:r>
              <a:rPr lang="en-US" dirty="0" err="1"/>
              <a:t>GeV.A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aseline="30000" dirty="0">
                <a:sym typeface="Wingdings" panose="05000000000000000000" pitchFamily="2" charset="2"/>
              </a:rPr>
              <a:t>212</a:t>
            </a:r>
            <a:r>
              <a:rPr lang="en-US" dirty="0">
                <a:sym typeface="Wingdings" panose="05000000000000000000" pitchFamily="2" charset="2"/>
              </a:rPr>
              <a:t>Pb 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159144-6B90-4078-ABE4-F780425BC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247" y="1586307"/>
            <a:ext cx="6126584" cy="32483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37982E-0AB5-4BA1-AD24-DC596DEE4BAF}"/>
              </a:ext>
            </a:extLst>
          </p:cNvPr>
          <p:cNvSpPr txBox="1"/>
          <p:nvPr/>
        </p:nvSpPr>
        <p:spPr>
          <a:xfrm>
            <a:off x="120609" y="2056137"/>
            <a:ext cx="2659702" cy="203132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This is what is produced</a:t>
            </a:r>
          </a:p>
          <a:p>
            <a:pPr algn="l"/>
            <a:r>
              <a:rPr lang="en-US" dirty="0"/>
              <a:t> at the target (yield)</a:t>
            </a:r>
          </a:p>
          <a:p>
            <a:pPr algn="l"/>
            <a:endParaRPr lang="en-US" dirty="0"/>
          </a:p>
          <a:p>
            <a:pPr marL="285750" indent="-285750" algn="l"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3000+ isotopes</a:t>
            </a:r>
          </a:p>
          <a:p>
            <a:pPr marL="285750" indent="-285750" algn="l">
              <a:buFont typeface="Wingdings" panose="05000000000000000000" pitchFamily="2" charset="2"/>
              <a:buChar char="è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 algn="l"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we need to select</a:t>
            </a:r>
          </a:p>
          <a:p>
            <a:pPr algn="l"/>
            <a:r>
              <a:rPr lang="en-US" dirty="0">
                <a:sym typeface="Wingdings" panose="05000000000000000000" pitchFamily="2" charset="2"/>
              </a:rPr>
              <a:t>     the one we want</a:t>
            </a:r>
            <a:endParaRPr lang="en-C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B5DDD8-C610-4ECB-AB43-D1397F8D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9782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539BF-5E0A-4A02-ABD6-89E454D2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Super-FRS: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Super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FRagment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Separator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E2666-E528-487D-94CD-A7C8D9441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238</a:t>
            </a:r>
            <a:r>
              <a:rPr lang="en-US" dirty="0"/>
              <a:t>U from SIS18 on target to produce </a:t>
            </a:r>
            <a:r>
              <a:rPr lang="en-US" baseline="30000" dirty="0"/>
              <a:t>212</a:t>
            </a:r>
            <a:r>
              <a:rPr lang="en-US" dirty="0"/>
              <a:t>Pb, </a:t>
            </a:r>
            <a:r>
              <a:rPr lang="en-US" baseline="30000" dirty="0"/>
              <a:t>238</a:t>
            </a:r>
            <a:r>
              <a:rPr lang="en-US" dirty="0"/>
              <a:t>U+</a:t>
            </a:r>
            <a:r>
              <a:rPr lang="en-US" baseline="30000" dirty="0"/>
              <a:t>12</a:t>
            </a:r>
            <a:r>
              <a:rPr lang="en-US" dirty="0"/>
              <a:t>C@1 </a:t>
            </a:r>
            <a:r>
              <a:rPr lang="en-US" dirty="0" err="1"/>
              <a:t>GeV.A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aseline="30000" dirty="0">
                <a:sym typeface="Wingdings" panose="05000000000000000000" pitchFamily="2" charset="2"/>
              </a:rPr>
              <a:t>212</a:t>
            </a:r>
            <a:r>
              <a:rPr lang="en-US" dirty="0">
                <a:sym typeface="Wingdings" panose="05000000000000000000" pitchFamily="2" charset="2"/>
              </a:rPr>
              <a:t>Pb </a:t>
            </a:r>
          </a:p>
          <a:p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37982E-0AB5-4BA1-AD24-DC596DEE4BAF}"/>
              </a:ext>
            </a:extLst>
          </p:cNvPr>
          <p:cNvSpPr txBox="1"/>
          <p:nvPr/>
        </p:nvSpPr>
        <p:spPr>
          <a:xfrm>
            <a:off x="120609" y="2056137"/>
            <a:ext cx="2595582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50 most produced ones</a:t>
            </a:r>
          </a:p>
          <a:p>
            <a:pPr algn="l"/>
            <a:r>
              <a:rPr lang="en-US" dirty="0">
                <a:sym typeface="Wingdings" panose="05000000000000000000" pitchFamily="2" charset="2"/>
              </a:rPr>
              <a:t> red is </a:t>
            </a:r>
            <a:r>
              <a:rPr lang="en-US" baseline="30000" dirty="0">
                <a:sym typeface="Wingdings" panose="05000000000000000000" pitchFamily="2" charset="2"/>
              </a:rPr>
              <a:t>212</a:t>
            </a:r>
            <a:r>
              <a:rPr lang="en-US" dirty="0">
                <a:sym typeface="Wingdings" panose="05000000000000000000" pitchFamily="2" charset="2"/>
              </a:rPr>
              <a:t>Pb</a:t>
            </a:r>
            <a:endParaRPr lang="en-US" dirty="0"/>
          </a:p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2B66822-ECE5-4CFB-BCD0-05892E2AE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D9623A-F5A2-4A98-BEE8-E39280103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897" y="1508502"/>
            <a:ext cx="6151472" cy="338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38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539BF-5E0A-4A02-ABD6-89E454D2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Super-FRS: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Super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FRagment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Separator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E2666-E528-487D-94CD-A7C8D9441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238</a:t>
            </a:r>
            <a:r>
              <a:rPr lang="en-US" dirty="0"/>
              <a:t>U from SIS18 on target to produce </a:t>
            </a:r>
            <a:r>
              <a:rPr lang="en-US" baseline="30000" dirty="0"/>
              <a:t>212</a:t>
            </a:r>
            <a:r>
              <a:rPr lang="en-US" dirty="0"/>
              <a:t>Pb, </a:t>
            </a:r>
            <a:r>
              <a:rPr lang="en-US" baseline="30000" dirty="0"/>
              <a:t>238</a:t>
            </a:r>
            <a:r>
              <a:rPr lang="en-US" dirty="0"/>
              <a:t>U+</a:t>
            </a:r>
            <a:r>
              <a:rPr lang="en-US" baseline="30000" dirty="0"/>
              <a:t>12</a:t>
            </a:r>
            <a:r>
              <a:rPr lang="en-US" dirty="0"/>
              <a:t>C@1 </a:t>
            </a:r>
            <a:r>
              <a:rPr lang="en-US" dirty="0" err="1"/>
              <a:t>GeV.A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aseline="30000" dirty="0">
                <a:sym typeface="Wingdings" panose="05000000000000000000" pitchFamily="2" charset="2"/>
              </a:rPr>
              <a:t>212</a:t>
            </a:r>
            <a:r>
              <a:rPr lang="en-US" dirty="0">
                <a:sym typeface="Wingdings" panose="05000000000000000000" pitchFamily="2" charset="2"/>
              </a:rPr>
              <a:t>Pb </a:t>
            </a:r>
          </a:p>
          <a:p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37982E-0AB5-4BA1-AD24-DC596DEE4BAF}"/>
              </a:ext>
            </a:extLst>
          </p:cNvPr>
          <p:cNvSpPr txBox="1"/>
          <p:nvPr/>
        </p:nvSpPr>
        <p:spPr>
          <a:xfrm>
            <a:off x="285647" y="1552394"/>
            <a:ext cx="2544286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At FHF2 after selection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8209A-47EA-4CCA-BCF2-AB4E9AB4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5</a:t>
            </a:fld>
            <a:endParaRPr lang="de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6960BA-DFCD-4998-B2BE-D2E40D1CF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148" y="1617788"/>
            <a:ext cx="5025170" cy="273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09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009F9-2D4A-4C49-98DE-A1AF18CEC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Commissioning include last </a:t>
            </a:r>
            <a:r>
              <a:rPr lang="en-US" dirty="0" err="1"/>
              <a:t>multiplet</a:t>
            </a:r>
            <a:r>
              <a:rPr lang="en-US" dirty="0"/>
              <a:t> at FHF2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EA553-CB4E-4351-B065-80734E622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FHF2 is in HEB, in front of the R3B experiments</a:t>
            </a:r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D11A2-8984-45EC-BE0F-D5E41247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6</a:t>
            </a:fld>
            <a:endParaRPr lang="de-D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33213A-787E-42FB-9BF1-9F1D474E1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875" y="1529983"/>
            <a:ext cx="6023675" cy="31652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1362CB-CC33-4395-A6B3-A2DE00BBB000}"/>
              </a:ext>
            </a:extLst>
          </p:cNvPr>
          <p:cNvSpPr txBox="1"/>
          <p:nvPr/>
        </p:nvSpPr>
        <p:spPr>
          <a:xfrm>
            <a:off x="98156" y="2417736"/>
            <a:ext cx="172354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SFRS </a:t>
            </a:r>
            <a:r>
              <a:rPr lang="en-US" dirty="0" err="1"/>
              <a:t>multiplet</a:t>
            </a:r>
            <a:endParaRPr lang="en-CA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B0F9636-A353-4CFA-B866-20F71CF03CD8}"/>
              </a:ext>
            </a:extLst>
          </p:cNvPr>
          <p:cNvCxnSpPr/>
          <p:nvPr/>
        </p:nvCxnSpPr>
        <p:spPr>
          <a:xfrm>
            <a:off x="1146875" y="2787068"/>
            <a:ext cx="831742" cy="3280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9F96565-041B-4C80-B047-18CFA7464FD6}"/>
              </a:ext>
            </a:extLst>
          </p:cNvPr>
          <p:cNvSpPr txBox="1"/>
          <p:nvPr/>
        </p:nvSpPr>
        <p:spPr>
          <a:xfrm>
            <a:off x="6377552" y="3438742"/>
            <a:ext cx="2766448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beam reach here during SFRS beam commissioning</a:t>
            </a:r>
            <a:endParaRPr lang="en-CA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2D27BEA-A9D7-442C-8E43-A0213BC12C66}"/>
              </a:ext>
            </a:extLst>
          </p:cNvPr>
          <p:cNvCxnSpPr>
            <a:cxnSpLocks/>
          </p:cNvCxnSpPr>
          <p:nvPr/>
        </p:nvCxnSpPr>
        <p:spPr>
          <a:xfrm flipH="1" flipV="1">
            <a:off x="4019227" y="3233981"/>
            <a:ext cx="2314414" cy="6664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02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47973-D905-4FD1-8A68-365576571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this to happen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D4A87-0C8B-4868-BD00-27EF0D7A3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vacuum and </a:t>
            </a:r>
            <a:r>
              <a:rPr lang="en-US" dirty="0" err="1"/>
              <a:t>cryo</a:t>
            </a:r>
            <a:endParaRPr lang="en-US" dirty="0"/>
          </a:p>
          <a:p>
            <a:r>
              <a:rPr lang="en-US" dirty="0"/>
              <a:t>we need detectors working and characterized</a:t>
            </a:r>
          </a:p>
          <a:p>
            <a:r>
              <a:rPr lang="en-US" dirty="0"/>
              <a:t>we need all drives to work as expected</a:t>
            </a:r>
          </a:p>
          <a:p>
            <a:r>
              <a:rPr lang="en-US" dirty="0"/>
              <a:t>we need to have aligned the beam</a:t>
            </a:r>
          </a:p>
          <a:p>
            <a:r>
              <a:rPr lang="en-US" dirty="0"/>
              <a:t>we need settings to be reproductible (field control/ machine model tested)</a:t>
            </a:r>
          </a:p>
          <a:p>
            <a:r>
              <a:rPr lang="en-US" dirty="0"/>
              <a:t>we need to have measured ion optical parameters</a:t>
            </a:r>
          </a:p>
          <a:p>
            <a:r>
              <a:rPr lang="en-US" dirty="0"/>
              <a:t>we need analysis working quickly enough</a:t>
            </a:r>
          </a:p>
          <a:p>
            <a:r>
              <a:rPr lang="en-US" dirty="0"/>
              <a:t>we need to cross check our identification independently</a:t>
            </a:r>
          </a:p>
          <a:p>
            <a:r>
              <a:rPr lang="en-US" dirty="0"/>
              <a:t>we will need some tracking at FHF2 (one plan at least, two better for IO com.)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5F235-F2D4-44D3-9104-F8C00ACE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3907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FA336-B8A4-4CA1-A14E-6B474C74B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beam characterization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1A69F-2A15-4ECD-82D6-4A1110091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Detector characterization:</a:t>
            </a:r>
          </a:p>
          <a:p>
            <a:pPr lvl="1"/>
            <a:r>
              <a:rPr lang="en-US" dirty="0"/>
              <a:t>needs 3 different primary beam species (Sn, </a:t>
            </a:r>
            <a:r>
              <a:rPr lang="en-US" dirty="0" err="1"/>
              <a:t>Ar</a:t>
            </a:r>
            <a:r>
              <a:rPr lang="en-US" dirty="0"/>
              <a:t>, U/Pb)</a:t>
            </a:r>
          </a:p>
          <a:p>
            <a:pPr lvl="1"/>
            <a:r>
              <a:rPr lang="en-US" dirty="0"/>
              <a:t>beam intensity from 1000 particle per spill to 10e8 particle per spill (for some detectors)</a:t>
            </a:r>
          </a:p>
          <a:p>
            <a:pPr lvl="1"/>
            <a:r>
              <a:rPr lang="en-US" dirty="0" err="1"/>
              <a:t>Brho</a:t>
            </a:r>
            <a:r>
              <a:rPr lang="en-US" dirty="0"/>
              <a:t> from 12 Tm to 18 Tm</a:t>
            </a:r>
          </a:p>
          <a:p>
            <a:pPr lvl="1"/>
            <a:r>
              <a:rPr lang="en-US" dirty="0"/>
              <a:t>done along the beam line</a:t>
            </a:r>
          </a:p>
          <a:p>
            <a:pPr lvl="1"/>
            <a:r>
              <a:rPr lang="en-US" dirty="0"/>
              <a:t>first time, done with testing field control and machine model</a:t>
            </a:r>
          </a:p>
          <a:p>
            <a:pPr lvl="1"/>
            <a:r>
              <a:rPr lang="en-US" dirty="0"/>
              <a:t>done with measuring thickness of detectors and passive drives (calibrations)</a:t>
            </a:r>
          </a:p>
          <a:p>
            <a:pPr lvl="1"/>
            <a:endParaRPr lang="en-US" dirty="0"/>
          </a:p>
          <a:p>
            <a:r>
              <a:rPr lang="en-US" dirty="0"/>
              <a:t>Once beam trimmed through detector characterized we can start performing “physics calibration” of the spectrometer </a:t>
            </a:r>
          </a:p>
          <a:p>
            <a:endParaRPr lang="en-US" dirty="0"/>
          </a:p>
          <a:p>
            <a:r>
              <a:rPr lang="en-US" dirty="0"/>
              <a:t>Strategy still in discussion</a:t>
            </a:r>
          </a:p>
          <a:p>
            <a:r>
              <a:rPr lang="en-US" dirty="0"/>
              <a:t>to be done in parallel to Ion Optical Commissioning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C4571-2DFA-4C79-8B2F-3B6683A4E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574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E782E-A86B-40B5-AEFD-22B92A8F1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check we do the job right – isomer tagging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E0BB5-9A9C-4F42-993A-57213FDA9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: Fabio </a:t>
            </a:r>
            <a:r>
              <a:rPr lang="en-US" dirty="0" err="1"/>
              <a:t>Farinon</a:t>
            </a:r>
            <a:r>
              <a:rPr lang="en-US" dirty="0"/>
              <a:t> PhD thesis (isomer tagger)</a:t>
            </a:r>
          </a:p>
          <a:p>
            <a:r>
              <a:rPr lang="en-US" dirty="0"/>
              <a:t>Need two Ge detectors and a piece of thick plastic/copper at FHF2</a:t>
            </a:r>
          </a:p>
          <a:p>
            <a:r>
              <a:rPr lang="en-US" dirty="0"/>
              <a:t>Create a nucleus in a metastable state, implant it and wait (us) for it to decay</a:t>
            </a:r>
          </a:p>
          <a:p>
            <a:r>
              <a:rPr lang="en-US" dirty="0">
                <a:sym typeface="Wingdings" panose="05000000000000000000" pitchFamily="2" charset="2"/>
              </a:rPr>
              <a:t> radiation energy (gamma) is a unique finger print of implanted nucleus</a:t>
            </a:r>
          </a:p>
          <a:p>
            <a:r>
              <a:rPr lang="en-US" dirty="0">
                <a:sym typeface="Wingdings" panose="05000000000000000000" pitchFamily="2" charset="2"/>
              </a:rPr>
              <a:t> SFRS detectors should tell us which nucleus it is, isomer can confirm we are right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82A49-835A-438A-B4C6-DFA965FB5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9</a:t>
            </a:fld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ED99AA-9C6C-4809-A147-3EADB84CA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17" y="3049030"/>
            <a:ext cx="7364265" cy="190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81931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572</Words>
  <Application>Microsoft Office PowerPoint</Application>
  <PresentationFormat>On-screen Show (16:9)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fair-gsi-folienmaster_2017_onering</vt:lpstr>
      <vt:lpstr>Current status of Super-FRS Commissioning planning, LCM and open points</vt:lpstr>
      <vt:lpstr>Objective of Super-FRS commissioning</vt:lpstr>
      <vt:lpstr>Super-FRS: Super FRagment Separator</vt:lpstr>
      <vt:lpstr>Super-FRS: Super FRagment Separator</vt:lpstr>
      <vt:lpstr>Super-FRS: Super FRagment Separator</vt:lpstr>
      <vt:lpstr>Commissioning include last multiplet at FHF2</vt:lpstr>
      <vt:lpstr>For this to happen</vt:lpstr>
      <vt:lpstr>Detector beam characterization</vt:lpstr>
      <vt:lpstr>How to check we do the job right – isomer tagging</vt:lpstr>
      <vt:lpstr>Final Super-FRS beam commissioning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Scope  of the Beam Vacuum and Diagnostic chambers</dc:title>
  <dc:creator>Pietri, Stephane</dc:creator>
  <cp:lastModifiedBy>Pietri, Stephane</cp:lastModifiedBy>
  <cp:revision>30</cp:revision>
  <dcterms:created xsi:type="dcterms:W3CDTF">2025-05-23T12:25:50Z</dcterms:created>
  <dcterms:modified xsi:type="dcterms:W3CDTF">2025-05-26T17:47:21Z</dcterms:modified>
</cp:coreProperties>
</file>