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5" r:id="rId2"/>
    <p:sldId id="374" r:id="rId3"/>
    <p:sldId id="376" r:id="rId4"/>
    <p:sldId id="378" r:id="rId5"/>
    <p:sldId id="291" r:id="rId6"/>
    <p:sldId id="380" r:id="rId7"/>
    <p:sldId id="382" r:id="rId8"/>
    <p:sldId id="381" r:id="rId9"/>
    <p:sldId id="289" r:id="rId10"/>
    <p:sldId id="278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DBB63"/>
    <a:srgbClr val="FFCC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8" autoAdjust="0"/>
    <p:restoredTop sz="94655" autoAdjust="0"/>
  </p:normalViewPr>
  <p:slideViewPr>
    <p:cSldViewPr snapToGrid="0" snapToObjects="1">
      <p:cViewPr varScale="1">
        <p:scale>
          <a:sx n="213" d="100"/>
          <a:sy n="213" d="100"/>
        </p:scale>
        <p:origin x="15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26.02.2025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Pietri, Nustar Annual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26.02.2025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Pietri, Nustar Annual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26.02.2025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Pietri, Nustar Annual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/>
              <a:t>26.02.2025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Pietri, Nustar Annual Meeting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7752" y="2482579"/>
            <a:ext cx="5504330" cy="584900"/>
          </a:xfrm>
        </p:spPr>
        <p:txBody>
          <a:bodyPr/>
          <a:lstStyle/>
          <a:p>
            <a:r>
              <a:rPr lang="en-US" dirty="0"/>
              <a:t>Ideas for phase 3.1 integration tests and phase 3.2 Dry Runs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97801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simulations – toy model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871686-45D9-4537-8A46-F7765E7A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23CAF-AC7C-4EA3-8A27-ED7DD9AF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5" y="994949"/>
            <a:ext cx="8338122" cy="38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9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BF09-12DB-4D3F-8128-6DAF8617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of </a:t>
            </a:r>
            <a:r>
              <a:rPr lang="en-US" dirty="0" err="1"/>
              <a:t>commisining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CBE1-CECF-4541-A110-89EDB8590F5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endParaRPr lang="en-US" dirty="0"/>
          </a:p>
          <a:p>
            <a:r>
              <a:rPr lang="en-CA" dirty="0">
                <a:solidFill>
                  <a:srgbClr val="FFCC66"/>
                </a:solidFill>
              </a:rPr>
              <a:t>Phase 1: hardware commissioning (after mechanical completion)</a:t>
            </a:r>
          </a:p>
          <a:p>
            <a:endParaRPr lang="en-CA" dirty="0"/>
          </a:p>
          <a:p>
            <a:r>
              <a:rPr lang="en-CA" dirty="0">
                <a:solidFill>
                  <a:srgbClr val="FDBB63"/>
                </a:solidFill>
              </a:rPr>
              <a:t>Phase 2: remote commissioning</a:t>
            </a:r>
          </a:p>
          <a:p>
            <a:endParaRPr lang="en-CA" dirty="0"/>
          </a:p>
          <a:p>
            <a:r>
              <a:rPr lang="en-CA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Phase 3.1: integration test</a:t>
            </a:r>
          </a:p>
          <a:p>
            <a:endParaRPr lang="en-CA" dirty="0"/>
          </a:p>
          <a:p>
            <a:r>
              <a:rPr lang="en-C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3.2: dry run (SAT Ba/M11 ready for beam)</a:t>
            </a:r>
          </a:p>
          <a:p>
            <a:endParaRPr lang="en-CA" dirty="0"/>
          </a:p>
          <a:p>
            <a:r>
              <a:rPr lang="en-CA" dirty="0">
                <a:solidFill>
                  <a:srgbClr val="0070C0"/>
                </a:solidFill>
              </a:rPr>
              <a:t>Phase 4: beam commissioning (SAT Bb/M12)</a:t>
            </a:r>
          </a:p>
          <a:p>
            <a:pPr marL="1628775" lvl="5" indent="0">
              <a:buNone/>
            </a:pPr>
            <a:r>
              <a:rPr lang="en-CA" dirty="0">
                <a:solidFill>
                  <a:srgbClr val="0070C0"/>
                </a:solidFill>
              </a:rPr>
              <a:t>(note, beam can be reasonably high intensity at the end)</a:t>
            </a:r>
          </a:p>
        </p:txBody>
      </p:sp>
    </p:spTree>
    <p:extLst>
      <p:ext uri="{BB962C8B-B14F-4D97-AF65-F5344CB8AC3E}">
        <p14:creationId xmlns:p14="http://schemas.microsoft.com/office/powerpoint/2010/main" val="353070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7DA4-CA97-4418-B2C0-806234F1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phase 3.1 to 4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BFDC-3436-470E-9646-6879A49C4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higher level expertise will be needed (harder to plan with general </a:t>
            </a:r>
            <a:r>
              <a:rPr lang="en-US" dirty="0" err="1">
                <a:sym typeface="Wingdings" panose="05000000000000000000" pitchFamily="2" charset="2"/>
              </a:rPr>
              <a:t>ressources</a:t>
            </a:r>
            <a:r>
              <a:rPr lang="en-US" dirty="0">
                <a:sym typeface="Wingdings" panose="05000000000000000000" pitchFamily="2" charset="2"/>
              </a:rPr>
              <a:t>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SFRS EXP DAQ coupling of detectors to experiment, very few people can do it (6 people at GSI+ 2 outside)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integration to higher level control system  need support from ACO</a:t>
            </a:r>
          </a:p>
          <a:p>
            <a:pPr marL="3429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phases ran from NUSTAR control room (SFRS room):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closer access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close to our labs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modern solutions we can</a:t>
            </a:r>
          </a:p>
          <a:p>
            <a:pPr marL="3429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easily interact with FAIR</a:t>
            </a:r>
          </a:p>
          <a:p>
            <a:pPr marL="3429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control room</a:t>
            </a:r>
          </a:p>
          <a:p>
            <a:pPr marL="3429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34B47-EE34-4F7A-893D-FA1D5313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28" y="2846925"/>
            <a:ext cx="5163529" cy="1895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1EE47-04D1-4042-A819-93729E91B194}"/>
              </a:ext>
            </a:extLst>
          </p:cNvPr>
          <p:cNvSpPr txBox="1"/>
          <p:nvPr/>
        </p:nvSpPr>
        <p:spPr>
          <a:xfrm>
            <a:off x="7669678" y="3062601"/>
            <a:ext cx="919932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/>
              <a:t>E20.008</a:t>
            </a:r>
          </a:p>
          <a:p>
            <a:pPr algn="l"/>
            <a:r>
              <a:rPr lang="en-US" sz="1400" b="1" dirty="0"/>
              <a:t>NUSTAR</a:t>
            </a:r>
            <a:endParaRPr lang="en-CA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1F0C0-727C-41DF-9393-F0FBD97943E2}"/>
              </a:ext>
            </a:extLst>
          </p:cNvPr>
          <p:cNvSpPr txBox="1"/>
          <p:nvPr/>
        </p:nvSpPr>
        <p:spPr>
          <a:xfrm>
            <a:off x="7669678" y="4164841"/>
            <a:ext cx="1319592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/>
              <a:t>E20.009</a:t>
            </a:r>
          </a:p>
          <a:p>
            <a:pPr algn="l"/>
            <a:r>
              <a:rPr lang="en-US" sz="1400" b="1" dirty="0"/>
              <a:t>SFRS control</a:t>
            </a:r>
            <a:endParaRPr lang="en-CA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F19F2-F862-4FDC-8F04-972E70F50174}"/>
              </a:ext>
            </a:extLst>
          </p:cNvPr>
          <p:cNvSpPr txBox="1"/>
          <p:nvPr/>
        </p:nvSpPr>
        <p:spPr>
          <a:xfrm>
            <a:off x="4031736" y="4572726"/>
            <a:ext cx="177362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b="1" dirty="0"/>
              <a:t>L0321A ( G006a)</a:t>
            </a:r>
            <a:endParaRPr lang="en-CA" sz="16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F5613D-FD70-4853-9947-61FE0E8DA459}"/>
              </a:ext>
            </a:extLst>
          </p:cNvPr>
          <p:cNvCxnSpPr/>
          <p:nvPr/>
        </p:nvCxnSpPr>
        <p:spPr>
          <a:xfrm flipH="1">
            <a:off x="7151305" y="3821987"/>
            <a:ext cx="929811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16E98E-ABE9-4C74-9E55-5DB846525207}"/>
              </a:ext>
            </a:extLst>
          </p:cNvPr>
          <p:cNvSpPr txBox="1"/>
          <p:nvPr/>
        </p:nvSpPr>
        <p:spPr>
          <a:xfrm>
            <a:off x="7222211" y="3585821"/>
            <a:ext cx="59343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>
                <a:solidFill>
                  <a:srgbClr val="0070C0"/>
                </a:solidFill>
              </a:rPr>
              <a:t>13 m</a:t>
            </a:r>
            <a:endParaRPr lang="en-CA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9CCD-4D67-41BB-A77B-5AC031E6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LCM up to phase 2, then standard “beam time”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A2C98-36A7-476C-BF04-393307750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Lean Construction Management works for “construction”, up to integration test</a:t>
            </a:r>
          </a:p>
          <a:p>
            <a:pPr lvl="1"/>
            <a:r>
              <a:rPr lang="en-US" dirty="0"/>
              <a:t>work instruction per task</a:t>
            </a:r>
          </a:p>
          <a:p>
            <a:pPr lvl="1"/>
            <a:r>
              <a:rPr lang="en-US" dirty="0"/>
              <a:t>repetitive tasks along the beam line (several pumps to test)</a:t>
            </a:r>
          </a:p>
          <a:p>
            <a:pPr lvl="1"/>
            <a:r>
              <a:rPr lang="en-US" dirty="0"/>
              <a:t>easy to organize daily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for Dry Run and beam commissioning, plan of “standard beam time planning” as usually run.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same people doing it (operators/experts)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dependencies clarified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feed back due to measurement more present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Switch from an environment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dominated by well defined constrain (complicated  solution Lean management)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to an environment dominated by moving constrain (complex  solution Agile/scrum)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887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401-0098-497D-954B-3E994BD3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list</a:t>
            </a:r>
            <a:endParaRPr lang="en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4685481-E917-476D-BFEE-951F574EC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54"/>
          <a:stretch/>
        </p:blipFill>
        <p:spPr>
          <a:xfrm>
            <a:off x="500141" y="1340160"/>
            <a:ext cx="8142917" cy="23174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5D376-16F7-42FE-83B2-4F5F884A0B82}"/>
              </a:ext>
            </a:extLst>
          </p:cNvPr>
          <p:cNvSpPr txBox="1"/>
          <p:nvPr/>
        </p:nvSpPr>
        <p:spPr>
          <a:xfrm>
            <a:off x="500141" y="4045058"/>
            <a:ext cx="4221027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b="1" dirty="0">
                <a:solidFill>
                  <a:srgbClr val="666666"/>
                </a:solidFill>
              </a:rPr>
              <a:t>SCM: Super Conducting Magnets</a:t>
            </a:r>
          </a:p>
          <a:p>
            <a:pPr algn="l"/>
            <a:r>
              <a:rPr lang="en-US" sz="1400" b="1" dirty="0">
                <a:solidFill>
                  <a:srgbClr val="666666"/>
                </a:solidFill>
              </a:rPr>
              <a:t>NCM: Normal Conducting Magnets (target area)</a:t>
            </a:r>
            <a:endParaRPr lang="en-CA" sz="140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C1F-5723-4B29-9CE9-23E2B835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Phase 3.1: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8B4A-A34A-4AE4-8390-33F81249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phase 3.1:</a:t>
            </a:r>
          </a:p>
          <a:p>
            <a:r>
              <a:rPr lang="en-US" dirty="0"/>
              <a:t>Perform SAT Ba on all components (check documentation)</a:t>
            </a:r>
          </a:p>
          <a:p>
            <a:r>
              <a:rPr lang="en-US" dirty="0"/>
              <a:t>Assure control system ready for beam operation to control local components</a:t>
            </a:r>
          </a:p>
          <a:p>
            <a:r>
              <a:rPr lang="en-US" dirty="0"/>
              <a:t>Test interlocks and machine protection</a:t>
            </a:r>
          </a:p>
          <a:p>
            <a:r>
              <a:rPr lang="en-US" dirty="0"/>
              <a:t>to be done as soon as possible per functional section (focal planes)</a:t>
            </a:r>
          </a:p>
          <a:p>
            <a:endParaRPr lang="en-US" dirty="0"/>
          </a:p>
          <a:p>
            <a:r>
              <a:rPr lang="en-US" dirty="0"/>
              <a:t>For SCM magnets, phase 3.1 needs everything cooled down.</a:t>
            </a:r>
          </a:p>
        </p:txBody>
      </p:sp>
    </p:spTree>
    <p:extLst>
      <p:ext uri="{BB962C8B-B14F-4D97-AF65-F5344CB8AC3E}">
        <p14:creationId xmlns:p14="http://schemas.microsoft.com/office/powerpoint/2010/main" val="184757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DFD1-6D18-4FC7-9BA3-7DE1608B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Phase 3.2 – dry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9594D-8BF6-441F-90E1-6599DEFAC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done FULL Super-FRS together</a:t>
            </a:r>
          </a:p>
          <a:p>
            <a:endParaRPr lang="en-US" dirty="0"/>
          </a:p>
          <a:p>
            <a:r>
              <a:rPr lang="en-US" dirty="0"/>
              <a:t>during Phase 3.2: mimic beam operation without beam (train operator, test control system)</a:t>
            </a:r>
          </a:p>
          <a:p>
            <a:r>
              <a:rPr lang="en-US" dirty="0"/>
              <a:t>test and run full integrated data acquisition for Super-FRS detectors</a:t>
            </a:r>
          </a:p>
          <a:p>
            <a:r>
              <a:rPr lang="en-US" dirty="0"/>
              <a:t>test fully integrated analysis framework</a:t>
            </a:r>
          </a:p>
          <a:p>
            <a:r>
              <a:rPr lang="en-US" dirty="0"/>
              <a:t>test specific Super-FRS control system applications</a:t>
            </a:r>
          </a:p>
          <a:p>
            <a:r>
              <a:rPr lang="en-US" dirty="0"/>
              <a:t>test machine model and field control of magnets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4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C1F-5723-4B29-9CE9-23E2B835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Phase 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8B4A-A34A-4AE4-8390-33F81249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phase 3.1:</a:t>
            </a:r>
          </a:p>
          <a:p>
            <a:r>
              <a:rPr lang="en-US" dirty="0"/>
              <a:t>Perform SAT Ba on all components (check documentation)</a:t>
            </a:r>
          </a:p>
          <a:p>
            <a:r>
              <a:rPr lang="en-US" dirty="0"/>
              <a:t>Assure control system ready for beam operation to control local components</a:t>
            </a:r>
          </a:p>
          <a:p>
            <a:r>
              <a:rPr lang="en-US" dirty="0"/>
              <a:t>Test interlocks and machine protection</a:t>
            </a:r>
          </a:p>
          <a:p>
            <a:endParaRPr lang="en-US" dirty="0"/>
          </a:p>
          <a:p>
            <a:r>
              <a:rPr lang="en-US" dirty="0"/>
              <a:t>during Phase 3.2: mimic beam operation without beam (train operator, test control system)</a:t>
            </a:r>
          </a:p>
          <a:p>
            <a:r>
              <a:rPr lang="en-US" dirty="0"/>
              <a:t>test and run full integrated data acquisition for Super-FRS detectors</a:t>
            </a:r>
          </a:p>
          <a:p>
            <a:r>
              <a:rPr lang="en-US" dirty="0"/>
              <a:t>test fully integrated analysis framework</a:t>
            </a:r>
          </a:p>
          <a:p>
            <a:r>
              <a:rPr lang="en-US" dirty="0"/>
              <a:t>test specific Super-FRS control system applications</a:t>
            </a:r>
          </a:p>
          <a:p>
            <a:r>
              <a:rPr lang="en-US" dirty="0"/>
              <a:t>test machine model and field control of magnets</a:t>
            </a:r>
          </a:p>
        </p:txBody>
      </p:sp>
    </p:spTree>
    <p:extLst>
      <p:ext uri="{BB962C8B-B14F-4D97-AF65-F5344CB8AC3E}">
        <p14:creationId xmlns:p14="http://schemas.microsoft.com/office/powerpoint/2010/main" val="227800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C80D-F9E9-4564-A016-3DB33C0E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.</a:t>
            </a:r>
            <a:r>
              <a:rPr lang="en-US" dirty="0" err="1"/>
              <a:t>xls</a:t>
            </a:r>
            <a:r>
              <a:rPr lang="en-US" dirty="0"/>
              <a:t> document</a:t>
            </a:r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4994C0-F7D2-42FB-BCC7-0EFDBDC0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4BBECA-4C06-4058-8DC6-E3AEFFB2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2" y="1088015"/>
            <a:ext cx="8733649" cy="35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081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504</Words>
  <Application>Microsoft Office PowerPoint</Application>
  <PresentationFormat>On-screen Show (16:9)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fair-gsi-folienmaster_2017_onering</vt:lpstr>
      <vt:lpstr>Ideas for phase 3.1 integration tests and phase 3.2 Dry Runs</vt:lpstr>
      <vt:lpstr>Phase of commisining</vt:lpstr>
      <vt:lpstr>From phase 3.1 to 4</vt:lpstr>
      <vt:lpstr>LCM up to phase 2, then standard “beam time” planning</vt:lpstr>
      <vt:lpstr>System list</vt:lpstr>
      <vt:lpstr>Objective of Phase 3.1:</vt:lpstr>
      <vt:lpstr>Objective of Phase 3.2 – dry run</vt:lpstr>
      <vt:lpstr>Objective of Phase 3:</vt:lpstr>
      <vt:lpstr>Full .xls document</vt:lpstr>
      <vt:lpstr>First simulations – toy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hardware commissioning</dc:title>
  <dc:creator>Pietri, Stephane</dc:creator>
  <cp:lastModifiedBy>Pietri, Stephane</cp:lastModifiedBy>
  <cp:revision>126</cp:revision>
  <dcterms:created xsi:type="dcterms:W3CDTF">2024-11-04T08:42:06Z</dcterms:created>
  <dcterms:modified xsi:type="dcterms:W3CDTF">2025-05-25T16:32:28Z</dcterms:modified>
</cp:coreProperties>
</file>