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6" r:id="rId2"/>
    <p:sldId id="357" r:id="rId3"/>
    <p:sldId id="283" r:id="rId4"/>
    <p:sldId id="358" r:id="rId5"/>
    <p:sldId id="286" r:id="rId6"/>
    <p:sldId id="287" r:id="rId7"/>
    <p:sldId id="379" r:id="rId8"/>
    <p:sldId id="264" r:id="rId9"/>
    <p:sldId id="355" r:id="rId10"/>
    <p:sldId id="361" r:id="rId11"/>
    <p:sldId id="291" r:id="rId12"/>
    <p:sldId id="362" r:id="rId13"/>
    <p:sldId id="381" r:id="rId14"/>
    <p:sldId id="277" r:id="rId15"/>
    <p:sldId id="276" r:id="rId16"/>
    <p:sldId id="267" r:id="rId17"/>
    <p:sldId id="268" r:id="rId18"/>
    <p:sldId id="292" r:id="rId19"/>
    <p:sldId id="294" r:id="rId20"/>
    <p:sldId id="385" r:id="rId21"/>
    <p:sldId id="382" r:id="rId22"/>
    <p:sldId id="383" r:id="rId23"/>
    <p:sldId id="297" r:id="rId24"/>
    <p:sldId id="271" r:id="rId25"/>
    <p:sldId id="278" r:id="rId26"/>
    <p:sldId id="289" r:id="rId27"/>
    <p:sldId id="272" r:id="rId28"/>
    <p:sldId id="295" r:id="rId29"/>
    <p:sldId id="296" r:id="rId30"/>
    <p:sldId id="366" r:id="rId31"/>
    <p:sldId id="384" r:id="rId32"/>
    <p:sldId id="354" r:id="rId33"/>
    <p:sldId id="300" r:id="rId34"/>
    <p:sldId id="301" r:id="rId35"/>
    <p:sldId id="348" r:id="rId36"/>
    <p:sldId id="349" r:id="rId37"/>
    <p:sldId id="282" r:id="rId38"/>
    <p:sldId id="314" r:id="rId39"/>
    <p:sldId id="377" r:id="rId40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66"/>
    <a:srgbClr val="333333"/>
    <a:srgbClr val="EAEAEA"/>
    <a:srgbClr val="FDBB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27" autoAdjust="0"/>
    <p:restoredTop sz="94655" autoAdjust="0"/>
  </p:normalViewPr>
  <p:slideViewPr>
    <p:cSldViewPr snapToGrid="0" snapToObjects="1">
      <p:cViewPr varScale="1">
        <p:scale>
          <a:sx n="214" d="100"/>
          <a:sy n="214" d="100"/>
        </p:scale>
        <p:origin x="126" y="15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26.05.2025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26.05.2025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A64FE-C109-4CB1-A245-DC92853A5506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7319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040B52E-6118-F844-8FBE-85B6AFDC9E2A}"/>
              </a:ext>
            </a:extLst>
          </p:cNvPr>
          <p:cNvGrpSpPr/>
          <p:nvPr userDrawn="1"/>
        </p:nvGrpSpPr>
        <p:grpSpPr>
          <a:xfrm>
            <a:off x="1502578" y="976199"/>
            <a:ext cx="7426269" cy="3877686"/>
            <a:chOff x="1502578" y="976199"/>
            <a:chExt cx="7426269" cy="3877686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3FAB316F-95F1-6040-AB6B-EF23A5D58FAF}"/>
                </a:ext>
              </a:extLst>
            </p:cNvPr>
            <p:cNvSpPr/>
            <p:nvPr userDrawn="1"/>
          </p:nvSpPr>
          <p:spPr>
            <a:xfrm>
              <a:off x="7781365" y="3854824"/>
              <a:ext cx="1147482" cy="999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dirty="0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9DE39F29-B8C0-C64D-ADFE-A8AFF963CB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2578" y="976199"/>
              <a:ext cx="6099496" cy="3877686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1529" y="2738074"/>
            <a:ext cx="4303059" cy="584900"/>
          </a:xfrm>
        </p:spPr>
        <p:txBody>
          <a:bodyPr anchor="b" anchorCtr="0">
            <a:noAutofit/>
          </a:bodyPr>
          <a:lstStyle>
            <a:lvl1pPr algn="ctr">
              <a:defRPr sz="2400">
                <a:solidFill>
                  <a:srgbClr val="66666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1529" y="3322973"/>
            <a:ext cx="4303060" cy="531851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6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4987636"/>
            <a:ext cx="3371273" cy="15586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8" y="230397"/>
            <a:ext cx="6700979" cy="5906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‹#›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7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/>
              <a:t>07.11.24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Stephane Pietri SFS/SFR, Commissioning Workshop 2024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‹#›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/>
              <a:t>07.11.24</a:t>
            </a:r>
            <a:endParaRPr lang="de-DE" dirty="0"/>
          </a:p>
        </p:txBody>
      </p:sp>
      <p:sp>
        <p:nvSpPr>
          <p:cNvPr id="9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Stephane Pietri SFS/SFR, Commissioning Workshop 2024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‹#›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/>
              <a:t>07.11.24</a:t>
            </a:r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Stephane Pietri SFS/SFR, Commissioning Workshop 2024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3F7831-B1B8-45BE-9441-0A5D27DED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07.11.24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C0DEAC-66FA-4C90-9C03-EA38C3CFC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Stephane Pietri SFS/SFR, Commissioning Workshop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1C3243-8798-4F7B-B8ED-33E1CB873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7A9F-4798-41ED-8FA4-366F46F43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027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943494DA-FA9D-1447-B70B-2896FD77F5D0}"/>
              </a:ext>
            </a:extLst>
          </p:cNvPr>
          <p:cNvCxnSpPr/>
          <p:nvPr userDrawn="1"/>
        </p:nvCxnSpPr>
        <p:spPr>
          <a:xfrm>
            <a:off x="0" y="5049583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Bild 6" descr="GSI_Logo_rgb.png">
            <a:extLst>
              <a:ext uri="{FF2B5EF4-FFF2-40B4-BE49-F238E27FC236}">
                <a16:creationId xmlns:a16="http://schemas.microsoft.com/office/drawing/2014/main" id="{0E0D4DB1-EEDA-A644-B002-75EBF9968E0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839" y="363875"/>
            <a:ext cx="1129081" cy="376361"/>
          </a:xfrm>
          <a:prstGeom prst="rect">
            <a:avLst/>
          </a:prstGeom>
        </p:spPr>
      </p:pic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2AC6B5F8-0827-6645-B5C9-ED4385971D8F}"/>
              </a:ext>
            </a:extLst>
          </p:cNvPr>
          <p:cNvCxnSpPr/>
          <p:nvPr userDrawn="1"/>
        </p:nvCxnSpPr>
        <p:spPr>
          <a:xfrm>
            <a:off x="0" y="826224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hteck 23">
            <a:extLst>
              <a:ext uri="{FF2B5EF4-FFF2-40B4-BE49-F238E27FC236}">
                <a16:creationId xmlns:a16="http://schemas.microsoft.com/office/drawing/2014/main" id="{CC9BBC89-C94F-2342-BFB0-0C52DC04C485}"/>
              </a:ext>
            </a:extLst>
          </p:cNvPr>
          <p:cNvSpPr>
            <a:spLocks/>
          </p:cNvSpPr>
          <p:nvPr userDrawn="1"/>
        </p:nvSpPr>
        <p:spPr>
          <a:xfrm>
            <a:off x="-1" y="727074"/>
            <a:ext cx="201600" cy="201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5E807027-043F-224A-B8A1-2EA6FD7AA9B7}"/>
              </a:ext>
            </a:extLst>
          </p:cNvPr>
          <p:cNvSpPr>
            <a:spLocks/>
          </p:cNvSpPr>
          <p:nvPr userDrawn="1"/>
        </p:nvSpPr>
        <p:spPr>
          <a:xfrm>
            <a:off x="-1" y="4949824"/>
            <a:ext cx="203277" cy="203277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17635" y="1088015"/>
            <a:ext cx="8420176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15792" y="4914482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435270" y="4950517"/>
            <a:ext cx="3527133" cy="2077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750" dirty="0">
                <a:solidFill>
                  <a:srgbClr val="333333"/>
                </a:solidFill>
                <a:latin typeface="Arial"/>
                <a:cs typeface="Arial"/>
              </a:rPr>
              <a:t>GSI Helmholtzzentrum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17638" y="231075"/>
            <a:ext cx="6129236" cy="5906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51256" y="4914482"/>
            <a:ext cx="84837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</a:defRPr>
            </a:lvl1pPr>
          </a:lstStyle>
          <a:p>
            <a:r>
              <a:rPr lang="en-US"/>
              <a:t>07.11.24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013201" y="4920458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Stephane Pietri SFS/SFR, Commissioning Workshop 2024</a:t>
            </a:r>
            <a:endParaRPr lang="de-DE" dirty="0"/>
          </a:p>
        </p:txBody>
      </p:sp>
      <p:pic>
        <p:nvPicPr>
          <p:cNvPr id="13" name="Bild 12" descr="FAIR_Logo_rgb.png">
            <a:extLst>
              <a:ext uri="{FF2B5EF4-FFF2-40B4-BE49-F238E27FC236}">
                <a16:creationId xmlns:a16="http://schemas.microsoft.com/office/drawing/2014/main" id="{6EBF7B64-1F60-354C-83F5-CFA893F204B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0829" y="206825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</p:sldLayoutIdLst>
  <p:hf hdr="0" ftr="0" dt="0"/>
  <p:txStyles>
    <p:titleStyle>
      <a:lvl1pPr algn="l" defTabSz="342900" rtl="0" eaLnBrk="1" latinLnBrk="0" hangingPunct="1">
        <a:spcBef>
          <a:spcPct val="0"/>
        </a:spcBef>
        <a:buNone/>
        <a:defRPr sz="18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500" kern="1200">
          <a:solidFill>
            <a:srgbClr val="333333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350" kern="1200">
          <a:solidFill>
            <a:srgbClr val="333333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200" kern="1200">
          <a:solidFill>
            <a:srgbClr val="333333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050" kern="1200">
          <a:solidFill>
            <a:srgbClr val="333333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hare.lcmdigital.com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Current status of Super-FRS Commissioning planning, LCM and open points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S. Pietri</a:t>
            </a:r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6B049243-1B8F-482D-9C09-F96A4C6C201B}"/>
              </a:ext>
            </a:extLst>
          </p:cNvPr>
          <p:cNvGrpSpPr/>
          <p:nvPr/>
        </p:nvGrpSpPr>
        <p:grpSpPr>
          <a:xfrm>
            <a:off x="101039" y="2267923"/>
            <a:ext cx="8888678" cy="2627031"/>
            <a:chOff x="101039" y="1980358"/>
            <a:chExt cx="8888678" cy="262703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726388B-50DB-43DB-B2DA-FF545BC5D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039" y="2118274"/>
              <a:ext cx="8699430" cy="2489115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36125C1-B30A-43E9-8E56-91E4D199C942}"/>
                </a:ext>
              </a:extLst>
            </p:cNvPr>
            <p:cNvSpPr/>
            <p:nvPr/>
          </p:nvSpPr>
          <p:spPr>
            <a:xfrm>
              <a:off x="7082811" y="1980358"/>
              <a:ext cx="1717658" cy="18338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CA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03A999E-3019-468D-BA28-150AAD077AE3}"/>
                </a:ext>
              </a:extLst>
            </p:cNvPr>
            <p:cNvSpPr/>
            <p:nvPr/>
          </p:nvSpPr>
          <p:spPr>
            <a:xfrm>
              <a:off x="7322239" y="2041824"/>
              <a:ext cx="1162787" cy="18338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CA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A6F0AC2-B699-480A-BFC5-488E9028305D}"/>
                </a:ext>
              </a:extLst>
            </p:cNvPr>
            <p:cNvSpPr/>
            <p:nvPr/>
          </p:nvSpPr>
          <p:spPr>
            <a:xfrm>
              <a:off x="8485904" y="2834133"/>
              <a:ext cx="503813" cy="13556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CA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E9539BF-5E0A-4A02-ABD6-89E454D28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Commissioning phases, sections goal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0E2666-E528-487D-94CD-A7C8D9441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Need sectioning to breakdown the work</a:t>
            </a:r>
          </a:p>
          <a:p>
            <a:r>
              <a:rPr lang="en-US" dirty="0"/>
              <a:t>Allows to plan parallel installation work and/or commissioning work</a:t>
            </a:r>
          </a:p>
          <a:p>
            <a:r>
              <a:rPr lang="en-US" dirty="0"/>
              <a:t>First idea: functional sections, Magnets then diagnostics</a:t>
            </a:r>
          </a:p>
          <a:p>
            <a:r>
              <a:rPr lang="en-US" dirty="0"/>
              <a:t>Goal commissioning: reach FHF2 (commission the full HEB line)</a:t>
            </a:r>
          </a:p>
          <a:p>
            <a:endParaRPr lang="en-CA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E424DC8-0447-47CE-8D21-33F791BF8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10</a:t>
            </a:fld>
            <a:endParaRPr lang="de-DE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9BF058B-00D2-4C4B-BDC2-83665F77A27E}"/>
              </a:ext>
            </a:extLst>
          </p:cNvPr>
          <p:cNvGrpSpPr/>
          <p:nvPr/>
        </p:nvGrpSpPr>
        <p:grpSpPr>
          <a:xfrm>
            <a:off x="6102736" y="4284490"/>
            <a:ext cx="1390694" cy="635970"/>
            <a:chOff x="6102736" y="3996924"/>
            <a:chExt cx="1390694" cy="68372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CF41412-2384-4DBD-B437-0E23A3316D91}"/>
                </a:ext>
              </a:extLst>
            </p:cNvPr>
            <p:cNvSpPr/>
            <p:nvPr/>
          </p:nvSpPr>
          <p:spPr>
            <a:xfrm>
              <a:off x="6102737" y="4152692"/>
              <a:ext cx="1219502" cy="4546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CA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45C2FB3-0046-4837-A8B4-1CE7D09BDBD8}"/>
                </a:ext>
              </a:extLst>
            </p:cNvPr>
            <p:cNvSpPr/>
            <p:nvPr/>
          </p:nvSpPr>
          <p:spPr>
            <a:xfrm>
              <a:off x="6102736" y="3996924"/>
              <a:ext cx="606231" cy="4546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CA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F271893-3FC9-4365-86D1-3ACBFBC09D38}"/>
                </a:ext>
              </a:extLst>
            </p:cNvPr>
            <p:cNvSpPr/>
            <p:nvPr/>
          </p:nvSpPr>
          <p:spPr>
            <a:xfrm>
              <a:off x="6102737" y="3996924"/>
              <a:ext cx="1057480" cy="657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CA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E59BB53-03E4-4A5C-8A88-C129821303FE}"/>
                </a:ext>
              </a:extLst>
            </p:cNvPr>
            <p:cNvSpPr/>
            <p:nvPr/>
          </p:nvSpPr>
          <p:spPr>
            <a:xfrm>
              <a:off x="6435950" y="4222588"/>
              <a:ext cx="1057480" cy="4580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CA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C182AED1-F113-4CC5-99A4-376816A1C665}"/>
              </a:ext>
            </a:extLst>
          </p:cNvPr>
          <p:cNvSpPr/>
          <p:nvPr/>
        </p:nvSpPr>
        <p:spPr>
          <a:xfrm>
            <a:off x="8385717" y="4494391"/>
            <a:ext cx="566482" cy="3579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699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B3401-0098-497D-954B-3E994BD3D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list</a:t>
            </a:r>
            <a:endParaRPr lang="en-CA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4685481-E917-476D-BFEE-951F574EC9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654"/>
          <a:stretch/>
        </p:blipFill>
        <p:spPr>
          <a:xfrm>
            <a:off x="500141" y="1340160"/>
            <a:ext cx="8142917" cy="231744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4261C9-7B2D-4F1A-9889-5ADA49FEB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11</a:t>
            </a:fld>
            <a:endParaRPr lang="de-D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85D376-16F7-42FE-83B2-4F5F884A0B82}"/>
              </a:ext>
            </a:extLst>
          </p:cNvPr>
          <p:cNvSpPr txBox="1"/>
          <p:nvPr/>
        </p:nvSpPr>
        <p:spPr>
          <a:xfrm>
            <a:off x="500141" y="4045058"/>
            <a:ext cx="4221027" cy="52322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400" b="1" dirty="0">
                <a:solidFill>
                  <a:srgbClr val="666666"/>
                </a:solidFill>
              </a:rPr>
              <a:t>SCM: Super Conducting Magnets</a:t>
            </a:r>
          </a:p>
          <a:p>
            <a:pPr algn="l"/>
            <a:r>
              <a:rPr lang="en-US" sz="1400" b="1" dirty="0">
                <a:solidFill>
                  <a:srgbClr val="666666"/>
                </a:solidFill>
              </a:rPr>
              <a:t>NCM: Normal Conducting Magnets (target area)</a:t>
            </a:r>
            <a:endParaRPr lang="en-CA" sz="1400" b="1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4709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1BF09-12DB-4D3F-8128-6DAF86175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of commissioning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4CBE1-CECF-4541-A110-89EDB8590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412" y="949740"/>
            <a:ext cx="8420176" cy="3677689"/>
          </a:xfrm>
          <a:solidFill>
            <a:schemeClr val="bg1"/>
          </a:solidFill>
        </p:spPr>
        <p:txBody>
          <a:bodyPr/>
          <a:lstStyle/>
          <a:p>
            <a:r>
              <a:rPr lang="en-CA" dirty="0">
                <a:solidFill>
                  <a:srgbClr val="FF0000"/>
                </a:solidFill>
              </a:rPr>
              <a:t>Mechanical Completion (end of Installation) M102</a:t>
            </a:r>
          </a:p>
          <a:p>
            <a:r>
              <a:rPr lang="en-CA" dirty="0">
                <a:solidFill>
                  <a:srgbClr val="FFCC66"/>
                </a:solidFill>
              </a:rPr>
              <a:t>Phase 1: hardware commissioning (after mechanical completion) (end M103)</a:t>
            </a:r>
          </a:p>
          <a:p>
            <a:endParaRPr lang="en-CA" dirty="0"/>
          </a:p>
          <a:p>
            <a:r>
              <a:rPr lang="en-CA" dirty="0">
                <a:solidFill>
                  <a:srgbClr val="FDBB63"/>
                </a:solidFill>
              </a:rPr>
              <a:t>Phase 2: remote commissioning (end M104)</a:t>
            </a:r>
          </a:p>
          <a:p>
            <a:endParaRPr lang="en-CA" dirty="0"/>
          </a:p>
          <a:p>
            <a:r>
              <a:rPr lang="en-CA" dirty="0">
                <a:solidFill>
                  <a:schemeClr val="tx2">
                    <a:lumMod val="40000"/>
                    <a:lumOff val="60000"/>
                  </a:schemeClr>
                </a:solidFill>
              </a:rPr>
              <a:t>Phase 3.1: integration test (end M105)</a:t>
            </a:r>
          </a:p>
          <a:p>
            <a:endParaRPr lang="en-CA" dirty="0"/>
          </a:p>
          <a:p>
            <a:r>
              <a:rPr lang="en-CA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Phase 3.2: dry run (SAT Ba/M11)</a:t>
            </a:r>
          </a:p>
          <a:p>
            <a:endParaRPr lang="en-CA" dirty="0"/>
          </a:p>
          <a:p>
            <a:r>
              <a:rPr lang="en-CA" dirty="0">
                <a:solidFill>
                  <a:srgbClr val="0070C0"/>
                </a:solidFill>
              </a:rPr>
              <a:t>Phase 4: beam commissioning (SAT Bb/M12)</a:t>
            </a:r>
          </a:p>
          <a:p>
            <a:pPr marL="1628775" lvl="5" indent="0">
              <a:buNone/>
            </a:pPr>
            <a:r>
              <a:rPr lang="en-CA" dirty="0">
                <a:solidFill>
                  <a:srgbClr val="0070C0"/>
                </a:solidFill>
              </a:rPr>
              <a:t>(note, beam can be reasonably high intensity at the end)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B307F4-745C-4010-B050-CC01F4F76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12</a:t>
            </a:fld>
            <a:endParaRPr lang="de-DE"/>
          </a:p>
        </p:txBody>
      </p:sp>
      <p:sp>
        <p:nvSpPr>
          <p:cNvPr id="7" name="Left Bracket 6">
            <a:extLst>
              <a:ext uri="{FF2B5EF4-FFF2-40B4-BE49-F238E27FC236}">
                <a16:creationId xmlns:a16="http://schemas.microsoft.com/office/drawing/2014/main" id="{5FDC6715-310E-4BA2-BEBC-E1790B4E186A}"/>
              </a:ext>
            </a:extLst>
          </p:cNvPr>
          <p:cNvSpPr/>
          <p:nvPr/>
        </p:nvSpPr>
        <p:spPr>
          <a:xfrm>
            <a:off x="99186" y="1134256"/>
            <a:ext cx="45719" cy="1194216"/>
          </a:xfrm>
          <a:prstGeom prst="leftBracket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8735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1BF09-12DB-4D3F-8128-6DAF86175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Milestones commissioning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4CBE1-CECF-4541-A110-89EDB8590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412" y="900675"/>
            <a:ext cx="8420176" cy="3677689"/>
          </a:xfrm>
          <a:solidFill>
            <a:schemeClr val="bg1"/>
          </a:solidFill>
        </p:spPr>
        <p:txBody>
          <a:bodyPr/>
          <a:lstStyle/>
          <a:p>
            <a:r>
              <a:rPr lang="en-CA" dirty="0">
                <a:solidFill>
                  <a:srgbClr val="FF0000"/>
                </a:solidFill>
              </a:rPr>
              <a:t>M102 Mechanical Completion/ ready for hardware commissioning</a:t>
            </a:r>
          </a:p>
          <a:p>
            <a:pPr lvl="1"/>
            <a:r>
              <a:rPr lang="en-CA" dirty="0">
                <a:solidFill>
                  <a:srgbClr val="FF0000"/>
                </a:solidFill>
              </a:rPr>
              <a:t>STV named, temp. safety present, local power and media supply ready, component inst.</a:t>
            </a:r>
          </a:p>
          <a:p>
            <a:r>
              <a:rPr lang="en-CA" dirty="0">
                <a:solidFill>
                  <a:srgbClr val="FFCC66"/>
                </a:solidFill>
              </a:rPr>
              <a:t>M103: hardware commissioning done, ready for remote commissioning</a:t>
            </a:r>
          </a:p>
          <a:p>
            <a:pPr lvl="1"/>
            <a:r>
              <a:rPr lang="en-CA" sz="1600" dirty="0">
                <a:solidFill>
                  <a:srgbClr val="FFCC66"/>
                </a:solidFill>
              </a:rPr>
              <a:t>TGA installed, commissioned, working, media supply assured, safety implement, </a:t>
            </a:r>
          </a:p>
          <a:p>
            <a:pPr lvl="1"/>
            <a:r>
              <a:rPr lang="en-CA" sz="1600" dirty="0">
                <a:solidFill>
                  <a:srgbClr val="FFCC66"/>
                </a:solidFill>
              </a:rPr>
              <a:t>control system and expert tools present</a:t>
            </a:r>
          </a:p>
          <a:p>
            <a:r>
              <a:rPr lang="en-CA" dirty="0">
                <a:solidFill>
                  <a:srgbClr val="FDBB63"/>
                </a:solidFill>
              </a:rPr>
              <a:t>M104: remote commissioning done, ready for integration test</a:t>
            </a:r>
            <a:endParaRPr lang="en-CA" sz="1500" dirty="0">
              <a:solidFill>
                <a:srgbClr val="FDBB63"/>
              </a:solidFill>
            </a:endParaRPr>
          </a:p>
          <a:p>
            <a:pPr lvl="1"/>
            <a:r>
              <a:rPr lang="en-CA" sz="1600" dirty="0">
                <a:solidFill>
                  <a:srgbClr val="FDBB63"/>
                </a:solidFill>
              </a:rPr>
              <a:t>TGA, power, </a:t>
            </a:r>
            <a:r>
              <a:rPr lang="en-CA" sz="1600" dirty="0" err="1">
                <a:solidFill>
                  <a:srgbClr val="FDBB63"/>
                </a:solidFill>
              </a:rPr>
              <a:t>cryo</a:t>
            </a:r>
            <a:r>
              <a:rPr lang="en-CA" sz="1600" dirty="0">
                <a:solidFill>
                  <a:srgbClr val="FDBB63"/>
                </a:solidFill>
              </a:rPr>
              <a:t>, and media supply fully commissioning available</a:t>
            </a:r>
          </a:p>
          <a:p>
            <a:pPr lvl="1"/>
            <a:r>
              <a:rPr lang="en-CA" sz="1600" dirty="0">
                <a:solidFill>
                  <a:srgbClr val="FDBB63"/>
                </a:solidFill>
              </a:rPr>
              <a:t>higher tier control system deployed, sequencer test done</a:t>
            </a:r>
          </a:p>
          <a:p>
            <a:r>
              <a:rPr lang="en-CA" dirty="0">
                <a:solidFill>
                  <a:schemeClr val="tx2">
                    <a:lumMod val="40000"/>
                    <a:lumOff val="60000"/>
                  </a:schemeClr>
                </a:solidFill>
              </a:rPr>
              <a:t>M105 integration test done, ready for dry run</a:t>
            </a:r>
          </a:p>
          <a:p>
            <a:pPr lvl="1"/>
            <a:r>
              <a:rPr lang="en-CA" sz="1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PAS and Safety installation commissioned</a:t>
            </a:r>
          </a:p>
          <a:p>
            <a:r>
              <a:rPr lang="en-CA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M11/SAT Ba, dry run done ready for beam</a:t>
            </a:r>
            <a:endParaRPr lang="en-CA" dirty="0"/>
          </a:p>
          <a:p>
            <a:r>
              <a:rPr lang="en-CA" dirty="0">
                <a:solidFill>
                  <a:srgbClr val="0070C0"/>
                </a:solidFill>
              </a:rPr>
              <a:t>M12 beam commissioning done, SAT Bb done, ready for physics</a:t>
            </a:r>
          </a:p>
          <a:p>
            <a:pPr marL="1628775" lvl="5" indent="0">
              <a:buNone/>
            </a:pPr>
            <a:r>
              <a:rPr lang="en-CA" dirty="0">
                <a:solidFill>
                  <a:srgbClr val="0070C0"/>
                </a:solidFill>
              </a:rPr>
              <a:t>(note, beam can be reasonably high intensity at the end)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B307F4-745C-4010-B050-CC01F4F76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13</a:t>
            </a:fld>
            <a:endParaRPr lang="de-DE"/>
          </a:p>
        </p:txBody>
      </p:sp>
      <p:sp>
        <p:nvSpPr>
          <p:cNvPr id="5" name="Left Bracket 4">
            <a:extLst>
              <a:ext uri="{FF2B5EF4-FFF2-40B4-BE49-F238E27FC236}">
                <a16:creationId xmlns:a16="http://schemas.microsoft.com/office/drawing/2014/main" id="{8F819DFF-4818-47A5-BB64-CFAFE4E73265}"/>
              </a:ext>
            </a:extLst>
          </p:cNvPr>
          <p:cNvSpPr/>
          <p:nvPr/>
        </p:nvSpPr>
        <p:spPr>
          <a:xfrm>
            <a:off x="99186" y="1134255"/>
            <a:ext cx="80696" cy="2193269"/>
          </a:xfrm>
          <a:prstGeom prst="leftBracket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062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539BF-5E0A-4A02-ABD6-89E454D28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Commissioning phases, sections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0E2666-E528-487D-94CD-A7C8D9441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35" y="981924"/>
            <a:ext cx="8420176" cy="3677689"/>
          </a:xfrm>
        </p:spPr>
        <p:txBody>
          <a:bodyPr/>
          <a:lstStyle/>
          <a:p>
            <a:r>
              <a:rPr lang="en-US" dirty="0"/>
              <a:t>for phase 1 (local) and 2 (remote):</a:t>
            </a:r>
          </a:p>
          <a:p>
            <a:pPr marL="642938" lvl="1" indent="-342900"/>
            <a:r>
              <a:rPr lang="en-US" dirty="0"/>
              <a:t>component in sections following assembly unit, commissioning starts as soon as possible</a:t>
            </a:r>
          </a:p>
          <a:p>
            <a:pPr marL="642938" lvl="1" indent="-342900"/>
            <a:r>
              <a:rPr lang="en-US" dirty="0"/>
              <a:t>vacuum and </a:t>
            </a:r>
            <a:r>
              <a:rPr lang="en-US" dirty="0" err="1"/>
              <a:t>cryo</a:t>
            </a:r>
            <a:r>
              <a:rPr lang="en-US" dirty="0"/>
              <a:t> own sections</a:t>
            </a:r>
          </a:p>
          <a:p>
            <a:pPr marL="642938" lvl="1" indent="-342900"/>
            <a:r>
              <a:rPr lang="en-US" dirty="0"/>
              <a:t>special treatment for target area (more on this later)</a:t>
            </a:r>
          </a:p>
          <a:p>
            <a:pPr marL="342900" indent="-342900"/>
            <a:r>
              <a:rPr lang="en-US" dirty="0"/>
              <a:t>for phase 3.1 (integration), 3.2 (dry run) and 4 (beam)</a:t>
            </a:r>
          </a:p>
          <a:p>
            <a:pPr marL="642938" lvl="1" indent="-342900"/>
            <a:r>
              <a:rPr lang="en-US" dirty="0"/>
              <a:t>sections are based on functional sectioning (or focal planes)</a:t>
            </a:r>
          </a:p>
          <a:p>
            <a:pPr marL="642938" lvl="1" indent="-342900"/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F1342A-BA7C-45A3-8A78-EDB1BF4583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177"/>
          <a:stretch/>
        </p:blipFill>
        <p:spPr>
          <a:xfrm>
            <a:off x="567219" y="2601888"/>
            <a:ext cx="8016086" cy="222325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F56E73A-DF93-4171-81D2-BEF27DE6839C}"/>
              </a:ext>
            </a:extLst>
          </p:cNvPr>
          <p:cNvSpPr/>
          <p:nvPr/>
        </p:nvSpPr>
        <p:spPr>
          <a:xfrm>
            <a:off x="5930971" y="4389028"/>
            <a:ext cx="924504" cy="5411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C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76FDD1-B925-49A1-804E-2534A82DB1C1}"/>
              </a:ext>
            </a:extLst>
          </p:cNvPr>
          <p:cNvSpPr/>
          <p:nvPr/>
        </p:nvSpPr>
        <p:spPr>
          <a:xfrm>
            <a:off x="6083371" y="4597613"/>
            <a:ext cx="924504" cy="3084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05CDEE-044A-46B5-9A0E-8B3B39FF6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924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539BF-5E0A-4A02-ABD6-89E454D28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Commissioning phases, sections for </a:t>
            </a:r>
            <a:r>
              <a:rPr lang="en-US" dirty="0">
                <a:solidFill>
                  <a:schemeClr val="tx1"/>
                </a:solidFill>
              </a:rPr>
              <a:t>phases</a:t>
            </a:r>
            <a:r>
              <a:rPr lang="en-US" dirty="0">
                <a:solidFill>
                  <a:srgbClr val="FFC000"/>
                </a:solidFill>
              </a:rPr>
              <a:t> 1/2 </a:t>
            </a:r>
            <a:r>
              <a:rPr lang="en-US" dirty="0"/>
              <a:t>and </a:t>
            </a:r>
            <a:r>
              <a:rPr lang="en-US" dirty="0">
                <a:solidFill>
                  <a:srgbClr val="0070C0"/>
                </a:solidFill>
              </a:rPr>
              <a:t>3/4</a:t>
            </a:r>
            <a:endParaRPr lang="en-CA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0E2666-E528-487D-94CD-A7C8D9441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Phase 1 sections different</a:t>
            </a:r>
            <a:endParaRPr lang="en-CA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DD75955-5A91-4E94-80D0-8E1A214DF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620" y="964919"/>
            <a:ext cx="3402774" cy="39360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F9915A-EEE8-4433-86BB-F0D1C69AB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3060" y="1020490"/>
            <a:ext cx="3735155" cy="388051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D1665-4EAF-4027-BFD9-0B1323137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77952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539BF-5E0A-4A02-ABD6-89E454D28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of planning - LCM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0E2666-E528-487D-94CD-A7C8D9441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LCM approach for phase 1 and 2 status (co-organized with V. Kamerdzhiev)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18C53-6E4E-4F28-9534-91CC4B451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16</a:t>
            </a:fld>
            <a:endParaRPr lang="de-D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9B1E38-3E1D-4910-BC7B-BECBB0D68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318" y="1419950"/>
            <a:ext cx="4812866" cy="22480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11F387-0D63-4910-86C4-3D25E97DC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602" y="3732626"/>
            <a:ext cx="4092118" cy="5880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423B23E-955F-423D-9CBE-8D212656E477}"/>
              </a:ext>
            </a:extLst>
          </p:cNvPr>
          <p:cNvSpPr txBox="1"/>
          <p:nvPr/>
        </p:nvSpPr>
        <p:spPr>
          <a:xfrm>
            <a:off x="691375" y="4473870"/>
            <a:ext cx="6442854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link : </a:t>
            </a:r>
            <a:r>
              <a:rPr lang="en-CA" dirty="0">
                <a:hlinkClick r:id="rId4"/>
              </a:rPr>
              <a:t>FAIR - </a:t>
            </a:r>
            <a:r>
              <a:rPr lang="en-CA" dirty="0" err="1">
                <a:hlinkClick r:id="rId4"/>
              </a:rPr>
              <a:t>Commissio</a:t>
            </a:r>
            <a:r>
              <a:rPr lang="en-CA" dirty="0">
                <a:hlinkClick r:id="rId4"/>
              </a:rPr>
              <a:t>... – </a:t>
            </a:r>
            <a:r>
              <a:rPr lang="en-CA" dirty="0" err="1">
                <a:hlinkClick r:id="rId4"/>
              </a:rPr>
              <a:t>lcmd</a:t>
            </a:r>
            <a:r>
              <a:rPr lang="en-CA" dirty="0"/>
              <a:t>  https://share.lcmdigital.com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2575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539BF-5E0A-4A02-ABD6-89E454D28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of </a:t>
            </a:r>
            <a:r>
              <a:rPr lang="en-US" dirty="0" err="1"/>
              <a:t>planning,Target</a:t>
            </a:r>
            <a:r>
              <a:rPr lang="en-US" dirty="0"/>
              <a:t> area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0E2666-E528-487D-94CD-A7C8D9441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 target area</a:t>
            </a:r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2F469E-BDD3-4981-96F5-AC37CC5BD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5603"/>
            <a:ext cx="9144000" cy="18877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CB7B86E-223D-4A60-9FDF-1F4CFB35F8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09" b="58875"/>
          <a:stretch/>
        </p:blipFill>
        <p:spPr>
          <a:xfrm>
            <a:off x="5396065" y="4159473"/>
            <a:ext cx="1604963" cy="656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0A02D4-9D62-4DD4-BF50-3B4BEFC0AB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6356"/>
          <a:stretch/>
        </p:blipFill>
        <p:spPr>
          <a:xfrm>
            <a:off x="2128989" y="3536353"/>
            <a:ext cx="1633538" cy="12882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E9591CA-B1A1-4E5B-9F6A-08F640539B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335"/>
          <a:stretch/>
        </p:blipFill>
        <p:spPr>
          <a:xfrm>
            <a:off x="5396065" y="3532716"/>
            <a:ext cx="1562100" cy="6318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B5DE51-6E36-4D27-9743-7A137F7A17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9218" b="17760"/>
          <a:stretch/>
        </p:blipFill>
        <p:spPr>
          <a:xfrm>
            <a:off x="3762527" y="3912095"/>
            <a:ext cx="1633538" cy="8815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444F097-6B83-4E06-A398-DBE2341DE0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602"/>
          <a:stretch/>
        </p:blipFill>
        <p:spPr>
          <a:xfrm>
            <a:off x="7001028" y="3524246"/>
            <a:ext cx="1604963" cy="131218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F3B87F-6D85-48B5-8E8F-C3DEE81D1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94776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539BF-5E0A-4A02-ABD6-89E454D28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of planning, Target area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0E2666-E528-487D-94CD-A7C8D9441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 target area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08C5C0-D538-486E-86AC-2D53F5B3B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43" y="1364125"/>
            <a:ext cx="8926766" cy="21605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5AB58E-A786-491E-8E57-426BFF8055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09" b="58875"/>
          <a:stretch/>
        </p:blipFill>
        <p:spPr>
          <a:xfrm>
            <a:off x="5396065" y="4159473"/>
            <a:ext cx="1604963" cy="656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F90FD3-B152-4570-88C8-9F78AE42EF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6356"/>
          <a:stretch/>
        </p:blipFill>
        <p:spPr>
          <a:xfrm>
            <a:off x="2128989" y="3536353"/>
            <a:ext cx="1633538" cy="12882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CC04B8-EC98-4FC2-96F1-BAC0353F6F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335"/>
          <a:stretch/>
        </p:blipFill>
        <p:spPr>
          <a:xfrm>
            <a:off x="5396065" y="3532716"/>
            <a:ext cx="1562100" cy="6318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EDEEC1-0871-40F4-A120-2B38865410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9218" b="17760"/>
          <a:stretch/>
        </p:blipFill>
        <p:spPr>
          <a:xfrm>
            <a:off x="3762527" y="3912095"/>
            <a:ext cx="1633538" cy="8815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22E7A-21BF-4B95-9BB1-FC955D8FE2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602"/>
          <a:stretch/>
        </p:blipFill>
        <p:spPr>
          <a:xfrm>
            <a:off x="7001028" y="3524246"/>
            <a:ext cx="1604963" cy="131218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5DE2EE-4F6A-4140-96DB-0A849807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246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67DAD-9518-4F90-8C40-52DF9468C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of planning, Beam diagnostic chambers</a:t>
            </a:r>
            <a:endParaRPr lang="en-C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D4DB02-163D-4071-8AC5-A0628C8329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649"/>
          <a:stretch/>
        </p:blipFill>
        <p:spPr>
          <a:xfrm>
            <a:off x="75777" y="1774017"/>
            <a:ext cx="8616211" cy="169666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32852F-D661-4D73-B075-1C0AE1D8465C}"/>
              </a:ext>
            </a:extLst>
          </p:cNvPr>
          <p:cNvSpPr txBox="1"/>
          <p:nvPr/>
        </p:nvSpPr>
        <p:spPr>
          <a:xfrm>
            <a:off x="265958" y="1252879"/>
            <a:ext cx="3104248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suppose VAC phase 2 done</a:t>
            </a:r>
            <a:endParaRPr lang="en-CA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FD55E2C-C5B9-47F2-A4B9-EEB8A8670AEE}"/>
              </a:ext>
            </a:extLst>
          </p:cNvPr>
          <p:cNvCxnSpPr/>
          <p:nvPr/>
        </p:nvCxnSpPr>
        <p:spPr>
          <a:xfrm flipH="1">
            <a:off x="207129" y="1571151"/>
            <a:ext cx="215439" cy="2028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08EC14D-8221-49A5-853A-BB2B43AD0979}"/>
              </a:ext>
            </a:extLst>
          </p:cNvPr>
          <p:cNvSpPr txBox="1"/>
          <p:nvPr/>
        </p:nvSpPr>
        <p:spPr>
          <a:xfrm>
            <a:off x="265958" y="3470679"/>
            <a:ext cx="3826753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pressured air, power for motor drive</a:t>
            </a:r>
          </a:p>
          <a:p>
            <a:pPr algn="l"/>
            <a:r>
              <a:rPr lang="en-US" dirty="0"/>
              <a:t>and patch panel connection</a:t>
            </a:r>
            <a:endParaRPr lang="en-CA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89598BF-2F6D-4DCD-8B73-CD11F3C35E53}"/>
              </a:ext>
            </a:extLst>
          </p:cNvPr>
          <p:cNvCxnSpPr>
            <a:cxnSpLocks/>
          </p:cNvCxnSpPr>
          <p:nvPr/>
        </p:nvCxnSpPr>
        <p:spPr>
          <a:xfrm flipV="1">
            <a:off x="1758073" y="2884654"/>
            <a:ext cx="95987" cy="7779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B4CFB11-70C6-41C4-B9D9-8122EEE5FAFB}"/>
              </a:ext>
            </a:extLst>
          </p:cNvPr>
          <p:cNvCxnSpPr>
            <a:cxnSpLocks/>
          </p:cNvCxnSpPr>
          <p:nvPr/>
        </p:nvCxnSpPr>
        <p:spPr>
          <a:xfrm flipH="1" flipV="1">
            <a:off x="5618594" y="3426053"/>
            <a:ext cx="208461" cy="2475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801EF2A-466C-43DD-A338-5075FA8BAE85}"/>
              </a:ext>
            </a:extLst>
          </p:cNvPr>
          <p:cNvSpPr txBox="1"/>
          <p:nvPr/>
        </p:nvSpPr>
        <p:spPr>
          <a:xfrm>
            <a:off x="4795127" y="3612976"/>
            <a:ext cx="3826753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pressured air, power for motor drive</a:t>
            </a:r>
          </a:p>
          <a:p>
            <a:pPr algn="l"/>
            <a:r>
              <a:rPr lang="en-US" dirty="0"/>
              <a:t>and patch panel connection</a:t>
            </a:r>
            <a:endParaRPr lang="en-CA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6EED885-D042-4FA7-9FF6-8635B5551E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395" b="18301"/>
          <a:stretch/>
        </p:blipFill>
        <p:spPr>
          <a:xfrm>
            <a:off x="7430442" y="1113556"/>
            <a:ext cx="1604963" cy="2786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49380C8-425C-4DB9-8A51-30C5051886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2254"/>
          <a:stretch/>
        </p:blipFill>
        <p:spPr>
          <a:xfrm>
            <a:off x="5827055" y="1113556"/>
            <a:ext cx="1603387" cy="314372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E01C3B-222D-4AFF-897B-0C7A1D949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4984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9E2D2-5B5F-4B7F-91EF-E3439CBDF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Super-FRS – general overview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A21EC9-075A-4E9F-A59F-0A4C0AAC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</a:t>
            </a:fld>
            <a:endParaRPr lang="de-D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3F483D-7092-4F41-9AD4-E68764A31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039" y="958235"/>
            <a:ext cx="7956586" cy="39562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2164B80-5522-4AFA-B406-B20764CFA883}"/>
              </a:ext>
            </a:extLst>
          </p:cNvPr>
          <p:cNvSpPr txBox="1"/>
          <p:nvPr/>
        </p:nvSpPr>
        <p:spPr>
          <a:xfrm>
            <a:off x="7284203" y="3518115"/>
            <a:ext cx="1579278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400" dirty="0"/>
              <a:t>FHF2, HEB cave,</a:t>
            </a:r>
          </a:p>
          <a:p>
            <a:pPr algn="l"/>
            <a:r>
              <a:rPr lang="en-US" sz="1400" dirty="0"/>
              <a:t>R3B NUSTAR</a:t>
            </a:r>
            <a:endParaRPr lang="en-CA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5115C7-BF1A-4A7F-9AF1-D79C588D0209}"/>
              </a:ext>
            </a:extLst>
          </p:cNvPr>
          <p:cNvSpPr txBox="1"/>
          <p:nvPr/>
        </p:nvSpPr>
        <p:spPr>
          <a:xfrm>
            <a:off x="4078637" y="3666792"/>
            <a:ext cx="1377300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400" dirty="0"/>
              <a:t>Main separator</a:t>
            </a:r>
            <a:endParaRPr lang="en-CA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24A2BD-EEE4-4829-BEEE-ED4829BB32A6}"/>
              </a:ext>
            </a:extLst>
          </p:cNvPr>
          <p:cNvSpPr txBox="1"/>
          <p:nvPr/>
        </p:nvSpPr>
        <p:spPr>
          <a:xfrm>
            <a:off x="2014779" y="957489"/>
            <a:ext cx="1277914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400" dirty="0"/>
              <a:t>Pre-separator</a:t>
            </a:r>
            <a:endParaRPr lang="en-CA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1F09BD-D54C-4715-AB0E-BD77A436F1EF}"/>
              </a:ext>
            </a:extLst>
          </p:cNvPr>
          <p:cNvSpPr txBox="1"/>
          <p:nvPr/>
        </p:nvSpPr>
        <p:spPr>
          <a:xfrm>
            <a:off x="1824599" y="2066441"/>
            <a:ext cx="1088118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400" dirty="0"/>
              <a:t>Target area</a:t>
            </a:r>
            <a:endParaRPr lang="en-CA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774737-49E7-4EDB-AA0F-79EB976357F4}"/>
              </a:ext>
            </a:extLst>
          </p:cNvPr>
          <p:cNvSpPr txBox="1"/>
          <p:nvPr/>
        </p:nvSpPr>
        <p:spPr>
          <a:xfrm>
            <a:off x="206643" y="2457348"/>
            <a:ext cx="1527982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400" dirty="0"/>
              <a:t>Pre-target</a:t>
            </a:r>
          </a:p>
          <a:p>
            <a:pPr algn="l"/>
            <a:r>
              <a:rPr lang="en-US" sz="1400" dirty="0"/>
              <a:t>Focusing system</a:t>
            </a:r>
            <a:endParaRPr lang="en-CA" sz="1400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0593286-5D42-4B77-9DCA-0F12BFB0346D}"/>
              </a:ext>
            </a:extLst>
          </p:cNvPr>
          <p:cNvCxnSpPr/>
          <p:nvPr/>
        </p:nvCxnSpPr>
        <p:spPr>
          <a:xfrm flipV="1">
            <a:off x="1146875" y="2066441"/>
            <a:ext cx="253139" cy="390907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41A0F32-7EF5-46E2-8489-6EF3C8279FCE}"/>
              </a:ext>
            </a:extLst>
          </p:cNvPr>
          <p:cNvCxnSpPr>
            <a:cxnSpLocks/>
          </p:cNvCxnSpPr>
          <p:nvPr/>
        </p:nvCxnSpPr>
        <p:spPr>
          <a:xfrm flipH="1" flipV="1">
            <a:off x="1833966" y="1792637"/>
            <a:ext cx="361627" cy="273804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7E74D5D-86E6-46CB-A8F7-64F83D00572C}"/>
              </a:ext>
            </a:extLst>
          </p:cNvPr>
          <p:cNvCxnSpPr>
            <a:cxnSpLocks/>
          </p:cNvCxnSpPr>
          <p:nvPr/>
        </p:nvCxnSpPr>
        <p:spPr>
          <a:xfrm flipH="1">
            <a:off x="2195594" y="1265266"/>
            <a:ext cx="454616" cy="273804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1D213D9-9420-4834-BF0F-1A40D16CA995}"/>
              </a:ext>
            </a:extLst>
          </p:cNvPr>
          <p:cNvCxnSpPr>
            <a:cxnSpLocks/>
          </p:cNvCxnSpPr>
          <p:nvPr/>
        </p:nvCxnSpPr>
        <p:spPr>
          <a:xfrm>
            <a:off x="2912717" y="1265266"/>
            <a:ext cx="486578" cy="273804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5EEFE44-2740-4F0E-9AD9-D006A0797031}"/>
              </a:ext>
            </a:extLst>
          </p:cNvPr>
          <p:cNvCxnSpPr>
            <a:cxnSpLocks/>
          </p:cNvCxnSpPr>
          <p:nvPr/>
        </p:nvCxnSpPr>
        <p:spPr>
          <a:xfrm flipH="1" flipV="1">
            <a:off x="3900407" y="2112937"/>
            <a:ext cx="232474" cy="1553855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3A0ED6E-1A95-4133-A533-44425256420E}"/>
              </a:ext>
            </a:extLst>
          </p:cNvPr>
          <p:cNvCxnSpPr>
            <a:cxnSpLocks/>
          </p:cNvCxnSpPr>
          <p:nvPr/>
        </p:nvCxnSpPr>
        <p:spPr>
          <a:xfrm flipV="1">
            <a:off x="4078637" y="2719955"/>
            <a:ext cx="325465" cy="534689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9091149-296F-4D14-B41C-5790BD3E1086}"/>
              </a:ext>
            </a:extLst>
          </p:cNvPr>
          <p:cNvCxnSpPr>
            <a:cxnSpLocks/>
          </p:cNvCxnSpPr>
          <p:nvPr/>
        </p:nvCxnSpPr>
        <p:spPr>
          <a:xfrm flipV="1">
            <a:off x="4907797" y="3254644"/>
            <a:ext cx="950562" cy="412148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BE5112C-B76F-4972-A85F-DE286F7E26FB}"/>
              </a:ext>
            </a:extLst>
          </p:cNvPr>
          <p:cNvCxnSpPr>
            <a:cxnSpLocks/>
          </p:cNvCxnSpPr>
          <p:nvPr/>
        </p:nvCxnSpPr>
        <p:spPr>
          <a:xfrm flipH="1" flipV="1">
            <a:off x="5129939" y="3094495"/>
            <a:ext cx="77492" cy="423620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DB0B6796-FCB5-45BE-87A9-54318ACF4031}"/>
              </a:ext>
            </a:extLst>
          </p:cNvPr>
          <p:cNvSpPr txBox="1"/>
          <p:nvPr/>
        </p:nvSpPr>
        <p:spPr>
          <a:xfrm>
            <a:off x="5099978" y="1028641"/>
            <a:ext cx="1516762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400" dirty="0"/>
              <a:t>Supply building,</a:t>
            </a:r>
          </a:p>
          <a:p>
            <a:pPr algn="l"/>
            <a:r>
              <a:rPr lang="en-US" sz="1400" dirty="0"/>
              <a:t>lab, control room</a:t>
            </a:r>
            <a:endParaRPr lang="en-CA" sz="1400" dirty="0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94872FD-6ADF-4EBE-B405-386888A35190}"/>
              </a:ext>
            </a:extLst>
          </p:cNvPr>
          <p:cNvCxnSpPr>
            <a:cxnSpLocks/>
          </p:cNvCxnSpPr>
          <p:nvPr/>
        </p:nvCxnSpPr>
        <p:spPr>
          <a:xfrm>
            <a:off x="5755037" y="1551861"/>
            <a:ext cx="289302" cy="561076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198A9269-EF33-417B-850C-4387090E3D47}"/>
              </a:ext>
            </a:extLst>
          </p:cNvPr>
          <p:cNvCxnSpPr>
            <a:cxnSpLocks/>
          </p:cNvCxnSpPr>
          <p:nvPr/>
        </p:nvCxnSpPr>
        <p:spPr>
          <a:xfrm flipH="1" flipV="1">
            <a:off x="6757261" y="3666792"/>
            <a:ext cx="526942" cy="94130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A45FC2F6-FC07-4125-A384-581E33AEC0C2}"/>
              </a:ext>
            </a:extLst>
          </p:cNvPr>
          <p:cNvCxnSpPr>
            <a:cxnSpLocks/>
          </p:cNvCxnSpPr>
          <p:nvPr/>
        </p:nvCxnSpPr>
        <p:spPr>
          <a:xfrm>
            <a:off x="7821478" y="2254776"/>
            <a:ext cx="0" cy="385102"/>
          </a:xfrm>
          <a:prstGeom prst="straightConnector1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A2E8CC8D-1E4B-41F3-8847-458DF5D88EDC}"/>
              </a:ext>
            </a:extLst>
          </p:cNvPr>
          <p:cNvSpPr txBox="1"/>
          <p:nvPr/>
        </p:nvSpPr>
        <p:spPr>
          <a:xfrm>
            <a:off x="4404102" y="4262033"/>
            <a:ext cx="1299274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Ring branch, not</a:t>
            </a:r>
            <a:r>
              <a:rPr lang="en-CA" sz="1400" dirty="0">
                <a:solidFill>
                  <a:schemeClr val="bg1">
                    <a:lumMod val="65000"/>
                  </a:schemeClr>
                </a:solidFill>
              </a:rPr>
              <a:t> ES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83548E74-61D4-4006-ADC2-7BB6EFE4B344}"/>
              </a:ext>
            </a:extLst>
          </p:cNvPr>
          <p:cNvCxnSpPr>
            <a:cxnSpLocks/>
          </p:cNvCxnSpPr>
          <p:nvPr/>
        </p:nvCxnSpPr>
        <p:spPr>
          <a:xfrm flipV="1">
            <a:off x="5207431" y="3760922"/>
            <a:ext cx="547606" cy="501111"/>
          </a:xfrm>
          <a:prstGeom prst="straightConnector1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905F52F4-CEAB-4A5F-9627-91E6A28B9C59}"/>
              </a:ext>
            </a:extLst>
          </p:cNvPr>
          <p:cNvSpPr txBox="1"/>
          <p:nvPr/>
        </p:nvSpPr>
        <p:spPr>
          <a:xfrm>
            <a:off x="351295" y="3656460"/>
            <a:ext cx="3211135" cy="92333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b="1" dirty="0">
                <a:solidFill>
                  <a:srgbClr val="0070C0"/>
                </a:solidFill>
              </a:rPr>
              <a:t>Super-FRS stands for </a:t>
            </a:r>
          </a:p>
          <a:p>
            <a:pPr algn="l"/>
            <a:r>
              <a:rPr lang="en-US" b="1" dirty="0">
                <a:solidFill>
                  <a:srgbClr val="0070C0"/>
                </a:solidFill>
              </a:rPr>
              <a:t>Super </a:t>
            </a:r>
            <a:r>
              <a:rPr lang="en-US" b="1" dirty="0" err="1">
                <a:solidFill>
                  <a:srgbClr val="0070C0"/>
                </a:solidFill>
              </a:rPr>
              <a:t>FRagment</a:t>
            </a:r>
            <a:r>
              <a:rPr lang="en-US" b="1" dirty="0">
                <a:solidFill>
                  <a:srgbClr val="0070C0"/>
                </a:solidFill>
              </a:rPr>
              <a:t> Separator</a:t>
            </a:r>
          </a:p>
          <a:p>
            <a:pPr algn="l"/>
            <a:r>
              <a:rPr lang="en-US" b="1" dirty="0">
                <a:solidFill>
                  <a:srgbClr val="0070C0"/>
                </a:solidFill>
              </a:rPr>
              <a:t>Super for super conducting</a:t>
            </a:r>
            <a:endParaRPr lang="en-CA" b="1" dirty="0">
              <a:solidFill>
                <a:srgbClr val="0070C0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3B280CC-286F-4A7B-BF27-731707E7C22A}"/>
              </a:ext>
            </a:extLst>
          </p:cNvPr>
          <p:cNvSpPr txBox="1"/>
          <p:nvPr/>
        </p:nvSpPr>
        <p:spPr>
          <a:xfrm>
            <a:off x="6947681" y="1654064"/>
            <a:ext cx="1747594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Low Energy Branch</a:t>
            </a:r>
          </a:p>
          <a:p>
            <a:pPr algn="l"/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not</a:t>
            </a:r>
            <a:r>
              <a:rPr lang="en-CA" sz="1400" dirty="0">
                <a:solidFill>
                  <a:schemeClr val="bg1">
                    <a:lumMod val="65000"/>
                  </a:schemeClr>
                </a:solidFill>
              </a:rPr>
              <a:t> ES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A5C87D16-937B-4DA7-BE56-21A01DB66006}"/>
              </a:ext>
            </a:extLst>
          </p:cNvPr>
          <p:cNvCxnSpPr>
            <a:cxnSpLocks/>
          </p:cNvCxnSpPr>
          <p:nvPr/>
        </p:nvCxnSpPr>
        <p:spPr>
          <a:xfrm flipH="1">
            <a:off x="6297479" y="2177284"/>
            <a:ext cx="1033219" cy="917211"/>
          </a:xfrm>
          <a:prstGeom prst="straightConnector1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09A024EF-7B81-4315-89E9-BE467FA11FCB}"/>
              </a:ext>
            </a:extLst>
          </p:cNvPr>
          <p:cNvCxnSpPr>
            <a:cxnSpLocks/>
          </p:cNvCxnSpPr>
          <p:nvPr/>
        </p:nvCxnSpPr>
        <p:spPr>
          <a:xfrm flipH="1">
            <a:off x="7123548" y="2177284"/>
            <a:ext cx="434459" cy="655776"/>
          </a:xfrm>
          <a:prstGeom prst="straightConnector1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93897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2A449-A785-45CA-A144-1C22D426C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 - 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5D303-54D5-42A3-9D75-A12076513A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54 elements, 8 </a:t>
            </a:r>
            <a:r>
              <a:rPr lang="en-US" dirty="0" err="1"/>
              <a:t>cryo</a:t>
            </a:r>
            <a:r>
              <a:rPr lang="en-US" dirty="0"/>
              <a:t> branches, 18 vacuum sections</a:t>
            </a:r>
          </a:p>
          <a:p>
            <a:r>
              <a:rPr lang="en-US" dirty="0"/>
              <a:t> 6 to 8 steps for phase 1 and phase 2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 500 steps for phase 1 and phase 2 in planning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/>
              <a:t>Some elements are only once: Target area, so uncertainties are constrained</a:t>
            </a:r>
          </a:p>
          <a:p>
            <a:r>
              <a:rPr lang="en-US" dirty="0"/>
              <a:t>SCM 30+, BD chamber 10+, so here uncertainties shall be controlled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A8A5B7-C4AB-436E-8DEB-BBE30BB87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31168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B3401-0098-497D-954B-3E994BD3D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list – more details</a:t>
            </a:r>
            <a:endParaRPr lang="en-CA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4685481-E917-476D-BFEE-951F574EC9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654"/>
          <a:stretch/>
        </p:blipFill>
        <p:spPr>
          <a:xfrm>
            <a:off x="335103" y="1041307"/>
            <a:ext cx="8142917" cy="231744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4261C9-7B2D-4F1A-9889-5ADA49FEB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21</a:t>
            </a:fld>
            <a:endParaRPr lang="de-D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29390C-92E4-4C64-B29B-16C89146204A}"/>
              </a:ext>
            </a:extLst>
          </p:cNvPr>
          <p:cNvSpPr txBox="1"/>
          <p:nvPr/>
        </p:nvSpPr>
        <p:spPr>
          <a:xfrm>
            <a:off x="335103" y="3397106"/>
            <a:ext cx="7092711" cy="1477328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</a:rPr>
              <a:t>Interlinked dependencies in phase 1 and 2: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  Target, Normal conducting magnets, vacuum (pillow seals)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  Super conducting magnets, cryogenics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  Beam vacuum and beam diagnostic chambers</a:t>
            </a:r>
          </a:p>
          <a:p>
            <a:r>
              <a:rPr lang="en-US" b="1" u="sng" dirty="0"/>
              <a:t>Start of phase 1 per component strongly linked to installation</a:t>
            </a:r>
          </a:p>
        </p:txBody>
      </p:sp>
    </p:spTree>
    <p:extLst>
      <p:ext uri="{BB962C8B-B14F-4D97-AF65-F5344CB8AC3E}">
        <p14:creationId xmlns:p14="http://schemas.microsoft.com/office/powerpoint/2010/main" val="35345498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CCC72-A308-47D6-A394-47E5CFE00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status and thought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22648-FBC1-4973-BE9F-08A4BF658A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Gas system : still no planning for it (risk for detector commissioning)</a:t>
            </a:r>
          </a:p>
          <a:p>
            <a:r>
              <a:rPr lang="en-US" dirty="0"/>
              <a:t>Cryogenics: detailed plan sent by Felix, many open options</a:t>
            </a:r>
          </a:p>
          <a:p>
            <a:r>
              <a:rPr lang="en-US" dirty="0"/>
              <a:t>Target area: sequence action ready, strongly linked to installation for phase1</a:t>
            </a:r>
          </a:p>
          <a:p>
            <a:r>
              <a:rPr lang="en-US" dirty="0"/>
              <a:t>NCM: linked to target area (roof closing)</a:t>
            </a:r>
          </a:p>
          <a:p>
            <a:r>
              <a:rPr lang="en-US" dirty="0"/>
              <a:t>SCM: phase 2 dependent on cryogenics, question on man power for COM.</a:t>
            </a:r>
          </a:p>
          <a:p>
            <a:r>
              <a:rPr lang="en-US" dirty="0"/>
              <a:t>Beam vacuum: sequences and resources plan available</a:t>
            </a:r>
          </a:p>
          <a:p>
            <a:r>
              <a:rPr lang="en-US" dirty="0"/>
              <a:t>Beam diagnostic: after beam vacuum, plan and resource needed available </a:t>
            </a:r>
          </a:p>
          <a:p>
            <a:endParaRPr lang="en-US" dirty="0"/>
          </a:p>
          <a:p>
            <a:r>
              <a:rPr lang="en-US" dirty="0"/>
              <a:t>General control, machine model, ion optical model commissioning in phase 3</a:t>
            </a:r>
          </a:p>
          <a:p>
            <a:endParaRPr lang="en-US" dirty="0"/>
          </a:p>
          <a:p>
            <a:r>
              <a:rPr lang="en-US" dirty="0"/>
              <a:t>Beam commissioning: IO commissioning with detector commissioning, then ID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002B3D-52C1-4D6E-BB90-683C16285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36095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B8D07-218E-4044-9771-DD0D04BF7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Section, element, heterogeneity of elements</a:t>
            </a:r>
            <a:endParaRPr lang="en-CA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04838CD-6324-4811-B249-9E9B433163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83" y="1001555"/>
            <a:ext cx="4332597" cy="3833146"/>
          </a:xfrm>
          <a:ln w="28575">
            <a:solidFill>
              <a:srgbClr val="0070C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4B3D8F-C0CF-4008-98B1-35447B411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973" y="1242776"/>
            <a:ext cx="4372469" cy="3262582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C7D15E-78D7-44B3-A807-89991C919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23</a:t>
            </a:fld>
            <a:endParaRPr lang="de-D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5EC71C-2EF2-49F5-B7FC-9DB2676711F2}"/>
              </a:ext>
            </a:extLst>
          </p:cNvPr>
          <p:cNvSpPr/>
          <p:nvPr/>
        </p:nvSpPr>
        <p:spPr>
          <a:xfrm>
            <a:off x="2270388" y="4705815"/>
            <a:ext cx="1271239" cy="128886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0CD597-0830-4FE4-BBB6-774A7FCCD0F0}"/>
              </a:ext>
            </a:extLst>
          </p:cNvPr>
          <p:cNvSpPr/>
          <p:nvPr/>
        </p:nvSpPr>
        <p:spPr>
          <a:xfrm>
            <a:off x="2270388" y="4068733"/>
            <a:ext cx="1271239" cy="128886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F009A2-1B53-4DE7-86EF-C4FED1F9A707}"/>
              </a:ext>
            </a:extLst>
          </p:cNvPr>
          <p:cNvSpPr/>
          <p:nvPr/>
        </p:nvSpPr>
        <p:spPr>
          <a:xfrm>
            <a:off x="2255397" y="3576556"/>
            <a:ext cx="1271239" cy="128886"/>
          </a:xfrm>
          <a:prstGeom prst="rect">
            <a:avLst/>
          </a:prstGeom>
          <a:noFill/>
          <a:ln w="1905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5D3D75-4E90-4846-A6D0-C953F7883EAD}"/>
              </a:ext>
            </a:extLst>
          </p:cNvPr>
          <p:cNvSpPr/>
          <p:nvPr/>
        </p:nvSpPr>
        <p:spPr>
          <a:xfrm>
            <a:off x="6699580" y="3502119"/>
            <a:ext cx="1271239" cy="128886"/>
          </a:xfrm>
          <a:prstGeom prst="rect">
            <a:avLst/>
          </a:prstGeom>
          <a:noFill/>
          <a:ln w="1905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7123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539BF-5E0A-4A02-ABD6-89E454D28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simulations – toy model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0E2666-E528-487D-94CD-A7C8D9441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Current planning resource estimate (not fully LCM but taking results into account)</a:t>
            </a:r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E5075C-83F2-49C2-B1DC-CA347999B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819" y="1429697"/>
            <a:ext cx="7175678" cy="350099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05ABDD-EB86-45C3-A573-1BBB9EC02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64795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539BF-5E0A-4A02-ABD6-89E454D28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simulations – toy model</a:t>
            </a:r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1CDDED-AD12-4DC0-9DBF-4CA63F05C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25</a:t>
            </a:fld>
            <a:endParaRPr lang="de-DE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B871686-45D9-4537-8A46-F7765E7A1F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923CAF-AC7C-4EA3-8A27-ED7DD9AF7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635" y="994949"/>
            <a:ext cx="8338122" cy="385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1989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FC80D-F9E9-4564-A016-3DB33C0E5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 .</a:t>
            </a:r>
            <a:r>
              <a:rPr lang="en-US" dirty="0" err="1"/>
              <a:t>xls</a:t>
            </a:r>
            <a:r>
              <a:rPr lang="en-US" dirty="0"/>
              <a:t> document</a:t>
            </a:r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B8F217-AB26-4F1B-A10A-C288F0024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26</a:t>
            </a:fld>
            <a:endParaRPr lang="de-DE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A4994C0-F7D2-42FB-BCC7-0EFDBDC0E0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4BBECA-4C06-4058-8DC6-E3AEFFB2B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282" y="1088015"/>
            <a:ext cx="8733649" cy="358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1008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539BF-5E0A-4A02-ABD6-89E454D28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in Planisware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0E2666-E528-487D-94CD-A7C8D9441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Consolidate Planisware, cooling? hypothesis Mar 27?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237FE8-6D0D-423A-85E8-DAA926E4AB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192"/>
          <a:stretch/>
        </p:blipFill>
        <p:spPr>
          <a:xfrm>
            <a:off x="0" y="1278134"/>
            <a:ext cx="9144000" cy="21077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5275A1-3272-4248-A34A-970BD8D6C3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1493"/>
          <a:stretch/>
        </p:blipFill>
        <p:spPr>
          <a:xfrm>
            <a:off x="0" y="1056260"/>
            <a:ext cx="9144000" cy="221874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B98304C-9C2B-44BC-BF02-CA223F14F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29795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966AE-7181-4541-807E-9A2BB3DC0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detail</a:t>
            </a:r>
            <a:endParaRPr lang="en-C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CA50BB5-D378-4FD1-A65F-6A41A1F5A9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03591"/>
            <a:ext cx="9151646" cy="3580590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7E72A9-DFF6-4D33-B881-CD706DD49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80750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3FEA8-B70C-4051-BF93-6E1257000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details – vacuum installation</a:t>
            </a:r>
            <a:endParaRPr lang="en-C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6033D0-AAE2-46AF-A702-E798CB8C81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0619"/>
          <a:stretch/>
        </p:blipFill>
        <p:spPr>
          <a:xfrm>
            <a:off x="40413" y="1002452"/>
            <a:ext cx="9053068" cy="3535164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2C5990-6C7A-40EB-8B40-0A449352CA7B}"/>
              </a:ext>
            </a:extLst>
          </p:cNvPr>
          <p:cNvSpPr txBox="1"/>
          <p:nvPr/>
        </p:nvSpPr>
        <p:spPr>
          <a:xfrm>
            <a:off x="181869" y="4572000"/>
            <a:ext cx="6340197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Thanks to Marina Gorda for implementing all the complexity!</a:t>
            </a:r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FED7DE-EFAC-4CAB-AFCA-5476DEC64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2681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2F4EB-CA85-4209-ABC9-3BD0692E9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of Super-FRS commissioning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64B2B4-DFEB-4DF4-A20D-0AE36779DF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Main goal of Super-FRS: select and identify ions produced in nuclear reactions at the target to deliver to NUSTAR experiments. </a:t>
            </a:r>
          </a:p>
          <a:p>
            <a:r>
              <a:rPr lang="en-US" dirty="0">
                <a:solidFill>
                  <a:srgbClr val="FF0000"/>
                </a:solidFill>
              </a:rPr>
              <a:t>Final goal of the Super-FRS commissioning: assure Super-FRS can select and identify ions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Confirm something like</a:t>
            </a:r>
          </a:p>
          <a:p>
            <a:pPr marL="0" indent="0">
              <a:buNone/>
            </a:pPr>
            <a:r>
              <a:rPr lang="en-US" dirty="0"/>
              <a:t>      this                              </a:t>
            </a:r>
            <a:r>
              <a:rPr lang="en-US" dirty="0">
                <a:sym typeface="Wingdings" panose="05000000000000000000" pitchFamily="2" charset="2"/>
              </a:rPr>
              <a:t>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B6D5AD4-D343-4520-A6DE-2FB1A2806D78}"/>
              </a:ext>
            </a:extLst>
          </p:cNvPr>
          <p:cNvGrpSpPr/>
          <p:nvPr/>
        </p:nvGrpSpPr>
        <p:grpSpPr>
          <a:xfrm>
            <a:off x="3621973" y="2060369"/>
            <a:ext cx="4084865" cy="2911534"/>
            <a:chOff x="110569" y="1121677"/>
            <a:chExt cx="4215246" cy="3019008"/>
          </a:xfrm>
        </p:grpSpPr>
        <p:pic>
          <p:nvPicPr>
            <p:cNvPr id="5" name="Picture 4" descr="z_aoq_5969_nocut">
              <a:extLst>
                <a:ext uri="{FF2B5EF4-FFF2-40B4-BE49-F238E27FC236}">
                  <a16:creationId xmlns:a16="http://schemas.microsoft.com/office/drawing/2014/main" id="{F9FA54BB-F156-43DF-AA09-57A49143E9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143" y="1121677"/>
              <a:ext cx="4182672" cy="2959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12">
              <a:extLst>
                <a:ext uri="{FF2B5EF4-FFF2-40B4-BE49-F238E27FC236}">
                  <a16:creationId xmlns:a16="http://schemas.microsoft.com/office/drawing/2014/main" id="{A561F469-71CD-42B1-B0A5-83CC40A2FD95}"/>
                </a:ext>
              </a:extLst>
            </p:cNvPr>
            <p:cNvSpPr txBox="1"/>
            <p:nvPr/>
          </p:nvSpPr>
          <p:spPr>
            <a:xfrm rot="16200000">
              <a:off x="-419017" y="2192867"/>
              <a:ext cx="13977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/>
                <a:t>Z of particle</a:t>
              </a:r>
              <a:endParaRPr lang="en-CA" sz="1600" b="1" dirty="0"/>
            </a:p>
          </p:txBody>
        </p:sp>
        <p:sp>
          <p:nvSpPr>
            <p:cNvPr id="7" name="TextBox 13">
              <a:extLst>
                <a:ext uri="{FF2B5EF4-FFF2-40B4-BE49-F238E27FC236}">
                  <a16:creationId xmlns:a16="http://schemas.microsoft.com/office/drawing/2014/main" id="{01FF4F19-9B99-4EC8-9E4B-0D1B31CDD590}"/>
                </a:ext>
              </a:extLst>
            </p:cNvPr>
            <p:cNvSpPr txBox="1"/>
            <p:nvPr/>
          </p:nvSpPr>
          <p:spPr>
            <a:xfrm>
              <a:off x="1759131" y="3802131"/>
              <a:ext cx="24049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 err="1"/>
                <a:t>AoQ</a:t>
              </a:r>
              <a:r>
                <a:rPr lang="en-US" sz="1600" b="1" dirty="0"/>
                <a:t> of particle</a:t>
              </a:r>
              <a:endParaRPr lang="en-CA" sz="1600" b="1" dirty="0"/>
            </a:p>
          </p:txBody>
        </p:sp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7CD0D6E-88B4-4D4B-BEE1-CEE0BB5E8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3</a:t>
            </a:fld>
            <a:endParaRPr lang="de-D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A95555-1DC5-46CF-9164-EE9D7E445074}"/>
              </a:ext>
            </a:extLst>
          </p:cNvPr>
          <p:cNvSpPr txBox="1"/>
          <p:nvPr/>
        </p:nvSpPr>
        <p:spPr>
          <a:xfrm>
            <a:off x="7853082" y="4213412"/>
            <a:ext cx="1223412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Data from</a:t>
            </a:r>
          </a:p>
          <a:p>
            <a:pPr algn="l"/>
            <a:r>
              <a:rPr lang="en-US" dirty="0"/>
              <a:t>FRS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869903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6A41D-BE52-4DDD-A804-4A68DD44E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29D956-B03C-49AF-8712-1D1F3C23F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plan your work and work you plan!</a:t>
            </a:r>
          </a:p>
          <a:p>
            <a:r>
              <a:rPr lang="en-US" dirty="0"/>
              <a:t>say what you do, do what you say!</a:t>
            </a:r>
          </a:p>
          <a:p>
            <a:endParaRPr lang="en-US" dirty="0"/>
          </a:p>
          <a:p>
            <a:r>
              <a:rPr lang="en-US" dirty="0"/>
              <a:t>open information exchange</a:t>
            </a:r>
          </a:p>
          <a:p>
            <a:r>
              <a:rPr lang="en-US" dirty="0"/>
              <a:t>clear dependencies and risk</a:t>
            </a:r>
          </a:p>
          <a:p>
            <a:endParaRPr lang="en-US" dirty="0"/>
          </a:p>
          <a:p>
            <a:r>
              <a:rPr lang="en-US" dirty="0"/>
              <a:t>in planning suggest reasonable estimate and buffer to deal with delays</a:t>
            </a:r>
          </a:p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D3490A-4F9E-45B0-B5C8-BC23C0970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40614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DA2B1-607C-488D-8DCB-88458A401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 for this workshop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162071-D3FF-4609-ADAB-2FFB52B7F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Come with clear agreement on steps</a:t>
            </a:r>
          </a:p>
          <a:p>
            <a:endParaRPr lang="en-US" dirty="0"/>
          </a:p>
          <a:p>
            <a:r>
              <a:rPr lang="en-US" dirty="0"/>
              <a:t>Identify all dependencies</a:t>
            </a:r>
          </a:p>
          <a:p>
            <a:endParaRPr lang="en-US" dirty="0"/>
          </a:p>
          <a:p>
            <a:r>
              <a:rPr lang="en-US" dirty="0"/>
              <a:t>Start/estimate time for commissioning steps</a:t>
            </a:r>
          </a:p>
          <a:p>
            <a:endParaRPr lang="en-US" dirty="0"/>
          </a:p>
          <a:p>
            <a:r>
              <a:rPr lang="en-US" dirty="0"/>
              <a:t>Check what is missing in installation planning (ex: rack)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64CA08-83B0-4D5D-8EB7-3FA428470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37605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CB18B-B83E-4885-9BB6-F369CD245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850334-C913-483F-9130-F68FF13B2F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My thanks to: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 Seva Kamerdzhiev, Marie Cabioch, Marina Gorda, Stephan Reimann, </a:t>
            </a:r>
          </a:p>
          <a:p>
            <a:pPr marL="0" indent="0" algn="ctr">
              <a:buNone/>
            </a:pPr>
            <a:r>
              <a:rPr lang="en-US" dirty="0"/>
              <a:t>Heike Marcocelli, Valentina Ricciardi.</a:t>
            </a:r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E3D31B-7AE9-4DC4-8A26-D433A58CE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46854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574350"/>
            <a:ext cx="6772503" cy="3944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5731" y="114665"/>
            <a:ext cx="2703805" cy="620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15" b="1" dirty="0">
                <a:solidFill>
                  <a:srgbClr val="002060"/>
                </a:solidFill>
              </a:rPr>
              <a:t>Local Cryogenics Branches</a:t>
            </a:r>
          </a:p>
        </p:txBody>
      </p:sp>
    </p:spTree>
    <p:extLst>
      <p:ext uri="{BB962C8B-B14F-4D97-AF65-F5344CB8AC3E}">
        <p14:creationId xmlns:p14="http://schemas.microsoft.com/office/powerpoint/2010/main" val="797324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2465" y="191234"/>
            <a:ext cx="8930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Commissioning need to be done in parallel to installation (as much as possible)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809"/>
          <a:stretch/>
        </p:blipFill>
        <p:spPr>
          <a:xfrm>
            <a:off x="64294" y="532964"/>
            <a:ext cx="8243888" cy="42092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0032" y="4779169"/>
            <a:ext cx="871745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Integration test could be done “per installation block”  </a:t>
            </a:r>
            <a:r>
              <a:rPr lang="en-US" sz="1350" dirty="0">
                <a:sym typeface="Wingdings" panose="05000000000000000000" pitchFamily="2" charset="2"/>
              </a:rPr>
              <a:t>  main question: </a:t>
            </a:r>
            <a:r>
              <a:rPr lang="en-US" sz="1350" dirty="0" err="1">
                <a:sym typeface="Wingdings" panose="05000000000000000000" pitchFamily="2" charset="2"/>
              </a:rPr>
              <a:t>Cryo</a:t>
            </a:r>
            <a:r>
              <a:rPr lang="en-US" sz="1350" dirty="0">
                <a:sym typeface="Wingdings" panose="05000000000000000000" pitchFamily="2" charset="2"/>
              </a:rPr>
              <a:t> commissioning (no info possible)!</a:t>
            </a:r>
            <a:endParaRPr lang="en-CA" sz="135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654A94-0DAC-4B51-BABC-6BDCFED12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41531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spect="1"/>
          </p:cNvSpPr>
          <p:nvPr/>
        </p:nvSpPr>
        <p:spPr>
          <a:xfrm>
            <a:off x="51122" y="92785"/>
            <a:ext cx="897388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26629">
              <a:spcAft>
                <a:spcPts val="417"/>
              </a:spcAft>
            </a:pPr>
            <a:r>
              <a:rPr lang="en-GB" sz="2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Assembly Units</a:t>
            </a:r>
          </a:p>
        </p:txBody>
      </p:sp>
      <p:sp>
        <p:nvSpPr>
          <p:cNvPr id="8" name="Rectangle 7"/>
          <p:cNvSpPr/>
          <p:nvPr/>
        </p:nvSpPr>
        <p:spPr>
          <a:xfrm>
            <a:off x="7700131" y="4411442"/>
            <a:ext cx="1418978" cy="2497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762"/>
            <a:r>
              <a:rPr lang="en-GB" sz="1023" b="1" dirty="0">
                <a:solidFill>
                  <a:prstClr val="black"/>
                </a:solidFill>
                <a:latin typeface="Calibri" panose="020F0502020204030204"/>
              </a:rPr>
              <a:t>Installation: Super-FRS</a:t>
            </a:r>
            <a:endParaRPr lang="de-DE" sz="102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00131" y="4604159"/>
            <a:ext cx="1319592" cy="2497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762"/>
            <a:r>
              <a:rPr lang="en-GB" sz="1023" b="1" dirty="0">
                <a:solidFill>
                  <a:srgbClr val="9DC3E6"/>
                </a:solidFill>
                <a:latin typeface="Calibri" panose="020F0502020204030204"/>
              </a:rPr>
              <a:t>Installation: NUSTAR</a:t>
            </a:r>
            <a:endParaRPr lang="de-DE" sz="1023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-28863" y="762052"/>
            <a:ext cx="9172850" cy="4424585"/>
            <a:chOff x="243647" y="861650"/>
            <a:chExt cx="12417621" cy="6034911"/>
          </a:xfrm>
        </p:grpSpPr>
        <p:grpSp>
          <p:nvGrpSpPr>
            <p:cNvPr id="13" name="Group 12"/>
            <p:cNvGrpSpPr/>
            <p:nvPr/>
          </p:nvGrpSpPr>
          <p:grpSpPr>
            <a:xfrm>
              <a:off x="243647" y="861650"/>
              <a:ext cx="12417621" cy="6034911"/>
              <a:chOff x="-12375" y="227554"/>
              <a:chExt cx="12748779" cy="6195852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126743" y="371364"/>
                <a:ext cx="12554660" cy="5618285"/>
                <a:chOff x="228600" y="1213337"/>
                <a:chExt cx="12554660" cy="5618285"/>
              </a:xfrm>
            </p:grpSpPr>
            <p:pic>
              <p:nvPicPr>
                <p:cNvPr id="151" name="Picture 150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10607" t="21545" b="12927"/>
                <a:stretch/>
              </p:blipFill>
              <p:spPr>
                <a:xfrm>
                  <a:off x="228600" y="1213337"/>
                  <a:ext cx="7847120" cy="3235571"/>
                </a:xfrm>
                <a:prstGeom prst="rect">
                  <a:avLst/>
                </a:prstGeom>
              </p:spPr>
            </p:pic>
            <p:pic>
              <p:nvPicPr>
                <p:cNvPr id="152" name="Picture 151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13989" t="12003" b="6978"/>
                <a:stretch/>
              </p:blipFill>
              <p:spPr>
                <a:xfrm>
                  <a:off x="5233010" y="2831122"/>
                  <a:ext cx="7550250" cy="4000500"/>
                </a:xfrm>
                <a:prstGeom prst="rect">
                  <a:avLst/>
                </a:prstGeom>
              </p:spPr>
            </p:pic>
          </p:grpSp>
          <p:sp>
            <p:nvSpPr>
              <p:cNvPr id="16" name="TextBox 15"/>
              <p:cNvSpPr txBox="1"/>
              <p:nvPr/>
            </p:nvSpPr>
            <p:spPr>
              <a:xfrm rot="14206949">
                <a:off x="-12863" y="1272386"/>
                <a:ext cx="610485" cy="237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LM_01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 rot="14207167">
                <a:off x="307292" y="1116992"/>
                <a:ext cx="543947" cy="237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LM_02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 rot="14173572">
                <a:off x="237434" y="1194589"/>
                <a:ext cx="447188" cy="347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DC_01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 rot="14168985">
                <a:off x="632086" y="909062"/>
                <a:ext cx="487507" cy="347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LM_03</a:t>
                </a:r>
              </a:p>
            </p:txBody>
          </p:sp>
          <p:sp>
            <p:nvSpPr>
              <p:cNvPr id="20" name="Rounded Rectangle 19"/>
              <p:cNvSpPr/>
              <p:nvPr/>
            </p:nvSpPr>
            <p:spPr>
              <a:xfrm rot="4468561" flipH="1" flipV="1">
                <a:off x="972001" y="954000"/>
                <a:ext cx="324000" cy="1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2"/>
                <a:endParaRPr lang="en-GB" sz="1315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 rot="14191939">
                <a:off x="815682" y="873863"/>
                <a:ext cx="447188" cy="237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TA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 rot="14132666">
                <a:off x="869538" y="718482"/>
                <a:ext cx="522331" cy="347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NC_QQ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 rot="14167072">
                <a:off x="1009061" y="674824"/>
                <a:ext cx="522331" cy="237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NC_QS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 rot="14617482">
                <a:off x="1156695" y="574247"/>
                <a:ext cx="522331" cy="237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NC_D1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 rot="15330380">
                <a:off x="1431776" y="433796"/>
                <a:ext cx="522331" cy="237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NC_D2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 rot="15985122">
                <a:off x="1730131" y="375614"/>
                <a:ext cx="522331" cy="237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NC_D3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 rot="14617482">
                <a:off x="1409238" y="450299"/>
                <a:ext cx="349200" cy="4569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BC1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 rot="15664831">
                <a:off x="1680121" y="374305"/>
                <a:ext cx="349200" cy="4569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BC2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 rot="16200000">
                <a:off x="1845039" y="370346"/>
                <a:ext cx="523438" cy="237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BC3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 rot="16200000">
                <a:off x="2069930" y="333631"/>
                <a:ext cx="487507" cy="347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SM_01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 rot="16200000">
                <a:off x="2404949" y="338816"/>
                <a:ext cx="477138" cy="347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SM_03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 rot="16200000">
                <a:off x="2223388" y="333631"/>
                <a:ext cx="487507" cy="347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SM_02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 rot="16200000">
                <a:off x="2619979" y="358258"/>
                <a:ext cx="447188" cy="347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DC_02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 rot="16200000">
                <a:off x="2788921" y="347482"/>
                <a:ext cx="477138" cy="347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SM_04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 rot="16200000">
                <a:off x="2942415" y="347482"/>
                <a:ext cx="477138" cy="347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SM_05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 rot="16200000">
                <a:off x="3098016" y="347482"/>
                <a:ext cx="477138" cy="347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SM_06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 rot="16200000">
                <a:off x="3224969" y="346758"/>
                <a:ext cx="477138" cy="347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SM_07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588235" y="1589089"/>
                <a:ext cx="706933" cy="302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803" b="1" dirty="0">
                    <a:solidFill>
                      <a:srgbClr val="002060"/>
                    </a:solidFill>
                    <a:latin typeface="Calibri" panose="020F0502020204030204"/>
                  </a:rPr>
                  <a:t>FTF1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1177270" y="1258600"/>
                <a:ext cx="706933" cy="302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803" b="1" dirty="0">
                    <a:solidFill>
                      <a:srgbClr val="002060"/>
                    </a:solidFill>
                    <a:latin typeface="Calibri" panose="020F0502020204030204"/>
                  </a:rPr>
                  <a:t>FPF0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884201" y="940441"/>
                <a:ext cx="706933" cy="302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803" b="1" dirty="0">
                    <a:solidFill>
                      <a:srgbClr val="002060"/>
                    </a:solidFill>
                    <a:latin typeface="Calibri" panose="020F0502020204030204"/>
                  </a:rPr>
                  <a:t>FPF1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2598066" y="935524"/>
                <a:ext cx="706933" cy="302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803" b="1" dirty="0">
                    <a:solidFill>
                      <a:srgbClr val="002060"/>
                    </a:solidFill>
                    <a:latin typeface="Calibri" panose="020F0502020204030204"/>
                  </a:rPr>
                  <a:t>FPF2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3323059" y="935524"/>
                <a:ext cx="706933" cy="302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803" b="1" dirty="0">
                    <a:solidFill>
                      <a:srgbClr val="002060"/>
                    </a:solidFill>
                    <a:latin typeface="Calibri" panose="020F0502020204030204"/>
                  </a:rPr>
                  <a:t>FPF3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4060996" y="1220564"/>
                <a:ext cx="706933" cy="302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803" b="1" dirty="0">
                    <a:solidFill>
                      <a:srgbClr val="002060"/>
                    </a:solidFill>
                    <a:latin typeface="Calibri" panose="020F0502020204030204"/>
                  </a:rPr>
                  <a:t>FPF4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4864134" y="2068581"/>
                <a:ext cx="706933" cy="302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803" b="1" dirty="0">
                    <a:solidFill>
                      <a:srgbClr val="002060"/>
                    </a:solidFill>
                    <a:latin typeface="Calibri" panose="020F0502020204030204"/>
                  </a:rPr>
                  <a:t>FMF1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5787884" y="3068063"/>
                <a:ext cx="706933" cy="302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803" b="1" dirty="0">
                    <a:solidFill>
                      <a:srgbClr val="002060"/>
                    </a:solidFill>
                    <a:latin typeface="Calibri" panose="020F0502020204030204"/>
                  </a:rPr>
                  <a:t>FMF2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7255784" y="2749532"/>
                <a:ext cx="589607" cy="302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803" b="1" dirty="0">
                    <a:solidFill>
                      <a:srgbClr val="002060"/>
                    </a:solidFill>
                    <a:latin typeface="Calibri" panose="020F0502020204030204"/>
                  </a:rPr>
                  <a:t>FMF3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6886472" y="4057809"/>
                <a:ext cx="508201" cy="4753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803" b="1" dirty="0">
                    <a:solidFill>
                      <a:srgbClr val="002060"/>
                    </a:solidFill>
                    <a:latin typeface="Calibri" panose="020F0502020204030204"/>
                  </a:rPr>
                  <a:t>FRF1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 rot="18287395">
                <a:off x="7106647" y="3778190"/>
                <a:ext cx="438518" cy="347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DC_18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7490318" y="4710037"/>
                <a:ext cx="482355" cy="4753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803" b="1" dirty="0">
                    <a:solidFill>
                      <a:srgbClr val="002060"/>
                    </a:solidFill>
                    <a:latin typeface="Calibri" panose="020F0502020204030204"/>
                  </a:rPr>
                  <a:t>FRF2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8564310" y="5831820"/>
                <a:ext cx="508201" cy="4753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803" b="1" dirty="0">
                    <a:solidFill>
                      <a:srgbClr val="002060"/>
                    </a:solidFill>
                    <a:latin typeface="Calibri" panose="020F0502020204030204"/>
                  </a:rPr>
                  <a:t>FRF3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 rot="19874408">
                <a:off x="7819513" y="4553780"/>
                <a:ext cx="438518" cy="349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DC_19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 rot="18287395">
                <a:off x="8754337" y="5578826"/>
                <a:ext cx="438518" cy="347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DC_20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8187217" y="4125680"/>
                <a:ext cx="706933" cy="302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803" b="1" dirty="0">
                    <a:solidFill>
                      <a:srgbClr val="002060"/>
                    </a:solidFill>
                    <a:latin typeface="Calibri" panose="020F0502020204030204"/>
                  </a:rPr>
                  <a:t>FHF1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8552814" y="2937261"/>
                <a:ext cx="706933" cy="302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803" b="1" dirty="0">
                    <a:solidFill>
                      <a:srgbClr val="002060"/>
                    </a:solidFill>
                    <a:latin typeface="Calibri" panose="020F0502020204030204"/>
                  </a:rPr>
                  <a:t>FLF1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 rot="18287395">
                <a:off x="8267335" y="3807954"/>
                <a:ext cx="438518" cy="347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DC_10</a:t>
                </a: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 rot="18100374">
                <a:off x="8545305" y="3974484"/>
                <a:ext cx="438518" cy="347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DC_11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 rot="16453807">
                <a:off x="8527014" y="3114946"/>
                <a:ext cx="438518" cy="347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DC_12</a:t>
                </a: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 rot="14724011">
                <a:off x="9619432" y="2912836"/>
                <a:ext cx="438518" cy="347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DC_13</a:t>
                </a: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 rot="3840000">
                <a:off x="10214750" y="3262470"/>
                <a:ext cx="777989" cy="237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srgbClr val="9DC3E6"/>
                    </a:solidFill>
                    <a:latin typeface="Calibri" panose="020F0502020204030204"/>
                  </a:rPr>
                  <a:t>DC_14 </a:t>
                </a:r>
                <a:r>
                  <a:rPr lang="en-GB" sz="293" b="1" dirty="0">
                    <a:solidFill>
                      <a:srgbClr val="9DC3E6"/>
                    </a:solidFill>
                    <a:latin typeface="Calibri" panose="020F0502020204030204"/>
                  </a:rPr>
                  <a:t>(maybe)</a:t>
                </a: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9440099" y="2714714"/>
                <a:ext cx="706933" cy="302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803" b="1" dirty="0">
                    <a:solidFill>
                      <a:srgbClr val="002060"/>
                    </a:solidFill>
                    <a:latin typeface="Calibri" panose="020F0502020204030204"/>
                  </a:rPr>
                  <a:t>FLF2</a:t>
                </a: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10084181" y="2559103"/>
                <a:ext cx="706933" cy="302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803" b="1" dirty="0">
                    <a:solidFill>
                      <a:srgbClr val="002060"/>
                    </a:solidFill>
                    <a:latin typeface="Calibri" panose="020F0502020204030204"/>
                  </a:rPr>
                  <a:t>FLF3</a:t>
                </a: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11182843" y="2370977"/>
                <a:ext cx="706933" cy="302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803" b="1" dirty="0">
                    <a:solidFill>
                      <a:srgbClr val="002060"/>
                    </a:solidFill>
                    <a:latin typeface="Calibri" panose="020F0502020204030204"/>
                  </a:rPr>
                  <a:t>FLF4</a:t>
                </a: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 rot="5680154">
                <a:off x="11145619" y="2837781"/>
                <a:ext cx="461040" cy="347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srgbClr val="9DC3E6"/>
                    </a:solidFill>
                    <a:latin typeface="Calibri" panose="020F0502020204030204"/>
                  </a:rPr>
                  <a:t>DC_15</a:t>
                </a: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11592443" y="2172706"/>
                <a:ext cx="706933" cy="302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803" b="1" dirty="0">
                    <a:solidFill>
                      <a:srgbClr val="002060"/>
                    </a:solidFill>
                    <a:latin typeface="Calibri" panose="020F0502020204030204"/>
                  </a:rPr>
                  <a:t>FLF5</a:t>
                </a: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 rot="1996468">
                <a:off x="12089630" y="2495979"/>
                <a:ext cx="512862" cy="239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srgbClr val="9DC3E6"/>
                    </a:solidFill>
                    <a:latin typeface="Calibri" panose="020F0502020204030204"/>
                  </a:rPr>
                  <a:t>DC_16</a:t>
                </a: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11773297" y="1807394"/>
                <a:ext cx="706933" cy="302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803" b="1" dirty="0">
                    <a:solidFill>
                      <a:srgbClr val="002060"/>
                    </a:solidFill>
                    <a:latin typeface="Calibri" panose="020F0502020204030204"/>
                  </a:rPr>
                  <a:t>FLF6</a:t>
                </a: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 rot="2019951">
                <a:off x="12297731" y="2128615"/>
                <a:ext cx="438518" cy="349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srgbClr val="9DC3E6"/>
                    </a:solidFill>
                    <a:latin typeface="Calibri" panose="020F0502020204030204"/>
                  </a:rPr>
                  <a:t>DC_17</a:t>
                </a: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 rot="16360533">
                <a:off x="7251173" y="3036771"/>
                <a:ext cx="438518" cy="347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DC_09</a:t>
                </a: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 rot="18176350">
                <a:off x="6170978" y="2671837"/>
                <a:ext cx="438518" cy="347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DC_07</a:t>
                </a: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 rot="16200000">
                <a:off x="3372082" y="361733"/>
                <a:ext cx="447188" cy="347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DC_03</a:t>
                </a: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 rot="18154989">
                <a:off x="4407506" y="795906"/>
                <a:ext cx="447188" cy="347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DC_04</a:t>
                </a: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 rot="19885700">
                <a:off x="5391070" y="1832996"/>
                <a:ext cx="447189" cy="349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DC_05</a:t>
                </a: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 rot="18176350">
                <a:off x="6257280" y="2721551"/>
                <a:ext cx="438518" cy="347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DC_08</a:t>
                </a: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 rot="18176350">
                <a:off x="6088156" y="2617317"/>
                <a:ext cx="438518" cy="347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DC_06</a:t>
                </a: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 rot="16798512">
                <a:off x="3506519" y="340318"/>
                <a:ext cx="526807" cy="347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SCD_01</a:t>
                </a: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 rot="17200187">
                <a:off x="3707092" y="379035"/>
                <a:ext cx="526807" cy="347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SCD_02</a:t>
                </a: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 rot="17766371">
                <a:off x="3916538" y="472446"/>
                <a:ext cx="526807" cy="347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SCD_03</a:t>
                </a: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 rot="18171552">
                <a:off x="4195657" y="635355"/>
                <a:ext cx="477138" cy="347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LM_04</a:t>
                </a: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 rot="18171552">
                <a:off x="4655676" y="957463"/>
                <a:ext cx="477138" cy="347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LM_05</a:t>
                </a: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 rot="18462300">
                <a:off x="4868405" y="1082226"/>
                <a:ext cx="526807" cy="347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SCD_04</a:t>
                </a: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 rot="19102044">
                <a:off x="5022228" y="1205904"/>
                <a:ext cx="526807" cy="349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SCD_05</a:t>
                </a:r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 rot="19649278">
                <a:off x="5140398" y="1350003"/>
                <a:ext cx="526807" cy="349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SCD_06</a:t>
                </a: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 rot="19838688">
                <a:off x="5262737" y="1575927"/>
                <a:ext cx="477138" cy="349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LM_06</a:t>
                </a: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 rot="19649278">
                <a:off x="5586109" y="2207088"/>
                <a:ext cx="526807" cy="349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SCD_07</a:t>
                </a: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 rot="18805728">
                <a:off x="5657430" y="2294205"/>
                <a:ext cx="526807" cy="347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SCD_08</a:t>
                </a:r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 rot="18402878">
                <a:off x="5749853" y="2372603"/>
                <a:ext cx="526807" cy="347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SCD_09</a:t>
                </a:r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 rot="19838688">
                <a:off x="5498658" y="2027217"/>
                <a:ext cx="477138" cy="349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LM_07</a:t>
                </a:r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 rot="18234383">
                <a:off x="5931167" y="2495522"/>
                <a:ext cx="477138" cy="347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LM_08</a:t>
                </a:r>
              </a:p>
            </p:txBody>
          </p:sp>
          <p:sp>
            <p:nvSpPr>
              <p:cNvPr id="93" name="TextBox 92"/>
              <p:cNvSpPr txBox="1"/>
              <p:nvPr/>
            </p:nvSpPr>
            <p:spPr>
              <a:xfrm rot="18234383">
                <a:off x="6403459" y="2813956"/>
                <a:ext cx="477138" cy="347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LM_09</a:t>
                </a:r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 rot="17536299">
                <a:off x="6542483" y="2898982"/>
                <a:ext cx="526807" cy="347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SCD_10</a:t>
                </a:r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 rot="17231001">
                <a:off x="6528502" y="2782419"/>
                <a:ext cx="855828" cy="347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SCD_11 (branch)</a:t>
                </a: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 rot="16782140">
                <a:off x="6759820" y="2970785"/>
                <a:ext cx="526807" cy="347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SCD_12</a:t>
                </a: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 rot="16507429">
                <a:off x="6984285" y="3007184"/>
                <a:ext cx="477138" cy="347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LM_10</a:t>
                </a: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 rot="16517861">
                <a:off x="7489754" y="3029753"/>
                <a:ext cx="477138" cy="347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LM_11</a:t>
                </a:r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>
                <a:off x="8894150" y="4665400"/>
                <a:ext cx="706933" cy="302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803" b="1" dirty="0">
                    <a:solidFill>
                      <a:srgbClr val="002060"/>
                    </a:solidFill>
                    <a:latin typeface="Calibri" panose="020F0502020204030204"/>
                  </a:rPr>
                  <a:t>FHF2</a:t>
                </a:r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9550045" y="5102950"/>
                <a:ext cx="706933" cy="302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803" b="1" dirty="0">
                    <a:solidFill>
                      <a:srgbClr val="002060"/>
                    </a:solidFill>
                    <a:latin typeface="Calibri" panose="020F0502020204030204"/>
                  </a:rPr>
                  <a:t>FHF3</a:t>
                </a:r>
              </a:p>
            </p:txBody>
          </p:sp>
          <p:sp>
            <p:nvSpPr>
              <p:cNvPr id="101" name="TextBox 100"/>
              <p:cNvSpPr txBox="1"/>
              <p:nvPr/>
            </p:nvSpPr>
            <p:spPr>
              <a:xfrm rot="18144144">
                <a:off x="8054763" y="3703555"/>
                <a:ext cx="477138" cy="347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LM_12</a:t>
                </a:r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 rot="18144144">
                <a:off x="9032673" y="4333495"/>
                <a:ext cx="477138" cy="347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srgbClr val="9DC3E6"/>
                    </a:solidFill>
                    <a:latin typeface="Calibri" panose="020F0502020204030204"/>
                  </a:rPr>
                  <a:t>LM_13</a:t>
                </a:r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 rot="19043027">
                <a:off x="9500153" y="4774455"/>
                <a:ext cx="477138" cy="239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srgbClr val="5B9BD5">
                        <a:lumMod val="60000"/>
                        <a:lumOff val="40000"/>
                      </a:srgbClr>
                    </a:solidFill>
                    <a:latin typeface="Calibri" panose="020F0502020204030204"/>
                  </a:rPr>
                  <a:t>GLAD</a:t>
                </a:r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 rot="16624649">
                <a:off x="7709838" y="3025185"/>
                <a:ext cx="526807" cy="347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SCD_13</a:t>
                </a:r>
              </a:p>
            </p:txBody>
          </p:sp>
          <p:sp>
            <p:nvSpPr>
              <p:cNvPr id="105" name="TextBox 104"/>
              <p:cNvSpPr txBox="1"/>
              <p:nvPr/>
            </p:nvSpPr>
            <p:spPr>
              <a:xfrm rot="16424625">
                <a:off x="8223677" y="3080945"/>
                <a:ext cx="477138" cy="347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LM_14</a:t>
                </a:r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 rot="16424625">
                <a:off x="8711980" y="3111612"/>
                <a:ext cx="477138" cy="347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LM_15</a:t>
                </a:r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 rot="14764908">
                <a:off x="9318165" y="3006894"/>
                <a:ext cx="477138" cy="347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LM_16</a:t>
                </a:r>
              </a:p>
            </p:txBody>
          </p:sp>
          <p:sp>
            <p:nvSpPr>
              <p:cNvPr id="108" name="TextBox 107"/>
              <p:cNvSpPr txBox="1"/>
              <p:nvPr/>
            </p:nvSpPr>
            <p:spPr>
              <a:xfrm rot="3840000">
                <a:off x="10120315" y="3187487"/>
                <a:ext cx="477138" cy="347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srgbClr val="9DC3E6"/>
                    </a:solidFill>
                    <a:latin typeface="Calibri" panose="020F0502020204030204"/>
                  </a:rPr>
                  <a:t>LM_17</a:t>
                </a:r>
              </a:p>
            </p:txBody>
          </p:sp>
          <p:sp>
            <p:nvSpPr>
              <p:cNvPr id="109" name="TextBox 108"/>
              <p:cNvSpPr txBox="1"/>
              <p:nvPr/>
            </p:nvSpPr>
            <p:spPr>
              <a:xfrm rot="18298875">
                <a:off x="6758412" y="3624080"/>
                <a:ext cx="479737" cy="347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LM_18</a:t>
                </a:r>
              </a:p>
            </p:txBody>
          </p:sp>
          <p:sp>
            <p:nvSpPr>
              <p:cNvPr id="110" name="TextBox 109"/>
              <p:cNvSpPr txBox="1"/>
              <p:nvPr/>
            </p:nvSpPr>
            <p:spPr>
              <a:xfrm rot="18298875">
                <a:off x="7246936" y="3925591"/>
                <a:ext cx="479737" cy="347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LM_19</a:t>
                </a:r>
              </a:p>
            </p:txBody>
          </p:sp>
          <p:sp>
            <p:nvSpPr>
              <p:cNvPr id="111" name="TextBox 110"/>
              <p:cNvSpPr txBox="1"/>
              <p:nvPr/>
            </p:nvSpPr>
            <p:spPr>
              <a:xfrm rot="19702312">
                <a:off x="7672320" y="4389116"/>
                <a:ext cx="479737" cy="349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LM_20</a:t>
                </a:r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 rot="20034595">
                <a:off x="7939340" y="4813466"/>
                <a:ext cx="479737" cy="349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LM_21</a:t>
                </a:r>
              </a:p>
            </p:txBody>
          </p:sp>
          <p:sp>
            <p:nvSpPr>
              <p:cNvPr id="113" name="TextBox 112"/>
              <p:cNvSpPr txBox="1"/>
              <p:nvPr/>
            </p:nvSpPr>
            <p:spPr>
              <a:xfrm rot="18177937">
                <a:off x="8506145" y="5435134"/>
                <a:ext cx="479737" cy="347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LM_22</a:t>
                </a:r>
              </a:p>
            </p:txBody>
          </p:sp>
          <p:sp>
            <p:nvSpPr>
              <p:cNvPr id="114" name="TextBox 113"/>
              <p:cNvSpPr txBox="1"/>
              <p:nvPr/>
            </p:nvSpPr>
            <p:spPr>
              <a:xfrm rot="18234635">
                <a:off x="9128705" y="5838790"/>
                <a:ext cx="479737" cy="347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LM_23</a:t>
                </a:r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 rot="16624649">
                <a:off x="7597969" y="2816905"/>
                <a:ext cx="1144642" cy="237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SCD_14 (branch)</a:t>
                </a:r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 rot="16975203">
                <a:off x="8019765" y="3107934"/>
                <a:ext cx="526807" cy="347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SCD_15</a:t>
                </a:r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 rot="16200000">
                <a:off x="8909140" y="3099758"/>
                <a:ext cx="526807" cy="347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SCD_16</a:t>
                </a:r>
              </a:p>
            </p:txBody>
          </p:sp>
          <p:sp>
            <p:nvSpPr>
              <p:cNvPr id="118" name="TextBox 117"/>
              <p:cNvSpPr txBox="1"/>
              <p:nvPr/>
            </p:nvSpPr>
            <p:spPr>
              <a:xfrm rot="15615117">
                <a:off x="9019204" y="3086623"/>
                <a:ext cx="526807" cy="347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SCD_17</a:t>
                </a:r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 rot="15144452">
                <a:off x="9124246" y="3053232"/>
                <a:ext cx="526807" cy="347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SCD_18</a:t>
                </a:r>
              </a:p>
            </p:txBody>
          </p:sp>
          <p:sp>
            <p:nvSpPr>
              <p:cNvPr id="120" name="TextBox 119"/>
              <p:cNvSpPr txBox="1"/>
              <p:nvPr/>
            </p:nvSpPr>
            <p:spPr>
              <a:xfrm rot="18557867">
                <a:off x="7416237" y="4042938"/>
                <a:ext cx="526807" cy="347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SCD_19</a:t>
                </a:r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 rot="19588419">
                <a:off x="7592018" y="4217026"/>
                <a:ext cx="526807" cy="349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SCD_21</a:t>
                </a:r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 rot="18986083">
                <a:off x="7505935" y="4121443"/>
                <a:ext cx="526807" cy="349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SCD_20</a:t>
                </a:r>
              </a:p>
            </p:txBody>
          </p:sp>
          <p:sp>
            <p:nvSpPr>
              <p:cNvPr id="123" name="TextBox 122"/>
              <p:cNvSpPr txBox="1"/>
              <p:nvPr/>
            </p:nvSpPr>
            <p:spPr>
              <a:xfrm rot="19588419">
                <a:off x="8026079" y="5019199"/>
                <a:ext cx="526807" cy="349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SCD_22</a:t>
                </a:r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 rot="19277929">
                <a:off x="7813175" y="5298110"/>
                <a:ext cx="1157248" cy="239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SCD_23 (branch)</a:t>
                </a:r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 rot="18713769">
                <a:off x="8274535" y="5320082"/>
                <a:ext cx="526807" cy="347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SCD_24</a:t>
                </a:r>
              </a:p>
            </p:txBody>
          </p:sp>
          <p:sp>
            <p:nvSpPr>
              <p:cNvPr id="126" name="TextBox 125"/>
              <p:cNvSpPr txBox="1"/>
              <p:nvPr/>
            </p:nvSpPr>
            <p:spPr>
              <a:xfrm rot="3811556">
                <a:off x="10659309" y="3024640"/>
                <a:ext cx="606793" cy="237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srgbClr val="9DC3E6"/>
                    </a:solidFill>
                    <a:latin typeface="Calibri" panose="020F0502020204030204"/>
                  </a:rPr>
                  <a:t>EBM_01</a:t>
                </a:r>
              </a:p>
            </p:txBody>
          </p:sp>
          <p:sp>
            <p:nvSpPr>
              <p:cNvPr id="127" name="TextBox 126"/>
              <p:cNvSpPr txBox="1"/>
              <p:nvPr/>
            </p:nvSpPr>
            <p:spPr>
              <a:xfrm rot="5400000">
                <a:off x="10938672" y="2968406"/>
                <a:ext cx="615475" cy="237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srgbClr val="9DC3E6"/>
                    </a:solidFill>
                    <a:latin typeface="Calibri" panose="020F0502020204030204"/>
                  </a:rPr>
                  <a:t>EBM_02</a:t>
                </a:r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 rot="5570965">
                <a:off x="11265885" y="2990719"/>
                <a:ext cx="570724" cy="237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srgbClr val="9DC3E6"/>
                    </a:solidFill>
                    <a:latin typeface="Calibri" panose="020F0502020204030204"/>
                  </a:rPr>
                  <a:t>EBM_03</a:t>
                </a:r>
              </a:p>
            </p:txBody>
          </p:sp>
          <p:sp>
            <p:nvSpPr>
              <p:cNvPr id="129" name="TextBox 128"/>
              <p:cNvSpPr txBox="1"/>
              <p:nvPr/>
            </p:nvSpPr>
            <p:spPr>
              <a:xfrm rot="2024996">
                <a:off x="11990100" y="2643096"/>
                <a:ext cx="596542" cy="239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srgbClr val="9DC3E6"/>
                    </a:solidFill>
                    <a:latin typeface="Calibri" panose="020F0502020204030204"/>
                  </a:rPr>
                  <a:t>EBM_04</a:t>
                </a:r>
              </a:p>
            </p:txBody>
          </p:sp>
          <p:sp>
            <p:nvSpPr>
              <p:cNvPr id="130" name="TextBox 129"/>
              <p:cNvSpPr txBox="1"/>
              <p:nvPr/>
            </p:nvSpPr>
            <p:spPr>
              <a:xfrm rot="1978686">
                <a:off x="12173639" y="2311421"/>
                <a:ext cx="562765" cy="349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srgbClr val="9DC3E6"/>
                    </a:solidFill>
                    <a:latin typeface="Calibri" panose="020F0502020204030204"/>
                  </a:rPr>
                  <a:t>EBM_05</a:t>
                </a:r>
              </a:p>
            </p:txBody>
          </p:sp>
          <p:sp>
            <p:nvSpPr>
              <p:cNvPr id="131" name="TextBox 130"/>
              <p:cNvSpPr txBox="1"/>
              <p:nvPr/>
            </p:nvSpPr>
            <p:spPr>
              <a:xfrm rot="4642484">
                <a:off x="10832816" y="2868291"/>
                <a:ext cx="496679" cy="347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srgbClr val="9DC3E6"/>
                    </a:solidFill>
                    <a:latin typeface="Calibri" panose="020F0502020204030204"/>
                  </a:rPr>
                  <a:t>EBD_01</a:t>
                </a:r>
              </a:p>
            </p:txBody>
          </p:sp>
          <p:sp>
            <p:nvSpPr>
              <p:cNvPr id="132" name="TextBox 131"/>
              <p:cNvSpPr txBox="1"/>
              <p:nvPr/>
            </p:nvSpPr>
            <p:spPr>
              <a:xfrm rot="4608885">
                <a:off x="11599100" y="2912745"/>
                <a:ext cx="498828" cy="347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srgbClr val="9DC3E6"/>
                    </a:solidFill>
                    <a:latin typeface="Calibri" panose="020F0502020204030204"/>
                  </a:rPr>
                  <a:t>EBD_02</a:t>
                </a:r>
              </a:p>
            </p:txBody>
          </p:sp>
          <p:sp>
            <p:nvSpPr>
              <p:cNvPr id="133" name="TextBox 132"/>
              <p:cNvSpPr txBox="1"/>
              <p:nvPr/>
            </p:nvSpPr>
            <p:spPr>
              <a:xfrm rot="2819817">
                <a:off x="11854917" y="2774562"/>
                <a:ext cx="498828" cy="347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srgbClr val="9DC3E6"/>
                    </a:solidFill>
                    <a:latin typeface="Calibri" panose="020F0502020204030204"/>
                  </a:rPr>
                  <a:t>EBD_03</a:t>
                </a:r>
              </a:p>
            </p:txBody>
          </p:sp>
          <p:sp>
            <p:nvSpPr>
              <p:cNvPr id="134" name="TextBox 133"/>
              <p:cNvSpPr txBox="1"/>
              <p:nvPr/>
            </p:nvSpPr>
            <p:spPr>
              <a:xfrm rot="14173572">
                <a:off x="431572" y="1025460"/>
                <a:ext cx="564004" cy="237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VAC_02</a:t>
                </a:r>
              </a:p>
            </p:txBody>
          </p:sp>
          <p:sp>
            <p:nvSpPr>
              <p:cNvPr id="135" name="TextBox 134"/>
              <p:cNvSpPr txBox="1"/>
              <p:nvPr/>
            </p:nvSpPr>
            <p:spPr>
              <a:xfrm rot="18313146">
                <a:off x="6921504" y="3775843"/>
                <a:ext cx="558032" cy="237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VAC_07</a:t>
                </a:r>
              </a:p>
            </p:txBody>
          </p:sp>
          <p:sp>
            <p:nvSpPr>
              <p:cNvPr id="136" name="TextBox 135"/>
              <p:cNvSpPr txBox="1"/>
              <p:nvPr/>
            </p:nvSpPr>
            <p:spPr>
              <a:xfrm rot="19986237">
                <a:off x="7823810" y="4707140"/>
                <a:ext cx="558033" cy="239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VAC_08</a:t>
                </a:r>
              </a:p>
            </p:txBody>
          </p:sp>
          <p:sp>
            <p:nvSpPr>
              <p:cNvPr id="137" name="TextBox 136"/>
              <p:cNvSpPr txBox="1"/>
              <p:nvPr/>
            </p:nvSpPr>
            <p:spPr>
              <a:xfrm rot="18149219">
                <a:off x="8893524" y="5771224"/>
                <a:ext cx="558032" cy="237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VAC_10</a:t>
                </a:r>
              </a:p>
            </p:txBody>
          </p:sp>
          <p:pic>
            <p:nvPicPr>
              <p:cNvPr id="138" name="Picture 13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210117" y="5641776"/>
                <a:ext cx="172764" cy="132114"/>
              </a:xfrm>
              <a:prstGeom prst="rect">
                <a:avLst/>
              </a:prstGeom>
            </p:spPr>
          </p:pic>
          <p:pic>
            <p:nvPicPr>
              <p:cNvPr id="139" name="Picture 13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628722" y="5916876"/>
                <a:ext cx="172764" cy="132114"/>
              </a:xfrm>
              <a:prstGeom prst="rect">
                <a:avLst/>
              </a:prstGeom>
            </p:spPr>
          </p:pic>
          <p:sp>
            <p:nvSpPr>
              <p:cNvPr id="140" name="TextBox 139"/>
              <p:cNvSpPr txBox="1"/>
              <p:nvPr/>
            </p:nvSpPr>
            <p:spPr>
              <a:xfrm rot="18149219">
                <a:off x="9326958" y="6025463"/>
                <a:ext cx="558032" cy="237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VAC_11</a:t>
                </a:r>
              </a:p>
            </p:txBody>
          </p:sp>
          <p:sp>
            <p:nvSpPr>
              <p:cNvPr id="141" name="TextBox 140"/>
              <p:cNvSpPr txBox="1"/>
              <p:nvPr/>
            </p:nvSpPr>
            <p:spPr>
              <a:xfrm rot="18175551">
                <a:off x="8383774" y="3923077"/>
                <a:ext cx="558032" cy="237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VAC_03</a:t>
                </a:r>
              </a:p>
            </p:txBody>
          </p:sp>
          <p:sp>
            <p:nvSpPr>
              <p:cNvPr id="142" name="TextBox 141"/>
              <p:cNvSpPr txBox="1"/>
              <p:nvPr/>
            </p:nvSpPr>
            <p:spPr>
              <a:xfrm rot="18101477">
                <a:off x="8717413" y="4182729"/>
                <a:ext cx="558032" cy="237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srgbClr val="9DC3E6"/>
                    </a:solidFill>
                    <a:latin typeface="Calibri" panose="020F0502020204030204"/>
                  </a:rPr>
                  <a:t>VAC_04</a:t>
                </a:r>
              </a:p>
            </p:txBody>
          </p:sp>
          <p:sp>
            <p:nvSpPr>
              <p:cNvPr id="143" name="TextBox 142"/>
              <p:cNvSpPr txBox="1"/>
              <p:nvPr/>
            </p:nvSpPr>
            <p:spPr>
              <a:xfrm rot="18101477">
                <a:off x="9251255" y="4394105"/>
                <a:ext cx="518637" cy="4569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srgbClr val="5B9BD5">
                        <a:lumMod val="60000"/>
                        <a:lumOff val="40000"/>
                      </a:srgbClr>
                    </a:solidFill>
                    <a:latin typeface="Calibri" panose="020F0502020204030204"/>
                  </a:rPr>
                  <a:t>VAC_ </a:t>
                </a:r>
                <a:r>
                  <a:rPr lang="en-GB" sz="512" b="1" dirty="0">
                    <a:solidFill>
                      <a:srgbClr val="9DC3E6"/>
                    </a:solidFill>
                    <a:latin typeface="Calibri" panose="020F0502020204030204"/>
                  </a:rPr>
                  <a:t>NUSTAR</a:t>
                </a:r>
              </a:p>
            </p:txBody>
          </p:sp>
          <p:sp>
            <p:nvSpPr>
              <p:cNvPr id="144" name="TextBox 143"/>
              <p:cNvSpPr txBox="1"/>
              <p:nvPr/>
            </p:nvSpPr>
            <p:spPr>
              <a:xfrm rot="14173572">
                <a:off x="-175450" y="1446743"/>
                <a:ext cx="564004" cy="237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VAC_01</a:t>
                </a:r>
              </a:p>
            </p:txBody>
          </p:sp>
          <p:sp>
            <p:nvSpPr>
              <p:cNvPr id="145" name="TextBox 144"/>
              <p:cNvSpPr txBox="1"/>
              <p:nvPr/>
            </p:nvSpPr>
            <p:spPr>
              <a:xfrm rot="19549081">
                <a:off x="8073349" y="5159713"/>
                <a:ext cx="558031" cy="239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prstClr val="black"/>
                    </a:solidFill>
                    <a:latin typeface="Calibri" panose="020F0502020204030204"/>
                  </a:rPr>
                  <a:t>VAC_09</a:t>
                </a:r>
              </a:p>
            </p:txBody>
          </p:sp>
          <p:sp>
            <p:nvSpPr>
              <p:cNvPr id="146" name="Rectangle 145"/>
              <p:cNvSpPr/>
              <p:nvPr/>
            </p:nvSpPr>
            <p:spPr>
              <a:xfrm rot="19243627">
                <a:off x="10258965" y="5021600"/>
                <a:ext cx="122553" cy="50006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6797" tIns="33398" rIns="66797" bIns="3339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762"/>
                <a:endParaRPr lang="en-IE" sz="1315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47" name="TextBox 146"/>
              <p:cNvSpPr txBox="1"/>
              <p:nvPr/>
            </p:nvSpPr>
            <p:spPr>
              <a:xfrm rot="19257366">
                <a:off x="9965291" y="4946168"/>
                <a:ext cx="358981" cy="4603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srgbClr val="9DC3E6"/>
                    </a:solidFill>
                    <a:latin typeface="Calibri" panose="020F0502020204030204"/>
                  </a:rPr>
                  <a:t>BDN</a:t>
                </a:r>
              </a:p>
            </p:txBody>
          </p:sp>
          <p:sp>
            <p:nvSpPr>
              <p:cNvPr id="148" name="TextBox 147"/>
              <p:cNvSpPr txBox="1"/>
              <p:nvPr/>
            </p:nvSpPr>
            <p:spPr>
              <a:xfrm rot="3840000">
                <a:off x="9910062" y="3327232"/>
                <a:ext cx="558032" cy="237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srgbClr val="9DC3E6"/>
                    </a:solidFill>
                    <a:latin typeface="Calibri" panose="020F0502020204030204"/>
                  </a:rPr>
                  <a:t>VAC_05</a:t>
                </a:r>
              </a:p>
            </p:txBody>
          </p:sp>
          <p:sp>
            <p:nvSpPr>
              <p:cNvPr id="149" name="TextBox 148"/>
              <p:cNvSpPr txBox="1"/>
              <p:nvPr/>
            </p:nvSpPr>
            <p:spPr>
              <a:xfrm rot="3840000">
                <a:off x="10523707" y="3101123"/>
                <a:ext cx="558032" cy="237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62"/>
                <a:r>
                  <a:rPr lang="en-GB" sz="512" b="1" dirty="0">
                    <a:solidFill>
                      <a:srgbClr val="9DC3E6"/>
                    </a:solidFill>
                    <a:latin typeface="Calibri" panose="020F0502020204030204"/>
                  </a:rPr>
                  <a:t>VAC_06</a:t>
                </a:r>
              </a:p>
            </p:txBody>
          </p:sp>
          <p:sp>
            <p:nvSpPr>
              <p:cNvPr id="150" name="Oval 149"/>
              <p:cNvSpPr/>
              <p:nvPr/>
            </p:nvSpPr>
            <p:spPr>
              <a:xfrm>
                <a:off x="11494594" y="1921274"/>
                <a:ext cx="170729" cy="15442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62"/>
                <a:endParaRPr lang="en-IE" sz="1315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 rot="16200000">
              <a:off x="2148690" y="1000734"/>
              <a:ext cx="509842" cy="231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62"/>
              <a:r>
                <a:rPr lang="en-GB" sz="512" b="1" dirty="0">
                  <a:solidFill>
                    <a:prstClr val="black"/>
                  </a:solidFill>
                  <a:latin typeface="Calibri" panose="020F0502020204030204"/>
                </a:rPr>
                <a:t>NC_S</a:t>
              </a:r>
            </a:p>
          </p:txBody>
        </p:sp>
      </p:grpSp>
      <p:sp>
        <p:nvSpPr>
          <p:cNvPr id="153" name="Rectangle 152"/>
          <p:cNvSpPr/>
          <p:nvPr/>
        </p:nvSpPr>
        <p:spPr>
          <a:xfrm>
            <a:off x="7350199" y="4958556"/>
            <a:ext cx="1850186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762"/>
            <a:r>
              <a:rPr lang="en-GB" sz="600" dirty="0">
                <a:solidFill>
                  <a:prstClr val="black"/>
                </a:solidFill>
                <a:latin typeface="Calibri" panose="020F0502020204030204"/>
              </a:rPr>
              <a:t>Last modified: Super-FRS Workshop, 15-17 Nov. 2021</a:t>
            </a:r>
            <a:endParaRPr lang="de-DE" sz="6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4" name="Rectangle 153"/>
          <p:cNvSpPr/>
          <p:nvPr/>
        </p:nvSpPr>
        <p:spPr>
          <a:xfrm>
            <a:off x="5463832" y="775268"/>
            <a:ext cx="1965228" cy="941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9985"/>
            <a:r>
              <a:rPr lang="en-GB" sz="788" dirty="0">
                <a:solidFill>
                  <a:prstClr val="black"/>
                </a:solidFill>
                <a:latin typeface="Calibri" panose="020F0502020204030204"/>
              </a:rPr>
              <a:t>SM	sc short multiplet</a:t>
            </a:r>
          </a:p>
          <a:p>
            <a:pPr defTabSz="269985"/>
            <a:r>
              <a:rPr lang="en-GB" sz="788" dirty="0">
                <a:solidFill>
                  <a:prstClr val="black"/>
                </a:solidFill>
                <a:latin typeface="Calibri" panose="020F0502020204030204"/>
              </a:rPr>
              <a:t>LM	sc long multiplet</a:t>
            </a:r>
          </a:p>
          <a:p>
            <a:pPr defTabSz="269985"/>
            <a:r>
              <a:rPr lang="en-GB" sz="788" dirty="0">
                <a:solidFill>
                  <a:prstClr val="black"/>
                </a:solidFill>
                <a:latin typeface="Calibri" panose="020F0502020204030204"/>
              </a:rPr>
              <a:t>SCD	sc dipole</a:t>
            </a:r>
          </a:p>
          <a:p>
            <a:pPr defTabSz="269985"/>
            <a:r>
              <a:rPr lang="en-GB" sz="788" dirty="0">
                <a:solidFill>
                  <a:prstClr val="black"/>
                </a:solidFill>
                <a:latin typeface="Calibri" panose="020F0502020204030204"/>
              </a:rPr>
              <a:t>DC	diagnostic chamber</a:t>
            </a:r>
          </a:p>
          <a:p>
            <a:pPr defTabSz="269985"/>
            <a:r>
              <a:rPr lang="en-GB" sz="788" dirty="0">
                <a:solidFill>
                  <a:prstClr val="black"/>
                </a:solidFill>
                <a:latin typeface="Calibri" panose="020F0502020204030204"/>
              </a:rPr>
              <a:t>VAC	beam-line vacuum</a:t>
            </a:r>
          </a:p>
          <a:p>
            <a:pPr defTabSz="269985"/>
            <a:r>
              <a:rPr lang="en-GB" sz="788" dirty="0">
                <a:solidFill>
                  <a:prstClr val="black"/>
                </a:solidFill>
                <a:latin typeface="Calibri" panose="020F0502020204030204"/>
              </a:rPr>
              <a:t>EBD	EB dipole</a:t>
            </a:r>
          </a:p>
          <a:p>
            <a:pPr defTabSz="269985"/>
            <a:r>
              <a:rPr lang="en-GB" sz="788" dirty="0">
                <a:solidFill>
                  <a:prstClr val="black"/>
                </a:solidFill>
                <a:latin typeface="Calibri" panose="020F0502020204030204"/>
              </a:rPr>
              <a:t>EBM	EB multiplet</a:t>
            </a:r>
          </a:p>
        </p:txBody>
      </p:sp>
      <p:sp>
        <p:nvSpPr>
          <p:cNvPr id="155" name="Rectangle 154"/>
          <p:cNvSpPr/>
          <p:nvPr/>
        </p:nvSpPr>
        <p:spPr>
          <a:xfrm>
            <a:off x="7920301" y="4343631"/>
            <a:ext cx="1132041" cy="213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762"/>
            <a:r>
              <a:rPr lang="en-GB" sz="788" b="1" dirty="0">
                <a:solidFill>
                  <a:prstClr val="black"/>
                </a:solidFill>
                <a:latin typeface="Calibri" panose="020F0502020204030204"/>
              </a:rPr>
              <a:t>Installation: Super-FRS</a:t>
            </a:r>
            <a:endParaRPr lang="de-DE" sz="78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6" name="Rectangle 155"/>
          <p:cNvSpPr/>
          <p:nvPr/>
        </p:nvSpPr>
        <p:spPr>
          <a:xfrm>
            <a:off x="7920301" y="4541487"/>
            <a:ext cx="1055097" cy="213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762"/>
            <a:r>
              <a:rPr lang="en-GB" sz="788" b="1" dirty="0">
                <a:solidFill>
                  <a:srgbClr val="9DC3E6"/>
                </a:solidFill>
                <a:latin typeface="Calibri" panose="020F0502020204030204"/>
              </a:rPr>
              <a:t>Installation: NUSTAR</a:t>
            </a:r>
            <a:endParaRPr lang="de-DE" sz="78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7" name="TextBox 156"/>
          <p:cNvSpPr txBox="1"/>
          <p:nvPr/>
        </p:nvSpPr>
        <p:spPr>
          <a:xfrm rot="19630698">
            <a:off x="-10310" y="1876786"/>
            <a:ext cx="509010" cy="2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2"/>
            <a:r>
              <a:rPr lang="de-DE" sz="731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beam</a:t>
            </a:r>
          </a:p>
        </p:txBody>
      </p:sp>
      <p:cxnSp>
        <p:nvCxnSpPr>
          <p:cNvPr id="158" name="Straight Arrow Connector 157"/>
          <p:cNvCxnSpPr>
            <a:endCxn id="144" idx="1"/>
          </p:cNvCxnSpPr>
          <p:nvPr/>
        </p:nvCxnSpPr>
        <p:spPr>
          <a:xfrm flipV="1">
            <a:off x="29599" y="1885025"/>
            <a:ext cx="139060" cy="100827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5433850" y="493579"/>
            <a:ext cx="24384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762"/>
            <a:r>
              <a:rPr lang="en-GB" sz="1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Assembly Units along the beamline</a:t>
            </a:r>
            <a:endParaRPr lang="de-DE" sz="1200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159" name="Text Box 65"/>
          <p:cNvSpPr txBox="1">
            <a:spLocks noChangeArrowheads="1"/>
          </p:cNvSpPr>
          <p:nvPr/>
        </p:nvSpPr>
        <p:spPr bwMode="auto">
          <a:xfrm>
            <a:off x="7753691" y="3493975"/>
            <a:ext cx="1273271" cy="373854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 vert="horz" wrap="square" lIns="93494" tIns="46748" rIns="93494" bIns="46748" numCol="1" anchor="t" anchorCtr="0" compatLnSpc="1">
            <a:prstTxWarp prst="textNoShape">
              <a:avLst/>
            </a:prstTxWarp>
          </a:bodyPr>
          <a:lstStyle/>
          <a:p>
            <a:pPr algn="ctr" defTabSz="934880" fontAlgn="base">
              <a:lnSpc>
                <a:spcPts val="1023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1023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Calibri" pitchFamily="34" charset="0"/>
                <a:cs typeface="Times New Roman" pitchFamily="18" charset="0"/>
              </a:rPr>
              <a:t>early science locations</a:t>
            </a:r>
            <a:endParaRPr lang="en-GB" altLang="en-US" sz="1023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Arial" pitchFamily="34" charset="0"/>
            </a:endParaRPr>
          </a:p>
        </p:txBody>
      </p:sp>
      <p:sp>
        <p:nvSpPr>
          <p:cNvPr id="160" name="4-Point Star 159"/>
          <p:cNvSpPr/>
          <p:nvPr/>
        </p:nvSpPr>
        <p:spPr>
          <a:xfrm>
            <a:off x="6823651" y="3705139"/>
            <a:ext cx="174836" cy="176237"/>
          </a:xfrm>
          <a:prstGeom prst="star4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2"/>
            <a:endParaRPr lang="de-DE" sz="1349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161" name="4-Point Star 160"/>
          <p:cNvSpPr/>
          <p:nvPr/>
        </p:nvSpPr>
        <p:spPr>
          <a:xfrm>
            <a:off x="6190097" y="3304844"/>
            <a:ext cx="174836" cy="176237"/>
          </a:xfrm>
          <a:prstGeom prst="star4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2"/>
            <a:endParaRPr lang="de-DE" sz="1349">
              <a:solidFill>
                <a:srgbClr val="FFCC00"/>
              </a:solidFill>
              <a:latin typeface="Calibri" panose="020F0502020204030204"/>
            </a:endParaRPr>
          </a:p>
        </p:txBody>
      </p:sp>
      <p:sp>
        <p:nvSpPr>
          <p:cNvPr id="162" name="4-Point Star 161"/>
          <p:cNvSpPr/>
          <p:nvPr/>
        </p:nvSpPr>
        <p:spPr>
          <a:xfrm>
            <a:off x="7809598" y="3531022"/>
            <a:ext cx="174836" cy="176237"/>
          </a:xfrm>
          <a:prstGeom prst="star4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2"/>
            <a:endParaRPr lang="de-DE" sz="1349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163" name="Rectangle 162"/>
          <p:cNvSpPr/>
          <p:nvPr/>
        </p:nvSpPr>
        <p:spPr>
          <a:xfrm>
            <a:off x="3644262" y="4886972"/>
            <a:ext cx="2150079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26629"/>
            <a:r>
              <a:rPr lang="en-GB" sz="1050" dirty="0" err="1">
                <a:solidFill>
                  <a:prstClr val="black"/>
                </a:solidFill>
                <a:latin typeface="Calibri" panose="020F0502020204030204"/>
              </a:rPr>
              <a:t>Fxxx</a:t>
            </a:r>
            <a:r>
              <a:rPr lang="en-GB" sz="1050" dirty="0">
                <a:solidFill>
                  <a:prstClr val="black"/>
                </a:solidFill>
                <a:latin typeface="Calibri" panose="020F0502020204030204"/>
              </a:rPr>
              <a:t> notation defines “focal planes”</a:t>
            </a:r>
            <a:endParaRPr lang="de-DE" sz="10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4" name="Rectangle 163"/>
          <p:cNvSpPr/>
          <p:nvPr/>
        </p:nvSpPr>
        <p:spPr>
          <a:xfrm>
            <a:off x="6961253" y="777431"/>
            <a:ext cx="1828793" cy="819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04978"/>
            <a:r>
              <a:rPr lang="en-GB" sz="788" dirty="0">
                <a:solidFill>
                  <a:prstClr val="black"/>
                </a:solidFill>
                <a:latin typeface="Calibri" panose="020F0502020204030204"/>
              </a:rPr>
              <a:t>TA	target</a:t>
            </a:r>
          </a:p>
          <a:p>
            <a:pPr defTabSz="404978"/>
            <a:r>
              <a:rPr lang="en-GB" sz="788" dirty="0">
                <a:solidFill>
                  <a:prstClr val="black"/>
                </a:solidFill>
                <a:latin typeface="Calibri" panose="020F0502020204030204"/>
              </a:rPr>
              <a:t>NC_QQ	nc </a:t>
            </a:r>
            <a:r>
              <a:rPr lang="en-GB" sz="788" dirty="0" err="1">
                <a:solidFill>
                  <a:prstClr val="black"/>
                </a:solidFill>
                <a:latin typeface="Calibri" panose="020F0502020204030204"/>
              </a:rPr>
              <a:t>quadr</a:t>
            </a:r>
            <a:r>
              <a:rPr lang="en-GB" sz="788" dirty="0">
                <a:solidFill>
                  <a:prstClr val="black"/>
                </a:solidFill>
                <a:latin typeface="Calibri" panose="020F0502020204030204"/>
              </a:rPr>
              <a:t>. 1a + </a:t>
            </a:r>
            <a:r>
              <a:rPr lang="en-GB" sz="788" dirty="0" err="1">
                <a:solidFill>
                  <a:prstClr val="black"/>
                </a:solidFill>
                <a:latin typeface="Calibri" panose="020F0502020204030204"/>
              </a:rPr>
              <a:t>quadr</a:t>
            </a:r>
            <a:r>
              <a:rPr lang="en-GB" sz="788" dirty="0">
                <a:solidFill>
                  <a:prstClr val="black"/>
                </a:solidFill>
                <a:latin typeface="Calibri" panose="020F0502020204030204"/>
              </a:rPr>
              <a:t>. 1b</a:t>
            </a:r>
          </a:p>
          <a:p>
            <a:pPr defTabSz="404978"/>
            <a:r>
              <a:rPr lang="en-GB" sz="788" dirty="0">
                <a:solidFill>
                  <a:prstClr val="black"/>
                </a:solidFill>
                <a:latin typeface="Calibri" panose="020F0502020204030204"/>
              </a:rPr>
              <a:t>NC_QS	nc </a:t>
            </a:r>
            <a:r>
              <a:rPr lang="en-GB" sz="788" dirty="0" err="1">
                <a:solidFill>
                  <a:prstClr val="black"/>
                </a:solidFill>
                <a:latin typeface="Calibri" panose="020F0502020204030204"/>
              </a:rPr>
              <a:t>quadr</a:t>
            </a:r>
            <a:r>
              <a:rPr lang="en-GB" sz="788" dirty="0">
                <a:solidFill>
                  <a:prstClr val="black"/>
                </a:solidFill>
                <a:latin typeface="Calibri" panose="020F0502020204030204"/>
              </a:rPr>
              <a:t>. 2 + sextupole</a:t>
            </a:r>
          </a:p>
          <a:p>
            <a:pPr defTabSz="404978"/>
            <a:r>
              <a:rPr lang="en-GB" sz="788" dirty="0">
                <a:solidFill>
                  <a:prstClr val="black"/>
                </a:solidFill>
                <a:latin typeface="Calibri" panose="020F0502020204030204"/>
              </a:rPr>
              <a:t>NC_D	nc dipole</a:t>
            </a:r>
          </a:p>
          <a:p>
            <a:pPr defTabSz="404978"/>
            <a:r>
              <a:rPr lang="en-GB" sz="788" dirty="0">
                <a:solidFill>
                  <a:prstClr val="black"/>
                </a:solidFill>
                <a:latin typeface="Calibri" panose="020F0502020204030204"/>
              </a:rPr>
              <a:t>BC	beam catcher</a:t>
            </a:r>
          </a:p>
          <a:p>
            <a:pPr defTabSz="404978"/>
            <a:r>
              <a:rPr lang="en-GB" sz="788" dirty="0">
                <a:solidFill>
                  <a:prstClr val="black"/>
                </a:solidFill>
                <a:latin typeface="Calibri" panose="020F0502020204030204"/>
              </a:rPr>
              <a:t>NC_S	nc sextupole</a:t>
            </a:r>
          </a:p>
        </p:txBody>
      </p:sp>
      <p:sp>
        <p:nvSpPr>
          <p:cNvPr id="165" name="Rectangle 164"/>
          <p:cNvSpPr/>
          <p:nvPr/>
        </p:nvSpPr>
        <p:spPr>
          <a:xfrm>
            <a:off x="402123" y="2553050"/>
            <a:ext cx="2465045" cy="698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9985"/>
            <a:r>
              <a:rPr lang="en-GB" sz="788" dirty="0">
                <a:solidFill>
                  <a:prstClr val="black"/>
                </a:solidFill>
                <a:latin typeface="Calibri" panose="020F0502020204030204"/>
              </a:rPr>
              <a:t>7	sc short </a:t>
            </a:r>
            <a:r>
              <a:rPr lang="en-GB" sz="788">
                <a:solidFill>
                  <a:prstClr val="black"/>
                </a:solidFill>
                <a:latin typeface="Calibri" panose="020F0502020204030204"/>
              </a:rPr>
              <a:t>multiplets</a:t>
            </a:r>
            <a:endParaRPr lang="en-GB" sz="788" dirty="0">
              <a:solidFill>
                <a:prstClr val="black"/>
              </a:solidFill>
              <a:latin typeface="Calibri" panose="020F0502020204030204"/>
            </a:endParaRPr>
          </a:p>
          <a:p>
            <a:pPr defTabSz="269985"/>
            <a:r>
              <a:rPr lang="en-GB" sz="788" dirty="0">
                <a:solidFill>
                  <a:prstClr val="black"/>
                </a:solidFill>
                <a:latin typeface="Calibri" panose="020F0502020204030204"/>
              </a:rPr>
              <a:t>13	sc long multiplets</a:t>
            </a:r>
          </a:p>
          <a:p>
            <a:pPr defTabSz="269985"/>
            <a:r>
              <a:rPr lang="en-GB" sz="788" dirty="0">
                <a:solidFill>
                  <a:prstClr val="black"/>
                </a:solidFill>
                <a:latin typeface="Calibri" panose="020F0502020204030204"/>
              </a:rPr>
              <a:t>15	sc dipoles</a:t>
            </a:r>
          </a:p>
          <a:p>
            <a:pPr defTabSz="269985"/>
            <a:r>
              <a:rPr lang="en-GB" sz="788" dirty="0">
                <a:solidFill>
                  <a:prstClr val="black"/>
                </a:solidFill>
                <a:latin typeface="Calibri" panose="020F0502020204030204"/>
              </a:rPr>
              <a:t>10	diagnostic chambers (DC_01 not includable)</a:t>
            </a:r>
          </a:p>
          <a:p>
            <a:pPr defTabSz="269985"/>
            <a:r>
              <a:rPr lang="en-GB" sz="788" dirty="0">
                <a:solidFill>
                  <a:prstClr val="black"/>
                </a:solidFill>
                <a:latin typeface="Calibri" panose="020F0502020204030204"/>
              </a:rPr>
              <a:t>4	long/special beam pipes</a:t>
            </a:r>
          </a:p>
        </p:txBody>
      </p:sp>
      <p:sp>
        <p:nvSpPr>
          <p:cNvPr id="166" name="Rectangle 165"/>
          <p:cNvSpPr/>
          <p:nvPr/>
        </p:nvSpPr>
        <p:spPr>
          <a:xfrm>
            <a:off x="384847" y="2146377"/>
            <a:ext cx="23908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762"/>
            <a:r>
              <a:rPr lang="en-GB" sz="1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Number of pieces for Early Science</a:t>
            </a:r>
          </a:p>
          <a:p>
            <a:pPr defTabSz="685762"/>
            <a:r>
              <a:rPr lang="en-GB" sz="1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(Target Area excluded)</a:t>
            </a:r>
            <a:endParaRPr lang="de-DE" sz="1200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167" name="Rectangle 166"/>
          <p:cNvSpPr/>
          <p:nvPr/>
        </p:nvSpPr>
        <p:spPr>
          <a:xfrm>
            <a:off x="402123" y="3536720"/>
            <a:ext cx="2465045" cy="577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9985"/>
            <a:r>
              <a:rPr lang="en-GB" sz="788" dirty="0">
                <a:solidFill>
                  <a:prstClr val="black"/>
                </a:solidFill>
                <a:latin typeface="Calibri" panose="020F0502020204030204"/>
              </a:rPr>
              <a:t>4	sc long multiplets</a:t>
            </a:r>
          </a:p>
          <a:p>
            <a:pPr defTabSz="269985"/>
            <a:r>
              <a:rPr lang="en-GB" sz="788" dirty="0">
                <a:solidFill>
                  <a:prstClr val="black"/>
                </a:solidFill>
                <a:latin typeface="Calibri" panose="020F0502020204030204"/>
              </a:rPr>
              <a:t>3	sc dipoles</a:t>
            </a:r>
          </a:p>
          <a:p>
            <a:pPr defTabSz="269985"/>
            <a:r>
              <a:rPr lang="en-GB" sz="788" dirty="0">
                <a:solidFill>
                  <a:prstClr val="black"/>
                </a:solidFill>
                <a:latin typeface="Calibri" panose="020F0502020204030204"/>
              </a:rPr>
              <a:t>2-3	diagnostic chambers</a:t>
            </a:r>
          </a:p>
          <a:p>
            <a:pPr defTabSz="269985"/>
            <a:r>
              <a:rPr lang="en-GB" sz="788" dirty="0">
                <a:solidFill>
                  <a:prstClr val="black"/>
                </a:solidFill>
                <a:latin typeface="Calibri" panose="020F0502020204030204"/>
              </a:rPr>
              <a:t>1	long/special beam pipes</a:t>
            </a:r>
          </a:p>
        </p:txBody>
      </p:sp>
      <p:sp>
        <p:nvSpPr>
          <p:cNvPr id="168" name="Rectangle 167"/>
          <p:cNvSpPr/>
          <p:nvPr/>
        </p:nvSpPr>
        <p:spPr>
          <a:xfrm>
            <a:off x="376256" y="3325282"/>
            <a:ext cx="32698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762"/>
            <a:r>
              <a:rPr lang="en-GB" sz="1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Additional number of pieces for LEB (up to FLF3)</a:t>
            </a:r>
            <a:endParaRPr lang="de-DE" sz="1200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169" name="Rectangle 168"/>
          <p:cNvSpPr/>
          <p:nvPr/>
        </p:nvSpPr>
        <p:spPr>
          <a:xfrm>
            <a:off x="382583" y="4343015"/>
            <a:ext cx="2465045" cy="819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9985"/>
            <a:r>
              <a:rPr lang="en-GB" sz="788" dirty="0">
                <a:solidFill>
                  <a:prstClr val="black"/>
                </a:solidFill>
                <a:latin typeface="Calibri" panose="020F0502020204030204"/>
              </a:rPr>
              <a:t>6	sc long multiplets</a:t>
            </a:r>
          </a:p>
          <a:p>
            <a:pPr defTabSz="269985"/>
            <a:r>
              <a:rPr lang="en-GB" sz="788" dirty="0">
                <a:solidFill>
                  <a:prstClr val="black"/>
                </a:solidFill>
                <a:latin typeface="Calibri" panose="020F0502020204030204"/>
              </a:rPr>
              <a:t>6	sc dipoles</a:t>
            </a:r>
          </a:p>
          <a:p>
            <a:pPr defTabSz="269985"/>
            <a:r>
              <a:rPr lang="en-GB" sz="788" dirty="0">
                <a:solidFill>
                  <a:prstClr val="black"/>
                </a:solidFill>
                <a:latin typeface="Calibri" panose="020F0502020204030204"/>
              </a:rPr>
              <a:t>6	diagnostic chambers</a:t>
            </a:r>
          </a:p>
          <a:p>
            <a:pPr defTabSz="269985"/>
            <a:r>
              <a:rPr lang="en-GB" sz="788" dirty="0">
                <a:solidFill>
                  <a:prstClr val="black"/>
                </a:solidFill>
                <a:latin typeface="Calibri" panose="020F0502020204030204"/>
              </a:rPr>
              <a:t>6	long/special beam pipes</a:t>
            </a:r>
          </a:p>
          <a:p>
            <a:pPr defTabSz="269985"/>
            <a:r>
              <a:rPr lang="en-GB" sz="788" dirty="0">
                <a:solidFill>
                  <a:prstClr val="black"/>
                </a:solidFill>
                <a:latin typeface="Calibri" panose="020F0502020204030204"/>
              </a:rPr>
              <a:t>5	sc Energy Buncher multiplets</a:t>
            </a:r>
          </a:p>
          <a:p>
            <a:pPr defTabSz="269985"/>
            <a:r>
              <a:rPr lang="en-GB" sz="788" dirty="0">
                <a:solidFill>
                  <a:prstClr val="black"/>
                </a:solidFill>
                <a:latin typeface="Calibri" panose="020F0502020204030204"/>
              </a:rPr>
              <a:t>3	sc Energy Buncher dipoles</a:t>
            </a:r>
          </a:p>
        </p:txBody>
      </p:sp>
      <p:sp>
        <p:nvSpPr>
          <p:cNvPr id="170" name="Rectangle 169"/>
          <p:cNvSpPr/>
          <p:nvPr/>
        </p:nvSpPr>
        <p:spPr>
          <a:xfrm>
            <a:off x="356715" y="4131575"/>
            <a:ext cx="29810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762"/>
            <a:r>
              <a:rPr lang="en-GB" sz="1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Additional number of pieces for completion</a:t>
            </a:r>
            <a:endParaRPr lang="de-DE" sz="1200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171" name="Rectangle 153"/>
          <p:cNvSpPr/>
          <p:nvPr/>
        </p:nvSpPr>
        <p:spPr>
          <a:xfrm>
            <a:off x="5485744" y="1912921"/>
            <a:ext cx="1965228" cy="334835"/>
          </a:xfrm>
          <a:prstGeom prst="rect">
            <a:avLst/>
          </a:prstGeom>
          <a:ln w="12700">
            <a:solidFill>
              <a:srgbClr val="663300"/>
            </a:solidFill>
            <a:prstDash val="dash"/>
          </a:ln>
        </p:spPr>
        <p:txBody>
          <a:bodyPr wrap="square">
            <a:spAutoFit/>
          </a:bodyPr>
          <a:lstStyle/>
          <a:p>
            <a:pPr defTabSz="269985"/>
            <a:r>
              <a:rPr lang="en-GB" sz="788" dirty="0">
                <a:solidFill>
                  <a:srgbClr val="663300"/>
                </a:solidFill>
                <a:latin typeface="Calibri" panose="020F0502020204030204"/>
              </a:rPr>
              <a:t>Power converter Racks (total)	77</a:t>
            </a:r>
          </a:p>
          <a:p>
            <a:pPr defTabSz="269985"/>
            <a:r>
              <a:rPr lang="en-GB" sz="788" dirty="0">
                <a:solidFill>
                  <a:srgbClr val="663300"/>
                </a:solidFill>
                <a:latin typeface="Calibri" panose="020F0502020204030204"/>
              </a:rPr>
              <a:t>Control Racks (total)		336</a:t>
            </a:r>
          </a:p>
        </p:txBody>
      </p:sp>
      <p:sp>
        <p:nvSpPr>
          <p:cNvPr id="2" name="Rectangle 1"/>
          <p:cNvSpPr/>
          <p:nvPr/>
        </p:nvSpPr>
        <p:spPr>
          <a:xfrm>
            <a:off x="7133407" y="1874973"/>
            <a:ext cx="761234" cy="290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86" dirty="0">
                <a:solidFill>
                  <a:schemeClr val="accent4">
                    <a:lumMod val="50000"/>
                  </a:schemeClr>
                </a:solidFill>
              </a:rPr>
              <a:t>not ATB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E1C383-D8CC-4B90-8B99-5E7409F87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7A9F-4798-41ED-8FA4-366F46F43B0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7109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64" y="1131154"/>
            <a:ext cx="8899953" cy="3788263"/>
          </a:xfrm>
          <a:prstGeom prst="rect">
            <a:avLst/>
          </a:prstGeom>
        </p:spPr>
      </p:pic>
      <p:sp>
        <p:nvSpPr>
          <p:cNvPr id="68" name="Rectangle 67"/>
          <p:cNvSpPr/>
          <p:nvPr/>
        </p:nvSpPr>
        <p:spPr>
          <a:xfrm rot="19649704">
            <a:off x="186683" y="1532172"/>
            <a:ext cx="792305" cy="459524"/>
          </a:xfrm>
          <a:prstGeom prst="rect">
            <a:avLst/>
          </a:prstGeom>
          <a:noFill/>
          <a:ln>
            <a:solidFill>
              <a:srgbClr val="E46C0A">
                <a:alpha val="3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0816"/>
            <a:endParaRPr lang="en-IE" sz="1392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9" name="Rectangle 68"/>
          <p:cNvSpPr/>
          <p:nvPr/>
        </p:nvSpPr>
        <p:spPr>
          <a:xfrm rot="16200000">
            <a:off x="2138059" y="196158"/>
            <a:ext cx="2490270" cy="3405461"/>
          </a:xfrm>
          <a:prstGeom prst="rect">
            <a:avLst/>
          </a:prstGeom>
          <a:noFill/>
          <a:ln>
            <a:solidFill>
              <a:srgbClr val="E46C0A">
                <a:alpha val="3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0816"/>
            <a:endParaRPr lang="en-IE" sz="1392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70" name="Straight Connector 69"/>
          <p:cNvCxnSpPr/>
          <p:nvPr/>
        </p:nvCxnSpPr>
        <p:spPr>
          <a:xfrm flipV="1">
            <a:off x="3204359" y="1074672"/>
            <a:ext cx="931458" cy="1122449"/>
          </a:xfrm>
          <a:prstGeom prst="line">
            <a:avLst/>
          </a:prstGeom>
          <a:ln w="31750">
            <a:solidFill>
              <a:schemeClr val="accent1">
                <a:alpha val="3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3687868" y="957586"/>
            <a:ext cx="593261" cy="2242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890816"/>
            <a:r>
              <a:rPr lang="de-DE" sz="857" dirty="0">
                <a:solidFill>
                  <a:srgbClr val="4F81BD">
                    <a:lumMod val="75000"/>
                  </a:srgbClr>
                </a:solidFill>
                <a:latin typeface="Calibri"/>
              </a:rPr>
              <a:t>G018</a:t>
            </a:r>
            <a:endParaRPr lang="en-IE" sz="857" dirty="0">
              <a:solidFill>
                <a:srgbClr val="4F81BD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048126" y="1124778"/>
            <a:ext cx="911990" cy="2242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890816"/>
            <a:r>
              <a:rPr lang="de-DE" sz="857" dirty="0">
                <a:solidFill>
                  <a:srgbClr val="4F81BD">
                    <a:lumMod val="75000"/>
                  </a:srgbClr>
                </a:solidFill>
                <a:latin typeface="Calibri"/>
              </a:rPr>
              <a:t>T103</a:t>
            </a:r>
            <a:endParaRPr lang="en-IE" sz="857" dirty="0">
              <a:solidFill>
                <a:srgbClr val="4F81BD">
                  <a:lumMod val="75000"/>
                </a:srgbClr>
              </a:solidFill>
              <a:latin typeface="Calibri"/>
            </a:endParaRPr>
          </a:p>
        </p:txBody>
      </p:sp>
      <p:cxnSp>
        <p:nvCxnSpPr>
          <p:cNvPr id="73" name="Straight Connector 72"/>
          <p:cNvCxnSpPr/>
          <p:nvPr/>
        </p:nvCxnSpPr>
        <p:spPr>
          <a:xfrm flipV="1">
            <a:off x="6281257" y="3436349"/>
            <a:ext cx="401692" cy="721251"/>
          </a:xfrm>
          <a:prstGeom prst="line">
            <a:avLst/>
          </a:prstGeom>
          <a:ln w="31750">
            <a:solidFill>
              <a:schemeClr val="accent1">
                <a:alpha val="3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6281256" y="4145199"/>
            <a:ext cx="763516" cy="459877"/>
          </a:xfrm>
          <a:prstGeom prst="line">
            <a:avLst/>
          </a:prstGeom>
          <a:ln w="31750">
            <a:solidFill>
              <a:schemeClr val="accent1">
                <a:alpha val="3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flipV="1">
            <a:off x="6682886" y="3193489"/>
            <a:ext cx="744545" cy="246728"/>
          </a:xfrm>
          <a:prstGeom prst="line">
            <a:avLst/>
          </a:prstGeom>
          <a:ln w="31750">
            <a:solidFill>
              <a:schemeClr val="accent1">
                <a:alpha val="3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7079424" y="2557993"/>
            <a:ext cx="340580" cy="637031"/>
          </a:xfrm>
          <a:prstGeom prst="line">
            <a:avLst/>
          </a:prstGeom>
          <a:ln w="31750">
            <a:solidFill>
              <a:schemeClr val="accent1">
                <a:alpha val="3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7022628" y="3334309"/>
            <a:ext cx="717729" cy="378680"/>
          </a:xfrm>
          <a:prstGeom prst="line">
            <a:avLst/>
          </a:prstGeom>
          <a:ln w="31750">
            <a:solidFill>
              <a:schemeClr val="accent1">
                <a:alpha val="3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V="1">
            <a:off x="6950440" y="2557067"/>
            <a:ext cx="143876" cy="47733"/>
          </a:xfrm>
          <a:prstGeom prst="line">
            <a:avLst/>
          </a:prstGeom>
          <a:ln w="31750">
            <a:solidFill>
              <a:schemeClr val="accent1">
                <a:alpha val="3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6937348" y="3093332"/>
            <a:ext cx="911990" cy="2242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890816"/>
            <a:r>
              <a:rPr lang="de-DE" sz="857" dirty="0">
                <a:solidFill>
                  <a:srgbClr val="4F81BD">
                    <a:lumMod val="75000"/>
                  </a:srgbClr>
                </a:solidFill>
                <a:latin typeface="Calibri"/>
              </a:rPr>
              <a:t>G006A</a:t>
            </a:r>
            <a:endParaRPr lang="en-IE" sz="857" dirty="0">
              <a:solidFill>
                <a:srgbClr val="4F81BD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26670" y="1363940"/>
            <a:ext cx="526106" cy="3065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90816"/>
            <a:r>
              <a:rPr lang="en-GB" sz="1392" b="1" dirty="0">
                <a:solidFill>
                  <a:srgbClr val="FF33CC"/>
                </a:solidFill>
                <a:latin typeface="Calibri"/>
              </a:rPr>
              <a:t>FTF1</a:t>
            </a:r>
            <a:endParaRPr lang="en-IE" sz="1392" b="1" dirty="0">
              <a:solidFill>
                <a:srgbClr val="FF33CC"/>
              </a:solidFill>
              <a:latin typeface="Calibri"/>
            </a:endParaRPr>
          </a:p>
        </p:txBody>
      </p:sp>
      <p:cxnSp>
        <p:nvCxnSpPr>
          <p:cNvPr id="84" name="Straight Connector 83"/>
          <p:cNvCxnSpPr/>
          <p:nvPr/>
        </p:nvCxnSpPr>
        <p:spPr>
          <a:xfrm flipV="1">
            <a:off x="1040399" y="1346106"/>
            <a:ext cx="647966" cy="396945"/>
          </a:xfrm>
          <a:prstGeom prst="line">
            <a:avLst/>
          </a:prstGeom>
          <a:ln w="12700">
            <a:solidFill>
              <a:srgbClr val="E46C0A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V="1">
            <a:off x="1229645" y="1074673"/>
            <a:ext cx="458720" cy="1"/>
          </a:xfrm>
          <a:prstGeom prst="line">
            <a:avLst/>
          </a:prstGeom>
          <a:ln w="12700">
            <a:solidFill>
              <a:srgbClr val="E46C0A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V="1">
            <a:off x="5941896" y="3175988"/>
            <a:ext cx="87272" cy="124902"/>
          </a:xfrm>
          <a:prstGeom prst="line">
            <a:avLst/>
          </a:prstGeom>
          <a:ln w="25400">
            <a:solidFill>
              <a:srgbClr val="E46C0A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5936224" y="3303451"/>
            <a:ext cx="458819" cy="288669"/>
          </a:xfrm>
          <a:prstGeom prst="line">
            <a:avLst/>
          </a:prstGeom>
          <a:ln w="12700">
            <a:solidFill>
              <a:srgbClr val="E46C0A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6034612" y="3186917"/>
            <a:ext cx="468617" cy="265470"/>
          </a:xfrm>
          <a:prstGeom prst="line">
            <a:avLst/>
          </a:prstGeom>
          <a:ln w="12700">
            <a:solidFill>
              <a:srgbClr val="E46C0A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V="1">
            <a:off x="6400486" y="3451818"/>
            <a:ext cx="100748" cy="144803"/>
          </a:xfrm>
          <a:prstGeom prst="line">
            <a:avLst/>
          </a:prstGeom>
          <a:ln w="12700">
            <a:solidFill>
              <a:srgbClr val="E46C0A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Freeform 89"/>
          <p:cNvSpPr/>
          <p:nvPr/>
        </p:nvSpPr>
        <p:spPr>
          <a:xfrm>
            <a:off x="4842160" y="3159217"/>
            <a:ext cx="2189023" cy="1846343"/>
          </a:xfrm>
          <a:custGeom>
            <a:avLst/>
            <a:gdLst>
              <a:gd name="connsiteX0" fmla="*/ 0 w 1874520"/>
              <a:gd name="connsiteY0" fmla="*/ 0 h 1796143"/>
              <a:gd name="connsiteX1" fmla="*/ 640080 w 1874520"/>
              <a:gd name="connsiteY1" fmla="*/ 444137 h 1796143"/>
              <a:gd name="connsiteX2" fmla="*/ 1080951 w 1874520"/>
              <a:gd name="connsiteY2" fmla="*/ 1260566 h 1796143"/>
              <a:gd name="connsiteX3" fmla="*/ 1874520 w 1874520"/>
              <a:gd name="connsiteY3" fmla="*/ 1796143 h 1796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1796143">
                <a:moveTo>
                  <a:pt x="0" y="0"/>
                </a:moveTo>
                <a:cubicBezTo>
                  <a:pt x="229961" y="117021"/>
                  <a:pt x="459922" y="234043"/>
                  <a:pt x="640080" y="444137"/>
                </a:cubicBezTo>
                <a:cubicBezTo>
                  <a:pt x="820238" y="654231"/>
                  <a:pt x="875211" y="1035232"/>
                  <a:pt x="1080951" y="1260566"/>
                </a:cubicBezTo>
                <a:cubicBezTo>
                  <a:pt x="1286691" y="1485900"/>
                  <a:pt x="1580605" y="1641021"/>
                  <a:pt x="1874520" y="1796143"/>
                </a:cubicBezTo>
              </a:path>
            </a:pathLst>
          </a:custGeom>
          <a:noFill/>
          <a:ln>
            <a:solidFill>
              <a:srgbClr val="E46C0A">
                <a:alpha val="3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0816"/>
            <a:endParaRPr lang="en-IE" sz="1392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1" name="Freeform 90"/>
          <p:cNvSpPr/>
          <p:nvPr/>
        </p:nvSpPr>
        <p:spPr>
          <a:xfrm>
            <a:off x="5254266" y="3156974"/>
            <a:ext cx="1867142" cy="1653168"/>
          </a:xfrm>
          <a:custGeom>
            <a:avLst/>
            <a:gdLst>
              <a:gd name="connsiteX0" fmla="*/ 0 w 1874520"/>
              <a:gd name="connsiteY0" fmla="*/ 0 h 1796143"/>
              <a:gd name="connsiteX1" fmla="*/ 640080 w 1874520"/>
              <a:gd name="connsiteY1" fmla="*/ 444137 h 1796143"/>
              <a:gd name="connsiteX2" fmla="*/ 1080951 w 1874520"/>
              <a:gd name="connsiteY2" fmla="*/ 1260566 h 1796143"/>
              <a:gd name="connsiteX3" fmla="*/ 1874520 w 1874520"/>
              <a:gd name="connsiteY3" fmla="*/ 1796143 h 1796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1796143">
                <a:moveTo>
                  <a:pt x="0" y="0"/>
                </a:moveTo>
                <a:cubicBezTo>
                  <a:pt x="229961" y="117021"/>
                  <a:pt x="459922" y="234043"/>
                  <a:pt x="640080" y="444137"/>
                </a:cubicBezTo>
                <a:cubicBezTo>
                  <a:pt x="820238" y="654231"/>
                  <a:pt x="875211" y="1035232"/>
                  <a:pt x="1080951" y="1260566"/>
                </a:cubicBezTo>
                <a:cubicBezTo>
                  <a:pt x="1286691" y="1485900"/>
                  <a:pt x="1580605" y="1641021"/>
                  <a:pt x="1874520" y="1796143"/>
                </a:cubicBezTo>
              </a:path>
            </a:pathLst>
          </a:custGeom>
          <a:noFill/>
          <a:ln>
            <a:solidFill>
              <a:srgbClr val="E46C0A">
                <a:alpha val="3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0816"/>
            <a:endParaRPr lang="en-IE" sz="1392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92" name="Straight Connector 91"/>
          <p:cNvCxnSpPr>
            <a:endCxn id="91" idx="3"/>
          </p:cNvCxnSpPr>
          <p:nvPr/>
        </p:nvCxnSpPr>
        <p:spPr>
          <a:xfrm flipV="1">
            <a:off x="7019968" y="4810141"/>
            <a:ext cx="101441" cy="194876"/>
          </a:xfrm>
          <a:prstGeom prst="line">
            <a:avLst/>
          </a:prstGeom>
          <a:ln w="12700">
            <a:solidFill>
              <a:srgbClr val="E46C0A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Freeform 92"/>
          <p:cNvSpPr/>
          <p:nvPr/>
        </p:nvSpPr>
        <p:spPr>
          <a:xfrm>
            <a:off x="5094416" y="2967867"/>
            <a:ext cx="938124" cy="223864"/>
          </a:xfrm>
          <a:custGeom>
            <a:avLst/>
            <a:gdLst>
              <a:gd name="connsiteX0" fmla="*/ 0 w 924197"/>
              <a:gd name="connsiteY0" fmla="*/ 0 h 146957"/>
              <a:gd name="connsiteX1" fmla="*/ 682534 w 924197"/>
              <a:gd name="connsiteY1" fmla="*/ 45720 h 146957"/>
              <a:gd name="connsiteX2" fmla="*/ 924197 w 924197"/>
              <a:gd name="connsiteY2" fmla="*/ 146957 h 146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4197" h="146957">
                <a:moveTo>
                  <a:pt x="0" y="0"/>
                </a:moveTo>
                <a:cubicBezTo>
                  <a:pt x="264250" y="10613"/>
                  <a:pt x="528501" y="21227"/>
                  <a:pt x="682534" y="45720"/>
                </a:cubicBezTo>
                <a:cubicBezTo>
                  <a:pt x="836567" y="70213"/>
                  <a:pt x="880382" y="108585"/>
                  <a:pt x="924197" y="146957"/>
                </a:cubicBezTo>
              </a:path>
            </a:pathLst>
          </a:custGeom>
          <a:noFill/>
          <a:ln>
            <a:solidFill>
              <a:srgbClr val="E46C0A">
                <a:alpha val="3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0816"/>
            <a:endParaRPr lang="en-IE" sz="1392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4" name="Freeform 93"/>
          <p:cNvSpPr/>
          <p:nvPr/>
        </p:nvSpPr>
        <p:spPr>
          <a:xfrm rot="21361117">
            <a:off x="5877023" y="2918218"/>
            <a:ext cx="1324815" cy="139141"/>
          </a:xfrm>
          <a:custGeom>
            <a:avLst/>
            <a:gdLst>
              <a:gd name="connsiteX0" fmla="*/ 0 w 1489166"/>
              <a:gd name="connsiteY0" fmla="*/ 202474 h 260909"/>
              <a:gd name="connsiteX1" fmla="*/ 901337 w 1489166"/>
              <a:gd name="connsiteY1" fmla="*/ 248194 h 260909"/>
              <a:gd name="connsiteX2" fmla="*/ 1489166 w 1489166"/>
              <a:gd name="connsiteY2" fmla="*/ 0 h 260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89166" h="260909">
                <a:moveTo>
                  <a:pt x="0" y="202474"/>
                </a:moveTo>
                <a:cubicBezTo>
                  <a:pt x="326571" y="242207"/>
                  <a:pt x="653143" y="281940"/>
                  <a:pt x="901337" y="248194"/>
                </a:cubicBezTo>
                <a:cubicBezTo>
                  <a:pt x="1149531" y="214448"/>
                  <a:pt x="1319348" y="107224"/>
                  <a:pt x="1489166" y="0"/>
                </a:cubicBezTo>
              </a:path>
            </a:pathLst>
          </a:custGeom>
          <a:noFill/>
          <a:ln>
            <a:solidFill>
              <a:srgbClr val="E46C0A">
                <a:alpha val="3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0816"/>
            <a:endParaRPr lang="en-IE" sz="1392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5" name="Freeform 94"/>
          <p:cNvSpPr/>
          <p:nvPr/>
        </p:nvSpPr>
        <p:spPr>
          <a:xfrm>
            <a:off x="6203817" y="3065351"/>
            <a:ext cx="1108832" cy="254955"/>
          </a:xfrm>
          <a:custGeom>
            <a:avLst/>
            <a:gdLst>
              <a:gd name="connsiteX0" fmla="*/ 0 w 1443446"/>
              <a:gd name="connsiteY0" fmla="*/ 378823 h 444503"/>
              <a:gd name="connsiteX1" fmla="*/ 610688 w 1443446"/>
              <a:gd name="connsiteY1" fmla="*/ 414746 h 444503"/>
              <a:gd name="connsiteX2" fmla="*/ 1443446 w 1443446"/>
              <a:gd name="connsiteY2" fmla="*/ 0 h 444503"/>
              <a:gd name="connsiteX3" fmla="*/ 1443446 w 1443446"/>
              <a:gd name="connsiteY3" fmla="*/ 0 h 444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3446" h="444503">
                <a:moveTo>
                  <a:pt x="0" y="378823"/>
                </a:moveTo>
                <a:cubicBezTo>
                  <a:pt x="185057" y="428353"/>
                  <a:pt x="370114" y="477883"/>
                  <a:pt x="610688" y="414746"/>
                </a:cubicBezTo>
                <a:cubicBezTo>
                  <a:pt x="851262" y="351609"/>
                  <a:pt x="1443446" y="0"/>
                  <a:pt x="1443446" y="0"/>
                </a:cubicBezTo>
                <a:lnTo>
                  <a:pt x="1443446" y="0"/>
                </a:lnTo>
              </a:path>
            </a:pathLst>
          </a:custGeom>
          <a:noFill/>
          <a:ln>
            <a:solidFill>
              <a:srgbClr val="E46C0A">
                <a:alpha val="3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0816"/>
            <a:endParaRPr lang="en-IE" sz="1392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96" name="Straight Connector 95"/>
          <p:cNvCxnSpPr>
            <a:endCxn id="95" idx="2"/>
          </p:cNvCxnSpPr>
          <p:nvPr/>
        </p:nvCxnSpPr>
        <p:spPr>
          <a:xfrm>
            <a:off x="7187015" y="2872394"/>
            <a:ext cx="125633" cy="192958"/>
          </a:xfrm>
          <a:prstGeom prst="line">
            <a:avLst/>
          </a:prstGeom>
          <a:ln w="12700">
            <a:solidFill>
              <a:srgbClr val="E46C0A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Freeform 100"/>
          <p:cNvSpPr/>
          <p:nvPr/>
        </p:nvSpPr>
        <p:spPr>
          <a:xfrm>
            <a:off x="5063314" y="3143047"/>
            <a:ext cx="881072" cy="165218"/>
          </a:xfrm>
          <a:custGeom>
            <a:avLst/>
            <a:gdLst>
              <a:gd name="connsiteX0" fmla="*/ 0 w 924197"/>
              <a:gd name="connsiteY0" fmla="*/ 0 h 146957"/>
              <a:gd name="connsiteX1" fmla="*/ 682534 w 924197"/>
              <a:gd name="connsiteY1" fmla="*/ 45720 h 146957"/>
              <a:gd name="connsiteX2" fmla="*/ 924197 w 924197"/>
              <a:gd name="connsiteY2" fmla="*/ 146957 h 146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4197" h="146957">
                <a:moveTo>
                  <a:pt x="0" y="0"/>
                </a:moveTo>
                <a:cubicBezTo>
                  <a:pt x="264250" y="10613"/>
                  <a:pt x="528501" y="21227"/>
                  <a:pt x="682534" y="45720"/>
                </a:cubicBezTo>
                <a:cubicBezTo>
                  <a:pt x="836567" y="70213"/>
                  <a:pt x="880382" y="108585"/>
                  <a:pt x="924197" y="146957"/>
                </a:cubicBezTo>
              </a:path>
            </a:pathLst>
          </a:custGeom>
          <a:noFill/>
          <a:ln>
            <a:solidFill>
              <a:srgbClr val="E46C0A">
                <a:alpha val="3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0816"/>
            <a:endParaRPr lang="en-IE" sz="1392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2286562" y="72331"/>
            <a:ext cx="67958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</a:rPr>
              <a:t>Commissioning </a:t>
            </a:r>
            <a:r>
              <a:rPr lang="en-GB" sz="2000" b="1" u="sng" dirty="0">
                <a:solidFill>
                  <a:srgbClr val="FF33CC"/>
                </a:solidFill>
              </a:rPr>
              <a:t>sections</a:t>
            </a:r>
            <a:r>
              <a:rPr lang="en-GB" sz="2000" b="1" dirty="0">
                <a:solidFill>
                  <a:srgbClr val="7030A0"/>
                </a:solidFill>
              </a:rPr>
              <a:t> </a:t>
            </a:r>
            <a:r>
              <a:rPr lang="en-GB" sz="2000" b="1" dirty="0">
                <a:solidFill>
                  <a:srgbClr val="002060"/>
                </a:solidFill>
              </a:rPr>
              <a:t>along the beamline                              v1</a:t>
            </a:r>
          </a:p>
        </p:txBody>
      </p:sp>
      <p:pic>
        <p:nvPicPr>
          <p:cNvPr id="109" name="Picture 10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9584" y="4659756"/>
            <a:ext cx="129458" cy="98998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0729" y="4855173"/>
            <a:ext cx="90455" cy="69172"/>
          </a:xfrm>
          <a:prstGeom prst="rect">
            <a:avLst/>
          </a:prstGeom>
        </p:spPr>
      </p:pic>
      <p:sp>
        <p:nvSpPr>
          <p:cNvPr id="111" name="Rounded Rectangle 110"/>
          <p:cNvSpPr/>
          <p:nvPr/>
        </p:nvSpPr>
        <p:spPr>
          <a:xfrm rot="20638882">
            <a:off x="891494" y="1229082"/>
            <a:ext cx="31815" cy="212366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74"/>
          </a:p>
        </p:txBody>
      </p:sp>
      <p:cxnSp>
        <p:nvCxnSpPr>
          <p:cNvPr id="112" name="Straight Connector 111"/>
          <p:cNvCxnSpPr/>
          <p:nvPr/>
        </p:nvCxnSpPr>
        <p:spPr>
          <a:xfrm flipV="1">
            <a:off x="793732" y="1069707"/>
            <a:ext cx="443366" cy="283396"/>
          </a:xfrm>
          <a:prstGeom prst="line">
            <a:avLst/>
          </a:prstGeom>
          <a:ln w="12700">
            <a:solidFill>
              <a:srgbClr val="E46C0A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Isosceles Triangle 112"/>
          <p:cNvSpPr/>
          <p:nvPr/>
        </p:nvSpPr>
        <p:spPr>
          <a:xfrm rot="14884383">
            <a:off x="7856169" y="1514378"/>
            <a:ext cx="909505" cy="715767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74"/>
          </a:p>
        </p:txBody>
      </p:sp>
      <p:sp>
        <p:nvSpPr>
          <p:cNvPr id="114" name="Isosceles Triangle 113"/>
          <p:cNvSpPr/>
          <p:nvPr/>
        </p:nvSpPr>
        <p:spPr>
          <a:xfrm rot="18275691">
            <a:off x="8597342" y="1846407"/>
            <a:ext cx="372159" cy="266066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74"/>
          </a:p>
        </p:txBody>
      </p:sp>
      <p:sp>
        <p:nvSpPr>
          <p:cNvPr id="116" name="TextBox 115"/>
          <p:cNvSpPr txBox="1"/>
          <p:nvPr/>
        </p:nvSpPr>
        <p:spPr>
          <a:xfrm>
            <a:off x="6056437" y="3860002"/>
            <a:ext cx="911990" cy="2242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890816"/>
            <a:r>
              <a:rPr lang="de-DE" sz="857" dirty="0">
                <a:solidFill>
                  <a:srgbClr val="4F81BD">
                    <a:lumMod val="75000"/>
                  </a:srgbClr>
                </a:solidFill>
                <a:latin typeface="Calibri"/>
              </a:rPr>
              <a:t>T103</a:t>
            </a:r>
            <a:endParaRPr lang="en-IE" sz="857" dirty="0">
              <a:solidFill>
                <a:srgbClr val="4F81BD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7420663" y="2949230"/>
            <a:ext cx="911990" cy="2242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890816"/>
            <a:r>
              <a:rPr lang="de-DE" sz="857" dirty="0">
                <a:solidFill>
                  <a:srgbClr val="4F81BD">
                    <a:lumMod val="75000"/>
                  </a:srgbClr>
                </a:solidFill>
                <a:latin typeface="Calibri"/>
              </a:rPr>
              <a:t>G006B</a:t>
            </a:r>
            <a:endParaRPr lang="en-IE" sz="857" dirty="0">
              <a:solidFill>
                <a:srgbClr val="4F81BD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6326753" y="4004431"/>
            <a:ext cx="911990" cy="2242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890816"/>
            <a:r>
              <a:rPr lang="de-DE" sz="857" dirty="0">
                <a:solidFill>
                  <a:srgbClr val="4F81BD">
                    <a:lumMod val="75000"/>
                  </a:srgbClr>
                </a:solidFill>
                <a:latin typeface="Calibri"/>
              </a:rPr>
              <a:t>G006</a:t>
            </a:r>
            <a:endParaRPr lang="en-IE" sz="857" dirty="0">
              <a:solidFill>
                <a:srgbClr val="4F81BD">
                  <a:lumMod val="75000"/>
                </a:srgbClr>
              </a:solidFill>
              <a:latin typeface="Calibri"/>
            </a:endParaRPr>
          </a:p>
        </p:txBody>
      </p:sp>
      <p:cxnSp>
        <p:nvCxnSpPr>
          <p:cNvPr id="128" name="Straight Arrow Connector 127"/>
          <p:cNvCxnSpPr/>
          <p:nvPr/>
        </p:nvCxnSpPr>
        <p:spPr>
          <a:xfrm flipV="1">
            <a:off x="26197" y="1960192"/>
            <a:ext cx="202538" cy="134204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9" name="TextBox 128"/>
          <p:cNvSpPr txBox="1"/>
          <p:nvPr/>
        </p:nvSpPr>
        <p:spPr>
          <a:xfrm rot="19630698">
            <a:off x="-50633" y="1833715"/>
            <a:ext cx="348014" cy="263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57" dirty="0">
                <a:solidFill>
                  <a:schemeClr val="accent1">
                    <a:lumMod val="75000"/>
                  </a:schemeClr>
                </a:solidFill>
              </a:rPr>
              <a:t>beam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252316" y="4341809"/>
            <a:ext cx="3074828" cy="290208"/>
          </a:xfrm>
          <a:prstGeom prst="rect">
            <a:avLst/>
          </a:prstGeom>
          <a:noFill/>
          <a:ln>
            <a:solidFill>
              <a:srgbClr val="FF33CC"/>
            </a:solidFill>
          </a:ln>
        </p:spPr>
        <p:txBody>
          <a:bodyPr wrap="square" rtlCol="0">
            <a:spAutoFit/>
          </a:bodyPr>
          <a:lstStyle/>
          <a:p>
            <a:r>
              <a:rPr lang="en-GB" sz="1286" dirty="0"/>
              <a:t>sections for commissioning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250582" y="3994558"/>
            <a:ext cx="3074828" cy="290208"/>
          </a:xfrm>
          <a:prstGeom prst="rect">
            <a:avLst/>
          </a:prstGeom>
          <a:noFill/>
          <a:ln>
            <a:solidFill>
              <a:srgbClr val="E46C0A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GB" sz="1286" dirty="0"/>
              <a:t>blocks for machine installation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49252" y="1761933"/>
            <a:ext cx="229685" cy="359911"/>
          </a:xfrm>
          <a:prstGeom prst="line">
            <a:avLst/>
          </a:prstGeom>
          <a:ln w="34925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H="1">
            <a:off x="1691677" y="1006840"/>
            <a:ext cx="731" cy="475244"/>
          </a:xfrm>
          <a:prstGeom prst="line">
            <a:avLst/>
          </a:prstGeom>
          <a:ln w="34925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 flipH="1">
            <a:off x="2664460" y="1006840"/>
            <a:ext cx="5915" cy="434876"/>
          </a:xfrm>
          <a:prstGeom prst="line">
            <a:avLst/>
          </a:prstGeom>
          <a:ln w="34925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 flipH="1">
            <a:off x="3236772" y="1339259"/>
            <a:ext cx="314056" cy="375100"/>
          </a:xfrm>
          <a:prstGeom prst="line">
            <a:avLst/>
          </a:prstGeom>
          <a:ln w="34925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>
            <a:off x="610738" y="1457637"/>
            <a:ext cx="228577" cy="372866"/>
          </a:xfrm>
          <a:prstGeom prst="line">
            <a:avLst/>
          </a:prstGeom>
          <a:ln w="34925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 flipH="1">
            <a:off x="3719771" y="2099303"/>
            <a:ext cx="470199" cy="254526"/>
          </a:xfrm>
          <a:prstGeom prst="line">
            <a:avLst/>
          </a:prstGeom>
          <a:ln w="34925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 flipH="1">
            <a:off x="4505171" y="2667330"/>
            <a:ext cx="226223" cy="398933"/>
          </a:xfrm>
          <a:prstGeom prst="line">
            <a:avLst/>
          </a:prstGeom>
          <a:ln w="34925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/>
        </p:nvCxnSpPr>
        <p:spPr>
          <a:xfrm flipH="1">
            <a:off x="5288090" y="3231596"/>
            <a:ext cx="211392" cy="346091"/>
          </a:xfrm>
          <a:prstGeom prst="line">
            <a:avLst/>
          </a:prstGeom>
          <a:ln w="34925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/>
          <p:nvPr/>
        </p:nvCxnSpPr>
        <p:spPr>
          <a:xfrm flipH="1">
            <a:off x="5791817" y="3900316"/>
            <a:ext cx="369691" cy="176162"/>
          </a:xfrm>
          <a:prstGeom prst="line">
            <a:avLst/>
          </a:prstGeom>
          <a:ln w="34925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 flipH="1">
            <a:off x="6586574" y="4540145"/>
            <a:ext cx="235476" cy="413543"/>
          </a:xfrm>
          <a:prstGeom prst="line">
            <a:avLst/>
          </a:prstGeom>
          <a:ln w="34925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 flipV="1">
            <a:off x="5429833" y="2894868"/>
            <a:ext cx="13499" cy="281050"/>
          </a:xfrm>
          <a:prstGeom prst="line">
            <a:avLst/>
          </a:prstGeom>
          <a:ln w="34925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/>
          <p:nvPr/>
        </p:nvCxnSpPr>
        <p:spPr>
          <a:xfrm flipV="1">
            <a:off x="6329146" y="3003549"/>
            <a:ext cx="10551" cy="257344"/>
          </a:xfrm>
          <a:prstGeom prst="line">
            <a:avLst/>
          </a:prstGeom>
          <a:ln w="34925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/>
          <p:nvPr/>
        </p:nvCxnSpPr>
        <p:spPr>
          <a:xfrm flipH="1" flipV="1">
            <a:off x="7453215" y="2667329"/>
            <a:ext cx="127139" cy="243756"/>
          </a:xfrm>
          <a:prstGeom prst="line">
            <a:avLst/>
          </a:prstGeom>
          <a:ln w="34925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/>
          <p:nvPr/>
        </p:nvCxnSpPr>
        <p:spPr>
          <a:xfrm flipH="1" flipV="1">
            <a:off x="8892968" y="1929146"/>
            <a:ext cx="229241" cy="160088"/>
          </a:xfrm>
          <a:prstGeom prst="line">
            <a:avLst/>
          </a:prstGeom>
          <a:ln w="34925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 flipH="1">
            <a:off x="6567325" y="3530523"/>
            <a:ext cx="138999" cy="254009"/>
          </a:xfrm>
          <a:prstGeom prst="line">
            <a:avLst/>
          </a:prstGeom>
          <a:ln w="34925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 flipH="1">
            <a:off x="6995079" y="3781799"/>
            <a:ext cx="138999" cy="254009"/>
          </a:xfrm>
          <a:prstGeom prst="line">
            <a:avLst/>
          </a:prstGeom>
          <a:ln w="34925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/>
          <p:nvPr/>
        </p:nvCxnSpPr>
        <p:spPr>
          <a:xfrm>
            <a:off x="1072569" y="1205600"/>
            <a:ext cx="228577" cy="372866"/>
          </a:xfrm>
          <a:prstGeom prst="line">
            <a:avLst/>
          </a:prstGeom>
          <a:ln w="34925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/>
          <p:nvPr/>
        </p:nvCxnSpPr>
        <p:spPr>
          <a:xfrm flipH="1">
            <a:off x="2190857" y="1001215"/>
            <a:ext cx="5915" cy="434876"/>
          </a:xfrm>
          <a:prstGeom prst="line">
            <a:avLst/>
          </a:prstGeom>
          <a:ln w="34925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Rectangle 148"/>
          <p:cNvSpPr/>
          <p:nvPr/>
        </p:nvSpPr>
        <p:spPr>
          <a:xfrm>
            <a:off x="489466" y="1056537"/>
            <a:ext cx="532518" cy="3065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90816"/>
            <a:r>
              <a:rPr lang="en-GB" sz="1392" b="1" dirty="0">
                <a:solidFill>
                  <a:srgbClr val="FF33CC"/>
                </a:solidFill>
                <a:latin typeface="Calibri"/>
              </a:rPr>
              <a:t>FPF0</a:t>
            </a:r>
            <a:endParaRPr lang="en-IE" sz="1392" b="1" dirty="0">
              <a:solidFill>
                <a:srgbClr val="FF33CC"/>
              </a:solidFill>
              <a:latin typeface="Calibri"/>
            </a:endParaRPr>
          </a:p>
        </p:txBody>
      </p:sp>
      <p:sp>
        <p:nvSpPr>
          <p:cNvPr id="150" name="Rectangle 149"/>
          <p:cNvSpPr/>
          <p:nvPr/>
        </p:nvSpPr>
        <p:spPr>
          <a:xfrm>
            <a:off x="1123190" y="856477"/>
            <a:ext cx="532518" cy="3065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90816"/>
            <a:r>
              <a:rPr lang="en-GB" sz="1392" b="1" dirty="0">
                <a:solidFill>
                  <a:srgbClr val="FF33CC"/>
                </a:solidFill>
                <a:latin typeface="Calibri"/>
              </a:rPr>
              <a:t>FPF1</a:t>
            </a:r>
            <a:endParaRPr lang="en-IE" sz="1392" b="1" dirty="0">
              <a:solidFill>
                <a:srgbClr val="FF33CC"/>
              </a:solidFill>
              <a:latin typeface="Calibri"/>
            </a:endParaRPr>
          </a:p>
        </p:txBody>
      </p:sp>
      <p:sp>
        <p:nvSpPr>
          <p:cNvPr id="151" name="Rectangle 150"/>
          <p:cNvSpPr/>
          <p:nvPr/>
        </p:nvSpPr>
        <p:spPr>
          <a:xfrm>
            <a:off x="1699775" y="859034"/>
            <a:ext cx="532518" cy="3065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90816"/>
            <a:r>
              <a:rPr lang="en-GB" sz="1392" b="1" dirty="0">
                <a:solidFill>
                  <a:srgbClr val="FF33CC"/>
                </a:solidFill>
                <a:latin typeface="Calibri"/>
              </a:rPr>
              <a:t>FPF2</a:t>
            </a:r>
            <a:endParaRPr lang="en-IE" sz="1392" b="1" dirty="0">
              <a:solidFill>
                <a:srgbClr val="FF33CC"/>
              </a:solidFill>
              <a:latin typeface="Calibri"/>
            </a:endParaRPr>
          </a:p>
        </p:txBody>
      </p:sp>
      <p:sp>
        <p:nvSpPr>
          <p:cNvPr id="152" name="Rectangle 151"/>
          <p:cNvSpPr/>
          <p:nvPr/>
        </p:nvSpPr>
        <p:spPr>
          <a:xfrm>
            <a:off x="2197075" y="853120"/>
            <a:ext cx="532518" cy="3065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90816"/>
            <a:r>
              <a:rPr lang="en-GB" sz="1392" b="1" dirty="0">
                <a:solidFill>
                  <a:srgbClr val="FF33CC"/>
                </a:solidFill>
                <a:latin typeface="Calibri"/>
              </a:rPr>
              <a:t>FPF3</a:t>
            </a:r>
            <a:endParaRPr lang="en-IE" sz="1392" b="1" dirty="0">
              <a:solidFill>
                <a:srgbClr val="FF33CC"/>
              </a:solidFill>
              <a:latin typeface="Calibri"/>
            </a:endParaRPr>
          </a:p>
        </p:txBody>
      </p:sp>
      <p:sp>
        <p:nvSpPr>
          <p:cNvPr id="153" name="Rectangle 152"/>
          <p:cNvSpPr/>
          <p:nvPr/>
        </p:nvSpPr>
        <p:spPr>
          <a:xfrm>
            <a:off x="3104914" y="1051556"/>
            <a:ext cx="532518" cy="3065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90816"/>
            <a:r>
              <a:rPr lang="en-GB" sz="1392" b="1" dirty="0">
                <a:solidFill>
                  <a:srgbClr val="FF33CC"/>
                </a:solidFill>
                <a:latin typeface="Calibri"/>
              </a:rPr>
              <a:t>FPF4</a:t>
            </a:r>
            <a:endParaRPr lang="en-IE" sz="1392" b="1" dirty="0">
              <a:solidFill>
                <a:srgbClr val="FF33CC"/>
              </a:solidFill>
              <a:latin typeface="Calibri"/>
            </a:endParaRPr>
          </a:p>
        </p:txBody>
      </p:sp>
      <p:sp>
        <p:nvSpPr>
          <p:cNvPr id="162" name="Rectangle 161"/>
          <p:cNvSpPr/>
          <p:nvPr/>
        </p:nvSpPr>
        <p:spPr>
          <a:xfrm>
            <a:off x="3950600" y="1790180"/>
            <a:ext cx="593432" cy="3065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90816"/>
            <a:r>
              <a:rPr lang="en-GB" sz="1392" b="1" dirty="0">
                <a:solidFill>
                  <a:srgbClr val="FF33CC"/>
                </a:solidFill>
                <a:latin typeface="Calibri"/>
              </a:rPr>
              <a:t>FMF1</a:t>
            </a:r>
            <a:endParaRPr lang="en-IE" sz="1392" b="1" dirty="0">
              <a:solidFill>
                <a:srgbClr val="FF33CC"/>
              </a:solidFill>
              <a:latin typeface="Calibri"/>
            </a:endParaRPr>
          </a:p>
        </p:txBody>
      </p:sp>
      <p:sp>
        <p:nvSpPr>
          <p:cNvPr id="163" name="Rectangle 162"/>
          <p:cNvSpPr/>
          <p:nvPr/>
        </p:nvSpPr>
        <p:spPr>
          <a:xfrm>
            <a:off x="4378230" y="2322885"/>
            <a:ext cx="593432" cy="3065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90816"/>
            <a:r>
              <a:rPr lang="en-GB" sz="1392" b="1" dirty="0">
                <a:solidFill>
                  <a:srgbClr val="FF33CC"/>
                </a:solidFill>
                <a:latin typeface="Calibri"/>
              </a:rPr>
              <a:t>FMF2</a:t>
            </a:r>
            <a:endParaRPr lang="en-IE" sz="1392" b="1" dirty="0">
              <a:solidFill>
                <a:srgbClr val="FF33CC"/>
              </a:solidFill>
              <a:latin typeface="Calibri"/>
            </a:endParaRPr>
          </a:p>
        </p:txBody>
      </p:sp>
      <p:sp>
        <p:nvSpPr>
          <p:cNvPr id="164" name="Rectangle 163"/>
          <p:cNvSpPr/>
          <p:nvPr/>
        </p:nvSpPr>
        <p:spPr>
          <a:xfrm>
            <a:off x="4991650" y="2601595"/>
            <a:ext cx="593432" cy="3065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90816"/>
            <a:r>
              <a:rPr lang="en-GB" sz="1392" b="1" dirty="0">
                <a:solidFill>
                  <a:srgbClr val="FF33CC"/>
                </a:solidFill>
                <a:latin typeface="Calibri"/>
              </a:rPr>
              <a:t>FMF3</a:t>
            </a:r>
            <a:endParaRPr lang="en-IE" sz="1392" b="1" dirty="0">
              <a:solidFill>
                <a:srgbClr val="FF33CC"/>
              </a:solidFill>
              <a:latin typeface="Calibri"/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4703165" y="3318511"/>
            <a:ext cx="538930" cy="3065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90816"/>
            <a:r>
              <a:rPr lang="en-GB" sz="1392" b="1" dirty="0">
                <a:solidFill>
                  <a:srgbClr val="FF33CC"/>
                </a:solidFill>
                <a:latin typeface="Calibri"/>
              </a:rPr>
              <a:t>FRF1</a:t>
            </a:r>
            <a:endParaRPr lang="en-IE" sz="1392" b="1" dirty="0">
              <a:solidFill>
                <a:srgbClr val="FF33CC"/>
              </a:solidFill>
              <a:latin typeface="Calibri"/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5236087" y="3833711"/>
            <a:ext cx="538930" cy="3065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90816"/>
            <a:r>
              <a:rPr lang="en-GB" sz="1392" b="1" dirty="0">
                <a:solidFill>
                  <a:srgbClr val="FF33CC"/>
                </a:solidFill>
                <a:latin typeface="Calibri"/>
              </a:rPr>
              <a:t>FRF2</a:t>
            </a:r>
            <a:endParaRPr lang="en-IE" sz="1392" b="1" dirty="0">
              <a:solidFill>
                <a:srgbClr val="FF33CC"/>
              </a:solidFill>
              <a:latin typeface="Calibri"/>
            </a:endParaRPr>
          </a:p>
        </p:txBody>
      </p:sp>
      <p:sp>
        <p:nvSpPr>
          <p:cNvPr id="167" name="Rectangle 166"/>
          <p:cNvSpPr/>
          <p:nvPr/>
        </p:nvSpPr>
        <p:spPr>
          <a:xfrm>
            <a:off x="6034612" y="4656424"/>
            <a:ext cx="538930" cy="3065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90816"/>
            <a:r>
              <a:rPr lang="en-GB" sz="1392" b="1" dirty="0">
                <a:solidFill>
                  <a:srgbClr val="FF33CC"/>
                </a:solidFill>
                <a:latin typeface="Calibri"/>
              </a:rPr>
              <a:t>FRF3</a:t>
            </a:r>
            <a:endParaRPr lang="en-IE" sz="1392" b="1" dirty="0">
              <a:solidFill>
                <a:srgbClr val="FF33CC"/>
              </a:solidFill>
              <a:latin typeface="Calibri"/>
            </a:endParaRPr>
          </a:p>
        </p:txBody>
      </p:sp>
      <p:sp>
        <p:nvSpPr>
          <p:cNvPr id="168" name="Rectangle 167"/>
          <p:cNvSpPr/>
          <p:nvPr/>
        </p:nvSpPr>
        <p:spPr>
          <a:xfrm>
            <a:off x="5824877" y="2728160"/>
            <a:ext cx="513282" cy="3065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90816"/>
            <a:r>
              <a:rPr lang="en-GB" sz="1392" b="1" dirty="0">
                <a:solidFill>
                  <a:srgbClr val="FF33CC"/>
                </a:solidFill>
                <a:latin typeface="Calibri"/>
              </a:rPr>
              <a:t>FLF1</a:t>
            </a:r>
            <a:endParaRPr lang="en-IE" sz="1392" b="1" dirty="0">
              <a:solidFill>
                <a:srgbClr val="FF33CC"/>
              </a:solidFill>
              <a:latin typeface="Calibri"/>
            </a:endParaRPr>
          </a:p>
        </p:txBody>
      </p:sp>
      <p:sp>
        <p:nvSpPr>
          <p:cNvPr id="169" name="Rectangle 168"/>
          <p:cNvSpPr/>
          <p:nvPr/>
        </p:nvSpPr>
        <p:spPr>
          <a:xfrm>
            <a:off x="5985532" y="3474318"/>
            <a:ext cx="550151" cy="3065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90816"/>
            <a:r>
              <a:rPr lang="en-GB" sz="1392" b="1" dirty="0">
                <a:solidFill>
                  <a:srgbClr val="FF33CC"/>
                </a:solidFill>
                <a:latin typeface="Calibri"/>
              </a:rPr>
              <a:t>FHF1</a:t>
            </a:r>
            <a:endParaRPr lang="en-IE" sz="1392" b="1" dirty="0">
              <a:solidFill>
                <a:srgbClr val="FF33CC"/>
              </a:solidFill>
              <a:latin typeface="Calibri"/>
            </a:endParaRPr>
          </a:p>
        </p:txBody>
      </p:sp>
      <p:sp>
        <p:nvSpPr>
          <p:cNvPr id="170" name="Rectangle 169"/>
          <p:cNvSpPr/>
          <p:nvPr/>
        </p:nvSpPr>
        <p:spPr>
          <a:xfrm>
            <a:off x="6481930" y="3813199"/>
            <a:ext cx="550151" cy="3065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90816"/>
            <a:r>
              <a:rPr lang="en-GB" sz="1392" b="1" dirty="0">
                <a:solidFill>
                  <a:srgbClr val="FF33CC"/>
                </a:solidFill>
                <a:latin typeface="Calibri"/>
              </a:rPr>
              <a:t>FHF2</a:t>
            </a:r>
            <a:endParaRPr lang="en-IE" sz="1392" b="1" dirty="0">
              <a:solidFill>
                <a:srgbClr val="FF33CC"/>
              </a:solidFill>
              <a:latin typeface="Calibri"/>
            </a:endParaRPr>
          </a:p>
        </p:txBody>
      </p:sp>
      <p:sp>
        <p:nvSpPr>
          <p:cNvPr id="171" name="Rectangle 170"/>
          <p:cNvSpPr/>
          <p:nvPr/>
        </p:nvSpPr>
        <p:spPr>
          <a:xfrm>
            <a:off x="6648598" y="2714071"/>
            <a:ext cx="513282" cy="3065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90816"/>
            <a:r>
              <a:rPr lang="en-GB" sz="1392" b="1" dirty="0">
                <a:solidFill>
                  <a:srgbClr val="FF33CC"/>
                </a:solidFill>
                <a:latin typeface="Calibri"/>
              </a:rPr>
              <a:t>FLF2</a:t>
            </a:r>
            <a:endParaRPr lang="en-IE" sz="1392" b="1" dirty="0">
              <a:solidFill>
                <a:srgbClr val="FF33CC"/>
              </a:solidFill>
              <a:latin typeface="Calibri"/>
            </a:endParaRPr>
          </a:p>
        </p:txBody>
      </p:sp>
      <p:cxnSp>
        <p:nvCxnSpPr>
          <p:cNvPr id="172" name="Straight Connector 171"/>
          <p:cNvCxnSpPr/>
          <p:nvPr/>
        </p:nvCxnSpPr>
        <p:spPr>
          <a:xfrm flipH="1" flipV="1">
            <a:off x="7181920" y="2802800"/>
            <a:ext cx="127139" cy="243756"/>
          </a:xfrm>
          <a:prstGeom prst="line">
            <a:avLst/>
          </a:prstGeom>
          <a:ln w="34925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Rectangle 172"/>
          <p:cNvSpPr/>
          <p:nvPr/>
        </p:nvSpPr>
        <p:spPr>
          <a:xfrm>
            <a:off x="7031182" y="2471115"/>
            <a:ext cx="513282" cy="3065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90816"/>
            <a:r>
              <a:rPr lang="en-GB" sz="1392" b="1" dirty="0">
                <a:solidFill>
                  <a:srgbClr val="FF33CC"/>
                </a:solidFill>
                <a:latin typeface="Calibri"/>
              </a:rPr>
              <a:t>FLF3</a:t>
            </a:r>
            <a:endParaRPr lang="en-IE" sz="1392" b="1" dirty="0">
              <a:solidFill>
                <a:srgbClr val="FF33CC"/>
              </a:solidFill>
              <a:latin typeface="Calibri"/>
            </a:endParaRPr>
          </a:p>
        </p:txBody>
      </p:sp>
      <p:sp>
        <p:nvSpPr>
          <p:cNvPr id="174" name="Rectangle 173"/>
          <p:cNvSpPr/>
          <p:nvPr/>
        </p:nvSpPr>
        <p:spPr>
          <a:xfrm>
            <a:off x="7890024" y="2661882"/>
            <a:ext cx="513282" cy="3065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90816"/>
            <a:r>
              <a:rPr lang="en-GB" sz="1392" b="1" dirty="0">
                <a:solidFill>
                  <a:srgbClr val="FF33CC"/>
                </a:solidFill>
                <a:latin typeface="Calibri"/>
              </a:rPr>
              <a:t>FLF4</a:t>
            </a:r>
            <a:endParaRPr lang="en-IE" sz="1392" b="1" dirty="0">
              <a:solidFill>
                <a:srgbClr val="FF33CC"/>
              </a:solidFill>
              <a:latin typeface="Calibri"/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8223769" y="2177311"/>
            <a:ext cx="513282" cy="3065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90816"/>
            <a:r>
              <a:rPr lang="en-GB" sz="1392" b="1" dirty="0">
                <a:solidFill>
                  <a:srgbClr val="FF33CC"/>
                </a:solidFill>
                <a:latin typeface="Calibri"/>
              </a:rPr>
              <a:t>FLF5</a:t>
            </a:r>
            <a:endParaRPr lang="en-IE" sz="1392" b="1" dirty="0">
              <a:solidFill>
                <a:srgbClr val="FF33CC"/>
              </a:solidFill>
              <a:latin typeface="Calibri"/>
            </a:endParaRPr>
          </a:p>
        </p:txBody>
      </p:sp>
      <p:sp>
        <p:nvSpPr>
          <p:cNvPr id="176" name="Rectangle 175"/>
          <p:cNvSpPr/>
          <p:nvPr/>
        </p:nvSpPr>
        <p:spPr>
          <a:xfrm>
            <a:off x="8479348" y="1841715"/>
            <a:ext cx="513282" cy="3065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90816"/>
            <a:r>
              <a:rPr lang="en-GB" sz="1392" b="1" dirty="0">
                <a:solidFill>
                  <a:srgbClr val="FF33CC"/>
                </a:solidFill>
                <a:latin typeface="Calibri"/>
              </a:rPr>
              <a:t>FLF6</a:t>
            </a:r>
            <a:endParaRPr lang="en-IE" sz="1392" b="1" dirty="0">
              <a:solidFill>
                <a:srgbClr val="FF33CC"/>
              </a:solidFill>
              <a:latin typeface="Calibri"/>
            </a:endParaRPr>
          </a:p>
        </p:txBody>
      </p:sp>
      <p:sp>
        <p:nvSpPr>
          <p:cNvPr id="178" name="TextBox 177"/>
          <p:cNvSpPr txBox="1"/>
          <p:nvPr/>
        </p:nvSpPr>
        <p:spPr>
          <a:xfrm>
            <a:off x="7218748" y="1645231"/>
            <a:ext cx="868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2"/>
            <a:r>
              <a:rPr lang="en-US" sz="600" dirty="0">
                <a:solidFill>
                  <a:srgbClr val="FF66FF"/>
                </a:solidFill>
                <a:latin typeface="Calibri" panose="020F0502020204030204"/>
              </a:rPr>
              <a:t>All this is LEB</a:t>
            </a:r>
          </a:p>
          <a:p>
            <a:pPr defTabSz="685762"/>
            <a:r>
              <a:rPr lang="en-US" sz="600" dirty="0">
                <a:solidFill>
                  <a:srgbClr val="FF66FF"/>
                </a:solidFill>
                <a:latin typeface="Calibri" panose="020F0502020204030204"/>
              </a:rPr>
              <a:t>commissioned together</a:t>
            </a:r>
            <a:endParaRPr lang="en-CA" sz="600" dirty="0">
              <a:solidFill>
                <a:srgbClr val="FF66FF"/>
              </a:solidFill>
              <a:latin typeface="Calibri" panose="020F0502020204030204"/>
            </a:endParaRPr>
          </a:p>
        </p:txBody>
      </p:sp>
      <p:cxnSp>
        <p:nvCxnSpPr>
          <p:cNvPr id="179" name="Straight Connector 178"/>
          <p:cNvCxnSpPr/>
          <p:nvPr/>
        </p:nvCxnSpPr>
        <p:spPr>
          <a:xfrm flipH="1" flipV="1">
            <a:off x="7286463" y="1899140"/>
            <a:ext cx="200899" cy="654812"/>
          </a:xfrm>
          <a:prstGeom prst="line">
            <a:avLst/>
          </a:prstGeom>
          <a:ln w="15875">
            <a:solidFill>
              <a:srgbClr val="FF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/>
          <p:cNvCxnSpPr/>
          <p:nvPr/>
        </p:nvCxnSpPr>
        <p:spPr>
          <a:xfrm flipH="1" flipV="1">
            <a:off x="7481831" y="1622971"/>
            <a:ext cx="1320784" cy="263933"/>
          </a:xfrm>
          <a:prstGeom prst="line">
            <a:avLst/>
          </a:prstGeom>
          <a:ln w="15875">
            <a:solidFill>
              <a:srgbClr val="FF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FEBB7D-0FE8-4ECD-8028-D8FE8B732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77A9F-4798-41ED-8FA4-366F46F43B0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0713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539BF-5E0A-4A02-ABD6-89E454D28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5F66794-F1EB-447C-8A65-F375954ABE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5723" y="1087438"/>
            <a:ext cx="8243654" cy="3678237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5BB240-B946-4A6B-99CE-1B252D97E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6787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0619990" y="6552644"/>
            <a:ext cx="9931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900">
              <a:defRPr/>
            </a:pPr>
            <a:fld id="{125CBDDA-5CCF-8748-8988-9DC6C8981774}" type="slidenum">
              <a:rPr lang="en-GB" smtClean="0"/>
              <a:pPr defTabSz="342900">
                <a:defRPr/>
              </a:pPr>
              <a:t>38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459925" y="202501"/>
            <a:ext cx="4402808" cy="590668"/>
          </a:xfrm>
        </p:spPr>
        <p:txBody>
          <a:bodyPr>
            <a:normAutofit fontScale="90000"/>
          </a:bodyPr>
          <a:lstStyle/>
          <a:p>
            <a:r>
              <a:rPr lang="en-US" dirty="0"/>
              <a:t>Local Cryogenics branches</a:t>
            </a:r>
            <a:br>
              <a:rPr lang="en-US" dirty="0"/>
            </a:br>
            <a:r>
              <a:rPr lang="en-US" dirty="0"/>
              <a:t>M, H, G (B optional)</a:t>
            </a:r>
            <a:endParaRPr lang="en-US" sz="1350" dirty="0"/>
          </a:p>
        </p:txBody>
      </p:sp>
      <p:sp>
        <p:nvSpPr>
          <p:cNvPr id="25" name="Rectangle 24"/>
          <p:cNvSpPr/>
          <p:nvPr/>
        </p:nvSpPr>
        <p:spPr>
          <a:xfrm>
            <a:off x="1360096" y="1040508"/>
            <a:ext cx="3125069" cy="104131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450"/>
              </a:spcAft>
            </a:pPr>
            <a:r>
              <a:rPr lang="en-GB" sz="900" b="1" dirty="0">
                <a:solidFill>
                  <a:prstClr val="black"/>
                </a:solidFill>
                <a:latin typeface="Arial"/>
              </a:rPr>
              <a:t>Procurement and installation branch M</a:t>
            </a:r>
          </a:p>
          <a:p>
            <a:pPr>
              <a:spcAft>
                <a:spcPts val="450"/>
              </a:spcAft>
            </a:pPr>
            <a:r>
              <a:rPr lang="en-GB" sz="900" b="1" dirty="0">
                <a:solidFill>
                  <a:prstClr val="black"/>
                </a:solidFill>
                <a:latin typeface="Arial"/>
              </a:rPr>
              <a:t>Procurement and installation branches H, G</a:t>
            </a:r>
          </a:p>
          <a:p>
            <a:pPr>
              <a:spcAft>
                <a:spcPts val="450"/>
              </a:spcAft>
            </a:pPr>
            <a:r>
              <a:rPr lang="en-GB" sz="900" dirty="0">
                <a:solidFill>
                  <a:prstClr val="black"/>
                </a:solidFill>
                <a:latin typeface="Ariel"/>
                <a:cs typeface="Times New Roman" pitchFamily="18" charset="0"/>
                <a:sym typeface="Wingdings" panose="05000000000000000000" pitchFamily="2" charset="2"/>
              </a:rPr>
              <a:t>Planned FAIR contracts: December 2024</a:t>
            </a:r>
            <a:endParaRPr lang="en-GB" sz="900" dirty="0">
              <a:solidFill>
                <a:prstClr val="black"/>
              </a:solidFill>
              <a:latin typeface="Arial"/>
            </a:endParaRPr>
          </a:p>
          <a:p>
            <a:pPr>
              <a:spcAft>
                <a:spcPts val="450"/>
              </a:spcAft>
            </a:pPr>
            <a:r>
              <a:rPr lang="en-GB" sz="900" dirty="0">
                <a:solidFill>
                  <a:prstClr val="black"/>
                </a:solidFill>
                <a:latin typeface="Ariel"/>
                <a:cs typeface="Times New Roman" pitchFamily="18" charset="0"/>
                <a:sym typeface="Wingdings" panose="05000000000000000000" pitchFamily="2" charset="2"/>
              </a:rPr>
              <a:t>Planned delivery to FAIR: October 2025 – July 2026</a:t>
            </a:r>
          </a:p>
          <a:p>
            <a:pPr>
              <a:spcAft>
                <a:spcPts val="450"/>
              </a:spcAft>
            </a:pPr>
            <a:r>
              <a:rPr lang="en-GB" sz="900" dirty="0">
                <a:solidFill>
                  <a:prstClr val="black"/>
                </a:solidFill>
                <a:latin typeface="Ariel"/>
                <a:cs typeface="Times New Roman" pitchFamily="18" charset="0"/>
                <a:sym typeface="Wingdings" panose="05000000000000000000" pitchFamily="2" charset="2"/>
              </a:rPr>
              <a:t>Planned installation: October 2025 – August 2026</a:t>
            </a:r>
            <a:endParaRPr lang="en-GB" sz="900" dirty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230868" y="2871131"/>
            <a:ext cx="6833870" cy="1919204"/>
            <a:chOff x="156771" y="4271014"/>
            <a:chExt cx="9111827" cy="2558938"/>
          </a:xfrm>
        </p:grpSpPr>
        <p:grpSp>
          <p:nvGrpSpPr>
            <p:cNvPr id="320" name="Group 319"/>
            <p:cNvGrpSpPr/>
            <p:nvPr/>
          </p:nvGrpSpPr>
          <p:grpSpPr>
            <a:xfrm>
              <a:off x="156771" y="4271014"/>
              <a:ext cx="8987229" cy="1934214"/>
              <a:chOff x="345282" y="1174076"/>
              <a:chExt cx="8987229" cy="1934214"/>
            </a:xfrm>
          </p:grpSpPr>
          <p:pic>
            <p:nvPicPr>
              <p:cNvPr id="321" name="Picture 320"/>
              <p:cNvPicPr>
                <a:picLocks noChangeAspect="1"/>
              </p:cNvPicPr>
              <p:nvPr/>
            </p:nvPicPr>
            <p:blipFill rotWithShape="1">
              <a:blip r:embed="rId2"/>
              <a:srcRect t="22849" r="7258" b="41667"/>
              <a:stretch/>
            </p:blipFill>
            <p:spPr>
              <a:xfrm>
                <a:off x="345282" y="1174076"/>
                <a:ext cx="8987229" cy="1934214"/>
              </a:xfrm>
              <a:prstGeom prst="rect">
                <a:avLst/>
              </a:prstGeom>
            </p:spPr>
          </p:pic>
          <p:sp>
            <p:nvSpPr>
              <p:cNvPr id="322" name="Oval 321"/>
              <p:cNvSpPr/>
              <p:nvPr/>
            </p:nvSpPr>
            <p:spPr>
              <a:xfrm>
                <a:off x="7300286" y="1953282"/>
                <a:ext cx="45719" cy="45719"/>
              </a:xfrm>
              <a:prstGeom prst="ellipse">
                <a:avLst/>
              </a:prstGeom>
              <a:solidFill>
                <a:srgbClr val="FFFFFF"/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GB" sz="1350" ker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23" name="Rounded Rectangle 322"/>
              <p:cNvSpPr/>
              <p:nvPr/>
            </p:nvSpPr>
            <p:spPr>
              <a:xfrm rot="4611594">
                <a:off x="6601862" y="2261092"/>
                <a:ext cx="111763" cy="71671"/>
              </a:xfrm>
              <a:prstGeom prst="roundRect">
                <a:avLst/>
              </a:prstGeom>
              <a:solidFill>
                <a:srgbClr val="FFFFFF"/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GB" sz="1350" ker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24" name="Rounded Rectangle 323"/>
              <p:cNvSpPr/>
              <p:nvPr/>
            </p:nvSpPr>
            <p:spPr>
              <a:xfrm rot="6052813">
                <a:off x="6392715" y="2250414"/>
                <a:ext cx="60318" cy="148107"/>
              </a:xfrm>
              <a:prstGeom prst="roundRect">
                <a:avLst/>
              </a:prstGeom>
              <a:solidFill>
                <a:srgbClr val="FFFFFF"/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GB" sz="1350" ker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25" name="Rounded Rectangle 324"/>
              <p:cNvSpPr/>
              <p:nvPr/>
            </p:nvSpPr>
            <p:spPr>
              <a:xfrm rot="4748794">
                <a:off x="6451229" y="2223618"/>
                <a:ext cx="45719" cy="69288"/>
              </a:xfrm>
              <a:prstGeom prst="roundRect">
                <a:avLst/>
              </a:prstGeom>
              <a:solidFill>
                <a:srgbClr val="FFFFFF"/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GB" sz="1350" ker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26" name="Rounded Rectangle 325"/>
              <p:cNvSpPr/>
              <p:nvPr/>
            </p:nvSpPr>
            <p:spPr>
              <a:xfrm rot="6184983">
                <a:off x="6419475" y="2273010"/>
                <a:ext cx="54037" cy="45719"/>
              </a:xfrm>
              <a:prstGeom prst="roundRect">
                <a:avLst/>
              </a:prstGeom>
              <a:solidFill>
                <a:srgbClr val="FFFFFF"/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GB" sz="1350" ker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27" name="Oval 326"/>
              <p:cNvSpPr/>
              <p:nvPr/>
            </p:nvSpPr>
            <p:spPr>
              <a:xfrm>
                <a:off x="6435256" y="2241517"/>
                <a:ext cx="45719" cy="45719"/>
              </a:xfrm>
              <a:prstGeom prst="ellipse">
                <a:avLst/>
              </a:prstGeom>
              <a:solidFill>
                <a:srgbClr val="FFFFFF"/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GB" sz="1350" ker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28" name="Rounded Rectangle 327"/>
              <p:cNvSpPr/>
              <p:nvPr/>
            </p:nvSpPr>
            <p:spPr>
              <a:xfrm rot="5985357">
                <a:off x="6615573" y="2102751"/>
                <a:ext cx="112157" cy="478974"/>
              </a:xfrm>
              <a:prstGeom prst="roundRect">
                <a:avLst/>
              </a:prstGeom>
              <a:solidFill>
                <a:srgbClr val="FFFFFF"/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GB" sz="1350" ker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29" name="Rounded Rectangle 328"/>
              <p:cNvSpPr/>
              <p:nvPr/>
            </p:nvSpPr>
            <p:spPr>
              <a:xfrm rot="4647494" flipV="1">
                <a:off x="6490047" y="2186042"/>
                <a:ext cx="67285" cy="202345"/>
              </a:xfrm>
              <a:prstGeom prst="roundRect">
                <a:avLst/>
              </a:prstGeom>
              <a:solidFill>
                <a:srgbClr val="FFFFFF"/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GB" sz="1350" kern="0">
                  <a:solidFill>
                    <a:srgbClr val="FFFFFF"/>
                  </a:solidFill>
                  <a:latin typeface="Arial"/>
                </a:endParaRPr>
              </a:p>
            </p:txBody>
          </p:sp>
          <p:pic>
            <p:nvPicPr>
              <p:cNvPr id="330" name="Picture 329"/>
              <p:cNvPicPr>
                <a:picLocks noChangeAspect="1"/>
              </p:cNvPicPr>
              <p:nvPr/>
            </p:nvPicPr>
            <p:blipFill rotWithShape="1">
              <a:blip r:embed="rId3"/>
              <a:srcRect l="2" t="1" r="16336" b="-1"/>
              <a:stretch/>
            </p:blipFill>
            <p:spPr>
              <a:xfrm>
                <a:off x="6503187" y="2275797"/>
                <a:ext cx="89711" cy="191645"/>
              </a:xfrm>
              <a:prstGeom prst="rect">
                <a:avLst/>
              </a:prstGeom>
            </p:spPr>
          </p:pic>
        </p:grpSp>
        <p:grpSp>
          <p:nvGrpSpPr>
            <p:cNvPr id="331" name="Group 330"/>
            <p:cNvGrpSpPr/>
            <p:nvPr/>
          </p:nvGrpSpPr>
          <p:grpSpPr>
            <a:xfrm>
              <a:off x="406329" y="4680558"/>
              <a:ext cx="1408445" cy="608820"/>
              <a:chOff x="328645" y="2368878"/>
              <a:chExt cx="1408445" cy="608820"/>
            </a:xfrm>
          </p:grpSpPr>
          <p:sp>
            <p:nvSpPr>
              <p:cNvPr id="332" name="Trapezoid 331"/>
              <p:cNvSpPr/>
              <p:nvPr/>
            </p:nvSpPr>
            <p:spPr>
              <a:xfrm rot="8746548">
                <a:off x="621082" y="2535648"/>
                <a:ext cx="1116008" cy="442050"/>
              </a:xfrm>
              <a:prstGeom prst="trapezoid">
                <a:avLst/>
              </a:prstGeom>
              <a:noFill/>
              <a:ln w="25400" cap="flat" cmpd="sng" algn="ctr">
                <a:solidFill>
                  <a:srgbClr val="BBE0E3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GB" sz="1350" kern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33" name="Rectangle 332"/>
              <p:cNvSpPr/>
              <p:nvPr/>
            </p:nvSpPr>
            <p:spPr>
              <a:xfrm rot="19536371">
                <a:off x="328645" y="2368878"/>
                <a:ext cx="1265732" cy="2616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GB" sz="675" kern="0" dirty="0">
                    <a:solidFill>
                      <a:srgbClr val="BBE0E3">
                        <a:lumMod val="50000"/>
                      </a:srgbClr>
                    </a:solidFill>
                    <a:latin typeface="Arial"/>
                  </a:rPr>
                  <a:t>shielded target area</a:t>
                </a:r>
              </a:p>
            </p:txBody>
          </p:sp>
        </p:grpSp>
        <p:sp>
          <p:nvSpPr>
            <p:cNvPr id="334" name="Text Box 37"/>
            <p:cNvSpPr txBox="1">
              <a:spLocks noChangeArrowheads="1"/>
            </p:cNvSpPr>
            <p:nvPr/>
          </p:nvSpPr>
          <p:spPr bwMode="auto">
            <a:xfrm>
              <a:off x="679414" y="5800016"/>
              <a:ext cx="286648" cy="290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6797" tIns="33400" rIns="66797" bIns="33400" numCol="1" anchor="t" anchorCtr="0" compatLnSpc="1">
              <a:prstTxWarp prst="textNoShape">
                <a:avLst/>
              </a:prstTxWarp>
            </a:bodyPr>
            <a:lstStyle/>
            <a:p>
              <a:pPr algn="ctr" defTabSz="667962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1072" b="1" dirty="0">
                  <a:solidFill>
                    <a:srgbClr val="7030A0"/>
                  </a:solidFill>
                  <a:latin typeface="Calibri" panose="020F0502020204030204"/>
                  <a:ea typeface="Calibri" pitchFamily="34" charset="0"/>
                  <a:cs typeface="Times New Roman" pitchFamily="18" charset="0"/>
                </a:rPr>
                <a:t>T</a:t>
              </a:r>
              <a:endParaRPr lang="en-GB" altLang="en-US" sz="1072" b="1" dirty="0">
                <a:solidFill>
                  <a:srgbClr val="7030A0"/>
                </a:solidFill>
                <a:latin typeface="Calibri" panose="020F0502020204030204"/>
                <a:cs typeface="Arial" pitchFamily="34" charset="0"/>
              </a:endParaRPr>
            </a:p>
          </p:txBody>
        </p:sp>
        <p:cxnSp>
          <p:nvCxnSpPr>
            <p:cNvPr id="335" name="Straight Arrow Connector 334"/>
            <p:cNvCxnSpPr/>
            <p:nvPr/>
          </p:nvCxnSpPr>
          <p:spPr>
            <a:xfrm flipH="1">
              <a:off x="637298" y="6004403"/>
              <a:ext cx="119767" cy="143537"/>
            </a:xfrm>
            <a:prstGeom prst="straightConnector1">
              <a:avLst/>
            </a:prstGeom>
            <a:noFill/>
            <a:ln w="9525" cap="flat" cmpd="sng" algn="ctr">
              <a:solidFill>
                <a:srgbClr val="7030A0"/>
              </a:solidFill>
              <a:prstDash val="solid"/>
              <a:tailEnd type="triangle"/>
            </a:ln>
            <a:effectLst/>
          </p:spPr>
        </p:cxnSp>
        <p:cxnSp>
          <p:nvCxnSpPr>
            <p:cNvPr id="336" name="Straight Arrow Connector 335"/>
            <p:cNvCxnSpPr/>
            <p:nvPr/>
          </p:nvCxnSpPr>
          <p:spPr>
            <a:xfrm flipV="1">
              <a:off x="881848" y="5719051"/>
              <a:ext cx="128776" cy="152400"/>
            </a:xfrm>
            <a:prstGeom prst="straightConnector1">
              <a:avLst/>
            </a:prstGeom>
            <a:noFill/>
            <a:ln w="9525" cap="flat" cmpd="sng" algn="ctr">
              <a:solidFill>
                <a:srgbClr val="7030A0"/>
              </a:solidFill>
              <a:prstDash val="solid"/>
              <a:tailEnd type="triangle"/>
            </a:ln>
            <a:effectLst/>
          </p:spPr>
        </p:cxnSp>
        <p:grpSp>
          <p:nvGrpSpPr>
            <p:cNvPr id="337" name="Group 336"/>
            <p:cNvGrpSpPr/>
            <p:nvPr/>
          </p:nvGrpSpPr>
          <p:grpSpPr>
            <a:xfrm>
              <a:off x="1829680" y="4810669"/>
              <a:ext cx="880625" cy="280685"/>
              <a:chOff x="1763827" y="2486345"/>
              <a:chExt cx="880625" cy="280685"/>
            </a:xfrm>
          </p:grpSpPr>
          <p:cxnSp>
            <p:nvCxnSpPr>
              <p:cNvPr id="338" name="Straight Arrow Connector 337"/>
              <p:cNvCxnSpPr/>
              <p:nvPr/>
            </p:nvCxnSpPr>
            <p:spPr>
              <a:xfrm flipH="1">
                <a:off x="1763827" y="2486345"/>
                <a:ext cx="880625" cy="280685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339" name="Straight Connector 338"/>
              <p:cNvCxnSpPr/>
              <p:nvPr/>
            </p:nvCxnSpPr>
            <p:spPr>
              <a:xfrm flipV="1">
                <a:off x="2087250" y="2600776"/>
                <a:ext cx="219736" cy="68155"/>
              </a:xfrm>
              <a:prstGeom prst="line">
                <a:avLst/>
              </a:prstGeom>
              <a:noFill/>
              <a:ln w="76200" cap="flat" cmpd="sng" algn="ctr">
                <a:solidFill>
                  <a:srgbClr val="FFFFFF"/>
                </a:solidFill>
                <a:prstDash val="solid"/>
              </a:ln>
              <a:effectLst/>
            </p:spPr>
          </p:cxnSp>
          <p:sp>
            <p:nvSpPr>
              <p:cNvPr id="340" name="Text Box 37"/>
              <p:cNvSpPr txBox="1">
                <a:spLocks noChangeArrowheads="1"/>
              </p:cNvSpPr>
              <p:nvPr/>
            </p:nvSpPr>
            <p:spPr bwMode="auto">
              <a:xfrm>
                <a:off x="2013520" y="2486345"/>
                <a:ext cx="389471" cy="2726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6797" tIns="33400" rIns="66797" bIns="3340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66796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GB" altLang="en-US" sz="1072" b="1" kern="0" dirty="0">
                    <a:solidFill>
                      <a:srgbClr val="7030A0"/>
                    </a:solidFill>
                    <a:latin typeface="Calibri" panose="020F0502020204030204"/>
                    <a:ea typeface="Calibri" pitchFamily="34" charset="0"/>
                    <a:cs typeface="Times New Roman" pitchFamily="18" charset="0"/>
                  </a:rPr>
                  <a:t>P1</a:t>
                </a:r>
                <a:endParaRPr lang="en-GB" altLang="en-US" sz="1072" b="1" kern="0" dirty="0">
                  <a:solidFill>
                    <a:srgbClr val="7030A0"/>
                  </a:solidFill>
                  <a:latin typeface="Calibri" panose="020F0502020204030204"/>
                  <a:cs typeface="Arial" pitchFamily="34" charset="0"/>
                </a:endParaRPr>
              </a:p>
            </p:txBody>
          </p:sp>
        </p:grpSp>
        <p:grpSp>
          <p:nvGrpSpPr>
            <p:cNvPr id="341" name="Group 340"/>
            <p:cNvGrpSpPr/>
            <p:nvPr/>
          </p:nvGrpSpPr>
          <p:grpSpPr>
            <a:xfrm>
              <a:off x="2498946" y="4583478"/>
              <a:ext cx="1393950" cy="758470"/>
              <a:chOff x="2420906" y="2261334"/>
              <a:chExt cx="1393950" cy="758470"/>
            </a:xfrm>
          </p:grpSpPr>
          <p:sp>
            <p:nvSpPr>
              <p:cNvPr id="342" name="Arc 341"/>
              <p:cNvSpPr/>
              <p:nvPr/>
            </p:nvSpPr>
            <p:spPr>
              <a:xfrm rot="20178069">
                <a:off x="2420906" y="2421832"/>
                <a:ext cx="966984" cy="597972"/>
              </a:xfrm>
              <a:prstGeom prst="arc">
                <a:avLst>
                  <a:gd name="adj1" fmla="val 17196390"/>
                  <a:gd name="adj2" fmla="val 20385335"/>
                </a:avLst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GB" sz="1350" kern="0">
                  <a:solidFill>
                    <a:srgbClr val="000000"/>
                  </a:solidFill>
                  <a:latin typeface="Arial"/>
                </a:endParaRPr>
              </a:p>
            </p:txBody>
          </p:sp>
          <p:cxnSp>
            <p:nvCxnSpPr>
              <p:cNvPr id="343" name="Straight Arrow Connector 342"/>
              <p:cNvCxnSpPr/>
              <p:nvPr/>
            </p:nvCxnSpPr>
            <p:spPr>
              <a:xfrm flipH="1">
                <a:off x="2632444" y="2416276"/>
                <a:ext cx="234783" cy="81628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344" name="Straight Arrow Connector 343"/>
              <p:cNvCxnSpPr/>
              <p:nvPr/>
            </p:nvCxnSpPr>
            <p:spPr>
              <a:xfrm>
                <a:off x="3353529" y="2406126"/>
                <a:ext cx="461327" cy="83585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345" name="Straight Connector 344"/>
              <p:cNvCxnSpPr/>
              <p:nvPr/>
            </p:nvCxnSpPr>
            <p:spPr>
              <a:xfrm>
                <a:off x="3134969" y="2387600"/>
                <a:ext cx="255930" cy="46804"/>
              </a:xfrm>
              <a:prstGeom prst="line">
                <a:avLst/>
              </a:prstGeom>
              <a:noFill/>
              <a:ln w="76200" cap="flat" cmpd="sng" algn="ctr">
                <a:solidFill>
                  <a:srgbClr val="FFFFFF"/>
                </a:solidFill>
                <a:prstDash val="solid"/>
              </a:ln>
              <a:effectLst/>
            </p:spPr>
          </p:cxnSp>
          <p:sp>
            <p:nvSpPr>
              <p:cNvPr id="346" name="Text Box 37"/>
              <p:cNvSpPr txBox="1">
                <a:spLocks noChangeArrowheads="1"/>
              </p:cNvSpPr>
              <p:nvPr/>
            </p:nvSpPr>
            <p:spPr bwMode="auto">
              <a:xfrm>
                <a:off x="3079074" y="2261334"/>
                <a:ext cx="384615" cy="3350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6797" tIns="33400" rIns="66797" bIns="3340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66796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GB" altLang="en-US" sz="1072" b="1" kern="0" dirty="0">
                    <a:solidFill>
                      <a:srgbClr val="7030A0"/>
                    </a:solidFill>
                    <a:latin typeface="Calibri" panose="020F0502020204030204"/>
                    <a:ea typeface="Calibri" pitchFamily="34" charset="0"/>
                    <a:cs typeface="Times New Roman" pitchFamily="18" charset="0"/>
                  </a:rPr>
                  <a:t>P2</a:t>
                </a:r>
                <a:endParaRPr lang="en-GB" altLang="en-US" sz="1072" b="1" kern="0" dirty="0">
                  <a:solidFill>
                    <a:srgbClr val="7030A0"/>
                  </a:solidFill>
                  <a:latin typeface="Calibri" panose="020F0502020204030204"/>
                  <a:cs typeface="Arial" pitchFamily="34" charset="0"/>
                </a:endParaRPr>
              </a:p>
            </p:txBody>
          </p:sp>
        </p:grpSp>
        <p:grpSp>
          <p:nvGrpSpPr>
            <p:cNvPr id="347" name="Group 346"/>
            <p:cNvGrpSpPr/>
            <p:nvPr/>
          </p:nvGrpSpPr>
          <p:grpSpPr>
            <a:xfrm>
              <a:off x="3294561" y="4806453"/>
              <a:ext cx="1212150" cy="597972"/>
              <a:chOff x="3095184" y="4380866"/>
              <a:chExt cx="1212150" cy="597972"/>
            </a:xfrm>
          </p:grpSpPr>
          <p:sp>
            <p:nvSpPr>
              <p:cNvPr id="348" name="Arc 347"/>
              <p:cNvSpPr/>
              <p:nvPr/>
            </p:nvSpPr>
            <p:spPr>
              <a:xfrm rot="21392451">
                <a:off x="3095184" y="4380866"/>
                <a:ext cx="966984" cy="597972"/>
              </a:xfrm>
              <a:prstGeom prst="arc">
                <a:avLst>
                  <a:gd name="adj1" fmla="val 17699702"/>
                  <a:gd name="adj2" fmla="val 19578542"/>
                </a:avLst>
              </a:prstGeom>
              <a:noFill/>
              <a:ln w="12700" cap="flat" cmpd="sng" algn="ctr">
                <a:solidFill>
                  <a:srgbClr val="7030A0"/>
                </a:solidFill>
                <a:prstDash val="solid"/>
                <a:headEnd type="triangle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GB" sz="1350" kern="0">
                  <a:solidFill>
                    <a:srgbClr val="000000"/>
                  </a:solidFill>
                  <a:latin typeface="Arial"/>
                </a:endParaRPr>
              </a:p>
            </p:txBody>
          </p:sp>
          <p:cxnSp>
            <p:nvCxnSpPr>
              <p:cNvPr id="349" name="Straight Arrow Connector 348"/>
              <p:cNvCxnSpPr/>
              <p:nvPr/>
            </p:nvCxnSpPr>
            <p:spPr>
              <a:xfrm>
                <a:off x="4037946" y="4558300"/>
                <a:ext cx="269388" cy="214055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350" name="Straight Connector 349"/>
              <p:cNvCxnSpPr/>
              <p:nvPr/>
            </p:nvCxnSpPr>
            <p:spPr>
              <a:xfrm>
                <a:off x="3890763" y="4467998"/>
                <a:ext cx="215177" cy="130540"/>
              </a:xfrm>
              <a:prstGeom prst="line">
                <a:avLst/>
              </a:prstGeom>
              <a:noFill/>
              <a:ln w="76200" cap="flat" cmpd="sng" algn="ctr">
                <a:solidFill>
                  <a:srgbClr val="FFFFFF"/>
                </a:solidFill>
                <a:prstDash val="solid"/>
              </a:ln>
              <a:effectLst/>
            </p:spPr>
          </p:cxnSp>
          <p:sp>
            <p:nvSpPr>
              <p:cNvPr id="351" name="Text Box 37"/>
              <p:cNvSpPr txBox="1">
                <a:spLocks noChangeArrowheads="1"/>
              </p:cNvSpPr>
              <p:nvPr/>
            </p:nvSpPr>
            <p:spPr bwMode="auto">
              <a:xfrm>
                <a:off x="3687302" y="4384124"/>
                <a:ext cx="522645" cy="369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6797" tIns="33400" rIns="66797" bIns="3340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66796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GB" altLang="en-US" sz="1072" b="1" kern="0" dirty="0">
                    <a:solidFill>
                      <a:srgbClr val="7030A0"/>
                    </a:solidFill>
                    <a:latin typeface="Calibri" panose="020F0502020204030204"/>
                    <a:ea typeface="Calibri" pitchFamily="34" charset="0"/>
                    <a:cs typeface="Times New Roman" pitchFamily="18" charset="0"/>
                  </a:rPr>
                  <a:t>M1</a:t>
                </a:r>
                <a:endParaRPr lang="en-GB" altLang="en-US" sz="1072" b="1" kern="0" dirty="0">
                  <a:solidFill>
                    <a:srgbClr val="7030A0"/>
                  </a:solidFill>
                  <a:latin typeface="Calibri" panose="020F0502020204030204"/>
                  <a:cs typeface="Arial" pitchFamily="34" charset="0"/>
                </a:endParaRPr>
              </a:p>
            </p:txBody>
          </p:sp>
        </p:grpSp>
        <p:grpSp>
          <p:nvGrpSpPr>
            <p:cNvPr id="352" name="Group 351"/>
            <p:cNvGrpSpPr/>
            <p:nvPr/>
          </p:nvGrpSpPr>
          <p:grpSpPr>
            <a:xfrm>
              <a:off x="4512925" y="4934060"/>
              <a:ext cx="1118766" cy="770857"/>
              <a:chOff x="4427058" y="2574194"/>
              <a:chExt cx="1118766" cy="770857"/>
            </a:xfrm>
          </p:grpSpPr>
          <p:cxnSp>
            <p:nvCxnSpPr>
              <p:cNvPr id="353" name="Straight Arrow Connector 352"/>
              <p:cNvCxnSpPr/>
              <p:nvPr/>
            </p:nvCxnSpPr>
            <p:spPr>
              <a:xfrm flipH="1" flipV="1">
                <a:off x="4427058" y="2851484"/>
                <a:ext cx="241370" cy="195762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  <a:tailEnd type="triangle"/>
              </a:ln>
              <a:effectLst/>
            </p:spPr>
          </p:cxnSp>
          <p:sp>
            <p:nvSpPr>
              <p:cNvPr id="354" name="Arc 353"/>
              <p:cNvSpPr/>
              <p:nvPr/>
            </p:nvSpPr>
            <p:spPr>
              <a:xfrm rot="10800000">
                <a:off x="4578840" y="2574194"/>
                <a:ext cx="966984" cy="597972"/>
              </a:xfrm>
              <a:prstGeom prst="arc">
                <a:avLst>
                  <a:gd name="adj1" fmla="val 17196390"/>
                  <a:gd name="adj2" fmla="val 20172456"/>
                </a:avLst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GB" sz="1350" kern="0">
                  <a:solidFill>
                    <a:srgbClr val="000000"/>
                  </a:solidFill>
                  <a:latin typeface="Arial"/>
                </a:endParaRPr>
              </a:p>
            </p:txBody>
          </p:sp>
          <p:cxnSp>
            <p:nvCxnSpPr>
              <p:cNvPr id="355" name="Straight Arrow Connector 354"/>
              <p:cNvCxnSpPr/>
              <p:nvPr/>
            </p:nvCxnSpPr>
            <p:spPr>
              <a:xfrm>
                <a:off x="4971598" y="3165099"/>
                <a:ext cx="435130" cy="72244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356" name="Straight Connector 355"/>
              <p:cNvCxnSpPr/>
              <p:nvPr/>
            </p:nvCxnSpPr>
            <p:spPr>
              <a:xfrm>
                <a:off x="4778632" y="3095930"/>
                <a:ext cx="253889" cy="56452"/>
              </a:xfrm>
              <a:prstGeom prst="line">
                <a:avLst/>
              </a:prstGeom>
              <a:noFill/>
              <a:ln w="76200" cap="flat" cmpd="sng" algn="ctr">
                <a:solidFill>
                  <a:srgbClr val="FFFFFF"/>
                </a:solidFill>
                <a:prstDash val="solid"/>
              </a:ln>
              <a:effectLst/>
            </p:spPr>
          </p:cxnSp>
          <p:sp>
            <p:nvSpPr>
              <p:cNvPr id="357" name="Text Box 37"/>
              <p:cNvSpPr txBox="1">
                <a:spLocks noChangeArrowheads="1"/>
              </p:cNvSpPr>
              <p:nvPr/>
            </p:nvSpPr>
            <p:spPr bwMode="auto">
              <a:xfrm>
                <a:off x="4630075" y="3010969"/>
                <a:ext cx="548498" cy="3340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6797" tIns="33400" rIns="66797" bIns="3340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66796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GB" altLang="en-US" sz="1072" b="1" kern="0" dirty="0">
                    <a:solidFill>
                      <a:srgbClr val="7030A0"/>
                    </a:solidFill>
                    <a:latin typeface="Calibri" panose="020F0502020204030204"/>
                    <a:ea typeface="Calibri" pitchFamily="34" charset="0"/>
                    <a:cs typeface="Times New Roman" pitchFamily="18" charset="0"/>
                  </a:rPr>
                  <a:t>M2</a:t>
                </a:r>
                <a:endParaRPr lang="en-GB" altLang="en-US" sz="1072" b="1" kern="0" dirty="0">
                  <a:solidFill>
                    <a:srgbClr val="7030A0"/>
                  </a:solidFill>
                  <a:latin typeface="Calibri" panose="020F0502020204030204"/>
                  <a:cs typeface="Arial" pitchFamily="34" charset="0"/>
                </a:endParaRPr>
              </a:p>
            </p:txBody>
          </p:sp>
        </p:grpSp>
        <p:grpSp>
          <p:nvGrpSpPr>
            <p:cNvPr id="358" name="Group 357"/>
            <p:cNvGrpSpPr/>
            <p:nvPr/>
          </p:nvGrpSpPr>
          <p:grpSpPr>
            <a:xfrm>
              <a:off x="5521581" y="5536012"/>
              <a:ext cx="1344170" cy="334082"/>
              <a:chOff x="5479072" y="3194291"/>
              <a:chExt cx="1344170" cy="334082"/>
            </a:xfrm>
          </p:grpSpPr>
          <p:cxnSp>
            <p:nvCxnSpPr>
              <p:cNvPr id="359" name="Straight Arrow Connector 358"/>
              <p:cNvCxnSpPr/>
              <p:nvPr/>
            </p:nvCxnSpPr>
            <p:spPr>
              <a:xfrm flipH="1" flipV="1">
                <a:off x="5479072" y="3255946"/>
                <a:ext cx="1344170" cy="205325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360" name="Straight Connector 359"/>
              <p:cNvCxnSpPr/>
              <p:nvPr/>
            </p:nvCxnSpPr>
            <p:spPr>
              <a:xfrm>
                <a:off x="5822950" y="3288106"/>
                <a:ext cx="333625" cy="92347"/>
              </a:xfrm>
              <a:prstGeom prst="line">
                <a:avLst/>
              </a:prstGeom>
              <a:noFill/>
              <a:ln w="76200" cap="flat" cmpd="sng" algn="ctr">
                <a:solidFill>
                  <a:srgbClr val="FFFFFF"/>
                </a:solidFill>
                <a:prstDash val="solid"/>
              </a:ln>
              <a:effectLst/>
            </p:spPr>
          </p:cxnSp>
          <p:sp>
            <p:nvSpPr>
              <p:cNvPr id="361" name="Text Box 37"/>
              <p:cNvSpPr txBox="1">
                <a:spLocks noChangeArrowheads="1"/>
              </p:cNvSpPr>
              <p:nvPr/>
            </p:nvSpPr>
            <p:spPr bwMode="auto">
              <a:xfrm>
                <a:off x="5715490" y="3194291"/>
                <a:ext cx="548498" cy="3340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6797" tIns="33400" rIns="66797" bIns="3340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66796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GB" altLang="en-US" sz="1072" b="1" kern="0" dirty="0">
                    <a:solidFill>
                      <a:srgbClr val="7030A0"/>
                    </a:solidFill>
                    <a:latin typeface="Calibri" panose="020F0502020204030204"/>
                    <a:ea typeface="Calibri" pitchFamily="34" charset="0"/>
                    <a:cs typeface="Times New Roman" pitchFamily="18" charset="0"/>
                  </a:rPr>
                  <a:t>M3</a:t>
                </a:r>
                <a:endParaRPr lang="en-GB" altLang="en-US" sz="1072" b="1" kern="0" dirty="0">
                  <a:solidFill>
                    <a:srgbClr val="7030A0"/>
                  </a:solidFill>
                  <a:latin typeface="Calibri" panose="020F0502020204030204"/>
                  <a:cs typeface="Arial" pitchFamily="34" charset="0"/>
                </a:endParaRPr>
              </a:p>
            </p:txBody>
          </p:sp>
        </p:grpSp>
        <p:grpSp>
          <p:nvGrpSpPr>
            <p:cNvPr id="362" name="Group 361"/>
            <p:cNvGrpSpPr/>
            <p:nvPr/>
          </p:nvGrpSpPr>
          <p:grpSpPr>
            <a:xfrm>
              <a:off x="6550395" y="5274388"/>
              <a:ext cx="1064335" cy="347972"/>
              <a:chOff x="6472711" y="2962708"/>
              <a:chExt cx="1064335" cy="347972"/>
            </a:xfrm>
          </p:grpSpPr>
          <p:sp>
            <p:nvSpPr>
              <p:cNvPr id="363" name="Text Box 37"/>
              <p:cNvSpPr txBox="1">
                <a:spLocks noChangeArrowheads="1"/>
              </p:cNvSpPr>
              <p:nvPr/>
            </p:nvSpPr>
            <p:spPr bwMode="auto">
              <a:xfrm>
                <a:off x="7078840" y="2962708"/>
                <a:ext cx="458206" cy="3479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6797" tIns="33400" rIns="66797" bIns="3340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66796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GB" altLang="en-US" sz="1072" b="1" kern="0" dirty="0">
                    <a:solidFill>
                      <a:srgbClr val="7030A0"/>
                    </a:solidFill>
                    <a:latin typeface="Calibri" panose="020F0502020204030204"/>
                    <a:ea typeface="Calibri" pitchFamily="34" charset="0"/>
                    <a:cs typeface="Times New Roman" pitchFamily="18" charset="0"/>
                  </a:rPr>
                  <a:t>H</a:t>
                </a:r>
                <a:endParaRPr lang="en-GB" altLang="en-US" sz="1072" b="1" kern="0" dirty="0">
                  <a:solidFill>
                    <a:srgbClr val="7030A0"/>
                  </a:solidFill>
                  <a:latin typeface="Calibri" panose="020F0502020204030204"/>
                  <a:cs typeface="Arial" pitchFamily="34" charset="0"/>
                </a:endParaRPr>
              </a:p>
            </p:txBody>
          </p:sp>
          <p:cxnSp>
            <p:nvCxnSpPr>
              <p:cNvPr id="364" name="Straight Arrow Connector 363"/>
              <p:cNvCxnSpPr/>
              <p:nvPr/>
            </p:nvCxnSpPr>
            <p:spPr>
              <a:xfrm flipH="1">
                <a:off x="6472711" y="3026893"/>
                <a:ext cx="382650" cy="89714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365" name="Straight Arrow Connector 364"/>
              <p:cNvCxnSpPr/>
              <p:nvPr/>
            </p:nvCxnSpPr>
            <p:spPr>
              <a:xfrm>
                <a:off x="7260717" y="2988726"/>
                <a:ext cx="159046" cy="38167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  <a:tailEnd type="triangle"/>
              </a:ln>
              <a:effectLst/>
            </p:spPr>
          </p:cxnSp>
        </p:grpSp>
        <p:grpSp>
          <p:nvGrpSpPr>
            <p:cNvPr id="366" name="Group 365"/>
            <p:cNvGrpSpPr/>
            <p:nvPr/>
          </p:nvGrpSpPr>
          <p:grpSpPr>
            <a:xfrm>
              <a:off x="8330011" y="5487299"/>
              <a:ext cx="458206" cy="384152"/>
              <a:chOff x="8252327" y="3175619"/>
              <a:chExt cx="458206" cy="384152"/>
            </a:xfrm>
          </p:grpSpPr>
          <p:sp>
            <p:nvSpPr>
              <p:cNvPr id="367" name="Text Box 37"/>
              <p:cNvSpPr txBox="1">
                <a:spLocks noChangeArrowheads="1"/>
              </p:cNvSpPr>
              <p:nvPr/>
            </p:nvSpPr>
            <p:spPr bwMode="auto">
              <a:xfrm>
                <a:off x="8252327" y="3211799"/>
                <a:ext cx="458206" cy="3479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6797" tIns="33400" rIns="66797" bIns="3340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66796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de-DE" altLang="en-US" sz="1072" b="1" kern="0" dirty="0">
                    <a:solidFill>
                      <a:srgbClr val="7030A0"/>
                    </a:solidFill>
                    <a:latin typeface="Calibri" panose="020F0502020204030204"/>
                    <a:cs typeface="Times New Roman" pitchFamily="18" charset="0"/>
                  </a:rPr>
                  <a:t>G</a:t>
                </a:r>
                <a:endParaRPr lang="en-GB" altLang="en-US" sz="1072" b="1" kern="0" dirty="0">
                  <a:solidFill>
                    <a:srgbClr val="7030A0"/>
                  </a:solidFill>
                  <a:latin typeface="Calibri" panose="020F0502020204030204"/>
                  <a:cs typeface="Arial" pitchFamily="34" charset="0"/>
                </a:endParaRPr>
              </a:p>
            </p:txBody>
          </p:sp>
          <p:cxnSp>
            <p:nvCxnSpPr>
              <p:cNvPr id="368" name="Straight Arrow Connector 367"/>
              <p:cNvCxnSpPr/>
              <p:nvPr/>
            </p:nvCxnSpPr>
            <p:spPr>
              <a:xfrm flipH="1" flipV="1">
                <a:off x="8252327" y="3175619"/>
                <a:ext cx="450309" cy="83153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7030A0"/>
                </a:solidFill>
                <a:prstDash val="solid"/>
                <a:headEnd type="triangle"/>
                <a:tailEnd type="triangle"/>
              </a:ln>
              <a:effectLst/>
            </p:spPr>
          </p:cxnSp>
        </p:grpSp>
        <p:cxnSp>
          <p:nvCxnSpPr>
            <p:cNvPr id="369" name="Straight Connector 368"/>
            <p:cNvCxnSpPr/>
            <p:nvPr/>
          </p:nvCxnSpPr>
          <p:spPr>
            <a:xfrm flipH="1">
              <a:off x="1821990" y="4925100"/>
              <a:ext cx="7172" cy="1603181"/>
            </a:xfrm>
            <a:prstGeom prst="line">
              <a:avLst/>
            </a:prstGeom>
            <a:noFill/>
            <a:ln w="9525" cap="flat" cmpd="sng" algn="ctr">
              <a:solidFill>
                <a:srgbClr val="BBE0E3">
                  <a:shade val="95000"/>
                  <a:satMod val="105000"/>
                </a:srgbClr>
              </a:solidFill>
              <a:prstDash val="dash"/>
            </a:ln>
            <a:effectLst/>
          </p:spPr>
        </p:cxnSp>
        <p:cxnSp>
          <p:nvCxnSpPr>
            <p:cNvPr id="370" name="Straight Connector 369"/>
            <p:cNvCxnSpPr/>
            <p:nvPr/>
          </p:nvCxnSpPr>
          <p:spPr>
            <a:xfrm>
              <a:off x="2968923" y="4553414"/>
              <a:ext cx="4951" cy="1974867"/>
            </a:xfrm>
            <a:prstGeom prst="line">
              <a:avLst/>
            </a:prstGeom>
            <a:noFill/>
            <a:ln w="9525" cap="flat" cmpd="sng" algn="ctr">
              <a:solidFill>
                <a:srgbClr val="BBE0E3">
                  <a:shade val="95000"/>
                  <a:satMod val="105000"/>
                </a:srgbClr>
              </a:solidFill>
              <a:prstDash val="dash"/>
            </a:ln>
            <a:effectLst/>
          </p:spPr>
        </p:cxnSp>
        <p:cxnSp>
          <p:nvCxnSpPr>
            <p:cNvPr id="371" name="Straight Connector 370"/>
            <p:cNvCxnSpPr/>
            <p:nvPr/>
          </p:nvCxnSpPr>
          <p:spPr>
            <a:xfrm flipH="1">
              <a:off x="3894905" y="4625620"/>
              <a:ext cx="3076" cy="1924050"/>
            </a:xfrm>
            <a:prstGeom prst="line">
              <a:avLst/>
            </a:prstGeom>
            <a:noFill/>
            <a:ln w="9525" cap="flat" cmpd="sng" algn="ctr">
              <a:solidFill>
                <a:srgbClr val="BBE0E3">
                  <a:shade val="95000"/>
                  <a:satMod val="105000"/>
                </a:srgbClr>
              </a:solidFill>
              <a:prstDash val="dash"/>
            </a:ln>
            <a:effectLst/>
          </p:spPr>
        </p:cxnSp>
        <p:cxnSp>
          <p:nvCxnSpPr>
            <p:cNvPr id="372" name="Straight Connector 371"/>
            <p:cNvCxnSpPr/>
            <p:nvPr/>
          </p:nvCxnSpPr>
          <p:spPr>
            <a:xfrm flipH="1">
              <a:off x="4518133" y="4983887"/>
              <a:ext cx="5337" cy="1565783"/>
            </a:xfrm>
            <a:prstGeom prst="line">
              <a:avLst/>
            </a:prstGeom>
            <a:noFill/>
            <a:ln w="9525" cap="flat" cmpd="sng" algn="ctr">
              <a:solidFill>
                <a:srgbClr val="BBE0E3">
                  <a:shade val="95000"/>
                  <a:satMod val="105000"/>
                </a:srgbClr>
              </a:solidFill>
              <a:prstDash val="dash"/>
            </a:ln>
            <a:effectLst/>
          </p:spPr>
        </p:cxnSp>
        <p:cxnSp>
          <p:nvCxnSpPr>
            <p:cNvPr id="373" name="Straight Connector 372"/>
            <p:cNvCxnSpPr/>
            <p:nvPr/>
          </p:nvCxnSpPr>
          <p:spPr>
            <a:xfrm flipH="1">
              <a:off x="5495924" y="5393640"/>
              <a:ext cx="2089" cy="1157446"/>
            </a:xfrm>
            <a:prstGeom prst="line">
              <a:avLst/>
            </a:prstGeom>
            <a:noFill/>
            <a:ln w="9525" cap="flat" cmpd="sng" algn="ctr">
              <a:solidFill>
                <a:srgbClr val="BBE0E3">
                  <a:shade val="95000"/>
                  <a:satMod val="105000"/>
                </a:srgbClr>
              </a:solidFill>
              <a:prstDash val="dash"/>
            </a:ln>
            <a:effectLst/>
          </p:spPr>
        </p:cxnSp>
        <p:cxnSp>
          <p:nvCxnSpPr>
            <p:cNvPr id="374" name="Straight Connector 373"/>
            <p:cNvCxnSpPr/>
            <p:nvPr/>
          </p:nvCxnSpPr>
          <p:spPr>
            <a:xfrm flipH="1">
              <a:off x="6865094" y="5629827"/>
              <a:ext cx="2630" cy="898454"/>
            </a:xfrm>
            <a:prstGeom prst="line">
              <a:avLst/>
            </a:prstGeom>
            <a:noFill/>
            <a:ln w="9525" cap="flat" cmpd="sng" algn="ctr">
              <a:solidFill>
                <a:srgbClr val="B6DCDF"/>
              </a:solidFill>
              <a:prstDash val="dash"/>
            </a:ln>
            <a:effectLst/>
          </p:spPr>
        </p:cxnSp>
        <p:sp>
          <p:nvSpPr>
            <p:cNvPr id="375" name="Rectangle 374"/>
            <p:cNvSpPr/>
            <p:nvPr/>
          </p:nvSpPr>
          <p:spPr>
            <a:xfrm>
              <a:off x="3052795" y="4925101"/>
              <a:ext cx="775309" cy="2923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de-DE" sz="825" b="1" kern="0" dirty="0">
                  <a:solidFill>
                    <a:srgbClr val="7030A0"/>
                  </a:solidFill>
                  <a:latin typeface="Arial"/>
                </a:rPr>
                <a:t>11.25</a:t>
              </a:r>
              <a:endParaRPr lang="en-GB" sz="825" b="1" kern="0" dirty="0">
                <a:solidFill>
                  <a:srgbClr val="7030A0"/>
                </a:solidFill>
                <a:latin typeface="Arial"/>
              </a:endParaRPr>
            </a:p>
          </p:txBody>
        </p:sp>
        <p:sp>
          <p:nvSpPr>
            <p:cNvPr id="376" name="Rectangle 375"/>
            <p:cNvSpPr/>
            <p:nvPr/>
          </p:nvSpPr>
          <p:spPr>
            <a:xfrm>
              <a:off x="3940247" y="5165806"/>
              <a:ext cx="775309" cy="2923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de-DE" sz="825" b="1" kern="0" dirty="0">
                  <a:solidFill>
                    <a:srgbClr val="7030A0"/>
                  </a:solidFill>
                  <a:latin typeface="Arial"/>
                </a:rPr>
                <a:t>11.25</a:t>
              </a:r>
              <a:endParaRPr lang="en-GB" sz="825" b="1" kern="0" dirty="0">
                <a:solidFill>
                  <a:srgbClr val="7030A0"/>
                </a:solidFill>
                <a:latin typeface="Arial"/>
              </a:endParaRPr>
            </a:p>
          </p:txBody>
        </p:sp>
        <p:sp>
          <p:nvSpPr>
            <p:cNvPr id="377" name="Rectangle 376"/>
            <p:cNvSpPr/>
            <p:nvPr/>
          </p:nvSpPr>
          <p:spPr>
            <a:xfrm>
              <a:off x="4729591" y="5674313"/>
              <a:ext cx="775309" cy="2923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de-DE" sz="825" b="1" kern="0" dirty="0">
                  <a:solidFill>
                    <a:srgbClr val="7030A0"/>
                  </a:solidFill>
                  <a:latin typeface="Arial"/>
                </a:rPr>
                <a:t>04.26</a:t>
              </a:r>
              <a:endParaRPr lang="en-GB" sz="825" b="1" kern="0" dirty="0">
                <a:solidFill>
                  <a:srgbClr val="7030A0"/>
                </a:solidFill>
                <a:latin typeface="Arial"/>
              </a:endParaRPr>
            </a:p>
          </p:txBody>
        </p:sp>
        <p:sp>
          <p:nvSpPr>
            <p:cNvPr id="378" name="Rectangle 377"/>
            <p:cNvSpPr/>
            <p:nvPr/>
          </p:nvSpPr>
          <p:spPr>
            <a:xfrm>
              <a:off x="5775086" y="5844134"/>
              <a:ext cx="775309" cy="2923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de-DE" sz="825" b="1" kern="0" dirty="0">
                  <a:solidFill>
                    <a:srgbClr val="7030A0"/>
                  </a:solidFill>
                  <a:latin typeface="Arial"/>
                </a:rPr>
                <a:t>09.26</a:t>
              </a:r>
              <a:endParaRPr lang="en-GB" sz="825" b="1" kern="0" dirty="0">
                <a:solidFill>
                  <a:srgbClr val="7030A0"/>
                </a:solidFill>
                <a:latin typeface="Arial"/>
              </a:endParaRPr>
            </a:p>
          </p:txBody>
        </p:sp>
        <p:sp>
          <p:nvSpPr>
            <p:cNvPr id="379" name="Rectangle 378"/>
            <p:cNvSpPr/>
            <p:nvPr/>
          </p:nvSpPr>
          <p:spPr>
            <a:xfrm>
              <a:off x="7056293" y="5510773"/>
              <a:ext cx="775309" cy="2923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de-DE" sz="825" b="1" kern="0" dirty="0">
                  <a:solidFill>
                    <a:srgbClr val="7030A0"/>
                  </a:solidFill>
                  <a:latin typeface="Arial"/>
                </a:rPr>
                <a:t>04.26</a:t>
              </a:r>
              <a:endParaRPr lang="en-GB" sz="825" b="1" kern="0" dirty="0">
                <a:solidFill>
                  <a:srgbClr val="7030A0"/>
                </a:solidFill>
                <a:latin typeface="Arial"/>
              </a:endParaRPr>
            </a:p>
          </p:txBody>
        </p:sp>
        <p:sp>
          <p:nvSpPr>
            <p:cNvPr id="380" name="Rectangle 379"/>
            <p:cNvSpPr/>
            <p:nvPr/>
          </p:nvSpPr>
          <p:spPr>
            <a:xfrm>
              <a:off x="1928564" y="5145501"/>
              <a:ext cx="775309" cy="2923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de-DE" sz="825" b="1" kern="0" dirty="0">
                  <a:solidFill>
                    <a:srgbClr val="7030A0"/>
                  </a:solidFill>
                  <a:latin typeface="Arial"/>
                </a:rPr>
                <a:t>08.25</a:t>
              </a:r>
              <a:endParaRPr lang="en-GB" sz="825" b="1" kern="0" dirty="0">
                <a:solidFill>
                  <a:srgbClr val="7030A0"/>
                </a:solidFill>
                <a:latin typeface="Arial"/>
              </a:endParaRPr>
            </a:p>
          </p:txBody>
        </p:sp>
        <p:sp>
          <p:nvSpPr>
            <p:cNvPr id="381" name="Rectangle 380"/>
            <p:cNvSpPr/>
            <p:nvPr/>
          </p:nvSpPr>
          <p:spPr>
            <a:xfrm>
              <a:off x="5895094" y="6143775"/>
              <a:ext cx="930709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sz="900" kern="0" dirty="0">
                  <a:solidFill>
                    <a:srgbClr val="BBE0E3">
                      <a:lumMod val="75000"/>
                    </a:srgbClr>
                  </a:solidFill>
                  <a:latin typeface="Arial"/>
                </a:rPr>
                <a:t>batch</a:t>
              </a:r>
              <a:r>
                <a:rPr lang="de-DE" sz="900" kern="0" dirty="0">
                  <a:solidFill>
                    <a:srgbClr val="BBE0E3">
                      <a:lumMod val="75000"/>
                    </a:srgbClr>
                  </a:solidFill>
                  <a:latin typeface="Arial"/>
                </a:rPr>
                <a:t> M3 07.26</a:t>
              </a:r>
              <a:endParaRPr lang="en-GB" sz="900" kern="0" dirty="0">
                <a:solidFill>
                  <a:srgbClr val="BBE0E3">
                    <a:lumMod val="75000"/>
                  </a:srgbClr>
                </a:solidFill>
                <a:latin typeface="Arial"/>
              </a:endParaRPr>
            </a:p>
          </p:txBody>
        </p:sp>
        <p:sp>
          <p:nvSpPr>
            <p:cNvPr id="382" name="Rectangle 381"/>
            <p:cNvSpPr/>
            <p:nvPr/>
          </p:nvSpPr>
          <p:spPr>
            <a:xfrm>
              <a:off x="4685086" y="6155369"/>
              <a:ext cx="930709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sz="900" kern="0" dirty="0">
                  <a:solidFill>
                    <a:srgbClr val="BBE0E3">
                      <a:lumMod val="75000"/>
                    </a:srgbClr>
                  </a:solidFill>
                  <a:latin typeface="Arial"/>
                </a:rPr>
                <a:t>batch</a:t>
              </a:r>
              <a:r>
                <a:rPr lang="de-DE" sz="900" kern="0" dirty="0">
                  <a:solidFill>
                    <a:srgbClr val="BBE0E3">
                      <a:lumMod val="75000"/>
                    </a:srgbClr>
                  </a:solidFill>
                  <a:latin typeface="Arial"/>
                </a:rPr>
                <a:t> M2 02.26</a:t>
              </a:r>
              <a:endParaRPr lang="en-GB" sz="900" kern="0" dirty="0">
                <a:solidFill>
                  <a:srgbClr val="BBE0E3">
                    <a:lumMod val="75000"/>
                  </a:srgbClr>
                </a:solidFill>
                <a:latin typeface="Arial"/>
              </a:endParaRPr>
            </a:p>
          </p:txBody>
        </p:sp>
        <p:sp>
          <p:nvSpPr>
            <p:cNvPr id="383" name="Rectangle 382"/>
            <p:cNvSpPr/>
            <p:nvPr/>
          </p:nvSpPr>
          <p:spPr>
            <a:xfrm>
              <a:off x="3840686" y="6152844"/>
              <a:ext cx="930709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sz="900" kern="0" dirty="0">
                  <a:solidFill>
                    <a:srgbClr val="BBE0E3">
                      <a:lumMod val="75000"/>
                    </a:srgbClr>
                  </a:solidFill>
                  <a:latin typeface="Arial"/>
                </a:rPr>
                <a:t>batch</a:t>
              </a:r>
              <a:r>
                <a:rPr lang="de-DE" sz="900" kern="0" dirty="0">
                  <a:solidFill>
                    <a:srgbClr val="BBE0E3">
                      <a:lumMod val="75000"/>
                    </a:srgbClr>
                  </a:solidFill>
                  <a:latin typeface="Arial"/>
                </a:rPr>
                <a:t> M1 10.25</a:t>
              </a:r>
              <a:endParaRPr lang="en-GB" sz="900" kern="0" dirty="0">
                <a:solidFill>
                  <a:srgbClr val="BBE0E3">
                    <a:lumMod val="75000"/>
                  </a:srgbClr>
                </a:solidFill>
                <a:latin typeface="Arial"/>
              </a:endParaRPr>
            </a:p>
          </p:txBody>
        </p:sp>
        <p:sp>
          <p:nvSpPr>
            <p:cNvPr id="384" name="Rectangle 383"/>
            <p:cNvSpPr/>
            <p:nvPr/>
          </p:nvSpPr>
          <p:spPr>
            <a:xfrm>
              <a:off x="2999592" y="6152844"/>
              <a:ext cx="831365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sz="900" kern="0" dirty="0">
                  <a:solidFill>
                    <a:srgbClr val="BBE0E3">
                      <a:lumMod val="75000"/>
                    </a:srgbClr>
                  </a:solidFill>
                  <a:latin typeface="Arial"/>
                </a:rPr>
                <a:t>batch</a:t>
              </a:r>
              <a:r>
                <a:rPr lang="de-DE" sz="900" kern="0" dirty="0">
                  <a:solidFill>
                    <a:srgbClr val="BBE0E3">
                      <a:lumMod val="75000"/>
                    </a:srgbClr>
                  </a:solidFill>
                  <a:latin typeface="Arial"/>
                </a:rPr>
                <a:t> W2 09.25</a:t>
              </a:r>
              <a:endParaRPr lang="en-GB" sz="900" kern="0" dirty="0">
                <a:solidFill>
                  <a:srgbClr val="BBE0E3">
                    <a:lumMod val="75000"/>
                  </a:srgbClr>
                </a:solidFill>
                <a:latin typeface="Arial"/>
              </a:endParaRPr>
            </a:p>
          </p:txBody>
        </p:sp>
        <p:sp>
          <p:nvSpPr>
            <p:cNvPr id="385" name="Rectangle 384"/>
            <p:cNvSpPr/>
            <p:nvPr/>
          </p:nvSpPr>
          <p:spPr>
            <a:xfrm>
              <a:off x="1940800" y="6163052"/>
              <a:ext cx="930709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sz="900" kern="0" dirty="0">
                  <a:solidFill>
                    <a:srgbClr val="BBE0E3">
                      <a:lumMod val="75000"/>
                    </a:srgbClr>
                  </a:solidFill>
                  <a:latin typeface="Arial"/>
                </a:rPr>
                <a:t>batch</a:t>
              </a:r>
              <a:r>
                <a:rPr lang="de-DE" sz="900" kern="0" dirty="0">
                  <a:solidFill>
                    <a:srgbClr val="BBE0E3">
                      <a:lumMod val="75000"/>
                    </a:srgbClr>
                  </a:solidFill>
                  <a:latin typeface="Arial"/>
                </a:rPr>
                <a:t> W1 06.25</a:t>
              </a:r>
              <a:endParaRPr lang="en-GB" sz="900" kern="0" dirty="0">
                <a:solidFill>
                  <a:srgbClr val="BBE0E3">
                    <a:lumMod val="75000"/>
                  </a:srgbClr>
                </a:solidFill>
                <a:latin typeface="Arial"/>
              </a:endParaRPr>
            </a:p>
          </p:txBody>
        </p:sp>
        <p:sp>
          <p:nvSpPr>
            <p:cNvPr id="386" name="Rectangle 385"/>
            <p:cNvSpPr/>
            <p:nvPr/>
          </p:nvSpPr>
          <p:spPr>
            <a:xfrm>
              <a:off x="7140503" y="6152844"/>
              <a:ext cx="930709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sz="900" kern="0" dirty="0">
                  <a:solidFill>
                    <a:srgbClr val="BBE0E3">
                      <a:lumMod val="75000"/>
                    </a:srgbClr>
                  </a:solidFill>
                  <a:latin typeface="Arial"/>
                </a:rPr>
                <a:t>batch</a:t>
              </a:r>
              <a:r>
                <a:rPr lang="de-DE" sz="900" kern="0" dirty="0">
                  <a:solidFill>
                    <a:srgbClr val="BBE0E3">
                      <a:lumMod val="75000"/>
                    </a:srgbClr>
                  </a:solidFill>
                  <a:latin typeface="Arial"/>
                </a:rPr>
                <a:t> H 02.26</a:t>
              </a:r>
              <a:endParaRPr lang="en-GB" sz="900" kern="0" dirty="0">
                <a:solidFill>
                  <a:srgbClr val="BBE0E3">
                    <a:lumMod val="75000"/>
                  </a:srgbClr>
                </a:solidFill>
                <a:latin typeface="Arial"/>
              </a:endParaRPr>
            </a:p>
          </p:txBody>
        </p:sp>
        <p:sp>
          <p:nvSpPr>
            <p:cNvPr id="387" name="Rectangle 386"/>
            <p:cNvSpPr/>
            <p:nvPr/>
          </p:nvSpPr>
          <p:spPr>
            <a:xfrm>
              <a:off x="8377629" y="6155370"/>
              <a:ext cx="890969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sz="900" kern="0" dirty="0">
                  <a:solidFill>
                    <a:srgbClr val="BBE0E3">
                      <a:lumMod val="75000"/>
                    </a:srgbClr>
                  </a:solidFill>
                  <a:latin typeface="Arial"/>
                </a:rPr>
                <a:t>batch</a:t>
              </a:r>
              <a:r>
                <a:rPr lang="de-DE" sz="900" kern="0" dirty="0">
                  <a:solidFill>
                    <a:srgbClr val="BBE0E3">
                      <a:lumMod val="75000"/>
                    </a:srgbClr>
                  </a:solidFill>
                  <a:latin typeface="Arial"/>
                </a:rPr>
                <a:t> G 05.26</a:t>
              </a:r>
              <a:endParaRPr lang="en-GB" sz="900" kern="0" dirty="0">
                <a:solidFill>
                  <a:srgbClr val="BBE0E3">
                    <a:lumMod val="75000"/>
                  </a:srgbClr>
                </a:solidFill>
                <a:latin typeface="Arial"/>
              </a:endParaRPr>
            </a:p>
          </p:txBody>
        </p:sp>
        <p:cxnSp>
          <p:nvCxnSpPr>
            <p:cNvPr id="388" name="Straight Connector 387"/>
            <p:cNvCxnSpPr/>
            <p:nvPr/>
          </p:nvCxnSpPr>
          <p:spPr>
            <a:xfrm flipH="1">
              <a:off x="8328743" y="5385126"/>
              <a:ext cx="10302" cy="1144107"/>
            </a:xfrm>
            <a:prstGeom prst="line">
              <a:avLst/>
            </a:prstGeom>
            <a:noFill/>
            <a:ln w="9525" cap="flat" cmpd="sng" algn="ctr">
              <a:solidFill>
                <a:srgbClr val="B6DCDF"/>
              </a:solidFill>
              <a:prstDash val="dash"/>
            </a:ln>
            <a:effectLst/>
          </p:spPr>
        </p:cxnSp>
        <p:sp>
          <p:nvSpPr>
            <p:cNvPr id="389" name="Rectangle 388"/>
            <p:cNvSpPr/>
            <p:nvPr/>
          </p:nvSpPr>
          <p:spPr>
            <a:xfrm>
              <a:off x="8350837" y="5748822"/>
              <a:ext cx="775309" cy="2923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de-DE" sz="825" b="1" kern="0" dirty="0">
                  <a:solidFill>
                    <a:srgbClr val="7030A0"/>
                  </a:solidFill>
                  <a:latin typeface="Arial"/>
                </a:rPr>
                <a:t>05.26</a:t>
              </a:r>
              <a:endParaRPr lang="en-GB" sz="825" b="1" kern="0" dirty="0">
                <a:solidFill>
                  <a:srgbClr val="7030A0"/>
                </a:solidFill>
                <a:latin typeface="Arial"/>
              </a:endParaRPr>
            </a:p>
          </p:txBody>
        </p:sp>
        <p:sp>
          <p:nvSpPr>
            <p:cNvPr id="398" name="Rectangle 397"/>
            <p:cNvSpPr/>
            <p:nvPr/>
          </p:nvSpPr>
          <p:spPr>
            <a:xfrm rot="596731">
              <a:off x="8359935" y="4811054"/>
              <a:ext cx="111276" cy="325948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1350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00" name="Rectangle 399"/>
            <p:cNvSpPr/>
            <p:nvPr/>
          </p:nvSpPr>
          <p:spPr>
            <a:xfrm>
              <a:off x="596682" y="6149650"/>
              <a:ext cx="1055677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sz="900" kern="0" dirty="0">
                  <a:solidFill>
                    <a:srgbClr val="BBE0E3">
                      <a:lumMod val="75000"/>
                    </a:srgbClr>
                  </a:solidFill>
                  <a:latin typeface="Arial"/>
                </a:rPr>
                <a:t>last batch</a:t>
              </a:r>
              <a:r>
                <a:rPr lang="de-DE" sz="900" kern="0" dirty="0">
                  <a:solidFill>
                    <a:srgbClr val="BBE0E3">
                      <a:lumMod val="75000"/>
                    </a:srgbClr>
                  </a:solidFill>
                  <a:latin typeface="Arial"/>
                </a:rPr>
                <a:t> W0 Dec-24 </a:t>
              </a:r>
              <a:endParaRPr lang="en-GB" sz="900" kern="0" dirty="0">
                <a:solidFill>
                  <a:srgbClr val="BBE0E3">
                    <a:lumMod val="75000"/>
                  </a:srgbClr>
                </a:solidFill>
                <a:latin typeface="Arial"/>
              </a:endParaRPr>
            </a:p>
          </p:txBody>
        </p:sp>
      </p:grpSp>
      <p:sp>
        <p:nvSpPr>
          <p:cNvPr id="414" name="Rectangle 413"/>
          <p:cNvSpPr/>
          <p:nvPr/>
        </p:nvSpPr>
        <p:spPr>
          <a:xfrm>
            <a:off x="4611817" y="2811822"/>
            <a:ext cx="2634054" cy="4081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275"/>
              </a:lnSpc>
              <a:defRPr/>
            </a:pPr>
            <a:r>
              <a:rPr lang="en-GB" sz="825" b="1" dirty="0">
                <a:solidFill>
                  <a:srgbClr val="BBE0E3">
                    <a:lumMod val="75000"/>
                  </a:srgbClr>
                </a:solidFill>
                <a:latin typeface="Arial"/>
              </a:rPr>
              <a:t>Delivery dates of local cryogenics boxes</a:t>
            </a:r>
          </a:p>
          <a:p>
            <a:pPr>
              <a:lnSpc>
                <a:spcPts val="1275"/>
              </a:lnSpc>
              <a:defRPr/>
            </a:pPr>
            <a:r>
              <a:rPr lang="en-GB" sz="825" b="1" dirty="0">
                <a:solidFill>
                  <a:srgbClr val="7030A0"/>
                </a:solidFill>
                <a:latin typeface="Arial"/>
              </a:rPr>
              <a:t>Local cryogenics sectors: installation completed</a:t>
            </a:r>
            <a:endParaRPr lang="en-GB" sz="825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5" name="Rectangle 414"/>
          <p:cNvSpPr/>
          <p:nvPr/>
        </p:nvSpPr>
        <p:spPr>
          <a:xfrm>
            <a:off x="1740192" y="4073068"/>
            <a:ext cx="581482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825" b="1" dirty="0">
                <a:solidFill>
                  <a:srgbClr val="7030A0"/>
                </a:solidFill>
                <a:latin typeface="Arial"/>
              </a:rPr>
              <a:t>03.25</a:t>
            </a:r>
            <a:endParaRPr lang="en-GB" sz="825" b="1" dirty="0">
              <a:solidFill>
                <a:srgbClr val="7030A0"/>
              </a:solidFill>
              <a:latin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10493" y="1059224"/>
            <a:ext cx="3328785" cy="1223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solidFill>
                  <a:prstClr val="black"/>
                </a:solidFill>
                <a:latin typeface="Arial"/>
              </a:rPr>
              <a:t>Tender running</a:t>
            </a:r>
          </a:p>
          <a:p>
            <a:r>
              <a:rPr lang="en-GB" sz="1050" dirty="0">
                <a:solidFill>
                  <a:prstClr val="black"/>
                </a:solidFill>
                <a:latin typeface="Arial"/>
              </a:rPr>
              <a:t>Deadline for offers: </a:t>
            </a:r>
            <a:r>
              <a:rPr lang="en-GB" sz="1050" dirty="0">
                <a:solidFill>
                  <a:srgbClr val="00B050"/>
                </a:solidFill>
                <a:latin typeface="Arial"/>
              </a:rPr>
              <a:t>23/10/2024</a:t>
            </a:r>
          </a:p>
          <a:p>
            <a:r>
              <a:rPr lang="en-GB" sz="1050" dirty="0">
                <a:solidFill>
                  <a:prstClr val="black"/>
                </a:solidFill>
                <a:latin typeface="Arial"/>
              </a:rPr>
              <a:t>Offers from 4 bidders (3 companies + 1 consortium)</a:t>
            </a:r>
          </a:p>
          <a:p>
            <a:r>
              <a:rPr lang="en-GB" sz="1050" dirty="0">
                <a:solidFill>
                  <a:prstClr val="black"/>
                </a:solidFill>
                <a:latin typeface="Arial"/>
              </a:rPr>
              <a:t>All qualified and well-known companies</a:t>
            </a:r>
          </a:p>
          <a:p>
            <a:r>
              <a:rPr lang="en-GB" sz="1050" dirty="0">
                <a:solidFill>
                  <a:prstClr val="black"/>
                </a:solidFill>
                <a:latin typeface="Arial"/>
              </a:rPr>
              <a:t>Requested schedule confirmed</a:t>
            </a:r>
          </a:p>
          <a:p>
            <a:r>
              <a:rPr lang="en-GB" sz="1050" dirty="0">
                <a:solidFill>
                  <a:prstClr val="black"/>
                </a:solidFill>
                <a:latin typeface="Arial"/>
              </a:rPr>
              <a:t>Negotiations starting</a:t>
            </a:r>
          </a:p>
          <a:p>
            <a:r>
              <a:rPr lang="en-GB" sz="1050" dirty="0">
                <a:solidFill>
                  <a:prstClr val="black"/>
                </a:solidFill>
                <a:latin typeface="Arial"/>
              </a:rPr>
              <a:t>Risk of  FAIR internal competition with </a:t>
            </a:r>
            <a:r>
              <a:rPr lang="en-GB" sz="1050" dirty="0" err="1">
                <a:solidFill>
                  <a:prstClr val="black"/>
                </a:solidFill>
                <a:latin typeface="Arial"/>
              </a:rPr>
              <a:t>cryo</a:t>
            </a:r>
            <a:r>
              <a:rPr lang="en-GB" sz="1050" dirty="0">
                <a:solidFill>
                  <a:prstClr val="black"/>
                </a:solidFill>
                <a:latin typeface="Arial"/>
              </a:rPr>
              <a:t> tenders</a:t>
            </a:r>
          </a:p>
        </p:txBody>
      </p:sp>
      <p:sp>
        <p:nvSpPr>
          <p:cNvPr id="421" name="Ellipse 10"/>
          <p:cNvSpPr/>
          <p:nvPr/>
        </p:nvSpPr>
        <p:spPr>
          <a:xfrm>
            <a:off x="4252362" y="1103708"/>
            <a:ext cx="139645" cy="135000"/>
          </a:xfrm>
          <a:prstGeom prst="ellipse">
            <a:avLst/>
          </a:prstGeom>
          <a:solidFill>
            <a:srgbClr val="E7E2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defRPr/>
            </a:pPr>
            <a:endParaRPr lang="de-DE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426" name="Rectangle 425"/>
          <p:cNvSpPr/>
          <p:nvPr/>
        </p:nvSpPr>
        <p:spPr>
          <a:xfrm>
            <a:off x="7909566" y="3486385"/>
            <a:ext cx="61722" cy="4372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427" name="Rectangle 426"/>
          <p:cNvSpPr/>
          <p:nvPr/>
        </p:nvSpPr>
        <p:spPr>
          <a:xfrm>
            <a:off x="1174735" y="2637384"/>
            <a:ext cx="6734831" cy="199136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428" name="Rectangle 427"/>
          <p:cNvSpPr/>
          <p:nvPr/>
        </p:nvSpPr>
        <p:spPr>
          <a:xfrm>
            <a:off x="1360094" y="2484338"/>
            <a:ext cx="357372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  <a:latin typeface="Arial"/>
                <a:cs typeface="Arial"/>
              </a:rPr>
              <a:t>Overview tenders LC branches</a:t>
            </a:r>
            <a:endParaRPr lang="en-GB" sz="135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3869041" y="1073904"/>
            <a:ext cx="311852" cy="18466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68580" tIns="34290" rIns="68580" bIns="34290" rtlCol="0" anchor="t">
            <a:spAutoFit/>
          </a:bodyPr>
          <a:lstStyle/>
          <a:p>
            <a:r>
              <a:rPr lang="de-DE" sz="750" dirty="0">
                <a:solidFill>
                  <a:prstClr val="black"/>
                </a:solidFill>
                <a:latin typeface="Arial"/>
              </a:rPr>
              <a:t>CE</a:t>
            </a:r>
            <a:endParaRPr lang="en-GB" sz="75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1360096" y="2167299"/>
            <a:ext cx="3125069" cy="2308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900" dirty="0">
                <a:solidFill>
                  <a:prstClr val="black"/>
                </a:solidFill>
                <a:latin typeface="Arial"/>
              </a:rPr>
              <a:t>Still to be tendered: jumpers of branches M, H, G</a:t>
            </a:r>
            <a:endParaRPr lang="en-GB" sz="135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02728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4F970662-55C0-412B-A681-461E68C88F42}"/>
              </a:ext>
            </a:extLst>
          </p:cNvPr>
          <p:cNvGrpSpPr/>
          <p:nvPr/>
        </p:nvGrpSpPr>
        <p:grpSpPr>
          <a:xfrm>
            <a:off x="-3" y="-3"/>
            <a:ext cx="9134829" cy="3267146"/>
            <a:chOff x="-4" y="-5"/>
            <a:chExt cx="12179772" cy="435619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E9C8EDE-5649-4F43-AD54-61EBD9CFBE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402" r="13325" b="24660"/>
            <a:stretch/>
          </p:blipFill>
          <p:spPr>
            <a:xfrm>
              <a:off x="-4" y="-5"/>
              <a:ext cx="12146687" cy="3861335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E00F7CD-3A18-49DF-90A0-6AA6C2AF6FBE}"/>
                </a:ext>
              </a:extLst>
            </p:cNvPr>
            <p:cNvSpPr/>
            <p:nvPr/>
          </p:nvSpPr>
          <p:spPr>
            <a:xfrm>
              <a:off x="7448689" y="0"/>
              <a:ext cx="2716502" cy="20023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4BFF79A-3C6F-4C60-A538-5DA5AD8A49A0}"/>
                </a:ext>
              </a:extLst>
            </p:cNvPr>
            <p:cNvSpPr/>
            <p:nvPr/>
          </p:nvSpPr>
          <p:spPr>
            <a:xfrm>
              <a:off x="9463266" y="0"/>
              <a:ext cx="2716502" cy="21224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CC5D76A-A955-4C15-BDF8-2687F4BC0C71}"/>
                </a:ext>
              </a:extLst>
            </p:cNvPr>
            <p:cNvSpPr/>
            <p:nvPr/>
          </p:nvSpPr>
          <p:spPr>
            <a:xfrm>
              <a:off x="10111796" y="1675285"/>
              <a:ext cx="2060181" cy="10679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CE3B328-3366-4035-9433-C9CCC4B1A550}"/>
                </a:ext>
              </a:extLst>
            </p:cNvPr>
            <p:cNvSpPr/>
            <p:nvPr/>
          </p:nvSpPr>
          <p:spPr>
            <a:xfrm>
              <a:off x="7407530" y="3022412"/>
              <a:ext cx="2060181" cy="10679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1F59B5F-62D5-45D9-A7E3-B6890707B46C}"/>
                </a:ext>
              </a:extLst>
            </p:cNvPr>
            <p:cNvSpPr/>
            <p:nvPr/>
          </p:nvSpPr>
          <p:spPr>
            <a:xfrm>
              <a:off x="8247399" y="3288277"/>
              <a:ext cx="2060181" cy="10679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69CED7-8C6A-4AF9-9C5A-9D1E0E029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3521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539BF-5E0A-4A02-ABD6-89E454D28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Super-FRS: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Super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FRagment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Separator</a:t>
            </a: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0E2666-E528-487D-94CD-A7C8D9441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aseline="30000" dirty="0"/>
              <a:t>238</a:t>
            </a:r>
            <a:r>
              <a:rPr lang="en-US" dirty="0"/>
              <a:t>U from SIS18 on target to produce </a:t>
            </a:r>
            <a:r>
              <a:rPr lang="en-US" baseline="30000" dirty="0"/>
              <a:t>212</a:t>
            </a:r>
            <a:r>
              <a:rPr lang="en-US" dirty="0"/>
              <a:t>Pb, </a:t>
            </a:r>
            <a:r>
              <a:rPr lang="en-US" baseline="30000" dirty="0"/>
              <a:t>238</a:t>
            </a:r>
            <a:r>
              <a:rPr lang="en-US" dirty="0"/>
              <a:t>U+</a:t>
            </a:r>
            <a:r>
              <a:rPr lang="en-US" baseline="30000" dirty="0"/>
              <a:t>12</a:t>
            </a:r>
            <a:r>
              <a:rPr lang="en-US" dirty="0"/>
              <a:t>C@1 </a:t>
            </a:r>
            <a:r>
              <a:rPr lang="en-US" dirty="0" err="1"/>
              <a:t>GeV.A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 </a:t>
            </a:r>
            <a:r>
              <a:rPr lang="en-US" baseline="30000" dirty="0">
                <a:sym typeface="Wingdings" panose="05000000000000000000" pitchFamily="2" charset="2"/>
              </a:rPr>
              <a:t>212</a:t>
            </a:r>
            <a:r>
              <a:rPr lang="en-US" dirty="0">
                <a:sym typeface="Wingdings" panose="05000000000000000000" pitchFamily="2" charset="2"/>
              </a:rPr>
              <a:t>Pb </a:t>
            </a:r>
          </a:p>
          <a:p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159144-6B90-4078-ABE4-F780425BC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247" y="1586307"/>
            <a:ext cx="6126584" cy="32483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37982E-0AB5-4BA1-AD24-DC596DEE4BAF}"/>
              </a:ext>
            </a:extLst>
          </p:cNvPr>
          <p:cNvSpPr txBox="1"/>
          <p:nvPr/>
        </p:nvSpPr>
        <p:spPr>
          <a:xfrm>
            <a:off x="120609" y="2056137"/>
            <a:ext cx="2659702" cy="203132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This is what is produced</a:t>
            </a:r>
          </a:p>
          <a:p>
            <a:pPr algn="l"/>
            <a:r>
              <a:rPr lang="en-US" dirty="0"/>
              <a:t> at the target (yield)</a:t>
            </a:r>
          </a:p>
          <a:p>
            <a:pPr algn="l"/>
            <a:endParaRPr lang="en-US" dirty="0"/>
          </a:p>
          <a:p>
            <a:pPr marL="285750" indent="-285750" algn="l">
              <a:buFont typeface="Wingdings" panose="05000000000000000000" pitchFamily="2" charset="2"/>
              <a:buChar char="è"/>
            </a:pPr>
            <a:r>
              <a:rPr lang="en-US" dirty="0">
                <a:sym typeface="Wingdings" panose="05000000000000000000" pitchFamily="2" charset="2"/>
              </a:rPr>
              <a:t>3000+ isotopes</a:t>
            </a:r>
          </a:p>
          <a:p>
            <a:pPr marL="285750" indent="-285750" algn="l">
              <a:buFont typeface="Wingdings" panose="05000000000000000000" pitchFamily="2" charset="2"/>
              <a:buChar char="è"/>
            </a:pPr>
            <a:endParaRPr lang="en-US" dirty="0">
              <a:sym typeface="Wingdings" panose="05000000000000000000" pitchFamily="2" charset="2"/>
            </a:endParaRPr>
          </a:p>
          <a:p>
            <a:pPr marL="285750" indent="-285750" algn="l">
              <a:buFont typeface="Wingdings" panose="05000000000000000000" pitchFamily="2" charset="2"/>
              <a:buChar char="è"/>
            </a:pPr>
            <a:r>
              <a:rPr lang="en-US" dirty="0">
                <a:sym typeface="Wingdings" panose="05000000000000000000" pitchFamily="2" charset="2"/>
              </a:rPr>
              <a:t>we need to select</a:t>
            </a:r>
          </a:p>
          <a:p>
            <a:pPr algn="l"/>
            <a:r>
              <a:rPr lang="en-US" dirty="0">
                <a:sym typeface="Wingdings" panose="05000000000000000000" pitchFamily="2" charset="2"/>
              </a:rPr>
              <a:t>     the one we want</a:t>
            </a:r>
            <a:endParaRPr lang="en-CA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8B5DDD8-C610-4ECB-AB43-D1397F8D4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9782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539BF-5E0A-4A02-ABD6-89E454D28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Super-FRS: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Super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FRagment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Separator</a:t>
            </a: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0E2666-E528-487D-94CD-A7C8D9441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aseline="30000" dirty="0"/>
              <a:t>238</a:t>
            </a:r>
            <a:r>
              <a:rPr lang="en-US" dirty="0"/>
              <a:t>U from SIS18 on target to produce </a:t>
            </a:r>
            <a:r>
              <a:rPr lang="en-US" baseline="30000" dirty="0"/>
              <a:t>212</a:t>
            </a:r>
            <a:r>
              <a:rPr lang="en-US" dirty="0"/>
              <a:t>Pb, </a:t>
            </a:r>
            <a:r>
              <a:rPr lang="en-US" baseline="30000" dirty="0"/>
              <a:t>238</a:t>
            </a:r>
            <a:r>
              <a:rPr lang="en-US" dirty="0"/>
              <a:t>U+</a:t>
            </a:r>
            <a:r>
              <a:rPr lang="en-US" baseline="30000" dirty="0"/>
              <a:t>12</a:t>
            </a:r>
            <a:r>
              <a:rPr lang="en-US" dirty="0"/>
              <a:t>C@1 </a:t>
            </a:r>
            <a:r>
              <a:rPr lang="en-US" dirty="0" err="1"/>
              <a:t>GeV.A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 </a:t>
            </a:r>
            <a:r>
              <a:rPr lang="en-US" baseline="30000" dirty="0">
                <a:sym typeface="Wingdings" panose="05000000000000000000" pitchFamily="2" charset="2"/>
              </a:rPr>
              <a:t>212</a:t>
            </a:r>
            <a:r>
              <a:rPr lang="en-US" dirty="0">
                <a:sym typeface="Wingdings" panose="05000000000000000000" pitchFamily="2" charset="2"/>
              </a:rPr>
              <a:t>Pb </a:t>
            </a:r>
          </a:p>
          <a:p>
            <a:endParaRPr lang="en-C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37982E-0AB5-4BA1-AD24-DC596DEE4BAF}"/>
              </a:ext>
            </a:extLst>
          </p:cNvPr>
          <p:cNvSpPr txBox="1"/>
          <p:nvPr/>
        </p:nvSpPr>
        <p:spPr>
          <a:xfrm>
            <a:off x="120609" y="2056137"/>
            <a:ext cx="2595582" cy="92333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50 most produced ones</a:t>
            </a:r>
          </a:p>
          <a:p>
            <a:pPr algn="l"/>
            <a:r>
              <a:rPr lang="en-US" dirty="0">
                <a:sym typeface="Wingdings" panose="05000000000000000000" pitchFamily="2" charset="2"/>
              </a:rPr>
              <a:t> red is </a:t>
            </a:r>
            <a:r>
              <a:rPr lang="en-US" baseline="30000" dirty="0">
                <a:sym typeface="Wingdings" panose="05000000000000000000" pitchFamily="2" charset="2"/>
              </a:rPr>
              <a:t>212</a:t>
            </a:r>
            <a:r>
              <a:rPr lang="en-US" dirty="0">
                <a:sym typeface="Wingdings" panose="05000000000000000000" pitchFamily="2" charset="2"/>
              </a:rPr>
              <a:t>Pb</a:t>
            </a:r>
            <a:endParaRPr lang="en-US" dirty="0"/>
          </a:p>
          <a:p>
            <a:pPr algn="l"/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2B66822-ECE5-4CFB-BCD0-05892E2AE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5</a:t>
            </a:fld>
            <a:endParaRPr lang="de-DE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3D9623A-F5A2-4A98-BEE8-E39280103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897" y="1508502"/>
            <a:ext cx="6151472" cy="338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838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539BF-5E0A-4A02-ABD6-89E454D28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Super-FRS: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Super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FRagment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Separator</a:t>
            </a: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0E2666-E528-487D-94CD-A7C8D9441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aseline="30000" dirty="0"/>
              <a:t>238</a:t>
            </a:r>
            <a:r>
              <a:rPr lang="en-US" dirty="0"/>
              <a:t>U from SIS18 on target to produce </a:t>
            </a:r>
            <a:r>
              <a:rPr lang="en-US" baseline="30000" dirty="0"/>
              <a:t>212</a:t>
            </a:r>
            <a:r>
              <a:rPr lang="en-US" dirty="0"/>
              <a:t>Pb, </a:t>
            </a:r>
            <a:r>
              <a:rPr lang="en-US" baseline="30000" dirty="0"/>
              <a:t>238</a:t>
            </a:r>
            <a:r>
              <a:rPr lang="en-US" dirty="0"/>
              <a:t>U+</a:t>
            </a:r>
            <a:r>
              <a:rPr lang="en-US" baseline="30000" dirty="0"/>
              <a:t>12</a:t>
            </a:r>
            <a:r>
              <a:rPr lang="en-US" dirty="0"/>
              <a:t>C@1 </a:t>
            </a:r>
            <a:r>
              <a:rPr lang="en-US" dirty="0" err="1"/>
              <a:t>GeV.A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 </a:t>
            </a:r>
            <a:r>
              <a:rPr lang="en-US" baseline="30000" dirty="0">
                <a:sym typeface="Wingdings" panose="05000000000000000000" pitchFamily="2" charset="2"/>
              </a:rPr>
              <a:t>212</a:t>
            </a:r>
            <a:r>
              <a:rPr lang="en-US" dirty="0">
                <a:sym typeface="Wingdings" panose="05000000000000000000" pitchFamily="2" charset="2"/>
              </a:rPr>
              <a:t>Pb </a:t>
            </a:r>
          </a:p>
          <a:p>
            <a:endParaRPr lang="en-C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37982E-0AB5-4BA1-AD24-DC596DEE4BAF}"/>
              </a:ext>
            </a:extLst>
          </p:cNvPr>
          <p:cNvSpPr txBox="1"/>
          <p:nvPr/>
        </p:nvSpPr>
        <p:spPr>
          <a:xfrm>
            <a:off x="285647" y="1552394"/>
            <a:ext cx="2544286" cy="92333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At FHF2 after selection</a:t>
            </a:r>
          </a:p>
          <a:p>
            <a:pPr algn="l"/>
            <a:endParaRPr lang="en-US" dirty="0"/>
          </a:p>
          <a:p>
            <a:pPr algn="l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58209A-47EA-4CCA-BCF2-AB4E9AB43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6</a:t>
            </a:fld>
            <a:endParaRPr lang="de-D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6960BA-DFCD-4998-B2BE-D2E40D1CF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5148" y="1617788"/>
            <a:ext cx="5025170" cy="273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709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23EEA-4E56-4190-BA35-7EED32F23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Super-FRS – assembly unit view, ES scope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2661A6-779C-4505-9869-47EE5ACF1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7</a:t>
            </a:fld>
            <a:endParaRPr lang="de-DE"/>
          </a:p>
        </p:txBody>
      </p: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46F75BDF-9268-4A60-B91B-E91B7100EC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5877" y="944702"/>
            <a:ext cx="6434136" cy="3678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723818A-BD06-483D-8446-F89A5F4C2C15}"/>
              </a:ext>
            </a:extLst>
          </p:cNvPr>
          <p:cNvSpPr txBox="1"/>
          <p:nvPr/>
        </p:nvSpPr>
        <p:spPr>
          <a:xfrm>
            <a:off x="588784" y="4605898"/>
            <a:ext cx="6125395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Installation already started </a:t>
            </a:r>
            <a:r>
              <a:rPr lang="en-US" dirty="0">
                <a:sym typeface="Wingdings" panose="05000000000000000000" pitchFamily="2" charset="2"/>
              </a:rPr>
              <a:t> see Klaus Knie presentation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EAC68E9-C8E3-432F-A13F-3236DECB68B7}"/>
              </a:ext>
            </a:extLst>
          </p:cNvPr>
          <p:cNvSpPr/>
          <p:nvPr/>
        </p:nvSpPr>
        <p:spPr>
          <a:xfrm>
            <a:off x="6628286" y="3363208"/>
            <a:ext cx="495262" cy="7270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886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6B049243-1B8F-482D-9C09-F96A4C6C201B}"/>
              </a:ext>
            </a:extLst>
          </p:cNvPr>
          <p:cNvGrpSpPr/>
          <p:nvPr/>
        </p:nvGrpSpPr>
        <p:grpSpPr>
          <a:xfrm>
            <a:off x="101039" y="2267923"/>
            <a:ext cx="8888678" cy="2627031"/>
            <a:chOff x="101039" y="1980358"/>
            <a:chExt cx="8888678" cy="262703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726388B-50DB-43DB-B2DA-FF545BC5D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039" y="2118274"/>
              <a:ext cx="8699430" cy="2489115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36125C1-B30A-43E9-8E56-91E4D199C942}"/>
                </a:ext>
              </a:extLst>
            </p:cNvPr>
            <p:cNvSpPr/>
            <p:nvPr/>
          </p:nvSpPr>
          <p:spPr>
            <a:xfrm>
              <a:off x="7082811" y="1980358"/>
              <a:ext cx="1717658" cy="18338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CA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03A999E-3019-468D-BA28-150AAD077AE3}"/>
                </a:ext>
              </a:extLst>
            </p:cNvPr>
            <p:cNvSpPr/>
            <p:nvPr/>
          </p:nvSpPr>
          <p:spPr>
            <a:xfrm>
              <a:off x="7322239" y="2041824"/>
              <a:ext cx="1162787" cy="18338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CA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A6F0AC2-B699-480A-BFC5-488E9028305D}"/>
                </a:ext>
              </a:extLst>
            </p:cNvPr>
            <p:cNvSpPr/>
            <p:nvPr/>
          </p:nvSpPr>
          <p:spPr>
            <a:xfrm>
              <a:off x="8485904" y="2834133"/>
              <a:ext cx="503813" cy="13556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CA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E9539BF-5E0A-4A02-ABD6-89E454D28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 (elements) of commissioning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0E2666-E528-487D-94CD-A7C8D9441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 commissioning: reach FHF2 (commission the full HEB line)</a:t>
            </a:r>
          </a:p>
          <a:p>
            <a:endParaRPr lang="en-CA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E424DC8-0447-47CE-8D21-33F791BF8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8</a:t>
            </a:fld>
            <a:endParaRPr lang="de-DE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9BF058B-00D2-4C4B-BDC2-83665F77A27E}"/>
              </a:ext>
            </a:extLst>
          </p:cNvPr>
          <p:cNvGrpSpPr/>
          <p:nvPr/>
        </p:nvGrpSpPr>
        <p:grpSpPr>
          <a:xfrm>
            <a:off x="6102736" y="4284490"/>
            <a:ext cx="1390694" cy="635970"/>
            <a:chOff x="6102736" y="3996924"/>
            <a:chExt cx="1390694" cy="68372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CF41412-2384-4DBD-B437-0E23A3316D91}"/>
                </a:ext>
              </a:extLst>
            </p:cNvPr>
            <p:cNvSpPr/>
            <p:nvPr/>
          </p:nvSpPr>
          <p:spPr>
            <a:xfrm>
              <a:off x="6102737" y="4152692"/>
              <a:ext cx="1219502" cy="4546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CA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45C2FB3-0046-4837-A8B4-1CE7D09BDBD8}"/>
                </a:ext>
              </a:extLst>
            </p:cNvPr>
            <p:cNvSpPr/>
            <p:nvPr/>
          </p:nvSpPr>
          <p:spPr>
            <a:xfrm>
              <a:off x="6102736" y="3996924"/>
              <a:ext cx="606231" cy="4546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CA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F271893-3FC9-4365-86D1-3ACBFBC09D38}"/>
                </a:ext>
              </a:extLst>
            </p:cNvPr>
            <p:cNvSpPr/>
            <p:nvPr/>
          </p:nvSpPr>
          <p:spPr>
            <a:xfrm>
              <a:off x="6102737" y="3996924"/>
              <a:ext cx="1057480" cy="657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CA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E59BB53-03E4-4A5C-8A88-C129821303FE}"/>
                </a:ext>
              </a:extLst>
            </p:cNvPr>
            <p:cNvSpPr/>
            <p:nvPr/>
          </p:nvSpPr>
          <p:spPr>
            <a:xfrm>
              <a:off x="6435950" y="4222588"/>
              <a:ext cx="1057480" cy="4580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CA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119E0315-FAD7-4767-A28C-B0FE6BCEE6EA}"/>
              </a:ext>
            </a:extLst>
          </p:cNvPr>
          <p:cNvSpPr/>
          <p:nvPr/>
        </p:nvSpPr>
        <p:spPr>
          <a:xfrm>
            <a:off x="8384498" y="4494391"/>
            <a:ext cx="519659" cy="3579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6551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009F9-2D4A-4C49-98DE-A1AF18CEC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Commissioning include last </a:t>
            </a:r>
            <a:r>
              <a:rPr lang="en-US" dirty="0" err="1"/>
              <a:t>multiplet</a:t>
            </a:r>
            <a:r>
              <a:rPr lang="en-US" dirty="0"/>
              <a:t> at FHF2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8EA553-CB4E-4351-B065-80734E6226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FHF2 is in HEB, in front of the R3B experiments</a:t>
            </a:r>
          </a:p>
          <a:p>
            <a:endParaRPr lang="en-US" dirty="0"/>
          </a:p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AD11A2-8984-45EC-BE0F-D5E41247E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9</a:t>
            </a:fld>
            <a:endParaRPr lang="de-D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33213A-787E-42FB-9BF1-9F1D474E1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875" y="1529983"/>
            <a:ext cx="6023675" cy="31652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1362CB-CC33-4395-A6B3-A2DE00BBB000}"/>
              </a:ext>
            </a:extLst>
          </p:cNvPr>
          <p:cNvSpPr txBox="1"/>
          <p:nvPr/>
        </p:nvSpPr>
        <p:spPr>
          <a:xfrm>
            <a:off x="98156" y="2417736"/>
            <a:ext cx="1723549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SFRS </a:t>
            </a:r>
            <a:r>
              <a:rPr lang="en-US" dirty="0" err="1"/>
              <a:t>multiplet</a:t>
            </a:r>
            <a:endParaRPr lang="en-CA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B0F9636-A353-4CFA-B866-20F71CF03CD8}"/>
              </a:ext>
            </a:extLst>
          </p:cNvPr>
          <p:cNvCxnSpPr/>
          <p:nvPr/>
        </p:nvCxnSpPr>
        <p:spPr>
          <a:xfrm>
            <a:off x="1146875" y="2787068"/>
            <a:ext cx="831742" cy="3280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9F96565-041B-4C80-B047-18CFA7464FD6}"/>
              </a:ext>
            </a:extLst>
          </p:cNvPr>
          <p:cNvSpPr txBox="1"/>
          <p:nvPr/>
        </p:nvSpPr>
        <p:spPr>
          <a:xfrm>
            <a:off x="6377552" y="3438742"/>
            <a:ext cx="2766448" cy="92333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beam reach here during SFRS beam commissioning</a:t>
            </a:r>
            <a:endParaRPr lang="en-CA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2D27BEA-A9D7-442C-8E43-A0213BC12C66}"/>
              </a:ext>
            </a:extLst>
          </p:cNvPr>
          <p:cNvCxnSpPr>
            <a:cxnSpLocks/>
          </p:cNvCxnSpPr>
          <p:nvPr/>
        </p:nvCxnSpPr>
        <p:spPr>
          <a:xfrm flipH="1" flipV="1">
            <a:off x="4019227" y="3233981"/>
            <a:ext cx="2314414" cy="6664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202593"/>
      </p:ext>
    </p:extLst>
  </p:cSld>
  <p:clrMapOvr>
    <a:masterClrMapping/>
  </p:clrMapOvr>
</p:sld>
</file>

<file path=ppt/theme/theme1.xml><?xml version="1.0" encoding="utf-8"?>
<a:theme xmlns:a="http://schemas.openxmlformats.org/drawingml/2006/main" name="fair-gsi-folienmaster_2017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8" id="{88F67082-FAA7-774F-81ED-C94DAF9F09F3}" vid="{76C6051D-27C6-564A-8764-CCBC0645D37F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fair-gsi-folienmaster_2019_16zu9</Template>
  <TotalTime>0</TotalTime>
  <Words>1971</Words>
  <Application>Microsoft Office PowerPoint</Application>
  <PresentationFormat>On-screen Show (16:9)</PresentationFormat>
  <Paragraphs>467</Paragraphs>
  <Slides>39</Slides>
  <Notes>1</Notes>
  <HiddenSlides>3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Ariel</vt:lpstr>
      <vt:lpstr>Arial</vt:lpstr>
      <vt:lpstr>Calibri</vt:lpstr>
      <vt:lpstr>Wingdings</vt:lpstr>
      <vt:lpstr>fair-gsi-folienmaster_2017_onering</vt:lpstr>
      <vt:lpstr>Current status of Super-FRS Commissioning planning, LCM and open points</vt:lpstr>
      <vt:lpstr>Super-FRS – general overview</vt:lpstr>
      <vt:lpstr>Objective of Super-FRS commissioning</vt:lpstr>
      <vt:lpstr>Super-FRS: Super FRagment Separator</vt:lpstr>
      <vt:lpstr>Super-FRS: Super FRagment Separator</vt:lpstr>
      <vt:lpstr>Super-FRS: Super FRagment Separator</vt:lpstr>
      <vt:lpstr>Super-FRS – assembly unit view, ES scope</vt:lpstr>
      <vt:lpstr>Scope (elements) of commissioning</vt:lpstr>
      <vt:lpstr>Commissioning include last multiplet at FHF2</vt:lpstr>
      <vt:lpstr>Commissioning phases, sections goal</vt:lpstr>
      <vt:lpstr>System list</vt:lpstr>
      <vt:lpstr>Phase of commissioning</vt:lpstr>
      <vt:lpstr>Milestones commissioning</vt:lpstr>
      <vt:lpstr>Commissioning phases, sections</vt:lpstr>
      <vt:lpstr>Commissioning phases, sections for phases 1/2 and 3/4</vt:lpstr>
      <vt:lpstr>Status of planning - LCM</vt:lpstr>
      <vt:lpstr>Status of planning,Target area</vt:lpstr>
      <vt:lpstr>Status of planning, Target area</vt:lpstr>
      <vt:lpstr>Status of planning, Beam diagnostic chambers</vt:lpstr>
      <vt:lpstr>Planning - schedule</vt:lpstr>
      <vt:lpstr>System list – more details</vt:lpstr>
      <vt:lpstr>System status and thought</vt:lpstr>
      <vt:lpstr>Section, element, heterogeneity of elements</vt:lpstr>
      <vt:lpstr>First simulations – toy model</vt:lpstr>
      <vt:lpstr>First simulations – toy model</vt:lpstr>
      <vt:lpstr>Full .xls document</vt:lpstr>
      <vt:lpstr>Results in Planisware</vt:lpstr>
      <vt:lpstr>Example of detail</vt:lpstr>
      <vt:lpstr>Example of details – vacuum installation</vt:lpstr>
      <vt:lpstr>plans</vt:lpstr>
      <vt:lpstr>Goal for this workshop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Local Cryogenics branches M, H, G (B optional)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Scope  of the Beam Vacuum and Diagnostic chambers</dc:title>
  <dc:creator>Pietri, Stephane</dc:creator>
  <cp:lastModifiedBy>Pietri, Stephane</cp:lastModifiedBy>
  <cp:revision>26</cp:revision>
  <dcterms:created xsi:type="dcterms:W3CDTF">2025-05-23T12:25:50Z</dcterms:created>
  <dcterms:modified xsi:type="dcterms:W3CDTF">2025-05-26T06:06:44Z</dcterms:modified>
</cp:coreProperties>
</file>