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3" r:id="rId5"/>
    <p:sldId id="262" r:id="rId6"/>
    <p:sldId id="273" r:id="rId7"/>
    <p:sldId id="264" r:id="rId8"/>
    <p:sldId id="275" r:id="rId9"/>
    <p:sldId id="265" r:id="rId10"/>
    <p:sldId id="266" r:id="rId11"/>
    <p:sldId id="276" r:id="rId12"/>
    <p:sldId id="267" r:id="rId13"/>
    <p:sldId id="274" r:id="rId14"/>
    <p:sldId id="268" r:id="rId15"/>
    <p:sldId id="269" r:id="rId16"/>
    <p:sldId id="277" r:id="rId17"/>
    <p:sldId id="278" r:id="rId18"/>
    <p:sldId id="284" r:id="rId19"/>
    <p:sldId id="280" r:id="rId20"/>
    <p:sldId id="285" r:id="rId21"/>
    <p:sldId id="281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27D2-0E91-46E5-B0C9-D81E65DA64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DB02-BFD3-4887-914B-252E3B124A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29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6.emf"/><Relationship Id="rId5" Type="http://schemas.openxmlformats.org/officeDocument/2006/relationships/image" Target="../media/image22.emf"/><Relationship Id="rId10" Type="http://schemas.openxmlformats.org/officeDocument/2006/relationships/image" Target="../media/image9.gif"/><Relationship Id="rId4" Type="http://schemas.openxmlformats.org/officeDocument/2006/relationships/image" Target="../media/image21.emf"/><Relationship Id="rId9" Type="http://schemas.openxmlformats.org/officeDocument/2006/relationships/image" Target="../media/image28.emf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w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5.png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30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2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27.emf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3"/>
            <a:ext cx="12191999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60634" y="914400"/>
            <a:ext cx="8678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err="1" smtClean="0"/>
              <a:t>Evaluating</a:t>
            </a:r>
            <a:r>
              <a:rPr lang="de-DE" sz="2800" b="1" dirty="0" smtClean="0"/>
              <a:t> </a:t>
            </a:r>
            <a:r>
              <a:rPr lang="de-DE" sz="2800" b="1" dirty="0"/>
              <a:t>T</a:t>
            </a:r>
            <a:r>
              <a:rPr lang="de-DE" sz="2800" b="1" dirty="0" smtClean="0"/>
              <a:t>ransport Models </a:t>
            </a:r>
            <a:r>
              <a:rPr lang="de-DE" sz="2800" b="1" dirty="0" err="1" smtClean="0"/>
              <a:t>under</a:t>
            </a:r>
            <a:r>
              <a:rPr lang="de-DE" sz="2800" b="1" dirty="0" smtClean="0"/>
              <a:t>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ontrolled</a:t>
            </a:r>
            <a:r>
              <a:rPr lang="de-DE" sz="2800" b="1" dirty="0" smtClean="0"/>
              <a:t>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onditions</a:t>
            </a:r>
            <a:endParaRPr lang="de-DE" sz="2800" b="1" dirty="0" smtClean="0"/>
          </a:p>
          <a:p>
            <a:pPr algn="ctr"/>
            <a:r>
              <a:rPr lang="de-DE" sz="2400" b="1" dirty="0" smtClean="0"/>
              <a:t>(</a:t>
            </a:r>
            <a:r>
              <a:rPr lang="de-DE" sz="2400" b="1" dirty="0" err="1"/>
              <a:t>l</a:t>
            </a:r>
            <a:r>
              <a:rPr lang="de-DE" sz="2400" b="1" dirty="0" err="1" smtClean="0"/>
              <a:t>essons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future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directions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TMEP)</a:t>
            </a:r>
            <a:endParaRPr lang="en-US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831853" y="4913625"/>
            <a:ext cx="6298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Hermann Wolter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University </a:t>
            </a:r>
            <a:r>
              <a:rPr 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Munich</a:t>
            </a:r>
            <a:r>
              <a:rPr lang="de-DE" sz="2400" dirty="0" smtClean="0">
                <a:solidFill>
                  <a:schemeClr val="bg1"/>
                </a:solidFill>
              </a:rPr>
              <a:t>, ORIGINS Excellence Cluster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(on behalf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TMEP </a:t>
            </a:r>
            <a:r>
              <a:rPr lang="de-DE" dirty="0" err="1" smtClean="0">
                <a:solidFill>
                  <a:schemeClr val="bg1"/>
                </a:solidFill>
              </a:rPr>
              <a:t>collaboration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9357" y="4855857"/>
            <a:ext cx="1194561" cy="9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39" y="5050273"/>
            <a:ext cx="1698062" cy="7429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7" y="6050936"/>
            <a:ext cx="809712" cy="72328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419713" y="6294838"/>
            <a:ext cx="105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EMMI </a:t>
            </a:r>
            <a:r>
              <a:rPr lang="de-DE" dirty="0" err="1" smtClean="0">
                <a:solidFill>
                  <a:schemeClr val="bg1"/>
                </a:solidFill>
              </a:rPr>
              <a:t>workshop</a:t>
            </a:r>
            <a:r>
              <a:rPr lang="de-DE" dirty="0" smtClean="0">
                <a:solidFill>
                  <a:schemeClr val="bg1"/>
                </a:solidFill>
              </a:rPr>
              <a:t>: Collective </a:t>
            </a:r>
            <a:r>
              <a:rPr lang="de-DE" dirty="0" err="1" smtClean="0">
                <a:solidFill>
                  <a:schemeClr val="bg1"/>
                </a:solidFill>
              </a:rPr>
              <a:t>phenomena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EOS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dense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bayonic</a:t>
            </a:r>
            <a:r>
              <a:rPr lang="de-DE" dirty="0" smtClean="0">
                <a:solidFill>
                  <a:schemeClr val="bg1"/>
                </a:solidFill>
              </a:rPr>
              <a:t> matter, GSI </a:t>
            </a:r>
            <a:r>
              <a:rPr lang="de-DE" dirty="0" err="1" smtClean="0">
                <a:solidFill>
                  <a:schemeClr val="bg1"/>
                </a:solidFill>
              </a:rPr>
              <a:t>Garmstadt</a:t>
            </a:r>
            <a:r>
              <a:rPr lang="de-DE" dirty="0" smtClean="0">
                <a:solidFill>
                  <a:schemeClr val="bg1"/>
                </a:solidFill>
              </a:rPr>
              <a:t>, Nov. 10-13, 2025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44" y="3173121"/>
            <a:ext cx="4556793" cy="31979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34706" y="2171053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strength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, power </a:t>
            </a:r>
            <a:r>
              <a:rPr lang="de-DE" sz="2000" dirty="0" err="1" smtClean="0"/>
              <a:t>spectrum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horizontal </a:t>
            </a:r>
            <a:r>
              <a:rPr lang="de-DE" sz="2000" dirty="0" err="1" smtClean="0"/>
              <a:t>lines</a:t>
            </a:r>
            <a:r>
              <a:rPr lang="de-DE" sz="2000" dirty="0" smtClean="0"/>
              <a:t>:</a:t>
            </a:r>
            <a:r>
              <a:rPr lang="en-US" sz="2000" dirty="0"/>
              <a:t>exact results from Landau </a:t>
            </a:r>
            <a:r>
              <a:rPr lang="en-US" sz="2000" dirty="0" smtClean="0"/>
              <a:t>theory</a:t>
            </a:r>
            <a:endParaRPr lang="de-DE" sz="20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342092" y="470189"/>
            <a:ext cx="656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Non-linear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/>
              <a:t> </a:t>
            </a:r>
            <a:r>
              <a:rPr lang="de-DE" dirty="0" smtClean="0"/>
              <a:t>(M</a:t>
            </a:r>
            <a:r>
              <a:rPr lang="de-DE" dirty="0"/>
              <a:t>. Colonna, et al., PRC104 (2021))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338642" y="766552"/>
            <a:ext cx="5458623" cy="1260017"/>
            <a:chOff x="2177549" y="2066442"/>
            <a:chExt cx="5458623" cy="1260017"/>
          </a:xfrm>
          <a:noFill/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7549" y="2066442"/>
              <a:ext cx="1228275" cy="1130267"/>
            </a:xfrm>
            <a:prstGeom prst="rect">
              <a:avLst/>
            </a:prstGeom>
            <a:grpFill/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5797" y="2086626"/>
              <a:ext cx="1344150" cy="1239833"/>
            </a:xfrm>
            <a:prstGeom prst="rect">
              <a:avLst/>
            </a:prstGeom>
            <a:grpFill/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9947" y="2129875"/>
              <a:ext cx="973350" cy="1159100"/>
            </a:xfrm>
            <a:prstGeom prst="rect">
              <a:avLst/>
            </a:prstGeom>
            <a:grpFill/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3297" y="2161592"/>
              <a:ext cx="1042875" cy="1164867"/>
            </a:xfrm>
            <a:prstGeom prst="rect">
              <a:avLst/>
            </a:prstGeom>
            <a:grpFill/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31239" y="2086626"/>
              <a:ext cx="1042875" cy="1089900"/>
            </a:xfrm>
            <a:prstGeom prst="rect">
              <a:avLst/>
            </a:prstGeom>
            <a:grpFill/>
          </p:spPr>
        </p:pic>
      </p:grpSp>
      <p:sp>
        <p:nvSpPr>
          <p:cNvPr id="2" name="Rechteck 1"/>
          <p:cNvSpPr/>
          <p:nvPr/>
        </p:nvSpPr>
        <p:spPr>
          <a:xfrm>
            <a:off x="3319272" y="805028"/>
            <a:ext cx="172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evolution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standing</a:t>
            </a:r>
            <a:r>
              <a:rPr lang="de-DE" sz="2000" dirty="0"/>
              <a:t> </a:t>
            </a:r>
            <a:r>
              <a:rPr lang="de-DE" sz="2000" dirty="0" err="1"/>
              <a:t>wave</a:t>
            </a:r>
            <a:endParaRPr lang="en-US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757" y="912532"/>
            <a:ext cx="1310266" cy="87622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005" y="2886522"/>
            <a:ext cx="1645425" cy="899600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3175379" y="4967490"/>
            <a:ext cx="6340095" cy="1773893"/>
            <a:chOff x="3175379" y="4967490"/>
            <a:chExt cx="6340095" cy="1773893"/>
          </a:xfrm>
        </p:grpSpPr>
        <p:sp>
          <p:nvSpPr>
            <p:cNvPr id="12" name="Textfeld 11"/>
            <p:cNvSpPr txBox="1"/>
            <p:nvPr/>
          </p:nvSpPr>
          <p:spPr>
            <a:xfrm>
              <a:off x="3175379" y="6095052"/>
              <a:ext cx="4870372" cy="646331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QMD </a:t>
              </a:r>
              <a:r>
                <a:rPr lang="de-DE" dirty="0" err="1" smtClean="0"/>
                <a:t>codes</a:t>
              </a:r>
              <a:r>
                <a:rPr lang="de-DE" dirty="0" smtClean="0"/>
                <a:t>: </a:t>
              </a:r>
              <a:r>
                <a:rPr lang="de-DE" dirty="0" err="1" smtClean="0"/>
                <a:t>shift</a:t>
              </a:r>
              <a:r>
                <a:rPr lang="de-DE" dirty="0" smtClean="0"/>
                <a:t> </a:t>
              </a:r>
              <a:r>
                <a:rPr lang="de-DE" dirty="0" smtClean="0"/>
                <a:t>(</a:t>
              </a:r>
              <a:r>
                <a:rPr lang="de-DE" dirty="0" err="1" smtClean="0"/>
                <a:t>from</a:t>
              </a:r>
              <a:r>
                <a:rPr lang="de-DE" dirty="0" smtClean="0"/>
                <a:t> </a:t>
              </a:r>
              <a:r>
                <a:rPr lang="de-DE" dirty="0" err="1" smtClean="0"/>
                <a:t>approximation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>
                  <a:latin typeface="Symbol" panose="05050102010706020507" pitchFamily="18" charset="2"/>
                </a:rPr>
                <a:t>r</a:t>
              </a:r>
              <a:r>
                <a:rPr lang="de-DE" baseline="30000" dirty="0" err="1" smtClean="0">
                  <a:latin typeface="Symbol" panose="05050102010706020507" pitchFamily="18" charset="2"/>
                </a:rPr>
                <a:t>g</a:t>
              </a:r>
              <a:r>
                <a:rPr lang="de-DE" dirty="0" smtClean="0"/>
                <a:t> </a:t>
              </a:r>
              <a:r>
                <a:rPr lang="de-DE" dirty="0" err="1" smtClean="0"/>
                <a:t>term</a:t>
              </a:r>
              <a:r>
                <a:rPr lang="de-DE" dirty="0" smtClean="0"/>
                <a:t>)</a:t>
              </a:r>
            </a:p>
            <a:p>
              <a:r>
                <a:rPr lang="de-DE" dirty="0" smtClean="0"/>
                <a:t>                       </a:t>
              </a:r>
              <a:r>
                <a:rPr lang="de-DE" dirty="0" err="1" smtClean="0"/>
                <a:t>broadening</a:t>
              </a:r>
              <a:r>
                <a:rPr lang="de-DE" dirty="0" smtClean="0"/>
                <a:t> (larger </a:t>
              </a:r>
              <a:r>
                <a:rPr lang="de-DE" dirty="0" err="1" smtClean="0"/>
                <a:t>fluctuations</a:t>
              </a:r>
              <a:r>
                <a:rPr lang="de-DE" dirty="0" smtClean="0"/>
                <a:t>)</a:t>
              </a:r>
              <a:endParaRPr lang="en-US" dirty="0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7690103" y="4967490"/>
              <a:ext cx="1825371" cy="1524749"/>
            </a:xfrm>
            <a:custGeom>
              <a:avLst/>
              <a:gdLst>
                <a:gd name="connsiteX0" fmla="*/ 0 w 1810512"/>
                <a:gd name="connsiteY0" fmla="*/ 1645920 h 1645920"/>
                <a:gd name="connsiteX1" fmla="*/ 1307592 w 1810512"/>
                <a:gd name="connsiteY1" fmla="*/ 1490472 h 1645920"/>
                <a:gd name="connsiteX2" fmla="*/ 1810512 w 1810512"/>
                <a:gd name="connsiteY2" fmla="*/ 0 h 1645920"/>
                <a:gd name="connsiteX0" fmla="*/ 0 w 1810512"/>
                <a:gd name="connsiteY0" fmla="*/ 1645920 h 1645920"/>
                <a:gd name="connsiteX1" fmla="*/ 1325880 w 1810512"/>
                <a:gd name="connsiteY1" fmla="*/ 1307592 h 1645920"/>
                <a:gd name="connsiteX2" fmla="*/ 1810512 w 1810512"/>
                <a:gd name="connsiteY2" fmla="*/ 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0512" h="1645920">
                  <a:moveTo>
                    <a:pt x="0" y="1645920"/>
                  </a:moveTo>
                  <a:lnTo>
                    <a:pt x="1325880" y="1307592"/>
                  </a:lnTo>
                  <a:cubicBezTo>
                    <a:pt x="1627632" y="1033272"/>
                    <a:pt x="1709928" y="608076"/>
                    <a:pt x="1810512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2" descr="box-N128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376" y="43348"/>
            <a:ext cx="1269512" cy="1269512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2036611" y="66398"/>
            <a:ext cx="59645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 smtClean="0"/>
              <a:t>evaluation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mf </a:t>
            </a:r>
            <a:r>
              <a:rPr lang="de-DE" sz="2400" dirty="0" err="1" smtClean="0"/>
              <a:t>terms</a:t>
            </a:r>
            <a:r>
              <a:rPr lang="de-DE" sz="2400" dirty="0" smtClean="0"/>
              <a:t>: non-linear </a:t>
            </a:r>
            <a:r>
              <a:rPr lang="de-DE" sz="2400" dirty="0" err="1" smtClean="0"/>
              <a:t>forces</a:t>
            </a:r>
            <a:r>
              <a:rPr lang="de-DE" sz="2400" dirty="0" smtClean="0"/>
              <a:t> 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1428432" y="2195958"/>
            <a:ext cx="6147165" cy="3592639"/>
            <a:chOff x="1428432" y="2195958"/>
            <a:chExt cx="6147165" cy="3592639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66660" y="2916797"/>
              <a:ext cx="3174975" cy="287180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19035" y="3755847"/>
              <a:ext cx="347625" cy="119370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2433068" y="3173121"/>
              <a:ext cx="411480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342092" y="254746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SMF</a:t>
              </a:r>
              <a:endParaRPr lang="en-US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685796" y="2547465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ImQMD</a:t>
              </a:r>
              <a:endParaRPr lang="en-US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28432" y="2195958"/>
              <a:ext cx="359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Force </a:t>
              </a:r>
              <a:r>
                <a:rPr lang="de-DE" dirty="0" err="1" smtClean="0"/>
                <a:t>averaged</a:t>
              </a:r>
              <a:r>
                <a:rPr lang="de-DE" dirty="0" smtClean="0"/>
                <a:t> in </a:t>
              </a:r>
              <a:r>
                <a:rPr lang="de-DE" dirty="0" err="1" smtClean="0"/>
                <a:t>cells</a:t>
              </a:r>
              <a:r>
                <a:rPr lang="de-DE" dirty="0" smtClean="0"/>
                <a:t> at initial time</a:t>
              </a:r>
              <a:endParaRPr lang="en-US" dirty="0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75819" y="2979101"/>
              <a:ext cx="2387025" cy="121100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4875819" y="4228826"/>
              <a:ext cx="26997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(</a:t>
              </a:r>
              <a:r>
                <a:rPr lang="de-DE" sz="1400" dirty="0" err="1" smtClean="0"/>
                <a:t>black</a:t>
              </a:r>
              <a:r>
                <a:rPr lang="de-DE" sz="1400" dirty="0" smtClean="0"/>
                <a:t>) </a:t>
              </a:r>
              <a:r>
                <a:rPr lang="de-DE" sz="1400" dirty="0" err="1" smtClean="0"/>
                <a:t>approx</a:t>
              </a:r>
              <a:r>
                <a:rPr lang="de-DE" sz="1400" dirty="0" smtClean="0"/>
                <a:t>. </a:t>
              </a:r>
              <a:r>
                <a:rPr lang="de-DE" sz="1400" dirty="0" err="1" smtClean="0"/>
                <a:t>eval</a:t>
              </a:r>
              <a:r>
                <a:rPr lang="de-DE" sz="1400" dirty="0" smtClean="0"/>
                <a:t>.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</a:t>
              </a:r>
              <a:r>
                <a:rPr lang="de-DE" sz="1400" dirty="0" err="1" smtClean="0">
                  <a:latin typeface="Symbol" panose="05050102010706020507" pitchFamily="18" charset="2"/>
                </a:rPr>
                <a:t>r</a:t>
              </a:r>
              <a:r>
                <a:rPr lang="de-DE" sz="1400" baseline="30000" dirty="0" err="1" smtClean="0">
                  <a:latin typeface="Symbol" panose="05050102010706020507" pitchFamily="18" charset="2"/>
                </a:rPr>
                <a:t>g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term</a:t>
              </a:r>
              <a:endParaRPr lang="en-US" sz="1400" dirty="0"/>
            </a:p>
            <a:p>
              <a:r>
                <a:rPr lang="de-DE" sz="1400" dirty="0" smtClean="0">
                  <a:solidFill>
                    <a:srgbClr val="FF0000"/>
                  </a:solidFill>
                </a:rPr>
                <a:t>(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red</a:t>
              </a:r>
              <a:r>
                <a:rPr lang="de-DE" sz="1400" dirty="0" smtClean="0">
                  <a:solidFill>
                    <a:srgbClr val="FF0000"/>
                  </a:solidFill>
                </a:rPr>
                <a:t>)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better</a:t>
              </a:r>
              <a:r>
                <a:rPr lang="de-DE" sz="1400" dirty="0" smtClean="0">
                  <a:solidFill>
                    <a:srgbClr val="FF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eval</a:t>
              </a:r>
              <a:r>
                <a:rPr lang="de-DE" sz="1400" dirty="0" smtClean="0">
                  <a:solidFill>
                    <a:srgbClr val="FF0000"/>
                  </a:solidFill>
                </a:rPr>
                <a:t>. </a:t>
              </a:r>
              <a:r>
                <a:rPr lang="de-DE" sz="1400" dirty="0" err="1">
                  <a:solidFill>
                    <a:srgbClr val="FF0000"/>
                  </a:solidFill>
                </a:rPr>
                <a:t>of</a:t>
              </a:r>
              <a:r>
                <a:rPr lang="de-DE" sz="1400" dirty="0">
                  <a:solidFill>
                    <a:srgbClr val="FF0000"/>
                  </a:solidFill>
                </a:rPr>
                <a:t> </a:t>
              </a:r>
              <a:r>
                <a:rPr lang="de-DE" sz="14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r</a:t>
              </a:r>
              <a:r>
                <a:rPr lang="de-DE" sz="1400" baseline="30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de-DE" sz="1400" dirty="0">
                  <a:solidFill>
                    <a:srgbClr val="FF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term</a:t>
              </a:r>
              <a:endParaRPr lang="de-DE" sz="1400" dirty="0" smtClean="0">
                <a:solidFill>
                  <a:srgbClr val="FF0000"/>
                </a:solidFill>
              </a:endParaRPr>
            </a:p>
            <a:p>
              <a:r>
                <a:rPr lang="de-DE" sz="1400" dirty="0">
                  <a:solidFill>
                    <a:srgbClr val="FF0000"/>
                  </a:solidFill>
                </a:rPr>
                <a:t> </a:t>
              </a:r>
              <a:r>
                <a:rPr lang="de-DE" sz="1400" dirty="0" smtClean="0">
                  <a:solidFill>
                    <a:srgbClr val="FF0000"/>
                  </a:solidFill>
                </a:rPr>
                <a:t>        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lattice</a:t>
              </a:r>
              <a:r>
                <a:rPr lang="de-DE" sz="1400" dirty="0" smtClean="0">
                  <a:solidFill>
                    <a:srgbClr val="FF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Hamiltonian</a:t>
              </a:r>
              <a:r>
                <a:rPr lang="de-DE" sz="1400" dirty="0" smtClean="0">
                  <a:solidFill>
                    <a:srgbClr val="FF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appraoch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5328864" y="2213457"/>
                  <a:ext cx="1684820" cy="66999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non-linear </a:t>
                  </a:r>
                  <a:r>
                    <a:rPr lang="de-DE" dirty="0" err="1" smtClean="0"/>
                    <a:t>force</a:t>
                  </a:r>
                  <a:endParaRPr lang="de-DE" dirty="0" smtClean="0"/>
                </a:p>
                <a:p>
                  <a:r>
                    <a:rPr lang="en-US" dirty="0" smtClean="0"/>
                    <a:t>     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dirty="0" smtClean="0">
                      <a:sym typeface="Symbol" panose="05050102010706020507" pitchFamily="18" charset="2"/>
                    </a:rPr>
                    <a:t>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𝛾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864" y="2213457"/>
                  <a:ext cx="1684820" cy="669992"/>
                </a:xfrm>
                <a:prstGeom prst="rect">
                  <a:avLst/>
                </a:prstGeom>
                <a:blipFill>
                  <a:blip r:embed="rId14"/>
                  <a:stretch>
                    <a:fillRect l="-2128" t="-2609" r="-1064" b="-5217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ihandform 32"/>
            <p:cNvSpPr/>
            <p:nvPr/>
          </p:nvSpPr>
          <p:spPr>
            <a:xfrm>
              <a:off x="7086600" y="3143250"/>
              <a:ext cx="257175" cy="419100"/>
            </a:xfrm>
            <a:custGeom>
              <a:avLst/>
              <a:gdLst>
                <a:gd name="connsiteX0" fmla="*/ 0 w 257175"/>
                <a:gd name="connsiteY0" fmla="*/ 0 h 419100"/>
                <a:gd name="connsiteX1" fmla="*/ 238125 w 257175"/>
                <a:gd name="connsiteY1" fmla="*/ 0 h 419100"/>
                <a:gd name="connsiteX2" fmla="*/ 257175 w 257175"/>
                <a:gd name="connsiteY2" fmla="*/ 419100 h 419100"/>
                <a:gd name="connsiteX3" fmla="*/ 123825 w 257175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419100">
                  <a:moveTo>
                    <a:pt x="0" y="0"/>
                  </a:moveTo>
                  <a:lnTo>
                    <a:pt x="238125" y="0"/>
                  </a:lnTo>
                  <a:lnTo>
                    <a:pt x="257175" y="419100"/>
                  </a:lnTo>
                  <a:lnTo>
                    <a:pt x="123825" y="41910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hteck 33"/>
          <p:cNvSpPr/>
          <p:nvPr/>
        </p:nvSpPr>
        <p:spPr>
          <a:xfrm>
            <a:off x="145005" y="2547465"/>
            <a:ext cx="3293520" cy="324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6353" y="86691"/>
            <a:ext cx="58358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/>
              <a:t>C</a:t>
            </a:r>
            <a:r>
              <a:rPr lang="de-DE" sz="2400" dirty="0" err="1" smtClean="0"/>
              <a:t>ollision</a:t>
            </a:r>
            <a:r>
              <a:rPr lang="de-DE" sz="2400" dirty="0" smtClean="0"/>
              <a:t> </a:t>
            </a:r>
            <a:r>
              <a:rPr lang="de-DE" sz="2400" dirty="0" err="1"/>
              <a:t>P</a:t>
            </a:r>
            <a:r>
              <a:rPr lang="de-DE" sz="2400" dirty="0" err="1" smtClean="0"/>
              <a:t>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/>
              <a:t>M</a:t>
            </a:r>
            <a:r>
              <a:rPr lang="de-DE" sz="2400" dirty="0" smtClean="0"/>
              <a:t>emory </a:t>
            </a:r>
            <a:r>
              <a:rPr lang="de-DE" sz="2400" dirty="0" err="1"/>
              <a:t>E</a:t>
            </a:r>
            <a:r>
              <a:rPr lang="de-DE" sz="2400" dirty="0" err="1" smtClean="0"/>
              <a:t>ffects</a:t>
            </a:r>
            <a:endParaRPr lang="en-US" sz="2400" dirty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33634"/>
              </p:ext>
            </p:extLst>
          </p:nvPr>
        </p:nvGraphicFramePr>
        <p:xfrm>
          <a:off x="1304925" y="939577"/>
          <a:ext cx="8118351" cy="49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5117760" imgH="304560" progId="Equation.DSMT4">
                  <p:embed/>
                </p:oleObj>
              </mc:Choice>
              <mc:Fallback>
                <p:oleObj name="Equation" r:id="rId3" imgW="5117760" imgH="30456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939577"/>
                        <a:ext cx="8118351" cy="491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eschweifte Klammer links 3"/>
          <p:cNvSpPr/>
          <p:nvPr/>
        </p:nvSpPr>
        <p:spPr>
          <a:xfrm rot="16200000">
            <a:off x="8150799" y="431440"/>
            <a:ext cx="157604" cy="2152649"/>
          </a:xfrm>
          <a:prstGeom prst="leftBrace">
            <a:avLst>
              <a:gd name="adj1" fmla="val 8333"/>
              <a:gd name="adj2" fmla="val 504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eschweifte Klammer links 4"/>
          <p:cNvSpPr/>
          <p:nvPr/>
        </p:nvSpPr>
        <p:spPr>
          <a:xfrm rot="16200000">
            <a:off x="3727612" y="846954"/>
            <a:ext cx="155250" cy="1323975"/>
          </a:xfrm>
          <a:prstGeom prst="leftBrace">
            <a:avLst>
              <a:gd name="adj1" fmla="val 8333"/>
              <a:gd name="adj2" fmla="val 504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005742" y="1613815"/>
            <a:ext cx="260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Pauli </a:t>
            </a:r>
            <a:r>
              <a:rPr lang="de-DE" dirty="0" err="1" smtClean="0"/>
              <a:t>blocking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945644" y="1553884"/>
            <a:ext cx="20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probablilty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304925" y="1972158"/>
            <a:ext cx="648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:</a:t>
            </a:r>
            <a:r>
              <a:rPr lang="de-DE" i="1" dirty="0" smtClean="0"/>
              <a:t> </a:t>
            </a:r>
            <a:r>
              <a:rPr lang="de-DE" i="1" dirty="0" err="1" smtClean="0"/>
              <a:t>I</a:t>
            </a:r>
            <a:r>
              <a:rPr lang="de-DE" i="1" baseline="-25000" dirty="0" err="1" smtClean="0"/>
              <a:t>coll</a:t>
            </a:r>
            <a:r>
              <a:rPr lang="de-DE" dirty="0" smtClean="0"/>
              <a:t>→</a:t>
            </a:r>
            <a:r>
              <a:rPr lang="el-GR" dirty="0" smtClean="0"/>
              <a:t>𝐼</a:t>
            </a:r>
            <a:r>
              <a:rPr lang="el-GR" baseline="-25000" dirty="0" smtClean="0"/>
              <a:t>𝑒𝑙</a:t>
            </a:r>
            <a:r>
              <a:rPr lang="el-GR" dirty="0" smtClean="0"/>
              <a:t> </a:t>
            </a:r>
            <a:r>
              <a:rPr lang="el-GR" dirty="0"/>
              <a:t>(𝑁𝑁↔𝑁𝑁)+</a:t>
            </a:r>
            <a:r>
              <a:rPr lang="el-GR" dirty="0" smtClean="0"/>
              <a:t>𝐼</a:t>
            </a:r>
            <a:r>
              <a:rPr lang="el-GR" baseline="-25000" dirty="0" smtClean="0"/>
              <a:t>𝑖𝑛𝑒𝑙</a:t>
            </a:r>
            <a:r>
              <a:rPr lang="el-GR" dirty="0" smtClean="0"/>
              <a:t> </a:t>
            </a:r>
            <a:r>
              <a:rPr lang="el-GR" dirty="0"/>
              <a:t>(𝑁𝑁↔𝑁Δ)+</a:t>
            </a:r>
            <a:r>
              <a:rPr lang="el-GR" dirty="0" smtClean="0"/>
              <a:t>𝐼</a:t>
            </a:r>
            <a:r>
              <a:rPr lang="el-GR" baseline="-25000" dirty="0" smtClean="0"/>
              <a:t>𝑑𝑒𝑐𝑎𝑦</a:t>
            </a:r>
            <a:r>
              <a:rPr lang="el-GR" dirty="0" smtClean="0"/>
              <a:t> </a:t>
            </a:r>
            <a:r>
              <a:rPr lang="el-GR" dirty="0"/>
              <a:t>(Δ↔𝑁𝜋)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03299" y="606068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(</a:t>
            </a:r>
            <a:r>
              <a:rPr lang="de-DE" dirty="0" err="1" smtClean="0"/>
              <a:t>elastic</a:t>
            </a:r>
            <a:r>
              <a:rPr lang="de-DE" dirty="0" smtClean="0"/>
              <a:t>)</a:t>
            </a:r>
            <a:endParaRPr lang="en-US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1259719" y="2457739"/>
            <a:ext cx="10902408" cy="2219580"/>
            <a:chOff x="1259719" y="2457739"/>
            <a:chExt cx="10902408" cy="2219580"/>
          </a:xfrm>
        </p:grpSpPr>
        <p:sp>
          <p:nvSpPr>
            <p:cNvPr id="9" name="Textfeld 8"/>
            <p:cNvSpPr txBox="1"/>
            <p:nvPr/>
          </p:nvSpPr>
          <p:spPr>
            <a:xfrm>
              <a:off x="1259719" y="2457739"/>
              <a:ext cx="1090240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In </a:t>
              </a:r>
              <a:r>
                <a:rPr lang="de-DE" b="1" dirty="0" err="1" smtClean="0"/>
                <a:t>kinetic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theory</a:t>
              </a:r>
              <a:r>
                <a:rPr lang="de-DE" dirty="0" smtClean="0"/>
                <a:t> </a:t>
              </a:r>
              <a:r>
                <a:rPr lang="de-DE" dirty="0" err="1" smtClean="0"/>
                <a:t>collision</a:t>
              </a:r>
              <a:r>
                <a:rPr lang="de-DE" dirty="0" smtClean="0"/>
                <a:t> </a:t>
              </a:r>
              <a:r>
                <a:rPr lang="de-DE" dirty="0" err="1" smtClean="0"/>
                <a:t>term</a:t>
              </a:r>
              <a:r>
                <a:rPr lang="de-DE" dirty="0" smtClean="0"/>
                <a:t> </a:t>
              </a:r>
              <a:r>
                <a:rPr lang="de-DE" dirty="0" err="1" smtClean="0"/>
                <a:t>Markovian</a:t>
              </a:r>
              <a:r>
                <a:rPr lang="de-DE" dirty="0" smtClean="0"/>
                <a:t>, i.e. </a:t>
              </a:r>
              <a:r>
                <a:rPr lang="de-DE" dirty="0" err="1" smtClean="0"/>
                <a:t>collisions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not </a:t>
              </a:r>
              <a:r>
                <a:rPr lang="de-DE" dirty="0" err="1" smtClean="0"/>
                <a:t>correlated</a:t>
              </a:r>
              <a:r>
                <a:rPr lang="de-DE" dirty="0" smtClean="0"/>
                <a:t>. </a:t>
              </a:r>
            </a:p>
            <a:p>
              <a:r>
                <a:rPr lang="de-DE" dirty="0"/>
                <a:t>I</a:t>
              </a:r>
              <a:r>
                <a:rPr lang="de-DE" dirty="0" smtClean="0"/>
                <a:t>n </a:t>
              </a:r>
              <a:r>
                <a:rPr lang="de-DE" b="1" dirty="0" err="1" smtClean="0"/>
                <a:t>simulations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collision</a:t>
              </a:r>
              <a:r>
                <a:rPr lang="de-DE" dirty="0" smtClean="0"/>
                <a:t> </a:t>
              </a:r>
              <a:r>
                <a:rPr lang="de-DE" dirty="0" err="1" smtClean="0"/>
                <a:t>probability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treated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methods</a:t>
              </a:r>
              <a:endParaRPr lang="de-DE" dirty="0" smtClean="0"/>
            </a:p>
            <a:p>
              <a:endParaRPr lang="de-DE" dirty="0" smtClean="0"/>
            </a:p>
            <a:p>
              <a:r>
                <a:rPr lang="de-DE" b="1" dirty="0" smtClean="0"/>
                <a:t>1.  </a:t>
              </a:r>
              <a:r>
                <a:rPr lang="de-DE" b="1" dirty="0" err="1" smtClean="0"/>
                <a:t>geometric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criterion</a:t>
              </a:r>
              <a:r>
                <a:rPr lang="de-DE" dirty="0" smtClean="0"/>
                <a:t>: </a:t>
              </a: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particles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collide</a:t>
              </a:r>
              <a:r>
                <a:rPr lang="de-DE" dirty="0" smtClean="0"/>
                <a:t> </a:t>
              </a:r>
              <a:r>
                <a:rPr lang="de-DE" dirty="0" err="1" smtClean="0"/>
                <a:t>if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distance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within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range</a:t>
              </a:r>
              <a:r>
                <a:rPr lang="de-DE" dirty="0" smtClean="0"/>
                <a:t> </a:t>
              </a:r>
              <a:r>
                <a:rPr lang="de-DE" dirty="0" err="1" smtClean="0"/>
                <a:t>given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total </a:t>
              </a:r>
              <a:r>
                <a:rPr lang="de-DE" dirty="0" err="1" smtClean="0"/>
                <a:t>cross</a:t>
              </a:r>
              <a:r>
                <a:rPr lang="de-DE" dirty="0" smtClean="0"/>
                <a:t> </a:t>
              </a:r>
              <a:r>
                <a:rPr lang="de-DE" dirty="0" err="1" smtClean="0"/>
                <a:t>section</a:t>
              </a:r>
              <a:r>
                <a:rPr lang="de-DE" dirty="0" smtClean="0"/>
                <a:t> </a:t>
              </a:r>
            </a:p>
            <a:p>
              <a:r>
                <a:rPr lang="de-DE" dirty="0"/>
                <a:t> </a:t>
              </a:r>
              <a:r>
                <a:rPr lang="de-DE" dirty="0" smtClean="0"/>
                <a:t>      in a </a:t>
              </a:r>
              <a:r>
                <a:rPr lang="de-DE" dirty="0" err="1" smtClean="0"/>
                <a:t>timestep</a:t>
              </a:r>
              <a:r>
                <a:rPr lang="de-DE" dirty="0" smtClean="0"/>
                <a:t>. </a:t>
              </a:r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1259719" y="3577622"/>
              <a:ext cx="9933544" cy="1099697"/>
              <a:chOff x="1259719" y="3577622"/>
              <a:chExt cx="9933544" cy="1099697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7224" y="3590054"/>
                <a:ext cx="1525525" cy="403324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4415" y="3577622"/>
                <a:ext cx="2114412" cy="420905"/>
              </a:xfrm>
              <a:prstGeom prst="rect">
                <a:avLst/>
              </a:prstGeom>
            </p:spPr>
          </p:pic>
          <p:sp>
            <p:nvSpPr>
              <p:cNvPr id="13" name="Textfeld 12"/>
              <p:cNvSpPr txBox="1"/>
              <p:nvPr/>
            </p:nvSpPr>
            <p:spPr>
              <a:xfrm>
                <a:off x="1259719" y="4030988"/>
                <a:ext cx="69295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2.  </a:t>
                </a:r>
                <a:r>
                  <a:rPr lang="de-DE" b="1" dirty="0" err="1" smtClean="0"/>
                  <a:t>statistical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criterion</a:t>
                </a:r>
                <a:r>
                  <a:rPr lang="de-DE" b="1" dirty="0" smtClean="0"/>
                  <a:t>: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satisfies</a:t>
                </a:r>
                <a:endParaRPr lang="de-DE" dirty="0" smtClean="0"/>
              </a:p>
              <a:p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chosen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randomly</a:t>
                </a:r>
                <a:r>
                  <a:rPr lang="de-DE" dirty="0" smtClean="0"/>
                  <a:t> in a </a:t>
                </a:r>
                <a:r>
                  <a:rPr lang="de-DE" dirty="0" err="1" smtClean="0"/>
                  <a:t>cell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their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collision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proapility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8158884" y="4349249"/>
                    <a:ext cx="1823128" cy="2993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𝜚𝜎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8884" y="4349249"/>
                    <a:ext cx="1823128" cy="2993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41" r="-2341" b="-2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feld 17"/>
                  <p:cNvSpPr txBox="1"/>
                  <p:nvPr/>
                </p:nvSpPr>
                <p:spPr>
                  <a:xfrm>
                    <a:off x="6729302" y="4066856"/>
                    <a:ext cx="1289525" cy="2803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𝜚𝜎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feld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9302" y="4066856"/>
                    <a:ext cx="1289525" cy="28032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9565" r="-22749" b="-2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Gerader Verbinder 40"/>
              <p:cNvCxnSpPr/>
              <p:nvPr/>
            </p:nvCxnSpPr>
            <p:spPr>
              <a:xfrm flipH="1">
                <a:off x="11191875" y="4362572"/>
                <a:ext cx="1388" cy="475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pieren 48"/>
          <p:cNvGrpSpPr/>
          <p:nvPr/>
        </p:nvGrpSpPr>
        <p:grpSpPr>
          <a:xfrm>
            <a:off x="885825" y="4464361"/>
            <a:ext cx="10665539" cy="2393639"/>
            <a:chOff x="885825" y="4464361"/>
            <a:chExt cx="10665539" cy="2393639"/>
          </a:xfrm>
        </p:grpSpPr>
        <p:sp>
          <p:nvSpPr>
            <p:cNvPr id="16" name="Textfeld 15"/>
            <p:cNvSpPr txBox="1"/>
            <p:nvPr/>
          </p:nvSpPr>
          <p:spPr>
            <a:xfrm>
              <a:off x="885825" y="4752975"/>
              <a:ext cx="813581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method</a:t>
              </a:r>
              <a:r>
                <a:rPr lang="de-DE" dirty="0" smtClean="0"/>
                <a:t> 1 </a:t>
              </a:r>
              <a:r>
                <a:rPr lang="de-DE" dirty="0" err="1" smtClean="0"/>
                <a:t>has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</a:t>
              </a:r>
              <a:r>
                <a:rPr lang="de-DE" dirty="0" err="1" smtClean="0"/>
                <a:t>supplemented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avoid</a:t>
              </a:r>
              <a:r>
                <a:rPr lang="de-DE" dirty="0" smtClean="0"/>
                <a:t> </a:t>
              </a:r>
              <a:r>
                <a:rPr lang="de-DE" b="1" dirty="0" err="1" smtClean="0"/>
                <a:t>repeated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collisions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same </a:t>
              </a:r>
              <a:r>
                <a:rPr lang="de-DE" dirty="0" err="1" smtClean="0"/>
                <a:t>particles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in subsequent </a:t>
              </a:r>
              <a:r>
                <a:rPr lang="de-DE" dirty="0" err="1" smtClean="0"/>
                <a:t>steps</a:t>
              </a:r>
              <a:r>
                <a:rPr lang="de-DE" dirty="0" smtClean="0"/>
                <a:t>. </a:t>
              </a:r>
              <a:r>
                <a:rPr lang="de-DE" dirty="0" err="1" smtClean="0"/>
                <a:t>However</a:t>
              </a:r>
              <a:r>
                <a:rPr lang="de-DE" dirty="0" smtClean="0"/>
                <a:t>, </a:t>
              </a:r>
              <a:r>
                <a:rPr lang="de-DE" b="1" dirty="0" err="1" smtClean="0"/>
                <a:t>higher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order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correlations</a:t>
              </a:r>
              <a:r>
                <a:rPr lang="de-DE" dirty="0" smtClean="0"/>
                <a:t> </a:t>
              </a:r>
              <a:r>
                <a:rPr lang="de-DE" dirty="0" err="1" smtClean="0"/>
                <a:t>may</a:t>
              </a:r>
              <a:r>
                <a:rPr lang="de-DE" dirty="0" smtClean="0"/>
                <a:t> </a:t>
              </a:r>
              <a:r>
                <a:rPr lang="de-DE" dirty="0" err="1" smtClean="0"/>
                <a:t>occur</a:t>
              </a:r>
              <a:r>
                <a:rPr lang="de-DE" dirty="0" smtClean="0"/>
                <a:t>, </a:t>
              </a:r>
            </a:p>
            <a:p>
              <a:r>
                <a:rPr lang="de-DE" dirty="0" smtClean="0"/>
                <a:t>e.g. in an </a:t>
              </a:r>
              <a:r>
                <a:rPr lang="de-DE" dirty="0" err="1" smtClean="0"/>
                <a:t>inelastic</a:t>
              </a:r>
              <a:r>
                <a:rPr lang="de-DE" dirty="0" smtClean="0"/>
                <a:t> </a:t>
              </a:r>
              <a:r>
                <a:rPr lang="de-DE" dirty="0" err="1" smtClean="0"/>
                <a:t>collisions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an intermediate </a:t>
              </a:r>
              <a:r>
                <a:rPr lang="de-DE" dirty="0" err="1" smtClean="0"/>
                <a:t>interaction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a </a:t>
              </a:r>
              <a:r>
                <a:rPr lang="de-DE" dirty="0" err="1" smtClean="0"/>
                <a:t>third</a:t>
              </a:r>
              <a:r>
                <a:rPr lang="de-DE" dirty="0" smtClean="0"/>
                <a:t> </a:t>
              </a:r>
              <a:r>
                <a:rPr lang="de-DE" dirty="0" err="1" smtClean="0"/>
                <a:t>particle</a:t>
              </a:r>
              <a:r>
                <a:rPr lang="de-DE" dirty="0" smtClean="0"/>
                <a:t>. </a:t>
              </a:r>
            </a:p>
            <a:p>
              <a:endParaRPr lang="de-DE" dirty="0"/>
            </a:p>
            <a:p>
              <a:r>
                <a:rPr lang="de-DE" dirty="0" err="1" smtClean="0"/>
                <a:t>other</a:t>
              </a:r>
              <a:r>
                <a:rPr lang="de-DE" dirty="0" smtClean="0"/>
                <a:t> </a:t>
              </a:r>
              <a:r>
                <a:rPr lang="de-DE" dirty="0" err="1" smtClean="0"/>
                <a:t>effects</a:t>
              </a:r>
              <a:r>
                <a:rPr lang="de-DE" dirty="0" smtClean="0"/>
                <a:t> </a:t>
              </a:r>
              <a:r>
                <a:rPr lang="de-DE" dirty="0" err="1" smtClean="0"/>
                <a:t>may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due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b="1" dirty="0" err="1" smtClean="0"/>
                <a:t>order</a:t>
              </a:r>
              <a:r>
                <a:rPr lang="de-DE" b="1" dirty="0" smtClean="0"/>
                <a:t> </a:t>
              </a:r>
              <a:r>
                <a:rPr lang="de-DE" dirty="0" smtClean="0"/>
                <a:t>in </a:t>
              </a:r>
              <a:r>
                <a:rPr lang="de-DE" dirty="0" err="1" smtClean="0"/>
                <a:t>which</a:t>
              </a:r>
              <a:r>
                <a:rPr lang="de-DE" dirty="0" smtClean="0"/>
                <a:t> </a:t>
              </a:r>
              <a:r>
                <a:rPr lang="de-DE" dirty="0" err="1" smtClean="0"/>
                <a:t>elastic</a:t>
              </a:r>
              <a:r>
                <a:rPr lang="de-DE" dirty="0" smtClean="0"/>
                <a:t>, </a:t>
              </a:r>
              <a:r>
                <a:rPr lang="de-DE" dirty="0" err="1" smtClean="0"/>
                <a:t>inelastic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decay</a:t>
              </a:r>
              <a:r>
                <a:rPr lang="de-DE" dirty="0" smtClean="0"/>
                <a:t> </a:t>
              </a:r>
              <a:r>
                <a:rPr lang="de-DE" dirty="0" err="1" smtClean="0"/>
                <a:t>processes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are</a:t>
              </a:r>
              <a:r>
                <a:rPr lang="de-DE" dirty="0" smtClean="0"/>
                <a:t> </a:t>
              </a:r>
              <a:r>
                <a:rPr lang="de-DE" dirty="0" err="1" smtClean="0"/>
                <a:t>treated</a:t>
              </a:r>
              <a:r>
                <a:rPr lang="de-DE" dirty="0" smtClean="0"/>
                <a:t>. This was </a:t>
              </a:r>
              <a:r>
                <a:rPr lang="de-DE" dirty="0" err="1" smtClean="0"/>
                <a:t>found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influence</a:t>
              </a:r>
              <a:r>
                <a:rPr lang="de-DE" dirty="0" smtClean="0"/>
                <a:t> </a:t>
              </a:r>
              <a:r>
                <a:rPr lang="de-DE" dirty="0" smtClean="0">
                  <a:sym typeface="Symbol" panose="05050102010706020507" pitchFamily="18" charset="2"/>
                </a:rPr>
                <a:t>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smtClean="0">
                  <a:sym typeface="Symbol" panose="05050102010706020507" pitchFamily="18" charset="2"/>
                </a:rPr>
                <a:t></a:t>
              </a:r>
              <a:r>
                <a:rPr lang="de-DE" dirty="0" smtClean="0"/>
                <a:t> </a:t>
              </a:r>
              <a:r>
                <a:rPr lang="de-DE" dirty="0" err="1" smtClean="0"/>
                <a:t>multiplicities</a:t>
              </a:r>
              <a:endParaRPr lang="en-US" dirty="0"/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1164" y="5548967"/>
              <a:ext cx="2410200" cy="1309033"/>
            </a:xfrm>
            <a:prstGeom prst="rect">
              <a:avLst/>
            </a:prstGeom>
          </p:spPr>
        </p:pic>
        <p:grpSp>
          <p:nvGrpSpPr>
            <p:cNvPr id="30" name="Gruppieren 29"/>
            <p:cNvGrpSpPr/>
            <p:nvPr/>
          </p:nvGrpSpPr>
          <p:grpSpPr>
            <a:xfrm>
              <a:off x="9960689" y="4484446"/>
              <a:ext cx="1285875" cy="962732"/>
              <a:chOff x="6134100" y="864810"/>
              <a:chExt cx="1838325" cy="1405158"/>
            </a:xfrm>
          </p:grpSpPr>
          <p:cxnSp>
            <p:nvCxnSpPr>
              <p:cNvPr id="31" name="Gerader Verbinder 30"/>
              <p:cNvCxnSpPr/>
              <p:nvPr/>
            </p:nvCxnSpPr>
            <p:spPr>
              <a:xfrm flipV="1">
                <a:off x="6134100" y="1276351"/>
                <a:ext cx="176212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 flipV="1">
                <a:off x="6134100" y="1888658"/>
                <a:ext cx="1838325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6657975" y="1276351"/>
                <a:ext cx="19050" cy="612307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7200900" y="1276351"/>
                <a:ext cx="19050" cy="612307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/>
              <p:cNvSpPr txBox="1"/>
              <p:nvPr/>
            </p:nvSpPr>
            <p:spPr>
              <a:xfrm>
                <a:off x="6134100" y="864810"/>
                <a:ext cx="40239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 smtClean="0"/>
                  <a:t>i</a:t>
                </a:r>
                <a:endParaRPr lang="en-US" sz="1400" i="1" baseline="-25000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6736720" y="885915"/>
                <a:ext cx="40239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 smtClean="0"/>
                  <a:t>i</a:t>
                </a:r>
                <a:endParaRPr lang="en-US" sz="1400" i="1" baseline="-25000" dirty="0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7343940" y="907019"/>
                <a:ext cx="40239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 smtClean="0"/>
                  <a:t>i</a:t>
                </a:r>
                <a:endParaRPr lang="en-US" sz="1400" i="1" baseline="-25000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6753655" y="1867553"/>
                <a:ext cx="40436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/>
                  <a:t>j</a:t>
                </a:r>
                <a:endParaRPr lang="en-US" sz="1400" i="1" baseline="-25000" dirty="0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6222287" y="1888658"/>
                <a:ext cx="40436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/>
                  <a:t>j</a:t>
                </a:r>
                <a:endParaRPr lang="en-US" sz="1400" i="1" baseline="-25000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7340734" y="1867553"/>
                <a:ext cx="404361" cy="38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err="1" smtClean="0"/>
                  <a:t>N</a:t>
                </a:r>
                <a:r>
                  <a:rPr lang="de-DE" sz="1400" i="1" baseline="-25000" dirty="0" err="1"/>
                  <a:t>j</a:t>
                </a:r>
                <a:endParaRPr lang="en-US" sz="1400" i="1" baseline="-25000" dirty="0"/>
              </a:p>
            </p:txBody>
          </p:sp>
        </p:grpSp>
        <p:cxnSp>
          <p:nvCxnSpPr>
            <p:cNvPr id="43" name="Gerader Verbinder 42"/>
            <p:cNvCxnSpPr/>
            <p:nvPr/>
          </p:nvCxnSpPr>
          <p:spPr>
            <a:xfrm flipH="1">
              <a:off x="9960690" y="4464361"/>
              <a:ext cx="1126861" cy="9828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9960689" y="4484446"/>
              <a:ext cx="1126862" cy="9627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0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53692" y="543769"/>
            <a:ext cx="8819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a box w/o Pauli </a:t>
            </a:r>
            <a:r>
              <a:rPr lang="de-DE" dirty="0" err="1" smtClean="0"/>
              <a:t>blocking</a:t>
            </a:r>
            <a:r>
              <a:rPr lang="de-DE" dirty="0" smtClean="0"/>
              <a:t>,  </a:t>
            </a:r>
            <a:r>
              <a:rPr lang="de-DE" dirty="0" err="1"/>
              <a:t>c</a:t>
            </a:r>
            <a:r>
              <a:rPr lang="de-DE" dirty="0" err="1" smtClean="0"/>
              <a:t>ascade</a:t>
            </a:r>
            <a:r>
              <a:rPr lang="de-DE" dirty="0" smtClean="0"/>
              <a:t> (A. </a:t>
            </a:r>
            <a:r>
              <a:rPr lang="de-DE" dirty="0" err="1" smtClean="0"/>
              <a:t>Ono</a:t>
            </a:r>
            <a:r>
              <a:rPr lang="de-DE" dirty="0" smtClean="0"/>
              <a:t>, et al., PRC 100 (2019) )</a:t>
            </a:r>
          </a:p>
          <a:p>
            <a:r>
              <a:rPr lang="de-DE" sz="1600" dirty="0" smtClean="0"/>
              <a:t>          </a:t>
            </a:r>
            <a:r>
              <a:rPr lang="de-DE" dirty="0" smtClean="0"/>
              <a:t> </a:t>
            </a:r>
            <a:r>
              <a:rPr lang="de-DE" dirty="0" err="1" smtClean="0"/>
              <a:t>extrapolation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time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 smtClean="0"/>
              <a:t>zero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 err="1" smtClean="0"/>
              <a:t>multiplicities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multiplicity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r>
              <a:rPr lang="de-DE" dirty="0" smtClean="0"/>
              <a:t> (relative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8546" y="4196056"/>
            <a:ext cx="733406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Understanding  </a:t>
            </a:r>
            <a:r>
              <a:rPr lang="de-DE" sz="2000" b="1" dirty="0" err="1" smtClean="0"/>
              <a:t>differences</a:t>
            </a:r>
            <a:r>
              <a:rPr lang="de-DE" sz="2000" b="1" dirty="0" smtClean="0"/>
              <a:t>:</a:t>
            </a:r>
          </a:p>
          <a:p>
            <a:r>
              <a:rPr lang="de-DE" sz="2000" dirty="0" smtClean="0"/>
              <a:t>- </a:t>
            </a:r>
            <a:r>
              <a:rPr lang="de-DE" sz="2000" dirty="0" err="1" smtClean="0"/>
              <a:t>correlations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collisions</a:t>
            </a:r>
            <a:r>
              <a:rPr lang="de-DE" sz="2000" dirty="0" smtClean="0"/>
              <a:t> (non-</a:t>
            </a:r>
            <a:r>
              <a:rPr lang="de-DE" sz="2000" dirty="0" err="1" smtClean="0"/>
              <a:t>Markovian</a:t>
            </a:r>
            <a:r>
              <a:rPr lang="de-DE" sz="2000" dirty="0" smtClean="0"/>
              <a:t> </a:t>
            </a:r>
            <a:r>
              <a:rPr lang="de-DE" sz="2000" dirty="0" err="1" smtClean="0"/>
              <a:t>behavior</a:t>
            </a:r>
            <a:r>
              <a:rPr lang="de-DE" sz="2000" dirty="0" smtClean="0"/>
              <a:t>)</a:t>
            </a:r>
          </a:p>
          <a:p>
            <a:pPr>
              <a:spcBef>
                <a:spcPts val="500"/>
              </a:spcBef>
            </a:pPr>
            <a:r>
              <a:rPr lang="de-DE" sz="2000" dirty="0" smtClean="0">
                <a:solidFill>
                  <a:srgbClr val="FF0000"/>
                </a:solidFill>
              </a:rPr>
              <a:t>- </a:t>
            </a:r>
            <a:r>
              <a:rPr lang="de-DE" sz="2000" dirty="0" err="1" smtClean="0">
                <a:solidFill>
                  <a:srgbClr val="FF0000"/>
                </a:solidFill>
              </a:rPr>
              <a:t>geometric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criterion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induces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correlations</a:t>
            </a:r>
            <a:endParaRPr lang="de-DE" sz="2000" dirty="0" smtClean="0"/>
          </a:p>
          <a:p>
            <a:pPr>
              <a:spcBef>
                <a:spcPts val="500"/>
              </a:spcBef>
            </a:pPr>
            <a:r>
              <a:rPr lang="en-US" sz="2000" dirty="0" smtClean="0"/>
              <a:t>- strategies </a:t>
            </a:r>
            <a:r>
              <a:rPr lang="en-US" sz="2000" dirty="0"/>
              <a:t>in </a:t>
            </a:r>
            <a:r>
              <a:rPr lang="en-US" sz="2000" dirty="0" smtClean="0"/>
              <a:t>handling sequence of </a:t>
            </a:r>
            <a:r>
              <a:rPr lang="en-US" sz="2000" dirty="0"/>
              <a:t>elastic and inelastic </a:t>
            </a:r>
            <a:r>
              <a:rPr lang="en-US" sz="2000" dirty="0" smtClean="0"/>
              <a:t>collisions</a:t>
            </a:r>
            <a:endParaRPr lang="de-DE" sz="2000" dirty="0" smtClean="0"/>
          </a:p>
          <a:p>
            <a:pPr>
              <a:spcBef>
                <a:spcPts val="500"/>
              </a:spcBef>
            </a:pPr>
            <a:r>
              <a:rPr lang="de-DE" sz="2000" dirty="0" smtClean="0"/>
              <a:t>- </a:t>
            </a:r>
            <a:r>
              <a:rPr lang="de-DE" sz="2000" dirty="0" err="1" smtClean="0"/>
              <a:t>Cancel</a:t>
            </a:r>
            <a:r>
              <a:rPr lang="de-DE" sz="2000" dirty="0" smtClean="0"/>
              <a:t> </a:t>
            </a:r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in </a:t>
            </a:r>
            <a:r>
              <a:rPr lang="de-DE" sz="2000" dirty="0" err="1" smtClean="0"/>
              <a:t>ratios</a:t>
            </a:r>
            <a:r>
              <a:rPr lang="de-DE" sz="2000" dirty="0" smtClean="0"/>
              <a:t> in a box</a:t>
            </a:r>
          </a:p>
          <a:p>
            <a:pPr>
              <a:spcBef>
                <a:spcPts val="500"/>
              </a:spcBef>
            </a:pPr>
            <a:r>
              <a:rPr lang="de-DE" sz="2000" dirty="0" smtClean="0"/>
              <a:t>- </a:t>
            </a:r>
            <a:r>
              <a:rPr lang="de-DE" sz="2000" dirty="0" err="1" smtClean="0"/>
              <a:t>statistical</a:t>
            </a:r>
            <a:r>
              <a:rPr lang="de-DE" sz="2000" dirty="0" smtClean="0"/>
              <a:t> </a:t>
            </a:r>
            <a:r>
              <a:rPr lang="de-DE" sz="2000" dirty="0" err="1" smtClean="0"/>
              <a:t>prescription</a:t>
            </a:r>
            <a:r>
              <a:rPr lang="de-DE" sz="2000" dirty="0" smtClean="0"/>
              <a:t> (e.g. pBUU) </a:t>
            </a:r>
            <a:r>
              <a:rPr lang="de-DE" sz="2000" dirty="0" err="1" smtClean="0"/>
              <a:t>works</a:t>
            </a:r>
            <a:r>
              <a:rPr lang="de-DE" sz="2000" dirty="0" smtClean="0"/>
              <a:t>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in box</a:t>
            </a:r>
            <a:endParaRPr lang="en-US" sz="2000" dirty="0"/>
          </a:p>
        </p:txBody>
      </p:sp>
      <p:pic>
        <p:nvPicPr>
          <p:cNvPr id="9" name="Picture 22" descr="box-N12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32" y="233803"/>
            <a:ext cx="1269512" cy="1269512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1184795" y="1633848"/>
            <a:ext cx="10894773" cy="1942263"/>
            <a:chOff x="1005891" y="810877"/>
            <a:chExt cx="10894773" cy="194226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/>
            <a:srcRect b="44685"/>
            <a:stretch/>
          </p:blipFill>
          <p:spPr>
            <a:xfrm>
              <a:off x="1005891" y="810877"/>
              <a:ext cx="10894773" cy="138567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t="77781"/>
            <a:stretch/>
          </p:blipFill>
          <p:spPr>
            <a:xfrm>
              <a:off x="1005891" y="2196549"/>
              <a:ext cx="10894773" cy="556591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307764" y="2848070"/>
            <a:ext cx="1343025" cy="1061539"/>
            <a:chOff x="307764" y="2848070"/>
            <a:chExt cx="1343025" cy="1061539"/>
          </a:xfrm>
        </p:grpSpPr>
        <p:sp>
          <p:nvSpPr>
            <p:cNvPr id="5" name="Pfeil nach rechts 4"/>
            <p:cNvSpPr/>
            <p:nvPr/>
          </p:nvSpPr>
          <p:spPr>
            <a:xfrm>
              <a:off x="548546" y="2848070"/>
              <a:ext cx="749622" cy="17145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07764" y="3047835"/>
              <a:ext cx="1343025" cy="86177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d</a:t>
              </a:r>
              <a:r>
                <a:rPr lang="de-DE" sz="1600" dirty="0" err="1" smtClean="0"/>
                <a:t>etermines</a:t>
              </a:r>
              <a:r>
                <a:rPr lang="de-DE" sz="1600" dirty="0" smtClean="0"/>
                <a:t> </a:t>
              </a:r>
            </a:p>
            <a:p>
              <a:r>
                <a:rPr lang="de-DE" sz="1600" dirty="0" smtClean="0">
                  <a:latin typeface="Symbol" panose="05050102010706020507" pitchFamily="18" charset="2"/>
                </a:rPr>
                <a:t>p-/p+</a:t>
              </a:r>
              <a:r>
                <a:rPr lang="de-DE" sz="1600" dirty="0" smtClean="0"/>
                <a:t> ratio</a:t>
              </a:r>
            </a:p>
            <a:p>
              <a:r>
                <a:rPr lang="de-DE" sz="1600" dirty="0" smtClean="0"/>
                <a:t> in a HIC</a:t>
              </a:r>
              <a:endParaRPr lang="en-US" sz="16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552575" y="27230"/>
            <a:ext cx="60197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 2: </a:t>
            </a:r>
            <a:r>
              <a:rPr lang="de-DE" sz="2400" dirty="0" err="1" smtClean="0"/>
              <a:t>collision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memory</a:t>
            </a:r>
            <a:r>
              <a:rPr lang="de-DE" sz="2400" dirty="0" smtClean="0"/>
              <a:t> </a:t>
            </a:r>
            <a:r>
              <a:rPr lang="de-DE" sz="2400" dirty="0" err="1" smtClean="0"/>
              <a:t>effects</a:t>
            </a:r>
            <a:endParaRPr lang="en-US" sz="24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757572" y="3909609"/>
            <a:ext cx="3939128" cy="2545547"/>
            <a:chOff x="3043771" y="2847975"/>
            <a:chExt cx="8436789" cy="477027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771" y="2847975"/>
              <a:ext cx="8436789" cy="4770277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4391025" y="3011671"/>
              <a:ext cx="1857375" cy="85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391025" y="3011671"/>
              <a:ext cx="1857375" cy="85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838700" y="3154546"/>
              <a:ext cx="1781175" cy="962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840230" y="3167369"/>
              <a:ext cx="2616378" cy="1085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err="1"/>
                <a:t>d</a:t>
              </a:r>
              <a:r>
                <a:rPr lang="de-DE" sz="1050" dirty="0" err="1" smtClean="0"/>
                <a:t>isregard</a:t>
              </a:r>
              <a:endParaRPr lang="de-DE" sz="1050" dirty="0" smtClean="0"/>
            </a:p>
            <a:p>
              <a:r>
                <a:rPr lang="de-DE" sz="1050" dirty="0" smtClean="0"/>
                <a:t>Code </a:t>
              </a:r>
              <a:r>
                <a:rPr lang="de-DE" sz="1050" dirty="0" err="1" smtClean="0"/>
                <a:t>simulations</a:t>
              </a:r>
              <a:endParaRPr lang="de-DE" sz="1050" dirty="0" smtClean="0"/>
            </a:p>
            <a:p>
              <a:r>
                <a:rPr lang="de-DE" sz="1050" dirty="0" err="1"/>
                <a:t>e</a:t>
              </a:r>
              <a:r>
                <a:rPr lang="de-DE" sz="1050" dirty="0" err="1" smtClean="0"/>
                <a:t>xact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result</a:t>
              </a:r>
              <a:endParaRPr lang="en-US" sz="1050" dirty="0"/>
            </a:p>
          </p:txBody>
        </p:sp>
      </p:grpSp>
      <p:sp>
        <p:nvSpPr>
          <p:cNvPr id="3" name="Freihandform 2"/>
          <p:cNvSpPr/>
          <p:nvPr/>
        </p:nvSpPr>
        <p:spPr>
          <a:xfrm>
            <a:off x="6867525" y="5423954"/>
            <a:ext cx="2095500" cy="729195"/>
          </a:xfrm>
          <a:custGeom>
            <a:avLst/>
            <a:gdLst>
              <a:gd name="connsiteX0" fmla="*/ 0 w 2019300"/>
              <a:gd name="connsiteY0" fmla="*/ 768772 h 768772"/>
              <a:gd name="connsiteX1" fmla="*/ 428625 w 2019300"/>
              <a:gd name="connsiteY1" fmla="*/ 406822 h 768772"/>
              <a:gd name="connsiteX2" fmla="*/ 1609725 w 2019300"/>
              <a:gd name="connsiteY2" fmla="*/ 16297 h 768772"/>
              <a:gd name="connsiteX3" fmla="*/ 1943100 w 2019300"/>
              <a:gd name="connsiteY3" fmla="*/ 82972 h 768772"/>
              <a:gd name="connsiteX4" fmla="*/ 2019300 w 2019300"/>
              <a:gd name="connsiteY4" fmla="*/ 168697 h 768772"/>
              <a:gd name="connsiteX0" fmla="*/ 0 w 2023224"/>
              <a:gd name="connsiteY0" fmla="*/ 727866 h 727866"/>
              <a:gd name="connsiteX1" fmla="*/ 428625 w 2023224"/>
              <a:gd name="connsiteY1" fmla="*/ 365916 h 727866"/>
              <a:gd name="connsiteX2" fmla="*/ 1343025 w 2023224"/>
              <a:gd name="connsiteY2" fmla="*/ 23016 h 727866"/>
              <a:gd name="connsiteX3" fmla="*/ 1943100 w 2023224"/>
              <a:gd name="connsiteY3" fmla="*/ 42066 h 727866"/>
              <a:gd name="connsiteX4" fmla="*/ 2019300 w 2023224"/>
              <a:gd name="connsiteY4" fmla="*/ 127791 h 727866"/>
              <a:gd name="connsiteX0" fmla="*/ 0 w 2019300"/>
              <a:gd name="connsiteY0" fmla="*/ 727866 h 727866"/>
              <a:gd name="connsiteX1" fmla="*/ 428625 w 2019300"/>
              <a:gd name="connsiteY1" fmla="*/ 365916 h 727866"/>
              <a:gd name="connsiteX2" fmla="*/ 1343025 w 2019300"/>
              <a:gd name="connsiteY2" fmla="*/ 23016 h 727866"/>
              <a:gd name="connsiteX3" fmla="*/ 1790700 w 2019300"/>
              <a:gd name="connsiteY3" fmla="*/ 42066 h 727866"/>
              <a:gd name="connsiteX4" fmla="*/ 2019300 w 2019300"/>
              <a:gd name="connsiteY4" fmla="*/ 127791 h 727866"/>
              <a:gd name="connsiteX0" fmla="*/ 0 w 2095500"/>
              <a:gd name="connsiteY0" fmla="*/ 729195 h 729195"/>
              <a:gd name="connsiteX1" fmla="*/ 428625 w 2095500"/>
              <a:gd name="connsiteY1" fmla="*/ 367245 h 729195"/>
              <a:gd name="connsiteX2" fmla="*/ 1343025 w 2095500"/>
              <a:gd name="connsiteY2" fmla="*/ 24345 h 729195"/>
              <a:gd name="connsiteX3" fmla="*/ 1790700 w 2095500"/>
              <a:gd name="connsiteY3" fmla="*/ 43395 h 729195"/>
              <a:gd name="connsiteX4" fmla="*/ 2095500 w 2095500"/>
              <a:gd name="connsiteY4" fmla="*/ 167220 h 72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729195">
                <a:moveTo>
                  <a:pt x="0" y="729195"/>
                </a:moveTo>
                <a:cubicBezTo>
                  <a:pt x="80169" y="610926"/>
                  <a:pt x="204788" y="484720"/>
                  <a:pt x="428625" y="367245"/>
                </a:cubicBezTo>
                <a:cubicBezTo>
                  <a:pt x="652462" y="249770"/>
                  <a:pt x="1116013" y="78320"/>
                  <a:pt x="1343025" y="24345"/>
                </a:cubicBezTo>
                <a:cubicBezTo>
                  <a:pt x="1570037" y="-29630"/>
                  <a:pt x="1665288" y="19583"/>
                  <a:pt x="1790700" y="43395"/>
                </a:cubicBezTo>
                <a:cubicBezTo>
                  <a:pt x="1916113" y="67208"/>
                  <a:pt x="2091531" y="137057"/>
                  <a:pt x="2095500" y="16722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9625" y="276225"/>
            <a:ext cx="32381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 </a:t>
            </a:r>
            <a:r>
              <a:rPr lang="de-DE" sz="2400" dirty="0" err="1" smtClean="0"/>
              <a:t>calculations</a:t>
            </a:r>
            <a:r>
              <a:rPr lang="de-DE" sz="2400" dirty="0" smtClean="0"/>
              <a:t>: </a:t>
            </a:r>
            <a:r>
              <a:rPr lang="de-DE" sz="2400" dirty="0" err="1" smtClean="0"/>
              <a:t>lessons</a:t>
            </a:r>
            <a:endParaRPr lang="de-DE" sz="2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133475" y="1162050"/>
            <a:ext cx="952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fluctuations</a:t>
            </a:r>
            <a:r>
              <a:rPr lang="de-DE" b="1" dirty="0" smtClean="0"/>
              <a:t> </a:t>
            </a:r>
            <a:r>
              <a:rPr lang="de-DE" b="1" dirty="0" err="1" smtClean="0"/>
              <a:t>affect</a:t>
            </a:r>
            <a:r>
              <a:rPr lang="de-DE" b="1" dirty="0" smtClean="0"/>
              <a:t> </a:t>
            </a:r>
            <a:r>
              <a:rPr lang="de-DE" b="1" dirty="0" err="1" smtClean="0"/>
              <a:t>evolution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HIC </a:t>
            </a:r>
            <a:r>
              <a:rPr lang="de-DE" b="1" dirty="0" err="1" smtClean="0"/>
              <a:t>substantially</a:t>
            </a:r>
            <a:r>
              <a:rPr lang="de-DE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blocking</a:t>
            </a:r>
            <a:r>
              <a:rPr lang="de-DE" dirty="0" smtClean="0"/>
              <a:t>,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in mf </a:t>
            </a:r>
            <a:r>
              <a:rPr lang="de-DE" dirty="0" err="1" smtClean="0"/>
              <a:t>propagation</a:t>
            </a:r>
            <a:endParaRPr lang="de-DE" dirty="0" smtClean="0"/>
          </a:p>
          <a:p>
            <a:endParaRPr lang="de-DE" dirty="0"/>
          </a:p>
          <a:p>
            <a:r>
              <a:rPr lang="de-DE" b="1" dirty="0" err="1" smtClean="0"/>
              <a:t>memory</a:t>
            </a:r>
            <a:r>
              <a:rPr lang="de-DE" b="1" dirty="0" smtClean="0"/>
              <a:t> </a:t>
            </a:r>
            <a:r>
              <a:rPr lang="de-DE" b="1" dirty="0" err="1" smtClean="0"/>
              <a:t>effects</a:t>
            </a:r>
            <a:endParaRPr lang="de-DE" b="1" dirty="0" smtClean="0"/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/>
              <a:t>S</a:t>
            </a:r>
            <a:r>
              <a:rPr lang="de-DE" dirty="0" err="1" smtClean="0"/>
              <a:t>imulations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geometrical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probility</a:t>
            </a:r>
            <a:r>
              <a:rPr lang="de-DE" dirty="0" smtClean="0"/>
              <a:t> </a:t>
            </a:r>
            <a:r>
              <a:rPr lang="de-DE" dirty="0" err="1" smtClean="0"/>
              <a:t>induce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,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eliminated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on </a:t>
            </a:r>
            <a:r>
              <a:rPr lang="de-DE" dirty="0" err="1" smtClean="0"/>
              <a:t>strategies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/>
              <a:t>H</a:t>
            </a:r>
            <a:r>
              <a:rPr lang="de-DE" dirty="0" err="1" smtClean="0"/>
              <a:t>ave</a:t>
            </a:r>
            <a:r>
              <a:rPr lang="de-DE" dirty="0" smtClean="0"/>
              <a:t> an </a:t>
            </a:r>
            <a:r>
              <a:rPr lang="de-DE" dirty="0" err="1" smtClean="0"/>
              <a:t>effect</a:t>
            </a:r>
            <a:r>
              <a:rPr lang="de-DE" dirty="0" smtClean="0"/>
              <a:t> on </a:t>
            </a:r>
            <a:r>
              <a:rPr lang="de-DE" dirty="0" err="1" smtClean="0"/>
              <a:t>multiplicities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but </a:t>
            </a:r>
            <a:r>
              <a:rPr lang="de-DE" dirty="0" err="1" smtClean="0"/>
              <a:t>perhaps</a:t>
            </a:r>
            <a:r>
              <a:rPr lang="de-DE" dirty="0" smtClean="0"/>
              <a:t> </a:t>
            </a:r>
            <a:r>
              <a:rPr lang="de-DE" dirty="0" err="1" smtClean="0"/>
              <a:t>strict</a:t>
            </a:r>
            <a:r>
              <a:rPr lang="de-DE" dirty="0" smtClean="0"/>
              <a:t> </a:t>
            </a:r>
            <a:r>
              <a:rPr lang="de-DE" dirty="0" err="1" smtClean="0"/>
              <a:t>Markovian</a:t>
            </a:r>
            <a:r>
              <a:rPr lang="de-DE" dirty="0" smtClean="0"/>
              <a:t> </a:t>
            </a:r>
            <a:r>
              <a:rPr lang="de-DE" dirty="0" err="1" smtClean="0"/>
              <a:t>behavior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idealization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b="1" dirty="0" err="1" smtClean="0"/>
              <a:t>other</a:t>
            </a:r>
            <a:r>
              <a:rPr lang="de-DE" b="1" dirty="0" smtClean="0"/>
              <a:t> </a:t>
            </a:r>
            <a:r>
              <a:rPr lang="de-DE" b="1" dirty="0" err="1" smtClean="0"/>
              <a:t>effects</a:t>
            </a:r>
            <a:r>
              <a:rPr lang="de-DE" dirty="0"/>
              <a:t> </a:t>
            </a:r>
            <a:r>
              <a:rPr lang="de-DE" dirty="0" smtClean="0"/>
              <a:t>(not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r>
              <a:rPr lang="de-DE" dirty="0" smtClean="0"/>
              <a:t> in box </a:t>
            </a:r>
            <a:r>
              <a:rPr lang="de-DE" dirty="0" err="1" smtClean="0"/>
              <a:t>calculation</a:t>
            </a:r>
            <a:r>
              <a:rPr lang="de-DE" dirty="0" smtClean="0"/>
              <a:t>):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light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(also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fragment</a:t>
            </a:r>
            <a:r>
              <a:rPr lang="de-DE" dirty="0" smtClean="0"/>
              <a:t> </a:t>
            </a:r>
            <a:r>
              <a:rPr lang="de-DE" dirty="0" err="1" smtClean="0"/>
              <a:t>formation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 -&gt;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insights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smulations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box </a:t>
            </a:r>
            <a:r>
              <a:rPr lang="de-DE" dirty="0" err="1" smtClean="0"/>
              <a:t>calculations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 </a:t>
            </a:r>
            <a:r>
              <a:rPr lang="de-DE" dirty="0" err="1" smtClean="0">
                <a:solidFill>
                  <a:srgbClr val="FF0000"/>
                </a:solidFill>
              </a:rPr>
              <a:t>concern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major</a:t>
            </a:r>
            <a:r>
              <a:rPr lang="de-DE" dirty="0" smtClean="0">
                <a:solidFill>
                  <a:srgbClr val="FF0000"/>
                </a:solidFill>
              </a:rPr>
              <a:t> open </a:t>
            </a:r>
            <a:r>
              <a:rPr lang="de-DE" dirty="0" err="1" smtClean="0">
                <a:solidFill>
                  <a:srgbClr val="FF0000"/>
                </a:solidFill>
              </a:rPr>
              <a:t>problem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treatment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HICs</a:t>
            </a: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40284" y="661009"/>
            <a:ext cx="8538152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Sn+Sn@270 </a:t>
            </a:r>
            <a:r>
              <a:rPr lang="de-DE" dirty="0" err="1" smtClean="0"/>
              <a:t>MeV</a:t>
            </a:r>
            <a:r>
              <a:rPr lang="de-DE" dirty="0" smtClean="0"/>
              <a:t>/A</a:t>
            </a:r>
            <a:r>
              <a:rPr lang="de-DE" sz="1600" dirty="0" smtClean="0"/>
              <a:t> (J. </a:t>
            </a:r>
            <a:r>
              <a:rPr lang="de-DE" sz="1600" dirty="0" err="1" smtClean="0"/>
              <a:t>Xu</a:t>
            </a:r>
            <a:r>
              <a:rPr lang="de-DE" sz="1600" dirty="0" smtClean="0"/>
              <a:t>, et al</a:t>
            </a:r>
            <a:r>
              <a:rPr lang="de-DE" sz="1600" dirty="0"/>
              <a:t>., PRC 109, 044609 (2024</a:t>
            </a:r>
            <a:r>
              <a:rPr lang="de-DE" sz="1600" dirty="0" smtClean="0"/>
              <a:t>))</a:t>
            </a:r>
          </a:p>
          <a:p>
            <a:r>
              <a:rPr lang="de-DE" sz="1600" dirty="0" err="1" smtClean="0"/>
              <a:t>controlled</a:t>
            </a:r>
            <a:r>
              <a:rPr lang="de-DE" sz="1600" dirty="0" smtClean="0"/>
              <a:t> </a:t>
            </a:r>
            <a:r>
              <a:rPr lang="de-DE" sz="1600" dirty="0" err="1" smtClean="0"/>
              <a:t>input</a:t>
            </a:r>
            <a:r>
              <a:rPr lang="de-DE" sz="1600" dirty="0" smtClean="0"/>
              <a:t>: </a:t>
            </a:r>
            <a:r>
              <a:rPr lang="de-DE" sz="1600" dirty="0" err="1" smtClean="0"/>
              <a:t>common</a:t>
            </a:r>
            <a:r>
              <a:rPr lang="de-DE" sz="1600" dirty="0" smtClean="0"/>
              <a:t> </a:t>
            </a:r>
            <a:r>
              <a:rPr lang="de-DE" sz="1600" dirty="0" err="1" smtClean="0"/>
              <a:t>initializ</a:t>
            </a:r>
            <a:r>
              <a:rPr lang="de-DE" sz="1600" dirty="0" smtClean="0"/>
              <a:t>., simple </a:t>
            </a:r>
            <a:r>
              <a:rPr lang="de-DE" sz="1600" dirty="0" err="1" smtClean="0"/>
              <a:t>mom</a:t>
            </a:r>
            <a:r>
              <a:rPr lang="de-DE" sz="1600" dirty="0" smtClean="0"/>
              <a:t>.-</a:t>
            </a:r>
            <a:r>
              <a:rPr lang="de-DE" sz="1600" dirty="0" err="1" smtClean="0"/>
              <a:t>indep</a:t>
            </a:r>
            <a:r>
              <a:rPr lang="de-DE" sz="1600" dirty="0" smtClean="0"/>
              <a:t>. EOS, </a:t>
            </a:r>
            <a:r>
              <a:rPr lang="de-DE" sz="1600" dirty="0">
                <a:sym typeface="Symbol" panose="05050102010706020507" pitchFamily="18" charset="2"/>
              </a:rPr>
              <a:t></a:t>
            </a:r>
            <a:r>
              <a:rPr lang="de-DE" sz="1600" baseline="-25000" dirty="0" err="1" smtClean="0"/>
              <a:t>el</a:t>
            </a:r>
            <a:r>
              <a:rPr lang="de-DE" sz="1600" dirty="0" smtClean="0"/>
              <a:t>=</a:t>
            </a:r>
            <a:r>
              <a:rPr lang="de-DE" sz="1600" dirty="0" err="1" smtClean="0"/>
              <a:t>const</a:t>
            </a:r>
            <a:r>
              <a:rPr lang="de-DE" sz="1600" dirty="0" smtClean="0"/>
              <a:t>, NN</a:t>
            </a:r>
            <a:r>
              <a:rPr lang="de-DE" sz="1600" dirty="0">
                <a:sym typeface="Symbol" panose="05050102010706020507" pitchFamily="18" charset="2"/>
              </a:rPr>
              <a:t></a:t>
            </a:r>
            <a:r>
              <a:rPr lang="de-DE" sz="1600" dirty="0" smtClean="0">
                <a:sym typeface="Symbol" panose="05050102010706020507" pitchFamily="18" charset="2"/>
              </a:rPr>
              <a:t>N</a:t>
            </a:r>
            <a:r>
              <a:rPr lang="de-DE" sz="1600" dirty="0" smtClean="0"/>
              <a:t>, </a:t>
            </a:r>
            <a:r>
              <a:rPr lang="de-DE" sz="1600" dirty="0" smtClean="0">
                <a:sym typeface="Symbol" panose="05050102010706020507" pitchFamily="18" charset="2"/>
              </a:rPr>
              <a:t></a:t>
            </a:r>
            <a:r>
              <a:rPr lang="de-DE" sz="1600" dirty="0" smtClean="0"/>
              <a:t> N</a:t>
            </a:r>
            <a:r>
              <a:rPr lang="de-DE" sz="1600" dirty="0" smtClean="0">
                <a:sym typeface="Symbol" panose="05050102010706020507" pitchFamily="18" charset="2"/>
              </a:rPr>
              <a:t>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9271" y="4032477"/>
            <a:ext cx="3622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nucleon</a:t>
            </a:r>
            <a:r>
              <a:rPr lang="de-DE" sz="1600" dirty="0" smtClean="0"/>
              <a:t> </a:t>
            </a:r>
            <a:r>
              <a:rPr lang="de-DE" sz="1600" dirty="0" err="1" smtClean="0"/>
              <a:t>evolution</a:t>
            </a:r>
            <a:r>
              <a:rPr lang="de-DE" sz="1600" dirty="0" smtClean="0"/>
              <a:t> not </a:t>
            </a:r>
            <a:r>
              <a:rPr lang="de-DE" sz="1600" dirty="0" err="1" smtClean="0"/>
              <a:t>identical</a:t>
            </a:r>
            <a:r>
              <a:rPr lang="de-DE" sz="1600" dirty="0" smtClean="0"/>
              <a:t>, </a:t>
            </a:r>
          </a:p>
          <a:p>
            <a:r>
              <a:rPr lang="de-DE" sz="1600" dirty="0" smtClean="0"/>
              <a:t>BUU </a:t>
            </a:r>
            <a:r>
              <a:rPr lang="de-DE" sz="1600" dirty="0" err="1" smtClean="0"/>
              <a:t>codes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 err="1" smtClean="0"/>
              <a:t>density</a:t>
            </a:r>
            <a:r>
              <a:rPr lang="de-DE" sz="1600" dirty="0" smtClean="0"/>
              <a:t> </a:t>
            </a:r>
          </a:p>
          <a:p>
            <a:r>
              <a:rPr lang="de-DE" sz="1600" dirty="0" err="1" smtClean="0"/>
              <a:t>fluctuations</a:t>
            </a:r>
            <a:r>
              <a:rPr lang="de-DE" sz="1600" dirty="0" smtClean="0"/>
              <a:t>, </a:t>
            </a:r>
            <a:r>
              <a:rPr lang="de-DE" sz="1600" dirty="0" err="1" smtClean="0"/>
              <a:t>approx</a:t>
            </a:r>
            <a:r>
              <a:rPr lang="de-DE" sz="1600" dirty="0" smtClean="0"/>
              <a:t>. in non-linear </a:t>
            </a:r>
            <a:r>
              <a:rPr lang="de-DE" sz="1600" dirty="0" err="1" smtClean="0"/>
              <a:t>term</a:t>
            </a:r>
            <a:r>
              <a:rPr lang="de-DE" sz="1600" dirty="0" smtClean="0"/>
              <a:t> in QMD, </a:t>
            </a:r>
            <a:r>
              <a:rPr lang="de-DE" sz="1600" dirty="0" err="1" smtClean="0"/>
              <a:t>weaker</a:t>
            </a:r>
            <a:r>
              <a:rPr lang="de-DE" sz="1600" dirty="0" smtClean="0"/>
              <a:t> </a:t>
            </a:r>
            <a:r>
              <a:rPr lang="de-DE" sz="1600" dirty="0" err="1" smtClean="0"/>
              <a:t>repulsion</a:t>
            </a:r>
            <a:endParaRPr lang="en-US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641901" y="3873263"/>
            <a:ext cx="2468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</a:t>
            </a:r>
            <a:r>
              <a:rPr lang="de-DE" sz="1600" dirty="0" err="1" smtClean="0"/>
              <a:t>orrespondingly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stoppîng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flow</a:t>
            </a:r>
            <a:endParaRPr lang="de-DE" sz="1600" dirty="0" smtClean="0"/>
          </a:p>
          <a:p>
            <a:r>
              <a:rPr lang="de-DE" sz="1600" dirty="0" smtClean="0"/>
              <a:t>BUU </a:t>
            </a:r>
            <a:r>
              <a:rPr lang="de-DE" sz="1600" dirty="0" err="1" smtClean="0"/>
              <a:t>codes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stronger</a:t>
            </a:r>
            <a:r>
              <a:rPr lang="de-DE" sz="1600" dirty="0" smtClean="0"/>
              <a:t> </a:t>
            </a:r>
            <a:r>
              <a:rPr lang="de-DE" sz="1600" dirty="0" err="1" smtClean="0"/>
              <a:t>flow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65088" y="4160714"/>
            <a:ext cx="3136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multiplicities</a:t>
            </a:r>
            <a:endParaRPr lang="de-DE" dirty="0" smtClean="0"/>
          </a:p>
          <a:p>
            <a:r>
              <a:rPr lang="de-DE" dirty="0" smtClean="0"/>
              <a:t>(w </a:t>
            </a:r>
            <a:r>
              <a:rPr lang="de-DE" dirty="0" err="1" smtClean="0"/>
              <a:t>and</a:t>
            </a:r>
            <a:r>
              <a:rPr lang="de-DE" dirty="0" smtClean="0"/>
              <a:t> w/o Pauli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Coulomb)</a:t>
            </a:r>
            <a:endParaRPr lang="de-DE" dirty="0" smtClean="0"/>
          </a:p>
          <a:p>
            <a:r>
              <a:rPr lang="de-DE" dirty="0" err="1" smtClean="0"/>
              <a:t>generally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BUU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29271" y="5196659"/>
            <a:ext cx="118224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Conclusion</a:t>
            </a:r>
            <a:r>
              <a:rPr lang="de-DE" dirty="0" smtClean="0"/>
              <a:t>: </a:t>
            </a:r>
            <a:r>
              <a:rPr lang="de-DE" dirty="0" err="1" smtClean="0"/>
              <a:t>differences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in </a:t>
            </a:r>
            <a:r>
              <a:rPr lang="de-DE" dirty="0" err="1" smtClean="0"/>
              <a:t>pion</a:t>
            </a:r>
            <a:r>
              <a:rPr lang="de-DE" dirty="0" smtClean="0"/>
              <a:t> observables</a:t>
            </a:r>
            <a:endParaRPr lang="en-US" dirty="0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3" y="199212"/>
            <a:ext cx="1295393" cy="12953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28691"/>
          <a:stretch/>
        </p:blipFill>
        <p:spPr>
          <a:xfrm>
            <a:off x="9367011" y="1533717"/>
            <a:ext cx="2649160" cy="26938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370" y="1861673"/>
            <a:ext cx="2294325" cy="205870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2839430" y="2601957"/>
            <a:ext cx="476084" cy="24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752005" y="1498355"/>
            <a:ext cx="15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side</a:t>
            </a:r>
            <a:r>
              <a:rPr lang="de-DE" dirty="0" smtClean="0"/>
              <a:t>-ward </a:t>
            </a:r>
            <a:r>
              <a:rPr lang="de-DE" dirty="0" err="1" smtClean="0"/>
              <a:t>flow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8408" y="1611291"/>
            <a:ext cx="2284053" cy="2422010"/>
            <a:chOff x="368408" y="1611291"/>
            <a:chExt cx="2284053" cy="242201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5"/>
            <a:srcRect l="1" r="52616"/>
            <a:stretch/>
          </p:blipFill>
          <p:spPr>
            <a:xfrm>
              <a:off x="368408" y="1892435"/>
              <a:ext cx="2284053" cy="1908767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845620" y="1611291"/>
              <a:ext cx="1806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density</a:t>
              </a:r>
              <a:r>
                <a:rPr lang="de-DE" dirty="0" smtClean="0"/>
                <a:t> </a:t>
              </a:r>
              <a:r>
                <a:rPr lang="de-DE" dirty="0" err="1" smtClean="0"/>
                <a:t>evolution</a:t>
              </a:r>
              <a:endParaRPr lang="en-US" dirty="0"/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511" y="3744968"/>
              <a:ext cx="1784475" cy="288333"/>
            </a:xfrm>
            <a:prstGeom prst="rect">
              <a:avLst/>
            </a:prstGeom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899" y="1779510"/>
            <a:ext cx="2480798" cy="2202261"/>
          </a:xfrm>
          <a:prstGeom prst="rect">
            <a:avLst/>
          </a:prstGeom>
        </p:spPr>
      </p:pic>
      <p:sp>
        <p:nvSpPr>
          <p:cNvPr id="15" name="Pfeil nach rechts 14"/>
          <p:cNvSpPr/>
          <p:nvPr/>
        </p:nvSpPr>
        <p:spPr>
          <a:xfrm>
            <a:off x="5969583" y="2605729"/>
            <a:ext cx="489648" cy="24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6123615" y="1452053"/>
            <a:ext cx="314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inelastic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NN→N</a:t>
            </a:r>
            <a:r>
              <a:rPr lang="de-DE" dirty="0" smtClean="0">
                <a:sym typeface="Symbol" panose="05050102010706020507" pitchFamily="18" charset="2"/>
              </a:rPr>
              <a:t>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953242" y="129839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multiplicities</a:t>
            </a:r>
            <a:endParaRPr lang="en-US" dirty="0"/>
          </a:p>
        </p:txBody>
      </p:sp>
      <p:sp>
        <p:nvSpPr>
          <p:cNvPr id="24" name="Pfeil nach rechts 23"/>
          <p:cNvSpPr/>
          <p:nvPr/>
        </p:nvSpPr>
        <p:spPr>
          <a:xfrm>
            <a:off x="8988819" y="2620231"/>
            <a:ext cx="489648" cy="24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l="70239" t="24980" b="51438"/>
          <a:stretch/>
        </p:blipFill>
        <p:spPr>
          <a:xfrm>
            <a:off x="11039917" y="529274"/>
            <a:ext cx="1105646" cy="63526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52812" y="5542089"/>
            <a:ext cx="116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HIC </a:t>
            </a:r>
            <a:r>
              <a:rPr lang="de-DE" dirty="0" err="1" smtClean="0"/>
              <a:t>are</a:t>
            </a:r>
            <a:r>
              <a:rPr lang="de-DE" dirty="0" smtClean="0"/>
              <a:t> open </a:t>
            </a:r>
            <a:r>
              <a:rPr lang="de-DE" dirty="0" err="1" smtClean="0"/>
              <a:t>systems</a:t>
            </a:r>
            <a:r>
              <a:rPr lang="de-DE" dirty="0" smtClean="0"/>
              <a:t>: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propagate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larger final </a:t>
            </a:r>
            <a:r>
              <a:rPr lang="de-DE" dirty="0" err="1" smtClean="0"/>
              <a:t>results</a:t>
            </a:r>
            <a:r>
              <a:rPr lang="de-DE" dirty="0" smtClean="0"/>
              <a:t>, </a:t>
            </a:r>
            <a:r>
              <a:rPr lang="de-DE" dirty="0" err="1" smtClean="0"/>
              <a:t>ingrediens</a:t>
            </a:r>
            <a:r>
              <a:rPr lang="de-DE" dirty="0" smtClean="0"/>
              <a:t> </a:t>
            </a:r>
            <a:r>
              <a:rPr lang="de-DE" dirty="0" err="1" smtClean="0"/>
              <a:t>interact</a:t>
            </a:r>
            <a:r>
              <a:rPr lang="de-DE" dirty="0" smtClean="0"/>
              <a:t> (</a:t>
            </a:r>
            <a:r>
              <a:rPr lang="de-DE" dirty="0" err="1" smtClean="0"/>
              <a:t>unlike</a:t>
            </a:r>
            <a:r>
              <a:rPr lang="de-DE" dirty="0" smtClean="0"/>
              <a:t> in box)      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172756" y="5900882"/>
            <a:ext cx="34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But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understood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440051" y="3920373"/>
            <a:ext cx="1949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inelastic</a:t>
            </a:r>
            <a:r>
              <a:rPr lang="de-DE" sz="1600" dirty="0" smtClean="0"/>
              <a:t> </a:t>
            </a:r>
            <a:r>
              <a:rPr lang="de-DE" sz="1600" dirty="0" err="1" smtClean="0"/>
              <a:t>reaction</a:t>
            </a:r>
            <a:r>
              <a:rPr lang="de-DE" sz="1600" dirty="0" smtClean="0"/>
              <a:t> </a:t>
            </a:r>
            <a:r>
              <a:rPr lang="de-DE" sz="1600" dirty="0" err="1" smtClean="0"/>
              <a:t>rates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correspondingly</a:t>
            </a:r>
            <a:r>
              <a:rPr lang="de-DE" sz="1600" dirty="0" smtClean="0"/>
              <a:t> </a:t>
            </a:r>
            <a:r>
              <a:rPr lang="de-DE" sz="1600" dirty="0" err="1" smtClean="0"/>
              <a:t>weaker</a:t>
            </a:r>
            <a:r>
              <a:rPr lang="de-DE" sz="1600" dirty="0" smtClean="0"/>
              <a:t> in BUU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1763960" y="23853"/>
            <a:ext cx="43596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HICs: open </a:t>
            </a:r>
            <a:r>
              <a:rPr lang="de-DE" sz="2400" dirty="0" err="1" smtClean="0"/>
              <a:t>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1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5" grpId="0" animBg="1"/>
      <p:bldP spid="12" grpId="0" animBg="1"/>
      <p:bldP spid="13" grpId="0"/>
      <p:bldP spid="15" grpId="0" animBg="1"/>
      <p:bldP spid="16" grpId="0"/>
      <p:bldP spid="18" grpId="0"/>
      <p:bldP spid="24" grpId="0" animBg="1"/>
      <p:bldP spid="21" grpId="0"/>
      <p:bldP spid="2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996697" y="506570"/>
            <a:ext cx="4016896" cy="4321462"/>
            <a:chOff x="4624387" y="1603850"/>
            <a:chExt cx="3406725" cy="36503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4387" y="1603850"/>
              <a:ext cx="2943225" cy="36503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7612" y="1615383"/>
              <a:ext cx="301275" cy="363876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8887" y="1615383"/>
              <a:ext cx="162225" cy="2589233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7333488" y="1691640"/>
              <a:ext cx="535399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32120" y="2909999"/>
              <a:ext cx="563879" cy="262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660975" y="4724400"/>
            <a:ext cx="2697533" cy="1621000"/>
            <a:chOff x="2660975" y="4724400"/>
            <a:chExt cx="2697533" cy="162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660975" y="5145071"/>
                  <a:ext cx="2697533" cy="120032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QMD </a:t>
                  </a:r>
                  <a:r>
                    <a:rPr lang="de-DE" dirty="0" err="1" smtClean="0"/>
                    <a:t>codes</a:t>
                  </a:r>
                  <a:r>
                    <a:rPr lang="de-DE" dirty="0" smtClean="0"/>
                    <a:t>, </a:t>
                  </a:r>
                  <a:r>
                    <a:rPr lang="de-DE" dirty="0" err="1" smtClean="0"/>
                    <a:t>approx</a:t>
                  </a:r>
                  <a:r>
                    <a:rPr lang="de-DE" dirty="0" smtClean="0"/>
                    <a:t>. </a:t>
                  </a:r>
                  <a:r>
                    <a:rPr lang="de-DE" dirty="0" err="1" smtClean="0"/>
                    <a:t>for</a:t>
                  </a:r>
                  <a:r>
                    <a:rPr lang="de-DE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</m:t>
                          </m:r>
                        </m:e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</m:t>
                          </m:r>
                        </m:sup>
                      </m:sSup>
                    </m:oMath>
                  </a14:m>
                  <a:endParaRPr lang="de-DE" dirty="0" smtClean="0"/>
                </a:p>
                <a:p>
                  <a:r>
                    <a:rPr lang="de-DE" dirty="0" err="1" smtClean="0"/>
                    <a:t>weaker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repulsion</a:t>
                  </a:r>
                  <a:r>
                    <a:rPr lang="de-DE" dirty="0" smtClean="0"/>
                    <a:t>,</a:t>
                  </a:r>
                </a:p>
                <a:p>
                  <a:r>
                    <a:rPr lang="de-DE" dirty="0" err="1" smtClean="0"/>
                    <a:t>reduced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pion</a:t>
                  </a:r>
                  <a:r>
                    <a:rPr lang="de-DE" dirty="0" smtClean="0"/>
                    <a:t> ratio,</a:t>
                  </a:r>
                </a:p>
                <a:p>
                  <a:r>
                    <a:rPr lang="de-DE" dirty="0" smtClean="0"/>
                    <a:t>correct </a:t>
                  </a:r>
                  <a:r>
                    <a:rPr lang="de-DE" dirty="0" err="1" smtClean="0"/>
                    <a:t>by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TuQMD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diff.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975" y="5145071"/>
                  <a:ext cx="2697533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802" t="-2010" b="-6533"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eschweifte Klammer rechts 16"/>
            <p:cNvSpPr/>
            <p:nvPr/>
          </p:nvSpPr>
          <p:spPr>
            <a:xfrm rot="5400000">
              <a:off x="3623550" y="4181506"/>
              <a:ext cx="207565" cy="1293353"/>
            </a:xfrm>
            <a:prstGeom prst="rightBrace">
              <a:avLst>
                <a:gd name="adj1" fmla="val 8712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989355" y="4234543"/>
            <a:ext cx="1562928" cy="1750274"/>
            <a:chOff x="989355" y="4234543"/>
            <a:chExt cx="1562928" cy="1750274"/>
          </a:xfrm>
        </p:grpSpPr>
        <p:sp>
          <p:nvSpPr>
            <p:cNvPr id="14" name="Textfeld 13"/>
            <p:cNvSpPr txBox="1"/>
            <p:nvPr/>
          </p:nvSpPr>
          <p:spPr>
            <a:xfrm>
              <a:off x="989355" y="4784488"/>
              <a:ext cx="1562928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 panose="05050102010706020507" pitchFamily="18" charset="2"/>
                </a:rPr>
                <a:t>,  </a:t>
              </a:r>
              <a:r>
                <a:rPr lang="de-DE" dirty="0" err="1" smtClean="0">
                  <a:sym typeface="Symbol" panose="05050102010706020507" pitchFamily="18" charset="2"/>
                </a:rPr>
                <a:t>feel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</a:p>
            <a:p>
              <a:r>
                <a:rPr lang="de-DE" dirty="0" err="1" smtClean="0">
                  <a:sym typeface="Symbol" panose="05050102010706020507" pitchFamily="18" charset="2"/>
                </a:rPr>
                <a:t>symmetry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</a:p>
            <a:p>
              <a:r>
                <a:rPr lang="de-DE" dirty="0" err="1" smtClean="0">
                  <a:sym typeface="Symbol" panose="05050102010706020507" pitchFamily="18" charset="2"/>
                </a:rPr>
                <a:t>energy</a:t>
              </a:r>
              <a:endParaRPr lang="de-DE" dirty="0" smtClean="0">
                <a:sym typeface="Symbol" panose="05050102010706020507" pitchFamily="18" charset="2"/>
              </a:endParaRPr>
            </a:p>
            <a:p>
              <a:r>
                <a:rPr lang="de-DE" dirty="0" smtClean="0">
                  <a:sym typeface="Symbol" panose="05050102010706020507" pitchFamily="18" charset="2"/>
                </a:rPr>
                <a:t>not </a:t>
              </a:r>
              <a:r>
                <a:rPr lang="de-DE" dirty="0" err="1" smtClean="0">
                  <a:sym typeface="Symbol" panose="05050102010706020507" pitchFamily="18" charset="2"/>
                </a:rPr>
                <a:t>comparble</a:t>
              </a:r>
              <a:endParaRPr lang="en-US" dirty="0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V="1">
              <a:off x="1770819" y="4234543"/>
              <a:ext cx="624038" cy="5499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4306399" y="1676400"/>
            <a:ext cx="269370" cy="1313498"/>
            <a:chOff x="4306399" y="1676400"/>
            <a:chExt cx="269370" cy="1313498"/>
          </a:xfrm>
        </p:grpSpPr>
        <p:cxnSp>
          <p:nvCxnSpPr>
            <p:cNvPr id="19" name="Gerade Verbindung mit Pfeil 18"/>
            <p:cNvCxnSpPr/>
            <p:nvPr/>
          </p:nvCxnSpPr>
          <p:spPr>
            <a:xfrm flipV="1">
              <a:off x="4374008" y="1676400"/>
              <a:ext cx="201761" cy="174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V="1">
              <a:off x="4306399" y="2808514"/>
              <a:ext cx="253747" cy="1813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7063776" y="506570"/>
            <a:ext cx="4016896" cy="4321462"/>
            <a:chOff x="7063776" y="506570"/>
            <a:chExt cx="4016896" cy="4321462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7063776" y="506570"/>
              <a:ext cx="4016896" cy="4321462"/>
              <a:chOff x="4624387" y="1603850"/>
              <a:chExt cx="3406725" cy="3650300"/>
            </a:xfrm>
          </p:grpSpPr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4387" y="1603850"/>
                <a:ext cx="2943225" cy="3650300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7612" y="1615383"/>
                <a:ext cx="301275" cy="3638767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8887" y="1615383"/>
                <a:ext cx="162225" cy="2589233"/>
              </a:xfrm>
              <a:prstGeom prst="rect">
                <a:avLst/>
              </a:prstGeom>
            </p:spPr>
          </p:pic>
          <p:sp>
            <p:nvSpPr>
              <p:cNvPr id="27" name="Rechteck 26"/>
              <p:cNvSpPr/>
              <p:nvPr/>
            </p:nvSpPr>
            <p:spPr>
              <a:xfrm>
                <a:off x="7333488" y="1691640"/>
                <a:ext cx="535399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5532120" y="2909999"/>
                <a:ext cx="563879" cy="262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8292692" y="610501"/>
              <a:ext cx="459422" cy="26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8599714" y="1151764"/>
              <a:ext cx="718457" cy="27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ern mit 5 Zacken 43"/>
            <p:cNvSpPr/>
            <p:nvPr/>
          </p:nvSpPr>
          <p:spPr>
            <a:xfrm>
              <a:off x="10247686" y="2667301"/>
              <a:ext cx="185057" cy="184156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ern mit 5 Zacken 44"/>
            <p:cNvSpPr/>
            <p:nvPr/>
          </p:nvSpPr>
          <p:spPr>
            <a:xfrm>
              <a:off x="9883892" y="2543166"/>
              <a:ext cx="185057" cy="184156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ern mit 5 Zacken 45"/>
            <p:cNvSpPr/>
            <p:nvPr/>
          </p:nvSpPr>
          <p:spPr>
            <a:xfrm>
              <a:off x="9518028" y="2582050"/>
              <a:ext cx="185057" cy="184156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ern mit 5 Zacken 46"/>
            <p:cNvSpPr/>
            <p:nvPr/>
          </p:nvSpPr>
          <p:spPr>
            <a:xfrm>
              <a:off x="9149442" y="2624358"/>
              <a:ext cx="185057" cy="184156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ern mit 5 Zacken 48"/>
            <p:cNvSpPr/>
            <p:nvPr/>
          </p:nvSpPr>
          <p:spPr>
            <a:xfrm>
              <a:off x="9133273" y="1579330"/>
              <a:ext cx="185057" cy="18415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ern mit 5 Zacken 49"/>
            <p:cNvSpPr/>
            <p:nvPr/>
          </p:nvSpPr>
          <p:spPr>
            <a:xfrm>
              <a:off x="9486564" y="1840587"/>
              <a:ext cx="185057" cy="18415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ern mit 5 Zacken 50"/>
            <p:cNvSpPr/>
            <p:nvPr/>
          </p:nvSpPr>
          <p:spPr>
            <a:xfrm>
              <a:off x="9875570" y="1710859"/>
              <a:ext cx="185057" cy="18415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ern mit 5 Zacken 51"/>
            <p:cNvSpPr/>
            <p:nvPr/>
          </p:nvSpPr>
          <p:spPr>
            <a:xfrm>
              <a:off x="10211070" y="1538490"/>
              <a:ext cx="185057" cy="18415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10432743" y="1288896"/>
              <a:ext cx="456648" cy="1900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0534156" y="3585526"/>
              <a:ext cx="355234" cy="1138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10211070" y="3502152"/>
              <a:ext cx="323086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Grafik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088" y="672637"/>
            <a:ext cx="1320975" cy="836167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5138928" y="1802937"/>
            <a:ext cx="1810512" cy="1685969"/>
            <a:chOff x="5138928" y="1802937"/>
            <a:chExt cx="1810512" cy="1685969"/>
          </a:xfrm>
        </p:grpSpPr>
        <p:sp>
          <p:nvSpPr>
            <p:cNvPr id="58" name="Pfeil nach rechts 57"/>
            <p:cNvSpPr/>
            <p:nvPr/>
          </p:nvSpPr>
          <p:spPr>
            <a:xfrm>
              <a:off x="5138928" y="1802937"/>
              <a:ext cx="1810512" cy="5612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5194654" y="2288577"/>
              <a:ext cx="1618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correct </a:t>
              </a:r>
              <a:r>
                <a:rPr lang="de-DE" dirty="0" err="1" smtClean="0"/>
                <a:t>approximately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effect</a:t>
              </a:r>
              <a:endParaRPr lang="de-DE" dirty="0" smtClean="0"/>
            </a:p>
            <a:p>
              <a:r>
                <a:rPr lang="de-DE" dirty="0" smtClean="0"/>
                <a:t>(</a:t>
              </a:r>
              <a:r>
                <a:rPr lang="de-DE" dirty="0" err="1" smtClean="0"/>
                <a:t>stars</a:t>
              </a:r>
              <a:r>
                <a:rPr lang="de-DE" dirty="0" smtClean="0"/>
                <a:t>)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555833" y="1792704"/>
            <a:ext cx="3767328" cy="974869"/>
            <a:chOff x="7555833" y="1792704"/>
            <a:chExt cx="3767328" cy="974869"/>
          </a:xfrm>
        </p:grpSpPr>
        <p:cxnSp>
          <p:nvCxnSpPr>
            <p:cNvPr id="62" name="Gerader Verbinder 61"/>
            <p:cNvCxnSpPr/>
            <p:nvPr/>
          </p:nvCxnSpPr>
          <p:spPr>
            <a:xfrm flipV="1">
              <a:off x="7555833" y="2714379"/>
              <a:ext cx="3767328" cy="53194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 flipV="1">
              <a:off x="7677159" y="1792704"/>
              <a:ext cx="3524676" cy="40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feld 66"/>
          <p:cNvSpPr txBox="1"/>
          <p:nvPr/>
        </p:nvSpPr>
        <p:spPr>
          <a:xfrm>
            <a:off x="6346928" y="4675631"/>
            <a:ext cx="490407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agreement</a:t>
            </a:r>
            <a:r>
              <a:rPr lang="de-DE" dirty="0" smtClean="0"/>
              <a:t> w/o Pauli-</a:t>
            </a:r>
            <a:r>
              <a:rPr lang="de-DE" dirty="0" err="1" smtClean="0"/>
              <a:t>blocking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Pauli-</a:t>
            </a:r>
            <a:r>
              <a:rPr lang="de-DE" dirty="0" err="1" smtClean="0"/>
              <a:t>blocking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 10%</a:t>
            </a:r>
          </a:p>
          <a:p>
            <a:r>
              <a:rPr lang="de-DE" dirty="0" smtClean="0">
                <a:sym typeface="Symbol" panose="05050102010706020507" pitchFamily="18" charset="2"/>
              </a:rPr>
              <a:t>(</a:t>
            </a:r>
            <a:r>
              <a:rPr lang="de-DE" dirty="0" err="1" smtClean="0">
                <a:sym typeface="Symbol" panose="05050102010706020507" pitchFamily="18" charset="2"/>
              </a:rPr>
              <a:t>remaining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differences</a:t>
            </a:r>
            <a:r>
              <a:rPr lang="de-DE" dirty="0" smtClean="0">
                <a:sym typeface="Wingdings" panose="05000000000000000000" pitchFamily="2" charset="2"/>
              </a:rPr>
              <a:t> due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Pauli </a:t>
            </a:r>
            <a:r>
              <a:rPr lang="de-DE" dirty="0" err="1" smtClean="0">
                <a:sym typeface="Wingdings" panose="05000000000000000000" pitchFamily="2" charset="2"/>
              </a:rPr>
              <a:t>blocking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surface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correction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4193473" y="3502152"/>
            <a:ext cx="259384" cy="307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74194" y="7102"/>
            <a:ext cx="929241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Look </a:t>
            </a:r>
            <a:r>
              <a:rPr lang="de-DE" sz="2000" dirty="0" err="1" smtClean="0">
                <a:solidFill>
                  <a:srgbClr val="FF0000"/>
                </a:solidFill>
              </a:rPr>
              <a:t>closer</a:t>
            </a:r>
            <a:r>
              <a:rPr lang="de-DE" sz="2000" dirty="0" smtClean="0">
                <a:solidFill>
                  <a:srgbClr val="FF0000"/>
                </a:solidFill>
              </a:rPr>
              <a:t> at </a:t>
            </a:r>
            <a:r>
              <a:rPr lang="de-DE" sz="2000" dirty="0" err="1" smtClean="0">
                <a:solidFill>
                  <a:srgbClr val="FF0000"/>
                </a:solidFill>
              </a:rPr>
              <a:t>charged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pion</a:t>
            </a:r>
            <a:r>
              <a:rPr lang="de-DE" sz="2000" dirty="0" smtClean="0">
                <a:solidFill>
                  <a:srgbClr val="FF0000"/>
                </a:solidFill>
              </a:rPr>
              <a:t> ratio, </a:t>
            </a:r>
            <a:r>
              <a:rPr lang="de-DE" sz="2000" dirty="0" err="1" smtClean="0">
                <a:solidFill>
                  <a:srgbClr val="FF0000"/>
                </a:solidFill>
              </a:rPr>
              <a:t>assumed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to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be</a:t>
            </a:r>
            <a:r>
              <a:rPr lang="de-DE" sz="2000" dirty="0" smtClean="0">
                <a:solidFill>
                  <a:srgbClr val="FF0000"/>
                </a:solidFill>
              </a:rPr>
              <a:t> a </a:t>
            </a:r>
            <a:r>
              <a:rPr lang="de-DE" sz="2000" dirty="0" err="1" smtClean="0">
                <a:solidFill>
                  <a:srgbClr val="FF0000"/>
                </a:solidFill>
              </a:rPr>
              <a:t>good</a:t>
            </a:r>
            <a:r>
              <a:rPr lang="de-DE" sz="2000" dirty="0" smtClean="0">
                <a:solidFill>
                  <a:srgbClr val="FF0000"/>
                </a:solidFill>
              </a:rPr>
              <a:t> probe </a:t>
            </a:r>
            <a:r>
              <a:rPr lang="de-DE" sz="2000" dirty="0" err="1" smtClean="0">
                <a:solidFill>
                  <a:srgbClr val="FF0000"/>
                </a:solidFill>
              </a:rPr>
              <a:t>for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symmetry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energy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597392">
            <a:off x="8435292" y="759613"/>
            <a:ext cx="208903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Qualitative !!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798529" y="6263125"/>
            <a:ext cx="61432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Thus,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, but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3000" y="476250"/>
            <a:ext cx="45906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comparisons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38275" y="1419998"/>
            <a:ext cx="8774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box </a:t>
            </a:r>
            <a:r>
              <a:rPr lang="de-DE" b="1" dirty="0" err="1" smtClean="0"/>
              <a:t>calculation</a:t>
            </a:r>
            <a:r>
              <a:rPr lang="de-DE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satisfy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deviations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box </a:t>
            </a:r>
            <a:r>
              <a:rPr lang="de-DE" dirty="0" err="1" smtClean="0">
                <a:solidFill>
                  <a:srgbClr val="FF0000"/>
                </a:solidFill>
              </a:rPr>
              <a:t>calculations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test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equilibrium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conditions</a:t>
            </a:r>
            <a:r>
              <a:rPr lang="de-DE" dirty="0" smtClean="0">
                <a:solidFill>
                  <a:srgbClr val="FF0000"/>
                </a:solidFill>
              </a:rPr>
              <a:t>,  but not </a:t>
            </a:r>
            <a:r>
              <a:rPr lang="de-DE" dirty="0" err="1" smtClean="0">
                <a:solidFill>
                  <a:srgbClr val="FF0000"/>
                </a:solidFill>
              </a:rPr>
              <a:t>dynamic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properties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14450" y="3219450"/>
            <a:ext cx="92236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HICs: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we</a:t>
            </a:r>
            <a:r>
              <a:rPr lang="de-DE" dirty="0" smtClean="0"/>
              <a:t> find </a:t>
            </a:r>
            <a:r>
              <a:rPr lang="de-DE" dirty="0" err="1" smtClean="0"/>
              <a:t>considerable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. residual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&lt; 10%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but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eliminate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clear</a:t>
            </a:r>
            <a:r>
              <a:rPr lang="de-DE" dirty="0" smtClean="0"/>
              <a:t>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best.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open </a:t>
            </a:r>
            <a:r>
              <a:rPr lang="de-DE" dirty="0" err="1" smtClean="0"/>
              <a:t>systems</a:t>
            </a:r>
            <a:r>
              <a:rPr lang="de-DE" dirty="0" smtClean="0"/>
              <a:t>,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uncertainty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estimates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difficult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probably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should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beyond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comparisons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codes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38275" y="5295900"/>
            <a:ext cx="741241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TMEP: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further</a:t>
            </a:r>
            <a:r>
              <a:rPr lang="de-DE" dirty="0" smtClean="0"/>
              <a:t> box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ingredients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HIC: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quantification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2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04800" y="107691"/>
            <a:ext cx="3609975" cy="6145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304800" y="107691"/>
            <a:ext cx="8914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</a:t>
            </a:r>
            <a:r>
              <a:rPr lang="de-DE" sz="2400" dirty="0" smtClean="0"/>
              <a:t>urther </a:t>
            </a:r>
            <a:r>
              <a:rPr lang="de-DE" sz="2400" b="1" dirty="0" smtClean="0"/>
              <a:t>box </a:t>
            </a:r>
            <a:r>
              <a:rPr lang="de-DE" sz="2400" b="1" dirty="0" err="1" smtClean="0"/>
              <a:t>comparisons</a:t>
            </a:r>
            <a:r>
              <a:rPr lang="de-DE" sz="2400" dirty="0" smtClean="0"/>
              <a:t>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b="1" dirty="0" err="1" smtClean="0"/>
              <a:t>momentum</a:t>
            </a:r>
            <a:r>
              <a:rPr lang="de-DE" b="1" dirty="0" smtClean="0"/>
              <a:t> </a:t>
            </a:r>
            <a:r>
              <a:rPr lang="de-DE" b="1" dirty="0" err="1" smtClean="0"/>
              <a:t>dependence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potentials</a:t>
            </a:r>
            <a:r>
              <a:rPr lang="de-DE" dirty="0" smtClean="0"/>
              <a:t>, </a:t>
            </a:r>
            <a:r>
              <a:rPr lang="de-DE" dirty="0" err="1" smtClean="0"/>
              <a:t>pre</a:t>
            </a:r>
            <a:r>
              <a:rPr lang="de-DE" dirty="0" smtClean="0"/>
              <a:t>-requisite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HICs</a:t>
            </a:r>
          </a:p>
          <a:p>
            <a:r>
              <a:rPr lang="de-DE" dirty="0"/>
              <a:t> </a:t>
            </a:r>
            <a:r>
              <a:rPr lang="de-DE" dirty="0" smtClean="0"/>
              <a:t>      on-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/>
              <a:t> </a:t>
            </a:r>
            <a:r>
              <a:rPr lang="de-DE" dirty="0" smtClean="0"/>
              <a:t>(Dan </a:t>
            </a:r>
            <a:r>
              <a:rPr lang="de-DE" dirty="0" err="1" smtClean="0"/>
              <a:t>Cozma</a:t>
            </a:r>
            <a:r>
              <a:rPr lang="de-DE" dirty="0" smtClean="0"/>
              <a:t>)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degrees-of-freedom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thermal </a:t>
            </a:r>
            <a:r>
              <a:rPr lang="de-DE" dirty="0" err="1" smtClean="0"/>
              <a:t>model</a:t>
            </a:r>
            <a:r>
              <a:rPr lang="de-DE" dirty="0" smtClean="0"/>
              <a:t> (</a:t>
            </a:r>
            <a:r>
              <a:rPr lang="de-DE" dirty="0" err="1" smtClean="0"/>
              <a:t>equilibrium</a:t>
            </a:r>
            <a:r>
              <a:rPr lang="de-DE" dirty="0" smtClean="0"/>
              <a:t>)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results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de-DE" dirty="0" err="1" smtClean="0"/>
              <a:t>mom</a:t>
            </a:r>
            <a:r>
              <a:rPr lang="de-DE" dirty="0" smtClean="0"/>
              <a:t>.-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substantially</a:t>
            </a:r>
            <a:r>
              <a:rPr lang="de-DE" dirty="0" smtClean="0"/>
              <a:t>,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non-resonant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/>
              <a:t> </a:t>
            </a:r>
            <a:r>
              <a:rPr lang="de-DE" dirty="0" smtClean="0"/>
              <a:t>at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542925" y="2231349"/>
            <a:ext cx="7187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b="1" dirty="0" err="1" smtClean="0"/>
              <a:t>fluctuations</a:t>
            </a:r>
            <a:r>
              <a:rPr lang="de-DE" b="1" dirty="0" smtClean="0"/>
              <a:t> in a box</a:t>
            </a:r>
            <a:r>
              <a:rPr lang="de-DE" dirty="0" smtClean="0"/>
              <a:t>.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Laundau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insights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BUU </a:t>
            </a:r>
            <a:r>
              <a:rPr lang="de-DE" dirty="0" err="1" smtClean="0"/>
              <a:t>and</a:t>
            </a:r>
            <a:r>
              <a:rPr lang="de-DE" dirty="0" smtClean="0"/>
              <a:t> QMD on </a:t>
            </a:r>
            <a:r>
              <a:rPr lang="de-DE" dirty="0" err="1" smtClean="0"/>
              <a:t>fluctuations</a:t>
            </a:r>
            <a:r>
              <a:rPr lang="de-DE" dirty="0" smtClean="0"/>
              <a:t>   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4682013"/>
            <a:ext cx="1030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clusterization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perturbative</a:t>
            </a:r>
            <a:r>
              <a:rPr lang="de-DE" dirty="0" smtClean="0"/>
              <a:t> (</a:t>
            </a:r>
            <a:r>
              <a:rPr lang="de-DE" dirty="0" err="1" smtClean="0"/>
              <a:t>coalescence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(light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explicit </a:t>
            </a:r>
            <a:r>
              <a:rPr lang="de-DE" dirty="0" err="1" smtClean="0"/>
              <a:t>degrees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) </a:t>
            </a:r>
            <a:r>
              <a:rPr lang="de-DE" dirty="0" err="1" smtClean="0"/>
              <a:t>approaches</a:t>
            </a:r>
            <a:endParaRPr lang="en-US" dirty="0" smtClean="0"/>
          </a:p>
          <a:p>
            <a:r>
              <a:rPr lang="de-DE" dirty="0"/>
              <a:t> </a:t>
            </a:r>
            <a:r>
              <a:rPr lang="de-DE" dirty="0" smtClean="0"/>
              <a:t>    medium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clusters</a:t>
            </a:r>
            <a:r>
              <a:rPr lang="de-DE" dirty="0" smtClean="0"/>
              <a:t> (Mott </a:t>
            </a:r>
            <a:r>
              <a:rPr lang="de-DE" dirty="0" err="1" smtClean="0"/>
              <a:t>effect</a:t>
            </a:r>
            <a:r>
              <a:rPr lang="de-DE" dirty="0" smtClean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41644"/>
          <a:stretch/>
        </p:blipFill>
        <p:spPr>
          <a:xfrm>
            <a:off x="8983658" y="107691"/>
            <a:ext cx="1969364" cy="29313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4076"/>
          <a:stretch/>
        </p:blipFill>
        <p:spPr>
          <a:xfrm>
            <a:off x="5097096" y="3243799"/>
            <a:ext cx="6303601" cy="1438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uppieren 10"/>
          <p:cNvGrpSpPr/>
          <p:nvPr/>
        </p:nvGrpSpPr>
        <p:grpSpPr>
          <a:xfrm>
            <a:off x="4902090" y="5278337"/>
            <a:ext cx="5656629" cy="1579663"/>
            <a:chOff x="5097096" y="5278337"/>
            <a:chExt cx="5205734" cy="132248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7979" y="5278337"/>
              <a:ext cx="5144851" cy="124560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5097096" y="5762625"/>
              <a:ext cx="1046529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4902090" y="6022248"/>
            <a:ext cx="106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=</a:t>
            </a:r>
            <a:r>
              <a:rPr lang="en-US" dirty="0" err="1" smtClean="0">
                <a:sym typeface="Symbol" panose="05050102010706020507" pitchFamily="18" charset="2"/>
              </a:rPr>
              <a:t>p,n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</a:t>
            </a:r>
            <a:r>
              <a:rPr lang="en-US" dirty="0" err="1" smtClean="0">
                <a:sym typeface="Symbol" panose="05050102010706020507" pitchFamily="18" charset="2"/>
              </a:rPr>
              <a:t>d,t,h</a:t>
            </a:r>
            <a:r>
              <a:rPr lang="en-US" dirty="0" smtClean="0">
                <a:sym typeface="Symbol" panose="05050102010706020507" pitchFamily="18" charset="2"/>
              </a:rPr>
              <a:t>,</a:t>
            </a:r>
            <a:endParaRPr lang="en-US" dirty="0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10071702" y="856846"/>
            <a:ext cx="0" cy="42071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184568" y="7625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F0"/>
                </a:solidFill>
              </a:rPr>
              <a:t>mom.dep</a:t>
            </a:r>
            <a:r>
              <a:rPr lang="de-DE" dirty="0" smtClean="0">
                <a:solidFill>
                  <a:srgbClr val="00B0F0"/>
                </a:solidFill>
              </a:rPr>
              <a:t>.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pot</a:t>
            </a:r>
            <a:r>
              <a:rPr lang="de-DE" dirty="0" smtClean="0"/>
              <a:t>.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0465904" y="856846"/>
            <a:ext cx="19879" cy="112104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42907" y="1632341"/>
            <a:ext cx="17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threshold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effects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95375" y="706637"/>
            <a:ext cx="8772979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Heavy-</a:t>
            </a:r>
            <a:r>
              <a:rPr lang="de-DE" sz="2400" b="1" dirty="0" err="1" smtClean="0"/>
              <a:t>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collisions</a:t>
            </a:r>
            <a:r>
              <a:rPr lang="de-DE" sz="2400" b="1" dirty="0" smtClean="0"/>
              <a:t>:</a:t>
            </a:r>
            <a:r>
              <a:rPr lang="de-DE" sz="2400" dirty="0" smtClean="0"/>
              <a:t> </a:t>
            </a:r>
            <a:r>
              <a:rPr lang="de-DE" sz="2400" b="1" dirty="0" err="1" smtClean="0"/>
              <a:t>Uncertainty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quantification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transport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results</a:t>
            </a:r>
            <a:endParaRPr lang="de-DE" sz="2400" b="1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mere</a:t>
            </a:r>
            <a:r>
              <a:rPr lang="de-DE" dirty="0" smtClean="0"/>
              <a:t> </a:t>
            </a:r>
            <a:r>
              <a:rPr lang="de-DE" dirty="0" err="1" smtClean="0"/>
              <a:t>comparisons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, but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,</a:t>
            </a:r>
          </a:p>
          <a:p>
            <a:r>
              <a:rPr lang="de-DE" dirty="0" smtClean="0"/>
              <a:t>-   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reference</a:t>
            </a:r>
            <a:r>
              <a:rPr lang="de-DE" dirty="0" smtClean="0"/>
              <a:t>  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de-DE" sz="2400" dirty="0" err="1" smtClean="0">
                <a:sym typeface="Symbol" panose="05050102010706020507" pitchFamily="18" charset="2"/>
              </a:rPr>
              <a:t>comparative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Bayesian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inference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endParaRPr lang="de-DE" sz="2400" dirty="0">
              <a:sym typeface="Symbol" panose="05050102010706020507" pitchFamily="18" charset="2"/>
            </a:endParaRPr>
          </a:p>
          <a:p>
            <a:r>
              <a:rPr lang="de-DE" sz="2400" dirty="0" smtClean="0">
                <a:sym typeface="Symbol" panose="05050102010706020507" pitchFamily="18" charset="2"/>
              </a:rPr>
              <a:t>     </a:t>
            </a:r>
            <a:r>
              <a:rPr lang="de-DE" sz="2400" dirty="0" err="1" smtClean="0">
                <a:sym typeface="Symbol" panose="05050102010706020507" pitchFamily="18" charset="2"/>
              </a:rPr>
              <a:t>sketch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possible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steps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and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requirements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326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1475" y="146700"/>
            <a:ext cx="596798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Bayesian</a:t>
            </a:r>
            <a:r>
              <a:rPr lang="de-DE" sz="2400" dirty="0" smtClean="0"/>
              <a:t> </a:t>
            </a:r>
            <a:r>
              <a:rPr lang="de-DE" sz="2400" dirty="0" err="1" smtClean="0"/>
              <a:t>inference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realistic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 smtClean="0"/>
              <a:t>steps</a:t>
            </a:r>
            <a:endParaRPr lang="en-US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19150" y="716183"/>
            <a:ext cx="11077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 </a:t>
            </a:r>
            <a:r>
              <a:rPr lang="de-DE" b="1" dirty="0" err="1" smtClean="0"/>
              <a:t>Collect</a:t>
            </a:r>
            <a:r>
              <a:rPr lang="de-DE" b="1" dirty="0" smtClean="0"/>
              <a:t> </a:t>
            </a:r>
            <a:r>
              <a:rPr lang="de-DE" b="1" dirty="0" err="1" smtClean="0"/>
              <a:t>codes</a:t>
            </a:r>
            <a:r>
              <a:rPr lang="de-DE" b="1" dirty="0" smtClean="0"/>
              <a:t>, </a:t>
            </a:r>
            <a:r>
              <a:rPr lang="de-DE" b="1" dirty="0" err="1" smtClean="0"/>
              <a:t>that</a:t>
            </a:r>
            <a:r>
              <a:rPr lang="de-DE" b="1" dirty="0" smtClean="0"/>
              <a:t> </a:t>
            </a:r>
            <a:r>
              <a:rPr lang="de-DE" b="1" dirty="0" err="1" smtClean="0"/>
              <a:t>have</a:t>
            </a:r>
            <a:r>
              <a:rPr lang="de-DE" b="1" dirty="0" smtClean="0"/>
              <a:t> all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physical</a:t>
            </a:r>
            <a:r>
              <a:rPr lang="de-DE" b="1" dirty="0" smtClean="0"/>
              <a:t> </a:t>
            </a:r>
            <a:r>
              <a:rPr lang="de-DE" b="1" dirty="0" err="1" smtClean="0"/>
              <a:t>ingredients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a </a:t>
            </a:r>
            <a:r>
              <a:rPr lang="de-DE" b="1" dirty="0" err="1" smtClean="0"/>
              <a:t>realistic</a:t>
            </a:r>
            <a:r>
              <a:rPr lang="de-DE" b="1" dirty="0" smtClean="0"/>
              <a:t> </a:t>
            </a:r>
            <a:r>
              <a:rPr lang="de-DE" b="1" dirty="0" err="1" smtClean="0"/>
              <a:t>description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intermediate </a:t>
            </a:r>
            <a:r>
              <a:rPr lang="de-DE" b="1" dirty="0" err="1" smtClean="0"/>
              <a:t>energy</a:t>
            </a:r>
            <a:r>
              <a:rPr lang="de-DE" b="1" dirty="0" smtClean="0"/>
              <a:t> HIC,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mom</a:t>
            </a:r>
            <a:r>
              <a:rPr lang="de-DE" dirty="0" smtClean="0"/>
              <a:t>.-</a:t>
            </a:r>
            <a:r>
              <a:rPr lang="de-DE" dirty="0" err="1" smtClean="0"/>
              <a:t>dependence</a:t>
            </a:r>
            <a:r>
              <a:rPr lang="de-DE" dirty="0" smtClean="0"/>
              <a:t>, </a:t>
            </a:r>
            <a:r>
              <a:rPr lang="de-DE" dirty="0" err="1" smtClean="0"/>
              <a:t>symmetry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n/p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, medium </a:t>
            </a:r>
            <a:r>
              <a:rPr lang="de-DE" dirty="0" err="1" smtClean="0"/>
              <a:t>modifications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Xsecs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not </a:t>
            </a:r>
            <a:r>
              <a:rPr lang="de-DE" dirty="0" err="1" smtClean="0"/>
              <a:t>necessarily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parametrization,but</a:t>
            </a:r>
            <a:r>
              <a:rPr lang="de-DE" dirty="0" smtClean="0"/>
              <a:t> 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vary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BUU </a:t>
            </a:r>
            <a:r>
              <a:rPr lang="de-DE" dirty="0" err="1" smtClean="0"/>
              <a:t>and</a:t>
            </a:r>
            <a:r>
              <a:rPr lang="de-DE" dirty="0" smtClean="0"/>
              <a:t> QMD </a:t>
            </a:r>
            <a:r>
              <a:rPr lang="de-DE" dirty="0" err="1" smtClean="0"/>
              <a:t>codes</a:t>
            </a:r>
            <a:r>
              <a:rPr lang="de-DE" dirty="0" smtClean="0"/>
              <a:t>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also BL </a:t>
            </a:r>
            <a:r>
              <a:rPr lang="de-DE" dirty="0" err="1" smtClean="0"/>
              <a:t>and</a:t>
            </a:r>
            <a:r>
              <a:rPr lang="de-DE" dirty="0" smtClean="0"/>
              <a:t> AMD),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not </a:t>
            </a:r>
            <a:r>
              <a:rPr lang="de-DE" dirty="0" err="1" smtClean="0"/>
              <a:t>necessarily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, but </a:t>
            </a:r>
            <a:r>
              <a:rPr lang="de-DE" dirty="0" err="1" smtClean="0"/>
              <a:t>willing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modifications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19150" y="2368280"/>
            <a:ext cx="654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</a:t>
            </a:r>
            <a:r>
              <a:rPr lang="de-DE" b="1" dirty="0" smtClean="0"/>
              <a:t> </a:t>
            </a:r>
            <a:r>
              <a:rPr lang="de-DE" b="1" dirty="0" err="1" smtClean="0"/>
              <a:t>codes</a:t>
            </a:r>
            <a:r>
              <a:rPr lang="de-DE" b="1" dirty="0" smtClean="0"/>
              <a:t> </a:t>
            </a:r>
            <a:r>
              <a:rPr lang="de-DE" b="1" dirty="0" err="1" smtClean="0"/>
              <a:t>should</a:t>
            </a:r>
            <a:r>
              <a:rPr lang="de-DE" b="1" dirty="0" smtClean="0"/>
              <a:t> </a:t>
            </a:r>
            <a:r>
              <a:rPr lang="de-DE" b="1" dirty="0" err="1" smtClean="0"/>
              <a:t>satisfy</a:t>
            </a:r>
            <a:r>
              <a:rPr lang="de-DE" b="1" dirty="0" smtClean="0"/>
              <a:t> </a:t>
            </a:r>
            <a:r>
              <a:rPr lang="de-DE" b="1" dirty="0" err="1" smtClean="0"/>
              <a:t>benchmark</a:t>
            </a:r>
            <a:r>
              <a:rPr lang="de-DE" b="1" dirty="0" smtClean="0"/>
              <a:t> </a:t>
            </a:r>
            <a:r>
              <a:rPr lang="de-DE" b="1" dirty="0" err="1" smtClean="0"/>
              <a:t>calculations</a:t>
            </a:r>
            <a:r>
              <a:rPr lang="de-DE" b="1" dirty="0" smtClean="0"/>
              <a:t> in box </a:t>
            </a:r>
            <a:r>
              <a:rPr lang="de-DE" b="1" dirty="0" err="1" smtClean="0"/>
              <a:t>simulations</a:t>
            </a:r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23259" y="2845430"/>
            <a:ext cx="1158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b="1" dirty="0" smtClean="0"/>
              <a:t>Select observables sensitive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EOS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dynamical</a:t>
            </a:r>
            <a:r>
              <a:rPr lang="de-DE" b="1" dirty="0" smtClean="0"/>
              <a:t> </a:t>
            </a:r>
            <a:r>
              <a:rPr lang="de-DE" b="1" dirty="0" err="1" smtClean="0"/>
              <a:t>properties</a:t>
            </a:r>
            <a:endParaRPr lang="de-DE" b="1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stopping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y,p</a:t>
            </a:r>
            <a:r>
              <a:rPr lang="de-DE" baseline="-25000" dirty="0" err="1" smtClean="0"/>
              <a:t>T</a:t>
            </a:r>
            <a:r>
              <a:rPr lang="de-DE" dirty="0" smtClean="0"/>
              <a:t>)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suffiently</a:t>
            </a:r>
            <a:r>
              <a:rPr lang="de-DE" dirty="0" smtClean="0"/>
              <a:t> large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</a:t>
            </a:r>
            <a:r>
              <a:rPr lang="de-DE" dirty="0" smtClean="0"/>
              <a:t> a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densities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 smtClean="0"/>
              <a:t>asymmetry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expand</a:t>
            </a:r>
            <a:r>
              <a:rPr lang="de-DE" dirty="0" smtClean="0"/>
              <a:t> </a:t>
            </a:r>
            <a:r>
              <a:rPr lang="de-DE" dirty="0" err="1" smtClean="0"/>
              <a:t>subsequently</a:t>
            </a:r>
            <a:r>
              <a:rPr lang="de-DE" dirty="0" smtClean="0"/>
              <a:t>,   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933450" y="4261396"/>
            <a:ext cx="8469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</a:t>
            </a:r>
            <a:r>
              <a:rPr lang="de-DE" dirty="0" err="1"/>
              <a:t>E</a:t>
            </a:r>
            <a:r>
              <a:rPr lang="de-DE" dirty="0" err="1" smtClean="0"/>
              <a:t>ach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a </a:t>
            </a:r>
            <a:r>
              <a:rPr lang="de-DE" b="1" dirty="0" err="1" smtClean="0"/>
              <a:t>Bayesian</a:t>
            </a:r>
            <a:r>
              <a:rPr lang="de-DE" b="1" dirty="0" smtClean="0"/>
              <a:t> </a:t>
            </a:r>
            <a:r>
              <a:rPr lang="de-DE" b="1" dirty="0" err="1" smtClean="0"/>
              <a:t>inference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 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obtains</a:t>
            </a:r>
            <a:r>
              <a:rPr lang="de-DE" dirty="0" smtClean="0"/>
              <a:t> </a:t>
            </a:r>
            <a:r>
              <a:rPr lang="de-DE" b="1" dirty="0" err="1" smtClean="0"/>
              <a:t>probability</a:t>
            </a:r>
            <a:r>
              <a:rPr lang="de-DE" b="1" dirty="0" smtClean="0"/>
              <a:t> </a:t>
            </a:r>
            <a:r>
              <a:rPr lang="de-DE" b="1" dirty="0" err="1" smtClean="0"/>
              <a:t>density</a:t>
            </a:r>
            <a:r>
              <a:rPr lang="de-DE" b="1" dirty="0" smtClean="0"/>
              <a:t> </a:t>
            </a:r>
            <a:r>
              <a:rPr lang="de-DE" b="1" dirty="0" err="1" smtClean="0"/>
              <a:t>distributions</a:t>
            </a:r>
            <a:r>
              <a:rPr lang="de-DE" b="1" dirty="0" smtClean="0"/>
              <a:t> (PDFs)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chosen</a:t>
            </a:r>
            <a:r>
              <a:rPr lang="de-DE" dirty="0" smtClean="0"/>
              <a:t> EOS </a:t>
            </a:r>
            <a:r>
              <a:rPr lang="de-DE" dirty="0" err="1" smtClean="0"/>
              <a:t>properties</a:t>
            </a:r>
            <a:r>
              <a:rPr lang="de-DE" dirty="0" smtClean="0"/>
              <a:t>.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chosen</a:t>
            </a:r>
            <a:r>
              <a:rPr lang="de-DE" dirty="0" smtClean="0"/>
              <a:t> EOS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marginalized</a:t>
            </a:r>
            <a:r>
              <a:rPr lang="de-DE" dirty="0" smtClean="0"/>
              <a:t> PDFs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r>
              <a:rPr lang="de-DE" dirty="0" smtClean="0"/>
              <a:t> </a:t>
            </a:r>
            <a:r>
              <a:rPr lang="de-DE" dirty="0" err="1" smtClean="0"/>
              <a:t>individually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78564" y="388092"/>
            <a:ext cx="8155986" cy="57836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dirty="0" smtClean="0"/>
              <a:t>Outline: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Motivation: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HIC </a:t>
            </a:r>
            <a:r>
              <a:rPr lang="de-DE" dirty="0" err="1" smtClean="0"/>
              <a:t>studies</a:t>
            </a:r>
            <a:r>
              <a:rPr lang="de-DE" dirty="0" smtClean="0"/>
              <a:t> on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EOS, </a:t>
            </a:r>
          </a:p>
          <a:p>
            <a:r>
              <a:rPr lang="de-DE" dirty="0" smtClean="0"/>
              <a:t>      in </a:t>
            </a:r>
            <a:r>
              <a:rPr lang="de-DE" dirty="0" err="1" smtClean="0"/>
              <a:t>particular</a:t>
            </a:r>
            <a:r>
              <a:rPr lang="de-DE" dirty="0" smtClean="0"/>
              <a:t> at </a:t>
            </a:r>
            <a:r>
              <a:rPr lang="de-DE" dirty="0" err="1" smtClean="0"/>
              <a:t>suprasaturation</a:t>
            </a:r>
            <a:r>
              <a:rPr lang="de-DE" dirty="0" smtClean="0"/>
              <a:t> </a:t>
            </a:r>
            <a:r>
              <a:rPr lang="de-DE" dirty="0" err="1" smtClean="0"/>
              <a:t>densities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TMEP: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box </a:t>
            </a:r>
            <a:r>
              <a:rPr lang="de-DE" dirty="0" err="1" smtClean="0"/>
              <a:t>calculations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test</a:t>
            </a:r>
            <a:r>
              <a:rPr lang="de-DE" dirty="0" smtClean="0"/>
              <a:t> individual </a:t>
            </a:r>
            <a:r>
              <a:rPr lang="de-DE" dirty="0" err="1" smtClean="0"/>
              <a:t>ingredients</a:t>
            </a:r>
            <a:r>
              <a:rPr lang="de-DE" dirty="0" smtClean="0"/>
              <a:t>,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: </a:t>
            </a:r>
            <a:r>
              <a:rPr lang="de-DE" b="1" dirty="0" err="1" smtClean="0"/>
              <a:t>fluctuations</a:t>
            </a:r>
            <a:endParaRPr lang="de-DE" b="1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HIC: open </a:t>
            </a:r>
            <a:r>
              <a:rPr lang="de-DE" dirty="0" err="1" smtClean="0"/>
              <a:t>systems</a:t>
            </a:r>
            <a:r>
              <a:rPr lang="de-DE" dirty="0" smtClean="0"/>
              <a:t>,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explanations</a:t>
            </a:r>
            <a:r>
              <a:rPr lang="de-DE" dirty="0" smtClean="0"/>
              <a:t>, </a:t>
            </a:r>
            <a:r>
              <a:rPr lang="de-DE" dirty="0"/>
              <a:t> </a:t>
            </a:r>
            <a:r>
              <a:rPr lang="de-DE" dirty="0" smtClean="0"/>
              <a:t>but </a:t>
            </a:r>
            <a:r>
              <a:rPr lang="de-DE" b="1" dirty="0" err="1" smtClean="0"/>
              <a:t>difficult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quantify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r>
              <a:rPr lang="de-DE" b="1" dirty="0" smtClean="0"/>
              <a:t> </a:t>
            </a:r>
            <a:r>
              <a:rPr lang="de-DE" b="1" dirty="0" err="1" smtClean="0"/>
              <a:t>dependence</a:t>
            </a:r>
            <a:endParaRPr lang="de-DE" b="1" dirty="0" smtClean="0"/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TMEP</a:t>
            </a:r>
          </a:p>
          <a:p>
            <a:pPr marL="285750" indent="-28575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addional</a:t>
            </a:r>
            <a:r>
              <a:rPr lang="de-DE" dirty="0" smtClean="0"/>
              <a:t> box </a:t>
            </a:r>
            <a:r>
              <a:rPr lang="de-DE" dirty="0" err="1" smtClean="0"/>
              <a:t>calculations</a:t>
            </a:r>
            <a:r>
              <a:rPr lang="de-DE" dirty="0" smtClean="0"/>
              <a:t>: </a:t>
            </a:r>
            <a:r>
              <a:rPr lang="de-DE" dirty="0" err="1" smtClean="0"/>
              <a:t>fluctuations</a:t>
            </a:r>
            <a:r>
              <a:rPr lang="de-DE" dirty="0" smtClean="0"/>
              <a:t>, </a:t>
            </a:r>
            <a:r>
              <a:rPr lang="de-DE" dirty="0" err="1" smtClean="0"/>
              <a:t>mom.dep</a:t>
            </a:r>
            <a:r>
              <a:rPr lang="de-DE" dirty="0" smtClean="0"/>
              <a:t>. </a:t>
            </a:r>
            <a:r>
              <a:rPr lang="de-DE" dirty="0" err="1" smtClean="0"/>
              <a:t>potentials</a:t>
            </a:r>
            <a:r>
              <a:rPr lang="de-DE" dirty="0" smtClean="0"/>
              <a:t>, </a:t>
            </a:r>
            <a:r>
              <a:rPr lang="de-DE" dirty="0" err="1" smtClean="0"/>
              <a:t>clusterization</a:t>
            </a:r>
            <a:r>
              <a:rPr lang="de-DE" dirty="0" smtClean="0"/>
              <a:t>, SRC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Heavy-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(HICs) </a:t>
            </a:r>
            <a:r>
              <a:rPr lang="de-DE" b="1" dirty="0" err="1" smtClean="0"/>
              <a:t>Uncertainty</a:t>
            </a:r>
            <a:r>
              <a:rPr lang="de-DE" b="1" dirty="0" smtClean="0"/>
              <a:t> </a:t>
            </a:r>
            <a:r>
              <a:rPr lang="de-DE" b="1" dirty="0" err="1" smtClean="0"/>
              <a:t>quantification</a:t>
            </a:r>
            <a:r>
              <a:rPr lang="de-DE" b="1" dirty="0" smtClean="0"/>
              <a:t>: </a:t>
            </a:r>
          </a:p>
          <a:p>
            <a:r>
              <a:rPr lang="de-DE" dirty="0" smtClean="0"/>
              <a:t>      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, BMA (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averaging</a:t>
            </a:r>
            <a:r>
              <a:rPr lang="de-DE" dirty="0" smtClean="0"/>
              <a:t>)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  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summary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476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037844" y="1179937"/>
            <a:ext cx="485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PDFs </a:t>
            </a:r>
            <a:r>
              <a:rPr lang="de-DE" dirty="0" err="1" smtClean="0"/>
              <a:t>for</a:t>
            </a:r>
            <a:r>
              <a:rPr lang="de-DE" dirty="0" smtClean="0"/>
              <a:t> EOS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using</a:t>
            </a:r>
            <a:r>
              <a:rPr lang="de-DE" b="1" dirty="0" smtClean="0">
                <a:solidFill>
                  <a:srgbClr val="FF0000"/>
                </a:solidFill>
              </a:rPr>
              <a:t> different </a:t>
            </a:r>
            <a:r>
              <a:rPr lang="de-DE" b="1" dirty="0" err="1" smtClean="0">
                <a:solidFill>
                  <a:srgbClr val="FF0000"/>
                </a:solidFill>
              </a:rPr>
              <a:t>data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sets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3" y="1499616"/>
            <a:ext cx="7865937" cy="48022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451" y="1777988"/>
            <a:ext cx="3640198" cy="65057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678923" y="3014506"/>
            <a:ext cx="3299389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he PDFs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strongy</a:t>
            </a:r>
            <a:r>
              <a:rPr lang="de-DE" dirty="0" smtClean="0"/>
              <a:t> </a:t>
            </a:r>
            <a:r>
              <a:rPr lang="de-DE" dirty="0" err="1" smtClean="0"/>
              <a:t>influenced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PDF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intra-model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/>
              <a:t>N</a:t>
            </a:r>
            <a:r>
              <a:rPr lang="de-DE" dirty="0" smtClean="0"/>
              <a:t>arrow PDFs </a:t>
            </a:r>
            <a:r>
              <a:rPr lang="de-DE" dirty="0" err="1" smtClean="0"/>
              <a:t>signify</a:t>
            </a:r>
            <a:r>
              <a:rPr lang="de-DE" dirty="0" smtClean="0"/>
              <a:t>  a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constraining</a:t>
            </a:r>
            <a:r>
              <a:rPr lang="de-DE" dirty="0" smtClean="0"/>
              <a:t> observable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,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observable.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6436885"/>
            <a:ext cx="86331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, but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, i.e.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86805" y="66166"/>
            <a:ext cx="90381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Bayesian</a:t>
            </a:r>
            <a:r>
              <a:rPr lang="de-DE" sz="2400" dirty="0" smtClean="0"/>
              <a:t> </a:t>
            </a:r>
            <a:r>
              <a:rPr lang="de-DE" sz="2400" dirty="0" err="1" smtClean="0"/>
              <a:t>Inference</a:t>
            </a:r>
            <a:r>
              <a:rPr lang="de-DE" sz="2400" dirty="0" smtClean="0"/>
              <a:t>: </a:t>
            </a:r>
            <a:r>
              <a:rPr lang="de-DE" sz="2400" dirty="0" err="1"/>
              <a:t>p</a:t>
            </a:r>
            <a:r>
              <a:rPr lang="de-DE" sz="2400" dirty="0" err="1" smtClean="0"/>
              <a:t>osterior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 </a:t>
            </a:r>
            <a:r>
              <a:rPr lang="de-DE" sz="2400" dirty="0" err="1"/>
              <a:t>D</a:t>
            </a:r>
            <a:r>
              <a:rPr lang="de-DE" sz="2400" dirty="0" err="1" smtClean="0"/>
              <a:t>istributions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Functions</a:t>
            </a:r>
            <a:r>
              <a:rPr lang="de-DE" sz="2400" dirty="0" smtClean="0"/>
              <a:t> (PDFs) 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86805" y="515290"/>
            <a:ext cx="1143305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Extensive 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Dan </a:t>
            </a:r>
            <a:r>
              <a:rPr lang="de-DE" dirty="0" err="1" smtClean="0"/>
              <a:t>Cozma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dcQMD</a:t>
            </a:r>
            <a:r>
              <a:rPr lang="de-DE" dirty="0" smtClean="0"/>
              <a:t>  </a:t>
            </a:r>
            <a:r>
              <a:rPr lang="de-DE" dirty="0" err="1" smtClean="0"/>
              <a:t>using</a:t>
            </a:r>
            <a:r>
              <a:rPr lang="de-DE" dirty="0" smtClean="0"/>
              <a:t> FOPI, FOPI-LAND, ASY-EOS,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SpiRIT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on </a:t>
            </a:r>
            <a:r>
              <a:rPr lang="de-DE" dirty="0" err="1" smtClean="0"/>
              <a:t>flow</a:t>
            </a:r>
            <a:r>
              <a:rPr lang="de-DE" dirty="0" smtClean="0"/>
              <a:t> (v</a:t>
            </a:r>
            <a:r>
              <a:rPr lang="de-DE" baseline="-25000" dirty="0" smtClean="0"/>
              <a:t>1</a:t>
            </a:r>
            <a:r>
              <a:rPr lang="de-DE" dirty="0" smtClean="0"/>
              <a:t>, v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dirty="0" err="1" smtClean="0"/>
              <a:t>varxz</a:t>
            </a:r>
            <a:r>
              <a:rPr lang="de-DE" dirty="0" smtClean="0"/>
              <a:t>, 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err="1" smtClean="0"/>
              <a:t>-spectra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stopping</a:t>
            </a:r>
            <a:r>
              <a:rPr lang="de-DE" dirty="0" smtClean="0"/>
              <a:t>: D . </a:t>
            </a:r>
            <a:r>
              <a:rPr lang="de-DE" dirty="0" err="1" smtClean="0"/>
              <a:t>Cozma</a:t>
            </a:r>
            <a:r>
              <a:rPr lang="de-DE" dirty="0" smtClean="0"/>
              <a:t>, </a:t>
            </a:r>
            <a:r>
              <a:rPr lang="de-DE" dirty="0" err="1" smtClean="0"/>
              <a:t>arXiv</a:t>
            </a:r>
            <a:r>
              <a:rPr lang="de-DE" dirty="0" smtClean="0"/>
              <a:t> 2407.16411, PRC 110 (2024)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09650" y="753249"/>
            <a:ext cx="9433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PDFs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combined</a:t>
            </a:r>
            <a:r>
              <a:rPr lang="de-DE" dirty="0" smtClean="0"/>
              <a:t> in a 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averaging</a:t>
            </a:r>
            <a:r>
              <a:rPr lang="de-DE" dirty="0" smtClean="0"/>
              <a:t> (BMA)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goodness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optimal fit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averaged</a:t>
            </a:r>
            <a:r>
              <a:rPr lang="de-DE" dirty="0" smtClean="0"/>
              <a:t> PDFs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anlyses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EOS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609725" y="60007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1242" y="291584"/>
            <a:ext cx="840403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sz="2400" dirty="0" err="1"/>
              <a:t>Comparative</a:t>
            </a:r>
            <a:r>
              <a:rPr lang="de-DE" sz="2400" dirty="0"/>
              <a:t> </a:t>
            </a:r>
            <a:r>
              <a:rPr lang="de-DE" sz="2400" dirty="0" err="1"/>
              <a:t>Baysian</a:t>
            </a:r>
            <a:r>
              <a:rPr lang="de-DE" sz="2400" dirty="0"/>
              <a:t> </a:t>
            </a:r>
            <a:r>
              <a:rPr lang="de-DE" sz="2400" dirty="0" err="1" smtClean="0"/>
              <a:t>inference</a:t>
            </a:r>
            <a:r>
              <a:rPr lang="de-DE" sz="2400" dirty="0" smtClean="0"/>
              <a:t> (</a:t>
            </a:r>
            <a:r>
              <a:rPr lang="de-DE" sz="2400" dirty="0" err="1" smtClean="0"/>
              <a:t>Bayesian</a:t>
            </a:r>
            <a:r>
              <a:rPr lang="de-DE" sz="2400" dirty="0" smtClean="0"/>
              <a:t> Model </a:t>
            </a:r>
            <a:r>
              <a:rPr lang="de-DE" sz="2400" dirty="0" err="1" smtClean="0"/>
              <a:t>Averaging</a:t>
            </a:r>
            <a:r>
              <a:rPr lang="de-DE" sz="2400" dirty="0" smtClean="0"/>
              <a:t>, BMA):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23" y="2482809"/>
            <a:ext cx="3708000" cy="3811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5056133" y="2328039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Example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nuclear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structure</a:t>
            </a:r>
            <a:r>
              <a:rPr lang="de-DE" dirty="0" smtClean="0"/>
              <a:t> (</a:t>
            </a:r>
            <a:r>
              <a:rPr lang="de-DE" sz="1600" dirty="0" smtClean="0"/>
              <a:t>M. Qiu,..,</a:t>
            </a:r>
            <a:r>
              <a:rPr lang="de-DE" sz="1600" dirty="0" err="1" smtClean="0"/>
              <a:t>Z.Zhang</a:t>
            </a:r>
            <a:r>
              <a:rPr lang="de-DE" sz="1600" dirty="0" smtClean="0"/>
              <a:t>, PLB849, 183435 (24))</a:t>
            </a:r>
          </a:p>
          <a:p>
            <a:r>
              <a:rPr lang="de-DE" dirty="0" smtClean="0"/>
              <a:t>BMA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r>
              <a:rPr lang="de-DE" dirty="0" smtClean="0"/>
              <a:t>proton-neutron </a:t>
            </a:r>
            <a:r>
              <a:rPr lang="de-DE" dirty="0" err="1" smtClean="0"/>
              <a:t>chemical</a:t>
            </a:r>
            <a:r>
              <a:rPr lang="de-DE" dirty="0" smtClean="0"/>
              <a:t> potential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>
                <a:latin typeface="Symbol" panose="05050102010706020507" pitchFamily="18" charset="2"/>
              </a:rPr>
              <a:t>Dm</a:t>
            </a:r>
            <a:r>
              <a:rPr lang="de-DE" baseline="-25000" dirty="0" err="1" smtClean="0"/>
              <a:t>pn</a:t>
            </a:r>
            <a:r>
              <a:rPr lang="de-DE" dirty="0" smtClean="0"/>
              <a:t>*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ymmetry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at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baseline="-25000" dirty="0" err="1" smtClean="0"/>
              <a:t>sym</a:t>
            </a:r>
            <a:r>
              <a:rPr lang="de-DE" dirty="0" smtClean="0"/>
              <a:t>(</a:t>
            </a:r>
            <a:r>
              <a:rPr lang="de-DE" dirty="0" smtClean="0">
                <a:latin typeface="Symbol" panose="05050102010706020507" pitchFamily="18" charset="2"/>
              </a:rPr>
              <a:t>2/3 r</a:t>
            </a:r>
            <a:r>
              <a:rPr lang="de-DE" baseline="-25000" dirty="0" smtClean="0">
                <a:latin typeface="Symbol" panose="05050102010706020507" pitchFamily="18" charset="2"/>
              </a:rPr>
              <a:t>0</a:t>
            </a:r>
            <a:r>
              <a:rPr lang="de-DE" dirty="0" smtClean="0">
                <a:latin typeface="Symbol" panose="05050102010706020507" pitchFamily="18" charset="2"/>
              </a:rPr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Skyrme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RMF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74" y="3709217"/>
            <a:ext cx="3708000" cy="307363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9185274" y="3902829"/>
            <a:ext cx="2591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BMA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baseline="-25000" dirty="0" err="1" smtClean="0"/>
              <a:t>sym</a:t>
            </a:r>
            <a:r>
              <a:rPr lang="de-DE" dirty="0" smtClean="0"/>
              <a:t>(2/3</a:t>
            </a:r>
            <a:r>
              <a:rPr lang="de-DE" dirty="0" smtClean="0">
                <a:latin typeface="Symbol" panose="05050102010706020507" pitchFamily="18" charset="2"/>
              </a:rPr>
              <a:t>r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95400" y="485775"/>
            <a:ext cx="8701485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Comparative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Baysian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analysis</a:t>
            </a:r>
            <a:r>
              <a:rPr lang="de-DE" sz="2400" dirty="0" smtClean="0">
                <a:solidFill>
                  <a:srgbClr val="FF0000"/>
                </a:solidFill>
              </a:rPr>
              <a:t>: </a:t>
            </a:r>
            <a:r>
              <a:rPr lang="de-DE" sz="2400" dirty="0">
                <a:solidFill>
                  <a:srgbClr val="FF0000"/>
                </a:solidFill>
              </a:rPr>
              <a:t>O</a:t>
            </a:r>
            <a:r>
              <a:rPr lang="de-DE" sz="2400" dirty="0" smtClean="0">
                <a:solidFill>
                  <a:srgbClr val="FF0000"/>
                </a:solidFill>
              </a:rPr>
              <a:t>bservables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/>
              <a:t>primary</a:t>
            </a:r>
            <a:r>
              <a:rPr lang="de-DE" b="1" dirty="0" smtClean="0"/>
              <a:t> observables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matter: </a:t>
            </a:r>
            <a:r>
              <a:rPr lang="de-DE" dirty="0" err="1" smtClean="0"/>
              <a:t>nucleonic</a:t>
            </a:r>
            <a:r>
              <a:rPr lang="de-DE" dirty="0" smtClean="0"/>
              <a:t> (</a:t>
            </a:r>
            <a:r>
              <a:rPr lang="de-DE" dirty="0" err="1" smtClean="0"/>
              <a:t>n,p,LC</a:t>
            </a:r>
            <a:r>
              <a:rPr lang="de-DE" dirty="0" smtClean="0"/>
              <a:t>)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complete</a:t>
            </a:r>
            <a:r>
              <a:rPr lang="de-DE" dirty="0" smtClean="0"/>
              <a:t>:  </a:t>
            </a:r>
            <a:r>
              <a:rPr lang="de-DE" dirty="0" err="1" smtClean="0"/>
              <a:t>flow</a:t>
            </a:r>
            <a:r>
              <a:rPr lang="de-DE" dirty="0" smtClean="0"/>
              <a:t>, </a:t>
            </a:r>
            <a:r>
              <a:rPr lang="de-DE" dirty="0" err="1" smtClean="0"/>
              <a:t>stopping</a:t>
            </a:r>
            <a:r>
              <a:rPr lang="de-DE" dirty="0" smtClean="0"/>
              <a:t> (y,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smtClean="0"/>
              <a:t>; </a:t>
            </a:r>
            <a:r>
              <a:rPr lang="de-DE" dirty="0" err="1" smtClean="0"/>
              <a:t>asymetry</a:t>
            </a:r>
            <a:r>
              <a:rPr lang="de-DE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, </a:t>
            </a:r>
            <a:r>
              <a:rPr lang="de-DE" dirty="0" err="1" smtClean="0">
                <a:sym typeface="Symbol" panose="05050102010706020507" pitchFamily="18" charset="2"/>
              </a:rPr>
              <a:t>density</a:t>
            </a:r>
            <a:r>
              <a:rPr lang="de-DE" dirty="0" smtClean="0">
                <a:sym typeface="Symbol" panose="05050102010706020507" pitchFamily="18" charset="2"/>
              </a:rPr>
              <a:t> )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Symbol" panose="05050102010706020507" pitchFamily="18" charset="2"/>
              </a:rPr>
              <a:t>understand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and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control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first</a:t>
            </a:r>
            <a:endParaRPr lang="de-DE" dirty="0" smtClean="0"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de-DE" dirty="0" smtClean="0">
              <a:sym typeface="Symbol" panose="05050102010706020507" pitchFamily="18" charset="2"/>
            </a:endParaRPr>
          </a:p>
          <a:p>
            <a:r>
              <a:rPr lang="de-DE" dirty="0" smtClean="0">
                <a:sym typeface="Symbol" panose="05050102010706020507" pitchFamily="18" charset="2"/>
              </a:rPr>
              <a:t>     </a:t>
            </a:r>
            <a:r>
              <a:rPr lang="de-DE" b="1" dirty="0" err="1" smtClean="0">
                <a:sym typeface="Symbol" panose="05050102010706020507" pitchFamily="18" charset="2"/>
              </a:rPr>
              <a:t>secondary</a:t>
            </a:r>
            <a:r>
              <a:rPr lang="de-DE" b="1" dirty="0" smtClean="0">
                <a:sym typeface="Symbol" panose="05050102010706020507" pitchFamily="18" charset="2"/>
              </a:rPr>
              <a:t> observables</a:t>
            </a:r>
            <a:r>
              <a:rPr lang="de-DE" dirty="0" smtClean="0">
                <a:sym typeface="Symbol" panose="05050102010706020507" pitchFamily="18" charset="2"/>
              </a:rPr>
              <a:t>: </a:t>
            </a:r>
            <a:r>
              <a:rPr lang="de-DE" dirty="0" err="1" smtClean="0">
                <a:sym typeface="Symbol" panose="05050102010706020507" pitchFamily="18" charset="2"/>
              </a:rPr>
              <a:t>pionic</a:t>
            </a:r>
            <a:r>
              <a:rPr lang="de-DE" dirty="0" smtClean="0">
                <a:sym typeface="Symbol" panose="05050102010706020507" pitchFamily="18" charset="2"/>
              </a:rPr>
              <a:t> (,),  </a:t>
            </a:r>
            <a:r>
              <a:rPr lang="de-DE" dirty="0" err="1" smtClean="0">
                <a:sym typeface="Symbol" panose="05050102010706020507" pitchFamily="18" charset="2"/>
              </a:rPr>
              <a:t>strange</a:t>
            </a:r>
            <a:r>
              <a:rPr lang="de-DE" dirty="0" smtClean="0">
                <a:sym typeface="Symbol" panose="05050102010706020507" pitchFamily="18" charset="2"/>
              </a:rPr>
              <a:t> (K,) </a:t>
            </a:r>
            <a:r>
              <a:rPr lang="de-DE" dirty="0" err="1" smtClean="0">
                <a:sym typeface="Symbol" panose="05050102010706020507" pitchFamily="18" charset="2"/>
              </a:rPr>
              <a:t>depend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strongly</a:t>
            </a:r>
            <a:r>
              <a:rPr lang="de-DE" dirty="0" smtClean="0">
                <a:sym typeface="Symbol" panose="05050102010706020507" pitchFamily="18" charset="2"/>
              </a:rPr>
              <a:t> on </a:t>
            </a:r>
            <a:r>
              <a:rPr lang="de-DE" dirty="0" err="1" smtClean="0">
                <a:sym typeface="Symbol" panose="05050102010706020507" pitchFamily="18" charset="2"/>
              </a:rPr>
              <a:t>bulk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description</a:t>
            </a:r>
            <a:r>
              <a:rPr lang="de-DE" dirty="0" smtClean="0">
                <a:sym typeface="Symbol" panose="05050102010706020507" pitchFamily="18" charset="2"/>
              </a:rPr>
              <a:t>,</a:t>
            </a:r>
          </a:p>
          <a:p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    </a:t>
            </a:r>
            <a:r>
              <a:rPr lang="de-DE" dirty="0" err="1" smtClean="0">
                <a:sym typeface="Symbol" panose="05050102010706020507" pitchFamily="18" charset="2"/>
              </a:rPr>
              <a:t>reasonably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complete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similar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as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nucleonic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data</a:t>
            </a:r>
            <a:r>
              <a:rPr lang="de-DE" dirty="0" smtClean="0">
                <a:sym typeface="Symbol" panose="05050102010706020507" pitchFamily="18" charset="2"/>
              </a:rPr>
              <a:t>,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    avoid </a:t>
            </a:r>
            <a:r>
              <a:rPr lang="en-US" dirty="0">
                <a:sym typeface="Symbol" panose="05050102010706020507" pitchFamily="18" charset="2"/>
              </a:rPr>
              <a:t>ratios or double ratios, reduce </a:t>
            </a:r>
            <a:r>
              <a:rPr lang="en-US" dirty="0" smtClean="0">
                <a:sym typeface="Symbol" panose="05050102010706020507" pitchFamily="18" charset="2"/>
              </a:rPr>
              <a:t>sensitivity</a:t>
            </a:r>
            <a:endParaRPr lang="de-DE" dirty="0" smtClean="0">
              <a:sym typeface="Symbol" panose="05050102010706020507" pitchFamily="18" charset="2"/>
            </a:endParaRPr>
          </a:p>
          <a:p>
            <a:r>
              <a:rPr lang="de-DE" dirty="0" smtClean="0">
                <a:sym typeface="Symbol" panose="05050102010706020507" pitchFamily="18" charset="2"/>
              </a:rPr>
              <a:t>     </a:t>
            </a:r>
            <a:r>
              <a:rPr lang="de-DE" dirty="0" err="1" smtClean="0">
                <a:sym typeface="Symbol" panose="05050102010706020507" pitchFamily="18" charset="2"/>
              </a:rPr>
              <a:t>issues</a:t>
            </a:r>
            <a:r>
              <a:rPr lang="de-DE" dirty="0" smtClean="0">
                <a:sym typeface="Symbol" panose="05050102010706020507" pitchFamily="18" charset="2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Symbol" panose="05050102010706020507" pitchFamily="18" charset="2"/>
              </a:rPr>
              <a:t>, potentials, momentum dependent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Symbol" panose="05050102010706020507" pitchFamily="18" charset="2"/>
              </a:rPr>
              <a:t>resonant, non-resonant  </a:t>
            </a:r>
            <a:r>
              <a:rPr lang="de-DE" dirty="0" err="1" smtClean="0">
                <a:sym typeface="Symbol" panose="05050102010706020507" pitchFamily="18" charset="2"/>
              </a:rPr>
              <a:t>production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mechanism</a:t>
            </a:r>
            <a:r>
              <a:rPr lang="de-DE" dirty="0" smtClean="0">
                <a:sym typeface="Symbol" panose="05050102010706020507" pitchFamily="18" charset="2"/>
              </a:rPr>
              <a:t> (</a:t>
            </a:r>
            <a:r>
              <a:rPr lang="de-DE" dirty="0" err="1" smtClean="0">
                <a:sym typeface="Symbol" panose="05050102010706020507" pitchFamily="18" charset="2"/>
              </a:rPr>
              <a:t>Cozma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Symbol" panose="05050102010706020507" pitchFamily="18" charset="2"/>
              </a:rPr>
              <a:t>anti-strange </a:t>
            </a:r>
            <a:r>
              <a:rPr lang="de-DE" dirty="0" err="1" smtClean="0">
                <a:sym typeface="Symbol" panose="05050102010706020507" pitchFamily="18" charset="2"/>
              </a:rPr>
              <a:t>mesons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are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good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messenger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of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the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dense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phase</a:t>
            </a:r>
            <a:endParaRPr lang="de-DE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71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81175" y="475087"/>
            <a:ext cx="294330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Summary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outlook</a:t>
            </a:r>
            <a:endParaRPr lang="en-US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781175" y="1565465"/>
            <a:ext cx="9704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b="1" dirty="0" smtClean="0"/>
              <a:t>box </a:t>
            </a:r>
            <a:r>
              <a:rPr lang="de-DE" b="1" dirty="0" err="1" smtClean="0"/>
              <a:t>calculations</a:t>
            </a:r>
            <a:r>
              <a:rPr lang="de-DE" b="1" dirty="0" smtClean="0"/>
              <a:t>,</a:t>
            </a:r>
            <a:r>
              <a:rPr lang="de-DE" dirty="0" smtClean="0"/>
              <a:t> 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equilibrium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smtClean="0"/>
              <a:t>     -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: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future</a:t>
            </a:r>
            <a:r>
              <a:rPr lang="de-DE" dirty="0" smtClean="0"/>
              <a:t> box </a:t>
            </a:r>
            <a:r>
              <a:rPr lang="de-DE" dirty="0" err="1" smtClean="0"/>
              <a:t>studies</a:t>
            </a:r>
            <a:r>
              <a:rPr lang="de-DE" dirty="0" smtClean="0"/>
              <a:t>: </a:t>
            </a:r>
            <a:r>
              <a:rPr lang="de-DE" dirty="0" err="1" smtClean="0"/>
              <a:t>fluctuations</a:t>
            </a:r>
            <a:r>
              <a:rPr lang="de-DE" dirty="0" smtClean="0"/>
              <a:t>,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, </a:t>
            </a:r>
            <a:r>
              <a:rPr lang="de-DE" dirty="0" err="1" smtClean="0"/>
              <a:t>clusterization</a:t>
            </a:r>
            <a:r>
              <a:rPr lang="de-DE" dirty="0" smtClean="0"/>
              <a:t>, </a:t>
            </a:r>
            <a:r>
              <a:rPr lang="de-DE" dirty="0" err="1" smtClean="0"/>
              <a:t>short</a:t>
            </a:r>
            <a:r>
              <a:rPr lang="de-DE" dirty="0" smtClean="0"/>
              <a:t>-range </a:t>
            </a:r>
            <a:r>
              <a:rPr lang="de-DE" dirty="0" err="1" smtClean="0"/>
              <a:t>correlations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781175" y="1020280"/>
            <a:ext cx="779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TMEP</a:t>
            </a:r>
            <a:r>
              <a:rPr lang="de-DE" dirty="0"/>
              <a:t> 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unified</a:t>
            </a:r>
            <a:r>
              <a:rPr lang="de-DE" dirty="0"/>
              <a:t> </a:t>
            </a:r>
            <a:r>
              <a:rPr lang="de-DE" dirty="0" err="1"/>
              <a:t>input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857375" y="2910869"/>
            <a:ext cx="6786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b="1" dirty="0" smtClean="0"/>
              <a:t>HICs,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differences</a:t>
            </a:r>
            <a:r>
              <a:rPr lang="de-DE" dirty="0"/>
              <a:t> </a:t>
            </a:r>
            <a:r>
              <a:rPr lang="de-DE" dirty="0" smtClean="0"/>
              <a:t>in open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, </a:t>
            </a:r>
            <a:r>
              <a:rPr lang="de-DE" b="1" dirty="0" smtClean="0">
                <a:solidFill>
                  <a:srgbClr val="FF0000"/>
                </a:solidFill>
              </a:rPr>
              <a:t>residual </a:t>
            </a:r>
            <a:r>
              <a:rPr lang="de-DE" b="1" dirty="0" err="1" smtClean="0">
                <a:solidFill>
                  <a:srgbClr val="FF0000"/>
                </a:solidFill>
              </a:rPr>
              <a:t>difference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estimated</a:t>
            </a:r>
            <a:r>
              <a:rPr lang="de-DE" b="1" dirty="0" smtClean="0">
                <a:solidFill>
                  <a:srgbClr val="FF0000"/>
                </a:solidFill>
              </a:rPr>
              <a:t> &lt;10%</a:t>
            </a:r>
          </a:p>
          <a:p>
            <a:r>
              <a:rPr lang="de-DE" dirty="0" smtClean="0"/>
              <a:t>     - not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857375" y="4180132"/>
            <a:ext cx="8539967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g</a:t>
            </a:r>
            <a:r>
              <a:rPr lang="de-DE" dirty="0" err="1" smtClean="0"/>
              <a:t>o</a:t>
            </a:r>
            <a:r>
              <a:rPr lang="de-DE" dirty="0" smtClean="0"/>
              <a:t>: </a:t>
            </a:r>
            <a:r>
              <a:rPr lang="de-DE" b="1" dirty="0" err="1" smtClean="0"/>
              <a:t>Comparative</a:t>
            </a:r>
            <a:r>
              <a:rPr lang="de-DE" b="1" dirty="0" smtClean="0"/>
              <a:t> </a:t>
            </a:r>
            <a:r>
              <a:rPr lang="de-DE" b="1" dirty="0" err="1"/>
              <a:t>B</a:t>
            </a:r>
            <a:r>
              <a:rPr lang="de-DE" b="1" dirty="0" err="1" smtClean="0"/>
              <a:t>ayesian</a:t>
            </a:r>
            <a:r>
              <a:rPr lang="de-DE" b="1" dirty="0" smtClean="0"/>
              <a:t> </a:t>
            </a:r>
            <a:r>
              <a:rPr lang="de-DE" b="1" dirty="0" err="1" smtClean="0"/>
              <a:t>inference</a:t>
            </a:r>
            <a:endParaRPr lang="de-DE" b="1" dirty="0" smtClean="0"/>
          </a:p>
          <a:p>
            <a:r>
              <a:rPr lang="de-DE" dirty="0"/>
              <a:t> </a:t>
            </a:r>
            <a:r>
              <a:rPr lang="de-DE" dirty="0" smtClean="0"/>
              <a:t>   -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b="1" dirty="0" smtClean="0"/>
              <a:t>„</a:t>
            </a:r>
            <a:r>
              <a:rPr lang="de-DE" b="1" dirty="0" err="1" smtClean="0"/>
              <a:t>complete</a:t>
            </a:r>
            <a:r>
              <a:rPr lang="de-DE" b="1" dirty="0" smtClean="0"/>
              <a:t>“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set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- </a:t>
            </a:r>
            <a:r>
              <a:rPr lang="de-DE" dirty="0" err="1" smtClean="0"/>
              <a:t>Baysian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averaging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,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universal fit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ym typeface="Wingdings" panose="05000000000000000000" pitchFamily="2" charset="2"/>
              </a:rPr>
              <a:t>uncertainty</a:t>
            </a:r>
            <a:r>
              <a:rPr lang="de-DE" b="1" dirty="0" smtClean="0">
                <a:sym typeface="Wingdings" panose="05000000000000000000" pitchFamily="2" charset="2"/>
              </a:rPr>
              <a:t> due </a:t>
            </a:r>
            <a:r>
              <a:rPr lang="de-DE" b="1" dirty="0" err="1" smtClean="0">
                <a:sym typeface="Wingdings" panose="05000000000000000000" pitchFamily="2" charset="2"/>
              </a:rPr>
              <a:t>to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model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dependence</a:t>
            </a:r>
            <a:endParaRPr lang="de-DE" dirty="0"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</a:pPr>
            <a:r>
              <a:rPr lang="de-DE" dirty="0" smtClean="0"/>
              <a:t>     </a:t>
            </a:r>
            <a:r>
              <a:rPr lang="de-DE" dirty="0" err="1" smtClean="0">
                <a:solidFill>
                  <a:srgbClr val="FF0000"/>
                </a:solidFill>
              </a:rPr>
              <a:t>other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possible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way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develop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common</a:t>
            </a:r>
            <a:r>
              <a:rPr lang="de-DE" dirty="0" smtClean="0">
                <a:solidFill>
                  <a:srgbClr val="FF0000"/>
                </a:solidFill>
              </a:rPr>
              <a:t> modular </a:t>
            </a:r>
            <a:r>
              <a:rPr lang="de-DE" dirty="0" err="1" smtClean="0">
                <a:solidFill>
                  <a:srgbClr val="FF0000"/>
                </a:solidFill>
              </a:rPr>
              <a:t>code</a:t>
            </a:r>
            <a:r>
              <a:rPr lang="de-DE" dirty="0" smtClean="0">
                <a:solidFill>
                  <a:srgbClr val="FF0000"/>
                </a:solidFill>
              </a:rPr>
              <a:t> in a </a:t>
            </a:r>
            <a:r>
              <a:rPr lang="de-DE" dirty="0" err="1" smtClean="0">
                <a:solidFill>
                  <a:srgbClr val="FF0000"/>
                </a:solidFill>
              </a:rPr>
              <a:t>community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effort</a:t>
            </a:r>
            <a:r>
              <a:rPr lang="de-DE" dirty="0" smtClean="0">
                <a:solidFill>
                  <a:srgbClr val="FF0000"/>
                </a:solidFill>
              </a:rPr>
              <a:t> (EMMI?)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97286" y="5790514"/>
            <a:ext cx="629050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err="1"/>
              <a:t>E</a:t>
            </a:r>
            <a:r>
              <a:rPr lang="de-DE" sz="2000" dirty="0" err="1" smtClean="0"/>
              <a:t>stablish</a:t>
            </a:r>
            <a:r>
              <a:rPr lang="de-DE" sz="2000" dirty="0" smtClean="0"/>
              <a:t> HICs </a:t>
            </a:r>
            <a:r>
              <a:rPr lang="de-DE" sz="2000" dirty="0" err="1" smtClean="0"/>
              <a:t>as</a:t>
            </a:r>
            <a:r>
              <a:rPr lang="de-DE" sz="2000" dirty="0" smtClean="0"/>
              <a:t> an </a:t>
            </a:r>
            <a:r>
              <a:rPr lang="de-DE" sz="2000" dirty="0" err="1" smtClean="0"/>
              <a:t>indispensible</a:t>
            </a:r>
            <a:r>
              <a:rPr lang="de-DE" sz="2000" dirty="0" smtClean="0"/>
              <a:t> </a:t>
            </a:r>
            <a:r>
              <a:rPr lang="de-DE" sz="2000" dirty="0" err="1" smtClean="0"/>
              <a:t>way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constrain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EOS</a:t>
            </a:r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411115" y="6289766"/>
            <a:ext cx="513153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Lucida Calligraphy" panose="03010101010101010101" pitchFamily="66" charset="0"/>
              </a:rPr>
              <a:t>Thank</a:t>
            </a:r>
            <a:r>
              <a:rPr lang="de-DE" sz="2400" dirty="0" smtClean="0">
                <a:latin typeface="Lucida Calligraphy" panose="03010101010101010101" pitchFamily="66" charset="0"/>
              </a:rPr>
              <a:t> </a:t>
            </a:r>
            <a:r>
              <a:rPr lang="de-DE" sz="2400" dirty="0" err="1" smtClean="0">
                <a:latin typeface="Lucida Calligraphy" panose="03010101010101010101" pitchFamily="66" charset="0"/>
              </a:rPr>
              <a:t>you</a:t>
            </a:r>
            <a:r>
              <a:rPr lang="de-DE" sz="2400" dirty="0" smtClean="0">
                <a:latin typeface="Lucida Calligraphy" panose="03010101010101010101" pitchFamily="66" charset="0"/>
              </a:rPr>
              <a:t> </a:t>
            </a:r>
            <a:r>
              <a:rPr lang="de-DE" sz="2400" dirty="0" err="1" smtClean="0">
                <a:latin typeface="Lucida Calligraphy" panose="03010101010101010101" pitchFamily="66" charset="0"/>
              </a:rPr>
              <a:t>for</a:t>
            </a:r>
            <a:r>
              <a:rPr lang="de-DE" sz="2400" dirty="0" smtClean="0">
                <a:latin typeface="Lucida Calligraphy" panose="03010101010101010101" pitchFamily="66" charset="0"/>
              </a:rPr>
              <a:t> </a:t>
            </a:r>
            <a:r>
              <a:rPr lang="de-DE" sz="2400" dirty="0" err="1" smtClean="0">
                <a:latin typeface="Lucida Calligraphy" panose="03010101010101010101" pitchFamily="66" charset="0"/>
              </a:rPr>
              <a:t>your</a:t>
            </a:r>
            <a:r>
              <a:rPr lang="de-DE" sz="2400" dirty="0" smtClean="0">
                <a:latin typeface="Lucida Calligraphy" panose="03010101010101010101" pitchFamily="66" charset="0"/>
              </a:rPr>
              <a:t> </a:t>
            </a:r>
            <a:r>
              <a:rPr lang="de-DE" sz="2400" dirty="0" err="1" smtClean="0">
                <a:latin typeface="Lucida Calligraphy" panose="03010101010101010101" pitchFamily="66" charset="0"/>
              </a:rPr>
              <a:t>attention</a:t>
            </a:r>
            <a:endParaRPr 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38"/>
          <p:cNvGrpSpPr/>
          <p:nvPr/>
        </p:nvGrpSpPr>
        <p:grpSpPr>
          <a:xfrm>
            <a:off x="6733673" y="129847"/>
            <a:ext cx="4842442" cy="3135209"/>
            <a:chOff x="1187624" y="620688"/>
            <a:chExt cx="6381328" cy="4986890"/>
          </a:xfrm>
        </p:grpSpPr>
        <p:pic>
          <p:nvPicPr>
            <p:cNvPr id="6" name="Picture 2" descr="C:\Users\herm_phys\Figures\fig_eos\getP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620688"/>
              <a:ext cx="6381328" cy="4986890"/>
            </a:xfrm>
            <a:prstGeom prst="rect">
              <a:avLst/>
            </a:prstGeom>
            <a:noFill/>
          </p:spPr>
        </p:pic>
        <p:sp>
          <p:nvSpPr>
            <p:cNvPr id="12" name="Freihandform 11"/>
            <p:cNvSpPr/>
            <p:nvPr/>
          </p:nvSpPr>
          <p:spPr>
            <a:xfrm>
              <a:off x="2832847" y="3679221"/>
              <a:ext cx="1219049" cy="919672"/>
            </a:xfrm>
            <a:custGeom>
              <a:avLst/>
              <a:gdLst>
                <a:gd name="connsiteX0" fmla="*/ 188259 w 929342"/>
                <a:gd name="connsiteY0" fmla="*/ 833717 h 833717"/>
                <a:gd name="connsiteX1" fmla="*/ 358588 w 929342"/>
                <a:gd name="connsiteY1" fmla="*/ 645458 h 833717"/>
                <a:gd name="connsiteX2" fmla="*/ 869577 w 929342"/>
                <a:gd name="connsiteY2" fmla="*/ 430305 h 833717"/>
                <a:gd name="connsiteX3" fmla="*/ 717177 w 929342"/>
                <a:gd name="connsiteY3" fmla="*/ 17929 h 833717"/>
                <a:gd name="connsiteX4" fmla="*/ 242047 w 929342"/>
                <a:gd name="connsiteY4" fmla="*/ 322729 h 833717"/>
                <a:gd name="connsiteX5" fmla="*/ 0 w 929342"/>
                <a:gd name="connsiteY5" fmla="*/ 770964 h 833717"/>
                <a:gd name="connsiteX0" fmla="*/ 188259 w 891269"/>
                <a:gd name="connsiteY0" fmla="*/ 833717 h 833717"/>
                <a:gd name="connsiteX1" fmla="*/ 587025 w 891269"/>
                <a:gd name="connsiteY1" fmla="*/ 671935 h 833717"/>
                <a:gd name="connsiteX2" fmla="*/ 869577 w 891269"/>
                <a:gd name="connsiteY2" fmla="*/ 430305 h 833717"/>
                <a:gd name="connsiteX3" fmla="*/ 717177 w 891269"/>
                <a:gd name="connsiteY3" fmla="*/ 17929 h 833717"/>
                <a:gd name="connsiteX4" fmla="*/ 242047 w 891269"/>
                <a:gd name="connsiteY4" fmla="*/ 322729 h 833717"/>
                <a:gd name="connsiteX5" fmla="*/ 0 w 891269"/>
                <a:gd name="connsiteY5" fmla="*/ 770964 h 833717"/>
                <a:gd name="connsiteX0" fmla="*/ 188259 w 1040766"/>
                <a:gd name="connsiteY0" fmla="*/ 825984 h 825984"/>
                <a:gd name="connsiteX1" fmla="*/ 587025 w 1040766"/>
                <a:gd name="connsiteY1" fmla="*/ 664202 h 825984"/>
                <a:gd name="connsiteX2" fmla="*/ 1019074 w 1040766"/>
                <a:gd name="connsiteY2" fmla="*/ 376170 h 825984"/>
                <a:gd name="connsiteX3" fmla="*/ 717177 w 1040766"/>
                <a:gd name="connsiteY3" fmla="*/ 10196 h 825984"/>
                <a:gd name="connsiteX4" fmla="*/ 242047 w 1040766"/>
                <a:gd name="connsiteY4" fmla="*/ 314996 h 825984"/>
                <a:gd name="connsiteX5" fmla="*/ 0 w 1040766"/>
                <a:gd name="connsiteY5" fmla="*/ 763231 h 825984"/>
                <a:gd name="connsiteX0" fmla="*/ 188259 w 968757"/>
                <a:gd name="connsiteY0" fmla="*/ 817594 h 817594"/>
                <a:gd name="connsiteX1" fmla="*/ 587025 w 968757"/>
                <a:gd name="connsiteY1" fmla="*/ 655812 h 817594"/>
                <a:gd name="connsiteX2" fmla="*/ 947065 w 968757"/>
                <a:gd name="connsiteY2" fmla="*/ 295771 h 817594"/>
                <a:gd name="connsiteX3" fmla="*/ 717177 w 968757"/>
                <a:gd name="connsiteY3" fmla="*/ 1806 h 817594"/>
                <a:gd name="connsiteX4" fmla="*/ 242047 w 968757"/>
                <a:gd name="connsiteY4" fmla="*/ 306606 h 817594"/>
                <a:gd name="connsiteX5" fmla="*/ 0 w 968757"/>
                <a:gd name="connsiteY5" fmla="*/ 754841 h 817594"/>
                <a:gd name="connsiteX0" fmla="*/ 188259 w 1233657"/>
                <a:gd name="connsiteY0" fmla="*/ 817594 h 817594"/>
                <a:gd name="connsiteX1" fmla="*/ 587025 w 1233657"/>
                <a:gd name="connsiteY1" fmla="*/ 655812 h 817594"/>
                <a:gd name="connsiteX2" fmla="*/ 947065 w 1233657"/>
                <a:gd name="connsiteY2" fmla="*/ 295771 h 817594"/>
                <a:gd name="connsiteX3" fmla="*/ 717177 w 1233657"/>
                <a:gd name="connsiteY3" fmla="*/ 1806 h 817594"/>
                <a:gd name="connsiteX4" fmla="*/ 242047 w 1233657"/>
                <a:gd name="connsiteY4" fmla="*/ 306606 h 817594"/>
                <a:gd name="connsiteX5" fmla="*/ 0 w 1233657"/>
                <a:gd name="connsiteY5" fmla="*/ 754841 h 817594"/>
                <a:gd name="connsiteX0" fmla="*/ 188259 w 1377674"/>
                <a:gd name="connsiteY0" fmla="*/ 853598 h 853598"/>
                <a:gd name="connsiteX1" fmla="*/ 587025 w 1377674"/>
                <a:gd name="connsiteY1" fmla="*/ 691816 h 853598"/>
                <a:gd name="connsiteX2" fmla="*/ 1091082 w 1377674"/>
                <a:gd name="connsiteY2" fmla="*/ 115751 h 853598"/>
                <a:gd name="connsiteX3" fmla="*/ 717177 w 1377674"/>
                <a:gd name="connsiteY3" fmla="*/ 37810 h 853598"/>
                <a:gd name="connsiteX4" fmla="*/ 242047 w 1377674"/>
                <a:gd name="connsiteY4" fmla="*/ 342610 h 853598"/>
                <a:gd name="connsiteX5" fmla="*/ 0 w 1377674"/>
                <a:gd name="connsiteY5" fmla="*/ 790845 h 853598"/>
                <a:gd name="connsiteX0" fmla="*/ 188259 w 1377674"/>
                <a:gd name="connsiteY0" fmla="*/ 919673 h 919673"/>
                <a:gd name="connsiteX1" fmla="*/ 587025 w 1377674"/>
                <a:gd name="connsiteY1" fmla="*/ 757891 h 919673"/>
                <a:gd name="connsiteX2" fmla="*/ 1091082 w 1377674"/>
                <a:gd name="connsiteY2" fmla="*/ 181826 h 919673"/>
                <a:gd name="connsiteX3" fmla="*/ 731041 w 1377674"/>
                <a:gd name="connsiteY3" fmla="*/ 37810 h 919673"/>
                <a:gd name="connsiteX4" fmla="*/ 242047 w 1377674"/>
                <a:gd name="connsiteY4" fmla="*/ 408685 h 919673"/>
                <a:gd name="connsiteX5" fmla="*/ 0 w 1377674"/>
                <a:gd name="connsiteY5" fmla="*/ 856920 h 919673"/>
                <a:gd name="connsiteX0" fmla="*/ 188259 w 1377674"/>
                <a:gd name="connsiteY0" fmla="*/ 919673 h 919673"/>
                <a:gd name="connsiteX1" fmla="*/ 731041 w 1377674"/>
                <a:gd name="connsiteY1" fmla="*/ 757891 h 919673"/>
                <a:gd name="connsiteX2" fmla="*/ 1091082 w 1377674"/>
                <a:gd name="connsiteY2" fmla="*/ 181826 h 919673"/>
                <a:gd name="connsiteX3" fmla="*/ 731041 w 1377674"/>
                <a:gd name="connsiteY3" fmla="*/ 37810 h 919673"/>
                <a:gd name="connsiteX4" fmla="*/ 242047 w 1377674"/>
                <a:gd name="connsiteY4" fmla="*/ 408685 h 919673"/>
                <a:gd name="connsiteX5" fmla="*/ 0 w 1377674"/>
                <a:gd name="connsiteY5" fmla="*/ 856920 h 919673"/>
                <a:gd name="connsiteX0" fmla="*/ 188259 w 1377674"/>
                <a:gd name="connsiteY0" fmla="*/ 919673 h 919673"/>
                <a:gd name="connsiteX1" fmla="*/ 659033 w 1377674"/>
                <a:gd name="connsiteY1" fmla="*/ 757891 h 919673"/>
                <a:gd name="connsiteX2" fmla="*/ 1091082 w 1377674"/>
                <a:gd name="connsiteY2" fmla="*/ 181826 h 919673"/>
                <a:gd name="connsiteX3" fmla="*/ 731041 w 1377674"/>
                <a:gd name="connsiteY3" fmla="*/ 37810 h 919673"/>
                <a:gd name="connsiteX4" fmla="*/ 242047 w 1377674"/>
                <a:gd name="connsiteY4" fmla="*/ 408685 h 919673"/>
                <a:gd name="connsiteX5" fmla="*/ 0 w 1377674"/>
                <a:gd name="connsiteY5" fmla="*/ 856920 h 919673"/>
                <a:gd name="connsiteX0" fmla="*/ 188259 w 1305665"/>
                <a:gd name="connsiteY0" fmla="*/ 895670 h 895670"/>
                <a:gd name="connsiteX1" fmla="*/ 659033 w 1305665"/>
                <a:gd name="connsiteY1" fmla="*/ 733888 h 895670"/>
                <a:gd name="connsiteX2" fmla="*/ 1019073 w 1305665"/>
                <a:gd name="connsiteY2" fmla="*/ 301840 h 895670"/>
                <a:gd name="connsiteX3" fmla="*/ 731041 w 1305665"/>
                <a:gd name="connsiteY3" fmla="*/ 13807 h 895670"/>
                <a:gd name="connsiteX4" fmla="*/ 242047 w 1305665"/>
                <a:gd name="connsiteY4" fmla="*/ 384682 h 895670"/>
                <a:gd name="connsiteX5" fmla="*/ 0 w 1305665"/>
                <a:gd name="connsiteY5" fmla="*/ 832917 h 895670"/>
                <a:gd name="connsiteX0" fmla="*/ 188259 w 1377674"/>
                <a:gd name="connsiteY0" fmla="*/ 907671 h 907671"/>
                <a:gd name="connsiteX1" fmla="*/ 659033 w 1377674"/>
                <a:gd name="connsiteY1" fmla="*/ 745889 h 907671"/>
                <a:gd name="connsiteX2" fmla="*/ 1091082 w 1377674"/>
                <a:gd name="connsiteY2" fmla="*/ 241832 h 907671"/>
                <a:gd name="connsiteX3" fmla="*/ 731041 w 1377674"/>
                <a:gd name="connsiteY3" fmla="*/ 25808 h 907671"/>
                <a:gd name="connsiteX4" fmla="*/ 242047 w 1377674"/>
                <a:gd name="connsiteY4" fmla="*/ 396683 h 907671"/>
                <a:gd name="connsiteX5" fmla="*/ 0 w 1377674"/>
                <a:gd name="connsiteY5" fmla="*/ 844918 h 907671"/>
                <a:gd name="connsiteX0" fmla="*/ 188259 w 1449681"/>
                <a:gd name="connsiteY0" fmla="*/ 919673 h 919673"/>
                <a:gd name="connsiteX1" fmla="*/ 659033 w 1449681"/>
                <a:gd name="connsiteY1" fmla="*/ 757891 h 919673"/>
                <a:gd name="connsiteX2" fmla="*/ 1163089 w 1449681"/>
                <a:gd name="connsiteY2" fmla="*/ 181827 h 919673"/>
                <a:gd name="connsiteX3" fmla="*/ 731041 w 1449681"/>
                <a:gd name="connsiteY3" fmla="*/ 37810 h 919673"/>
                <a:gd name="connsiteX4" fmla="*/ 242047 w 1449681"/>
                <a:gd name="connsiteY4" fmla="*/ 408685 h 919673"/>
                <a:gd name="connsiteX5" fmla="*/ 0 w 1449681"/>
                <a:gd name="connsiteY5" fmla="*/ 856920 h 919673"/>
                <a:gd name="connsiteX0" fmla="*/ 188259 w 1219049"/>
                <a:gd name="connsiteY0" fmla="*/ 919673 h 919673"/>
                <a:gd name="connsiteX1" fmla="*/ 659033 w 1219049"/>
                <a:gd name="connsiteY1" fmla="*/ 757891 h 919673"/>
                <a:gd name="connsiteX2" fmla="*/ 1066800 w 1219049"/>
                <a:gd name="connsiteY2" fmla="*/ 462473 h 919673"/>
                <a:gd name="connsiteX3" fmla="*/ 1163089 w 1219049"/>
                <a:gd name="connsiteY3" fmla="*/ 181827 h 919673"/>
                <a:gd name="connsiteX4" fmla="*/ 731041 w 1219049"/>
                <a:gd name="connsiteY4" fmla="*/ 37810 h 919673"/>
                <a:gd name="connsiteX5" fmla="*/ 242047 w 1219049"/>
                <a:gd name="connsiteY5" fmla="*/ 408685 h 919673"/>
                <a:gd name="connsiteX6" fmla="*/ 0 w 1219049"/>
                <a:gd name="connsiteY6" fmla="*/ 856920 h 919673"/>
                <a:gd name="connsiteX0" fmla="*/ 188259 w 1219049"/>
                <a:gd name="connsiteY0" fmla="*/ 919673 h 919673"/>
                <a:gd name="connsiteX1" fmla="*/ 659033 w 1219049"/>
                <a:gd name="connsiteY1" fmla="*/ 757891 h 919673"/>
                <a:gd name="connsiteX2" fmla="*/ 1019073 w 1219049"/>
                <a:gd name="connsiteY2" fmla="*/ 541867 h 919673"/>
                <a:gd name="connsiteX3" fmla="*/ 1163089 w 1219049"/>
                <a:gd name="connsiteY3" fmla="*/ 181827 h 919673"/>
                <a:gd name="connsiteX4" fmla="*/ 731041 w 1219049"/>
                <a:gd name="connsiteY4" fmla="*/ 37810 h 919673"/>
                <a:gd name="connsiteX5" fmla="*/ 242047 w 1219049"/>
                <a:gd name="connsiteY5" fmla="*/ 408685 h 919673"/>
                <a:gd name="connsiteX6" fmla="*/ 0 w 1219049"/>
                <a:gd name="connsiteY6" fmla="*/ 856920 h 91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049" h="919673">
                  <a:moveTo>
                    <a:pt x="188259" y="919673"/>
                  </a:moveTo>
                  <a:cubicBezTo>
                    <a:pt x="216647" y="859161"/>
                    <a:pt x="496561" y="880865"/>
                    <a:pt x="659033" y="757891"/>
                  </a:cubicBezTo>
                  <a:cubicBezTo>
                    <a:pt x="805456" y="681691"/>
                    <a:pt x="935064" y="637878"/>
                    <a:pt x="1019073" y="541867"/>
                  </a:cubicBezTo>
                  <a:cubicBezTo>
                    <a:pt x="1103082" y="445856"/>
                    <a:pt x="1219049" y="252604"/>
                    <a:pt x="1163089" y="181827"/>
                  </a:cubicBezTo>
                  <a:cubicBezTo>
                    <a:pt x="1184781" y="72826"/>
                    <a:pt x="884548" y="0"/>
                    <a:pt x="731041" y="37810"/>
                  </a:cubicBezTo>
                  <a:cubicBezTo>
                    <a:pt x="577534" y="75620"/>
                    <a:pt x="363887" y="272167"/>
                    <a:pt x="242047" y="408685"/>
                  </a:cubicBezTo>
                  <a:cubicBezTo>
                    <a:pt x="120207" y="545203"/>
                    <a:pt x="61259" y="695555"/>
                    <a:pt x="0" y="856920"/>
                  </a:cubicBezTo>
                </a:path>
              </a:pathLst>
            </a:custGeom>
            <a:ln w="38100">
              <a:solidFill>
                <a:srgbClr val="CC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771800" y="4725144"/>
              <a:ext cx="294819" cy="617530"/>
            </a:xfrm>
            <a:custGeom>
              <a:avLst/>
              <a:gdLst>
                <a:gd name="connsiteX0" fmla="*/ 227105 w 285376"/>
                <a:gd name="connsiteY0" fmla="*/ 20918 h 637989"/>
                <a:gd name="connsiteX1" fmla="*/ 254000 w 285376"/>
                <a:gd name="connsiteY1" fmla="*/ 307789 h 637989"/>
                <a:gd name="connsiteX2" fmla="*/ 38847 w 285376"/>
                <a:gd name="connsiteY2" fmla="*/ 630518 h 637989"/>
                <a:gd name="connsiteX3" fmla="*/ 20917 w 285376"/>
                <a:gd name="connsiteY3" fmla="*/ 352613 h 637989"/>
                <a:gd name="connsiteX4" fmla="*/ 110564 w 285376"/>
                <a:gd name="connsiteY4" fmla="*/ 182283 h 637989"/>
                <a:gd name="connsiteX5" fmla="*/ 227105 w 285376"/>
                <a:gd name="connsiteY5" fmla="*/ 20918 h 637989"/>
                <a:gd name="connsiteX0" fmla="*/ 227105 w 285376"/>
                <a:gd name="connsiteY0" fmla="*/ 38675 h 655746"/>
                <a:gd name="connsiteX1" fmla="*/ 254000 w 285376"/>
                <a:gd name="connsiteY1" fmla="*/ 325546 h 655746"/>
                <a:gd name="connsiteX2" fmla="*/ 38847 w 285376"/>
                <a:gd name="connsiteY2" fmla="*/ 648275 h 655746"/>
                <a:gd name="connsiteX3" fmla="*/ 20917 w 285376"/>
                <a:gd name="connsiteY3" fmla="*/ 370370 h 655746"/>
                <a:gd name="connsiteX4" fmla="*/ 139745 w 285376"/>
                <a:gd name="connsiteY4" fmla="*/ 93498 h 655746"/>
                <a:gd name="connsiteX5" fmla="*/ 227105 w 285376"/>
                <a:gd name="connsiteY5" fmla="*/ 38675 h 655746"/>
                <a:gd name="connsiteX0" fmla="*/ 227105 w 289859"/>
                <a:gd name="connsiteY0" fmla="*/ 11781 h 628852"/>
                <a:gd name="connsiteX1" fmla="*/ 254000 w 289859"/>
                <a:gd name="connsiteY1" fmla="*/ 137287 h 628852"/>
                <a:gd name="connsiteX2" fmla="*/ 254000 w 289859"/>
                <a:gd name="connsiteY2" fmla="*/ 298652 h 628852"/>
                <a:gd name="connsiteX3" fmla="*/ 38847 w 289859"/>
                <a:gd name="connsiteY3" fmla="*/ 621381 h 628852"/>
                <a:gd name="connsiteX4" fmla="*/ 20917 w 289859"/>
                <a:gd name="connsiteY4" fmla="*/ 343476 h 628852"/>
                <a:gd name="connsiteX5" fmla="*/ 139745 w 289859"/>
                <a:gd name="connsiteY5" fmla="*/ 66604 h 628852"/>
                <a:gd name="connsiteX6" fmla="*/ 227105 w 289859"/>
                <a:gd name="connsiteY6" fmla="*/ 11781 h 628852"/>
                <a:gd name="connsiteX0" fmla="*/ 227105 w 294819"/>
                <a:gd name="connsiteY0" fmla="*/ 459 h 617530"/>
                <a:gd name="connsiteX1" fmla="*/ 283761 w 294819"/>
                <a:gd name="connsiteY1" fmla="*/ 55282 h 617530"/>
                <a:gd name="connsiteX2" fmla="*/ 254000 w 294819"/>
                <a:gd name="connsiteY2" fmla="*/ 287330 h 617530"/>
                <a:gd name="connsiteX3" fmla="*/ 38847 w 294819"/>
                <a:gd name="connsiteY3" fmla="*/ 610059 h 617530"/>
                <a:gd name="connsiteX4" fmla="*/ 20917 w 294819"/>
                <a:gd name="connsiteY4" fmla="*/ 332154 h 617530"/>
                <a:gd name="connsiteX5" fmla="*/ 139745 w 294819"/>
                <a:gd name="connsiteY5" fmla="*/ 55282 h 617530"/>
                <a:gd name="connsiteX6" fmla="*/ 227105 w 294819"/>
                <a:gd name="connsiteY6" fmla="*/ 459 h 61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19" h="617530">
                  <a:moveTo>
                    <a:pt x="227105" y="459"/>
                  </a:moveTo>
                  <a:cubicBezTo>
                    <a:pt x="251108" y="459"/>
                    <a:pt x="279278" y="7470"/>
                    <a:pt x="283761" y="55282"/>
                  </a:cubicBezTo>
                  <a:cubicBezTo>
                    <a:pt x="288244" y="103094"/>
                    <a:pt x="294819" y="194867"/>
                    <a:pt x="254000" y="287330"/>
                  </a:cubicBezTo>
                  <a:cubicBezTo>
                    <a:pt x="213181" y="379793"/>
                    <a:pt x="77694" y="602588"/>
                    <a:pt x="38847" y="610059"/>
                  </a:cubicBezTo>
                  <a:cubicBezTo>
                    <a:pt x="0" y="617530"/>
                    <a:pt x="4101" y="424617"/>
                    <a:pt x="20917" y="332154"/>
                  </a:cubicBezTo>
                  <a:cubicBezTo>
                    <a:pt x="37733" y="239691"/>
                    <a:pt x="109863" y="110564"/>
                    <a:pt x="139745" y="55282"/>
                  </a:cubicBezTo>
                  <a:cubicBezTo>
                    <a:pt x="169627" y="0"/>
                    <a:pt x="203102" y="459"/>
                    <a:pt x="227105" y="459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004705" y="4653136"/>
              <a:ext cx="1135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Exotic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nuclei</a:t>
              </a:r>
              <a:endPara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344706" y="4841601"/>
              <a:ext cx="1419412" cy="603623"/>
            </a:xfrm>
            <a:custGeom>
              <a:avLst/>
              <a:gdLst>
                <a:gd name="connsiteX0" fmla="*/ 0 w 1419412"/>
                <a:gd name="connsiteY0" fmla="*/ 560294 h 603623"/>
                <a:gd name="connsiteX1" fmla="*/ 537882 w 1419412"/>
                <a:gd name="connsiteY1" fmla="*/ 596153 h 603623"/>
                <a:gd name="connsiteX2" fmla="*/ 1102659 w 1419412"/>
                <a:gd name="connsiteY2" fmla="*/ 515471 h 603623"/>
                <a:gd name="connsiteX3" fmla="*/ 1398494 w 1419412"/>
                <a:gd name="connsiteY3" fmla="*/ 318247 h 603623"/>
                <a:gd name="connsiteX4" fmla="*/ 1228165 w 1419412"/>
                <a:gd name="connsiteY4" fmla="*/ 94129 h 603623"/>
                <a:gd name="connsiteX5" fmla="*/ 788894 w 1419412"/>
                <a:gd name="connsiteY5" fmla="*/ 13447 h 603623"/>
                <a:gd name="connsiteX6" fmla="*/ 582706 w 1419412"/>
                <a:gd name="connsiteY6" fmla="*/ 13447 h 60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9412" h="603623">
                  <a:moveTo>
                    <a:pt x="0" y="560294"/>
                  </a:moveTo>
                  <a:cubicBezTo>
                    <a:pt x="177053" y="581958"/>
                    <a:pt x="354106" y="603623"/>
                    <a:pt x="537882" y="596153"/>
                  </a:cubicBezTo>
                  <a:cubicBezTo>
                    <a:pt x="721658" y="588683"/>
                    <a:pt x="959224" y="561789"/>
                    <a:pt x="1102659" y="515471"/>
                  </a:cubicBezTo>
                  <a:cubicBezTo>
                    <a:pt x="1246094" y="469153"/>
                    <a:pt x="1377576" y="388471"/>
                    <a:pt x="1398494" y="318247"/>
                  </a:cubicBezTo>
                  <a:cubicBezTo>
                    <a:pt x="1419412" y="248023"/>
                    <a:pt x="1329765" y="144929"/>
                    <a:pt x="1228165" y="94129"/>
                  </a:cubicBezTo>
                  <a:cubicBezTo>
                    <a:pt x="1126565" y="43329"/>
                    <a:pt x="896470" y="26894"/>
                    <a:pt x="788894" y="13447"/>
                  </a:cubicBezTo>
                  <a:cubicBezTo>
                    <a:pt x="681318" y="0"/>
                    <a:pt x="632012" y="6723"/>
                    <a:pt x="582706" y="13447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03648" y="4743744"/>
              <a:ext cx="1264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Core </a:t>
              </a:r>
              <a:r>
                <a:rPr lang="de-DE" sz="1200" b="1" dirty="0" err="1" smtClean="0">
                  <a:latin typeface="Arial" pitchFamily="34" charset="0"/>
                  <a:cs typeface="Arial" pitchFamily="34" charset="0"/>
                </a:rPr>
                <a:t>collapse</a:t>
              </a:r>
              <a:endParaRPr lang="de-DE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 SN</a:t>
              </a:r>
              <a:endParaRPr lang="en-US" sz="12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146485" y="129847"/>
            <a:ext cx="658718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Motivation:</a:t>
            </a:r>
          </a:p>
          <a:p>
            <a:r>
              <a:rPr lang="de-DE" sz="2000" dirty="0" err="1" smtClean="0"/>
              <a:t>Importance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intermediate-</a:t>
            </a:r>
            <a:r>
              <a:rPr lang="de-DE" sz="2000" dirty="0" err="1" smtClean="0"/>
              <a:t>energy</a:t>
            </a:r>
            <a:r>
              <a:rPr lang="de-DE" sz="2000" dirty="0" smtClean="0"/>
              <a:t> heavy-</a:t>
            </a:r>
            <a:r>
              <a:rPr lang="de-DE" sz="2000" dirty="0" err="1" smtClean="0"/>
              <a:t>ion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collisions</a:t>
            </a:r>
            <a:r>
              <a:rPr lang="de-DE" sz="2000" dirty="0" smtClean="0"/>
              <a:t> (HICs)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exploration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equation-of-state</a:t>
            </a:r>
            <a:r>
              <a:rPr lang="de-DE" sz="2000" dirty="0" smtClean="0"/>
              <a:t> (EOS)</a:t>
            </a:r>
          </a:p>
          <a:p>
            <a:r>
              <a:rPr lang="de-DE" sz="2000" dirty="0" err="1" smtClean="0"/>
              <a:t>as</a:t>
            </a:r>
            <a:r>
              <a:rPr lang="de-DE" sz="2000" dirty="0" smtClean="0"/>
              <a:t> a </a:t>
            </a:r>
            <a:r>
              <a:rPr lang="de-DE" sz="2000" dirty="0" err="1" smtClean="0"/>
              <a:t>fct</a:t>
            </a:r>
            <a:r>
              <a:rPr lang="de-DE" sz="2000" dirty="0" smtClean="0"/>
              <a:t>.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>
                <a:sym typeface="Symbol" panose="05050102010706020507" pitchFamily="18" charset="2"/>
              </a:rPr>
              <a:t>density</a:t>
            </a:r>
            <a:r>
              <a:rPr lang="de-DE" sz="2000" dirty="0" smtClean="0">
                <a:sym typeface="Symbol" panose="05050102010706020507" pitchFamily="18" charset="2"/>
              </a:rPr>
              <a:t> , </a:t>
            </a:r>
            <a:r>
              <a:rPr lang="de-DE" sz="2000" dirty="0" err="1" smtClean="0">
                <a:sym typeface="Symbol" panose="05050102010706020507" pitchFamily="18" charset="2"/>
              </a:rPr>
              <a:t>temp</a:t>
            </a:r>
            <a:r>
              <a:rPr lang="de-DE" sz="2000" dirty="0" smtClean="0">
                <a:sym typeface="Symbol" panose="05050102010706020507" pitchFamily="18" charset="2"/>
              </a:rPr>
              <a:t> T, </a:t>
            </a:r>
            <a:r>
              <a:rPr lang="de-DE" sz="2000" dirty="0" err="1" smtClean="0">
                <a:sym typeface="Symbol" panose="05050102010706020507" pitchFamily="18" charset="2"/>
              </a:rPr>
              <a:t>asymmetry</a:t>
            </a:r>
            <a:r>
              <a:rPr lang="de-DE" sz="2000" dirty="0" smtClean="0">
                <a:sym typeface="Symbol" panose="05050102010706020507" pitchFamily="18" charset="2"/>
              </a:rPr>
              <a:t> </a:t>
            </a:r>
            <a:endParaRPr lang="de-DE" sz="20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535499" y="1534861"/>
            <a:ext cx="5519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→ </a:t>
            </a:r>
            <a:r>
              <a:rPr lang="de-DE" sz="2000" dirty="0" err="1"/>
              <a:t>filling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gap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r>
              <a:rPr lang="de-DE" sz="2000" dirty="0"/>
              <a:t> (</a:t>
            </a:r>
            <a:r>
              <a:rPr lang="de-DE" sz="2000" dirty="0">
                <a:sym typeface="Symbol" panose="05050102010706020507" pitchFamily="18" charset="2"/>
              </a:rPr>
              <a:t>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de-DE" sz="2000" dirty="0">
                <a:sym typeface="Symbol" panose="05050102010706020507" pitchFamily="18" charset="2"/>
              </a:rPr>
              <a:t></a:t>
            </a:r>
            <a:r>
              <a:rPr lang="de-DE" sz="2000" baseline="-25000" dirty="0">
                <a:sym typeface="Symbol" panose="05050102010706020507" pitchFamily="18" charset="2"/>
              </a:rPr>
              <a:t>0</a:t>
            </a:r>
            <a:r>
              <a:rPr lang="de-DE" sz="2000" dirty="0">
                <a:sym typeface="Symbol" panose="05050102010706020507" pitchFamily="18" charset="2"/>
              </a:rPr>
              <a:t>) </a:t>
            </a:r>
            <a:r>
              <a:rPr lang="de-DE" sz="2000" dirty="0" err="1">
                <a:sym typeface="Symbol" panose="05050102010706020507" pitchFamily="18" charset="2"/>
              </a:rPr>
              <a:t>and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neutron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star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 err="1">
                <a:sym typeface="Symbol" panose="05050102010706020507" pitchFamily="18" charset="2"/>
              </a:rPr>
              <a:t>observations</a:t>
            </a:r>
            <a:r>
              <a:rPr lang="de-DE" sz="2000" dirty="0">
                <a:sym typeface="Symbol" panose="05050102010706020507" pitchFamily="18" charset="2"/>
              </a:rPr>
              <a:t> </a:t>
            </a:r>
            <a:r>
              <a:rPr lang="de-DE" sz="2000" dirty="0"/>
              <a:t>(</a:t>
            </a:r>
            <a:r>
              <a:rPr lang="de-DE" sz="2000" dirty="0">
                <a:sym typeface="Symbol" panose="05050102010706020507" pitchFamily="18" charset="2"/>
              </a:rPr>
              <a:t>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2.5 </a:t>
            </a:r>
            <a:r>
              <a:rPr lang="de-DE" sz="2000" dirty="0">
                <a:sym typeface="Symbol" panose="05050102010706020507" pitchFamily="18" charset="2"/>
              </a:rPr>
              <a:t></a:t>
            </a:r>
            <a:r>
              <a:rPr lang="de-DE" sz="2000" baseline="-25000" dirty="0">
                <a:sym typeface="Symbol" panose="05050102010706020507" pitchFamily="18" charset="2"/>
              </a:rPr>
              <a:t>0</a:t>
            </a:r>
            <a:r>
              <a:rPr lang="de-DE" sz="2000" dirty="0">
                <a:sym typeface="Symbol" panose="05050102010706020507" pitchFamily="18" charset="2"/>
              </a:rPr>
              <a:t>)</a:t>
            </a:r>
            <a:endParaRPr lang="en-US" sz="2000" baseline="-250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458846" y="2731787"/>
            <a:ext cx="4470627" cy="3844265"/>
            <a:chOff x="6386608" y="2710278"/>
            <a:chExt cx="5805392" cy="4135902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608" y="3576495"/>
              <a:ext cx="5805392" cy="3269685"/>
            </a:xfrm>
            <a:prstGeom prst="rect">
              <a:avLst/>
            </a:prstGeom>
          </p:spPr>
        </p:pic>
        <p:cxnSp>
          <p:nvCxnSpPr>
            <p:cNvPr id="17" name="Gerader Verbinder 16"/>
            <p:cNvCxnSpPr/>
            <p:nvPr/>
          </p:nvCxnSpPr>
          <p:spPr>
            <a:xfrm>
              <a:off x="6420360" y="2732111"/>
              <a:ext cx="477243" cy="9894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9317736" y="2710278"/>
              <a:ext cx="2569464" cy="10113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7161265" y="1770234"/>
            <a:ext cx="1508170" cy="307777"/>
          </a:xfrm>
          <a:prstGeom prst="rect">
            <a:avLst/>
          </a:prstGeom>
          <a:solidFill>
            <a:srgbClr val="C6A7DD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SIS18,NSCL,RIKEN</a:t>
            </a:r>
            <a:endParaRPr lang="en-US" sz="1400" b="1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3100388" y="3902522"/>
            <a:ext cx="3633285" cy="2955478"/>
            <a:chOff x="6622270" y="3052154"/>
            <a:chExt cx="3400583" cy="2719837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270" y="3052154"/>
              <a:ext cx="3400583" cy="2719837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8587737" y="4728003"/>
              <a:ext cx="880882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Tsang et al.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80668" y="2702193"/>
            <a:ext cx="592444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-&gt; HICs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a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constrain</a:t>
            </a:r>
            <a:r>
              <a:rPr lang="de-DE" dirty="0" smtClean="0"/>
              <a:t> EOS</a:t>
            </a:r>
          </a:p>
          <a:p>
            <a:r>
              <a:rPr lang="de-DE" dirty="0"/>
              <a:t> </a:t>
            </a:r>
            <a:r>
              <a:rPr lang="de-DE" dirty="0" smtClean="0"/>
              <a:t> -&gt; </a:t>
            </a:r>
            <a:r>
              <a:rPr lang="de-DE" dirty="0" err="1" smtClean="0">
                <a:solidFill>
                  <a:srgbClr val="FF0000"/>
                </a:solidFill>
              </a:rPr>
              <a:t>only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astrophysics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/>
              <a:t> </a:t>
            </a:r>
            <a:r>
              <a:rPr lang="de-DE" dirty="0" smtClean="0"/>
              <a:t> -&gt; </a:t>
            </a:r>
            <a:r>
              <a:rPr lang="de-DE" dirty="0" err="1" smtClean="0"/>
              <a:t>xEFT</a:t>
            </a:r>
            <a:r>
              <a:rPr lang="de-DE" dirty="0" smtClean="0"/>
              <a:t>, </a:t>
            </a:r>
            <a:r>
              <a:rPr lang="de-DE" dirty="0" err="1" smtClean="0"/>
              <a:t>Astro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HICs (Huth, et al., Nature 602 (22)</a:t>
            </a:r>
          </a:p>
          <a:p>
            <a:r>
              <a:rPr lang="de-DE" dirty="0"/>
              <a:t> </a:t>
            </a:r>
            <a:r>
              <a:rPr lang="de-DE" dirty="0" smtClean="0">
                <a:solidFill>
                  <a:srgbClr val="009900"/>
                </a:solidFill>
              </a:rPr>
              <a:t> -&gt; </a:t>
            </a:r>
            <a:r>
              <a:rPr lang="de-DE" dirty="0" err="1" smtClean="0">
                <a:solidFill>
                  <a:srgbClr val="009900"/>
                </a:solidFill>
              </a:rPr>
              <a:t>structure</a:t>
            </a:r>
            <a:r>
              <a:rPr lang="de-DE" dirty="0" smtClean="0">
                <a:solidFill>
                  <a:srgbClr val="009900"/>
                </a:solidFill>
              </a:rPr>
              <a:t>, HICs </a:t>
            </a:r>
            <a:r>
              <a:rPr lang="de-DE" dirty="0" err="1" smtClean="0">
                <a:solidFill>
                  <a:srgbClr val="009900"/>
                </a:solidFill>
              </a:rPr>
              <a:t>and</a:t>
            </a:r>
            <a:r>
              <a:rPr lang="de-DE" dirty="0" smtClean="0">
                <a:solidFill>
                  <a:srgbClr val="009900"/>
                </a:solidFill>
              </a:rPr>
              <a:t> </a:t>
            </a:r>
            <a:r>
              <a:rPr lang="de-DE" dirty="0" err="1" smtClean="0">
                <a:solidFill>
                  <a:srgbClr val="009900"/>
                </a:solidFill>
              </a:rPr>
              <a:t>Astro</a:t>
            </a:r>
            <a:r>
              <a:rPr lang="de-DE" dirty="0" smtClean="0">
                <a:solidFill>
                  <a:srgbClr val="009900"/>
                </a:solidFill>
              </a:rPr>
              <a:t> (</a:t>
            </a:r>
            <a:r>
              <a:rPr lang="de-DE" dirty="0" err="1" smtClean="0">
                <a:solidFill>
                  <a:srgbClr val="009900"/>
                </a:solidFill>
              </a:rPr>
              <a:t>C.Y.Tsang</a:t>
            </a:r>
            <a:r>
              <a:rPr lang="de-DE" dirty="0" smtClean="0">
                <a:solidFill>
                  <a:srgbClr val="009900"/>
                </a:solidFill>
              </a:rPr>
              <a:t>, et al.,</a:t>
            </a:r>
            <a:r>
              <a:rPr lang="de-DE" dirty="0" err="1" smtClean="0">
                <a:solidFill>
                  <a:srgbClr val="009900"/>
                </a:solidFill>
              </a:rPr>
              <a:t>Nat.Astro</a:t>
            </a:r>
            <a:r>
              <a:rPr lang="de-DE" dirty="0" smtClean="0">
                <a:solidFill>
                  <a:srgbClr val="009900"/>
                </a:solidFill>
              </a:rPr>
              <a:t> 8 (24)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8994" y="4316995"/>
            <a:ext cx="275139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HICs </a:t>
            </a:r>
            <a:r>
              <a:rPr lang="de-DE" dirty="0" err="1" smtClean="0"/>
              <a:t>are</a:t>
            </a:r>
            <a:r>
              <a:rPr lang="de-DE" dirty="0" smtClean="0"/>
              <a:t> non-equilibrium </a:t>
            </a:r>
          </a:p>
          <a:p>
            <a:r>
              <a:rPr lang="de-DE" dirty="0" err="1" smtClean="0"/>
              <a:t>processes</a:t>
            </a:r>
            <a:r>
              <a:rPr lang="de-DE" dirty="0" smtClean="0"/>
              <a:t>,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, 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robustness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predictions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 smtClean="0"/>
          </a:p>
          <a:p>
            <a:r>
              <a:rPr lang="de-DE" dirty="0" smtClean="0"/>
              <a:t> an </a:t>
            </a:r>
            <a:r>
              <a:rPr lang="de-DE" dirty="0" err="1" smtClean="0"/>
              <a:t>issue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62426" y="564817"/>
            <a:ext cx="115692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non-equilibrium system-&gt; non-equilibrium </a:t>
            </a:r>
            <a:r>
              <a:rPr lang="de-DE" dirty="0" err="1" smtClean="0"/>
              <a:t>description</a:t>
            </a:r>
            <a:r>
              <a:rPr lang="de-DE" dirty="0" smtClean="0"/>
              <a:t>, i.e. 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smtClean="0"/>
              <a:t>Quantum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(</a:t>
            </a:r>
            <a:r>
              <a:rPr lang="de-DE" dirty="0" err="1" smtClean="0"/>
              <a:t>Kadanoff-Baym</a:t>
            </a:r>
            <a:r>
              <a:rPr lang="de-DE" dirty="0" smtClean="0"/>
              <a:t>) </a:t>
            </a:r>
            <a:r>
              <a:rPr lang="de-DE" dirty="0" err="1" smtClean="0"/>
              <a:t>complex</a:t>
            </a:r>
            <a:r>
              <a:rPr lang="de-DE" dirty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semiclassical</a:t>
            </a:r>
            <a:r>
              <a:rPr lang="de-DE" dirty="0" smtClean="0"/>
              <a:t> </a:t>
            </a:r>
            <a:r>
              <a:rPr lang="de-DE" dirty="0" err="1" smtClean="0"/>
              <a:t>approx</a:t>
            </a:r>
            <a:r>
              <a:rPr lang="de-DE" dirty="0" smtClean="0"/>
              <a:t>. (Boltzmann </a:t>
            </a:r>
            <a:r>
              <a:rPr lang="de-DE" dirty="0" err="1" smtClean="0"/>
              <a:t>theory</a:t>
            </a:r>
            <a:r>
              <a:rPr lang="de-DE" dirty="0" smtClean="0"/>
              <a:t>;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51299" y="59178"/>
            <a:ext cx="59451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Model </a:t>
            </a:r>
            <a:r>
              <a:rPr lang="de-DE" sz="2400" dirty="0" err="1" smtClean="0"/>
              <a:t>dependence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transport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endParaRPr lang="en-US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462426" y="1322774"/>
            <a:ext cx="11395039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codes</a:t>
            </a:r>
            <a:r>
              <a:rPr lang="de-DE" dirty="0" smtClean="0"/>
              <a:t> on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matter </a:t>
            </a:r>
            <a:r>
              <a:rPr lang="de-DE" dirty="0" err="1" smtClean="0"/>
              <a:t>parameters</a:t>
            </a:r>
            <a:endParaRPr lang="de-DE" dirty="0" smtClean="0"/>
          </a:p>
          <a:p>
            <a:r>
              <a:rPr lang="de-DE" dirty="0" smtClean="0"/>
              <a:t>K</a:t>
            </a:r>
            <a:r>
              <a:rPr lang="de-DE" baseline="-25000" dirty="0" smtClean="0"/>
              <a:t>0</a:t>
            </a:r>
            <a:r>
              <a:rPr lang="de-DE" dirty="0" smtClean="0"/>
              <a:t>, m*/m, F (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in-medium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)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(FOPI) </a:t>
            </a:r>
            <a:r>
              <a:rPr lang="de-DE" dirty="0" err="1" smtClean="0"/>
              <a:t>data</a:t>
            </a:r>
            <a:r>
              <a:rPr lang="de-DE" sz="2000" dirty="0" smtClean="0"/>
              <a:t> (</a:t>
            </a:r>
            <a:r>
              <a:rPr lang="de-DE" sz="1600" dirty="0" smtClean="0"/>
              <a:t>G.J. Wei, et al, </a:t>
            </a:r>
            <a:r>
              <a:rPr lang="de-DE" sz="1600" dirty="0" err="1" smtClean="0"/>
              <a:t>arxiv</a:t>
            </a:r>
            <a:r>
              <a:rPr lang="de-DE" sz="1600" dirty="0" smtClean="0"/>
              <a:t> 2509.03406)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3042" y="6211669"/>
            <a:ext cx="979723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robustness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:  a) </a:t>
            </a:r>
            <a:r>
              <a:rPr lang="de-DE" dirty="0" err="1" smtClean="0"/>
              <a:t>comparisons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in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(TMEP)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     b)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but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(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) 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803042" y="1993269"/>
            <a:ext cx="11411697" cy="4218400"/>
            <a:chOff x="780303" y="1970687"/>
            <a:chExt cx="11411697" cy="42184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2">
              <a:lum bright="-23000" contrast="25000"/>
            </a:blip>
            <a:srcRect b="18519"/>
            <a:stretch/>
          </p:blipFill>
          <p:spPr>
            <a:xfrm>
              <a:off x="803042" y="1970687"/>
              <a:ext cx="8683858" cy="421840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2132896" y="2360811"/>
              <a:ext cx="923651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K</a:t>
              </a:r>
              <a:r>
                <a:rPr lang="de-DE" baseline="-25000" dirty="0" smtClean="0"/>
                <a:t>0</a:t>
              </a:r>
              <a:r>
                <a:rPr lang="de-DE" dirty="0" smtClean="0">
                  <a:sym typeface="Symbol" panose="05050102010706020507" pitchFamily="18" charset="2"/>
                </a:rPr>
                <a:t>m*</a:t>
              </a:r>
              <a:endParaRPr lang="en-US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4386400" y="2360811"/>
              <a:ext cx="7296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0</a:t>
              </a:r>
              <a:r>
                <a:rPr lang="de-DE" dirty="0" smtClean="0">
                  <a:sym typeface="Symbol" panose="05050102010706020507" pitchFamily="18" charset="2"/>
                </a:rPr>
                <a:t></a:t>
              </a:r>
              <a:r>
                <a:rPr lang="de-DE" dirty="0">
                  <a:sym typeface="Symbol" panose="05050102010706020507" pitchFamily="18" charset="2"/>
                </a:rPr>
                <a:t>F</a:t>
              </a:r>
              <a:endParaRPr lang="en-US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901125" y="2289232"/>
              <a:ext cx="83067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de-DE" dirty="0" smtClean="0">
                  <a:sym typeface="Symbol" panose="05050102010706020507" pitchFamily="18" charset="2"/>
                </a:rPr>
                <a:t>m*</a:t>
              </a:r>
              <a:r>
                <a:rPr lang="de-DE" dirty="0">
                  <a:sym typeface="Symbol" panose="05050102010706020507" pitchFamily="18" charset="2"/>
                </a:rPr>
                <a:t>F</a:t>
              </a:r>
              <a:endParaRPr lang="en-US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80304" y="2647795"/>
              <a:ext cx="1235531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250 </a:t>
              </a:r>
              <a:r>
                <a:rPr lang="de-DE" dirty="0" err="1" smtClean="0"/>
                <a:t>MeV</a:t>
              </a:r>
              <a:r>
                <a:rPr lang="de-DE" dirty="0" smtClean="0"/>
                <a:t>/A</a:t>
              </a:r>
              <a:endParaRPr lang="en-US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0303" y="4547964"/>
              <a:ext cx="1235531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400 </a:t>
              </a:r>
              <a:r>
                <a:rPr lang="de-DE" dirty="0" err="1" smtClean="0"/>
                <a:t>MeV</a:t>
              </a:r>
              <a:r>
                <a:rPr lang="de-DE" dirty="0" smtClean="0"/>
                <a:t>/A</a:t>
              </a:r>
              <a:endParaRPr lang="en-US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619436" y="3171154"/>
              <a:ext cx="25725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same </a:t>
              </a:r>
              <a:r>
                <a:rPr lang="de-DE" dirty="0" err="1" smtClean="0"/>
                <a:t>data</a:t>
              </a:r>
              <a:r>
                <a:rPr lang="de-DE" dirty="0" smtClean="0"/>
                <a:t> (FOPI, </a:t>
              </a:r>
              <a:r>
                <a:rPr lang="de-DE" dirty="0" err="1" smtClean="0"/>
                <a:t>Au+Au</a:t>
              </a:r>
              <a:r>
                <a:rPr lang="de-DE" dirty="0" smtClean="0"/>
                <a:t>),</a:t>
              </a:r>
            </a:p>
            <a:p>
              <a:r>
                <a:rPr lang="de-DE" dirty="0" err="1" smtClean="0"/>
                <a:t>regions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confidence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do not </a:t>
              </a:r>
              <a:r>
                <a:rPr lang="de-DE" dirty="0" err="1" smtClean="0"/>
                <a:t>overlap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4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6432" y="158319"/>
            <a:ext cx="697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TMEP</a:t>
            </a:r>
            <a:r>
              <a:rPr lang="de-DE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different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und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     </a:t>
            </a:r>
            <a:r>
              <a:rPr lang="de-DE" dirty="0" smtClean="0"/>
              <a:t>i.e. same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calculational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/>
              <a:t>.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</a:t>
            </a:r>
            <a:r>
              <a:rPr lang="de-DE" dirty="0" smtClean="0"/>
              <a:t>but </a:t>
            </a:r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comp.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025692" y="2213902"/>
            <a:ext cx="8594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comparisons</a:t>
            </a:r>
            <a:r>
              <a:rPr lang="de-DE" dirty="0" smtClean="0"/>
              <a:t>:</a:t>
            </a:r>
          </a:p>
          <a:p>
            <a:pPr marL="342900" indent="-342900">
              <a:buAutoNum type="arabicPeriod"/>
            </a:pPr>
            <a:r>
              <a:rPr lang="de-DE" dirty="0" smtClean="0"/>
              <a:t>box </a:t>
            </a:r>
            <a:r>
              <a:rPr lang="de-DE" dirty="0" err="1" smtClean="0"/>
              <a:t>calculations</a:t>
            </a:r>
            <a:r>
              <a:rPr lang="de-DE" dirty="0" smtClean="0"/>
              <a:t>,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       - </a:t>
            </a:r>
            <a:r>
              <a:rPr lang="de-DE" dirty="0" err="1" smtClean="0"/>
              <a:t>simulates</a:t>
            </a:r>
            <a:r>
              <a:rPr lang="de-DE" dirty="0" smtClean="0"/>
              <a:t> infinite </a:t>
            </a:r>
            <a:r>
              <a:rPr lang="de-DE" dirty="0" err="1" smtClean="0"/>
              <a:t>nuclear</a:t>
            </a:r>
            <a:r>
              <a:rPr lang="de-DE" dirty="0" smtClean="0"/>
              <a:t> matter,</a:t>
            </a:r>
          </a:p>
          <a:p>
            <a:r>
              <a:rPr lang="de-DE" dirty="0"/>
              <a:t> </a:t>
            </a:r>
            <a:r>
              <a:rPr lang="de-DE" dirty="0" smtClean="0"/>
              <a:t>      -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individually</a:t>
            </a:r>
            <a:r>
              <a:rPr lang="de-DE" dirty="0" smtClean="0"/>
              <a:t> different </a:t>
            </a:r>
            <a:r>
              <a:rPr lang="de-DE" dirty="0" err="1" smtClean="0"/>
              <a:t>ingredients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, 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 </a:t>
            </a:r>
            <a:r>
              <a:rPr lang="de-DE" dirty="0" smtClean="0"/>
              <a:t> -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    - </a:t>
            </a:r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dirty="0">
                <a:solidFill>
                  <a:srgbClr val="FF0000"/>
                </a:solidFill>
              </a:rPr>
              <a:t>goes to equilibrium, may not </a:t>
            </a:r>
            <a:r>
              <a:rPr lang="en-US" dirty="0" smtClean="0">
                <a:solidFill>
                  <a:srgbClr val="FF0000"/>
                </a:solidFill>
              </a:rPr>
              <a:t>say everything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dynamic HICs</a:t>
            </a:r>
            <a:endParaRPr lang="de-DE" dirty="0" smtClean="0">
              <a:solidFill>
                <a:srgbClr val="FF0000"/>
              </a:solidFill>
            </a:endParaRPr>
          </a:p>
        </p:txBody>
      </p:sp>
      <p:pic>
        <p:nvPicPr>
          <p:cNvPr id="4" name="Picture 22" descr="box-N12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32" y="2170260"/>
            <a:ext cx="1556392" cy="1556392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4547017" y="5394973"/>
            <a:ext cx="6987781" cy="1335383"/>
            <a:chOff x="3183794" y="3791492"/>
            <a:chExt cx="6987781" cy="133538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3794" y="3791492"/>
              <a:ext cx="6288120" cy="133538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9471914" y="4090901"/>
              <a:ext cx="699661" cy="674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BUU</a:t>
              </a:r>
            </a:p>
            <a:p>
              <a:r>
                <a:rPr lang="de-DE" dirty="0" smtClean="0"/>
                <a:t>QMD</a:t>
              </a:r>
              <a:endParaRPr lang="en-US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2111416" y="4043700"/>
            <a:ext cx="7146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   </a:t>
            </a:r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heavy-ion collisions (</a:t>
            </a:r>
            <a:r>
              <a:rPr lang="en-US" dirty="0" smtClean="0"/>
              <a:t>HICs),  compare </a:t>
            </a:r>
            <a:r>
              <a:rPr lang="en-US" dirty="0"/>
              <a:t>codes between each other </a:t>
            </a:r>
            <a:r>
              <a:rPr lang="en-US" dirty="0" smtClean="0"/>
              <a:t>, </a:t>
            </a:r>
          </a:p>
          <a:p>
            <a:r>
              <a:rPr lang="de-DE" dirty="0" smtClean="0"/>
              <a:t>       - </a:t>
            </a:r>
            <a:r>
              <a:rPr lang="de-DE" dirty="0" smtClean="0">
                <a:solidFill>
                  <a:srgbClr val="FF0000"/>
                </a:solidFill>
              </a:rPr>
              <a:t>substantial </a:t>
            </a:r>
            <a:r>
              <a:rPr lang="de-DE" dirty="0" err="1" smtClean="0">
                <a:solidFill>
                  <a:srgbClr val="FF0000"/>
                </a:solidFill>
              </a:rPr>
              <a:t>differences</a:t>
            </a:r>
            <a:r>
              <a:rPr lang="de-DE" dirty="0" smtClean="0">
                <a:solidFill>
                  <a:srgbClr val="FF0000"/>
                </a:solidFill>
              </a:rPr>
              <a:t> , </a:t>
            </a:r>
            <a:r>
              <a:rPr lang="de-DE" dirty="0" err="1" smtClean="0">
                <a:solidFill>
                  <a:srgbClr val="FF0000"/>
                </a:solidFill>
              </a:rPr>
              <a:t>explanations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smtClean="0">
                <a:solidFill>
                  <a:srgbClr val="FF0000"/>
                </a:solidFill>
              </a:rPr>
              <a:t>but not </a:t>
            </a:r>
            <a:r>
              <a:rPr lang="de-DE" dirty="0" err="1" smtClean="0">
                <a:solidFill>
                  <a:srgbClr val="FF0000"/>
                </a:solidFill>
              </a:rPr>
              <a:t>sufficient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convergence</a:t>
            </a: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  - </a:t>
            </a:r>
            <a:r>
              <a:rPr lang="de-DE" dirty="0" err="1" smtClean="0">
                <a:solidFill>
                  <a:srgbClr val="FF0000"/>
                </a:solidFill>
              </a:rPr>
              <a:t>systematic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differences</a:t>
            </a:r>
            <a:r>
              <a:rPr lang="de-DE" dirty="0" smtClean="0">
                <a:solidFill>
                  <a:srgbClr val="FF0000"/>
                </a:solidFill>
              </a:rPr>
              <a:t> BUU-QMD</a:t>
            </a: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  - open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small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differences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cause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large </a:t>
            </a:r>
            <a:r>
              <a:rPr lang="de-DE" dirty="0" err="1" smtClean="0">
                <a:solidFill>
                  <a:srgbClr val="FF0000"/>
                </a:solidFill>
              </a:rPr>
              <a:t>change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evolution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" y="3996167"/>
            <a:ext cx="1295393" cy="129539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1" y="-24732"/>
            <a:ext cx="4457700" cy="30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85554" y="800630"/>
                <a:ext cx="5057743" cy="546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→34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p>
                          </m:sSubSup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𝑓𝑙𝑢𝑐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54" y="800630"/>
                <a:ext cx="5057743" cy="546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857250" y="5334151"/>
            <a:ext cx="1110759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different </a:t>
            </a:r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,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   </a:t>
            </a:r>
            <a:r>
              <a:rPr lang="de-DE" dirty="0" smtClean="0"/>
              <a:t>not </a:t>
            </a:r>
            <a:r>
              <a:rPr lang="de-DE" dirty="0" err="1" smtClean="0"/>
              <a:t>clear</a:t>
            </a:r>
            <a:r>
              <a:rPr lang="de-DE" dirty="0" smtClean="0"/>
              <a:t>,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  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end BUU </a:t>
            </a:r>
            <a:r>
              <a:rPr lang="de-DE" b="1" dirty="0" err="1" smtClean="0"/>
              <a:t>and</a:t>
            </a:r>
            <a:r>
              <a:rPr lang="de-DE" b="1" dirty="0" smtClean="0"/>
              <a:t> QMD </a:t>
            </a:r>
            <a:r>
              <a:rPr lang="de-DE" b="1" dirty="0" err="1" smtClean="0"/>
              <a:t>should</a:t>
            </a:r>
            <a:r>
              <a:rPr lang="de-DE" b="1" dirty="0" smtClean="0"/>
              <a:t> </a:t>
            </a:r>
            <a:r>
              <a:rPr lang="de-DE" b="1" dirty="0" err="1" smtClean="0"/>
              <a:t>give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similar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EOS </a:t>
            </a:r>
            <a:r>
              <a:rPr lang="de-DE" b="1" dirty="0" err="1" smtClean="0"/>
              <a:t>from</a:t>
            </a:r>
            <a:r>
              <a:rPr lang="de-DE" b="1" dirty="0" smtClean="0"/>
              <a:t> same </a:t>
            </a:r>
            <a:r>
              <a:rPr lang="de-DE" b="1" dirty="0" err="1" smtClean="0"/>
              <a:t>data</a:t>
            </a:r>
            <a:r>
              <a:rPr lang="de-DE" dirty="0" smtClean="0"/>
              <a:t>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981075" y="1943100"/>
            <a:ext cx="10666703" cy="3171825"/>
            <a:chOff x="981075" y="1943100"/>
            <a:chExt cx="10666703" cy="3171825"/>
          </a:xfrm>
        </p:grpSpPr>
        <p:sp>
          <p:nvSpPr>
            <p:cNvPr id="4" name="Textfeld 3"/>
            <p:cNvSpPr txBox="1"/>
            <p:nvPr/>
          </p:nvSpPr>
          <p:spPr>
            <a:xfrm>
              <a:off x="981075" y="1943100"/>
              <a:ext cx="10666703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treatment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of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fluctuations</a:t>
              </a:r>
              <a:r>
                <a:rPr lang="de-DE" b="1" dirty="0" smtClean="0"/>
                <a:t>:</a:t>
              </a:r>
            </a:p>
            <a:p>
              <a:pPr marL="342900" indent="-342900">
                <a:buAutoNum type="arabicPeriod"/>
              </a:pPr>
              <a:r>
                <a:rPr lang="de-DE" dirty="0" smtClean="0"/>
                <a:t>BUU </a:t>
              </a:r>
              <a:r>
                <a:rPr lang="de-DE" dirty="0" err="1" smtClean="0"/>
                <a:t>approach</a:t>
              </a:r>
              <a:r>
                <a:rPr lang="de-DE" dirty="0" smtClean="0"/>
                <a:t>:  </a:t>
              </a:r>
              <a:r>
                <a:rPr lang="de-DE" dirty="0" err="1" smtClean="0"/>
                <a:t>Testparticles</a:t>
              </a:r>
              <a:r>
                <a:rPr lang="de-DE" dirty="0" smtClean="0"/>
                <a:t>                                                                                 ;  </a:t>
              </a:r>
              <a:r>
                <a:rPr lang="de-DE" i="1" dirty="0" smtClean="0"/>
                <a:t> g</a:t>
              </a:r>
              <a:r>
                <a:rPr lang="de-DE" dirty="0" smtClean="0"/>
                <a:t> TP </a:t>
              </a:r>
              <a:r>
                <a:rPr lang="de-DE" dirty="0" err="1" smtClean="0"/>
                <a:t>shape</a:t>
              </a:r>
              <a:r>
                <a:rPr lang="de-DE" dirty="0" smtClean="0"/>
                <a:t>, </a:t>
              </a:r>
              <a:r>
                <a:rPr lang="de-DE" dirty="0" err="1" smtClean="0"/>
                <a:t>zero</a:t>
              </a:r>
              <a:r>
                <a:rPr lang="de-DE" dirty="0" smtClean="0"/>
                <a:t> </a:t>
              </a:r>
              <a:r>
                <a:rPr lang="de-DE" dirty="0" err="1" smtClean="0"/>
                <a:t>or</a:t>
              </a:r>
              <a:r>
                <a:rPr lang="de-DE" dirty="0" smtClean="0"/>
                <a:t> finite </a:t>
              </a:r>
              <a:r>
                <a:rPr lang="de-DE" dirty="0" err="1" smtClean="0"/>
                <a:t>size</a:t>
              </a:r>
              <a:endParaRPr lang="de-DE" dirty="0" smtClean="0"/>
            </a:p>
            <a:p>
              <a:r>
                <a:rPr lang="de-DE" dirty="0"/>
                <a:t> </a:t>
              </a:r>
              <a:r>
                <a:rPr lang="de-DE" dirty="0" smtClean="0"/>
                <a:t>      </a:t>
              </a:r>
            </a:p>
            <a:p>
              <a:r>
                <a:rPr lang="de-DE" dirty="0"/>
                <a:t> </a:t>
              </a:r>
              <a:r>
                <a:rPr lang="de-DE" dirty="0" smtClean="0"/>
                <a:t>     N</a:t>
              </a:r>
              <a:r>
                <a:rPr lang="de-DE" baseline="-25000" dirty="0" smtClean="0"/>
                <a:t>TP</a:t>
              </a:r>
              <a:r>
                <a:rPr lang="de-DE" dirty="0" smtClean="0"/>
                <a:t>→</a:t>
              </a:r>
              <a:r>
                <a:rPr lang="de-DE" dirty="0" smtClean="0">
                  <a:sym typeface="Symbol" panose="05050102010706020507" pitchFamily="18" charset="2"/>
                </a:rPr>
                <a:t>, </a:t>
              </a:r>
              <a:r>
                <a:rPr lang="de-DE" dirty="0" err="1" smtClean="0">
                  <a:sym typeface="Symbol" panose="05050102010706020507" pitchFamily="18" charset="2"/>
                </a:rPr>
                <a:t>deterministic</a:t>
              </a:r>
              <a:r>
                <a:rPr lang="de-DE" dirty="0" smtClean="0">
                  <a:sym typeface="Symbol" panose="05050102010706020507" pitchFamily="18" charset="2"/>
                </a:rPr>
                <a:t>, </a:t>
              </a:r>
              <a:r>
                <a:rPr lang="de-DE" dirty="0" err="1" smtClean="0">
                  <a:sym typeface="Symbol" panose="05050102010706020507" pitchFamily="18" charset="2"/>
                </a:rPr>
                <a:t>include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  <a:r>
                <a:rPr lang="de-DE" dirty="0" err="1" smtClean="0">
                  <a:sym typeface="Symbol" panose="05050102010706020507" pitchFamily="18" charset="2"/>
                </a:rPr>
                <a:t>flutuation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  <a:r>
                <a:rPr lang="de-DE" dirty="0" err="1" smtClean="0">
                  <a:sym typeface="Symbol" panose="05050102010706020507" pitchFamily="18" charset="2"/>
                </a:rPr>
                <a:t>term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  <a:r>
                <a:rPr lang="de-DE" i="1" dirty="0" smtClean="0">
                  <a:sym typeface="Symbol" panose="05050102010706020507" pitchFamily="18" charset="2"/>
                </a:rPr>
                <a:t> </a:t>
              </a:r>
              <a:r>
                <a:rPr lang="de-DE" i="1" dirty="0" err="1" smtClean="0">
                  <a:sym typeface="Symbol" panose="05050102010706020507" pitchFamily="18" charset="2"/>
                </a:rPr>
                <a:t>I</a:t>
              </a:r>
              <a:r>
                <a:rPr lang="de-DE" i="1" baseline="-25000" dirty="0" err="1" smtClean="0">
                  <a:sym typeface="Symbol" panose="05050102010706020507" pitchFamily="18" charset="2"/>
                </a:rPr>
                <a:t>fluc</a:t>
              </a:r>
              <a:r>
                <a:rPr lang="de-DE" i="1" baseline="-25000" dirty="0" smtClean="0">
                  <a:sym typeface="Symbol" panose="05050102010706020507" pitchFamily="18" charset="2"/>
                </a:rPr>
                <a:t>,</a:t>
              </a:r>
              <a:r>
                <a:rPr lang="de-DE" i="1" dirty="0" smtClean="0">
                  <a:sym typeface="Symbol" panose="05050102010706020507" pitchFamily="18" charset="2"/>
                </a:rPr>
                <a:t> </a:t>
              </a:r>
              <a:r>
                <a:rPr lang="de-DE" i="1" dirty="0" smtClean="0">
                  <a:sym typeface="Symbol" panose="05050102010706020507" pitchFamily="18" charset="2"/>
                </a:rPr>
                <a:t>, -&gt;</a:t>
              </a:r>
              <a:r>
                <a:rPr lang="de-DE" b="1" dirty="0" smtClean="0">
                  <a:sym typeface="Symbol" panose="05050102010706020507" pitchFamily="18" charset="2"/>
                </a:rPr>
                <a:t>Boltzmann-</a:t>
              </a:r>
              <a:r>
                <a:rPr lang="de-DE" b="1" dirty="0" err="1" smtClean="0">
                  <a:sym typeface="Symbol" panose="05050102010706020507" pitchFamily="18" charset="2"/>
                </a:rPr>
                <a:t>Langevin</a:t>
              </a:r>
              <a:r>
                <a:rPr lang="de-DE" dirty="0" smtClean="0">
                  <a:sym typeface="Symbol" panose="05050102010706020507" pitchFamily="18" charset="2"/>
                </a:rPr>
                <a:t> </a:t>
              </a:r>
              <a:r>
                <a:rPr lang="de-DE" dirty="0" err="1" smtClean="0">
                  <a:sym typeface="Symbol" panose="05050102010706020507" pitchFamily="18" charset="2"/>
                </a:rPr>
                <a:t>approach</a:t>
              </a:r>
              <a:endParaRPr lang="de-DE" dirty="0" smtClean="0">
                <a:sym typeface="Symbol" panose="05050102010706020507" pitchFamily="18" charset="2"/>
              </a:endParaRPr>
            </a:p>
            <a:p>
              <a:r>
                <a:rPr lang="de-DE" dirty="0" smtClean="0"/>
                <a:t>      N</a:t>
              </a:r>
              <a:r>
                <a:rPr lang="de-DE" baseline="-25000" dirty="0" smtClean="0"/>
                <a:t>TP  </a:t>
              </a:r>
              <a:r>
                <a:rPr lang="de-DE" dirty="0" smtClean="0"/>
                <a:t>finite, </a:t>
              </a:r>
              <a:r>
                <a:rPr lang="de-DE" dirty="0" err="1" smtClean="0"/>
                <a:t>numerical</a:t>
              </a:r>
              <a:r>
                <a:rPr lang="de-DE" dirty="0" smtClean="0"/>
                <a:t> </a:t>
              </a:r>
              <a:r>
                <a:rPr lang="de-DE" dirty="0" err="1" smtClean="0"/>
                <a:t>fluctuations</a:t>
              </a:r>
              <a:r>
                <a:rPr lang="de-DE" dirty="0" smtClean="0"/>
                <a:t>,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</a:t>
              </a:r>
              <a:r>
                <a:rPr lang="de-DE" dirty="0" err="1" smtClean="0"/>
                <a:t>gauged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physical</a:t>
              </a:r>
              <a:r>
                <a:rPr lang="de-DE" dirty="0" smtClean="0"/>
                <a:t> </a:t>
              </a:r>
              <a:r>
                <a:rPr lang="de-DE" dirty="0" err="1" smtClean="0"/>
                <a:t>effects</a:t>
              </a:r>
              <a:r>
                <a:rPr lang="de-DE" dirty="0" smtClean="0"/>
                <a:t>, e.g. </a:t>
              </a:r>
              <a:r>
                <a:rPr lang="de-DE" dirty="0" err="1" smtClean="0"/>
                <a:t>damping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collective</a:t>
              </a:r>
              <a:r>
                <a:rPr lang="de-DE" dirty="0" smtClean="0"/>
                <a:t> </a:t>
              </a:r>
              <a:r>
                <a:rPr lang="de-DE" dirty="0" err="1" smtClean="0"/>
                <a:t>phenomena</a:t>
              </a:r>
              <a:endParaRPr lang="de-DE" dirty="0" smtClean="0"/>
            </a:p>
            <a:p>
              <a:endParaRPr lang="de-DE" dirty="0"/>
            </a:p>
            <a:p>
              <a:r>
                <a:rPr lang="de-DE" dirty="0" smtClean="0"/>
                <a:t>2. QMD </a:t>
              </a:r>
              <a:r>
                <a:rPr lang="de-DE" dirty="0" err="1" smtClean="0"/>
                <a:t>approach</a:t>
              </a:r>
              <a:r>
                <a:rPr lang="de-DE" dirty="0" smtClean="0"/>
                <a:t>: </a:t>
              </a:r>
              <a:r>
                <a:rPr lang="de-DE" dirty="0" err="1" smtClean="0"/>
                <a:t>molecular</a:t>
              </a:r>
              <a:r>
                <a:rPr lang="de-DE" dirty="0" smtClean="0"/>
                <a:t> </a:t>
              </a:r>
              <a:r>
                <a:rPr lang="de-DE" dirty="0" err="1" smtClean="0"/>
                <a:t>dynamics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nucleons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finite-size </a:t>
              </a:r>
              <a:r>
                <a:rPr lang="de-DE" dirty="0" err="1" smtClean="0"/>
                <a:t>wave</a:t>
              </a:r>
              <a:r>
                <a:rPr lang="de-DE" dirty="0" smtClean="0"/>
                <a:t> </a:t>
              </a:r>
              <a:r>
                <a:rPr lang="de-DE" dirty="0" err="1" smtClean="0"/>
                <a:t>packets</a:t>
              </a:r>
              <a:r>
                <a:rPr lang="de-DE" dirty="0" smtClean="0"/>
                <a:t>:</a:t>
              </a:r>
            </a:p>
            <a:p>
              <a:r>
                <a:rPr lang="de-DE" dirty="0"/>
                <a:t> </a:t>
              </a:r>
              <a:r>
                <a:rPr lang="de-DE" dirty="0" smtClean="0"/>
                <a:t>    </a:t>
              </a:r>
              <a:r>
                <a:rPr lang="de-DE" dirty="0" err="1" smtClean="0"/>
                <a:t>width</a:t>
              </a:r>
              <a:r>
                <a:rPr lang="de-DE" dirty="0" smtClean="0"/>
                <a:t> </a:t>
              </a:r>
              <a:r>
                <a:rPr lang="de-DE" dirty="0" err="1" smtClean="0"/>
                <a:t>parameter</a:t>
              </a:r>
              <a:r>
                <a:rPr lang="de-DE" dirty="0" smtClean="0"/>
                <a:t> </a:t>
              </a:r>
              <a:r>
                <a:rPr lang="de-DE" b="1" i="1" dirty="0" smtClean="0"/>
                <a:t>L</a:t>
              </a:r>
              <a:r>
                <a:rPr lang="de-DE" dirty="0" smtClean="0"/>
                <a:t> </a:t>
              </a:r>
              <a:r>
                <a:rPr lang="de-DE" dirty="0" err="1" smtClean="0"/>
                <a:t>regulates</a:t>
              </a:r>
              <a:r>
                <a:rPr lang="de-DE" dirty="0" smtClean="0"/>
                <a:t> </a:t>
              </a:r>
              <a:r>
                <a:rPr lang="de-DE" dirty="0" err="1" smtClean="0"/>
                <a:t>fluctuations</a:t>
              </a:r>
              <a:endParaRPr lang="de-DE" dirty="0" smtClean="0"/>
            </a:p>
            <a:p>
              <a:r>
                <a:rPr lang="de-DE" dirty="0"/>
                <a:t> </a:t>
              </a:r>
              <a:r>
                <a:rPr lang="de-DE" dirty="0" smtClean="0"/>
                <a:t>    </a:t>
              </a:r>
              <a:r>
                <a:rPr lang="de-DE" dirty="0" err="1" smtClean="0"/>
                <a:t>event</a:t>
              </a:r>
              <a:r>
                <a:rPr lang="de-DE" dirty="0" smtClean="0"/>
                <a:t> </a:t>
              </a:r>
              <a:r>
                <a:rPr lang="de-DE" dirty="0" err="1" smtClean="0"/>
                <a:t>fluctuations</a:t>
              </a:r>
              <a:endParaRPr lang="de-DE" dirty="0" smtClean="0"/>
            </a:p>
            <a:p>
              <a:endParaRPr lang="de-DE" baseline="-25000" dirty="0" smtClean="0"/>
            </a:p>
            <a:p>
              <a:r>
                <a:rPr lang="de-DE" baseline="-25000" dirty="0" smtClean="0"/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hteck 4"/>
                <p:cNvSpPr/>
                <p:nvPr/>
              </p:nvSpPr>
              <p:spPr>
                <a:xfrm>
                  <a:off x="4004901" y="1952625"/>
                  <a:ext cx="4462162" cy="8996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𝑇𝑃</m:t>
                                </m:r>
                              </m:sub>
                            </m:sSub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)) 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hteck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901" y="1952625"/>
                  <a:ext cx="4462162" cy="8996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5215917" y="3959744"/>
                  <a:ext cx="4593581" cy="5806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nary>
                          <m:naryPr>
                            <m:chr m:val="∑"/>
                            <m:supHide m:val="on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de-DE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de-DE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nary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917" y="3959744"/>
                  <a:ext cx="4593581" cy="5806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uppieren 7"/>
            <p:cNvGrpSpPr/>
            <p:nvPr/>
          </p:nvGrpSpPr>
          <p:grpSpPr>
            <a:xfrm>
              <a:off x="10115551" y="3618743"/>
              <a:ext cx="1409700" cy="1496182"/>
              <a:chOff x="10211475" y="4459183"/>
              <a:chExt cx="1261179" cy="126734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7817" y="4459183"/>
                <a:ext cx="881784" cy="807721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10211475" y="5357191"/>
                <a:ext cx="1261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QMD </a:t>
                </a:r>
                <a:r>
                  <a:rPr lang="de-DE" dirty="0" err="1" smtClean="0"/>
                  <a:t>event</a:t>
                </a:r>
                <a:endParaRPr lang="en-US" dirty="0"/>
              </a:p>
            </p:txBody>
          </p:sp>
        </p:grpSp>
      </p:grpSp>
      <p:sp>
        <p:nvSpPr>
          <p:cNvPr id="11" name="Textfeld 10"/>
          <p:cNvSpPr txBox="1"/>
          <p:nvPr/>
        </p:nvSpPr>
        <p:spPr>
          <a:xfrm>
            <a:off x="1099275" y="115869"/>
            <a:ext cx="43109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/>
              <a:t>I</a:t>
            </a:r>
            <a:r>
              <a:rPr lang="de-DE" sz="2400" dirty="0" err="1" smtClean="0"/>
              <a:t>mportance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/>
              <a:t>F</a:t>
            </a:r>
            <a:r>
              <a:rPr lang="de-DE" sz="2400" dirty="0" err="1" smtClean="0"/>
              <a:t>luctuations</a:t>
            </a:r>
            <a:r>
              <a:rPr lang="de-DE" sz="2400" dirty="0" smtClean="0"/>
              <a:t>: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99275" y="657460"/>
            <a:ext cx="25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(BUU)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174767" y="1356587"/>
            <a:ext cx="499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Vlasov</a:t>
            </a:r>
            <a:r>
              <a:rPr lang="de-DE" dirty="0" smtClean="0"/>
              <a:t>)                     (</a:t>
            </a:r>
            <a:r>
              <a:rPr lang="de-DE" dirty="0" err="1" smtClean="0"/>
              <a:t>dissipation</a:t>
            </a:r>
            <a:r>
              <a:rPr lang="de-DE" dirty="0" smtClean="0"/>
              <a:t>)            (</a:t>
            </a:r>
            <a:r>
              <a:rPr lang="de-DE" dirty="0" err="1" smtClean="0"/>
              <a:t>fluctuation</a:t>
            </a:r>
            <a:r>
              <a:rPr lang="de-D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94877" y="528889"/>
            <a:ext cx="930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intergral</a:t>
            </a:r>
            <a:r>
              <a:rPr lang="de-DE" dirty="0" smtClean="0"/>
              <a:t> w/o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nucleons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Pauli </a:t>
            </a:r>
            <a:r>
              <a:rPr lang="de-DE" dirty="0" err="1" smtClean="0"/>
              <a:t>blocking</a:t>
            </a:r>
            <a:r>
              <a:rPr lang="de-DE" dirty="0" smtClean="0"/>
              <a:t>, at T=5 </a:t>
            </a:r>
            <a:r>
              <a:rPr lang="de-DE" dirty="0" err="1" smtClean="0"/>
              <a:t>MeV</a:t>
            </a:r>
            <a:endParaRPr lang="de-DE" dirty="0"/>
          </a:p>
          <a:p>
            <a:r>
              <a:rPr lang="de-DE" sz="1600" dirty="0" smtClean="0"/>
              <a:t>( YX. Zhang, et al., PRC 97 (2018))</a:t>
            </a:r>
          </a:p>
        </p:txBody>
      </p:sp>
      <p:pic>
        <p:nvPicPr>
          <p:cNvPr id="13" name="Picture 22" descr="box-N12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76" y="43348"/>
            <a:ext cx="1269512" cy="1269512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901395" y="129059"/>
            <a:ext cx="652890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/>
              <a:t>I</a:t>
            </a:r>
            <a:r>
              <a:rPr lang="de-DE" sz="2400" dirty="0" err="1" smtClean="0"/>
              <a:t>mportance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/>
              <a:t>F</a:t>
            </a:r>
            <a:r>
              <a:rPr lang="de-DE" sz="2400" dirty="0" err="1" smtClean="0"/>
              <a:t>luctuations</a:t>
            </a:r>
            <a:r>
              <a:rPr lang="de-DE" sz="2400" dirty="0" smtClean="0"/>
              <a:t>: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on </a:t>
            </a:r>
            <a:r>
              <a:rPr lang="de-DE" sz="2400" dirty="0" err="1" smtClean="0"/>
              <a:t>blocking</a:t>
            </a:r>
            <a:endParaRPr lang="en-US" sz="24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6321251" y="1428935"/>
            <a:ext cx="5461680" cy="5072133"/>
            <a:chOff x="6321251" y="1428935"/>
            <a:chExt cx="5461680" cy="507213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6321251" y="1798267"/>
              <a:ext cx="5080173" cy="3364283"/>
              <a:chOff x="3043771" y="2847975"/>
              <a:chExt cx="8436789" cy="4770277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3771" y="2847975"/>
                <a:ext cx="8436789" cy="4770277"/>
              </a:xfrm>
              <a:prstGeom prst="rect">
                <a:avLst/>
              </a:prstGeom>
            </p:spPr>
          </p:pic>
          <p:sp>
            <p:nvSpPr>
              <p:cNvPr id="5" name="Rechteck 4"/>
              <p:cNvSpPr/>
              <p:nvPr/>
            </p:nvSpPr>
            <p:spPr>
              <a:xfrm>
                <a:off x="4391025" y="3011671"/>
                <a:ext cx="1857375" cy="8554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4391025" y="3011671"/>
                <a:ext cx="1857375" cy="8554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4838700" y="3154546"/>
                <a:ext cx="1781175" cy="962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4840230" y="3167369"/>
                <a:ext cx="2616378" cy="1085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dirty="0" err="1"/>
                  <a:t>d</a:t>
                </a:r>
                <a:r>
                  <a:rPr lang="de-DE" sz="1050" dirty="0" err="1" smtClean="0"/>
                  <a:t>isregard</a:t>
                </a:r>
                <a:endParaRPr lang="de-DE" sz="1050" dirty="0" smtClean="0"/>
              </a:p>
              <a:p>
                <a:r>
                  <a:rPr lang="de-DE" sz="1050" dirty="0" smtClean="0"/>
                  <a:t>Code </a:t>
                </a:r>
                <a:r>
                  <a:rPr lang="de-DE" sz="1050" dirty="0" err="1" smtClean="0"/>
                  <a:t>simulations</a:t>
                </a:r>
                <a:endParaRPr lang="de-DE" sz="1050" dirty="0" smtClean="0"/>
              </a:p>
              <a:p>
                <a:r>
                  <a:rPr lang="de-DE" sz="1050" dirty="0" err="1"/>
                  <a:t>e</a:t>
                </a:r>
                <a:r>
                  <a:rPr lang="de-DE" sz="1050" dirty="0" err="1" smtClean="0"/>
                  <a:t>xact</a:t>
                </a:r>
                <a:r>
                  <a:rPr lang="de-DE" sz="1050" dirty="0" smtClean="0"/>
                  <a:t> </a:t>
                </a:r>
                <a:r>
                  <a:rPr lang="de-DE" sz="1050" dirty="0" err="1" smtClean="0"/>
                  <a:t>result</a:t>
                </a:r>
                <a:endParaRPr lang="en-US" sz="1050" dirty="0"/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6516809" y="5485405"/>
              <a:ext cx="5266122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Reason</a:t>
              </a:r>
              <a:r>
                <a:rPr lang="de-DE" sz="2000" dirty="0" smtClean="0"/>
                <a:t>: </a:t>
              </a:r>
              <a:r>
                <a:rPr lang="de-DE" sz="2000" dirty="0" err="1"/>
                <a:t>F</a:t>
              </a:r>
              <a:r>
                <a:rPr lang="de-DE" sz="2000" dirty="0" err="1" smtClean="0"/>
                <a:t>luctuations</a:t>
              </a:r>
              <a:r>
                <a:rPr lang="de-DE" sz="2000" dirty="0" smtClean="0"/>
                <a:t> </a:t>
              </a:r>
              <a:r>
                <a:rPr lang="de-DE" sz="2000" dirty="0"/>
                <a:t>in Pauli </a:t>
              </a:r>
              <a:r>
                <a:rPr lang="de-DE" sz="2000" dirty="0" err="1"/>
                <a:t>blocking</a:t>
              </a:r>
              <a:r>
                <a:rPr lang="de-DE" sz="2000" dirty="0"/>
                <a:t> </a:t>
              </a:r>
              <a:r>
                <a:rPr lang="de-DE" sz="2000" dirty="0" err="1"/>
                <a:t>factor</a:t>
              </a:r>
              <a:r>
                <a:rPr lang="de-DE" sz="2000" dirty="0"/>
                <a:t> (1-f</a:t>
              </a:r>
              <a:r>
                <a:rPr lang="de-DE" sz="2000" dirty="0" smtClean="0"/>
                <a:t>)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generally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underblocking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black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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red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systematic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diffrence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in BUU </a:t>
              </a:r>
              <a:r>
                <a:rPr lang="de-DE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QMD</a:t>
              </a:r>
              <a:endParaRPr lang="en-US" sz="20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735218" y="1428935"/>
              <a:ext cx="3995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/>
                <a:t>Collision</a:t>
              </a:r>
              <a:r>
                <a:rPr lang="de-DE" dirty="0"/>
                <a:t> </a:t>
              </a:r>
              <a:r>
                <a:rPr lang="de-DE" dirty="0" err="1"/>
                <a:t>rates</a:t>
              </a:r>
              <a:r>
                <a:rPr lang="de-DE" dirty="0"/>
                <a:t>, </a:t>
              </a:r>
              <a:r>
                <a:rPr lang="de-DE" dirty="0" err="1"/>
                <a:t>compared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exact</a:t>
              </a:r>
              <a:r>
                <a:rPr lang="de-DE" dirty="0"/>
                <a:t> </a:t>
              </a:r>
              <a:r>
                <a:rPr lang="de-DE" dirty="0" err="1"/>
                <a:t>result</a:t>
              </a:r>
              <a:r>
                <a:rPr lang="de-DE" dirty="0"/>
                <a:t>: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38149" y="1361044"/>
            <a:ext cx="5664765" cy="5473761"/>
            <a:chOff x="438149" y="1361044"/>
            <a:chExt cx="5664765" cy="547376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329" y="2792106"/>
              <a:ext cx="4936276" cy="3673367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 flipH="1">
              <a:off x="438149" y="1361044"/>
              <a:ext cx="546735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Fluctuations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occupation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final </a:t>
              </a:r>
              <a:r>
                <a:rPr lang="de-DE" sz="2000" dirty="0" err="1" smtClean="0"/>
                <a:t>state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occupation</a:t>
              </a:r>
              <a:endParaRPr lang="de-DE" sz="2000" dirty="0" smtClean="0"/>
            </a:p>
            <a:p>
              <a:r>
                <a:rPr lang="de-DE" dirty="0" err="1" smtClean="0">
                  <a:solidFill>
                    <a:srgbClr val="FF0000"/>
                  </a:solidFill>
                </a:rPr>
                <a:t>exact</a:t>
              </a:r>
              <a:r>
                <a:rPr lang="de-DE" dirty="0" smtClean="0">
                  <a:solidFill>
                    <a:srgbClr val="FF0000"/>
                  </a:solidFill>
                </a:rPr>
                <a:t>: </a:t>
              </a:r>
              <a:r>
                <a:rPr lang="de-DE" dirty="0" err="1" smtClean="0">
                  <a:solidFill>
                    <a:srgbClr val="FF0000"/>
                  </a:solidFill>
                </a:rPr>
                <a:t>red</a:t>
              </a:r>
              <a:endParaRPr lang="de-DE" dirty="0" smtClean="0">
                <a:solidFill>
                  <a:srgbClr val="FF0000"/>
                </a:solidFill>
              </a:endParaRPr>
            </a:p>
            <a:p>
              <a:r>
                <a:rPr lang="de-DE" dirty="0" err="1" smtClean="0">
                  <a:solidFill>
                    <a:srgbClr val="0070C0"/>
                  </a:solidFill>
                </a:rPr>
                <a:t>average</a:t>
              </a:r>
              <a:r>
                <a:rPr lang="de-DE" dirty="0" smtClean="0">
                  <a:solidFill>
                    <a:srgbClr val="0070C0"/>
                  </a:solidFill>
                </a:rPr>
                <a:t>: </a:t>
              </a:r>
              <a:r>
                <a:rPr lang="de-DE" dirty="0" err="1" smtClean="0">
                  <a:solidFill>
                    <a:srgbClr val="0070C0"/>
                  </a:solidFill>
                </a:rPr>
                <a:t>blue</a:t>
              </a:r>
              <a:endParaRPr lang="de-DE" dirty="0" smtClean="0">
                <a:solidFill>
                  <a:srgbClr val="0070C0"/>
                </a:solidFill>
              </a:endParaRPr>
            </a:p>
            <a:p>
              <a:r>
                <a:rPr lang="de-DE" dirty="0" err="1" smtClean="0"/>
                <a:t>effective</a:t>
              </a:r>
              <a:r>
                <a:rPr lang="de-DE" dirty="0" smtClean="0"/>
                <a:t> ( </a:t>
              </a:r>
              <a:r>
                <a:rPr lang="de-DE" dirty="0" err="1" smtClean="0"/>
                <a:t>enforce</a:t>
              </a:r>
              <a:r>
                <a:rPr lang="de-DE" dirty="0" smtClean="0"/>
                <a:t> f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≤1): </a:t>
              </a:r>
              <a:r>
                <a:rPr lang="de-DE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black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454758" y="2531753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BUU-type</a:t>
              </a:r>
              <a:endParaRPr 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564936" y="2525892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QMD-type</a:t>
              </a:r>
              <a:endParaRPr lang="en-US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86623" y="6465473"/>
              <a:ext cx="541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larger </a:t>
              </a:r>
              <a:r>
                <a:rPr lang="de-DE" dirty="0" err="1" smtClean="0"/>
                <a:t>fluctuations</a:t>
              </a:r>
              <a:r>
                <a:rPr lang="de-DE" dirty="0" smtClean="0"/>
                <a:t> in QMD, </a:t>
              </a:r>
              <a:r>
                <a:rPr lang="de-DE" dirty="0" err="1" smtClean="0"/>
                <a:t>smaller</a:t>
              </a:r>
              <a:r>
                <a:rPr lang="de-DE" dirty="0" smtClean="0"/>
                <a:t> </a:t>
              </a:r>
              <a:r>
                <a:rPr lang="de-DE" dirty="0" err="1" smtClean="0"/>
                <a:t>effective</a:t>
              </a:r>
              <a:r>
                <a:rPr lang="de-DE" dirty="0" smtClean="0"/>
                <a:t> </a:t>
              </a:r>
              <a:r>
                <a:rPr lang="de-DE" dirty="0" err="1" smtClean="0"/>
                <a:t>occupation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26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8499" y="191249"/>
            <a:ext cx="84523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 smtClean="0"/>
              <a:t>importance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fluctuations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FF0000"/>
                </a:solidFill>
              </a:rPr>
              <a:t>example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blocking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in QMD</a:t>
            </a:r>
            <a:endParaRPr lang="en-US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076199" y="679709"/>
            <a:ext cx="9414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Study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in QMD</a:t>
            </a:r>
          </a:p>
          <a:p>
            <a:r>
              <a:rPr lang="de-DE" dirty="0" smtClean="0"/>
              <a:t>X. Chen,...,YX. Zhang, </a:t>
            </a:r>
            <a:r>
              <a:rPr lang="de-DE" i="1" dirty="0" smtClean="0"/>
              <a:t>A </a:t>
            </a:r>
            <a:r>
              <a:rPr lang="de-DE" i="1" dirty="0" err="1" smtClean="0"/>
              <a:t>novel</a:t>
            </a:r>
            <a:r>
              <a:rPr lang="de-DE" i="1" dirty="0" smtClean="0"/>
              <a:t> Pauli </a:t>
            </a:r>
            <a:r>
              <a:rPr lang="de-DE" i="1" dirty="0" err="1" smtClean="0"/>
              <a:t>blocking</a:t>
            </a:r>
            <a:r>
              <a:rPr lang="de-DE" i="1" dirty="0" smtClean="0"/>
              <a:t> </a:t>
            </a:r>
            <a:r>
              <a:rPr lang="de-DE" i="1" dirty="0" err="1" smtClean="0"/>
              <a:t>method</a:t>
            </a:r>
            <a:r>
              <a:rPr lang="de-DE" i="1" dirty="0" smtClean="0"/>
              <a:t> in </a:t>
            </a:r>
            <a:r>
              <a:rPr lang="de-DE" i="1" dirty="0" err="1" smtClean="0"/>
              <a:t>quantum</a:t>
            </a:r>
            <a:r>
              <a:rPr lang="de-DE" i="1" dirty="0" smtClean="0"/>
              <a:t> </a:t>
            </a:r>
            <a:r>
              <a:rPr lang="de-DE" i="1" dirty="0" err="1" smtClean="0"/>
              <a:t>molecular</a:t>
            </a:r>
            <a:r>
              <a:rPr lang="de-DE" i="1" dirty="0" smtClean="0"/>
              <a:t> </a:t>
            </a:r>
            <a:r>
              <a:rPr lang="de-DE" i="1" dirty="0" err="1" smtClean="0"/>
              <a:t>dynamics</a:t>
            </a:r>
            <a:r>
              <a:rPr lang="de-DE" i="1" dirty="0" smtClean="0"/>
              <a:t> type </a:t>
            </a:r>
            <a:r>
              <a:rPr lang="de-DE" i="1" dirty="0" err="1" smtClean="0"/>
              <a:t>models</a:t>
            </a:r>
            <a:r>
              <a:rPr lang="de-DE" i="1" dirty="0" smtClean="0"/>
              <a:t>, </a:t>
            </a:r>
          </a:p>
          <a:p>
            <a:r>
              <a:rPr lang="da-DK" dirty="0" smtClean="0"/>
              <a:t>Phys.Rev.C 109, L021604 (2024) and NuSYM2025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12" y="2070266"/>
            <a:ext cx="3429900" cy="20529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69" y="2006298"/>
            <a:ext cx="3984137" cy="36849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17" y="4253280"/>
            <a:ext cx="4389579" cy="1995120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8398275" y="2070266"/>
            <a:ext cx="3708000" cy="4377563"/>
            <a:chOff x="8398275" y="2070266"/>
            <a:chExt cx="3708000" cy="43775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8275" y="2070266"/>
              <a:ext cx="3708000" cy="3454233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9260448" y="5524499"/>
              <a:ext cx="27028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Increase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in-</a:t>
              </a:r>
              <a:r>
                <a:rPr lang="de-DE" dirty="0" err="1" smtClean="0"/>
                <a:t>med</a:t>
              </a:r>
              <a:r>
                <a:rPr lang="de-DE" dirty="0" smtClean="0"/>
                <a:t> </a:t>
              </a:r>
              <a:r>
                <a:rPr lang="de-DE" dirty="0" err="1" smtClean="0"/>
                <a:t>Xsec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to</a:t>
              </a:r>
              <a:r>
                <a:rPr lang="de-DE" dirty="0" smtClean="0"/>
                <a:t> fit </a:t>
              </a:r>
              <a:r>
                <a:rPr lang="de-DE" b="1" dirty="0" err="1" smtClean="0"/>
                <a:t>vartl</a:t>
              </a:r>
              <a:r>
                <a:rPr lang="de-DE" dirty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new</a:t>
              </a:r>
              <a:r>
                <a:rPr lang="de-DE" dirty="0" smtClean="0"/>
                <a:t> PB</a:t>
              </a:r>
            </a:p>
            <a:p>
              <a:r>
                <a:rPr lang="de-DE" dirty="0" smtClean="0"/>
                <a:t>-&gt; </a:t>
              </a:r>
              <a:r>
                <a:rPr lang="de-DE" dirty="0" err="1" smtClean="0"/>
                <a:t>up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factors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about</a:t>
              </a:r>
              <a:r>
                <a:rPr lang="de-DE" dirty="0" smtClean="0"/>
                <a:t> 2!</a:t>
              </a:r>
              <a:endParaRPr lang="en-US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695450" y="1885600"/>
            <a:ext cx="10097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standard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975094" y="1576617"/>
            <a:ext cx="18957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new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de-DE" dirty="0" err="1" smtClean="0"/>
              <a:t>av</a:t>
            </a:r>
            <a:r>
              <a:rPr lang="de-DE" dirty="0" smtClean="0"/>
              <a:t>. </a:t>
            </a:r>
            <a:r>
              <a:rPr lang="de-DE" dirty="0" err="1" smtClean="0"/>
              <a:t>over</a:t>
            </a:r>
            <a:r>
              <a:rPr lang="de-DE" dirty="0" smtClean="0"/>
              <a:t> all</a:t>
            </a:r>
          </a:p>
          <a:p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en-US" dirty="0"/>
          </a:p>
        </p:txBody>
      </p:sp>
      <p:sp>
        <p:nvSpPr>
          <p:cNvPr id="12" name="Freihandform 11"/>
          <p:cNvSpPr/>
          <p:nvPr/>
        </p:nvSpPr>
        <p:spPr>
          <a:xfrm>
            <a:off x="6562725" y="4287134"/>
            <a:ext cx="1171575" cy="561091"/>
          </a:xfrm>
          <a:custGeom>
            <a:avLst/>
            <a:gdLst>
              <a:gd name="connsiteX0" fmla="*/ 0 w 1171575"/>
              <a:gd name="connsiteY0" fmla="*/ 199141 h 561091"/>
              <a:gd name="connsiteX1" fmla="*/ 314325 w 1171575"/>
              <a:gd name="connsiteY1" fmla="*/ 18166 h 561091"/>
              <a:gd name="connsiteX2" fmla="*/ 752475 w 1171575"/>
              <a:gd name="connsiteY2" fmla="*/ 18166 h 561091"/>
              <a:gd name="connsiteX3" fmla="*/ 952500 w 1171575"/>
              <a:gd name="connsiteY3" fmla="*/ 122941 h 561091"/>
              <a:gd name="connsiteX4" fmla="*/ 1133475 w 1171575"/>
              <a:gd name="connsiteY4" fmla="*/ 389641 h 561091"/>
              <a:gd name="connsiteX5" fmla="*/ 1171575 w 1171575"/>
              <a:gd name="connsiteY5" fmla="*/ 561091 h 56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5" h="561091">
                <a:moveTo>
                  <a:pt x="0" y="199141"/>
                </a:moveTo>
                <a:cubicBezTo>
                  <a:pt x="94456" y="123734"/>
                  <a:pt x="188913" y="48328"/>
                  <a:pt x="314325" y="18166"/>
                </a:cubicBezTo>
                <a:cubicBezTo>
                  <a:pt x="439737" y="-11996"/>
                  <a:pt x="646113" y="704"/>
                  <a:pt x="752475" y="18166"/>
                </a:cubicBezTo>
                <a:cubicBezTo>
                  <a:pt x="858837" y="35628"/>
                  <a:pt x="889000" y="61029"/>
                  <a:pt x="952500" y="122941"/>
                </a:cubicBezTo>
                <a:cubicBezTo>
                  <a:pt x="1016000" y="184853"/>
                  <a:pt x="1096963" y="316616"/>
                  <a:pt x="1133475" y="389641"/>
                </a:cubicBezTo>
                <a:cubicBezTo>
                  <a:pt x="1169987" y="462666"/>
                  <a:pt x="1170781" y="511878"/>
                  <a:pt x="1171575" y="56109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940" y="521891"/>
            <a:ext cx="751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/>
              <a:t> </a:t>
            </a:r>
            <a:r>
              <a:rPr lang="de-DE" dirty="0" smtClean="0"/>
              <a:t>w/o </a:t>
            </a:r>
            <a:r>
              <a:rPr lang="de-DE" dirty="0" err="1" smtClean="0"/>
              <a:t>collisions</a:t>
            </a:r>
            <a:r>
              <a:rPr lang="de-DE" dirty="0" smtClean="0"/>
              <a:t> (M</a:t>
            </a:r>
            <a:r>
              <a:rPr lang="de-DE" dirty="0"/>
              <a:t>. Colonna, et al., PRC104 (2021))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939562" y="809613"/>
            <a:ext cx="5458623" cy="1260017"/>
            <a:chOff x="2177549" y="2066442"/>
            <a:chExt cx="5458623" cy="126001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7549" y="2066442"/>
              <a:ext cx="1228275" cy="1130267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5797" y="2086626"/>
              <a:ext cx="1344150" cy="123983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947" y="2129875"/>
              <a:ext cx="973350" cy="11591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297" y="2161592"/>
              <a:ext cx="1042875" cy="116486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1239" y="2086626"/>
              <a:ext cx="1042875" cy="1089900"/>
            </a:xfrm>
            <a:prstGeom prst="rect">
              <a:avLst/>
            </a:prstGeom>
          </p:spPr>
        </p:pic>
      </p:grpSp>
      <p:sp>
        <p:nvSpPr>
          <p:cNvPr id="2" name="Rechteck 1"/>
          <p:cNvSpPr/>
          <p:nvPr/>
        </p:nvSpPr>
        <p:spPr>
          <a:xfrm>
            <a:off x="1848806" y="935077"/>
            <a:ext cx="172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evolution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standing</a:t>
            </a:r>
            <a:r>
              <a:rPr lang="de-DE" sz="2000" dirty="0"/>
              <a:t> </a:t>
            </a:r>
            <a:r>
              <a:rPr lang="de-DE" sz="2000" dirty="0" err="1"/>
              <a:t>wave</a:t>
            </a:r>
            <a:endParaRPr lang="en-US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1240" y="924501"/>
            <a:ext cx="1310266" cy="876220"/>
          </a:xfrm>
          <a:prstGeom prst="rect">
            <a:avLst/>
          </a:prstGeom>
        </p:spPr>
      </p:pic>
      <p:pic>
        <p:nvPicPr>
          <p:cNvPr id="27" name="Picture 22" descr="box-N128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376" y="43348"/>
            <a:ext cx="1269512" cy="1269512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1773603" y="71989"/>
            <a:ext cx="87904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Box: </a:t>
            </a:r>
            <a:r>
              <a:rPr lang="de-DE" sz="2400" dirty="0" err="1" smtClean="0"/>
              <a:t>importance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fluctuations</a:t>
            </a:r>
            <a:r>
              <a:rPr lang="de-DE" sz="2400" dirty="0" smtClean="0"/>
              <a:t>: </a:t>
            </a:r>
            <a:r>
              <a:rPr lang="de-DE" sz="2400" dirty="0" err="1" smtClean="0"/>
              <a:t>influence</a:t>
            </a:r>
            <a:r>
              <a:rPr lang="de-DE" sz="2400" dirty="0" smtClean="0"/>
              <a:t> on </a:t>
            </a:r>
            <a:r>
              <a:rPr lang="de-DE" sz="2400" dirty="0" err="1" smtClean="0"/>
              <a:t>mean</a:t>
            </a:r>
            <a:r>
              <a:rPr lang="de-DE" sz="2400" dirty="0" smtClean="0"/>
              <a:t> </a:t>
            </a:r>
            <a:r>
              <a:rPr lang="de-DE" sz="2400" dirty="0" err="1" smtClean="0"/>
              <a:t>field</a:t>
            </a:r>
            <a:r>
              <a:rPr lang="de-DE" sz="2400" dirty="0" smtClean="0"/>
              <a:t> </a:t>
            </a:r>
            <a:r>
              <a:rPr lang="de-DE" sz="2400" dirty="0" err="1" smtClean="0"/>
              <a:t>propagation</a:t>
            </a:r>
            <a:endParaRPr lang="en-US" sz="240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145005" y="2148060"/>
            <a:ext cx="7430592" cy="3640537"/>
            <a:chOff x="145005" y="2148060"/>
            <a:chExt cx="7430592" cy="3640537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45005" y="2148060"/>
              <a:ext cx="7430592" cy="3640537"/>
              <a:chOff x="2786857" y="1224363"/>
              <a:chExt cx="7430592" cy="3640537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8512" y="1993100"/>
                <a:ext cx="3174975" cy="287180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0887" y="2832150"/>
                <a:ext cx="347625" cy="1193700"/>
              </a:xfrm>
              <a:prstGeom prst="rect">
                <a:avLst/>
              </a:prstGeom>
            </p:spPr>
          </p:pic>
          <p:sp>
            <p:nvSpPr>
              <p:cNvPr id="17" name="Rechteck 16"/>
              <p:cNvSpPr/>
              <p:nvPr/>
            </p:nvSpPr>
            <p:spPr>
              <a:xfrm>
                <a:off x="5074920" y="2249424"/>
                <a:ext cx="411480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983944" y="162376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SMF</a:t>
                </a:r>
                <a:endParaRPr lang="en-US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6327648" y="1623768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ImQMD</a:t>
                </a:r>
                <a:endParaRPr lang="en-US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4160887" y="1224363"/>
                <a:ext cx="359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Force </a:t>
                </a:r>
                <a:r>
                  <a:rPr lang="de-DE" dirty="0" err="1" smtClean="0"/>
                  <a:t>averaged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at initial time</a:t>
                </a:r>
                <a:endParaRPr lang="en-US" dirty="0"/>
              </a:p>
            </p:txBody>
          </p:sp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6857" y="1962825"/>
                <a:ext cx="1645425" cy="899600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7671" y="2055404"/>
                <a:ext cx="2387025" cy="1211000"/>
              </a:xfrm>
              <a:prstGeom prst="rect">
                <a:avLst/>
              </a:prstGeom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7517671" y="3305129"/>
                <a:ext cx="26997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black</a:t>
                </a:r>
                <a:r>
                  <a:rPr lang="de-DE" sz="1400" dirty="0" smtClean="0"/>
                  <a:t>) </a:t>
                </a:r>
                <a:r>
                  <a:rPr lang="de-DE" sz="1400" dirty="0" err="1" smtClean="0"/>
                  <a:t>approx</a:t>
                </a:r>
                <a:r>
                  <a:rPr lang="de-DE" sz="1400" dirty="0" smtClean="0"/>
                  <a:t>. </a:t>
                </a:r>
                <a:r>
                  <a:rPr lang="de-DE" sz="1400" dirty="0" err="1" smtClean="0"/>
                  <a:t>eval</a:t>
                </a:r>
                <a:r>
                  <a:rPr lang="de-DE" sz="1400" dirty="0" smtClean="0"/>
                  <a:t>.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>
                    <a:latin typeface="Symbol" panose="05050102010706020507" pitchFamily="18" charset="2"/>
                  </a:rPr>
                  <a:t>r</a:t>
                </a:r>
                <a:r>
                  <a:rPr lang="de-DE" sz="1400" baseline="30000" dirty="0" err="1" smtClean="0">
                    <a:latin typeface="Symbol" panose="05050102010706020507" pitchFamily="18" charset="2"/>
                  </a:rPr>
                  <a:t>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term</a:t>
                </a:r>
                <a:endParaRPr lang="de-DE" sz="1400" dirty="0" smtClean="0"/>
              </a:p>
              <a:p>
                <a:endParaRPr lang="en-US" sz="1400" dirty="0"/>
              </a:p>
              <a:p>
                <a:r>
                  <a:rPr lang="de-DE" sz="1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red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better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eval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. </a:t>
                </a:r>
                <a:r>
                  <a:rPr lang="de-DE" sz="1400" dirty="0" err="1">
                    <a:solidFill>
                      <a:srgbClr val="FF0000"/>
                    </a:solidFill>
                  </a:rPr>
                  <a:t>of</a:t>
                </a:r>
                <a:r>
                  <a:rPr lang="de-DE" sz="1400" dirty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de-DE" sz="1400" baseline="30000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de-DE" sz="1400" dirty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term</a:t>
                </a:r>
                <a:endParaRPr lang="de-DE" sz="1400" dirty="0" smtClean="0">
                  <a:solidFill>
                    <a:srgbClr val="FF0000"/>
                  </a:solidFill>
                </a:endParaRPr>
              </a:p>
              <a:p>
                <a:r>
                  <a:rPr lang="de-DE" sz="1400" dirty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       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lattice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Hamiltonian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appraoch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Rechteck 24"/>
            <p:cNvSpPr/>
            <p:nvPr/>
          </p:nvSpPr>
          <p:spPr>
            <a:xfrm>
              <a:off x="4953000" y="3469634"/>
              <a:ext cx="2309844" cy="438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>
                  <a:solidFill>
                    <a:schemeClr val="tx1"/>
                  </a:solidFill>
                </a:rPr>
                <a:t>disregard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red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curves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952999" y="4234791"/>
              <a:ext cx="2309845" cy="984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081810" y="2728392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BUU-type</a:t>
              </a:r>
              <a:endParaRPr lang="en-US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175379" y="2171053"/>
            <a:ext cx="8644258" cy="4417318"/>
            <a:chOff x="3175379" y="2171053"/>
            <a:chExt cx="8644258" cy="441731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2844" y="3173121"/>
              <a:ext cx="4556793" cy="319793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7734706" y="2171053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strength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function</a:t>
              </a:r>
              <a:r>
                <a:rPr lang="de-DE" sz="2000" dirty="0" smtClean="0"/>
                <a:t>, power </a:t>
              </a:r>
              <a:r>
                <a:rPr lang="de-DE" sz="2000" dirty="0" err="1" smtClean="0"/>
                <a:t>spectrum</a:t>
              </a:r>
              <a:r>
                <a:rPr lang="de-DE" sz="2000" dirty="0" smtClean="0"/>
                <a:t>: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3175379" y="5311738"/>
              <a:ext cx="6225475" cy="1276633"/>
              <a:chOff x="3175379" y="5311738"/>
              <a:chExt cx="6225475" cy="1276633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3175379" y="6219039"/>
                <a:ext cx="4370107" cy="36933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QMD </a:t>
                </a:r>
                <a:r>
                  <a:rPr lang="de-DE" dirty="0" err="1" smtClean="0"/>
                  <a:t>codes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broadening</a:t>
                </a:r>
                <a:r>
                  <a:rPr lang="de-DE" dirty="0" smtClean="0"/>
                  <a:t> (larger </a:t>
                </a:r>
                <a:r>
                  <a:rPr lang="de-DE" dirty="0" err="1" smtClean="0"/>
                  <a:t>fluctuations</a:t>
                </a:r>
                <a:r>
                  <a:rPr lang="de-DE" dirty="0" smtClean="0"/>
                  <a:t>)</a:t>
                </a:r>
                <a:endParaRPr lang="en-US" dirty="0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7690104" y="5311738"/>
                <a:ext cx="1710750" cy="1180501"/>
              </a:xfrm>
              <a:custGeom>
                <a:avLst/>
                <a:gdLst>
                  <a:gd name="connsiteX0" fmla="*/ 0 w 1810512"/>
                  <a:gd name="connsiteY0" fmla="*/ 1645920 h 1645920"/>
                  <a:gd name="connsiteX1" fmla="*/ 1307592 w 1810512"/>
                  <a:gd name="connsiteY1" fmla="*/ 1490472 h 1645920"/>
                  <a:gd name="connsiteX2" fmla="*/ 1810512 w 1810512"/>
                  <a:gd name="connsiteY2" fmla="*/ 0 h 1645920"/>
                  <a:gd name="connsiteX0" fmla="*/ 0 w 1810512"/>
                  <a:gd name="connsiteY0" fmla="*/ 1645920 h 1645920"/>
                  <a:gd name="connsiteX1" fmla="*/ 1325880 w 1810512"/>
                  <a:gd name="connsiteY1" fmla="*/ 1307592 h 1645920"/>
                  <a:gd name="connsiteX2" fmla="*/ 1810512 w 1810512"/>
                  <a:gd name="connsiteY2" fmla="*/ 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0512" h="1645920">
                    <a:moveTo>
                      <a:pt x="0" y="1645920"/>
                    </a:moveTo>
                    <a:lnTo>
                      <a:pt x="1325880" y="1307592"/>
                    </a:lnTo>
                    <a:cubicBezTo>
                      <a:pt x="1627632" y="1033272"/>
                      <a:pt x="1709928" y="608076"/>
                      <a:pt x="1810512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feld 31"/>
            <p:cNvSpPr txBox="1"/>
            <p:nvPr/>
          </p:nvSpPr>
          <p:spPr>
            <a:xfrm>
              <a:off x="7416010" y="2824469"/>
              <a:ext cx="2780363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BUU type; horizontal </a:t>
              </a:r>
              <a:r>
                <a:rPr lang="de-DE" dirty="0" err="1" smtClean="0"/>
                <a:t>lines</a:t>
              </a:r>
              <a:r>
                <a:rPr lang="de-DE" dirty="0"/>
                <a:t> </a:t>
              </a:r>
              <a:r>
                <a:rPr lang="de-DE" dirty="0" err="1" smtClean="0"/>
                <a:t>exact</a:t>
              </a:r>
              <a:r>
                <a:rPr lang="de-DE" dirty="0" smtClean="0"/>
                <a:t> </a:t>
              </a:r>
              <a:r>
                <a:rPr lang="de-DE" dirty="0" err="1" smtClean="0"/>
                <a:t>results</a:t>
              </a:r>
              <a:r>
                <a:rPr lang="de-DE" dirty="0" smtClean="0"/>
                <a:t> </a:t>
              </a:r>
              <a:r>
                <a:rPr lang="de-DE" dirty="0" err="1" smtClean="0"/>
                <a:t>from</a:t>
              </a:r>
              <a:r>
                <a:rPr lang="de-DE" dirty="0" smtClean="0"/>
                <a:t> Landau </a:t>
              </a:r>
              <a:r>
                <a:rPr lang="de-DE" dirty="0" err="1" smtClean="0"/>
                <a:t>theory</a:t>
              </a:r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8582025" y="3469634"/>
              <a:ext cx="1238250" cy="11214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9201150" y="5081612"/>
              <a:ext cx="406335" cy="292752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4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2793</Words>
  <Application>Microsoft Office PowerPoint</Application>
  <PresentationFormat>Breitbild</PresentationFormat>
  <Paragraphs>348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Lucida Calligraphy</vt:lpstr>
      <vt:lpstr>Symbol</vt:lpstr>
      <vt:lpstr>Wingdings</vt:lpstr>
      <vt:lpstr>Office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Wolter</dc:creator>
  <cp:lastModifiedBy>Wolter</cp:lastModifiedBy>
  <cp:revision>86</cp:revision>
  <dcterms:created xsi:type="dcterms:W3CDTF">2025-11-08T12:14:00Z</dcterms:created>
  <dcterms:modified xsi:type="dcterms:W3CDTF">2025-11-10T12:48:30Z</dcterms:modified>
</cp:coreProperties>
</file>