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42" r:id="rId2"/>
    <p:sldId id="2944" r:id="rId3"/>
    <p:sldId id="2914" r:id="rId4"/>
    <p:sldId id="2891" r:id="rId5"/>
    <p:sldId id="2932" r:id="rId6"/>
    <p:sldId id="2919" r:id="rId7"/>
    <p:sldId id="2924" r:id="rId8"/>
    <p:sldId id="2921" r:id="rId9"/>
    <p:sldId id="2946" r:id="rId10"/>
    <p:sldId id="2922" r:id="rId11"/>
    <p:sldId id="2341" r:id="rId12"/>
    <p:sldId id="2344" r:id="rId13"/>
    <p:sldId id="2360" r:id="rId14"/>
    <p:sldId id="2940" r:id="rId15"/>
    <p:sldId id="2923" r:id="rId16"/>
    <p:sldId id="2948" r:id="rId17"/>
    <p:sldId id="2960" r:id="rId18"/>
    <p:sldId id="2772" r:id="rId19"/>
    <p:sldId id="2964" r:id="rId20"/>
    <p:sldId id="2950" r:id="rId21"/>
    <p:sldId id="2956" r:id="rId22"/>
    <p:sldId id="2955" r:id="rId23"/>
    <p:sldId id="2954" r:id="rId24"/>
    <p:sldId id="2935" r:id="rId25"/>
    <p:sldId id="2664" r:id="rId26"/>
    <p:sldId id="2926" r:id="rId27"/>
  </p:sldIdLst>
  <p:sldSz cx="9144000" cy="6858000" type="screen4x3"/>
  <p:notesSz cx="67945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3300"/>
    <a:srgbClr val="FF3300"/>
    <a:srgbClr val="000066"/>
    <a:srgbClr val="FF9999"/>
    <a:srgbClr val="006600"/>
    <a:srgbClr val="33CCFF"/>
    <a:srgbClr val="00FFFF"/>
    <a:srgbClr val="9999FF"/>
    <a:srgbClr val="D43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0" autoAdjust="0"/>
    <p:restoredTop sz="94660"/>
  </p:normalViewPr>
  <p:slideViewPr>
    <p:cSldViewPr>
      <p:cViewPr varScale="1">
        <p:scale>
          <a:sx n="77" d="100"/>
          <a:sy n="77" d="100"/>
        </p:scale>
        <p:origin x="5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90557-03A7-4552-B555-B3CB5E862B4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671A-B838-47BC-A321-D94FE14DC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24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56867-4B9D-4819-83F4-E628B1C27341}" type="datetimeFigureOut">
              <a:rPr lang="de-DE" smtClean="0"/>
              <a:t>11.11.2025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EF42E-219E-453E-ABA6-B83A14C3CFB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1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GW170817 at </a:t>
            </a:r>
            <a:r>
              <a:rPr lang="de-DE" dirty="0" err="1"/>
              <a:t>distamce</a:t>
            </a:r>
            <a:r>
              <a:rPr lang="de-DE" dirty="0"/>
              <a:t> 40Mpc 1pc=3.3 </a:t>
            </a:r>
            <a:r>
              <a:rPr lang="de-DE" dirty="0" err="1"/>
              <a:t>Ly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63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1800" b="0" i="0" u="none" strike="noStrike" baseline="0" dirty="0" err="1">
                <a:latin typeface="AdvTTc7427115"/>
              </a:rPr>
              <a:t>finds</a:t>
            </a:r>
            <a:r>
              <a:rPr lang="de-DE" sz="1800" b="0" i="0" u="none" strike="noStrike" baseline="0" dirty="0">
                <a:latin typeface="AdvTTc7427115"/>
              </a:rPr>
              <a:t> </a:t>
            </a:r>
            <a:r>
              <a:rPr lang="de-DE" sz="1800" b="0" i="0" u="none" strike="noStrike" baseline="0" dirty="0" err="1">
                <a:latin typeface="AdvTTc7427115"/>
              </a:rPr>
              <a:t>that</a:t>
            </a:r>
            <a:r>
              <a:rPr lang="de-DE" sz="1800" b="0" i="0" u="none" strike="noStrike" baseline="0" dirty="0">
                <a:latin typeface="AdvTTc7427115"/>
              </a:rPr>
              <a:t> </a:t>
            </a:r>
            <a:r>
              <a:rPr lang="de-DE" sz="1800" b="0" i="0" u="none" strike="noStrike" baseline="0" dirty="0" err="1">
                <a:latin typeface="AdvTTc7427115"/>
              </a:rPr>
              <a:t>dependence</a:t>
            </a:r>
            <a:r>
              <a:rPr lang="de-DE" sz="1800" b="0" i="0" u="none" strike="noStrike" baseline="0" dirty="0">
                <a:latin typeface="AdvTTc7427115"/>
              </a:rPr>
              <a:t> of in-medium </a:t>
            </a:r>
            <a:r>
              <a:rPr lang="de-DE" sz="1800" b="0" i="0" u="none" strike="noStrike" baseline="0" dirty="0" err="1">
                <a:latin typeface="AdvTTc7427115"/>
              </a:rPr>
              <a:t>elastic</a:t>
            </a:r>
            <a:r>
              <a:rPr lang="de-DE" sz="1800" b="0" i="0" u="none" strike="noStrike" baseline="0" dirty="0">
                <a:latin typeface="AdvTTc7427115"/>
              </a:rPr>
              <a:t> </a:t>
            </a:r>
            <a:r>
              <a:rPr lang="de-DE" sz="1800" b="0" i="0" u="none" strike="noStrike" baseline="0" dirty="0" err="1">
                <a:latin typeface="AdvTTc7427115"/>
              </a:rPr>
              <a:t>cross-sections</a:t>
            </a:r>
            <a:r>
              <a:rPr lang="de-DE" sz="1800" b="0" i="0" u="none" strike="noStrike" baseline="0" dirty="0">
                <a:latin typeface="AdvTTc7427115"/>
              </a:rPr>
              <a:t> </a:t>
            </a:r>
            <a:r>
              <a:rPr lang="en-US" sz="1800" b="0" i="0" u="none" strike="noStrike" baseline="0" dirty="0">
                <a:latin typeface="AdvTTc7427115"/>
              </a:rPr>
              <a:t>on isospin asymmetry has a nonnegligible impact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219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 err="1"/>
              <a:t>Drischler</a:t>
            </a:r>
            <a:r>
              <a:rPr lang="de-DE" dirty="0"/>
              <a:t>: </a:t>
            </a:r>
            <a:r>
              <a:rPr lang="en-US" sz="1800" b="0" i="0" u="none" strike="noStrike" baseline="0" dirty="0">
                <a:latin typeface="CMR10"/>
              </a:rPr>
              <a:t>correlated effective field theory truncation </a:t>
            </a:r>
            <a:r>
              <a:rPr lang="de-DE" sz="1800" b="0" i="0" u="none" strike="noStrike" baseline="0" dirty="0" err="1">
                <a:latin typeface="CMR10"/>
              </a:rPr>
              <a:t>errors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8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 err="1"/>
              <a:t>Drischler</a:t>
            </a:r>
            <a:r>
              <a:rPr lang="de-DE" dirty="0"/>
              <a:t>: </a:t>
            </a:r>
            <a:r>
              <a:rPr lang="en-US" sz="1800" b="0" i="0" u="none" strike="noStrike" baseline="0" dirty="0">
                <a:latin typeface="CMR10"/>
              </a:rPr>
              <a:t>correlated effective field theory truncation </a:t>
            </a:r>
            <a:r>
              <a:rPr lang="de-DE" sz="1800" b="0" i="0" u="none" strike="noStrike" baseline="0" dirty="0" err="1">
                <a:latin typeface="CMR10"/>
              </a:rPr>
              <a:t>errors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759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857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994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CMR9"/>
              </a:rPr>
              <a:t>The top panel displays the 0</a:t>
            </a:r>
            <a:r>
              <a:rPr lang="en-US" sz="1800" b="0" i="0" u="none" strike="noStrike" baseline="0" dirty="0">
                <a:latin typeface="CMMI9"/>
              </a:rPr>
              <a:t>.</a:t>
            </a:r>
            <a:r>
              <a:rPr lang="en-US" sz="1800" b="0" i="0" u="none" strike="noStrike" baseline="0" dirty="0">
                <a:latin typeface="CMR9"/>
              </a:rPr>
              <a:t>3</a:t>
            </a:r>
            <a:r>
              <a:rPr lang="en-US" sz="1800" b="0" i="0" u="none" strike="noStrike" baseline="0" dirty="0">
                <a:latin typeface="CMSY9"/>
              </a:rPr>
              <a:t>−</a:t>
            </a:r>
            <a:r>
              <a:rPr lang="en-US" sz="1800" b="0" i="0" u="none" strike="noStrike" baseline="0" dirty="0">
                <a:latin typeface="CMR9"/>
              </a:rPr>
              <a:t>2</a:t>
            </a:r>
            <a:r>
              <a:rPr lang="en-US" sz="1800" b="0" i="0" u="none" strike="noStrike" baseline="0" dirty="0">
                <a:latin typeface="CMMI9"/>
              </a:rPr>
              <a:t>.</a:t>
            </a:r>
            <a:r>
              <a:rPr lang="en-US" sz="1800" b="0" i="0" u="none" strike="noStrike" baseline="0" dirty="0">
                <a:latin typeface="CMR9"/>
              </a:rPr>
              <a:t>0 keV bolometric pulse profile with its associated Poisson uncertainty.</a:t>
            </a:r>
          </a:p>
          <a:p>
            <a:pPr algn="l"/>
            <a:r>
              <a:rPr lang="en-US" sz="1800" b="0" i="0" u="none" strike="noStrike" baseline="0" dirty="0">
                <a:latin typeface="CMR9"/>
              </a:rPr>
              <a:t>The bottom panel shows the energy resolved pulse </a:t>
            </a:r>
            <a:r>
              <a:rPr lang="de-DE" sz="1800" b="0" i="0" u="none" strike="noStrike" baseline="0" dirty="0" err="1">
                <a:latin typeface="CMR9"/>
              </a:rPr>
              <a:t>profile</a:t>
            </a:r>
            <a:r>
              <a:rPr lang="de-DE" sz="1800" b="0" i="0" u="none" strike="noStrike" baseline="0" dirty="0">
                <a:latin typeface="CMR9"/>
              </a:rPr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0304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CMR9"/>
              </a:rPr>
              <a:t>The top panel displays the 0</a:t>
            </a:r>
            <a:r>
              <a:rPr lang="en-US" sz="1800" b="0" i="0" u="none" strike="noStrike" baseline="0" dirty="0">
                <a:latin typeface="CMMI9"/>
              </a:rPr>
              <a:t>.</a:t>
            </a:r>
            <a:r>
              <a:rPr lang="en-US" sz="1800" b="0" i="0" u="none" strike="noStrike" baseline="0" dirty="0">
                <a:latin typeface="CMR9"/>
              </a:rPr>
              <a:t>3</a:t>
            </a:r>
            <a:r>
              <a:rPr lang="en-US" sz="1800" b="0" i="0" u="none" strike="noStrike" baseline="0" dirty="0">
                <a:latin typeface="CMSY9"/>
              </a:rPr>
              <a:t>−</a:t>
            </a:r>
            <a:r>
              <a:rPr lang="en-US" sz="1800" b="0" i="0" u="none" strike="noStrike" baseline="0" dirty="0">
                <a:latin typeface="CMR9"/>
              </a:rPr>
              <a:t>2</a:t>
            </a:r>
            <a:r>
              <a:rPr lang="en-US" sz="1800" b="0" i="0" u="none" strike="noStrike" baseline="0" dirty="0">
                <a:latin typeface="CMMI9"/>
              </a:rPr>
              <a:t>.</a:t>
            </a:r>
            <a:r>
              <a:rPr lang="en-US" sz="1800" b="0" i="0" u="none" strike="noStrike" baseline="0" dirty="0">
                <a:latin typeface="CMR9"/>
              </a:rPr>
              <a:t>0 keV bolometric pulse profile with its associated Poisson uncertainty.</a:t>
            </a:r>
          </a:p>
          <a:p>
            <a:r>
              <a:rPr lang="en-US" sz="1800" b="0" i="0" u="none" strike="noStrike" baseline="0" dirty="0">
                <a:latin typeface="CMR9"/>
              </a:rPr>
              <a:t>The bottom panel shows the energy resolved pulse </a:t>
            </a:r>
            <a:r>
              <a:rPr lang="de-DE" sz="1800" b="0" i="0" u="none" strike="noStrike" baseline="0" dirty="0" err="1">
                <a:latin typeface="CMR9"/>
              </a:rPr>
              <a:t>profile</a:t>
            </a:r>
            <a:r>
              <a:rPr lang="de-DE" sz="1800" b="0" i="0" u="none" strike="noStrike" baseline="0" dirty="0">
                <a:latin typeface="CMR9"/>
              </a:rPr>
              <a:t>. </a:t>
            </a:r>
            <a:r>
              <a:rPr lang="de-DE" sz="1200" i="1" dirty="0">
                <a:solidFill>
                  <a:srgbClr val="002060"/>
                </a:solidFill>
              </a:rPr>
              <a:t>„</a:t>
            </a:r>
            <a:r>
              <a:rPr lang="de-DE" sz="1200" i="1" dirty="0" err="1">
                <a:solidFill>
                  <a:srgbClr val="002060"/>
                </a:solidFill>
              </a:rPr>
              <a:t>well</a:t>
            </a:r>
            <a:r>
              <a:rPr lang="de-DE" sz="1200" i="1" dirty="0">
                <a:solidFill>
                  <a:srgbClr val="002060"/>
                </a:solidFill>
              </a:rPr>
              <a:t> </a:t>
            </a:r>
            <a:r>
              <a:rPr lang="de-DE" sz="1200" i="1" dirty="0" err="1">
                <a:solidFill>
                  <a:srgbClr val="002060"/>
                </a:solidFill>
              </a:rPr>
              <a:t>known</a:t>
            </a:r>
            <a:r>
              <a:rPr lang="de-DE" sz="1200" i="1" dirty="0">
                <a:solidFill>
                  <a:srgbClr val="002060"/>
                </a:solidFill>
              </a:rPr>
              <a:t> </a:t>
            </a:r>
            <a:r>
              <a:rPr lang="de-DE" sz="1200" i="1" dirty="0" err="1">
                <a:solidFill>
                  <a:srgbClr val="002060"/>
                </a:solidFill>
              </a:rPr>
              <a:t>mass</a:t>
            </a:r>
            <a:r>
              <a:rPr lang="de-DE" sz="1200" i="1" dirty="0">
                <a:solidFill>
                  <a:srgbClr val="002060"/>
                </a:solidFill>
              </a:rPr>
              <a:t> and </a:t>
            </a:r>
            <a:r>
              <a:rPr lang="de-DE" sz="1200" i="1" dirty="0" err="1">
                <a:solidFill>
                  <a:srgbClr val="002060"/>
                </a:solidFill>
              </a:rPr>
              <a:t>seen</a:t>
            </a:r>
            <a:r>
              <a:rPr lang="de-DE" sz="1200" i="1" dirty="0">
                <a:solidFill>
                  <a:srgbClr val="002060"/>
                </a:solidFill>
              </a:rPr>
              <a:t> </a:t>
            </a:r>
            <a:r>
              <a:rPr lang="de-DE" sz="1200" i="1" dirty="0" err="1">
                <a:solidFill>
                  <a:srgbClr val="002060"/>
                </a:solidFill>
              </a:rPr>
              <a:t>edge</a:t>
            </a:r>
            <a:r>
              <a:rPr lang="de-DE" sz="1200" i="1" dirty="0">
                <a:solidFill>
                  <a:srgbClr val="002060"/>
                </a:solidFill>
              </a:rPr>
              <a:t> on“</a:t>
            </a:r>
          </a:p>
          <a:p>
            <a:pPr algn="l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324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EOS, </a:t>
            </a:r>
            <a:r>
              <a:rPr lang="de-DE" dirty="0" err="1"/>
              <a:t>middle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APR4 (1998)   10^36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equal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10^30 bar</a:t>
            </a:r>
          </a:p>
          <a:p>
            <a:r>
              <a:rPr lang="de-DE" baseline="0" dirty="0" err="1"/>
              <a:t>sum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two</a:t>
            </a:r>
            <a:r>
              <a:rPr lang="de-DE" baseline="0" dirty="0"/>
              <a:t> </a:t>
            </a:r>
            <a:r>
              <a:rPr lang="de-DE" baseline="0" dirty="0" err="1"/>
              <a:t>neutron</a:t>
            </a:r>
            <a:r>
              <a:rPr lang="de-DE" baseline="0" dirty="0"/>
              <a:t> </a:t>
            </a:r>
            <a:r>
              <a:rPr lang="de-DE" baseline="0" dirty="0" err="1"/>
              <a:t>star</a:t>
            </a:r>
            <a:r>
              <a:rPr lang="de-DE" baseline="0" dirty="0"/>
              <a:t> </a:t>
            </a:r>
            <a:r>
              <a:rPr lang="de-DE" baseline="0" dirty="0" err="1"/>
              <a:t>masses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2.7 solar </a:t>
            </a:r>
            <a:r>
              <a:rPr lang="de-DE" baseline="0" dirty="0" err="1"/>
              <a:t>masses</a:t>
            </a:r>
            <a:endParaRPr lang="de-DE" baseline="0" dirty="0"/>
          </a:p>
          <a:p>
            <a:r>
              <a:rPr lang="de-DE" baseline="0" dirty="0"/>
              <a:t>„</a:t>
            </a:r>
            <a:r>
              <a:rPr lang="de-DE" baseline="0" dirty="0" err="1"/>
              <a:t>coherent</a:t>
            </a:r>
            <a:r>
              <a:rPr lang="de-DE" baseline="0" dirty="0"/>
              <a:t> </a:t>
            </a:r>
            <a:r>
              <a:rPr lang="de-DE" baseline="0" dirty="0" err="1"/>
              <a:t>Bayesian</a:t>
            </a:r>
            <a:r>
              <a:rPr lang="de-DE" baseline="0" dirty="0"/>
              <a:t> </a:t>
            </a:r>
            <a:r>
              <a:rPr lang="de-DE" baseline="0" dirty="0" err="1"/>
              <a:t>analysis</a:t>
            </a:r>
            <a:r>
              <a:rPr lang="de-DE" baseline="0" dirty="0"/>
              <a:t>“</a:t>
            </a:r>
          </a:p>
          <a:p>
            <a:r>
              <a:rPr lang="de-DE" baseline="0" dirty="0" err="1"/>
              <a:t>Drischler</a:t>
            </a:r>
            <a:r>
              <a:rPr lang="de-DE" baseline="0" dirty="0"/>
              <a:t>: p(rho_0) = 2.8 </a:t>
            </a:r>
            <a:r>
              <a:rPr lang="de-DE" baseline="0" dirty="0" err="1"/>
              <a:t>MeV</a:t>
            </a:r>
            <a:r>
              <a:rPr lang="de-DE" baseline="0" dirty="0"/>
              <a:t> fm-3, p0 = 3.1 </a:t>
            </a:r>
            <a:r>
              <a:rPr lang="de-DE" baseline="0" dirty="0" err="1"/>
              <a:t>MeV</a:t>
            </a:r>
            <a:r>
              <a:rPr lang="de-DE" baseline="0" dirty="0"/>
              <a:t> fm-3, L = 58 </a:t>
            </a:r>
            <a:r>
              <a:rPr lang="de-DE" baseline="0" dirty="0" err="1"/>
              <a:t>MeV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00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50% </a:t>
            </a:r>
            <a:r>
              <a:rPr lang="de-DE" dirty="0" err="1"/>
              <a:t>and</a:t>
            </a:r>
            <a:r>
              <a:rPr lang="de-DE" dirty="0"/>
              <a:t> 90%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contours</a:t>
            </a:r>
            <a:r>
              <a:rPr lang="de-DE" dirty="0"/>
              <a:t>; </a:t>
            </a:r>
            <a:r>
              <a:rPr lang="en-US" b="0" dirty="0"/>
              <a:t>PSR (Pulsating Source of Radio): most important:</a:t>
            </a:r>
            <a:r>
              <a:rPr lang="en-US" b="0" baseline="0" dirty="0"/>
              <a:t> we know the mass to 3%</a:t>
            </a: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03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use</a:t>
            </a:r>
            <a:r>
              <a:rPr lang="de-DE" dirty="0"/>
              <a:t> NICER </a:t>
            </a:r>
            <a:r>
              <a:rPr lang="de-DE" dirty="0" err="1"/>
              <a:t>data</a:t>
            </a:r>
            <a:r>
              <a:rPr lang="de-DE" dirty="0"/>
              <a:t> of Miller and Riley </a:t>
            </a:r>
            <a:r>
              <a:rPr lang="de-DE" dirty="0" err="1"/>
              <a:t>published</a:t>
            </a:r>
            <a:r>
              <a:rPr lang="de-DE" dirty="0"/>
              <a:t> on September 10, 2021; Dittmann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Maryland </a:t>
            </a:r>
            <a:r>
              <a:rPr lang="de-DE" dirty="0" err="1"/>
              <a:t>group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55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Times-Roman"/>
              </a:rPr>
              <a:t>calculated in the framework of the nuclear </a:t>
            </a:r>
            <a:r>
              <a:rPr lang="de-DE" sz="1800" b="0" i="0" u="none" strike="noStrike" baseline="0" dirty="0" err="1">
                <a:latin typeface="Times-Roman"/>
              </a:rPr>
              <a:t>energy-density</a:t>
            </a:r>
            <a:r>
              <a:rPr lang="de-DE" sz="1800" b="0" i="0" u="none" strike="noStrike" baseline="0" dirty="0">
                <a:latin typeface="Times-Roman"/>
              </a:rPr>
              <a:t> </a:t>
            </a:r>
            <a:r>
              <a:rPr lang="de-DE" sz="1800" b="0" i="0" u="none" strike="noStrike" baseline="0" dirty="0" err="1">
                <a:latin typeface="Times-Roman"/>
              </a:rPr>
              <a:t>functional</a:t>
            </a:r>
            <a:r>
              <a:rPr lang="de-DE" sz="1800" b="0" i="0" u="none" strike="noStrike" baseline="0" dirty="0">
                <a:latin typeface="Times-Roman"/>
              </a:rPr>
              <a:t> </a:t>
            </a:r>
            <a:r>
              <a:rPr lang="de-DE" sz="1800" b="0" i="0" u="none" strike="noStrike" baseline="0" dirty="0" err="1">
                <a:latin typeface="Times-Roman"/>
              </a:rPr>
              <a:t>theory</a:t>
            </a:r>
            <a:r>
              <a:rPr lang="de-DE" sz="1800" b="0" i="0" u="none" strike="noStrike" baseline="0" dirty="0">
                <a:latin typeface="Times-Roman"/>
              </a:rPr>
              <a:t>, </a:t>
            </a:r>
            <a:r>
              <a:rPr lang="de-DE" sz="1800" b="0" i="0" u="none" strike="noStrike" baseline="0" dirty="0" err="1">
                <a:latin typeface="Times-Roman"/>
              </a:rPr>
              <a:t>fitted</a:t>
            </a:r>
            <a:r>
              <a:rPr lang="de-DE" sz="1800" b="0" i="0" u="none" strike="noStrike" baseline="0" dirty="0">
                <a:latin typeface="Times-Roman"/>
              </a:rPr>
              <a:t> </a:t>
            </a:r>
            <a:r>
              <a:rPr lang="de-DE" sz="1800" b="0" i="0" u="none" strike="noStrike" baseline="0" dirty="0" err="1">
                <a:latin typeface="Times-Roman"/>
              </a:rPr>
              <a:t>to</a:t>
            </a:r>
            <a:r>
              <a:rPr lang="de-DE" sz="1800" b="0" i="0" u="none" strike="noStrike" baseline="0" dirty="0">
                <a:latin typeface="Times-Roman"/>
              </a:rPr>
              <a:t> </a:t>
            </a:r>
            <a:r>
              <a:rPr lang="de-DE" sz="1800" b="0" i="0" u="none" strike="noStrike" baseline="0" dirty="0" err="1">
                <a:latin typeface="Times-Roman"/>
              </a:rPr>
              <a:t>essentially</a:t>
            </a:r>
            <a:r>
              <a:rPr lang="de-DE" sz="1800" b="0" i="0" u="none" strike="noStrike" baseline="0" dirty="0">
                <a:latin typeface="Times-Roman"/>
              </a:rPr>
              <a:t> </a:t>
            </a:r>
            <a:r>
              <a:rPr lang="en-US" sz="1800" b="0" i="0" u="none" strike="noStrike" baseline="0" dirty="0">
                <a:latin typeface="Times-Roman"/>
              </a:rPr>
              <a:t>all experimental atomic mass data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00"/>
                </a:solidFill>
                <a:latin typeface="Times-Roman"/>
              </a:rPr>
              <a:t>BSk19 BSk21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fitted to realistic neutron-matter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EoSs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Times-Roman"/>
              </a:rPr>
              <a:t>,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BSk22, BSk24, and BSk25 mainly differ in their predictions for the symmetry energy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88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solidFill>
                  <a:srgbClr val="002060"/>
                </a:solidFill>
              </a:rPr>
              <a:t>IQMD: </a:t>
            </a:r>
            <a:r>
              <a:rPr lang="de-DE" sz="1200" dirty="0" err="1">
                <a:solidFill>
                  <a:srgbClr val="002060"/>
                </a:solidFill>
              </a:rPr>
              <a:t>Skyrme</a:t>
            </a:r>
            <a:r>
              <a:rPr lang="de-DE" sz="1200" dirty="0">
                <a:solidFill>
                  <a:srgbClr val="002060"/>
                </a:solidFill>
              </a:rPr>
              <a:t> +Yukawa +</a:t>
            </a:r>
            <a:r>
              <a:rPr lang="de-DE" sz="1200" dirty="0" err="1">
                <a:solidFill>
                  <a:srgbClr val="002060"/>
                </a:solidFill>
              </a:rPr>
              <a:t>V</a:t>
            </a:r>
            <a:r>
              <a:rPr lang="de-DE" sz="1200" baseline="-25000" dirty="0" err="1">
                <a:solidFill>
                  <a:srgbClr val="002060"/>
                </a:solidFill>
              </a:rPr>
              <a:t>mdi</a:t>
            </a:r>
            <a:r>
              <a:rPr lang="de-DE" sz="1200" dirty="0">
                <a:solidFill>
                  <a:srgbClr val="002060"/>
                </a:solidFill>
              </a:rPr>
              <a:t> +</a:t>
            </a:r>
            <a:r>
              <a:rPr lang="de-DE" sz="1200" dirty="0" err="1">
                <a:solidFill>
                  <a:srgbClr val="002060"/>
                </a:solidFill>
              </a:rPr>
              <a:t>V</a:t>
            </a:r>
            <a:r>
              <a:rPr lang="de-DE" sz="1200" baseline="-25000" dirty="0" err="1">
                <a:solidFill>
                  <a:srgbClr val="002060"/>
                </a:solidFill>
              </a:rPr>
              <a:t>sym</a:t>
            </a:r>
            <a:r>
              <a:rPr lang="de-DE" sz="1200" i="1" dirty="0">
                <a:solidFill>
                  <a:srgbClr val="002060"/>
                </a:solidFill>
              </a:rPr>
              <a:t> </a:t>
            </a:r>
            <a:r>
              <a:rPr lang="de-DE" sz="1200" dirty="0">
                <a:solidFill>
                  <a:srgbClr val="002060"/>
                </a:solidFill>
              </a:rPr>
              <a:t>+</a:t>
            </a:r>
            <a:r>
              <a:rPr lang="de-DE" sz="1200" dirty="0" err="1">
                <a:solidFill>
                  <a:srgbClr val="002060"/>
                </a:solidFill>
              </a:rPr>
              <a:t>V</a:t>
            </a:r>
            <a:r>
              <a:rPr lang="de-DE" sz="1200" baseline="-25000" dirty="0" err="1">
                <a:solidFill>
                  <a:srgbClr val="002060"/>
                </a:solidFill>
              </a:rPr>
              <a:t>Coul</a:t>
            </a:r>
            <a:r>
              <a:rPr lang="de-DE" sz="1200" dirty="0">
                <a:solidFill>
                  <a:srgbClr val="002060"/>
                </a:solidFill>
              </a:rPr>
              <a:t> (4 </a:t>
            </a:r>
            <a:r>
              <a:rPr lang="de-DE" sz="1200" dirty="0" err="1">
                <a:solidFill>
                  <a:srgbClr val="002060"/>
                </a:solidFill>
              </a:rPr>
              <a:t>options</a:t>
            </a:r>
            <a:r>
              <a:rPr lang="de-DE" sz="1200" dirty="0">
                <a:solidFill>
                  <a:srgbClr val="002060"/>
                </a:solidFill>
              </a:rPr>
              <a:t> S, SM, H, HM) 	</a:t>
            </a:r>
            <a:r>
              <a:rPr lang="en-US" sz="1200" dirty="0">
                <a:solidFill>
                  <a:srgbClr val="002060"/>
                </a:solidFill>
              </a:rPr>
              <a:t>K</a:t>
            </a:r>
            <a:r>
              <a:rPr lang="en-US" sz="1200" baseline="-25000" dirty="0">
                <a:solidFill>
                  <a:srgbClr val="002060"/>
                </a:solidFill>
              </a:rPr>
              <a:t>0</a:t>
            </a:r>
            <a:r>
              <a:rPr lang="en-US" sz="1200" dirty="0">
                <a:solidFill>
                  <a:srgbClr val="002060"/>
                </a:solidFill>
              </a:rPr>
              <a:t> = 190±30 MeV 	</a:t>
            </a:r>
          </a:p>
          <a:p>
            <a:r>
              <a:rPr lang="de-DE" sz="1200" dirty="0" err="1">
                <a:solidFill>
                  <a:srgbClr val="002060"/>
                </a:solidFill>
              </a:rPr>
              <a:t>UrQMD</a:t>
            </a:r>
            <a:r>
              <a:rPr lang="de-DE" sz="1200" dirty="0">
                <a:solidFill>
                  <a:srgbClr val="002060"/>
                </a:solidFill>
              </a:rPr>
              <a:t>: 3 </a:t>
            </a:r>
            <a:r>
              <a:rPr lang="de-DE" sz="1200" dirty="0" err="1">
                <a:solidFill>
                  <a:srgbClr val="002060"/>
                </a:solidFill>
              </a:rPr>
              <a:t>Skyrme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forces</a:t>
            </a:r>
            <a:r>
              <a:rPr lang="de-DE" sz="1200" dirty="0">
                <a:solidFill>
                  <a:srgbClr val="002060"/>
                </a:solidFill>
              </a:rPr>
              <a:t> Skxs15, MSK1, and SKX (</a:t>
            </a:r>
            <a:r>
              <a:rPr lang="de-DE" sz="1200" dirty="0" err="1">
                <a:solidFill>
                  <a:srgbClr val="002060"/>
                </a:solidFill>
              </a:rPr>
              <a:t>similar</a:t>
            </a:r>
            <a:r>
              <a:rPr lang="de-DE" sz="1200" dirty="0">
                <a:solidFill>
                  <a:srgbClr val="002060"/>
                </a:solidFill>
              </a:rPr>
              <a:t> S</a:t>
            </a:r>
            <a:r>
              <a:rPr lang="de-DE" sz="1200" baseline="-25000" dirty="0">
                <a:solidFill>
                  <a:srgbClr val="002060"/>
                </a:solidFill>
              </a:rPr>
              <a:t>0</a:t>
            </a:r>
            <a:r>
              <a:rPr lang="de-DE" sz="1200" dirty="0">
                <a:solidFill>
                  <a:srgbClr val="002060"/>
                </a:solidFill>
              </a:rPr>
              <a:t>, L, different K</a:t>
            </a:r>
            <a:r>
              <a:rPr lang="de-DE" sz="1200" baseline="-25000" dirty="0">
                <a:solidFill>
                  <a:srgbClr val="002060"/>
                </a:solidFill>
              </a:rPr>
              <a:t>0</a:t>
            </a:r>
            <a:r>
              <a:rPr lang="de-DE" sz="1200" dirty="0">
                <a:solidFill>
                  <a:srgbClr val="002060"/>
                </a:solidFill>
              </a:rPr>
              <a:t>)	</a:t>
            </a:r>
            <a:r>
              <a:rPr lang="en-US" sz="1200" dirty="0">
                <a:solidFill>
                  <a:srgbClr val="002060"/>
                </a:solidFill>
              </a:rPr>
              <a:t> K</a:t>
            </a:r>
            <a:r>
              <a:rPr lang="en-US" sz="1200" baseline="-25000" dirty="0">
                <a:solidFill>
                  <a:srgbClr val="002060"/>
                </a:solidFill>
              </a:rPr>
              <a:t>0</a:t>
            </a:r>
            <a:r>
              <a:rPr lang="en-US" sz="1200" dirty="0">
                <a:solidFill>
                  <a:srgbClr val="002060"/>
                </a:solidFill>
              </a:rPr>
              <a:t> = 220±40 MeV 	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51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948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090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upper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star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: </a:t>
            </a:r>
            <a:r>
              <a:rPr lang="de-DE" dirty="0" err="1"/>
              <a:t>Rezzolla</a:t>
            </a:r>
            <a:r>
              <a:rPr lang="de-DE" dirty="0"/>
              <a:t>+ 2.16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Margalit&amp;Metzger</a:t>
            </a:r>
            <a:r>
              <a:rPr lang="de-DE" dirty="0"/>
              <a:t> 2.17 </a:t>
            </a:r>
            <a:r>
              <a:rPr lang="de-DE" dirty="0" err="1"/>
              <a:t>Msun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74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37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24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60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4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05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65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11.11.2025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39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11.11.2025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49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11.11.2025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05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11.11.2025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12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11.11.2025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50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11.11.2025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32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DEA"/>
            </a:gs>
            <a:gs pos="44000">
              <a:srgbClr val="FEFDEA"/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BEFAC-A18C-4B08-8081-10E2715E4C09}" type="datetimeFigureOut">
              <a:rPr lang="de-DE" smtClean="0"/>
              <a:t>11.11.2025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C71E7-B690-4A28-80AA-7726EDD6E9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74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" TargetMode="External"/><Relationship Id="rId3" Type="http://schemas.openxmlformats.org/officeDocument/2006/relationships/image" Target="../media/image5.emf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www.google.de/url?sa=i&amp;url=https%3A%2F%2Fwww.researchgate.net%2Ffigure%2FThe-LIGO-Hanford-Observatory-in-Washington-State-4_fig10_224254006&amp;psig=AOvVaw1I9lISMl5LeiMY3zRFFfxh&amp;ust=1621519542189000&amp;source=images&amp;cd=vfe&amp;ved=0CAIQjRxqFwoTCNCZ8pT11fACFQAAAAAdAAAAABA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6198D04-2EF3-42BD-B1FE-53E941F7D82D}"/>
              </a:ext>
            </a:extLst>
          </p:cNvPr>
          <p:cNvSpPr txBox="1"/>
          <p:nvPr/>
        </p:nvSpPr>
        <p:spPr>
          <a:xfrm>
            <a:off x="179512" y="5877272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 </a:t>
            </a:r>
            <a:r>
              <a:rPr lang="de-DE" b="1" dirty="0">
                <a:solidFill>
                  <a:srgbClr val="002060"/>
                </a:solidFill>
              </a:rPr>
              <a:t>EMMI Workshop: </a:t>
            </a:r>
          </a:p>
          <a:p>
            <a:pPr algn="ctr"/>
            <a:r>
              <a:rPr lang="de-DE" dirty="0">
                <a:solidFill>
                  <a:srgbClr val="002060"/>
                </a:solidFill>
              </a:rPr>
              <a:t>Collective </a:t>
            </a:r>
            <a:r>
              <a:rPr lang="de-DE" dirty="0" err="1">
                <a:solidFill>
                  <a:srgbClr val="002060"/>
                </a:solidFill>
              </a:rPr>
              <a:t>phenomena</a:t>
            </a:r>
            <a:r>
              <a:rPr lang="de-DE" dirty="0">
                <a:solidFill>
                  <a:srgbClr val="002060"/>
                </a:solidFill>
              </a:rPr>
              <a:t> and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equation</a:t>
            </a:r>
            <a:r>
              <a:rPr lang="de-DE" dirty="0">
                <a:solidFill>
                  <a:srgbClr val="002060"/>
                </a:solidFill>
              </a:rPr>
              <a:t>-of-</a:t>
            </a:r>
            <a:r>
              <a:rPr lang="de-DE" dirty="0" err="1">
                <a:solidFill>
                  <a:srgbClr val="002060"/>
                </a:solidFill>
              </a:rPr>
              <a:t>state</a:t>
            </a:r>
            <a:r>
              <a:rPr lang="de-DE" dirty="0">
                <a:solidFill>
                  <a:srgbClr val="002060"/>
                </a:solidFill>
              </a:rPr>
              <a:t> of </a:t>
            </a:r>
            <a:r>
              <a:rPr lang="de-DE" dirty="0" err="1">
                <a:solidFill>
                  <a:srgbClr val="002060"/>
                </a:solidFill>
              </a:rPr>
              <a:t>dense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baryonic</a:t>
            </a:r>
            <a:r>
              <a:rPr lang="de-DE" dirty="0">
                <a:solidFill>
                  <a:srgbClr val="002060"/>
                </a:solidFill>
              </a:rPr>
              <a:t> matter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GSI Darmstadt, November 10-13, 2025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0BE104-BD74-4F3B-96CA-5BAA75EFF85D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966F31E-5D9E-43A7-8529-17502D00C707}"/>
              </a:ext>
            </a:extLst>
          </p:cNvPr>
          <p:cNvSpPr txBox="1"/>
          <p:nvPr/>
        </p:nvSpPr>
        <p:spPr>
          <a:xfrm>
            <a:off x="1360961" y="332656"/>
            <a:ext cx="6422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000066"/>
                </a:solidFill>
              </a:rPr>
              <a:t>Neutron Star Radii </a:t>
            </a:r>
            <a:r>
              <a:rPr lang="de-DE" sz="2000" dirty="0" err="1">
                <a:solidFill>
                  <a:srgbClr val="000066"/>
                </a:solidFill>
              </a:rPr>
              <a:t>from</a:t>
            </a:r>
            <a:r>
              <a:rPr lang="de-DE" sz="2000" dirty="0">
                <a:solidFill>
                  <a:srgbClr val="000066"/>
                </a:solidFill>
              </a:rPr>
              <a:t> Laboratory Experiments</a:t>
            </a:r>
            <a:endParaRPr lang="en-US" sz="2000" dirty="0">
              <a:solidFill>
                <a:srgbClr val="00006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C53730-ECE6-4F0B-920E-8446C921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5" y="1730118"/>
            <a:ext cx="6048670" cy="39311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feld 1">
            <a:extLst>
              <a:ext uri="{FF2B5EF4-FFF2-40B4-BE49-F238E27FC236}">
                <a16:creationId xmlns:a16="http://schemas.microsoft.com/office/drawing/2014/main" id="{6F600179-EEF2-4980-ACA4-FB9D1558FF05}"/>
              </a:ext>
            </a:extLst>
          </p:cNvPr>
          <p:cNvSpPr txBox="1"/>
          <p:nvPr/>
        </p:nvSpPr>
        <p:spPr>
          <a:xfrm>
            <a:off x="2725790" y="980728"/>
            <a:ext cx="3692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W. Trautmann </a:t>
            </a:r>
          </a:p>
          <a:p>
            <a:pPr algn="ctr"/>
            <a:r>
              <a:rPr lang="de-DE" sz="1600" dirty="0">
                <a:solidFill>
                  <a:srgbClr val="002060"/>
                </a:solidFill>
              </a:rPr>
              <a:t>GSI </a:t>
            </a:r>
            <a:r>
              <a:rPr lang="de-DE" sz="1600" dirty="0" err="1">
                <a:solidFill>
                  <a:srgbClr val="002060"/>
                </a:solidFill>
              </a:rPr>
              <a:t>Helmholtzzentrum</a:t>
            </a:r>
            <a:r>
              <a:rPr lang="de-DE" sz="1600" dirty="0">
                <a:solidFill>
                  <a:srgbClr val="002060"/>
                </a:solidFill>
              </a:rPr>
              <a:t> Darmstadt</a:t>
            </a: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2FCCAC27-E535-462A-AE68-0DF59DF4C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4000" contrast="61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052737"/>
            <a:ext cx="660836" cy="56511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11" name="Picture 4" descr="GSI-logo-modifiziert">
            <a:extLst>
              <a:ext uri="{FF2B5EF4-FFF2-40B4-BE49-F238E27FC236}">
                <a16:creationId xmlns:a16="http://schemas.microsoft.com/office/drawing/2014/main" id="{27F0D5CB-EDA7-4C11-BFAE-952407A78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7"/>
            <a:ext cx="843670" cy="42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11ED0E-DB93-4C5B-A185-7F42D1F9AE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50" y="1052737"/>
            <a:ext cx="552945" cy="3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4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80726"/>
            <a:ext cx="6338230" cy="532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0573" y="2708920"/>
            <a:ext cx="1756635" cy="3539430"/>
          </a:xfrm>
          <a:prstGeom prst="rect">
            <a:avLst/>
          </a:prstGeom>
          <a:solidFill>
            <a:schemeClr val="bg1"/>
          </a:solidFill>
          <a:ln>
            <a:solidFill>
              <a:srgbClr val="4A7EBB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b="1" dirty="0" err="1">
                <a:solidFill>
                  <a:srgbClr val="000066"/>
                </a:solidFill>
              </a:rPr>
              <a:t>prior</a:t>
            </a:r>
            <a:r>
              <a:rPr lang="de-DE" sz="1400" b="1" dirty="0">
                <a:solidFill>
                  <a:srgbClr val="000066"/>
                </a:solidFill>
              </a:rPr>
              <a:t>:</a:t>
            </a:r>
          </a:p>
          <a:p>
            <a:r>
              <a:rPr lang="el-GR" sz="1400" dirty="0">
                <a:solidFill>
                  <a:srgbClr val="000066"/>
                </a:solidFill>
              </a:rPr>
              <a:t>χ</a:t>
            </a:r>
            <a:r>
              <a:rPr lang="de-DE" sz="1400" dirty="0">
                <a:solidFill>
                  <a:srgbClr val="000066"/>
                </a:solidFill>
              </a:rPr>
              <a:t>EFT </a:t>
            </a:r>
            <a:r>
              <a:rPr lang="de-DE" sz="1400" dirty="0" err="1">
                <a:solidFill>
                  <a:srgbClr val="000066"/>
                </a:solidFill>
              </a:rPr>
              <a:t>up</a:t>
            </a:r>
            <a:r>
              <a:rPr lang="de-DE" sz="1400" dirty="0">
                <a:solidFill>
                  <a:srgbClr val="000066"/>
                </a:solidFill>
              </a:rPr>
              <a:t> </a:t>
            </a:r>
            <a:r>
              <a:rPr lang="de-DE" sz="1400" dirty="0" err="1">
                <a:solidFill>
                  <a:srgbClr val="000066"/>
                </a:solidFill>
              </a:rPr>
              <a:t>to</a:t>
            </a:r>
            <a:r>
              <a:rPr lang="de-DE" sz="1400" dirty="0">
                <a:solidFill>
                  <a:srgbClr val="000066"/>
                </a:solidFill>
              </a:rPr>
              <a:t> 1.5 </a:t>
            </a:r>
            <a:r>
              <a:rPr lang="el-GR" sz="1400" dirty="0">
                <a:solidFill>
                  <a:srgbClr val="000066"/>
                </a:solidFill>
              </a:rPr>
              <a:t>ρ</a:t>
            </a:r>
            <a:r>
              <a:rPr lang="de-DE" sz="1400" baseline="-25000" dirty="0">
                <a:solidFill>
                  <a:srgbClr val="000066"/>
                </a:solidFill>
              </a:rPr>
              <a:t>0</a:t>
            </a:r>
          </a:p>
          <a:p>
            <a:r>
              <a:rPr lang="de-DE" sz="1400" dirty="0" err="1">
                <a:solidFill>
                  <a:srgbClr val="000066"/>
                </a:solidFill>
              </a:rPr>
              <a:t>c</a:t>
            </a:r>
            <a:r>
              <a:rPr lang="de-DE" sz="1400" baseline="-25000" dirty="0" err="1">
                <a:solidFill>
                  <a:srgbClr val="000066"/>
                </a:solidFill>
              </a:rPr>
              <a:t>s</a:t>
            </a:r>
            <a:r>
              <a:rPr lang="de-DE" sz="1400" dirty="0">
                <a:solidFill>
                  <a:srgbClr val="000066"/>
                </a:solidFill>
              </a:rPr>
              <a:t> </a:t>
            </a:r>
            <a:r>
              <a:rPr lang="de-DE" sz="1400" dirty="0" err="1">
                <a:solidFill>
                  <a:srgbClr val="000066"/>
                </a:solidFill>
              </a:rPr>
              <a:t>extension</a:t>
            </a:r>
            <a:endParaRPr lang="de-DE" sz="1400" dirty="0">
              <a:solidFill>
                <a:srgbClr val="000066"/>
              </a:solidFill>
            </a:endParaRPr>
          </a:p>
          <a:p>
            <a:r>
              <a:rPr lang="de-DE" sz="1400" dirty="0" err="1">
                <a:solidFill>
                  <a:srgbClr val="000066"/>
                </a:solidFill>
              </a:rPr>
              <a:t>M</a:t>
            </a:r>
            <a:r>
              <a:rPr lang="de-DE" sz="1400" baseline="-25000" dirty="0" err="1">
                <a:solidFill>
                  <a:srgbClr val="000066"/>
                </a:solidFill>
              </a:rPr>
              <a:t>max</a:t>
            </a:r>
            <a:r>
              <a:rPr lang="de-DE" sz="1400" baseline="-25000" dirty="0">
                <a:solidFill>
                  <a:srgbClr val="000066"/>
                </a:solidFill>
              </a:rPr>
              <a:t> </a:t>
            </a:r>
            <a:r>
              <a:rPr lang="de-DE" sz="1400" dirty="0">
                <a:solidFill>
                  <a:srgbClr val="000066"/>
                </a:solidFill>
              </a:rPr>
              <a:t>≥1.9 </a:t>
            </a:r>
            <a:r>
              <a:rPr lang="de-DE" sz="1400" dirty="0" err="1">
                <a:solidFill>
                  <a:srgbClr val="000066"/>
                </a:solidFill>
              </a:rPr>
              <a:t>M</a:t>
            </a:r>
            <a:r>
              <a:rPr lang="de-DE" sz="1400" baseline="-25000" dirty="0" err="1">
                <a:solidFill>
                  <a:srgbClr val="000066"/>
                </a:solidFill>
              </a:rPr>
              <a:t>sun</a:t>
            </a:r>
            <a:endParaRPr lang="de-DE" sz="1400" baseline="-25000" dirty="0">
              <a:solidFill>
                <a:srgbClr val="000066"/>
              </a:solidFill>
            </a:endParaRPr>
          </a:p>
          <a:p>
            <a:endParaRPr lang="de-DE" sz="1400" dirty="0">
              <a:solidFill>
                <a:srgbClr val="000066"/>
              </a:solidFill>
            </a:endParaRPr>
          </a:p>
          <a:p>
            <a:r>
              <a:rPr lang="de-DE" sz="1400" b="1" dirty="0" err="1">
                <a:solidFill>
                  <a:srgbClr val="000066"/>
                </a:solidFill>
              </a:rPr>
              <a:t>astro</a:t>
            </a:r>
            <a:r>
              <a:rPr lang="de-DE" sz="1400" b="1" dirty="0">
                <a:solidFill>
                  <a:srgbClr val="000066"/>
                </a:solidFill>
              </a:rPr>
              <a:t>:</a:t>
            </a:r>
          </a:p>
          <a:p>
            <a:r>
              <a:rPr lang="de-DE" sz="1400" dirty="0">
                <a:solidFill>
                  <a:srgbClr val="000066"/>
                </a:solidFill>
              </a:rPr>
              <a:t>GW170817</a:t>
            </a:r>
          </a:p>
          <a:p>
            <a:r>
              <a:rPr lang="de-DE" sz="1400" dirty="0">
                <a:solidFill>
                  <a:srgbClr val="000066"/>
                </a:solidFill>
              </a:rPr>
              <a:t>+</a:t>
            </a:r>
            <a:r>
              <a:rPr lang="de-DE" sz="1400" dirty="0" err="1">
                <a:solidFill>
                  <a:srgbClr val="000066"/>
                </a:solidFill>
              </a:rPr>
              <a:t>kilonova</a:t>
            </a:r>
            <a:endParaRPr lang="de-DE" sz="1400" dirty="0">
              <a:solidFill>
                <a:srgbClr val="000066"/>
              </a:solidFill>
            </a:endParaRPr>
          </a:p>
          <a:p>
            <a:r>
              <a:rPr lang="de-DE" sz="1400" dirty="0">
                <a:solidFill>
                  <a:srgbClr val="000066"/>
                </a:solidFill>
              </a:rPr>
              <a:t>GW190425</a:t>
            </a:r>
          </a:p>
          <a:p>
            <a:r>
              <a:rPr lang="de-DE" sz="1400" dirty="0">
                <a:solidFill>
                  <a:srgbClr val="000066"/>
                </a:solidFill>
              </a:rPr>
              <a:t>NICER 2 </a:t>
            </a:r>
            <a:r>
              <a:rPr lang="de-DE" sz="1400" dirty="0" err="1">
                <a:solidFill>
                  <a:srgbClr val="000066"/>
                </a:solidFill>
              </a:rPr>
              <a:t>stars</a:t>
            </a:r>
            <a:endParaRPr lang="de-DE" sz="1400" dirty="0">
              <a:solidFill>
                <a:srgbClr val="000066"/>
              </a:solidFill>
            </a:endParaRPr>
          </a:p>
          <a:p>
            <a:r>
              <a:rPr lang="de-DE" sz="1400" dirty="0">
                <a:solidFill>
                  <a:srgbClr val="000066"/>
                </a:solidFill>
              </a:rPr>
              <a:t>XMM-Newton</a:t>
            </a:r>
          </a:p>
          <a:p>
            <a:r>
              <a:rPr lang="de-DE" sz="1400" dirty="0" err="1">
                <a:solidFill>
                  <a:srgbClr val="000066"/>
                </a:solidFill>
              </a:rPr>
              <a:t>M</a:t>
            </a:r>
            <a:r>
              <a:rPr lang="de-DE" sz="1400" baseline="-25000" dirty="0" err="1">
                <a:solidFill>
                  <a:srgbClr val="000066"/>
                </a:solidFill>
              </a:rPr>
              <a:t>max</a:t>
            </a:r>
            <a:r>
              <a:rPr lang="de-DE" sz="1400" baseline="-25000" dirty="0">
                <a:solidFill>
                  <a:srgbClr val="000066"/>
                </a:solidFill>
              </a:rPr>
              <a:t> </a:t>
            </a:r>
            <a:r>
              <a:rPr lang="de-DE" sz="1400" dirty="0">
                <a:solidFill>
                  <a:srgbClr val="000066"/>
                </a:solidFill>
              </a:rPr>
              <a:t>≤2.17 </a:t>
            </a:r>
            <a:r>
              <a:rPr lang="de-DE" sz="1400" dirty="0" err="1">
                <a:solidFill>
                  <a:srgbClr val="000066"/>
                </a:solidFill>
              </a:rPr>
              <a:t>M</a:t>
            </a:r>
            <a:r>
              <a:rPr lang="de-DE" sz="1400" baseline="-25000" dirty="0" err="1">
                <a:solidFill>
                  <a:srgbClr val="000066"/>
                </a:solidFill>
              </a:rPr>
              <a:t>sun</a:t>
            </a:r>
            <a:endParaRPr lang="de-DE" sz="1400" baseline="-25000" dirty="0">
              <a:solidFill>
                <a:srgbClr val="000066"/>
              </a:solidFill>
            </a:endParaRPr>
          </a:p>
          <a:p>
            <a:endParaRPr lang="de-DE" sz="1400" dirty="0">
              <a:solidFill>
                <a:srgbClr val="000066"/>
              </a:solidFill>
            </a:endParaRPr>
          </a:p>
          <a:p>
            <a:r>
              <a:rPr lang="de-DE" sz="1400" b="1" dirty="0">
                <a:solidFill>
                  <a:srgbClr val="000066"/>
                </a:solidFill>
              </a:rPr>
              <a:t>HIC:</a:t>
            </a:r>
          </a:p>
          <a:p>
            <a:r>
              <a:rPr lang="de-DE" sz="1400" dirty="0">
                <a:solidFill>
                  <a:srgbClr val="000066"/>
                </a:solidFill>
              </a:rPr>
              <a:t>PNM: ASY-EOS</a:t>
            </a:r>
          </a:p>
          <a:p>
            <a:r>
              <a:rPr lang="de-DE" sz="1400" dirty="0">
                <a:solidFill>
                  <a:srgbClr val="000066"/>
                </a:solidFill>
              </a:rPr>
              <a:t>SNM: FOPI, AGS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1760" y="2420886"/>
            <a:ext cx="1016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68%, 95%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0573" y="1118354"/>
            <a:ext cx="15023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2060"/>
                </a:solidFill>
              </a:rPr>
              <a:t>Fig. 1 </a:t>
            </a:r>
          </a:p>
          <a:p>
            <a:r>
              <a:rPr lang="de-DE" sz="1400" b="1" dirty="0" err="1">
                <a:solidFill>
                  <a:srgbClr val="002060"/>
                </a:solidFill>
              </a:rPr>
              <a:t>neutron</a:t>
            </a:r>
            <a:r>
              <a:rPr lang="de-DE" sz="1400" b="1" dirty="0">
                <a:solidFill>
                  <a:srgbClr val="002060"/>
                </a:solidFill>
              </a:rPr>
              <a:t> </a:t>
            </a:r>
            <a:r>
              <a:rPr lang="de-DE" sz="1400" b="1" dirty="0" err="1">
                <a:solidFill>
                  <a:srgbClr val="002060"/>
                </a:solidFill>
              </a:rPr>
              <a:t>star</a:t>
            </a:r>
            <a:r>
              <a:rPr lang="de-DE" sz="1400" b="1" dirty="0">
                <a:solidFill>
                  <a:srgbClr val="002060"/>
                </a:solidFill>
              </a:rPr>
              <a:t> </a:t>
            </a:r>
          </a:p>
          <a:p>
            <a:r>
              <a:rPr lang="de-DE" sz="1400" b="1" dirty="0">
                <a:solidFill>
                  <a:srgbClr val="002060"/>
                </a:solidFill>
              </a:rPr>
              <a:t>matter</a:t>
            </a:r>
          </a:p>
          <a:p>
            <a:r>
              <a:rPr lang="de-DE" sz="400" b="1" dirty="0">
                <a:solidFill>
                  <a:srgbClr val="002060"/>
                </a:solidFill>
              </a:rPr>
              <a:t>   </a:t>
            </a:r>
          </a:p>
          <a:p>
            <a:r>
              <a:rPr lang="de-DE" sz="1400" dirty="0" err="1">
                <a:solidFill>
                  <a:srgbClr val="002060"/>
                </a:solidFill>
              </a:rPr>
              <a:t>contours</a:t>
            </a:r>
            <a:r>
              <a:rPr lang="de-DE" sz="1400" dirty="0">
                <a:solidFill>
                  <a:srgbClr val="002060"/>
                </a:solidFill>
              </a:rPr>
              <a:t> at</a:t>
            </a:r>
          </a:p>
          <a:p>
            <a:r>
              <a:rPr lang="de-DE" sz="1400" dirty="0">
                <a:solidFill>
                  <a:srgbClr val="002060"/>
                </a:solidFill>
              </a:rPr>
              <a:t>68% </a:t>
            </a:r>
            <a:r>
              <a:rPr lang="de-DE" sz="1400" dirty="0" err="1">
                <a:solidFill>
                  <a:srgbClr val="002060"/>
                </a:solidFill>
              </a:rPr>
              <a:t>and</a:t>
            </a:r>
            <a:r>
              <a:rPr lang="de-DE" sz="1400" dirty="0">
                <a:solidFill>
                  <a:srgbClr val="002060"/>
                </a:solidFill>
              </a:rPr>
              <a:t> 95%</a:t>
            </a:r>
          </a:p>
          <a:p>
            <a:r>
              <a:rPr lang="de-DE" sz="1400" dirty="0" err="1">
                <a:solidFill>
                  <a:srgbClr val="002060"/>
                </a:solidFill>
              </a:rPr>
              <a:t>credibility</a:t>
            </a:r>
            <a:endParaRPr lang="de-DE" sz="1400" dirty="0">
              <a:solidFill>
                <a:srgbClr val="002060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83618" y="260648"/>
            <a:ext cx="7776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rgbClr val="002060"/>
                </a:solidFill>
              </a:rPr>
              <a:t>Huth et al., Nature 606 (2022):  </a:t>
            </a:r>
            <a:r>
              <a:rPr lang="el-GR" sz="2000" dirty="0">
                <a:solidFill>
                  <a:srgbClr val="002060"/>
                </a:solidFill>
              </a:rPr>
              <a:t>χ</a:t>
            </a:r>
            <a:r>
              <a:rPr lang="de-DE" sz="2000" dirty="0">
                <a:solidFill>
                  <a:srgbClr val="002060"/>
                </a:solidFill>
              </a:rPr>
              <a:t>EFT </a:t>
            </a:r>
            <a:r>
              <a:rPr lang="de-DE" sz="2000" dirty="0" err="1">
                <a:solidFill>
                  <a:srgbClr val="002060"/>
                </a:solidFill>
              </a:rPr>
              <a:t>prior</a:t>
            </a:r>
            <a:r>
              <a:rPr lang="de-DE" sz="2000" dirty="0">
                <a:solidFill>
                  <a:srgbClr val="002060"/>
                </a:solidFill>
              </a:rPr>
              <a:t> + HIC + </a:t>
            </a:r>
            <a:r>
              <a:rPr lang="de-DE" sz="2000" dirty="0" err="1">
                <a:solidFill>
                  <a:srgbClr val="002060"/>
                </a:solidFill>
              </a:rPr>
              <a:t>astro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46640" y="5661248"/>
            <a:ext cx="1101824" cy="338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F53006CD-9B5E-444C-8590-38AC6C9215F4}"/>
              </a:ext>
            </a:extLst>
          </p:cNvPr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10</a:t>
            </a:fld>
            <a:endParaRPr lang="de-DE" sz="1600" dirty="0">
              <a:solidFill>
                <a:srgbClr val="000066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9CDD20-F507-4A58-AD0C-4ABB9B11A9A0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7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4CF7BA73-79BA-42AD-9CB8-DA3415638140}"/>
              </a:ext>
            </a:extLst>
          </p:cNvPr>
          <p:cNvSpPr txBox="1"/>
          <p:nvPr/>
        </p:nvSpPr>
        <p:spPr>
          <a:xfrm>
            <a:off x="3352924" y="332656"/>
            <a:ext cx="2561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dirty="0">
                <a:solidFill>
                  <a:srgbClr val="000066"/>
                </a:solidFill>
              </a:rPr>
              <a:t>Prior in Huth et al.</a:t>
            </a:r>
            <a:endParaRPr lang="en-US" sz="2000" baseline="-25000" dirty="0">
              <a:solidFill>
                <a:srgbClr val="00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21" r="50861" b="51037"/>
          <a:stretch/>
        </p:blipFill>
        <p:spPr>
          <a:xfrm>
            <a:off x="2555776" y="1412776"/>
            <a:ext cx="4032448" cy="3399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651428"/>
            <a:ext cx="1712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solidFill>
                  <a:srgbClr val="000066"/>
                </a:solidFill>
              </a:rPr>
              <a:t>χ</a:t>
            </a:r>
            <a:r>
              <a:rPr lang="de-DE" sz="1600" dirty="0">
                <a:solidFill>
                  <a:srgbClr val="000066"/>
                </a:solidFill>
              </a:rPr>
              <a:t>EFT -&gt; 1.5 </a:t>
            </a:r>
            <a:r>
              <a:rPr lang="el-GR" sz="1600" dirty="0">
                <a:solidFill>
                  <a:srgbClr val="000066"/>
                </a:solidFill>
              </a:rPr>
              <a:t>ρ</a:t>
            </a:r>
            <a:r>
              <a:rPr lang="de-DE" sz="1600" baseline="-25000" dirty="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227492"/>
            <a:ext cx="3168352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2060"/>
                </a:solidFill>
              </a:rPr>
              <a:t>stability</a:t>
            </a:r>
            <a:r>
              <a:rPr lang="de-DE" sz="1600" dirty="0">
                <a:solidFill>
                  <a:srgbClr val="002060"/>
                </a:solidFill>
              </a:rPr>
              <a:t>  </a:t>
            </a:r>
            <a:r>
              <a:rPr lang="de-DE" sz="1600" dirty="0" err="1">
                <a:solidFill>
                  <a:srgbClr val="002060"/>
                </a:solidFill>
              </a:rPr>
              <a:t>c</a:t>
            </a:r>
            <a:r>
              <a:rPr lang="de-DE" sz="1600" baseline="-25000" dirty="0" err="1">
                <a:solidFill>
                  <a:srgbClr val="002060"/>
                </a:solidFill>
              </a:rPr>
              <a:t>s</a:t>
            </a:r>
            <a:r>
              <a:rPr lang="de-DE" sz="1600" dirty="0">
                <a:solidFill>
                  <a:srgbClr val="002060"/>
                </a:solidFill>
              </a:rPr>
              <a:t> &gt; 0</a:t>
            </a:r>
          </a:p>
          <a:p>
            <a:r>
              <a:rPr lang="de-DE" sz="1600" dirty="0" err="1">
                <a:solidFill>
                  <a:srgbClr val="002060"/>
                </a:solidFill>
              </a:rPr>
              <a:t>causality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c</a:t>
            </a:r>
            <a:r>
              <a:rPr lang="de-DE" sz="1600" baseline="-25000" dirty="0" err="1">
                <a:solidFill>
                  <a:srgbClr val="002060"/>
                </a:solidFill>
              </a:rPr>
              <a:t>s</a:t>
            </a:r>
            <a:r>
              <a:rPr lang="de-DE" sz="1600" dirty="0">
                <a:solidFill>
                  <a:srgbClr val="002060"/>
                </a:solidFill>
              </a:rPr>
              <a:t> &lt; c</a:t>
            </a:r>
          </a:p>
          <a:p>
            <a:r>
              <a:rPr lang="de-DE" sz="1600" dirty="0" err="1">
                <a:solidFill>
                  <a:srgbClr val="002060"/>
                </a:solidFill>
              </a:rPr>
              <a:t>segments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</a:p>
          <a:p>
            <a:r>
              <a:rPr lang="de-DE" sz="1600" dirty="0">
                <a:solidFill>
                  <a:srgbClr val="002060"/>
                </a:solidFill>
              </a:rPr>
              <a:t>       </a:t>
            </a:r>
            <a:r>
              <a:rPr lang="de-DE" sz="1600" dirty="0" err="1">
                <a:solidFill>
                  <a:srgbClr val="002060"/>
                </a:solidFill>
              </a:rPr>
              <a:t>with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c</a:t>
            </a:r>
            <a:r>
              <a:rPr lang="de-DE" sz="1600" baseline="-25000" dirty="0" err="1">
                <a:solidFill>
                  <a:srgbClr val="002060"/>
                </a:solidFill>
              </a:rPr>
              <a:t>s</a:t>
            </a:r>
            <a:r>
              <a:rPr lang="de-DE" sz="1600" baseline="-25000" dirty="0">
                <a:solidFill>
                  <a:srgbClr val="002060"/>
                </a:solidFill>
              </a:rPr>
              <a:t> </a:t>
            </a:r>
            <a:r>
              <a:rPr lang="de-DE" sz="1600" dirty="0">
                <a:solidFill>
                  <a:srgbClr val="002060"/>
                </a:solidFill>
              </a:rPr>
              <a:t>= 0</a:t>
            </a:r>
          </a:p>
          <a:p>
            <a:r>
              <a:rPr lang="de-DE" sz="1600" dirty="0">
                <a:solidFill>
                  <a:srgbClr val="002060"/>
                </a:solidFill>
              </a:rPr>
              <a:t> </a:t>
            </a:r>
          </a:p>
          <a:p>
            <a:r>
              <a:rPr lang="de-DE" sz="1600" dirty="0" err="1">
                <a:solidFill>
                  <a:srgbClr val="000066"/>
                </a:solidFill>
              </a:rPr>
              <a:t>M</a:t>
            </a:r>
            <a:r>
              <a:rPr lang="de-DE" sz="1600" baseline="-25000" dirty="0" err="1">
                <a:solidFill>
                  <a:srgbClr val="000066"/>
                </a:solidFill>
              </a:rPr>
              <a:t>max</a:t>
            </a:r>
            <a:r>
              <a:rPr lang="de-DE" sz="1600" baseline="-25000" dirty="0">
                <a:solidFill>
                  <a:srgbClr val="000066"/>
                </a:solidFill>
              </a:rPr>
              <a:t> </a:t>
            </a:r>
            <a:r>
              <a:rPr lang="de-DE" sz="1600" dirty="0">
                <a:solidFill>
                  <a:srgbClr val="000066"/>
                </a:solidFill>
              </a:rPr>
              <a:t>≥1.9 </a:t>
            </a:r>
            <a:r>
              <a:rPr lang="de-DE" sz="1600" dirty="0" err="1">
                <a:solidFill>
                  <a:srgbClr val="000066"/>
                </a:solidFill>
              </a:rPr>
              <a:t>M</a:t>
            </a:r>
            <a:r>
              <a:rPr lang="de-DE" sz="1600" baseline="-25000" dirty="0" err="1">
                <a:solidFill>
                  <a:srgbClr val="000066"/>
                </a:solidFill>
              </a:rPr>
              <a:t>sun</a:t>
            </a:r>
            <a:r>
              <a:rPr lang="de-DE" sz="1600" baseline="-25000" dirty="0">
                <a:solidFill>
                  <a:srgbClr val="000066"/>
                </a:solidFill>
              </a:rPr>
              <a:t> </a:t>
            </a:r>
            <a:endParaRPr lang="de-DE" sz="1600" dirty="0">
              <a:solidFill>
                <a:srgbClr val="000066"/>
              </a:solidFill>
            </a:endParaRPr>
          </a:p>
          <a:p>
            <a:endParaRPr lang="de-DE" sz="1600" dirty="0">
              <a:solidFill>
                <a:srgbClr val="000066"/>
              </a:solidFill>
            </a:endParaRPr>
          </a:p>
          <a:p>
            <a:endParaRPr lang="en-US" sz="1600" dirty="0">
              <a:solidFill>
                <a:srgbClr val="000066"/>
              </a:solidFill>
            </a:endParaRPr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34B70918-C3AA-4ECA-A8E7-598575755FF6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D9549B-6DAD-422B-A123-18F60A02B38D}"/>
              </a:ext>
            </a:extLst>
          </p:cNvPr>
          <p:cNvSpPr txBox="1"/>
          <p:nvPr/>
        </p:nvSpPr>
        <p:spPr>
          <a:xfrm>
            <a:off x="7092280" y="1484784"/>
            <a:ext cx="15023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2060"/>
                </a:solidFill>
              </a:rPr>
              <a:t>Fig. 1 </a:t>
            </a:r>
          </a:p>
          <a:p>
            <a:r>
              <a:rPr lang="de-DE" sz="1400" b="1" dirty="0" err="1">
                <a:solidFill>
                  <a:srgbClr val="002060"/>
                </a:solidFill>
              </a:rPr>
              <a:t>neutron</a:t>
            </a:r>
            <a:r>
              <a:rPr lang="de-DE" sz="1400" b="1" dirty="0">
                <a:solidFill>
                  <a:srgbClr val="002060"/>
                </a:solidFill>
              </a:rPr>
              <a:t> </a:t>
            </a:r>
            <a:r>
              <a:rPr lang="de-DE" sz="1400" b="1" dirty="0" err="1">
                <a:solidFill>
                  <a:srgbClr val="002060"/>
                </a:solidFill>
              </a:rPr>
              <a:t>star</a:t>
            </a:r>
            <a:r>
              <a:rPr lang="de-DE" sz="1400" b="1" dirty="0">
                <a:solidFill>
                  <a:srgbClr val="002060"/>
                </a:solidFill>
              </a:rPr>
              <a:t> </a:t>
            </a:r>
          </a:p>
          <a:p>
            <a:r>
              <a:rPr lang="de-DE" sz="1400" b="1" dirty="0">
                <a:solidFill>
                  <a:srgbClr val="002060"/>
                </a:solidFill>
              </a:rPr>
              <a:t>matter</a:t>
            </a:r>
          </a:p>
          <a:p>
            <a:r>
              <a:rPr lang="de-DE" sz="400" b="1" dirty="0">
                <a:solidFill>
                  <a:srgbClr val="002060"/>
                </a:solidFill>
              </a:rPr>
              <a:t>   </a:t>
            </a:r>
          </a:p>
          <a:p>
            <a:r>
              <a:rPr lang="de-DE" sz="1400" dirty="0" err="1">
                <a:solidFill>
                  <a:srgbClr val="002060"/>
                </a:solidFill>
              </a:rPr>
              <a:t>contours</a:t>
            </a:r>
            <a:r>
              <a:rPr lang="de-DE" sz="1400" dirty="0">
                <a:solidFill>
                  <a:srgbClr val="002060"/>
                </a:solidFill>
              </a:rPr>
              <a:t> at</a:t>
            </a:r>
          </a:p>
          <a:p>
            <a:r>
              <a:rPr lang="de-DE" sz="1400" dirty="0">
                <a:solidFill>
                  <a:srgbClr val="002060"/>
                </a:solidFill>
              </a:rPr>
              <a:t>68% </a:t>
            </a:r>
            <a:r>
              <a:rPr lang="de-DE" sz="1400" dirty="0" err="1">
                <a:solidFill>
                  <a:srgbClr val="002060"/>
                </a:solidFill>
              </a:rPr>
              <a:t>and</a:t>
            </a:r>
            <a:r>
              <a:rPr lang="de-DE" sz="1400" dirty="0">
                <a:solidFill>
                  <a:srgbClr val="002060"/>
                </a:solidFill>
              </a:rPr>
              <a:t> 95%</a:t>
            </a:r>
          </a:p>
          <a:p>
            <a:r>
              <a:rPr lang="de-DE" sz="1400" dirty="0" err="1">
                <a:solidFill>
                  <a:srgbClr val="002060"/>
                </a:solidFill>
              </a:rPr>
              <a:t>credibility</a:t>
            </a:r>
            <a:endParaRPr lang="de-DE" sz="1400" dirty="0">
              <a:solidFill>
                <a:srgbClr val="002060"/>
              </a:solidFill>
            </a:endParaRP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4D5ED1B6-DE5F-43C4-9C08-A47ADC3F7580}"/>
              </a:ext>
            </a:extLst>
          </p:cNvPr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11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6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21" t="51037" r="50861"/>
          <a:stretch/>
        </p:blipFill>
        <p:spPr>
          <a:xfrm>
            <a:off x="2555775" y="1484784"/>
            <a:ext cx="4032449" cy="3399854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4DFC637-7C03-4D98-BC3B-33AB7BD40694}"/>
              </a:ext>
            </a:extLst>
          </p:cNvPr>
          <p:cNvSpPr txBox="1"/>
          <p:nvPr/>
        </p:nvSpPr>
        <p:spPr>
          <a:xfrm>
            <a:off x="3763292" y="332656"/>
            <a:ext cx="1741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dirty="0">
                <a:solidFill>
                  <a:srgbClr val="000066"/>
                </a:solidFill>
              </a:rPr>
              <a:t>Prior + HIC </a:t>
            </a:r>
            <a:endParaRPr lang="en-US" sz="2000" baseline="-25000" dirty="0">
              <a:solidFill>
                <a:srgbClr val="000066"/>
              </a:solidFill>
            </a:endParaRPr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649AD4F5-54CB-4289-A541-C36ED4FE38C1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9F8084E-D859-4E39-B2A9-201139CEE951}"/>
              </a:ext>
            </a:extLst>
          </p:cNvPr>
          <p:cNvSpPr txBox="1"/>
          <p:nvPr/>
        </p:nvSpPr>
        <p:spPr>
          <a:xfrm>
            <a:off x="7092280" y="1484784"/>
            <a:ext cx="15023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2060"/>
                </a:solidFill>
              </a:rPr>
              <a:t>Fig. 1 </a:t>
            </a:r>
          </a:p>
          <a:p>
            <a:r>
              <a:rPr lang="de-DE" sz="1400" b="1" dirty="0" err="1">
                <a:solidFill>
                  <a:srgbClr val="002060"/>
                </a:solidFill>
              </a:rPr>
              <a:t>neutron</a:t>
            </a:r>
            <a:r>
              <a:rPr lang="de-DE" sz="1400" b="1" dirty="0">
                <a:solidFill>
                  <a:srgbClr val="002060"/>
                </a:solidFill>
              </a:rPr>
              <a:t> </a:t>
            </a:r>
            <a:r>
              <a:rPr lang="de-DE" sz="1400" b="1" dirty="0" err="1">
                <a:solidFill>
                  <a:srgbClr val="002060"/>
                </a:solidFill>
              </a:rPr>
              <a:t>star</a:t>
            </a:r>
            <a:r>
              <a:rPr lang="de-DE" sz="1400" b="1" dirty="0">
                <a:solidFill>
                  <a:srgbClr val="002060"/>
                </a:solidFill>
              </a:rPr>
              <a:t> </a:t>
            </a:r>
          </a:p>
          <a:p>
            <a:r>
              <a:rPr lang="de-DE" sz="1400" b="1" dirty="0">
                <a:solidFill>
                  <a:srgbClr val="002060"/>
                </a:solidFill>
              </a:rPr>
              <a:t>matter</a:t>
            </a:r>
          </a:p>
          <a:p>
            <a:r>
              <a:rPr lang="de-DE" sz="400" b="1" dirty="0">
                <a:solidFill>
                  <a:srgbClr val="002060"/>
                </a:solidFill>
              </a:rPr>
              <a:t>   </a:t>
            </a:r>
          </a:p>
          <a:p>
            <a:r>
              <a:rPr lang="de-DE" sz="1400" dirty="0" err="1">
                <a:solidFill>
                  <a:srgbClr val="002060"/>
                </a:solidFill>
              </a:rPr>
              <a:t>contours</a:t>
            </a:r>
            <a:r>
              <a:rPr lang="de-DE" sz="1400" dirty="0">
                <a:solidFill>
                  <a:srgbClr val="002060"/>
                </a:solidFill>
              </a:rPr>
              <a:t> at</a:t>
            </a:r>
          </a:p>
          <a:p>
            <a:r>
              <a:rPr lang="de-DE" sz="1400" dirty="0">
                <a:solidFill>
                  <a:srgbClr val="002060"/>
                </a:solidFill>
              </a:rPr>
              <a:t>68% </a:t>
            </a:r>
            <a:r>
              <a:rPr lang="de-DE" sz="1400" dirty="0" err="1">
                <a:solidFill>
                  <a:srgbClr val="002060"/>
                </a:solidFill>
              </a:rPr>
              <a:t>and</a:t>
            </a:r>
            <a:r>
              <a:rPr lang="de-DE" sz="1400" dirty="0">
                <a:solidFill>
                  <a:srgbClr val="002060"/>
                </a:solidFill>
              </a:rPr>
              <a:t> 95%</a:t>
            </a:r>
          </a:p>
          <a:p>
            <a:r>
              <a:rPr lang="de-DE" sz="1400" dirty="0" err="1">
                <a:solidFill>
                  <a:srgbClr val="002060"/>
                </a:solidFill>
              </a:rPr>
              <a:t>credibility</a:t>
            </a:r>
            <a:endParaRPr lang="de-DE" sz="1400" dirty="0">
              <a:solidFill>
                <a:srgbClr val="002060"/>
              </a:solidFill>
            </a:endParaRP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6870679F-0352-4E21-8B98-7C9E99BC1609}"/>
              </a:ext>
            </a:extLst>
          </p:cNvPr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12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9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0861" t="51037"/>
          <a:stretch/>
        </p:blipFill>
        <p:spPr>
          <a:xfrm>
            <a:off x="2531919" y="1412776"/>
            <a:ext cx="4109467" cy="3399854"/>
          </a:xfrm>
          <a:prstGeom prst="rect">
            <a:avLst/>
          </a:prstGeom>
        </p:spPr>
      </p:pic>
      <p:sp>
        <p:nvSpPr>
          <p:cNvPr id="9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13</a:t>
            </a:fld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74010845-A283-4BE4-B655-145BA070D92F}"/>
              </a:ext>
            </a:extLst>
          </p:cNvPr>
          <p:cNvSpPr txBox="1"/>
          <p:nvPr/>
        </p:nvSpPr>
        <p:spPr>
          <a:xfrm>
            <a:off x="3242317" y="332656"/>
            <a:ext cx="2783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dirty="0">
                <a:solidFill>
                  <a:srgbClr val="000066"/>
                </a:solidFill>
              </a:rPr>
              <a:t>Prior + HIC + </a:t>
            </a:r>
            <a:r>
              <a:rPr lang="en-US" altLang="en-US" sz="2000" dirty="0" err="1">
                <a:solidFill>
                  <a:srgbClr val="000066"/>
                </a:solidFill>
              </a:rPr>
              <a:t>astro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endParaRPr lang="en-US" sz="2000" baseline="-25000" dirty="0">
              <a:solidFill>
                <a:srgbClr val="000066"/>
              </a:solidFill>
            </a:endParaRPr>
          </a:p>
        </p:txBody>
      </p:sp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62F3052F-3B3C-4ECD-8C0B-1256C891D1B1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F15BFF-1249-4EC6-BDB2-A00C9208CAFB}"/>
              </a:ext>
            </a:extLst>
          </p:cNvPr>
          <p:cNvSpPr txBox="1"/>
          <p:nvPr/>
        </p:nvSpPr>
        <p:spPr>
          <a:xfrm>
            <a:off x="7092280" y="1484784"/>
            <a:ext cx="15023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2060"/>
                </a:solidFill>
              </a:rPr>
              <a:t>Fig. 1 </a:t>
            </a:r>
          </a:p>
          <a:p>
            <a:r>
              <a:rPr lang="de-DE" sz="1400" b="1" dirty="0" err="1">
                <a:solidFill>
                  <a:srgbClr val="002060"/>
                </a:solidFill>
              </a:rPr>
              <a:t>neutron</a:t>
            </a:r>
            <a:r>
              <a:rPr lang="de-DE" sz="1400" b="1" dirty="0">
                <a:solidFill>
                  <a:srgbClr val="002060"/>
                </a:solidFill>
              </a:rPr>
              <a:t> </a:t>
            </a:r>
            <a:r>
              <a:rPr lang="de-DE" sz="1400" b="1" dirty="0" err="1">
                <a:solidFill>
                  <a:srgbClr val="002060"/>
                </a:solidFill>
              </a:rPr>
              <a:t>star</a:t>
            </a:r>
            <a:r>
              <a:rPr lang="de-DE" sz="1400" b="1" dirty="0">
                <a:solidFill>
                  <a:srgbClr val="002060"/>
                </a:solidFill>
              </a:rPr>
              <a:t> </a:t>
            </a:r>
          </a:p>
          <a:p>
            <a:r>
              <a:rPr lang="de-DE" sz="1400" b="1" dirty="0">
                <a:solidFill>
                  <a:srgbClr val="002060"/>
                </a:solidFill>
              </a:rPr>
              <a:t>matter</a:t>
            </a:r>
          </a:p>
          <a:p>
            <a:r>
              <a:rPr lang="de-DE" sz="400" b="1" dirty="0">
                <a:solidFill>
                  <a:srgbClr val="002060"/>
                </a:solidFill>
              </a:rPr>
              <a:t>   </a:t>
            </a:r>
          </a:p>
          <a:p>
            <a:r>
              <a:rPr lang="de-DE" sz="1400" dirty="0" err="1">
                <a:solidFill>
                  <a:srgbClr val="002060"/>
                </a:solidFill>
              </a:rPr>
              <a:t>contours</a:t>
            </a:r>
            <a:r>
              <a:rPr lang="de-DE" sz="1400" dirty="0">
                <a:solidFill>
                  <a:srgbClr val="002060"/>
                </a:solidFill>
              </a:rPr>
              <a:t> at</a:t>
            </a:r>
          </a:p>
          <a:p>
            <a:r>
              <a:rPr lang="de-DE" sz="1400" dirty="0">
                <a:solidFill>
                  <a:srgbClr val="002060"/>
                </a:solidFill>
              </a:rPr>
              <a:t>68% </a:t>
            </a:r>
            <a:r>
              <a:rPr lang="de-DE" sz="1400" dirty="0" err="1">
                <a:solidFill>
                  <a:srgbClr val="002060"/>
                </a:solidFill>
              </a:rPr>
              <a:t>and</a:t>
            </a:r>
            <a:r>
              <a:rPr lang="de-DE" sz="1400" dirty="0">
                <a:solidFill>
                  <a:srgbClr val="002060"/>
                </a:solidFill>
              </a:rPr>
              <a:t> 95%</a:t>
            </a:r>
          </a:p>
          <a:p>
            <a:r>
              <a:rPr lang="de-DE" sz="1400" dirty="0" err="1">
                <a:solidFill>
                  <a:srgbClr val="002060"/>
                </a:solidFill>
              </a:rPr>
              <a:t>credibility</a:t>
            </a:r>
            <a:endParaRPr lang="de-DE" sz="14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B5CB96-68AD-487C-8D72-CC8622594CC7}"/>
              </a:ext>
            </a:extLst>
          </p:cNvPr>
          <p:cNvSpPr txBox="1"/>
          <p:nvPr/>
        </p:nvSpPr>
        <p:spPr>
          <a:xfrm>
            <a:off x="2555776" y="112474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2060"/>
                </a:solidFill>
              </a:rPr>
              <a:t>Fig. 11 in IJMPE 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CEC11-C180-433F-B55A-B4DE2A9AAC4E}"/>
              </a:ext>
            </a:extLst>
          </p:cNvPr>
          <p:cNvSpPr txBox="1"/>
          <p:nvPr/>
        </p:nvSpPr>
        <p:spPr>
          <a:xfrm>
            <a:off x="700203" y="5085184"/>
            <a:ext cx="77435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002060"/>
                </a:solidFill>
              </a:rPr>
              <a:t>Physics Today June 2022:</a:t>
            </a:r>
          </a:p>
          <a:p>
            <a:r>
              <a:rPr lang="de-DE" sz="1600" dirty="0" err="1">
                <a:solidFill>
                  <a:srgbClr val="002060"/>
                </a:solidFill>
              </a:rPr>
              <a:t>Measurements</a:t>
            </a:r>
            <a:r>
              <a:rPr lang="de-DE" sz="1600" dirty="0">
                <a:solidFill>
                  <a:srgbClr val="002060"/>
                </a:solidFill>
              </a:rPr>
              <a:t> of heavy-</a:t>
            </a:r>
            <a:r>
              <a:rPr lang="de-DE" sz="1600" dirty="0" err="1">
                <a:solidFill>
                  <a:srgbClr val="002060"/>
                </a:solidFill>
              </a:rPr>
              <a:t>ion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collisions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predict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properties</a:t>
            </a:r>
            <a:r>
              <a:rPr lang="de-DE" sz="1600" dirty="0">
                <a:solidFill>
                  <a:srgbClr val="002060"/>
                </a:solidFill>
              </a:rPr>
              <a:t> of </a:t>
            </a:r>
            <a:r>
              <a:rPr lang="de-DE" sz="1600" dirty="0" err="1">
                <a:solidFill>
                  <a:srgbClr val="002060"/>
                </a:solidFill>
              </a:rPr>
              <a:t>neutron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stars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</a:p>
          <a:p>
            <a:r>
              <a:rPr lang="de-DE" sz="1600" dirty="0" err="1">
                <a:solidFill>
                  <a:srgbClr val="002060"/>
                </a:solidFill>
              </a:rPr>
              <a:t>that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are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consistent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with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those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informed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by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astrophysical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observations</a:t>
            </a:r>
            <a:r>
              <a:rPr lang="de-DE" sz="1600" dirty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91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1F6E87-B888-414F-9A96-105A3C4C4F2B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E1443-10A3-4859-8F48-70E3D839BD55}"/>
              </a:ext>
            </a:extLst>
          </p:cNvPr>
          <p:cNvSpPr txBox="1"/>
          <p:nvPr/>
        </p:nvSpPr>
        <p:spPr>
          <a:xfrm>
            <a:off x="738906" y="332656"/>
            <a:ext cx="7666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>
                <a:solidFill>
                  <a:srgbClr val="000066"/>
                </a:solidFill>
              </a:rPr>
              <a:t>Nuclear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Equation</a:t>
            </a:r>
            <a:r>
              <a:rPr lang="de-DE" sz="2000" dirty="0">
                <a:solidFill>
                  <a:srgbClr val="000066"/>
                </a:solidFill>
              </a:rPr>
              <a:t> of State: </a:t>
            </a:r>
            <a:r>
              <a:rPr lang="de-DE" sz="2000" dirty="0" err="1">
                <a:solidFill>
                  <a:srgbClr val="000066"/>
                </a:solidFill>
              </a:rPr>
              <a:t>inconsistencies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near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saturation</a:t>
            </a:r>
            <a:endParaRPr lang="en-US" sz="2000" dirty="0">
              <a:solidFill>
                <a:srgbClr val="00006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CE7B69-F22D-46BD-9DF9-6A7AFD5C8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5" y="1412776"/>
            <a:ext cx="6048670" cy="432452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AC714E-EA25-4C5F-9C41-829B510B47C3}"/>
              </a:ext>
            </a:extLst>
          </p:cNvPr>
          <p:cNvSpPr txBox="1"/>
          <p:nvPr/>
        </p:nvSpPr>
        <p:spPr>
          <a:xfrm>
            <a:off x="1535771" y="1074222"/>
            <a:ext cx="6780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2060"/>
                </a:solidFill>
              </a:rPr>
              <a:t>Fig. 10 in IJMPE 34             M.D. </a:t>
            </a:r>
            <a:r>
              <a:rPr lang="de-DE" sz="1400" dirty="0" err="1">
                <a:solidFill>
                  <a:srgbClr val="002060"/>
                </a:solidFill>
              </a:rPr>
              <a:t>Cozma</a:t>
            </a:r>
            <a:r>
              <a:rPr lang="de-DE" sz="1400" dirty="0">
                <a:solidFill>
                  <a:srgbClr val="002060"/>
                </a:solidFill>
              </a:rPr>
              <a:t>, PRC 110, 064911 (2024)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3E5CD3-B25E-496C-B71C-22145441F0CE}"/>
              </a:ext>
            </a:extLst>
          </p:cNvPr>
          <p:cNvCxnSpPr>
            <a:cxnSpLocks/>
          </p:cNvCxnSpPr>
          <p:nvPr/>
        </p:nvCxnSpPr>
        <p:spPr>
          <a:xfrm flipH="1" flipV="1">
            <a:off x="3923928" y="3861048"/>
            <a:ext cx="432048" cy="648072"/>
          </a:xfrm>
          <a:prstGeom prst="straightConnector1">
            <a:avLst/>
          </a:prstGeom>
          <a:ln w="19050">
            <a:solidFill>
              <a:srgbClr val="D432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CB4048-C348-4A79-99E6-B19190A17411}"/>
              </a:ext>
            </a:extLst>
          </p:cNvPr>
          <p:cNvCxnSpPr>
            <a:cxnSpLocks/>
          </p:cNvCxnSpPr>
          <p:nvPr/>
        </p:nvCxnSpPr>
        <p:spPr>
          <a:xfrm flipH="1" flipV="1">
            <a:off x="2843809" y="4005064"/>
            <a:ext cx="1152127" cy="2016224"/>
          </a:xfrm>
          <a:prstGeom prst="straightConnector1">
            <a:avLst/>
          </a:prstGeom>
          <a:ln w="19050"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F64BFE-1D96-4318-8472-593D675F641C}"/>
              </a:ext>
            </a:extLst>
          </p:cNvPr>
          <p:cNvCxnSpPr>
            <a:cxnSpLocks/>
          </p:cNvCxnSpPr>
          <p:nvPr/>
        </p:nvCxnSpPr>
        <p:spPr>
          <a:xfrm flipH="1" flipV="1">
            <a:off x="5004048" y="3789040"/>
            <a:ext cx="432048" cy="720080"/>
          </a:xfrm>
          <a:prstGeom prst="straightConnector1">
            <a:avLst/>
          </a:prstGeom>
          <a:ln w="19050">
            <a:solidFill>
              <a:srgbClr val="99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E58EDF4-781B-4BFC-99A3-63577B1F8006}"/>
              </a:ext>
            </a:extLst>
          </p:cNvPr>
          <p:cNvSpPr txBox="1"/>
          <p:nvPr/>
        </p:nvSpPr>
        <p:spPr>
          <a:xfrm>
            <a:off x="5405381" y="4314582"/>
            <a:ext cx="1832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9999FF"/>
                </a:solidFill>
              </a:rPr>
              <a:t>Legred</a:t>
            </a:r>
            <a:r>
              <a:rPr lang="de-DE" sz="1600" dirty="0">
                <a:solidFill>
                  <a:srgbClr val="9999FF"/>
                </a:solidFill>
              </a:rPr>
              <a:t>+ (2021)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38A2B8-8FED-4F6F-AD7C-4B519ACC7C53}"/>
              </a:ext>
            </a:extLst>
          </p:cNvPr>
          <p:cNvSpPr txBox="1"/>
          <p:nvPr/>
        </p:nvSpPr>
        <p:spPr>
          <a:xfrm>
            <a:off x="4355976" y="431458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D432B5"/>
                </a:solidFill>
              </a:rPr>
              <a:t>Huth+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6C2C8B-0C2E-41F4-9907-3F3F1769935C}"/>
              </a:ext>
            </a:extLst>
          </p:cNvPr>
          <p:cNvSpPr txBox="1"/>
          <p:nvPr/>
        </p:nvSpPr>
        <p:spPr>
          <a:xfrm>
            <a:off x="3563888" y="5970766"/>
            <a:ext cx="5039200" cy="338554"/>
          </a:xfrm>
          <a:prstGeom prst="rect">
            <a:avLst/>
          </a:prstGeom>
          <a:solidFill>
            <a:schemeClr val="bg1"/>
          </a:solidFill>
          <a:ln>
            <a:solidFill>
              <a:srgbClr val="33CC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de-DE" sz="1600" b="0" i="0" u="none" strike="noStrike" baseline="0" dirty="0">
                <a:solidFill>
                  <a:srgbClr val="33CCFF"/>
                </a:solidFill>
              </a:rPr>
              <a:t>C.Y. Tsang+, Nature </a:t>
            </a:r>
            <a:r>
              <a:rPr lang="de-DE" sz="1600" b="0" i="0" u="none" strike="noStrike" baseline="0" dirty="0" err="1">
                <a:solidFill>
                  <a:srgbClr val="33CCFF"/>
                </a:solidFill>
              </a:rPr>
              <a:t>Astronomy</a:t>
            </a:r>
            <a:r>
              <a:rPr lang="de-DE" sz="1600" b="0" i="0" u="none" strike="noStrike" baseline="0" dirty="0">
                <a:solidFill>
                  <a:srgbClr val="33CCFF"/>
                </a:solidFill>
              </a:rPr>
              <a:t> 8, 328 (2024).</a:t>
            </a:r>
            <a:endParaRPr lang="de-DE" sz="1600" dirty="0">
              <a:solidFill>
                <a:srgbClr val="33CCFF"/>
              </a:solidFill>
            </a:endParaRP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DDC7F29C-2549-4505-B450-3880C46F7DD5}"/>
              </a:ext>
            </a:extLst>
          </p:cNvPr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14</a:t>
            </a:fld>
            <a:endParaRPr lang="de-DE" sz="1600" dirty="0">
              <a:solidFill>
                <a:srgbClr val="000066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ADDB207-0937-47D7-AA88-D19C479FE0F6}"/>
              </a:ext>
            </a:extLst>
          </p:cNvPr>
          <p:cNvCxnSpPr>
            <a:cxnSpLocks/>
          </p:cNvCxnSpPr>
          <p:nvPr/>
        </p:nvCxnSpPr>
        <p:spPr>
          <a:xfrm>
            <a:off x="3743908" y="2758554"/>
            <a:ext cx="396044" cy="566500"/>
          </a:xfrm>
          <a:prstGeom prst="straightConnector1">
            <a:avLst/>
          </a:prstGeom>
          <a:ln w="19050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710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45220"/>
            <a:ext cx="5184576" cy="4276068"/>
          </a:xfrm>
          <a:prstGeom prst="rect">
            <a:avLst/>
          </a:prstGeom>
          <a:ln w="12700">
            <a:noFill/>
          </a:ln>
        </p:spPr>
      </p:pic>
      <p:sp>
        <p:nvSpPr>
          <p:cNvPr id="5" name="TextBox 1"/>
          <p:cNvSpPr txBox="1"/>
          <p:nvPr/>
        </p:nvSpPr>
        <p:spPr>
          <a:xfrm>
            <a:off x="1912616" y="436602"/>
            <a:ext cx="531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dirty="0">
                <a:solidFill>
                  <a:srgbClr val="000066"/>
                </a:solidFill>
              </a:rPr>
              <a:t>INT Workshop, Seattle, December 2022</a:t>
            </a:r>
            <a:endParaRPr lang="en-US" sz="2000" dirty="0">
              <a:solidFill>
                <a:srgbClr val="000066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22121" y="1052736"/>
            <a:ext cx="449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66"/>
                </a:solidFill>
              </a:rPr>
              <a:t>review </a:t>
            </a:r>
            <a:r>
              <a:rPr lang="de-DE" sz="1600" dirty="0" err="1">
                <a:solidFill>
                  <a:srgbClr val="000066"/>
                </a:solidFill>
              </a:rPr>
              <a:t>paper</a:t>
            </a:r>
            <a:r>
              <a:rPr lang="de-DE" sz="1600" dirty="0">
                <a:solidFill>
                  <a:srgbClr val="000066"/>
                </a:solidFill>
              </a:rPr>
              <a:t>:</a:t>
            </a:r>
          </a:p>
          <a:p>
            <a:r>
              <a:rPr lang="de-DE" sz="1600" dirty="0">
                <a:solidFill>
                  <a:srgbClr val="000066"/>
                </a:solidFill>
              </a:rPr>
              <a:t>Sorensen et al., PPNP 134 (2024) 104080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1907540"/>
            <a:ext cx="894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Fig. 23</a:t>
            </a:r>
          </a:p>
        </p:txBody>
      </p:sp>
      <p:sp>
        <p:nvSpPr>
          <p:cNvPr id="9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15</a:t>
            </a:fld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4172" y="1556792"/>
            <a:ext cx="3208308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600" dirty="0"/>
          </a:p>
          <a:p>
            <a:r>
              <a:rPr lang="nl-NL" sz="1600" dirty="0">
                <a:solidFill>
                  <a:srgbClr val="008080"/>
                </a:solidFill>
              </a:rPr>
              <a:t>Huth, Pang et al., Nature 606</a:t>
            </a:r>
          </a:p>
          <a:p>
            <a:r>
              <a:rPr lang="nl-NL" sz="1600" dirty="0">
                <a:solidFill>
                  <a:srgbClr val="008080"/>
                </a:solidFill>
              </a:rPr>
              <a:t>prior from </a:t>
            </a:r>
            <a:r>
              <a:rPr lang="el-GR" sz="1600" dirty="0">
                <a:solidFill>
                  <a:srgbClr val="008080"/>
                </a:solidFill>
              </a:rPr>
              <a:t>χ</a:t>
            </a:r>
            <a:r>
              <a:rPr lang="de-DE" sz="1600" dirty="0">
                <a:solidFill>
                  <a:srgbClr val="008080"/>
                </a:solidFill>
              </a:rPr>
              <a:t>EFT </a:t>
            </a:r>
            <a:r>
              <a:rPr lang="de-DE" sz="1600" dirty="0" err="1">
                <a:solidFill>
                  <a:srgbClr val="008080"/>
                </a:solidFill>
              </a:rPr>
              <a:t>up</a:t>
            </a:r>
            <a:r>
              <a:rPr lang="de-DE" sz="1600" dirty="0">
                <a:solidFill>
                  <a:srgbClr val="008080"/>
                </a:solidFill>
              </a:rPr>
              <a:t> </a:t>
            </a:r>
            <a:r>
              <a:rPr lang="de-DE" sz="1600" dirty="0" err="1">
                <a:solidFill>
                  <a:srgbClr val="008080"/>
                </a:solidFill>
              </a:rPr>
              <a:t>to</a:t>
            </a:r>
            <a:r>
              <a:rPr lang="de-DE" sz="1600" dirty="0">
                <a:solidFill>
                  <a:srgbClr val="008080"/>
                </a:solidFill>
              </a:rPr>
              <a:t> 1.5 </a:t>
            </a:r>
            <a:r>
              <a:rPr lang="el-GR" sz="1600" dirty="0">
                <a:solidFill>
                  <a:srgbClr val="008080"/>
                </a:solidFill>
              </a:rPr>
              <a:t>ρ</a:t>
            </a:r>
            <a:r>
              <a:rPr lang="de-DE" sz="1600" baseline="-25000" dirty="0">
                <a:solidFill>
                  <a:srgbClr val="008080"/>
                </a:solidFill>
              </a:rPr>
              <a:t>0</a:t>
            </a:r>
          </a:p>
          <a:p>
            <a:r>
              <a:rPr lang="de-DE" sz="1600" dirty="0" err="1">
                <a:solidFill>
                  <a:srgbClr val="008080"/>
                </a:solidFill>
              </a:rPr>
              <a:t>posterior</a:t>
            </a:r>
            <a:r>
              <a:rPr lang="de-DE" sz="1600" dirty="0">
                <a:solidFill>
                  <a:srgbClr val="008080"/>
                </a:solidFill>
              </a:rPr>
              <a:t> (95%) </a:t>
            </a:r>
            <a:r>
              <a:rPr lang="de-DE" sz="1600" dirty="0" err="1">
                <a:solidFill>
                  <a:srgbClr val="008080"/>
                </a:solidFill>
              </a:rPr>
              <a:t>from</a:t>
            </a:r>
            <a:r>
              <a:rPr lang="de-DE" sz="1600" dirty="0">
                <a:solidFill>
                  <a:srgbClr val="008080"/>
                </a:solidFill>
              </a:rPr>
              <a:t> HIC and </a:t>
            </a:r>
            <a:r>
              <a:rPr lang="de-DE" sz="1600" dirty="0" err="1">
                <a:solidFill>
                  <a:srgbClr val="008080"/>
                </a:solidFill>
              </a:rPr>
              <a:t>astro</a:t>
            </a:r>
            <a:endParaRPr lang="de-DE" sz="1600" dirty="0">
              <a:solidFill>
                <a:srgbClr val="008080"/>
              </a:solidFill>
            </a:endParaRPr>
          </a:p>
          <a:p>
            <a:r>
              <a:rPr lang="de-DE" sz="1600" dirty="0">
                <a:solidFill>
                  <a:srgbClr val="008080"/>
                </a:solidFill>
              </a:rPr>
              <a:t>R</a:t>
            </a:r>
            <a:r>
              <a:rPr lang="de-DE" sz="1600" baseline="-25000" dirty="0">
                <a:solidFill>
                  <a:srgbClr val="008080"/>
                </a:solidFill>
              </a:rPr>
              <a:t>1.4</a:t>
            </a:r>
            <a:r>
              <a:rPr lang="de-DE" sz="1600" dirty="0">
                <a:solidFill>
                  <a:srgbClr val="008080"/>
                </a:solidFill>
              </a:rPr>
              <a:t> = </a:t>
            </a:r>
            <a:r>
              <a:rPr lang="de-DE" sz="1600" b="1" dirty="0">
                <a:solidFill>
                  <a:srgbClr val="008080"/>
                </a:solidFill>
              </a:rPr>
              <a:t>12.0</a:t>
            </a:r>
            <a:r>
              <a:rPr lang="de-DE" sz="1600" dirty="0">
                <a:solidFill>
                  <a:srgbClr val="008080"/>
                </a:solidFill>
              </a:rPr>
              <a:t> ± 0.8 km (95%)</a:t>
            </a:r>
            <a:endParaRPr lang="nl-NL" sz="1600" dirty="0">
              <a:solidFill>
                <a:srgbClr val="008080"/>
              </a:solidFill>
            </a:endParaRPr>
          </a:p>
          <a:p>
            <a:endParaRPr lang="de-DE" sz="1600" dirty="0"/>
          </a:p>
          <a:p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Legred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+, PRD 104 (2021)</a:t>
            </a:r>
          </a:p>
          <a:p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agnostic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prior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with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astro</a:t>
            </a:r>
            <a:endParaRPr lang="de-DE" sz="16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R</a:t>
            </a:r>
            <a:r>
              <a:rPr lang="de-DE" sz="1600" baseline="-25000" dirty="0">
                <a:solidFill>
                  <a:schemeClr val="accent4">
                    <a:lumMod val="50000"/>
                  </a:schemeClr>
                </a:solidFill>
              </a:rPr>
              <a:t>1.4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= </a:t>
            </a:r>
            <a:r>
              <a:rPr lang="de-DE" sz="1600" b="1" dirty="0">
                <a:solidFill>
                  <a:schemeClr val="accent4">
                    <a:lumMod val="50000"/>
                  </a:schemeClr>
                </a:solidFill>
              </a:rPr>
              <a:t>12.6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± 1.1 km (90%)</a:t>
            </a:r>
            <a:endParaRPr lang="nl-NL" sz="16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de-DE" sz="1600" dirty="0"/>
          </a:p>
          <a:p>
            <a:r>
              <a:rPr lang="de-DE" sz="1600" dirty="0" err="1">
                <a:solidFill>
                  <a:srgbClr val="CC3300"/>
                </a:solidFill>
              </a:rPr>
              <a:t>Drischler</a:t>
            </a:r>
            <a:r>
              <a:rPr lang="de-DE" sz="1600" dirty="0">
                <a:solidFill>
                  <a:srgbClr val="CC3300"/>
                </a:solidFill>
              </a:rPr>
              <a:t>+, PRC 103 (2021)</a:t>
            </a:r>
          </a:p>
          <a:p>
            <a:r>
              <a:rPr lang="el-GR" sz="1600" dirty="0">
                <a:solidFill>
                  <a:srgbClr val="CC3300"/>
                </a:solidFill>
              </a:rPr>
              <a:t>χ</a:t>
            </a:r>
            <a:r>
              <a:rPr lang="de-DE" sz="1600" dirty="0">
                <a:solidFill>
                  <a:srgbClr val="CC3300"/>
                </a:solidFill>
              </a:rPr>
              <a:t>EFT </a:t>
            </a:r>
            <a:r>
              <a:rPr lang="de-DE" sz="1600" dirty="0" err="1">
                <a:solidFill>
                  <a:srgbClr val="CC3300"/>
                </a:solidFill>
              </a:rPr>
              <a:t>with</a:t>
            </a:r>
            <a:r>
              <a:rPr lang="de-DE" sz="1600" dirty="0">
                <a:solidFill>
                  <a:srgbClr val="CC3300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CC3300"/>
                </a:solidFill>
              </a:rPr>
              <a:t>correlated truncation </a:t>
            </a:r>
            <a:r>
              <a:rPr lang="de-DE" sz="1600" b="0" i="0" u="none" strike="noStrike" baseline="0" dirty="0" err="1">
                <a:solidFill>
                  <a:srgbClr val="CC3300"/>
                </a:solidFill>
              </a:rPr>
              <a:t>errors</a:t>
            </a:r>
            <a:endParaRPr lang="de-DE" sz="1600" dirty="0">
              <a:solidFill>
                <a:srgbClr val="CC3300"/>
              </a:solidFill>
            </a:endParaRPr>
          </a:p>
          <a:p>
            <a:endParaRPr lang="de-DE" sz="1600" dirty="0">
              <a:solidFill>
                <a:srgbClr val="006600"/>
              </a:solidFill>
            </a:endParaRPr>
          </a:p>
          <a:p>
            <a:endParaRPr lang="de-DE" sz="1400" dirty="0">
              <a:solidFill>
                <a:srgbClr val="006600"/>
              </a:solidFill>
            </a:endParaRPr>
          </a:p>
          <a:p>
            <a:endParaRPr lang="de-DE" sz="1400" dirty="0">
              <a:solidFill>
                <a:srgbClr val="006600"/>
              </a:solidFill>
            </a:endParaRPr>
          </a:p>
          <a:p>
            <a:endParaRPr lang="nl-NL" sz="15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572000" y="2996952"/>
            <a:ext cx="1112172" cy="0"/>
          </a:xfrm>
          <a:prstGeom prst="straightConnector1">
            <a:avLst/>
          </a:prstGeom>
          <a:ln w="127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15816" y="3861048"/>
            <a:ext cx="2768356" cy="72008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22121" y="2831450"/>
            <a:ext cx="593695" cy="381526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91680" y="2586390"/>
            <a:ext cx="684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solidFill>
                  <a:schemeClr val="accent6">
                    <a:lumMod val="50000"/>
                  </a:schemeClr>
                </a:solidFill>
              </a:rPr>
              <a:t>χ</a:t>
            </a: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EFT</a:t>
            </a:r>
          </a:p>
        </p:txBody>
      </p:sp>
    </p:spTree>
    <p:extLst>
      <p:ext uri="{BB962C8B-B14F-4D97-AF65-F5344CB8AC3E}">
        <p14:creationId xmlns:p14="http://schemas.microsoft.com/office/powerpoint/2010/main" val="117718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AD8E3D-ACDA-4697-A903-44007309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28800"/>
            <a:ext cx="4952176" cy="4271389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1783129" y="436602"/>
            <a:ext cx="5577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dirty="0">
                <a:solidFill>
                  <a:srgbClr val="002060"/>
                </a:solidFill>
              </a:rPr>
              <a:t>Tsang+, </a:t>
            </a:r>
            <a:r>
              <a:rPr lang="de-DE" sz="2000" dirty="0">
                <a:solidFill>
                  <a:srgbClr val="002060"/>
                </a:solidFill>
              </a:rPr>
              <a:t>Nature </a:t>
            </a:r>
            <a:r>
              <a:rPr lang="de-DE" sz="2000" dirty="0" err="1">
                <a:solidFill>
                  <a:srgbClr val="002060"/>
                </a:solidFill>
              </a:rPr>
              <a:t>Astronomy</a:t>
            </a:r>
            <a:r>
              <a:rPr lang="de-DE" sz="2000" dirty="0">
                <a:solidFill>
                  <a:srgbClr val="002060"/>
                </a:solidFill>
              </a:rPr>
              <a:t> 8, 328 (2024)</a:t>
            </a:r>
          </a:p>
          <a:p>
            <a:pPr algn="ctr"/>
            <a:endParaRPr lang="en-US" sz="2000" dirty="0">
              <a:solidFill>
                <a:srgbClr val="000066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16</a:t>
            </a:fld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4172" y="1268760"/>
            <a:ext cx="320830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600" dirty="0"/>
          </a:p>
          <a:p>
            <a:r>
              <a:rPr lang="nl-NL" sz="1600" dirty="0">
                <a:solidFill>
                  <a:srgbClr val="006600"/>
                </a:solidFill>
              </a:rPr>
              <a:t>Tsang, Tsang, Lynch et al.,</a:t>
            </a:r>
          </a:p>
          <a:p>
            <a:r>
              <a:rPr lang="de-DE" sz="1600" dirty="0">
                <a:solidFill>
                  <a:srgbClr val="006600"/>
                </a:solidFill>
              </a:rPr>
              <a:t>Nat Astron. (2024)</a:t>
            </a:r>
          </a:p>
          <a:p>
            <a:r>
              <a:rPr lang="nl-NL" sz="1600" dirty="0">
                <a:solidFill>
                  <a:srgbClr val="006600"/>
                </a:solidFill>
              </a:rPr>
              <a:t>posterior (68%, 95%) from</a:t>
            </a:r>
          </a:p>
          <a:p>
            <a:r>
              <a:rPr lang="nl-NL" sz="1600" dirty="0">
                <a:solidFill>
                  <a:srgbClr val="006600"/>
                </a:solidFill>
              </a:rPr>
              <a:t>(mainly) HIC and astro</a:t>
            </a:r>
          </a:p>
          <a:p>
            <a:r>
              <a:rPr lang="de-DE" sz="1600" dirty="0">
                <a:solidFill>
                  <a:srgbClr val="006600"/>
                </a:solidFill>
              </a:rPr>
              <a:t>R</a:t>
            </a:r>
            <a:r>
              <a:rPr lang="de-DE" sz="1600" baseline="-25000" dirty="0">
                <a:solidFill>
                  <a:srgbClr val="006600"/>
                </a:solidFill>
              </a:rPr>
              <a:t>1.4</a:t>
            </a:r>
            <a:r>
              <a:rPr lang="de-DE" sz="1600" dirty="0">
                <a:solidFill>
                  <a:srgbClr val="006600"/>
                </a:solidFill>
              </a:rPr>
              <a:t> = </a:t>
            </a:r>
            <a:r>
              <a:rPr lang="de-DE" sz="1600" b="1" dirty="0">
                <a:solidFill>
                  <a:srgbClr val="006600"/>
                </a:solidFill>
              </a:rPr>
              <a:t>12.9</a:t>
            </a:r>
            <a:r>
              <a:rPr lang="de-DE" sz="1600" dirty="0">
                <a:solidFill>
                  <a:srgbClr val="006600"/>
                </a:solidFill>
              </a:rPr>
              <a:t> ± 0.5 km (68%)</a:t>
            </a:r>
          </a:p>
          <a:p>
            <a:endParaRPr lang="de-DE" sz="1600" dirty="0">
              <a:solidFill>
                <a:srgbClr val="006600"/>
              </a:solidFill>
            </a:endParaRPr>
          </a:p>
          <a:p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Legred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+, PRD 104 (2021)</a:t>
            </a:r>
          </a:p>
          <a:p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agnostic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prior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with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astro</a:t>
            </a:r>
            <a:endParaRPr lang="de-DE" sz="16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R</a:t>
            </a:r>
            <a:r>
              <a:rPr lang="de-DE" sz="1600" baseline="-25000" dirty="0">
                <a:solidFill>
                  <a:schemeClr val="accent4">
                    <a:lumMod val="50000"/>
                  </a:schemeClr>
                </a:solidFill>
              </a:rPr>
              <a:t>1.4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= </a:t>
            </a:r>
            <a:r>
              <a:rPr lang="de-DE" sz="1600" b="1" dirty="0">
                <a:solidFill>
                  <a:schemeClr val="accent4">
                    <a:lumMod val="50000"/>
                  </a:schemeClr>
                </a:solidFill>
              </a:rPr>
              <a:t>12.6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± 1.1 km (68%)</a:t>
            </a:r>
            <a:endParaRPr lang="nl-NL" sz="16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de-DE" sz="1600" dirty="0"/>
          </a:p>
          <a:p>
            <a:r>
              <a:rPr lang="nl-NL" sz="1600" dirty="0"/>
              <a:t>Huth, Pang et al., Nature 606</a:t>
            </a:r>
          </a:p>
          <a:p>
            <a:r>
              <a:rPr lang="nl-NL" sz="1600" dirty="0"/>
              <a:t>prior from </a:t>
            </a:r>
            <a:r>
              <a:rPr lang="el-GR" sz="1600" dirty="0"/>
              <a:t>χ</a:t>
            </a:r>
            <a:r>
              <a:rPr lang="de-DE" sz="1600" dirty="0"/>
              <a:t>EFT 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1.5 </a:t>
            </a:r>
            <a:r>
              <a:rPr lang="el-GR" sz="1600" dirty="0"/>
              <a:t>ρ</a:t>
            </a:r>
            <a:r>
              <a:rPr lang="de-DE" sz="1600" baseline="-25000" dirty="0"/>
              <a:t>0</a:t>
            </a:r>
          </a:p>
          <a:p>
            <a:r>
              <a:rPr lang="de-DE" sz="1600" dirty="0" err="1"/>
              <a:t>posterior</a:t>
            </a:r>
            <a:r>
              <a:rPr lang="de-DE" sz="1600" dirty="0"/>
              <a:t> (95%) </a:t>
            </a:r>
            <a:r>
              <a:rPr lang="de-DE" sz="1600" dirty="0" err="1"/>
              <a:t>from</a:t>
            </a:r>
            <a:r>
              <a:rPr lang="de-DE" sz="1600" dirty="0"/>
              <a:t> HIC and </a:t>
            </a:r>
            <a:r>
              <a:rPr lang="de-DE" sz="1600" dirty="0" err="1"/>
              <a:t>astro</a:t>
            </a:r>
            <a:endParaRPr lang="de-DE" sz="1600" dirty="0"/>
          </a:p>
          <a:p>
            <a:r>
              <a:rPr lang="de-DE" sz="1600" dirty="0"/>
              <a:t>R</a:t>
            </a:r>
            <a:r>
              <a:rPr lang="de-DE" sz="1600" baseline="-25000" dirty="0"/>
              <a:t>1.4</a:t>
            </a:r>
            <a:r>
              <a:rPr lang="de-DE" sz="1600" dirty="0"/>
              <a:t> = </a:t>
            </a:r>
            <a:r>
              <a:rPr lang="de-DE" sz="1600" b="1" dirty="0"/>
              <a:t>12.0</a:t>
            </a:r>
            <a:r>
              <a:rPr lang="de-DE" sz="1600" dirty="0"/>
              <a:t> ± 0.8 km (95%)</a:t>
            </a:r>
            <a:endParaRPr lang="nl-NL" sz="1600" dirty="0"/>
          </a:p>
          <a:p>
            <a:endParaRPr lang="de-DE" sz="1600" dirty="0"/>
          </a:p>
          <a:p>
            <a:endParaRPr lang="de-DE" sz="1400" dirty="0">
              <a:solidFill>
                <a:srgbClr val="006600"/>
              </a:solidFill>
            </a:endParaRPr>
          </a:p>
          <a:p>
            <a:r>
              <a:rPr lang="de-DE" sz="1400" dirty="0" err="1">
                <a:solidFill>
                  <a:srgbClr val="FF0000"/>
                </a:solidFill>
              </a:rPr>
              <a:t>the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prior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makes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the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difference</a:t>
            </a:r>
            <a:endParaRPr lang="nl-NL" sz="1400" dirty="0">
              <a:solidFill>
                <a:srgbClr val="FF0000"/>
              </a:solidFill>
            </a:endParaRPr>
          </a:p>
          <a:p>
            <a:endParaRPr lang="nl-NL" sz="1500" dirty="0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2915816" y="2142795"/>
            <a:ext cx="0" cy="1205352"/>
          </a:xfrm>
          <a:prstGeom prst="straightConnector1">
            <a:avLst/>
          </a:prstGeom>
          <a:ln w="127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2699792" y="3348147"/>
            <a:ext cx="2912371" cy="800933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FA892E9-202E-4E31-B977-44F18729DD9D}"/>
              </a:ext>
            </a:extLst>
          </p:cNvPr>
          <p:cNvCxnSpPr>
            <a:cxnSpLocks/>
          </p:cNvCxnSpPr>
          <p:nvPr/>
        </p:nvCxnSpPr>
        <p:spPr>
          <a:xfrm flipV="1">
            <a:off x="2915816" y="1916832"/>
            <a:ext cx="2696347" cy="225964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9C7BB1-1CE2-4FD2-BC0D-7853F175C695}"/>
              </a:ext>
            </a:extLst>
          </p:cNvPr>
          <p:cNvCxnSpPr>
            <a:cxnSpLocks/>
          </p:cNvCxnSpPr>
          <p:nvPr/>
        </p:nvCxnSpPr>
        <p:spPr>
          <a:xfrm flipH="1">
            <a:off x="3851921" y="4221088"/>
            <a:ext cx="1760242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C99A044-E485-48E4-B88C-E01A8364BDBA}"/>
              </a:ext>
            </a:extLst>
          </p:cNvPr>
          <p:cNvSpPr/>
          <p:nvPr/>
        </p:nvSpPr>
        <p:spPr>
          <a:xfrm>
            <a:off x="539551" y="1628800"/>
            <a:ext cx="432048" cy="432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09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0BE104-BD74-4F3B-96CA-5BAA75EFF85D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966F31E-5D9E-43A7-8529-17502D00C707}"/>
              </a:ext>
            </a:extLst>
          </p:cNvPr>
          <p:cNvSpPr txBox="1"/>
          <p:nvPr/>
        </p:nvSpPr>
        <p:spPr>
          <a:xfrm>
            <a:off x="2968041" y="332656"/>
            <a:ext cx="32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>
                <a:solidFill>
                  <a:srgbClr val="000066"/>
                </a:solidFill>
              </a:rPr>
              <a:t>Conclusion</a:t>
            </a:r>
            <a:r>
              <a:rPr lang="de-DE" sz="2000" dirty="0">
                <a:solidFill>
                  <a:srgbClr val="000066"/>
                </a:solidFill>
              </a:rPr>
              <a:t> at </a:t>
            </a:r>
            <a:r>
              <a:rPr lang="de-DE" sz="2000" dirty="0" err="1">
                <a:solidFill>
                  <a:srgbClr val="000066"/>
                </a:solidFill>
              </a:rPr>
              <a:t>this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point</a:t>
            </a:r>
            <a:endParaRPr lang="en-US" sz="2000" dirty="0">
              <a:solidFill>
                <a:srgbClr val="00006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C53730-ECE6-4F0B-920E-8446C921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24744"/>
            <a:ext cx="4320480" cy="2807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E3C29EE0-3446-472C-BBC0-6D521F9C8800}"/>
              </a:ext>
            </a:extLst>
          </p:cNvPr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17</a:t>
            </a:fld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E5A4E-2412-4750-8674-7E0FD5518A93}"/>
              </a:ext>
            </a:extLst>
          </p:cNvPr>
          <p:cNvSpPr txBox="1"/>
          <p:nvPr/>
        </p:nvSpPr>
        <p:spPr>
          <a:xfrm>
            <a:off x="886344" y="4256509"/>
            <a:ext cx="7371313" cy="16927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002060"/>
                </a:solidFill>
              </a:rPr>
              <a:t>precise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value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for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E</a:t>
            </a:r>
            <a:r>
              <a:rPr lang="de-DE" sz="1600" baseline="-25000" dirty="0" err="1">
                <a:solidFill>
                  <a:srgbClr val="002060"/>
                </a:solidFill>
              </a:rPr>
              <a:t>sym</a:t>
            </a:r>
            <a:r>
              <a:rPr lang="de-DE" sz="1600" dirty="0">
                <a:solidFill>
                  <a:srgbClr val="002060"/>
                </a:solidFill>
              </a:rPr>
              <a:t>(</a:t>
            </a:r>
            <a:r>
              <a:rPr lang="el-GR" sz="1600" dirty="0">
                <a:solidFill>
                  <a:srgbClr val="002060"/>
                </a:solidFill>
              </a:rPr>
              <a:t>ρ</a:t>
            </a:r>
            <a:r>
              <a:rPr lang="de-DE" sz="1600" dirty="0">
                <a:solidFill>
                  <a:srgbClr val="002060"/>
                </a:solidFill>
              </a:rPr>
              <a:t>) at 2/3 </a:t>
            </a:r>
            <a:r>
              <a:rPr lang="el-GR" sz="1600" dirty="0">
                <a:solidFill>
                  <a:srgbClr val="002060"/>
                </a:solidFill>
              </a:rPr>
              <a:t>ρ</a:t>
            </a:r>
            <a:r>
              <a:rPr lang="de-DE" sz="1600" baseline="-25000" dirty="0">
                <a:solidFill>
                  <a:srgbClr val="002060"/>
                </a:solidFill>
              </a:rPr>
              <a:t>0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from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nuclear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structure</a:t>
            </a:r>
            <a:endParaRPr lang="de-DE" sz="1600" dirty="0">
              <a:solidFill>
                <a:srgbClr val="002060"/>
              </a:solidFill>
            </a:endParaRPr>
          </a:p>
          <a:p>
            <a:r>
              <a:rPr lang="de-DE" sz="800" dirty="0">
                <a:solidFill>
                  <a:srgbClr val="002060"/>
                </a:solidFill>
              </a:rPr>
              <a:t>   </a:t>
            </a:r>
          </a:p>
          <a:p>
            <a:r>
              <a:rPr lang="de-DE" sz="1600" dirty="0" err="1">
                <a:solidFill>
                  <a:srgbClr val="002060"/>
                </a:solidFill>
              </a:rPr>
              <a:t>EoS</a:t>
            </a:r>
            <a:r>
              <a:rPr lang="de-DE" sz="1600" dirty="0">
                <a:solidFill>
                  <a:srgbClr val="002060"/>
                </a:solidFill>
              </a:rPr>
              <a:t> of </a:t>
            </a:r>
            <a:r>
              <a:rPr lang="de-DE" sz="1600" dirty="0" err="1">
                <a:solidFill>
                  <a:srgbClr val="002060"/>
                </a:solidFill>
              </a:rPr>
              <a:t>neutron</a:t>
            </a:r>
            <a:r>
              <a:rPr lang="de-DE" sz="1600" dirty="0">
                <a:solidFill>
                  <a:srgbClr val="002060"/>
                </a:solidFill>
              </a:rPr>
              <a:t>-star matter at high </a:t>
            </a:r>
            <a:r>
              <a:rPr lang="de-DE" sz="1600" dirty="0" err="1">
                <a:solidFill>
                  <a:srgbClr val="002060"/>
                </a:solidFill>
              </a:rPr>
              <a:t>density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well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constrained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by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astro</a:t>
            </a:r>
            <a:endParaRPr lang="de-DE" sz="1600" dirty="0">
              <a:solidFill>
                <a:srgbClr val="002060"/>
              </a:solidFill>
            </a:endParaRPr>
          </a:p>
          <a:p>
            <a:r>
              <a:rPr lang="de-DE" sz="800" dirty="0">
                <a:solidFill>
                  <a:srgbClr val="002060"/>
                </a:solidFill>
              </a:rPr>
              <a:t>   </a:t>
            </a:r>
          </a:p>
          <a:p>
            <a:r>
              <a:rPr lang="de-DE" sz="1600" dirty="0" err="1">
                <a:solidFill>
                  <a:srgbClr val="002060"/>
                </a:solidFill>
              </a:rPr>
              <a:t>inconsistencies</a:t>
            </a:r>
            <a:r>
              <a:rPr lang="de-DE" sz="1600" dirty="0">
                <a:solidFill>
                  <a:srgbClr val="002060"/>
                </a:solidFill>
              </a:rPr>
              <a:t> at 1 – 2 </a:t>
            </a:r>
            <a:r>
              <a:rPr lang="el-GR" sz="1600" dirty="0">
                <a:solidFill>
                  <a:srgbClr val="002060"/>
                </a:solidFill>
              </a:rPr>
              <a:t>ρ</a:t>
            </a:r>
            <a:r>
              <a:rPr lang="de-DE" sz="1600" baseline="-25000" dirty="0">
                <a:solidFill>
                  <a:srgbClr val="002060"/>
                </a:solidFill>
              </a:rPr>
              <a:t>0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depending</a:t>
            </a:r>
            <a:r>
              <a:rPr lang="de-DE" sz="1600" dirty="0">
                <a:solidFill>
                  <a:srgbClr val="002060"/>
                </a:solidFill>
              </a:rPr>
              <a:t> on </a:t>
            </a:r>
            <a:r>
              <a:rPr lang="de-DE" sz="1600" dirty="0" err="1">
                <a:solidFill>
                  <a:srgbClr val="002060"/>
                </a:solidFill>
              </a:rPr>
              <a:t>the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chosen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prior</a:t>
            </a:r>
            <a:endParaRPr lang="de-DE" sz="1600" dirty="0">
              <a:solidFill>
                <a:srgbClr val="002060"/>
              </a:solidFill>
            </a:endParaRPr>
          </a:p>
          <a:p>
            <a:r>
              <a:rPr lang="de-DE" sz="800" dirty="0">
                <a:solidFill>
                  <a:srgbClr val="002060"/>
                </a:solidFill>
              </a:rPr>
              <a:t>   </a:t>
            </a:r>
          </a:p>
          <a:p>
            <a:r>
              <a:rPr lang="de-DE" sz="1600" dirty="0" err="1">
                <a:solidFill>
                  <a:srgbClr val="002060"/>
                </a:solidFill>
              </a:rPr>
              <a:t>need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improvements</a:t>
            </a:r>
            <a:r>
              <a:rPr lang="de-DE" sz="1600" dirty="0">
                <a:solidFill>
                  <a:srgbClr val="002060"/>
                </a:solidFill>
              </a:rPr>
              <a:t> of</a:t>
            </a:r>
          </a:p>
          <a:p>
            <a:r>
              <a:rPr lang="de-DE" sz="1600" dirty="0" err="1">
                <a:solidFill>
                  <a:srgbClr val="002060"/>
                </a:solidFill>
              </a:rPr>
              <a:t>knowledge</a:t>
            </a:r>
            <a:r>
              <a:rPr lang="de-DE" sz="1600" dirty="0">
                <a:solidFill>
                  <a:srgbClr val="002060"/>
                </a:solidFill>
              </a:rPr>
              <a:t> of </a:t>
            </a:r>
            <a:r>
              <a:rPr lang="de-DE" sz="1600" dirty="0" err="1">
                <a:solidFill>
                  <a:srgbClr val="002060"/>
                </a:solidFill>
              </a:rPr>
              <a:t>E</a:t>
            </a:r>
            <a:r>
              <a:rPr lang="de-DE" sz="1600" baseline="-25000" dirty="0" err="1">
                <a:solidFill>
                  <a:srgbClr val="002060"/>
                </a:solidFill>
              </a:rPr>
              <a:t>sym</a:t>
            </a:r>
            <a:r>
              <a:rPr lang="de-DE" sz="1600" dirty="0">
                <a:solidFill>
                  <a:srgbClr val="002060"/>
                </a:solidFill>
              </a:rPr>
              <a:t>(</a:t>
            </a:r>
            <a:r>
              <a:rPr lang="el-GR" sz="1600" dirty="0">
                <a:solidFill>
                  <a:srgbClr val="002060"/>
                </a:solidFill>
              </a:rPr>
              <a:t>ρ</a:t>
            </a:r>
            <a:r>
              <a:rPr lang="de-DE" sz="1600" baseline="-25000" dirty="0">
                <a:solidFill>
                  <a:srgbClr val="002060"/>
                </a:solidFill>
              </a:rPr>
              <a:t>0</a:t>
            </a:r>
            <a:r>
              <a:rPr lang="de-DE" sz="1600" dirty="0">
                <a:solidFill>
                  <a:srgbClr val="002060"/>
                </a:solidFill>
              </a:rPr>
              <a:t>) and </a:t>
            </a:r>
            <a:r>
              <a:rPr lang="de-DE" sz="1600" dirty="0" err="1">
                <a:solidFill>
                  <a:srgbClr val="002060"/>
                </a:solidFill>
              </a:rPr>
              <a:t>consistency</a:t>
            </a:r>
            <a:r>
              <a:rPr lang="de-DE" sz="1600" dirty="0">
                <a:solidFill>
                  <a:srgbClr val="002060"/>
                </a:solidFill>
              </a:rPr>
              <a:t> of transport-model </a:t>
            </a:r>
            <a:r>
              <a:rPr lang="de-DE" sz="1600" dirty="0" err="1">
                <a:solidFill>
                  <a:srgbClr val="002060"/>
                </a:solidFill>
              </a:rPr>
              <a:t>predictions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32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269E3B4B-7765-4152-BBBB-D14CB29909FC}"/>
              </a:ext>
            </a:extLst>
          </p:cNvPr>
          <p:cNvSpPr txBox="1"/>
          <p:nvPr/>
        </p:nvSpPr>
        <p:spPr>
          <a:xfrm>
            <a:off x="2607816" y="332656"/>
            <a:ext cx="4052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002060"/>
                </a:solidFill>
              </a:rPr>
              <a:t>Sebastien </a:t>
            </a:r>
            <a:r>
              <a:rPr lang="de-DE" sz="2000" dirty="0" err="1">
                <a:solidFill>
                  <a:srgbClr val="002060"/>
                </a:solidFill>
              </a:rPr>
              <a:t>Guillot</a:t>
            </a:r>
            <a:r>
              <a:rPr lang="de-DE" sz="2000" dirty="0">
                <a:solidFill>
                  <a:srgbClr val="002060"/>
                </a:solidFill>
              </a:rPr>
              <a:t> at NuSym24</a:t>
            </a:r>
            <a:endParaRPr lang="en-US" sz="2000" baseline="30000" dirty="0">
              <a:solidFill>
                <a:srgbClr val="002060"/>
              </a:solidFill>
            </a:endParaRPr>
          </a:p>
        </p:txBody>
      </p:sp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18</a:t>
            </a:fld>
            <a:endParaRPr lang="de-DE" sz="1600" dirty="0">
              <a:solidFill>
                <a:srgbClr val="00006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43" y="1268760"/>
            <a:ext cx="7076846" cy="5348150"/>
          </a:xfrm>
          <a:prstGeom prst="rect">
            <a:avLst/>
          </a:prstGeom>
        </p:spPr>
      </p:pic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8DF26BA2-5850-4662-9F68-D85DA12C87E7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145A27-F3FF-483F-8666-C62170C5BD35}"/>
              </a:ext>
            </a:extLst>
          </p:cNvPr>
          <p:cNvSpPr txBox="1"/>
          <p:nvPr/>
        </p:nvSpPr>
        <p:spPr>
          <a:xfrm>
            <a:off x="3628605" y="940659"/>
            <a:ext cx="463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i="0" u="none" strike="noStrike" baseline="0" dirty="0">
                <a:solidFill>
                  <a:srgbClr val="002060"/>
                </a:solidFill>
              </a:rPr>
              <a:t>Choudhury+, </a:t>
            </a:r>
            <a:r>
              <a:rPr lang="de-DE" sz="1400" b="0" i="0" u="none" strike="noStrike" baseline="0" dirty="0" err="1">
                <a:solidFill>
                  <a:srgbClr val="002060"/>
                </a:solidFill>
              </a:rPr>
              <a:t>Astrophys</a:t>
            </a:r>
            <a:r>
              <a:rPr lang="de-DE" sz="1400" b="0" i="0" u="none" strike="noStrike" baseline="0" dirty="0">
                <a:solidFill>
                  <a:srgbClr val="002060"/>
                </a:solidFill>
              </a:rPr>
              <a:t>. J. Lett. 971, L20 (2024)</a:t>
            </a:r>
            <a:endParaRPr lang="de-DE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2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269E3B4B-7765-4152-BBBB-D14CB29909FC}"/>
              </a:ext>
            </a:extLst>
          </p:cNvPr>
          <p:cNvSpPr txBox="1"/>
          <p:nvPr/>
        </p:nvSpPr>
        <p:spPr>
          <a:xfrm>
            <a:off x="2607816" y="332656"/>
            <a:ext cx="4052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002060"/>
                </a:solidFill>
              </a:rPr>
              <a:t>Sebastien </a:t>
            </a:r>
            <a:r>
              <a:rPr lang="de-DE" sz="2000" dirty="0" err="1">
                <a:solidFill>
                  <a:srgbClr val="002060"/>
                </a:solidFill>
              </a:rPr>
              <a:t>Guillot</a:t>
            </a:r>
            <a:r>
              <a:rPr lang="de-DE" sz="2000" dirty="0">
                <a:solidFill>
                  <a:srgbClr val="002060"/>
                </a:solidFill>
              </a:rPr>
              <a:t> at NuSym24</a:t>
            </a:r>
            <a:endParaRPr lang="en-US" sz="2000" baseline="30000" dirty="0">
              <a:solidFill>
                <a:srgbClr val="002060"/>
              </a:solidFill>
            </a:endParaRPr>
          </a:p>
        </p:txBody>
      </p:sp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19</a:t>
            </a:fld>
            <a:endParaRPr lang="de-DE" sz="1600" dirty="0">
              <a:solidFill>
                <a:srgbClr val="00006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43" y="1268760"/>
            <a:ext cx="7076846" cy="5348150"/>
          </a:xfrm>
          <a:prstGeom prst="rect">
            <a:avLst/>
          </a:prstGeom>
        </p:spPr>
      </p:pic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8DF26BA2-5850-4662-9F68-D85DA12C87E7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145A27-F3FF-483F-8666-C62170C5BD35}"/>
              </a:ext>
            </a:extLst>
          </p:cNvPr>
          <p:cNvSpPr txBox="1"/>
          <p:nvPr/>
        </p:nvSpPr>
        <p:spPr>
          <a:xfrm>
            <a:off x="3628605" y="940659"/>
            <a:ext cx="463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i="0" u="none" strike="noStrike" baseline="0" dirty="0">
                <a:solidFill>
                  <a:srgbClr val="002060"/>
                </a:solidFill>
              </a:rPr>
              <a:t>Choudhury+, </a:t>
            </a:r>
            <a:r>
              <a:rPr lang="de-DE" sz="1400" b="0" i="0" u="none" strike="noStrike" baseline="0" dirty="0" err="1">
                <a:solidFill>
                  <a:srgbClr val="002060"/>
                </a:solidFill>
              </a:rPr>
              <a:t>Astrophys</a:t>
            </a:r>
            <a:r>
              <a:rPr lang="de-DE" sz="1400" b="0" i="0" u="none" strike="noStrike" baseline="0" dirty="0">
                <a:solidFill>
                  <a:srgbClr val="002060"/>
                </a:solidFill>
              </a:rPr>
              <a:t>. J. Lett. 971, L20 (2024)</a:t>
            </a:r>
            <a:endParaRPr lang="de-DE" sz="1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A6E647-BFE4-4453-91D6-77208FB3D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36" y="3448422"/>
            <a:ext cx="41624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0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0BE104-BD74-4F3B-96CA-5BAA75EFF85D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966F31E-5D9E-43A7-8529-17502D00C707}"/>
              </a:ext>
            </a:extLst>
          </p:cNvPr>
          <p:cNvSpPr txBox="1"/>
          <p:nvPr/>
        </p:nvSpPr>
        <p:spPr>
          <a:xfrm>
            <a:off x="1360961" y="332656"/>
            <a:ext cx="6422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000066"/>
                </a:solidFill>
              </a:rPr>
              <a:t>Neutron Star Radii </a:t>
            </a:r>
            <a:r>
              <a:rPr lang="de-DE" sz="2000" dirty="0" err="1">
                <a:solidFill>
                  <a:srgbClr val="000066"/>
                </a:solidFill>
              </a:rPr>
              <a:t>from</a:t>
            </a:r>
            <a:r>
              <a:rPr lang="de-DE" sz="2000" dirty="0">
                <a:solidFill>
                  <a:srgbClr val="000066"/>
                </a:solidFill>
              </a:rPr>
              <a:t> Laboratory Experiments</a:t>
            </a:r>
            <a:endParaRPr lang="en-US" sz="2000" dirty="0">
              <a:solidFill>
                <a:srgbClr val="00006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C53730-ECE6-4F0B-920E-8446C921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5" y="1730118"/>
            <a:ext cx="6048670" cy="39311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C08486-2098-4065-90AE-270B00FDC602}"/>
              </a:ext>
            </a:extLst>
          </p:cNvPr>
          <p:cNvSpPr txBox="1"/>
          <p:nvPr/>
        </p:nvSpPr>
        <p:spPr>
          <a:xfrm>
            <a:off x="1362434" y="1218238"/>
            <a:ext cx="6420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 Fig. 1 in </a:t>
            </a:r>
            <a:r>
              <a:rPr lang="de-DE" sz="1600" dirty="0" err="1">
                <a:solidFill>
                  <a:srgbClr val="002060"/>
                </a:solidFill>
              </a:rPr>
              <a:t>Cozma</a:t>
            </a:r>
            <a:r>
              <a:rPr lang="de-DE" sz="1600" dirty="0">
                <a:solidFill>
                  <a:srgbClr val="002060"/>
                </a:solidFill>
              </a:rPr>
              <a:t>/Trautmann, IJMPE 34, 2530001 (2025)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3176DB-4DBF-4EAB-A016-92D7D669347D}"/>
              </a:ext>
            </a:extLst>
          </p:cNvPr>
          <p:cNvSpPr txBox="1"/>
          <p:nvPr/>
        </p:nvSpPr>
        <p:spPr>
          <a:xfrm>
            <a:off x="1216371" y="5805264"/>
            <a:ext cx="6711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solidFill>
                  <a:srgbClr val="002060"/>
                </a:solidFill>
              </a:rPr>
              <a:t>figure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taken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from</a:t>
            </a:r>
            <a:r>
              <a:rPr lang="de-DE" sz="1600" dirty="0">
                <a:solidFill>
                  <a:srgbClr val="002060"/>
                </a:solidFill>
              </a:rPr>
              <a:t> Raithel, Özel and </a:t>
            </a:r>
            <a:r>
              <a:rPr lang="de-DE" sz="1600" dirty="0" err="1">
                <a:solidFill>
                  <a:srgbClr val="002060"/>
                </a:solidFill>
              </a:rPr>
              <a:t>Psaltis</a:t>
            </a:r>
            <a:r>
              <a:rPr lang="de-DE" sz="1600" dirty="0">
                <a:solidFill>
                  <a:srgbClr val="002060"/>
                </a:solidFill>
              </a:rPr>
              <a:t>, </a:t>
            </a:r>
            <a:r>
              <a:rPr lang="de-DE" sz="1600" dirty="0" err="1">
                <a:solidFill>
                  <a:srgbClr val="002060"/>
                </a:solidFill>
              </a:rPr>
              <a:t>ApJ</a:t>
            </a:r>
            <a:r>
              <a:rPr lang="de-DE" sz="1600" dirty="0">
                <a:solidFill>
                  <a:srgbClr val="002060"/>
                </a:solidFill>
              </a:rPr>
              <a:t> 875:12 (2019)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D0DE10-F1B0-47AF-8AF1-2312F778B73C}"/>
              </a:ext>
            </a:extLst>
          </p:cNvPr>
          <p:cNvSpPr txBox="1"/>
          <p:nvPr/>
        </p:nvSpPr>
        <p:spPr>
          <a:xfrm>
            <a:off x="1136669" y="6165304"/>
            <a:ext cx="687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7030A0"/>
                </a:solidFill>
                <a:latin typeface="AdvOT9d60b855.B"/>
              </a:rPr>
              <a:t>“Finite-temperature Extension for Cold Neutron Star Equations of State”</a:t>
            </a:r>
            <a:endParaRPr lang="de-DE" i="1" dirty="0">
              <a:solidFill>
                <a:srgbClr val="7030A0"/>
              </a:solidFill>
            </a:endParaRP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E3C29EE0-3446-472C-BBC0-6D521F9C8800}"/>
              </a:ext>
            </a:extLst>
          </p:cNvPr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2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94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269E3B4B-7765-4152-BBBB-D14CB29909FC}"/>
              </a:ext>
            </a:extLst>
          </p:cNvPr>
          <p:cNvSpPr txBox="1"/>
          <p:nvPr/>
        </p:nvSpPr>
        <p:spPr>
          <a:xfrm>
            <a:off x="3478766" y="332656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002060"/>
                </a:solidFill>
              </a:rPr>
              <a:t>after </a:t>
            </a:r>
            <a:r>
              <a:rPr lang="de-DE" sz="2000" dirty="0" err="1">
                <a:solidFill>
                  <a:srgbClr val="002060"/>
                </a:solidFill>
              </a:rPr>
              <a:t>submission</a:t>
            </a:r>
            <a:endParaRPr lang="en-US" sz="2000" baseline="30000" dirty="0">
              <a:solidFill>
                <a:srgbClr val="002060"/>
              </a:solidFill>
            </a:endParaRPr>
          </a:p>
        </p:txBody>
      </p:sp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20</a:t>
            </a:fld>
            <a:endParaRPr lang="de-DE" sz="1600" dirty="0">
              <a:solidFill>
                <a:srgbClr val="000066"/>
              </a:solidFill>
            </a:endParaRP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8DF26BA2-5850-4662-9F68-D85DA12C87E7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C66C0A8-4764-4D48-817E-9D2ED0E02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22" y="1484784"/>
            <a:ext cx="4533900" cy="4210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39471C-C385-4164-9F0B-2357D01F6FD1}"/>
              </a:ext>
            </a:extLst>
          </p:cNvPr>
          <p:cNvSpPr txBox="1"/>
          <p:nvPr/>
        </p:nvSpPr>
        <p:spPr>
          <a:xfrm>
            <a:off x="495208" y="5726137"/>
            <a:ext cx="4406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u="none" strike="noStrike" baseline="0" dirty="0">
                <a:solidFill>
                  <a:srgbClr val="002060"/>
                </a:solidFill>
                <a:latin typeface="+mj-lt"/>
              </a:rPr>
              <a:t>Reduced and phase-folded NICER event data 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2060"/>
                </a:solidFill>
                <a:latin typeface="+mj-lt"/>
              </a:rPr>
              <a:t>for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400" b="0" i="0" u="none" strike="noStrike" baseline="0" dirty="0">
                <a:solidFill>
                  <a:srgbClr val="002060"/>
                </a:solidFill>
                <a:latin typeface="+mj-lt"/>
              </a:rPr>
              <a:t>PSR J0614−3329 duplicated over two 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2060"/>
                </a:solidFill>
                <a:latin typeface="+mj-lt"/>
              </a:rPr>
              <a:t>rotational cycles for visualization </a:t>
            </a:r>
            <a:r>
              <a:rPr lang="de-DE" sz="1400" b="0" i="0" u="none" strike="noStrike" baseline="0" dirty="0" err="1">
                <a:solidFill>
                  <a:srgbClr val="002060"/>
                </a:solidFill>
                <a:latin typeface="+mj-lt"/>
              </a:rPr>
              <a:t>purpose</a:t>
            </a:r>
            <a:endParaRPr lang="de-DE" sz="1400" b="0" i="0" u="none" strike="noStrike" baseline="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de-DE" sz="1400" dirty="0">
                <a:solidFill>
                  <a:srgbClr val="002060"/>
                </a:solidFill>
                <a:latin typeface="+mj-lt"/>
              </a:rPr>
              <a:t>(PI </a:t>
            </a:r>
            <a:r>
              <a:rPr lang="de-DE" sz="1400" dirty="0" err="1">
                <a:solidFill>
                  <a:srgbClr val="002060"/>
                </a:solidFill>
                <a:latin typeface="+mj-lt"/>
              </a:rPr>
              <a:t>channel</a:t>
            </a:r>
            <a:r>
              <a:rPr lang="de-DE" sz="1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de-DE" sz="1400" dirty="0" err="1">
                <a:solidFill>
                  <a:srgbClr val="002060"/>
                </a:solidFill>
                <a:latin typeface="+mj-lt"/>
              </a:rPr>
              <a:t>gives</a:t>
            </a:r>
            <a:r>
              <a:rPr lang="de-DE" sz="1400" dirty="0">
                <a:solidFill>
                  <a:srgbClr val="002060"/>
                </a:solidFill>
                <a:latin typeface="+mj-lt"/>
              </a:rPr>
              <a:t> X-</a:t>
            </a:r>
            <a:r>
              <a:rPr lang="de-DE" sz="1400" dirty="0" err="1">
                <a:solidFill>
                  <a:srgbClr val="002060"/>
                </a:solidFill>
                <a:latin typeface="+mj-lt"/>
              </a:rPr>
              <a:t>ray</a:t>
            </a:r>
            <a:r>
              <a:rPr lang="de-DE" sz="1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de-DE" sz="1400" dirty="0" err="1">
                <a:solidFill>
                  <a:srgbClr val="002060"/>
                </a:solidFill>
                <a:latin typeface="+mj-lt"/>
              </a:rPr>
              <a:t>energy</a:t>
            </a:r>
            <a:r>
              <a:rPr lang="de-DE" sz="1400" dirty="0">
                <a:solidFill>
                  <a:srgbClr val="002060"/>
                </a:solidFill>
                <a:latin typeface="+mj-lt"/>
              </a:rPr>
              <a:t> 0.3 – 2.0 keV)</a:t>
            </a:r>
            <a:r>
              <a:rPr lang="de-DE" sz="1400" b="0" i="0" u="none" strike="noStrike" baseline="0" dirty="0">
                <a:solidFill>
                  <a:srgbClr val="002060"/>
                </a:solidFill>
                <a:latin typeface="+mj-lt"/>
              </a:rPr>
              <a:t>.</a:t>
            </a:r>
            <a:endParaRPr lang="de-DE"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C2298B-49F0-4C88-A507-EA27D0DBF904}"/>
              </a:ext>
            </a:extLst>
          </p:cNvPr>
          <p:cNvSpPr txBox="1"/>
          <p:nvPr/>
        </p:nvSpPr>
        <p:spPr>
          <a:xfrm>
            <a:off x="5474098" y="1484784"/>
            <a:ext cx="27703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PSR J0614-3329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distance</a:t>
            </a:r>
            <a:r>
              <a:rPr lang="de-DE" dirty="0">
                <a:solidFill>
                  <a:srgbClr val="002060"/>
                </a:solidFill>
              </a:rPr>
              <a:t> 540 – 630 </a:t>
            </a:r>
            <a:r>
              <a:rPr lang="de-DE" dirty="0" err="1">
                <a:solidFill>
                  <a:srgbClr val="002060"/>
                </a:solidFill>
              </a:rPr>
              <a:t>pc</a:t>
            </a:r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mass</a:t>
            </a:r>
            <a:r>
              <a:rPr lang="de-DE" dirty="0">
                <a:solidFill>
                  <a:srgbClr val="002060"/>
                </a:solidFill>
              </a:rPr>
              <a:t> 1.44 ± 0.07 M</a:t>
            </a:r>
            <a:r>
              <a:rPr lang="de-DE" baseline="-25000" dirty="0">
                <a:solidFill>
                  <a:srgbClr val="002060"/>
                </a:solidFill>
              </a:rPr>
              <a:t>O</a:t>
            </a:r>
          </a:p>
          <a:p>
            <a:pPr algn="l"/>
            <a:endParaRPr lang="de-DE" dirty="0">
              <a:solidFill>
                <a:srgbClr val="002060"/>
              </a:solidFill>
            </a:endParaRPr>
          </a:p>
          <a:p>
            <a:pPr algn="l"/>
            <a:endParaRPr lang="de-DE" dirty="0">
              <a:solidFill>
                <a:srgbClr val="002060"/>
              </a:solidFill>
            </a:endParaRPr>
          </a:p>
          <a:p>
            <a:pPr algn="l"/>
            <a:endParaRPr lang="de-DE" dirty="0">
              <a:solidFill>
                <a:srgbClr val="002060"/>
              </a:solidFill>
            </a:endParaRPr>
          </a:p>
          <a:p>
            <a:pPr algn="l"/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E0267F-F4A6-4F32-BFE1-FE3428627850}"/>
              </a:ext>
            </a:extLst>
          </p:cNvPr>
          <p:cNvSpPr txBox="1"/>
          <p:nvPr/>
        </p:nvSpPr>
        <p:spPr>
          <a:xfrm>
            <a:off x="1230485" y="1105580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FF0000"/>
                </a:solidFill>
              </a:rPr>
              <a:t>equatorial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hotspot</a:t>
            </a:r>
            <a:endParaRPr lang="de-DE" sz="1400" dirty="0">
              <a:solidFill>
                <a:srgbClr val="FF0000"/>
              </a:solidFill>
            </a:endParaRPr>
          </a:p>
          <a:p>
            <a:r>
              <a:rPr lang="de-DE" sz="1400" dirty="0">
                <a:solidFill>
                  <a:srgbClr val="FF0000"/>
                </a:solidFill>
              </a:rPr>
              <a:t>polar </a:t>
            </a:r>
            <a:r>
              <a:rPr lang="de-DE" sz="1400" dirty="0" err="1">
                <a:solidFill>
                  <a:srgbClr val="FF0000"/>
                </a:solidFill>
              </a:rPr>
              <a:t>hotspot</a:t>
            </a:r>
            <a:endParaRPr lang="de-DE" sz="1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C9149A-99CB-4FE7-A308-84EAFA683FE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059832" y="1367190"/>
            <a:ext cx="288032" cy="333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778A17-E539-45EE-AA78-42538DC3FEA8}"/>
              </a:ext>
            </a:extLst>
          </p:cNvPr>
          <p:cNvCxnSpPr/>
          <p:nvPr/>
        </p:nvCxnSpPr>
        <p:spPr>
          <a:xfrm>
            <a:off x="2411760" y="1700808"/>
            <a:ext cx="144016" cy="864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C9E78F-A1BD-45F0-9670-6C5BD215360E}"/>
              </a:ext>
            </a:extLst>
          </p:cNvPr>
          <p:cNvSpPr txBox="1"/>
          <p:nvPr/>
        </p:nvSpPr>
        <p:spPr>
          <a:xfrm>
            <a:off x="3698938" y="940659"/>
            <a:ext cx="4905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i="0" u="none" strike="noStrike" baseline="0" dirty="0" err="1">
                <a:solidFill>
                  <a:srgbClr val="002060"/>
                </a:solidFill>
              </a:rPr>
              <a:t>Mauviard</a:t>
            </a:r>
            <a:r>
              <a:rPr lang="de-DE" sz="1400" b="0" i="0" u="none" strike="noStrike" baseline="0" dirty="0">
                <a:solidFill>
                  <a:srgbClr val="002060"/>
                </a:solidFill>
              </a:rPr>
              <a:t>+, arXiv:2506.14883 [astro-</a:t>
            </a:r>
            <a:r>
              <a:rPr lang="de-DE" sz="1400" b="0" i="0" u="none" strike="noStrike" baseline="0" dirty="0" err="1">
                <a:solidFill>
                  <a:srgbClr val="002060"/>
                </a:solidFill>
              </a:rPr>
              <a:t>ph.HE</a:t>
            </a:r>
            <a:r>
              <a:rPr lang="de-DE" sz="1400" b="0" i="0" u="none" strike="noStrike" baseline="0" dirty="0">
                <a:solidFill>
                  <a:srgbClr val="002060"/>
                </a:solidFill>
              </a:rPr>
              <a:t>] (2025)</a:t>
            </a:r>
            <a:endParaRPr lang="de-DE" sz="1400" dirty="0">
              <a:solidFill>
                <a:srgbClr val="002060"/>
              </a:solidFill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5C7E8B3D-74AE-4FAE-8AF5-487B6BC99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08" y="3870856"/>
            <a:ext cx="2312512" cy="182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EF35DD-4F80-4B09-B31C-D30FF003FA7C}"/>
              </a:ext>
            </a:extLst>
          </p:cNvPr>
          <p:cNvSpPr txBox="1"/>
          <p:nvPr/>
        </p:nvSpPr>
        <p:spPr>
          <a:xfrm>
            <a:off x="4572000" y="2852936"/>
            <a:ext cx="443134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rgbClr val="C00000"/>
                </a:solidFill>
              </a:rPr>
              <a:t>radius</a:t>
            </a:r>
            <a:r>
              <a:rPr lang="de-DE" sz="2000" dirty="0">
                <a:solidFill>
                  <a:srgbClr val="C00000"/>
                </a:solidFill>
              </a:rPr>
              <a:t> 10.29 </a:t>
            </a:r>
            <a:r>
              <a:rPr lang="de-DE" sz="2000" baseline="30000" dirty="0">
                <a:solidFill>
                  <a:srgbClr val="C00000"/>
                </a:solidFill>
              </a:rPr>
              <a:t>+1.01 </a:t>
            </a:r>
            <a:r>
              <a:rPr lang="de-DE" sz="2000" baseline="-25000" dirty="0">
                <a:solidFill>
                  <a:srgbClr val="C00000"/>
                </a:solidFill>
              </a:rPr>
              <a:t>-0.86 </a:t>
            </a:r>
            <a:r>
              <a:rPr lang="de-DE" sz="2000" dirty="0">
                <a:solidFill>
                  <a:srgbClr val="C00000"/>
                </a:solidFill>
              </a:rPr>
              <a:t>km (68%)</a:t>
            </a:r>
            <a:r>
              <a:rPr lang="de-DE" sz="20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A22EE4-2257-419D-9490-9629D788F665}"/>
              </a:ext>
            </a:extLst>
          </p:cNvPr>
          <p:cNvSpPr txBox="1"/>
          <p:nvPr/>
        </p:nvSpPr>
        <p:spPr>
          <a:xfrm>
            <a:off x="5580112" y="3573016"/>
            <a:ext cx="2927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2060"/>
                </a:solidFill>
              </a:rPr>
              <a:t>emissions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b="1" dirty="0">
                <a:solidFill>
                  <a:srgbClr val="FF0000"/>
                </a:solidFill>
              </a:rPr>
              <a:t>NOT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as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shown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here</a:t>
            </a:r>
            <a:endParaRPr lang="de-DE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97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269E3B4B-7765-4152-BBBB-D14CB29909FC}"/>
              </a:ext>
            </a:extLst>
          </p:cNvPr>
          <p:cNvSpPr txBox="1"/>
          <p:nvPr/>
        </p:nvSpPr>
        <p:spPr>
          <a:xfrm>
            <a:off x="2618757" y="332656"/>
            <a:ext cx="4030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002060"/>
                </a:solidFill>
              </a:rPr>
              <a:t>after </a:t>
            </a:r>
            <a:r>
              <a:rPr lang="de-DE" sz="2000" dirty="0" err="1">
                <a:solidFill>
                  <a:srgbClr val="002060"/>
                </a:solidFill>
              </a:rPr>
              <a:t>submission</a:t>
            </a:r>
            <a:r>
              <a:rPr lang="de-DE" sz="2000" dirty="0">
                <a:solidFill>
                  <a:srgbClr val="002060"/>
                </a:solidFill>
              </a:rPr>
              <a:t>: </a:t>
            </a:r>
            <a:r>
              <a:rPr lang="de-DE" sz="2000" dirty="0" err="1">
                <a:solidFill>
                  <a:srgbClr val="002060"/>
                </a:solidFill>
              </a:rPr>
              <a:t>from</a:t>
            </a:r>
            <a:r>
              <a:rPr lang="de-DE" sz="2000" dirty="0">
                <a:solidFill>
                  <a:srgbClr val="002060"/>
                </a:solidFill>
              </a:rPr>
              <a:t> NICER</a:t>
            </a:r>
            <a:endParaRPr lang="en-US" sz="2000" baseline="30000" dirty="0">
              <a:solidFill>
                <a:srgbClr val="002060"/>
              </a:solidFill>
            </a:endParaRPr>
          </a:p>
        </p:txBody>
      </p:sp>
      <p:sp>
        <p:nvSpPr>
          <p:cNvPr id="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21</a:t>
            </a:fld>
            <a:endParaRPr lang="de-DE" sz="1600" dirty="0">
              <a:solidFill>
                <a:srgbClr val="000066"/>
              </a:solidFill>
            </a:endParaRP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8DF26BA2-5850-4662-9F68-D85DA12C87E7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145A27-F3FF-483F-8666-C62170C5BD35}"/>
              </a:ext>
            </a:extLst>
          </p:cNvPr>
          <p:cNvSpPr txBox="1"/>
          <p:nvPr/>
        </p:nvSpPr>
        <p:spPr>
          <a:xfrm>
            <a:off x="3698938" y="940659"/>
            <a:ext cx="4905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i="0" u="none" strike="noStrike" baseline="0" dirty="0" err="1">
                <a:solidFill>
                  <a:srgbClr val="002060"/>
                </a:solidFill>
              </a:rPr>
              <a:t>Mauviard</a:t>
            </a:r>
            <a:r>
              <a:rPr lang="de-DE" sz="1400" b="0" i="0" u="none" strike="noStrike" baseline="0" dirty="0">
                <a:solidFill>
                  <a:srgbClr val="002060"/>
                </a:solidFill>
              </a:rPr>
              <a:t>+, arXiv:2506.14883 [astro-</a:t>
            </a:r>
            <a:r>
              <a:rPr lang="de-DE" sz="1400" b="0" i="0" u="none" strike="noStrike" baseline="0" dirty="0" err="1">
                <a:solidFill>
                  <a:srgbClr val="002060"/>
                </a:solidFill>
              </a:rPr>
              <a:t>ph.HE</a:t>
            </a:r>
            <a:r>
              <a:rPr lang="de-DE" sz="1400" b="0" i="0" u="none" strike="noStrike" baseline="0" dirty="0">
                <a:solidFill>
                  <a:srgbClr val="002060"/>
                </a:solidFill>
              </a:rPr>
              <a:t>] (2025)</a:t>
            </a:r>
            <a:endParaRPr lang="de-DE" sz="14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66C0A8-4764-4D48-817E-9D2ED0E02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22" y="1484784"/>
            <a:ext cx="4533900" cy="4210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2298B-49F0-4C88-A507-EA27D0DBF904}"/>
              </a:ext>
            </a:extLst>
          </p:cNvPr>
          <p:cNvSpPr txBox="1"/>
          <p:nvPr/>
        </p:nvSpPr>
        <p:spPr>
          <a:xfrm>
            <a:off x="5474098" y="1484784"/>
            <a:ext cx="344241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PSR J0614-3329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distance</a:t>
            </a:r>
            <a:r>
              <a:rPr lang="de-DE" dirty="0">
                <a:solidFill>
                  <a:srgbClr val="002060"/>
                </a:solidFill>
              </a:rPr>
              <a:t> 540 – 630 </a:t>
            </a:r>
            <a:r>
              <a:rPr lang="de-DE" dirty="0" err="1">
                <a:solidFill>
                  <a:srgbClr val="002060"/>
                </a:solidFill>
              </a:rPr>
              <a:t>pc</a:t>
            </a:r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mass</a:t>
            </a:r>
            <a:r>
              <a:rPr lang="de-DE" dirty="0">
                <a:solidFill>
                  <a:srgbClr val="002060"/>
                </a:solidFill>
              </a:rPr>
              <a:t> 1.44 ± 0.07 M</a:t>
            </a:r>
            <a:r>
              <a:rPr lang="de-DE" baseline="-25000" dirty="0">
                <a:solidFill>
                  <a:srgbClr val="002060"/>
                </a:solidFill>
              </a:rPr>
              <a:t>O</a:t>
            </a:r>
          </a:p>
          <a:p>
            <a:pPr algn="l"/>
            <a:endParaRPr lang="de-DE" dirty="0">
              <a:solidFill>
                <a:srgbClr val="002060"/>
              </a:solidFill>
            </a:endParaRPr>
          </a:p>
          <a:p>
            <a:pPr algn="l"/>
            <a:endParaRPr lang="de-DE" dirty="0">
              <a:solidFill>
                <a:srgbClr val="002060"/>
              </a:solidFill>
            </a:endParaRPr>
          </a:p>
          <a:p>
            <a:pPr algn="l"/>
            <a:endParaRPr lang="de-DE" dirty="0">
              <a:solidFill>
                <a:srgbClr val="002060"/>
              </a:solidFill>
            </a:endParaRPr>
          </a:p>
          <a:p>
            <a:pPr algn="l"/>
            <a:r>
              <a:rPr lang="de-DE" sz="1600" dirty="0" err="1">
                <a:solidFill>
                  <a:srgbClr val="002060"/>
                </a:solidFill>
              </a:rPr>
              <a:t>the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models</a:t>
            </a:r>
            <a:r>
              <a:rPr lang="de-DE" sz="1600" dirty="0">
                <a:solidFill>
                  <a:srgbClr val="002060"/>
                </a:solidFill>
              </a:rPr>
              <a:t>:</a:t>
            </a:r>
          </a:p>
          <a:p>
            <a:pPr algn="l"/>
            <a:r>
              <a:rPr lang="de-DE" sz="1600" dirty="0">
                <a:solidFill>
                  <a:srgbClr val="002060"/>
                </a:solidFill>
              </a:rPr>
              <a:t>ST-U: 	   9.1 ± 0.7 km</a:t>
            </a:r>
          </a:p>
          <a:p>
            <a:pPr algn="l"/>
            <a:r>
              <a:rPr lang="de-DE" sz="1600" dirty="0">
                <a:solidFill>
                  <a:srgbClr val="002060"/>
                </a:solidFill>
              </a:rPr>
              <a:t>ST+PDT   10.2 </a:t>
            </a:r>
            <a:r>
              <a:rPr lang="de-DE" sz="1600" baseline="30000" dirty="0">
                <a:solidFill>
                  <a:srgbClr val="002060"/>
                </a:solidFill>
              </a:rPr>
              <a:t>+1.0 </a:t>
            </a:r>
            <a:r>
              <a:rPr lang="de-DE" sz="1600" baseline="-25000" dirty="0">
                <a:solidFill>
                  <a:srgbClr val="002060"/>
                </a:solidFill>
              </a:rPr>
              <a:t>-0.9</a:t>
            </a:r>
            <a:r>
              <a:rPr lang="de-DE" sz="1600" dirty="0">
                <a:solidFill>
                  <a:srgbClr val="002060"/>
                </a:solidFill>
              </a:rPr>
              <a:t> km</a:t>
            </a:r>
          </a:p>
          <a:p>
            <a:pPr algn="l"/>
            <a:r>
              <a:rPr lang="de-DE" sz="1600" dirty="0">
                <a:solidFill>
                  <a:srgbClr val="002060"/>
                </a:solidFill>
              </a:rPr>
              <a:t>PDT-U      10.9 </a:t>
            </a:r>
            <a:r>
              <a:rPr lang="de-DE" sz="1600" baseline="30000" dirty="0">
                <a:solidFill>
                  <a:srgbClr val="002060"/>
                </a:solidFill>
              </a:rPr>
              <a:t>+1.1 </a:t>
            </a:r>
            <a:r>
              <a:rPr lang="de-DE" sz="1600" baseline="-25000" dirty="0">
                <a:solidFill>
                  <a:srgbClr val="002060"/>
                </a:solidFill>
              </a:rPr>
              <a:t>-1.0</a:t>
            </a:r>
            <a:r>
              <a:rPr lang="de-DE" sz="1600" dirty="0">
                <a:solidFill>
                  <a:srgbClr val="002060"/>
                </a:solidFill>
              </a:rPr>
              <a:t> km </a:t>
            </a:r>
          </a:p>
          <a:p>
            <a:endParaRPr lang="de-DE" sz="1600" dirty="0">
              <a:solidFill>
                <a:srgbClr val="002060"/>
              </a:solidFill>
            </a:endParaRPr>
          </a:p>
          <a:p>
            <a:r>
              <a:rPr lang="de-DE" sz="1600" dirty="0" err="1">
                <a:solidFill>
                  <a:srgbClr val="002060"/>
                </a:solidFill>
              </a:rPr>
              <a:t>best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model</a:t>
            </a:r>
            <a:endParaRPr lang="de-DE" sz="1600" dirty="0">
              <a:solidFill>
                <a:srgbClr val="002060"/>
              </a:solidFill>
            </a:endParaRPr>
          </a:p>
          <a:p>
            <a:r>
              <a:rPr lang="de-DE" sz="1600" dirty="0">
                <a:solidFill>
                  <a:srgbClr val="002060"/>
                </a:solidFill>
              </a:rPr>
              <a:t>ST+PDT   10.29 </a:t>
            </a:r>
            <a:r>
              <a:rPr lang="de-DE" sz="1600" baseline="30000" dirty="0">
                <a:solidFill>
                  <a:srgbClr val="002060"/>
                </a:solidFill>
              </a:rPr>
              <a:t>+1.01 </a:t>
            </a:r>
            <a:r>
              <a:rPr lang="de-DE" sz="1600" baseline="-25000" dirty="0">
                <a:solidFill>
                  <a:srgbClr val="002060"/>
                </a:solidFill>
              </a:rPr>
              <a:t>-0.86</a:t>
            </a:r>
            <a:r>
              <a:rPr lang="de-DE" sz="1600" dirty="0">
                <a:solidFill>
                  <a:srgbClr val="002060"/>
                </a:solidFill>
              </a:rPr>
              <a:t> km</a:t>
            </a:r>
          </a:p>
          <a:p>
            <a:endParaRPr lang="de-DE" sz="1600" dirty="0">
              <a:solidFill>
                <a:srgbClr val="002060"/>
              </a:solidFill>
            </a:endParaRPr>
          </a:p>
          <a:p>
            <a:r>
              <a:rPr lang="de-DE" sz="1400" dirty="0">
                <a:solidFill>
                  <a:srgbClr val="990099"/>
                </a:solidFill>
              </a:rPr>
              <a:t>ST Single  </a:t>
            </a:r>
            <a:r>
              <a:rPr lang="de-DE" sz="1400" dirty="0" err="1">
                <a:solidFill>
                  <a:srgbClr val="990099"/>
                </a:solidFill>
              </a:rPr>
              <a:t>Temperature</a:t>
            </a:r>
            <a:endParaRPr lang="de-DE" sz="1400" dirty="0">
              <a:solidFill>
                <a:srgbClr val="990099"/>
              </a:solidFill>
            </a:endParaRPr>
          </a:p>
          <a:p>
            <a:r>
              <a:rPr lang="de-DE" sz="1400" dirty="0">
                <a:solidFill>
                  <a:srgbClr val="990099"/>
                </a:solidFill>
              </a:rPr>
              <a:t>U </a:t>
            </a:r>
            <a:r>
              <a:rPr lang="de-DE" sz="1400" dirty="0" err="1">
                <a:solidFill>
                  <a:srgbClr val="990099"/>
                </a:solidFill>
              </a:rPr>
              <a:t>Unshared</a:t>
            </a:r>
            <a:r>
              <a:rPr lang="de-DE" sz="1400" dirty="0">
                <a:solidFill>
                  <a:srgbClr val="990099"/>
                </a:solidFill>
              </a:rPr>
              <a:t> </a:t>
            </a:r>
          </a:p>
          <a:p>
            <a:r>
              <a:rPr lang="de-DE" sz="1400" dirty="0">
                <a:solidFill>
                  <a:srgbClr val="990099"/>
                </a:solidFill>
              </a:rPr>
              <a:t>PDT </a:t>
            </a:r>
            <a:r>
              <a:rPr lang="de-DE" sz="1400" b="0" i="0" u="none" strike="noStrike" baseline="0" dirty="0" err="1">
                <a:solidFill>
                  <a:srgbClr val="990099"/>
                </a:solidFill>
              </a:rPr>
              <a:t>Protruding</a:t>
            </a:r>
            <a:r>
              <a:rPr lang="de-DE" sz="1400" b="0" i="0" u="none" strike="noStrike" baseline="0" dirty="0">
                <a:solidFill>
                  <a:srgbClr val="990099"/>
                </a:solidFill>
              </a:rPr>
              <a:t> Double </a:t>
            </a:r>
            <a:r>
              <a:rPr lang="de-DE" sz="1400" b="0" i="0" u="none" strike="noStrike" baseline="0" dirty="0" err="1">
                <a:solidFill>
                  <a:srgbClr val="990099"/>
                </a:solidFill>
              </a:rPr>
              <a:t>Temperature</a:t>
            </a:r>
            <a:endParaRPr lang="de-DE" sz="1400" dirty="0">
              <a:solidFill>
                <a:srgbClr val="990099"/>
              </a:solidFill>
            </a:endParaRPr>
          </a:p>
          <a:p>
            <a:r>
              <a:rPr lang="de-DE" sz="1600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5E03F6-B504-45C6-B543-0CFEAE302D9E}"/>
              </a:ext>
            </a:extLst>
          </p:cNvPr>
          <p:cNvSpPr txBox="1"/>
          <p:nvPr/>
        </p:nvSpPr>
        <p:spPr>
          <a:xfrm>
            <a:off x="4572000" y="2852936"/>
            <a:ext cx="443134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rgbClr val="C00000"/>
                </a:solidFill>
              </a:rPr>
              <a:t>radius</a:t>
            </a:r>
            <a:r>
              <a:rPr lang="de-DE" sz="2000" dirty="0">
                <a:solidFill>
                  <a:srgbClr val="C00000"/>
                </a:solidFill>
              </a:rPr>
              <a:t> 10.29 </a:t>
            </a:r>
            <a:r>
              <a:rPr lang="de-DE" sz="2000" baseline="30000" dirty="0">
                <a:solidFill>
                  <a:srgbClr val="C00000"/>
                </a:solidFill>
              </a:rPr>
              <a:t>+1.01 </a:t>
            </a:r>
            <a:r>
              <a:rPr lang="de-DE" sz="2000" baseline="-25000" dirty="0">
                <a:solidFill>
                  <a:srgbClr val="C00000"/>
                </a:solidFill>
              </a:rPr>
              <a:t>-0.86 </a:t>
            </a:r>
            <a:r>
              <a:rPr lang="de-DE" sz="2000" dirty="0">
                <a:solidFill>
                  <a:srgbClr val="C00000"/>
                </a:solidFill>
              </a:rPr>
              <a:t>km (68%)</a:t>
            </a:r>
            <a:r>
              <a:rPr lang="de-DE" sz="2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E0267F-F4A6-4F32-BFE1-FE3428627850}"/>
              </a:ext>
            </a:extLst>
          </p:cNvPr>
          <p:cNvSpPr txBox="1"/>
          <p:nvPr/>
        </p:nvSpPr>
        <p:spPr>
          <a:xfrm>
            <a:off x="1230485" y="1105580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FF0000"/>
                </a:solidFill>
              </a:rPr>
              <a:t>equatorial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hotspot</a:t>
            </a:r>
            <a:endParaRPr lang="de-DE" sz="1400" dirty="0">
              <a:solidFill>
                <a:srgbClr val="FF0000"/>
              </a:solidFill>
            </a:endParaRPr>
          </a:p>
          <a:p>
            <a:r>
              <a:rPr lang="de-DE" sz="1400" dirty="0">
                <a:solidFill>
                  <a:srgbClr val="FF0000"/>
                </a:solidFill>
              </a:rPr>
              <a:t>polar </a:t>
            </a:r>
            <a:r>
              <a:rPr lang="de-DE" sz="1400" dirty="0" err="1">
                <a:solidFill>
                  <a:srgbClr val="FF0000"/>
                </a:solidFill>
              </a:rPr>
              <a:t>hotspot</a:t>
            </a:r>
            <a:endParaRPr lang="de-DE" sz="1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C9149A-99CB-4FE7-A308-84EAFA683FE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059832" y="1367190"/>
            <a:ext cx="288032" cy="333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778A17-E539-45EE-AA78-42538DC3FEA8}"/>
              </a:ext>
            </a:extLst>
          </p:cNvPr>
          <p:cNvCxnSpPr/>
          <p:nvPr/>
        </p:nvCxnSpPr>
        <p:spPr>
          <a:xfrm>
            <a:off x="2411760" y="1700808"/>
            <a:ext cx="144016" cy="864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D15AF8A-0EE5-4FC3-8216-F3A0527B4F3B}"/>
              </a:ext>
            </a:extLst>
          </p:cNvPr>
          <p:cNvSpPr txBox="1"/>
          <p:nvPr/>
        </p:nvSpPr>
        <p:spPr>
          <a:xfrm>
            <a:off x="495208" y="5726137"/>
            <a:ext cx="4406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u="none" strike="noStrike" baseline="0" dirty="0">
                <a:solidFill>
                  <a:srgbClr val="002060"/>
                </a:solidFill>
                <a:latin typeface="+mj-lt"/>
              </a:rPr>
              <a:t>Reduced and phase-folded NICER event data 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2060"/>
                </a:solidFill>
                <a:latin typeface="+mj-lt"/>
              </a:rPr>
              <a:t>for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400" b="0" i="0" u="none" strike="noStrike" baseline="0" dirty="0">
                <a:solidFill>
                  <a:srgbClr val="002060"/>
                </a:solidFill>
                <a:latin typeface="+mj-lt"/>
              </a:rPr>
              <a:t>PSR J0614−3329 duplicated over two </a:t>
            </a:r>
          </a:p>
          <a:p>
            <a:pPr algn="ctr"/>
            <a:r>
              <a:rPr lang="en-US" sz="1400" b="0" i="0" u="none" strike="noStrike" baseline="0" dirty="0">
                <a:solidFill>
                  <a:srgbClr val="002060"/>
                </a:solidFill>
                <a:latin typeface="+mj-lt"/>
              </a:rPr>
              <a:t>rotational cycles for visualization </a:t>
            </a:r>
            <a:r>
              <a:rPr lang="de-DE" sz="1400" b="0" i="0" u="none" strike="noStrike" baseline="0" dirty="0" err="1">
                <a:solidFill>
                  <a:srgbClr val="002060"/>
                </a:solidFill>
                <a:latin typeface="+mj-lt"/>
              </a:rPr>
              <a:t>purpose</a:t>
            </a:r>
            <a:endParaRPr lang="de-DE" sz="1400" b="0" i="0" u="none" strike="noStrike" baseline="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de-DE" sz="1400" dirty="0">
                <a:solidFill>
                  <a:srgbClr val="002060"/>
                </a:solidFill>
                <a:latin typeface="+mj-lt"/>
              </a:rPr>
              <a:t>(PI </a:t>
            </a:r>
            <a:r>
              <a:rPr lang="de-DE" sz="1400" dirty="0" err="1">
                <a:solidFill>
                  <a:srgbClr val="002060"/>
                </a:solidFill>
                <a:latin typeface="+mj-lt"/>
              </a:rPr>
              <a:t>channel</a:t>
            </a:r>
            <a:r>
              <a:rPr lang="de-DE" sz="1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de-DE" sz="1400" dirty="0" err="1">
                <a:solidFill>
                  <a:srgbClr val="002060"/>
                </a:solidFill>
                <a:latin typeface="+mj-lt"/>
              </a:rPr>
              <a:t>gives</a:t>
            </a:r>
            <a:r>
              <a:rPr lang="de-DE" sz="1400" dirty="0">
                <a:solidFill>
                  <a:srgbClr val="002060"/>
                </a:solidFill>
                <a:latin typeface="+mj-lt"/>
              </a:rPr>
              <a:t> X-</a:t>
            </a:r>
            <a:r>
              <a:rPr lang="de-DE" sz="1400" dirty="0" err="1">
                <a:solidFill>
                  <a:srgbClr val="002060"/>
                </a:solidFill>
                <a:latin typeface="+mj-lt"/>
              </a:rPr>
              <a:t>ray</a:t>
            </a:r>
            <a:r>
              <a:rPr lang="de-DE" sz="1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de-DE" sz="1400" dirty="0" err="1">
                <a:solidFill>
                  <a:srgbClr val="002060"/>
                </a:solidFill>
                <a:latin typeface="+mj-lt"/>
              </a:rPr>
              <a:t>energy</a:t>
            </a:r>
            <a:r>
              <a:rPr lang="de-DE" sz="1400" dirty="0">
                <a:solidFill>
                  <a:srgbClr val="002060"/>
                </a:solidFill>
                <a:latin typeface="+mj-lt"/>
              </a:rPr>
              <a:t> 0.3 – 2.0 keV)</a:t>
            </a:r>
            <a:r>
              <a:rPr lang="de-DE" sz="1400" b="0" i="0" u="none" strike="noStrike" baseline="0" dirty="0">
                <a:solidFill>
                  <a:srgbClr val="002060"/>
                </a:solidFill>
                <a:latin typeface="+mj-lt"/>
              </a:rPr>
              <a:t>.</a:t>
            </a:r>
            <a:endParaRPr lang="de-DE" sz="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540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4D955E-F8F7-4660-A8DB-B297502F55A4}"/>
              </a:ext>
            </a:extLst>
          </p:cNvPr>
          <p:cNvSpPr txBox="1"/>
          <p:nvPr/>
        </p:nvSpPr>
        <p:spPr>
          <a:xfrm>
            <a:off x="179512" y="260648"/>
            <a:ext cx="87849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u="none" strike="noStrike" baseline="0" dirty="0" err="1">
                <a:solidFill>
                  <a:srgbClr val="002060"/>
                </a:solidFill>
              </a:rPr>
              <a:t>published</a:t>
            </a:r>
            <a:r>
              <a:rPr lang="de-DE" u="none" strike="noStrike" baseline="0" dirty="0">
                <a:solidFill>
                  <a:srgbClr val="002060"/>
                </a:solidFill>
              </a:rPr>
              <a:t> </a:t>
            </a:r>
            <a:r>
              <a:rPr lang="de-DE" u="none" strike="noStrike" baseline="0" dirty="0" err="1">
                <a:solidFill>
                  <a:srgbClr val="002060"/>
                </a:solidFill>
              </a:rPr>
              <a:t>October</a:t>
            </a:r>
            <a:r>
              <a:rPr lang="de-DE" u="none" strike="noStrike" baseline="0" dirty="0">
                <a:solidFill>
                  <a:srgbClr val="002060"/>
                </a:solidFill>
              </a:rPr>
              <a:t> 17 2025:</a:t>
            </a:r>
          </a:p>
          <a:p>
            <a:pPr algn="l"/>
            <a:r>
              <a:rPr lang="de-DE" sz="800" i="0" u="none" strike="noStrike" baseline="0" dirty="0">
                <a:solidFill>
                  <a:srgbClr val="000000"/>
                </a:solidFill>
              </a:rPr>
              <a:t>   </a:t>
            </a:r>
          </a:p>
          <a:p>
            <a:pPr algn="l"/>
            <a:r>
              <a:rPr lang="de-DE" sz="1600" i="0" u="none" strike="noStrike" baseline="0" dirty="0">
                <a:solidFill>
                  <a:srgbClr val="000000"/>
                </a:solidFill>
              </a:rPr>
              <a:t>Sunny </a:t>
            </a:r>
            <a:r>
              <a:rPr lang="de-DE" sz="1600" i="0" u="none" strike="noStrike" baseline="0" dirty="0" err="1">
                <a:solidFill>
                  <a:srgbClr val="000000"/>
                </a:solidFill>
              </a:rPr>
              <a:t>Ng</a:t>
            </a:r>
            <a:r>
              <a:rPr lang="de-DE" sz="1600" i="0" u="none" strike="noStrike" baseline="0" dirty="0">
                <a:solidFill>
                  <a:srgbClr val="000000"/>
                </a:solidFill>
              </a:rPr>
              <a:t>, Isaac </a:t>
            </a:r>
            <a:r>
              <a:rPr lang="de-DE" sz="1600" i="0" u="none" strike="noStrike" baseline="0" dirty="0" err="1">
                <a:solidFill>
                  <a:srgbClr val="000000"/>
                </a:solidFill>
              </a:rPr>
              <a:t>Legred</a:t>
            </a:r>
            <a:r>
              <a:rPr lang="de-DE" sz="1600" i="0" u="none" strike="noStrike" baseline="0" dirty="0">
                <a:solidFill>
                  <a:srgbClr val="000000"/>
                </a:solidFill>
              </a:rPr>
              <a:t>, Lami Suleiman, </a:t>
            </a:r>
            <a:r>
              <a:rPr lang="en-US" sz="1600" i="0" u="none" strike="noStrike" baseline="0" dirty="0">
                <a:solidFill>
                  <a:srgbClr val="000000"/>
                </a:solidFill>
              </a:rPr>
              <a:t>Philippe Landry, Lyla Traylor,</a:t>
            </a:r>
            <a:r>
              <a:rPr lang="en-US" sz="1600" i="0" u="none" strike="noStrike" baseline="0" dirty="0">
                <a:solidFill>
                  <a:srgbClr val="0000FF"/>
                </a:solidFill>
              </a:rPr>
              <a:t> </a:t>
            </a:r>
            <a:r>
              <a:rPr lang="en-US" sz="1600" i="0" u="none" strike="noStrike" baseline="0" dirty="0">
                <a:solidFill>
                  <a:srgbClr val="000000"/>
                </a:solidFill>
              </a:rPr>
              <a:t>Jocelyn Read</a:t>
            </a:r>
            <a:endParaRPr lang="en-US" sz="1600" i="0" u="none" strike="noStrike" baseline="0" dirty="0"/>
          </a:p>
          <a:p>
            <a:pPr algn="l"/>
            <a:r>
              <a:rPr lang="en-US" sz="800" i="1" u="none" strike="noStrike" baseline="0" dirty="0"/>
              <a:t>   </a:t>
            </a:r>
          </a:p>
          <a:p>
            <a:pPr algn="l"/>
            <a:r>
              <a:rPr lang="en-US" sz="1800" i="1" u="none" strike="noStrike" baseline="0" dirty="0"/>
              <a:t>“Inferring the neutron star equation of </a:t>
            </a:r>
            <a:r>
              <a:rPr lang="de-DE" sz="1800" i="1" u="none" strike="noStrike" baseline="0" dirty="0" err="1"/>
              <a:t>state</a:t>
            </a:r>
            <a:r>
              <a:rPr lang="de-DE" sz="1800" i="1" u="none" strike="noStrike" baseline="0" dirty="0"/>
              <a:t> </a:t>
            </a:r>
            <a:r>
              <a:rPr lang="de-DE" sz="1800" i="1" u="none" strike="noStrike" baseline="0" dirty="0" err="1"/>
              <a:t>with</a:t>
            </a:r>
            <a:r>
              <a:rPr lang="de-DE" sz="1800" i="1" u="none" strike="noStrike" baseline="0" dirty="0"/>
              <a:t> </a:t>
            </a:r>
            <a:r>
              <a:rPr lang="de-DE" sz="1800" i="1" u="none" strike="noStrike" baseline="0" dirty="0" err="1"/>
              <a:t>nuclear-physics</a:t>
            </a:r>
            <a:r>
              <a:rPr lang="de-DE" sz="1800" i="1" u="none" strike="noStrike" baseline="0" dirty="0"/>
              <a:t> </a:t>
            </a:r>
            <a:r>
              <a:rPr lang="de-DE" sz="1800" i="1" u="none" strike="noStrike" baseline="0" dirty="0" err="1"/>
              <a:t>informed</a:t>
            </a:r>
            <a:r>
              <a:rPr lang="de-DE" sz="1800" i="1" u="none" strike="noStrike" baseline="0" dirty="0"/>
              <a:t> </a:t>
            </a:r>
            <a:r>
              <a:rPr lang="de-DE" sz="1800" i="1" u="none" strike="noStrike" baseline="0" dirty="0" err="1"/>
              <a:t>semiparametric</a:t>
            </a:r>
            <a:r>
              <a:rPr lang="de-DE" sz="1800" i="1" u="none" strike="noStrike" baseline="0" dirty="0"/>
              <a:t> </a:t>
            </a:r>
            <a:r>
              <a:rPr lang="de-DE" sz="1800" i="1" u="none" strike="noStrike" baseline="0" dirty="0" err="1"/>
              <a:t>models</a:t>
            </a:r>
            <a:r>
              <a:rPr lang="de-DE" sz="1800" i="1" u="none" strike="noStrike" baseline="0" dirty="0"/>
              <a:t>“          </a:t>
            </a:r>
            <a:r>
              <a:rPr lang="pt-BR" sz="1400" b="0" i="0" u="none" strike="noStrike" baseline="0" dirty="0"/>
              <a:t>Class. Quantum Grav. </a:t>
            </a:r>
            <a:r>
              <a:rPr lang="pt-BR" sz="1400" b="1" i="0" u="none" strike="noStrike" baseline="0" dirty="0"/>
              <a:t>42 </a:t>
            </a:r>
            <a:r>
              <a:rPr lang="pt-BR" sz="1400" b="0" i="0" u="none" strike="noStrike" baseline="0" dirty="0"/>
              <a:t>(2025) 205008</a:t>
            </a:r>
            <a:endParaRPr lang="en-US" sz="1400" i="1" dirty="0">
              <a:solidFill>
                <a:srgbClr val="0000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99BBD0-1111-4D6A-9CF2-94C44289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97568"/>
            <a:ext cx="5904656" cy="438376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870DED-8DD2-48F8-B32D-70382563FED0}"/>
              </a:ext>
            </a:extLst>
          </p:cNvPr>
          <p:cNvCxnSpPr>
            <a:cxnSpLocks/>
          </p:cNvCxnSpPr>
          <p:nvPr/>
        </p:nvCxnSpPr>
        <p:spPr>
          <a:xfrm>
            <a:off x="4427984" y="3645024"/>
            <a:ext cx="1080120" cy="27645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F8CAF0E-DCB4-43E3-BDFE-A13815FF8944}"/>
              </a:ext>
            </a:extLst>
          </p:cNvPr>
          <p:cNvSpPr txBox="1"/>
          <p:nvPr/>
        </p:nvSpPr>
        <p:spPr>
          <a:xfrm>
            <a:off x="2483768" y="3306470"/>
            <a:ext cx="213552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002060"/>
                </a:solidFill>
              </a:rPr>
              <a:t>with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two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new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stars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45193AF4-A1FA-4833-879F-C68FDDD2ABF8}"/>
              </a:ext>
            </a:extLst>
          </p:cNvPr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22</a:t>
            </a:fld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CEA2F5-24AC-45F0-BF5E-B00A619C6314}"/>
              </a:ext>
            </a:extLst>
          </p:cNvPr>
          <p:cNvSpPr txBox="1"/>
          <p:nvPr/>
        </p:nvSpPr>
        <p:spPr>
          <a:xfrm>
            <a:off x="2484368" y="357301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</a:rPr>
              <a:t>R</a:t>
            </a:r>
            <a:r>
              <a:rPr lang="de-DE" sz="1600" baseline="-25000" dirty="0">
                <a:solidFill>
                  <a:srgbClr val="002060"/>
                </a:solidFill>
              </a:rPr>
              <a:t>1.4</a:t>
            </a:r>
            <a:r>
              <a:rPr lang="de-DE" sz="1600" dirty="0">
                <a:solidFill>
                  <a:srgbClr val="002060"/>
                </a:solidFill>
              </a:rPr>
              <a:t> =11.44 km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5BFAE-3A95-4529-817E-2611B59CDBAD}"/>
              </a:ext>
            </a:extLst>
          </p:cNvPr>
          <p:cNvSpPr txBox="1"/>
          <p:nvPr/>
        </p:nvSpPr>
        <p:spPr>
          <a:xfrm>
            <a:off x="4140753" y="2442374"/>
            <a:ext cx="20874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</a:rPr>
              <a:t>w/o </a:t>
            </a:r>
            <a:r>
              <a:rPr lang="de-DE" sz="1600" dirty="0" err="1">
                <a:solidFill>
                  <a:srgbClr val="002060"/>
                </a:solidFill>
              </a:rPr>
              <a:t>two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new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stars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EAEF2-ECC2-4448-A1A3-6C296A832A5E}"/>
              </a:ext>
            </a:extLst>
          </p:cNvPr>
          <p:cNvSpPr txBox="1"/>
          <p:nvPr/>
        </p:nvSpPr>
        <p:spPr>
          <a:xfrm>
            <a:off x="4139952" y="27089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</a:rPr>
              <a:t>R</a:t>
            </a:r>
            <a:r>
              <a:rPr lang="de-DE" sz="1600" baseline="-25000" dirty="0">
                <a:solidFill>
                  <a:srgbClr val="002060"/>
                </a:solidFill>
              </a:rPr>
              <a:t>1.4</a:t>
            </a:r>
            <a:r>
              <a:rPr lang="de-DE" sz="1600" dirty="0">
                <a:solidFill>
                  <a:srgbClr val="002060"/>
                </a:solidFill>
              </a:rPr>
              <a:t> =12.34 km</a:t>
            </a:r>
            <a:endParaRPr lang="de-DE" dirty="0">
              <a:solidFill>
                <a:srgbClr val="00206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5F6466-583A-43FE-9CF8-FCA73599557D}"/>
              </a:ext>
            </a:extLst>
          </p:cNvPr>
          <p:cNvCxnSpPr>
            <a:cxnSpLocks/>
          </p:cNvCxnSpPr>
          <p:nvPr/>
        </p:nvCxnSpPr>
        <p:spPr>
          <a:xfrm>
            <a:off x="5148064" y="3170004"/>
            <a:ext cx="360040" cy="59921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854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93246D-A87E-4D44-99F5-4D3C8FF3B450}"/>
              </a:ext>
            </a:extLst>
          </p:cNvPr>
          <p:cNvSpPr txBox="1"/>
          <p:nvPr/>
        </p:nvSpPr>
        <p:spPr>
          <a:xfrm>
            <a:off x="3546720" y="2996952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additional </a:t>
            </a:r>
            <a:r>
              <a:rPr lang="de-DE" dirty="0" err="1"/>
              <a:t>slides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3692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2E1443-10A3-4859-8F48-70E3D839BD55}"/>
              </a:ext>
            </a:extLst>
          </p:cNvPr>
          <p:cNvSpPr txBox="1"/>
          <p:nvPr/>
        </p:nvSpPr>
        <p:spPr>
          <a:xfrm>
            <a:off x="179512" y="260648"/>
            <a:ext cx="87849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u="none" strike="noStrike" baseline="0" dirty="0" err="1">
                <a:solidFill>
                  <a:srgbClr val="002060"/>
                </a:solidFill>
              </a:rPr>
              <a:t>published</a:t>
            </a:r>
            <a:r>
              <a:rPr lang="de-DE" u="none" strike="noStrike" baseline="0" dirty="0">
                <a:solidFill>
                  <a:srgbClr val="002060"/>
                </a:solidFill>
              </a:rPr>
              <a:t> </a:t>
            </a:r>
            <a:r>
              <a:rPr lang="de-DE" u="none" strike="noStrike" baseline="0" dirty="0" err="1">
                <a:solidFill>
                  <a:srgbClr val="002060"/>
                </a:solidFill>
              </a:rPr>
              <a:t>October</a:t>
            </a:r>
            <a:r>
              <a:rPr lang="de-DE" u="none" strike="noStrike" baseline="0" dirty="0">
                <a:solidFill>
                  <a:srgbClr val="002060"/>
                </a:solidFill>
              </a:rPr>
              <a:t> 17 2025:</a:t>
            </a:r>
          </a:p>
          <a:p>
            <a:pPr algn="l"/>
            <a:r>
              <a:rPr lang="de-DE" sz="800" i="0" u="none" strike="noStrike" baseline="0" dirty="0">
                <a:solidFill>
                  <a:srgbClr val="000000"/>
                </a:solidFill>
              </a:rPr>
              <a:t>   </a:t>
            </a:r>
          </a:p>
          <a:p>
            <a:pPr algn="l"/>
            <a:r>
              <a:rPr lang="de-DE" sz="1600" i="0" u="none" strike="noStrike" baseline="0" dirty="0">
                <a:solidFill>
                  <a:srgbClr val="000000"/>
                </a:solidFill>
              </a:rPr>
              <a:t>Sunny </a:t>
            </a:r>
            <a:r>
              <a:rPr lang="de-DE" sz="1600" i="0" u="none" strike="noStrike" baseline="0" dirty="0" err="1">
                <a:solidFill>
                  <a:srgbClr val="000000"/>
                </a:solidFill>
              </a:rPr>
              <a:t>Ng</a:t>
            </a:r>
            <a:r>
              <a:rPr lang="de-DE" sz="1600" i="0" u="none" strike="noStrike" baseline="0" dirty="0">
                <a:solidFill>
                  <a:srgbClr val="000000"/>
                </a:solidFill>
              </a:rPr>
              <a:t>, Isaac </a:t>
            </a:r>
            <a:r>
              <a:rPr lang="de-DE" sz="1600" i="0" u="none" strike="noStrike" baseline="0" dirty="0" err="1">
                <a:solidFill>
                  <a:srgbClr val="000000"/>
                </a:solidFill>
              </a:rPr>
              <a:t>Legred</a:t>
            </a:r>
            <a:r>
              <a:rPr lang="de-DE" sz="1600" i="0" u="none" strike="noStrike" baseline="0" dirty="0">
                <a:solidFill>
                  <a:srgbClr val="000000"/>
                </a:solidFill>
              </a:rPr>
              <a:t>, Lami Suleiman, </a:t>
            </a:r>
            <a:r>
              <a:rPr lang="en-US" sz="1600" i="0" u="none" strike="noStrike" baseline="0" dirty="0">
                <a:solidFill>
                  <a:srgbClr val="000000"/>
                </a:solidFill>
              </a:rPr>
              <a:t>Philippe Landry, Lyla Traylor,</a:t>
            </a:r>
            <a:r>
              <a:rPr lang="en-US" sz="1600" i="0" u="none" strike="noStrike" baseline="0" dirty="0">
                <a:solidFill>
                  <a:srgbClr val="0000FF"/>
                </a:solidFill>
              </a:rPr>
              <a:t> </a:t>
            </a:r>
            <a:r>
              <a:rPr lang="en-US" sz="1600" i="0" u="none" strike="noStrike" baseline="0" dirty="0">
                <a:solidFill>
                  <a:srgbClr val="000000"/>
                </a:solidFill>
              </a:rPr>
              <a:t>Jocelyn Read</a:t>
            </a:r>
            <a:endParaRPr lang="en-US" sz="1600" i="0" u="none" strike="noStrike" baseline="0" dirty="0"/>
          </a:p>
          <a:p>
            <a:pPr algn="l"/>
            <a:r>
              <a:rPr lang="en-US" sz="800" i="1" u="none" strike="noStrike" baseline="0" dirty="0"/>
              <a:t>   </a:t>
            </a:r>
          </a:p>
          <a:p>
            <a:pPr algn="l"/>
            <a:r>
              <a:rPr lang="en-US" sz="1800" i="1" u="none" strike="noStrike" baseline="0" dirty="0"/>
              <a:t>“Inferring the neutron star equation of </a:t>
            </a:r>
            <a:r>
              <a:rPr lang="de-DE" sz="1800" i="1" u="none" strike="noStrike" baseline="0" dirty="0" err="1"/>
              <a:t>state</a:t>
            </a:r>
            <a:r>
              <a:rPr lang="de-DE" sz="1800" i="1" u="none" strike="noStrike" baseline="0" dirty="0"/>
              <a:t> </a:t>
            </a:r>
            <a:r>
              <a:rPr lang="de-DE" sz="1800" i="1" u="none" strike="noStrike" baseline="0" dirty="0" err="1"/>
              <a:t>with</a:t>
            </a:r>
            <a:r>
              <a:rPr lang="de-DE" sz="1800" i="1" u="none" strike="noStrike" baseline="0" dirty="0"/>
              <a:t> </a:t>
            </a:r>
            <a:r>
              <a:rPr lang="de-DE" sz="1800" i="1" u="none" strike="noStrike" baseline="0" dirty="0" err="1"/>
              <a:t>nuclear-physics</a:t>
            </a:r>
            <a:r>
              <a:rPr lang="de-DE" sz="1800" i="1" u="none" strike="noStrike" baseline="0" dirty="0"/>
              <a:t> </a:t>
            </a:r>
            <a:r>
              <a:rPr lang="de-DE" sz="1800" i="1" u="none" strike="noStrike" baseline="0" dirty="0" err="1"/>
              <a:t>informed</a:t>
            </a:r>
            <a:r>
              <a:rPr lang="de-DE" sz="1800" i="1" u="none" strike="noStrike" baseline="0" dirty="0"/>
              <a:t> </a:t>
            </a:r>
            <a:r>
              <a:rPr lang="de-DE" sz="1800" i="1" u="none" strike="noStrike" baseline="0" dirty="0" err="1"/>
              <a:t>semiparametric</a:t>
            </a:r>
            <a:r>
              <a:rPr lang="de-DE" sz="1800" i="1" u="none" strike="noStrike" baseline="0" dirty="0"/>
              <a:t> </a:t>
            </a:r>
            <a:r>
              <a:rPr lang="de-DE" sz="1800" i="1" u="none" strike="noStrike" baseline="0" dirty="0" err="1"/>
              <a:t>models</a:t>
            </a:r>
            <a:r>
              <a:rPr lang="de-DE" sz="1800" i="1" u="none" strike="noStrike" baseline="0" dirty="0"/>
              <a:t>“          </a:t>
            </a:r>
            <a:r>
              <a:rPr lang="pt-BR" sz="1400" b="0" i="0" u="none" strike="noStrike" baseline="0" dirty="0"/>
              <a:t>Class. Quantum Grav. </a:t>
            </a:r>
            <a:r>
              <a:rPr lang="pt-BR" sz="1400" b="1" i="0" u="none" strike="noStrike" baseline="0" dirty="0"/>
              <a:t>42 </a:t>
            </a:r>
            <a:r>
              <a:rPr lang="pt-BR" sz="1400" b="0" i="0" u="none" strike="noStrike" baseline="0" dirty="0"/>
              <a:t>(2025) 205008</a:t>
            </a:r>
            <a:endParaRPr lang="en-US" sz="1400" i="1" dirty="0">
              <a:solidFill>
                <a:srgbClr val="0000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0500D-3229-4E4E-857B-17426AC95D46}"/>
              </a:ext>
            </a:extLst>
          </p:cNvPr>
          <p:cNvSpPr txBox="1"/>
          <p:nvPr/>
        </p:nvSpPr>
        <p:spPr>
          <a:xfrm>
            <a:off x="1259632" y="5805264"/>
            <a:ext cx="69645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                                      </a:t>
            </a:r>
            <a:r>
              <a:rPr lang="de-DE" sz="1600" dirty="0" err="1"/>
              <a:t>mean</a:t>
            </a:r>
            <a:r>
              <a:rPr lang="de-DE" sz="1600" dirty="0"/>
              <a:t> </a:t>
            </a:r>
            <a:r>
              <a:rPr lang="de-DE" sz="1600" dirty="0" err="1"/>
              <a:t>value</a:t>
            </a:r>
            <a:r>
              <a:rPr lang="de-DE" sz="1600" dirty="0"/>
              <a:t> of R1.4: ~12.45 km</a:t>
            </a:r>
          </a:p>
          <a:p>
            <a:r>
              <a:rPr lang="de-DE" sz="1600" dirty="0"/>
              <a:t>                        </a:t>
            </a:r>
            <a:r>
              <a:rPr lang="de-DE" sz="1600" dirty="0" err="1"/>
              <a:t>mean</a:t>
            </a:r>
            <a:r>
              <a:rPr lang="de-DE" sz="1600" dirty="0"/>
              <a:t> </a:t>
            </a:r>
            <a:r>
              <a:rPr lang="de-DE" sz="1600" dirty="0" err="1"/>
              <a:t>upper</a:t>
            </a:r>
            <a:r>
              <a:rPr lang="de-DE" sz="1600" dirty="0"/>
              <a:t> </a:t>
            </a:r>
            <a:r>
              <a:rPr lang="de-DE" sz="1600" dirty="0" err="1"/>
              <a:t>limit</a:t>
            </a:r>
            <a:r>
              <a:rPr lang="de-DE" sz="1600" dirty="0"/>
              <a:t> of </a:t>
            </a:r>
            <a:r>
              <a:rPr lang="de-DE" sz="1600" dirty="0" err="1"/>
              <a:t>neutron</a:t>
            </a:r>
            <a:r>
              <a:rPr lang="de-DE" sz="1600" dirty="0"/>
              <a:t> </a:t>
            </a:r>
            <a:r>
              <a:rPr lang="de-DE" sz="1600" dirty="0" err="1"/>
              <a:t>star</a:t>
            </a:r>
            <a:r>
              <a:rPr lang="de-DE" sz="1600" dirty="0"/>
              <a:t> </a:t>
            </a:r>
            <a:r>
              <a:rPr lang="de-DE" sz="1600" dirty="0" err="1"/>
              <a:t>mass</a:t>
            </a:r>
            <a:r>
              <a:rPr lang="de-DE" sz="1600" dirty="0"/>
              <a:t>: ~2.2 M</a:t>
            </a:r>
            <a:r>
              <a:rPr lang="de-DE" sz="1600" baseline="-25000" dirty="0"/>
              <a:t>O</a:t>
            </a:r>
            <a:endParaRPr lang="de-DE" sz="1600" dirty="0"/>
          </a:p>
          <a:p>
            <a:r>
              <a:rPr lang="de-DE" sz="1600" dirty="0"/>
              <a:t>      </a:t>
            </a:r>
            <a:r>
              <a:rPr lang="de-DE" sz="1600" dirty="0" err="1"/>
              <a:t>Margalit&amp;Metzger</a:t>
            </a:r>
            <a:r>
              <a:rPr lang="de-DE" sz="1600" dirty="0"/>
              <a:t> (2017) 2.17 M</a:t>
            </a:r>
            <a:r>
              <a:rPr lang="de-DE" sz="1600" baseline="-25000" dirty="0"/>
              <a:t>O </a:t>
            </a:r>
            <a:r>
              <a:rPr lang="de-DE" sz="1600" dirty="0"/>
              <a:t>; </a:t>
            </a:r>
            <a:r>
              <a:rPr lang="de-DE" sz="1600" dirty="0" err="1"/>
              <a:t>Rezzolla</a:t>
            </a:r>
            <a:r>
              <a:rPr lang="de-DE" sz="1600" dirty="0"/>
              <a:t>+ (2018) 2.16 M</a:t>
            </a:r>
            <a:r>
              <a:rPr lang="de-DE" sz="1600" baseline="-25000" dirty="0"/>
              <a:t>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C80CDA-D3A1-4CE8-9D3F-CF016BF4F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344"/>
            <a:ext cx="9144000" cy="4123920"/>
          </a:xfrm>
          <a:prstGeom prst="rect">
            <a:avLst/>
          </a:prstGeom>
        </p:spPr>
      </p:pic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75B94D93-4F98-4153-9C3F-0D0BC5EB8DC6}"/>
              </a:ext>
            </a:extLst>
          </p:cNvPr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24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58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8FD2C1-4FDB-4DC0-A1F3-783F7E1A88AE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C69173E-F390-474D-9536-A7D7D331BB85}"/>
              </a:ext>
            </a:extLst>
          </p:cNvPr>
          <p:cNvSpPr txBox="1"/>
          <p:nvPr/>
        </p:nvSpPr>
        <p:spPr>
          <a:xfrm>
            <a:off x="1115616" y="332656"/>
            <a:ext cx="432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002060"/>
                </a:solidFill>
              </a:rPr>
              <a:t>LIGO-</a:t>
            </a:r>
            <a:r>
              <a:rPr lang="de-DE" sz="2000" dirty="0" err="1">
                <a:solidFill>
                  <a:srgbClr val="002060"/>
                </a:solidFill>
              </a:rPr>
              <a:t>Virgo</a:t>
            </a:r>
            <a:r>
              <a:rPr lang="de-DE" sz="2000" dirty="0">
                <a:solidFill>
                  <a:srgbClr val="002060"/>
                </a:solidFill>
              </a:rPr>
              <a:t>: </a:t>
            </a:r>
            <a:r>
              <a:rPr lang="de-DE" sz="2000" dirty="0" err="1">
                <a:solidFill>
                  <a:srgbClr val="002060"/>
                </a:solidFill>
              </a:rPr>
              <a:t>pressure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err="1">
                <a:solidFill>
                  <a:srgbClr val="002060"/>
                </a:solidFill>
              </a:rPr>
              <a:t>vs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err="1">
                <a:solidFill>
                  <a:srgbClr val="002060"/>
                </a:solidFill>
              </a:rPr>
              <a:t>density</a:t>
            </a:r>
            <a:endParaRPr lang="en-US" sz="2000" baseline="30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196752"/>
            <a:ext cx="7086600" cy="52578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Foliennummernplatzhalter 3"/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25</a:t>
            </a:fld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3022" y="342900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10</a:t>
            </a:r>
            <a:r>
              <a:rPr lang="de-DE" baseline="30000" dirty="0">
                <a:solidFill>
                  <a:srgbClr val="002060"/>
                </a:solidFill>
              </a:rPr>
              <a:t>29</a:t>
            </a:r>
            <a:r>
              <a:rPr lang="de-DE" dirty="0">
                <a:solidFill>
                  <a:srgbClr val="002060"/>
                </a:solidFill>
              </a:rPr>
              <a:t> bar</a:t>
            </a:r>
          </a:p>
        </p:txBody>
      </p:sp>
      <p:sp>
        <p:nvSpPr>
          <p:cNvPr id="14" name="TextBox 28"/>
          <p:cNvSpPr txBox="1"/>
          <p:nvPr/>
        </p:nvSpPr>
        <p:spPr>
          <a:xfrm>
            <a:off x="6452581" y="404664"/>
            <a:ext cx="2439899" cy="116955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GW170817</a:t>
            </a:r>
          </a:p>
          <a:p>
            <a:r>
              <a:rPr lang="en-US" sz="1400" dirty="0">
                <a:solidFill>
                  <a:srgbClr val="002060"/>
                </a:solidFill>
              </a:rPr>
              <a:t>Abbott et al., PRL (2018)</a:t>
            </a:r>
          </a:p>
          <a:p>
            <a:r>
              <a:rPr lang="en-US" sz="1400" dirty="0">
                <a:solidFill>
                  <a:srgbClr val="002060"/>
                </a:solidFill>
              </a:rPr>
              <a:t>LIGO &amp; Virgo</a:t>
            </a:r>
          </a:p>
          <a:p>
            <a:r>
              <a:rPr lang="en-US" sz="1400" dirty="0">
                <a:solidFill>
                  <a:srgbClr val="002060"/>
                </a:solidFill>
              </a:rPr>
              <a:t>tidal effects </a:t>
            </a:r>
          </a:p>
          <a:p>
            <a:r>
              <a:rPr lang="en-US" sz="1400" dirty="0">
                <a:solidFill>
                  <a:srgbClr val="002060"/>
                </a:solidFill>
              </a:rPr>
              <a:t>of the coalescing bodies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6165304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2060"/>
                </a:solidFill>
              </a:rPr>
              <a:t>neutron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star</a:t>
            </a:r>
            <a:r>
              <a:rPr lang="de-DE" sz="1400" dirty="0">
                <a:solidFill>
                  <a:srgbClr val="002060"/>
                </a:solidFill>
              </a:rPr>
              <a:t> matter</a:t>
            </a:r>
          </a:p>
        </p:txBody>
      </p:sp>
    </p:spTree>
    <p:extLst>
      <p:ext uri="{BB962C8B-B14F-4D97-AF65-F5344CB8AC3E}">
        <p14:creationId xmlns:p14="http://schemas.microsoft.com/office/powerpoint/2010/main" val="2456838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1F6E87-B888-414F-9A96-105A3C4C4F2B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E1443-10A3-4859-8F48-70E3D839BD55}"/>
              </a:ext>
            </a:extLst>
          </p:cNvPr>
          <p:cNvSpPr txBox="1"/>
          <p:nvPr/>
        </p:nvSpPr>
        <p:spPr>
          <a:xfrm>
            <a:off x="1787432" y="332656"/>
            <a:ext cx="5569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002060"/>
                </a:solidFill>
              </a:rPr>
              <a:t>S</a:t>
            </a:r>
            <a:r>
              <a:rPr lang="el-GR" sz="2000" dirty="0">
                <a:solidFill>
                  <a:srgbClr val="002060"/>
                </a:solidFill>
              </a:rPr>
              <a:t>ϖ</a:t>
            </a:r>
            <a:r>
              <a:rPr lang="de-DE" sz="2000" dirty="0">
                <a:solidFill>
                  <a:srgbClr val="002060"/>
                </a:solidFill>
              </a:rPr>
              <a:t>RIT at RIKEN: </a:t>
            </a:r>
            <a:r>
              <a:rPr lang="de-DE" sz="2000" dirty="0" err="1">
                <a:solidFill>
                  <a:srgbClr val="002060"/>
                </a:solidFill>
              </a:rPr>
              <a:t>Estee</a:t>
            </a:r>
            <a:r>
              <a:rPr lang="de-DE" sz="2000" dirty="0">
                <a:solidFill>
                  <a:srgbClr val="002060"/>
                </a:solidFill>
              </a:rPr>
              <a:t>+, PRL 126 (2021)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0500D-3229-4E4E-857B-17426AC95D46}"/>
              </a:ext>
            </a:extLst>
          </p:cNvPr>
          <p:cNvSpPr txBox="1"/>
          <p:nvPr/>
        </p:nvSpPr>
        <p:spPr>
          <a:xfrm>
            <a:off x="1979712" y="6021288"/>
            <a:ext cx="1755609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42 ≤ L ≤ 117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42CB32-2338-406F-B906-F6406A3F0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87" y="1268760"/>
            <a:ext cx="7887226" cy="4320480"/>
          </a:xfrm>
          <a:prstGeom prst="rect">
            <a:avLst/>
          </a:prstGeom>
        </p:spPr>
      </p:pic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D4D4B3C8-2C79-4238-A08B-0CDE7F7F1EF4}"/>
              </a:ext>
            </a:extLst>
          </p:cNvPr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26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0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35496" y="44624"/>
            <a:ext cx="322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LIGO </a:t>
            </a:r>
            <a:r>
              <a:rPr lang="de-DE" dirty="0" err="1">
                <a:solidFill>
                  <a:srgbClr val="002060"/>
                </a:solidFill>
              </a:rPr>
              <a:t>Hanford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observatory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48555" y="4941168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500 Hz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40A83-FB5B-4849-B37E-C76D812C2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587026" cy="292494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CA1D14B-AF64-4FFF-A0F4-97C1CD896943}"/>
              </a:ext>
            </a:extLst>
          </p:cNvPr>
          <p:cNvSpPr/>
          <p:nvPr/>
        </p:nvSpPr>
        <p:spPr>
          <a:xfrm>
            <a:off x="4303037" y="1844824"/>
            <a:ext cx="1349083" cy="394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F59C16-6274-450F-AC36-53E17FB767D8}"/>
              </a:ext>
            </a:extLst>
          </p:cNvPr>
          <p:cNvSpPr/>
          <p:nvPr/>
        </p:nvSpPr>
        <p:spPr>
          <a:xfrm>
            <a:off x="0" y="6273225"/>
            <a:ext cx="506904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95BE2A-8F1A-49F5-B4E5-4CFF75CFA8EE}"/>
              </a:ext>
            </a:extLst>
          </p:cNvPr>
          <p:cNvSpPr txBox="1"/>
          <p:nvPr/>
        </p:nvSpPr>
        <p:spPr>
          <a:xfrm>
            <a:off x="0" y="6331386"/>
            <a:ext cx="4032448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de-DE" sz="1400" b="0" i="0" u="none" strike="noStrike" baseline="0" dirty="0">
                <a:solidFill>
                  <a:schemeClr val="bg1"/>
                </a:solidFill>
              </a:rPr>
              <a:t>B.P. Abbott et al., LIGO and </a:t>
            </a:r>
            <a:r>
              <a:rPr lang="de-DE" sz="1400" b="0" i="0" u="none" strike="noStrike" baseline="0" dirty="0" err="1">
                <a:solidFill>
                  <a:schemeClr val="bg1"/>
                </a:solidFill>
              </a:rPr>
              <a:t>Virgo</a:t>
            </a:r>
            <a:r>
              <a:rPr lang="de-DE" sz="14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de-DE" sz="1400" b="0" i="0" u="none" strike="noStrike" baseline="0" dirty="0" err="1">
                <a:solidFill>
                  <a:schemeClr val="bg1"/>
                </a:solidFill>
              </a:rPr>
              <a:t>Collab</a:t>
            </a:r>
            <a:r>
              <a:rPr lang="de-DE" sz="1400" b="0" i="0" u="none" strike="noStrike" baseline="0" dirty="0">
                <a:solidFill>
                  <a:schemeClr val="bg1"/>
                </a:solidFill>
              </a:rPr>
              <a:t>.</a:t>
            </a:r>
            <a:endParaRPr lang="en-US" sz="1400" b="0" i="0" u="none" strike="noStrike" baseline="0" dirty="0">
              <a:solidFill>
                <a:schemeClr val="bg1"/>
              </a:solidFill>
            </a:endParaRPr>
          </a:p>
          <a:p>
            <a:r>
              <a:rPr lang="en-US" sz="1400" b="0" i="0" u="none" strike="noStrike" baseline="0" dirty="0">
                <a:solidFill>
                  <a:schemeClr val="bg1"/>
                </a:solidFill>
              </a:rPr>
              <a:t>The </a:t>
            </a:r>
            <a:r>
              <a:rPr lang="en-US" sz="1400" b="0" i="0" u="none" strike="noStrike" baseline="0" dirty="0" err="1">
                <a:solidFill>
                  <a:schemeClr val="bg1"/>
                </a:solidFill>
              </a:rPr>
              <a:t>Astrophys</a:t>
            </a:r>
            <a:r>
              <a:rPr lang="en-US" sz="1400" b="0" i="0" u="none" strike="noStrike" baseline="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</a:rPr>
              <a:t>J.</a:t>
            </a:r>
            <a:r>
              <a:rPr lang="en-US" sz="1400" b="0" i="0" u="none" strike="noStrike" baseline="0" dirty="0">
                <a:solidFill>
                  <a:schemeClr val="bg1"/>
                </a:solidFill>
              </a:rPr>
              <a:t> Letters, 848:L12 (2017)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7" name="Textfeld 5">
            <a:extLst>
              <a:ext uri="{FF2B5EF4-FFF2-40B4-BE49-F238E27FC236}">
                <a16:creationId xmlns:a16="http://schemas.microsoft.com/office/drawing/2014/main" id="{4ADBA2F7-BF41-4304-9357-9CF1BE4440AF}"/>
              </a:ext>
            </a:extLst>
          </p:cNvPr>
          <p:cNvSpPr txBox="1"/>
          <p:nvPr/>
        </p:nvSpPr>
        <p:spPr>
          <a:xfrm>
            <a:off x="704505" y="3750131"/>
            <a:ext cx="3167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		</a:t>
            </a:r>
          </a:p>
          <a:p>
            <a:r>
              <a:rPr lang="de-DE" sz="1600" dirty="0" err="1">
                <a:solidFill>
                  <a:schemeClr val="bg1"/>
                </a:solidFill>
              </a:rPr>
              <a:t>tidal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deformation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modulates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</a:p>
          <a:p>
            <a:r>
              <a:rPr lang="de-DE" sz="1600" dirty="0" err="1">
                <a:solidFill>
                  <a:schemeClr val="bg1"/>
                </a:solidFill>
              </a:rPr>
              <a:t>inspiral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frequencies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The LIGO Hanford Observatory in Washington State [4]. | Download Scientific  Diagram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7"/>
          <a:stretch/>
        </p:blipFill>
        <p:spPr bwMode="auto">
          <a:xfrm>
            <a:off x="-1" y="-1"/>
            <a:ext cx="6578690" cy="344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\\WinFileSvG\KP3$Root\Wtraut\Eigene Dateien\powerpoint\2015 files\Wiss. fuer alle\739635main_nicer_freespace_05.jpg">
            <a:extLst>
              <a:ext uri="{FF2B5EF4-FFF2-40B4-BE49-F238E27FC236}">
                <a16:creationId xmlns:a16="http://schemas.microsoft.com/office/drawing/2014/main" id="{F64D3BF7-3D4D-4E99-8DAB-11025500C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85" b="25899"/>
          <a:stretch/>
        </p:blipFill>
        <p:spPr bwMode="auto">
          <a:xfrm>
            <a:off x="4572001" y="0"/>
            <a:ext cx="4608511" cy="344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30">
            <a:extLst>
              <a:ext uri="{FF2B5EF4-FFF2-40B4-BE49-F238E27FC236}">
                <a16:creationId xmlns:a16="http://schemas.microsoft.com/office/drawing/2014/main" id="{E0CADA4E-F9BE-49D9-A068-136EF633FEAE}"/>
              </a:ext>
            </a:extLst>
          </p:cNvPr>
          <p:cNvSpPr txBox="1"/>
          <p:nvPr/>
        </p:nvSpPr>
        <p:spPr>
          <a:xfrm>
            <a:off x="7474399" y="260648"/>
            <a:ext cx="1418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NICER </a:t>
            </a:r>
          </a:p>
          <a:p>
            <a:r>
              <a:rPr lang="de-DE" dirty="0">
                <a:solidFill>
                  <a:schemeClr val="bg1"/>
                </a:solidFill>
              </a:rPr>
              <a:t>on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ISS</a:t>
            </a:r>
          </a:p>
          <a:p>
            <a:r>
              <a:rPr lang="de-DE" dirty="0">
                <a:solidFill>
                  <a:schemeClr val="bg1"/>
                </a:solidFill>
              </a:rPr>
              <a:t>in 2017</a:t>
            </a:r>
          </a:p>
          <a:p>
            <a:endParaRPr lang="de-DE" dirty="0"/>
          </a:p>
        </p:txBody>
      </p:sp>
      <p:sp>
        <p:nvSpPr>
          <p:cNvPr id="19" name="Textfeld 31">
            <a:extLst>
              <a:ext uri="{FF2B5EF4-FFF2-40B4-BE49-F238E27FC236}">
                <a16:creationId xmlns:a16="http://schemas.microsoft.com/office/drawing/2014/main" id="{6ECB7E55-D99F-457D-BAB8-68E6760816F2}"/>
              </a:ext>
            </a:extLst>
          </p:cNvPr>
          <p:cNvSpPr txBox="1"/>
          <p:nvPr/>
        </p:nvSpPr>
        <p:spPr>
          <a:xfrm>
            <a:off x="4572001" y="2905780"/>
            <a:ext cx="4608512" cy="523220"/>
          </a:xfrm>
          <a:prstGeom prst="rect">
            <a:avLst/>
          </a:prstGeom>
          <a:solidFill>
            <a:srgbClr val="000000">
              <a:alpha val="49804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Neutron Star </a:t>
            </a:r>
            <a:r>
              <a:rPr lang="de-DE" sz="1400" dirty="0" err="1">
                <a:solidFill>
                  <a:schemeClr val="bg1"/>
                </a:solidFill>
              </a:rPr>
              <a:t>Interior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Composition</a:t>
            </a:r>
            <a:r>
              <a:rPr lang="de-DE" sz="1400" dirty="0">
                <a:solidFill>
                  <a:schemeClr val="bg1"/>
                </a:solidFill>
              </a:rPr>
              <a:t> Explorer</a:t>
            </a:r>
          </a:p>
          <a:p>
            <a:r>
              <a:rPr lang="de-DE" sz="1400" dirty="0">
                <a:solidFill>
                  <a:schemeClr val="bg1"/>
                </a:solidFill>
              </a:rPr>
              <a:t>https://heasarc.gsfc.nasa.gov/docs/nicer/</a:t>
            </a:r>
          </a:p>
        </p:txBody>
      </p:sp>
      <p:pic>
        <p:nvPicPr>
          <p:cNvPr id="20" name="Grafik 39">
            <a:extLst>
              <a:ext uri="{FF2B5EF4-FFF2-40B4-BE49-F238E27FC236}">
                <a16:creationId xmlns:a16="http://schemas.microsoft.com/office/drawing/2014/main" id="{494ED05E-5655-48FC-A145-35A530EA76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17542" r="18784" b="12840"/>
          <a:stretch/>
        </p:blipFill>
        <p:spPr>
          <a:xfrm>
            <a:off x="4576864" y="3429000"/>
            <a:ext cx="4567136" cy="3429000"/>
          </a:xfrm>
          <a:prstGeom prst="rect">
            <a:avLst/>
          </a:prstGeom>
        </p:spPr>
      </p:pic>
      <p:sp>
        <p:nvSpPr>
          <p:cNvPr id="21" name="Textfeld 40">
            <a:extLst>
              <a:ext uri="{FF2B5EF4-FFF2-40B4-BE49-F238E27FC236}">
                <a16:creationId xmlns:a16="http://schemas.microsoft.com/office/drawing/2014/main" id="{86DCC751-B3AA-4CCF-BE83-A3FAEE3F8982}"/>
              </a:ext>
            </a:extLst>
          </p:cNvPr>
          <p:cNvSpPr txBox="1"/>
          <p:nvPr/>
        </p:nvSpPr>
        <p:spPr>
          <a:xfrm>
            <a:off x="5487687" y="3635732"/>
            <a:ext cx="27454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Green Bank </a:t>
            </a:r>
            <a:r>
              <a:rPr lang="de-DE" dirty="0" err="1">
                <a:solidFill>
                  <a:schemeClr val="bg1"/>
                </a:solidFill>
              </a:rPr>
              <a:t>Telescope</a:t>
            </a:r>
            <a:endParaRPr lang="de-DE" dirty="0">
              <a:solidFill>
                <a:schemeClr val="bg1"/>
              </a:solidFill>
            </a:endParaRPr>
          </a:p>
          <a:p>
            <a:pPr algn="r"/>
            <a:r>
              <a:rPr lang="de-DE" sz="1600" dirty="0">
                <a:solidFill>
                  <a:schemeClr val="bg1"/>
                </a:solidFill>
              </a:rPr>
              <a:t>820-1400 MHz</a:t>
            </a:r>
          </a:p>
        </p:txBody>
      </p:sp>
      <p:sp>
        <p:nvSpPr>
          <p:cNvPr id="22" name="Textfeld 41">
            <a:extLst>
              <a:ext uri="{FF2B5EF4-FFF2-40B4-BE49-F238E27FC236}">
                <a16:creationId xmlns:a16="http://schemas.microsoft.com/office/drawing/2014/main" id="{20C93E29-4EC2-418F-AC62-A0A626161B71}"/>
              </a:ext>
            </a:extLst>
          </p:cNvPr>
          <p:cNvSpPr txBox="1"/>
          <p:nvPr/>
        </p:nvSpPr>
        <p:spPr>
          <a:xfrm>
            <a:off x="4576864" y="6304002"/>
            <a:ext cx="2999411" cy="523220"/>
          </a:xfrm>
          <a:prstGeom prst="rect">
            <a:avLst/>
          </a:prstGeom>
          <a:solidFill>
            <a:srgbClr val="000000">
              <a:alpha val="4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Alleghenny</a:t>
            </a:r>
            <a:r>
              <a:rPr lang="en-US" sz="1400" dirty="0">
                <a:solidFill>
                  <a:schemeClr val="bg1"/>
                </a:solidFill>
              </a:rPr>
              <a:t> mountains, Virginia</a:t>
            </a:r>
          </a:p>
          <a:p>
            <a:r>
              <a:rPr lang="en-US" sz="1400" dirty="0">
                <a:solidFill>
                  <a:schemeClr val="bg1"/>
                </a:solidFill>
              </a:rPr>
              <a:t>source: NRAO/AUI, CC BY 3.0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68DD42AB-CDA5-4298-B5F5-B52F8741BB39}"/>
              </a:ext>
            </a:extLst>
          </p:cNvPr>
          <p:cNvSpPr txBox="1"/>
          <p:nvPr/>
        </p:nvSpPr>
        <p:spPr>
          <a:xfrm>
            <a:off x="187896" y="197024"/>
            <a:ext cx="322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LIGO </a:t>
            </a:r>
            <a:r>
              <a:rPr lang="de-DE" dirty="0" err="1">
                <a:solidFill>
                  <a:srgbClr val="002060"/>
                </a:solidFill>
              </a:rPr>
              <a:t>Hanford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observatory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269818-580A-47B7-ABFB-EB5F072A95A0}"/>
              </a:ext>
            </a:extLst>
          </p:cNvPr>
          <p:cNvSpPr txBox="1"/>
          <p:nvPr/>
        </p:nvSpPr>
        <p:spPr>
          <a:xfrm>
            <a:off x="0" y="2905780"/>
            <a:ext cx="3004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</a:t>
            </a:r>
            <a:endParaRPr lang="de-DE" sz="1400" dirty="0">
              <a:solidFill>
                <a:schemeClr val="bg1"/>
              </a:solidFill>
            </a:endParaRPr>
          </a:p>
          <a:p>
            <a:r>
              <a:rPr lang="de-DE" sz="1400" dirty="0" err="1">
                <a:solidFill>
                  <a:schemeClr val="bg1"/>
                </a:solidFill>
              </a:rPr>
              <a:t>publication</a:t>
            </a:r>
            <a:r>
              <a:rPr lang="de-DE" sz="1400" dirty="0">
                <a:solidFill>
                  <a:schemeClr val="bg1"/>
                </a:solidFill>
              </a:rPr>
              <a:t>/224254006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707FC-BD8E-4113-B798-8CDEEDD75A24}"/>
              </a:ext>
            </a:extLst>
          </p:cNvPr>
          <p:cNvSpPr txBox="1"/>
          <p:nvPr/>
        </p:nvSpPr>
        <p:spPr>
          <a:xfrm>
            <a:off x="791058" y="3573016"/>
            <a:ext cx="1476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GW170817</a:t>
            </a:r>
          </a:p>
        </p:txBody>
      </p:sp>
    </p:spTree>
    <p:extLst>
      <p:ext uri="{BB962C8B-B14F-4D97-AF65-F5344CB8AC3E}">
        <p14:creationId xmlns:p14="http://schemas.microsoft.com/office/powerpoint/2010/main" val="15154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45" y="1412776"/>
            <a:ext cx="5638225" cy="388843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95548" y="2168857"/>
            <a:ext cx="232268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en-US" sz="1600" dirty="0">
                <a:solidFill>
                  <a:srgbClr val="002060"/>
                </a:solidFill>
              </a:rPr>
              <a:t>model-agnostic prior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endParaRPr lang="en-US" sz="1600" dirty="0">
              <a:solidFill>
                <a:srgbClr val="002060"/>
              </a:solidFill>
            </a:endParaRPr>
          </a:p>
          <a:p>
            <a:endParaRPr lang="en-US" sz="1600" dirty="0">
              <a:solidFill>
                <a:srgbClr val="002060"/>
              </a:solidFill>
            </a:endParaRPr>
          </a:p>
          <a:p>
            <a:endParaRPr lang="en-US" sz="1600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12160" y="3429000"/>
            <a:ext cx="504056" cy="14401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5652120" y="2293604"/>
            <a:ext cx="6434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295548" y="2149588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50%/90% </a:t>
            </a:r>
            <a:r>
              <a:rPr lang="de-DE" sz="1600" dirty="0" err="1">
                <a:solidFill>
                  <a:srgbClr val="FF0000"/>
                </a:solidFill>
              </a:rPr>
              <a:t>contours</a:t>
            </a:r>
            <a:endParaRPr lang="de-DE" sz="1600" dirty="0">
              <a:solidFill>
                <a:srgbClr val="FF0000"/>
              </a:solidFill>
            </a:endParaRPr>
          </a:p>
          <a:p>
            <a:r>
              <a:rPr lang="de-DE" sz="1600" dirty="0">
                <a:solidFill>
                  <a:srgbClr val="006600"/>
                </a:solidFill>
              </a:rPr>
              <a:t>90% </a:t>
            </a:r>
            <a:r>
              <a:rPr lang="de-DE" sz="1600" dirty="0" err="1">
                <a:solidFill>
                  <a:srgbClr val="006600"/>
                </a:solidFill>
              </a:rPr>
              <a:t>shadings</a:t>
            </a:r>
            <a:endParaRPr lang="de-DE" sz="1600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5548" y="134076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002060"/>
                </a:solidFill>
              </a:rPr>
              <a:t>Legred</a:t>
            </a:r>
            <a:r>
              <a:rPr lang="de-DE" sz="1600" dirty="0">
                <a:solidFill>
                  <a:srgbClr val="002060"/>
                </a:solidFill>
              </a:rPr>
              <a:t>+, PRD 104, </a:t>
            </a:r>
          </a:p>
          <a:p>
            <a:r>
              <a:rPr lang="de-DE" sz="1600" dirty="0">
                <a:solidFill>
                  <a:srgbClr val="002060"/>
                </a:solidFill>
              </a:rPr>
              <a:t>063003 (2021)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3F7DEC-E1E4-4867-A9FC-E219507BED61}"/>
              </a:ext>
            </a:extLst>
          </p:cNvPr>
          <p:cNvSpPr txBox="1"/>
          <p:nvPr/>
        </p:nvSpPr>
        <p:spPr>
          <a:xfrm>
            <a:off x="1447522" y="3079993"/>
            <a:ext cx="821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10</a:t>
            </a:r>
            <a:r>
              <a:rPr lang="de-DE" sz="1200" baseline="30000" dirty="0">
                <a:solidFill>
                  <a:srgbClr val="002060"/>
                </a:solidFill>
              </a:rPr>
              <a:t>28</a:t>
            </a:r>
            <a:r>
              <a:rPr lang="de-DE" sz="1200" dirty="0">
                <a:solidFill>
                  <a:srgbClr val="002060"/>
                </a:solidFill>
              </a:rPr>
              <a:t> bar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91F7C2-D110-4036-9D52-664498565F8A}"/>
              </a:ext>
            </a:extLst>
          </p:cNvPr>
          <p:cNvSpPr txBox="1"/>
          <p:nvPr/>
        </p:nvSpPr>
        <p:spPr>
          <a:xfrm>
            <a:off x="1748165" y="5733256"/>
            <a:ext cx="56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red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contours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give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pressure</a:t>
            </a:r>
            <a:r>
              <a:rPr lang="de-DE" dirty="0">
                <a:solidFill>
                  <a:srgbClr val="002060"/>
                </a:solidFill>
              </a:rPr>
              <a:t> and </a:t>
            </a:r>
            <a:r>
              <a:rPr lang="de-DE" dirty="0" err="1">
                <a:solidFill>
                  <a:srgbClr val="002060"/>
                </a:solidFill>
              </a:rPr>
              <a:t>density</a:t>
            </a:r>
            <a:r>
              <a:rPr lang="de-DE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de-DE" dirty="0">
                <a:solidFill>
                  <a:srgbClr val="002060"/>
                </a:solidFill>
              </a:rPr>
              <a:t>in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center</a:t>
            </a:r>
            <a:r>
              <a:rPr lang="de-DE" dirty="0">
                <a:solidFill>
                  <a:srgbClr val="002060"/>
                </a:solidFill>
              </a:rPr>
              <a:t> of a maximum-</a:t>
            </a:r>
            <a:r>
              <a:rPr lang="de-DE" dirty="0" err="1">
                <a:solidFill>
                  <a:srgbClr val="002060"/>
                </a:solidFill>
              </a:rPr>
              <a:t>mass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neutron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star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CF1BBE46-9674-4037-9509-56966C8B69EB}"/>
              </a:ext>
            </a:extLst>
          </p:cNvPr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4</a:t>
            </a:fld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1F65CB-F9A2-4554-8774-65D047465FCE}"/>
              </a:ext>
            </a:extLst>
          </p:cNvPr>
          <p:cNvSpPr txBox="1"/>
          <p:nvPr/>
        </p:nvSpPr>
        <p:spPr>
          <a:xfrm>
            <a:off x="2186796" y="332656"/>
            <a:ext cx="4770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dirty="0">
                <a:solidFill>
                  <a:srgbClr val="000066"/>
                </a:solidFill>
              </a:rPr>
              <a:t>Reed Essick at NuSym22 in Catania</a:t>
            </a:r>
            <a:endParaRPr lang="en-US" sz="2000" baseline="-25000" dirty="0">
              <a:solidFill>
                <a:srgbClr val="000066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5884FA-4718-4E54-8571-C0C1C34412F3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24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1F6E87-B888-414F-9A96-105A3C4C4F2B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E1443-10A3-4859-8F48-70E3D839BD55}"/>
              </a:ext>
            </a:extLst>
          </p:cNvPr>
          <p:cNvSpPr txBox="1"/>
          <p:nvPr/>
        </p:nvSpPr>
        <p:spPr>
          <a:xfrm>
            <a:off x="1064315" y="332656"/>
            <a:ext cx="7015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>
                <a:solidFill>
                  <a:srgbClr val="000066"/>
                </a:solidFill>
              </a:rPr>
              <a:t>Nuclear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Equation</a:t>
            </a:r>
            <a:r>
              <a:rPr lang="de-DE" sz="2000" dirty="0">
                <a:solidFill>
                  <a:srgbClr val="000066"/>
                </a:solidFill>
              </a:rPr>
              <a:t> of State </a:t>
            </a:r>
            <a:r>
              <a:rPr lang="de-DE" sz="2000" dirty="0" err="1">
                <a:solidFill>
                  <a:srgbClr val="000066"/>
                </a:solidFill>
              </a:rPr>
              <a:t>well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known</a:t>
            </a:r>
            <a:r>
              <a:rPr lang="de-DE" sz="2000" dirty="0">
                <a:solidFill>
                  <a:srgbClr val="000066"/>
                </a:solidFill>
              </a:rPr>
              <a:t> at high </a:t>
            </a:r>
            <a:r>
              <a:rPr lang="de-DE" sz="2000" dirty="0" err="1">
                <a:solidFill>
                  <a:srgbClr val="000066"/>
                </a:solidFill>
              </a:rPr>
              <a:t>density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0500D-3229-4E4E-857B-17426AC95D46}"/>
              </a:ext>
            </a:extLst>
          </p:cNvPr>
          <p:cNvSpPr txBox="1"/>
          <p:nvPr/>
        </p:nvSpPr>
        <p:spPr>
          <a:xfrm>
            <a:off x="498892" y="5589240"/>
            <a:ext cx="74635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990099"/>
                </a:solidFill>
                <a:latin typeface="AdvOT483a8203"/>
              </a:rPr>
              <a:t>magenta contours 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AdvOT483a8203"/>
              </a:rPr>
              <a:t>give the 50% and 90% level of the central pressure-density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2060"/>
                </a:solidFill>
                <a:latin typeface="AdvOT483a8203"/>
              </a:rPr>
              <a:t>posterior for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AdvOT483a8203"/>
              </a:rPr>
              <a:t>PSR J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AdvTTbdb21c9e"/>
              </a:rPr>
              <a:t>0740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AdvP4C4E74"/>
              </a:rPr>
              <a:t>+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AdvTTbdb21c9e"/>
              </a:rPr>
              <a:t>6620 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AdvOT483a8203"/>
              </a:rPr>
              <a:t>inferred from all available data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2060"/>
                </a:solidFill>
                <a:latin typeface="AdvOT483a8203"/>
              </a:rPr>
              <a:t>(PSR J</a:t>
            </a:r>
            <a:r>
              <a:rPr lang="en-US" sz="1600" b="0" i="0" u="none" strike="noStrike" baseline="0" dirty="0">
                <a:solidFill>
                  <a:srgbClr val="002060"/>
                </a:solidFill>
                <a:latin typeface="AdvTTbdb21c9e"/>
              </a:rPr>
              <a:t>0740 </a:t>
            </a:r>
            <a:r>
              <a:rPr lang="en-US" sz="1600" b="0" i="0" u="none" strike="noStrike" baseline="0" dirty="0">
                <a:solidFill>
                  <a:srgbClr val="002060"/>
                </a:solidFill>
                <a:latin typeface="AdvP4C4E74"/>
              </a:rPr>
              <a:t>+ </a:t>
            </a:r>
            <a:r>
              <a:rPr lang="en-US" sz="1600" b="0" i="0" u="none" strike="noStrike" baseline="0" dirty="0">
                <a:solidFill>
                  <a:srgbClr val="002060"/>
                </a:solidFill>
                <a:latin typeface="AdvTTbdb21c9e"/>
              </a:rPr>
              <a:t>6620: </a:t>
            </a:r>
            <a:r>
              <a:rPr lang="en-US" sz="1600" b="1" i="0" u="none" strike="noStrike" baseline="0" dirty="0">
                <a:solidFill>
                  <a:srgbClr val="002060"/>
                </a:solidFill>
                <a:latin typeface="AdvTTbdb21c9e"/>
              </a:rPr>
              <a:t>2.08 ± 0.08 M</a:t>
            </a:r>
            <a:r>
              <a:rPr lang="en-US" sz="1600" b="1" i="0" u="none" strike="noStrike" baseline="-25000" dirty="0">
                <a:solidFill>
                  <a:srgbClr val="002060"/>
                </a:solidFill>
                <a:latin typeface="AdvTTbdb21c9e"/>
              </a:rPr>
              <a:t>O</a:t>
            </a:r>
            <a:r>
              <a:rPr lang="en-US" sz="1600" b="0" i="0" u="none" strike="noStrike" baseline="0" dirty="0">
                <a:solidFill>
                  <a:srgbClr val="002060"/>
                </a:solidFill>
                <a:latin typeface="AdvTTbdb21c9e"/>
              </a:rPr>
              <a:t>, R = 12.8 </a:t>
            </a:r>
            <a:r>
              <a:rPr lang="en-US" sz="1600" b="0" i="0" u="none" strike="noStrike" baseline="30000" dirty="0">
                <a:solidFill>
                  <a:srgbClr val="002060"/>
                </a:solidFill>
                <a:latin typeface="AdvTTbdb21c9e"/>
              </a:rPr>
              <a:t>+1.5 </a:t>
            </a:r>
            <a:r>
              <a:rPr lang="en-US" sz="1600" b="0" i="0" u="none" strike="noStrike" baseline="-25000" dirty="0">
                <a:solidFill>
                  <a:srgbClr val="002060"/>
                </a:solidFill>
                <a:latin typeface="AdvTTbdb21c9e"/>
              </a:rPr>
              <a:t>-1.0 </a:t>
            </a:r>
            <a:r>
              <a:rPr lang="en-US" sz="1600" b="0" i="0" u="none" strike="noStrike" baseline="0" dirty="0">
                <a:solidFill>
                  <a:srgbClr val="002060"/>
                </a:solidFill>
                <a:latin typeface="AdvTTbdb21c9e"/>
              </a:rPr>
              <a:t>km (Dittmann+ 2024), 1.14 kpc) </a:t>
            </a:r>
            <a:endParaRPr lang="de-DE" sz="16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1E8A68-70ED-4065-A83E-9286BB243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12776"/>
            <a:ext cx="5638225" cy="388842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73FE2F-D60D-417D-81FF-01BE1968517F}"/>
              </a:ext>
            </a:extLst>
          </p:cNvPr>
          <p:cNvSpPr txBox="1"/>
          <p:nvPr/>
        </p:nvSpPr>
        <p:spPr>
          <a:xfrm>
            <a:off x="6310623" y="2169654"/>
            <a:ext cx="2725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en-US" sz="1600" dirty="0">
                <a:solidFill>
                  <a:srgbClr val="002060"/>
                </a:solidFill>
              </a:rPr>
              <a:t>model-agnostic prior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	</a:t>
            </a:r>
          </a:p>
          <a:p>
            <a:r>
              <a:rPr lang="en-US" sz="1600" dirty="0">
                <a:solidFill>
                  <a:srgbClr val="002060"/>
                </a:solidFill>
              </a:rPr>
              <a:t>R</a:t>
            </a:r>
            <a:r>
              <a:rPr lang="en-US" sz="1600" baseline="-25000" dirty="0">
                <a:solidFill>
                  <a:srgbClr val="002060"/>
                </a:solidFill>
              </a:rPr>
              <a:t>1.4</a:t>
            </a:r>
            <a:r>
              <a:rPr lang="en-US" sz="1600" dirty="0">
                <a:solidFill>
                  <a:srgbClr val="002060"/>
                </a:solidFill>
              </a:rPr>
              <a:t> = 12.6 ± 1.1 km 	        (90%) 	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endParaRPr lang="en-US" sz="1600" dirty="0">
              <a:solidFill>
                <a:srgbClr val="002060"/>
              </a:solidFill>
            </a:endParaRPr>
          </a:p>
          <a:p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A5440-D938-4467-9394-8D083EABB383}"/>
              </a:ext>
            </a:extLst>
          </p:cNvPr>
          <p:cNvSpPr txBox="1"/>
          <p:nvPr/>
        </p:nvSpPr>
        <p:spPr>
          <a:xfrm>
            <a:off x="6295548" y="2149588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990099"/>
                </a:solidFill>
              </a:rPr>
              <a:t>50%/90% </a:t>
            </a:r>
            <a:r>
              <a:rPr lang="de-DE" sz="1600" dirty="0" err="1">
                <a:solidFill>
                  <a:srgbClr val="990099"/>
                </a:solidFill>
              </a:rPr>
              <a:t>contours</a:t>
            </a:r>
            <a:endParaRPr lang="de-DE" sz="1600" dirty="0">
              <a:solidFill>
                <a:srgbClr val="990099"/>
              </a:solidFill>
            </a:endParaRPr>
          </a:p>
          <a:p>
            <a:r>
              <a:rPr lang="de-DE" sz="1600" dirty="0">
                <a:solidFill>
                  <a:srgbClr val="006600"/>
                </a:solidFill>
              </a:rPr>
              <a:t>90% </a:t>
            </a:r>
            <a:r>
              <a:rPr lang="de-DE" sz="1600" dirty="0" err="1">
                <a:solidFill>
                  <a:srgbClr val="006600"/>
                </a:solidFill>
              </a:rPr>
              <a:t>shadings</a:t>
            </a:r>
            <a:endParaRPr lang="de-DE" sz="1600" dirty="0">
              <a:solidFill>
                <a:srgbClr val="0066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E35FF-CFBE-4017-9C72-B2346B2C7C6B}"/>
              </a:ext>
            </a:extLst>
          </p:cNvPr>
          <p:cNvSpPr txBox="1"/>
          <p:nvPr/>
        </p:nvSpPr>
        <p:spPr>
          <a:xfrm>
            <a:off x="6295548" y="134076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002060"/>
                </a:solidFill>
              </a:rPr>
              <a:t>Legred</a:t>
            </a:r>
            <a:r>
              <a:rPr lang="de-DE" sz="1600" dirty="0">
                <a:solidFill>
                  <a:srgbClr val="002060"/>
                </a:solidFill>
              </a:rPr>
              <a:t>+, PRD 104, </a:t>
            </a:r>
          </a:p>
          <a:p>
            <a:r>
              <a:rPr lang="de-DE" sz="1600" dirty="0">
                <a:solidFill>
                  <a:srgbClr val="002060"/>
                </a:solidFill>
              </a:rPr>
              <a:t>063003 (2021)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7093AC-550D-430F-9CBF-F2F87909B574}"/>
              </a:ext>
            </a:extLst>
          </p:cNvPr>
          <p:cNvSpPr txBox="1"/>
          <p:nvPr/>
        </p:nvSpPr>
        <p:spPr>
          <a:xfrm>
            <a:off x="1447522" y="2575937"/>
            <a:ext cx="821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10</a:t>
            </a:r>
            <a:r>
              <a:rPr lang="de-DE" sz="1200" baseline="30000" dirty="0">
                <a:solidFill>
                  <a:srgbClr val="002060"/>
                </a:solidFill>
              </a:rPr>
              <a:t>29</a:t>
            </a:r>
            <a:r>
              <a:rPr lang="de-DE" sz="1200" dirty="0">
                <a:solidFill>
                  <a:srgbClr val="002060"/>
                </a:solidFill>
              </a:rPr>
              <a:t> bar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DA0279-C969-4263-A79F-AC1284F90FA9}"/>
              </a:ext>
            </a:extLst>
          </p:cNvPr>
          <p:cNvSpPr txBox="1"/>
          <p:nvPr/>
        </p:nvSpPr>
        <p:spPr>
          <a:xfrm>
            <a:off x="539552" y="1074222"/>
            <a:ext cx="6420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2060"/>
                </a:solidFill>
              </a:rPr>
              <a:t>Fig. 2 in IJMPE 34</a:t>
            </a:r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7A94F072-5994-4B58-9E1A-9C61DA1D78AD}"/>
              </a:ext>
            </a:extLst>
          </p:cNvPr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5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3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120D6-FE86-4E40-84CF-3A2F12605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68537"/>
            <a:ext cx="5735240" cy="446471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1F6E87-B888-414F-9A96-105A3C4C4F2B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E1443-10A3-4859-8F48-70E3D839BD55}"/>
              </a:ext>
            </a:extLst>
          </p:cNvPr>
          <p:cNvSpPr txBox="1"/>
          <p:nvPr/>
        </p:nvSpPr>
        <p:spPr>
          <a:xfrm>
            <a:off x="446194" y="332656"/>
            <a:ext cx="825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>
                <a:solidFill>
                  <a:srgbClr val="000066"/>
                </a:solidFill>
              </a:rPr>
              <a:t>Nuclear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Equation</a:t>
            </a:r>
            <a:r>
              <a:rPr lang="de-DE" sz="2000" dirty="0">
                <a:solidFill>
                  <a:srgbClr val="000066"/>
                </a:solidFill>
              </a:rPr>
              <a:t> of State </a:t>
            </a:r>
            <a:r>
              <a:rPr lang="de-DE" sz="2000" dirty="0" err="1">
                <a:solidFill>
                  <a:srgbClr val="000066"/>
                </a:solidFill>
              </a:rPr>
              <a:t>well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known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below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saturation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density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0500D-3229-4E4E-857B-17426AC95D46}"/>
              </a:ext>
            </a:extLst>
          </p:cNvPr>
          <p:cNvSpPr txBox="1"/>
          <p:nvPr/>
        </p:nvSpPr>
        <p:spPr>
          <a:xfrm>
            <a:off x="1187624" y="5877272"/>
            <a:ext cx="4470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002060"/>
                </a:solidFill>
              </a:rPr>
              <a:t>five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data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point</a:t>
            </a:r>
            <a:r>
              <a:rPr lang="de-DE" sz="1600" dirty="0">
                <a:solidFill>
                  <a:srgbClr val="002060"/>
                </a:solidFill>
              </a:rPr>
              <a:t> at </a:t>
            </a:r>
            <a:r>
              <a:rPr lang="de-DE" sz="1600" dirty="0" err="1">
                <a:solidFill>
                  <a:srgbClr val="002060"/>
                </a:solidFill>
              </a:rPr>
              <a:t>known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density</a:t>
            </a:r>
            <a:r>
              <a:rPr lang="de-DE" sz="1600" dirty="0">
                <a:solidFill>
                  <a:srgbClr val="002060"/>
                </a:solidFill>
              </a:rPr>
              <a:t>:</a:t>
            </a:r>
          </a:p>
          <a:p>
            <a:r>
              <a:rPr lang="el-GR" sz="1600" dirty="0">
                <a:solidFill>
                  <a:srgbClr val="002060"/>
                </a:solidFill>
              </a:rPr>
              <a:t>χ</a:t>
            </a:r>
            <a:r>
              <a:rPr lang="de-DE" sz="1600" baseline="30000" dirty="0">
                <a:solidFill>
                  <a:srgbClr val="002060"/>
                </a:solidFill>
              </a:rPr>
              <a:t>2</a:t>
            </a:r>
            <a:r>
              <a:rPr lang="de-DE" sz="1600" dirty="0">
                <a:solidFill>
                  <a:srgbClr val="002060"/>
                </a:solidFill>
              </a:rPr>
              <a:t>-analysis: </a:t>
            </a:r>
            <a:r>
              <a:rPr lang="de-DE" sz="1600" dirty="0" err="1">
                <a:solidFill>
                  <a:srgbClr val="002060"/>
                </a:solidFill>
              </a:rPr>
              <a:t>E</a:t>
            </a:r>
            <a:r>
              <a:rPr lang="de-DE" sz="1600" baseline="-25000" dirty="0" err="1">
                <a:solidFill>
                  <a:srgbClr val="002060"/>
                </a:solidFill>
              </a:rPr>
              <a:t>sym</a:t>
            </a:r>
            <a:r>
              <a:rPr lang="de-DE" sz="1600" dirty="0">
                <a:solidFill>
                  <a:srgbClr val="002060"/>
                </a:solidFill>
              </a:rPr>
              <a:t>(0.10 </a:t>
            </a:r>
            <a:r>
              <a:rPr lang="el-GR" sz="1600" dirty="0">
                <a:solidFill>
                  <a:srgbClr val="002060"/>
                </a:solidFill>
              </a:rPr>
              <a:t>ρ</a:t>
            </a:r>
            <a:r>
              <a:rPr lang="de-DE" sz="1600" baseline="-25000" dirty="0">
                <a:solidFill>
                  <a:srgbClr val="002060"/>
                </a:solidFill>
              </a:rPr>
              <a:t>0</a:t>
            </a:r>
            <a:r>
              <a:rPr lang="de-DE" sz="1600" dirty="0">
                <a:solidFill>
                  <a:srgbClr val="002060"/>
                </a:solidFill>
              </a:rPr>
              <a:t>)=24.8±0.5 MeV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E28E0-CD6A-49C4-8667-3A1FEEC08B53}"/>
              </a:ext>
            </a:extLst>
          </p:cNvPr>
          <p:cNvSpPr txBox="1"/>
          <p:nvPr/>
        </p:nvSpPr>
        <p:spPr>
          <a:xfrm>
            <a:off x="6295548" y="2149588"/>
            <a:ext cx="2776722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>
                <a:solidFill>
                  <a:srgbClr val="002060"/>
                </a:solidFill>
              </a:rPr>
              <a:t>shadings</a:t>
            </a:r>
            <a:r>
              <a:rPr lang="de-DE" sz="1600" b="1" dirty="0">
                <a:solidFill>
                  <a:srgbClr val="002060"/>
                </a:solidFill>
              </a:rPr>
              <a:t>:</a:t>
            </a:r>
          </a:p>
          <a:p>
            <a:endParaRPr lang="de-DE" sz="16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isospin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diffusion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>
                <a:solidFill>
                  <a:srgbClr val="002060"/>
                </a:solidFill>
              </a:rPr>
              <a:t>Tsang+ PRL (2009)</a:t>
            </a:r>
          </a:p>
          <a:p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990099"/>
                </a:solidFill>
              </a:rPr>
              <a:t>isobaric</a:t>
            </a:r>
            <a:r>
              <a:rPr lang="de-DE" sz="1400" dirty="0">
                <a:solidFill>
                  <a:srgbClr val="990099"/>
                </a:solidFill>
              </a:rPr>
              <a:t> analog </a:t>
            </a:r>
            <a:r>
              <a:rPr lang="de-DE" sz="1400" dirty="0" err="1">
                <a:solidFill>
                  <a:srgbClr val="990099"/>
                </a:solidFill>
              </a:rPr>
              <a:t>states</a:t>
            </a:r>
            <a:endParaRPr lang="de-DE" sz="1400" dirty="0">
              <a:solidFill>
                <a:srgbClr val="990099"/>
              </a:solidFill>
            </a:endParaRPr>
          </a:p>
          <a:p>
            <a:r>
              <a:rPr lang="de-DE" sz="1400" dirty="0">
                <a:solidFill>
                  <a:srgbClr val="990099"/>
                </a:solidFill>
              </a:rPr>
              <a:t>and </a:t>
            </a:r>
            <a:r>
              <a:rPr lang="de-DE" sz="1400" dirty="0" err="1">
                <a:solidFill>
                  <a:srgbClr val="990099"/>
                </a:solidFill>
              </a:rPr>
              <a:t>neutron</a:t>
            </a:r>
            <a:r>
              <a:rPr lang="de-DE" sz="1400" dirty="0">
                <a:solidFill>
                  <a:srgbClr val="990099"/>
                </a:solidFill>
              </a:rPr>
              <a:t> </a:t>
            </a:r>
            <a:r>
              <a:rPr lang="de-DE" sz="1400" dirty="0" err="1">
                <a:solidFill>
                  <a:srgbClr val="990099"/>
                </a:solidFill>
              </a:rPr>
              <a:t>skin</a:t>
            </a:r>
            <a:endParaRPr lang="de-DE" sz="1400" dirty="0">
              <a:solidFill>
                <a:srgbClr val="990099"/>
              </a:solidFill>
            </a:endParaRPr>
          </a:p>
          <a:p>
            <a:r>
              <a:rPr lang="de-DE" sz="1400" dirty="0">
                <a:solidFill>
                  <a:srgbClr val="990099"/>
                </a:solidFill>
              </a:rPr>
              <a:t>Danielewicz and Lee</a:t>
            </a:r>
          </a:p>
          <a:p>
            <a:r>
              <a:rPr lang="de-DE" sz="1400" dirty="0">
                <a:solidFill>
                  <a:srgbClr val="990099"/>
                </a:solidFill>
              </a:rPr>
              <a:t>NPA (2014)</a:t>
            </a:r>
          </a:p>
          <a:p>
            <a:endParaRPr lang="de-DE" sz="1400" dirty="0">
              <a:solidFill>
                <a:srgbClr val="990099"/>
              </a:solidFill>
            </a:endParaRPr>
          </a:p>
          <a:p>
            <a:r>
              <a:rPr lang="de-DE" sz="1400" dirty="0" err="1">
                <a:solidFill>
                  <a:srgbClr val="003300"/>
                </a:solidFill>
              </a:rPr>
              <a:t>electric</a:t>
            </a:r>
            <a:r>
              <a:rPr lang="de-DE" sz="1400" dirty="0">
                <a:solidFill>
                  <a:srgbClr val="003300"/>
                </a:solidFill>
              </a:rPr>
              <a:t> </a:t>
            </a:r>
            <a:r>
              <a:rPr lang="de-DE" sz="1400" dirty="0" err="1">
                <a:solidFill>
                  <a:srgbClr val="003300"/>
                </a:solidFill>
              </a:rPr>
              <a:t>dipole</a:t>
            </a:r>
            <a:r>
              <a:rPr lang="de-DE" sz="1400" dirty="0">
                <a:solidFill>
                  <a:srgbClr val="003300"/>
                </a:solidFill>
              </a:rPr>
              <a:t> </a:t>
            </a:r>
            <a:r>
              <a:rPr lang="de-DE" sz="1400" dirty="0" err="1">
                <a:solidFill>
                  <a:srgbClr val="003300"/>
                </a:solidFill>
              </a:rPr>
              <a:t>polarizability</a:t>
            </a:r>
            <a:endParaRPr lang="de-DE" sz="1400" dirty="0">
              <a:solidFill>
                <a:srgbClr val="003300"/>
              </a:solidFill>
            </a:endParaRPr>
          </a:p>
          <a:p>
            <a:r>
              <a:rPr lang="de-DE" sz="1400" dirty="0">
                <a:solidFill>
                  <a:srgbClr val="003300"/>
                </a:solidFill>
              </a:rPr>
              <a:t>in </a:t>
            </a:r>
            <a:r>
              <a:rPr lang="de-DE" sz="1400" baseline="30000" dirty="0">
                <a:solidFill>
                  <a:srgbClr val="003300"/>
                </a:solidFill>
              </a:rPr>
              <a:t>208</a:t>
            </a:r>
            <a:r>
              <a:rPr lang="de-DE" sz="1400" dirty="0">
                <a:solidFill>
                  <a:srgbClr val="003300"/>
                </a:solidFill>
              </a:rPr>
              <a:t>Pb</a:t>
            </a:r>
          </a:p>
          <a:p>
            <a:r>
              <a:rPr lang="de-DE" sz="1400" dirty="0">
                <a:solidFill>
                  <a:srgbClr val="003300"/>
                </a:solidFill>
              </a:rPr>
              <a:t>Zhang and Chen PRC (2014)</a:t>
            </a:r>
          </a:p>
          <a:p>
            <a:endParaRPr lang="de-DE" sz="1400" dirty="0">
              <a:solidFill>
                <a:srgbClr val="003300"/>
              </a:solidFill>
            </a:endParaRPr>
          </a:p>
          <a:p>
            <a:r>
              <a:rPr lang="de-DE" sz="1600" b="1" dirty="0" err="1">
                <a:solidFill>
                  <a:srgbClr val="002060"/>
                </a:solidFill>
              </a:rPr>
              <a:t>data</a:t>
            </a:r>
            <a:r>
              <a:rPr lang="de-DE" sz="1600" b="1" dirty="0">
                <a:solidFill>
                  <a:srgbClr val="002060"/>
                </a:solidFill>
              </a:rPr>
              <a:t> </a:t>
            </a:r>
            <a:r>
              <a:rPr lang="de-DE" sz="1600" b="1" dirty="0" err="1">
                <a:solidFill>
                  <a:srgbClr val="002060"/>
                </a:solidFill>
              </a:rPr>
              <a:t>symbols</a:t>
            </a:r>
            <a:r>
              <a:rPr lang="de-DE" sz="1600" b="1" dirty="0">
                <a:solidFill>
                  <a:srgbClr val="002060"/>
                </a:solidFill>
              </a:rPr>
              <a:t>:</a:t>
            </a:r>
          </a:p>
          <a:p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giant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resonances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binding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energies</a:t>
            </a:r>
            <a:r>
              <a:rPr lang="de-DE" sz="1400" dirty="0">
                <a:solidFill>
                  <a:srgbClr val="002060"/>
                </a:solidFill>
              </a:rPr>
              <a:t>,</a:t>
            </a:r>
          </a:p>
          <a:p>
            <a:r>
              <a:rPr lang="de-DE" sz="1400" dirty="0" err="1">
                <a:solidFill>
                  <a:srgbClr val="002060"/>
                </a:solidFill>
              </a:rPr>
              <a:t>separation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energies</a:t>
            </a:r>
            <a:r>
              <a:rPr lang="de-DE" sz="1400" dirty="0">
                <a:solidFill>
                  <a:srgbClr val="002060"/>
                </a:solidFill>
              </a:rPr>
              <a:t>,</a:t>
            </a:r>
          </a:p>
          <a:p>
            <a:r>
              <a:rPr lang="de-DE" sz="1400" dirty="0">
                <a:solidFill>
                  <a:srgbClr val="002060"/>
                </a:solidFill>
              </a:rPr>
              <a:t>radii</a:t>
            </a:r>
          </a:p>
          <a:p>
            <a:endParaRPr lang="de-DE" sz="1400" dirty="0">
              <a:solidFill>
                <a:srgbClr val="003300"/>
              </a:solidFill>
            </a:endParaRPr>
          </a:p>
          <a:p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6AAD0-0AC7-42F5-AAA2-CEA8BCE086C0}"/>
              </a:ext>
            </a:extLst>
          </p:cNvPr>
          <p:cNvSpPr txBox="1"/>
          <p:nvPr/>
        </p:nvSpPr>
        <p:spPr>
          <a:xfrm>
            <a:off x="6295548" y="1340768"/>
            <a:ext cx="2130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</a:rPr>
              <a:t>Perot+, PRC 100, </a:t>
            </a:r>
          </a:p>
          <a:p>
            <a:r>
              <a:rPr lang="de-DE" sz="1600" dirty="0">
                <a:solidFill>
                  <a:srgbClr val="002060"/>
                </a:solidFill>
              </a:rPr>
              <a:t>035801 (2019)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50B191-19C8-4094-B12B-9F6A0487EB0B}"/>
              </a:ext>
            </a:extLst>
          </p:cNvPr>
          <p:cNvSpPr txBox="1"/>
          <p:nvPr/>
        </p:nvSpPr>
        <p:spPr>
          <a:xfrm>
            <a:off x="1475656" y="1506047"/>
            <a:ext cx="2840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i="0" u="none" strike="noStrike" baseline="0" dirty="0" err="1"/>
              <a:t>Brussels</a:t>
            </a:r>
            <a:r>
              <a:rPr lang="de-DE" sz="1400" b="0" i="0" u="none" strike="noStrike" baseline="0" dirty="0"/>
              <a:t>-Montreal </a:t>
            </a:r>
            <a:r>
              <a:rPr lang="de-DE" sz="1400" b="0" i="0" u="none" strike="noStrike" baseline="0" dirty="0" err="1"/>
              <a:t>functionals</a:t>
            </a:r>
            <a:endParaRPr lang="de-DE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FDB75-E927-4698-B8C5-C0D73F5E8F48}"/>
              </a:ext>
            </a:extLst>
          </p:cNvPr>
          <p:cNvSpPr txBox="1"/>
          <p:nvPr/>
        </p:nvSpPr>
        <p:spPr>
          <a:xfrm>
            <a:off x="539552" y="960983"/>
            <a:ext cx="6420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2060"/>
                </a:solidFill>
              </a:rPr>
              <a:t>Fig. 3 in IJMPE 34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3DC61D74-8FE7-491E-A542-291E03FDAFCB}"/>
              </a:ext>
            </a:extLst>
          </p:cNvPr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6</a:t>
            </a:fld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3F207A-0591-4EEE-8A13-11BA7BA939AB}"/>
              </a:ext>
            </a:extLst>
          </p:cNvPr>
          <p:cNvSpPr/>
          <p:nvPr/>
        </p:nvSpPr>
        <p:spPr>
          <a:xfrm flipH="1">
            <a:off x="5868144" y="6237313"/>
            <a:ext cx="360040" cy="72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73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1F6E87-B888-414F-9A96-105A3C4C4F2B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E1443-10A3-4859-8F48-70E3D839BD55}"/>
              </a:ext>
            </a:extLst>
          </p:cNvPr>
          <p:cNvSpPr txBox="1"/>
          <p:nvPr/>
        </p:nvSpPr>
        <p:spPr>
          <a:xfrm>
            <a:off x="1654988" y="332656"/>
            <a:ext cx="583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>
                <a:solidFill>
                  <a:srgbClr val="000066"/>
                </a:solidFill>
              </a:rPr>
              <a:t>Symmetric</a:t>
            </a:r>
            <a:r>
              <a:rPr lang="de-DE" sz="2000" dirty="0">
                <a:solidFill>
                  <a:srgbClr val="000066"/>
                </a:solidFill>
              </a:rPr>
              <a:t> matter </a:t>
            </a:r>
            <a:r>
              <a:rPr lang="de-DE" sz="2000" dirty="0" err="1">
                <a:solidFill>
                  <a:srgbClr val="000066"/>
                </a:solidFill>
              </a:rPr>
              <a:t>EoS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from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collective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flows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0500D-3229-4E4E-857B-17426AC95D46}"/>
              </a:ext>
            </a:extLst>
          </p:cNvPr>
          <p:cNvSpPr txBox="1"/>
          <p:nvPr/>
        </p:nvSpPr>
        <p:spPr>
          <a:xfrm>
            <a:off x="395536" y="5877272"/>
            <a:ext cx="81788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</a:rPr>
              <a:t>M.N. </a:t>
            </a:r>
            <a:r>
              <a:rPr lang="de-DE" sz="1600" dirty="0" err="1">
                <a:solidFill>
                  <a:srgbClr val="002060"/>
                </a:solidFill>
              </a:rPr>
              <a:t>Harakeh</a:t>
            </a:r>
            <a:r>
              <a:rPr lang="de-DE" sz="1600" dirty="0">
                <a:solidFill>
                  <a:srgbClr val="002060"/>
                </a:solidFill>
              </a:rPr>
              <a:t> at </a:t>
            </a:r>
            <a:r>
              <a:rPr lang="de-DE" sz="1600" dirty="0" err="1">
                <a:solidFill>
                  <a:srgbClr val="002060"/>
                </a:solidFill>
              </a:rPr>
              <a:t>EuNPC</a:t>
            </a:r>
            <a:r>
              <a:rPr lang="de-DE" sz="1600" dirty="0">
                <a:solidFill>
                  <a:srgbClr val="002060"/>
                </a:solidFill>
              </a:rPr>
              <a:t> 2025: K</a:t>
            </a:r>
            <a:r>
              <a:rPr lang="de-DE" sz="1600" baseline="-25000" dirty="0">
                <a:solidFill>
                  <a:srgbClr val="002060"/>
                </a:solidFill>
              </a:rPr>
              <a:t>0</a:t>
            </a:r>
            <a:r>
              <a:rPr lang="de-DE" sz="1600" dirty="0">
                <a:solidFill>
                  <a:srgbClr val="002060"/>
                </a:solidFill>
              </a:rPr>
              <a:t> = 230 MeV </a:t>
            </a:r>
          </a:p>
          <a:p>
            <a:r>
              <a:rPr lang="en-GB" sz="1400" i="1" dirty="0">
                <a:solidFill>
                  <a:srgbClr val="002060"/>
                </a:solidFill>
                <a:cs typeface="Times New Roman" panose="02020603050405020304" pitchFamily="18" charset="0"/>
              </a:rPr>
              <a:t>“</a:t>
            </a:r>
            <a:r>
              <a:rPr lang="en-GB" sz="14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Isoscalar</a:t>
            </a:r>
            <a:r>
              <a:rPr lang="en-GB" sz="1400" i="1" dirty="0">
                <a:solidFill>
                  <a:srgbClr val="002060"/>
                </a:solidFill>
                <a:cs typeface="Times New Roman" panose="02020603050405020304" pitchFamily="18" charset="0"/>
              </a:rPr>
              <a:t> electric giant resonances: Compression modes and nuclear incompressibility”</a:t>
            </a:r>
            <a:r>
              <a:rPr lang="de-DE" sz="14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FFD94-1F0C-4050-AFBC-4D2039B9E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49939"/>
            <a:ext cx="5833119" cy="431130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72AD67-8320-4241-876B-0644FF4F9DB8}"/>
              </a:ext>
            </a:extLst>
          </p:cNvPr>
          <p:cNvSpPr txBox="1"/>
          <p:nvPr/>
        </p:nvSpPr>
        <p:spPr>
          <a:xfrm>
            <a:off x="6295548" y="2149588"/>
            <a:ext cx="2196435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</a:rPr>
              <a:t>Danielewicz+</a:t>
            </a:r>
          </a:p>
          <a:p>
            <a:r>
              <a:rPr lang="de-DE" sz="1600" dirty="0">
                <a:solidFill>
                  <a:srgbClr val="002060"/>
                </a:solidFill>
              </a:rPr>
              <a:t>Science (2002)</a:t>
            </a:r>
          </a:p>
          <a:p>
            <a:endParaRPr lang="de-DE" sz="1600" dirty="0">
              <a:solidFill>
                <a:srgbClr val="002060"/>
              </a:solidFill>
            </a:endParaRPr>
          </a:p>
          <a:p>
            <a:r>
              <a:rPr lang="de-DE" sz="1600" dirty="0">
                <a:solidFill>
                  <a:srgbClr val="002060"/>
                </a:solidFill>
              </a:rPr>
              <a:t>Le </a:t>
            </a:r>
            <a:r>
              <a:rPr lang="de-DE" sz="1600" dirty="0" err="1">
                <a:solidFill>
                  <a:srgbClr val="002060"/>
                </a:solidFill>
              </a:rPr>
              <a:t>Fèvre</a:t>
            </a:r>
            <a:r>
              <a:rPr lang="de-DE" sz="1600" dirty="0">
                <a:solidFill>
                  <a:srgbClr val="002060"/>
                </a:solidFill>
              </a:rPr>
              <a:t>+ </a:t>
            </a:r>
          </a:p>
          <a:p>
            <a:r>
              <a:rPr lang="de-DE" sz="1600" dirty="0">
                <a:solidFill>
                  <a:srgbClr val="002060"/>
                </a:solidFill>
              </a:rPr>
              <a:t>NPA 945 (2016)</a:t>
            </a:r>
          </a:p>
          <a:p>
            <a:r>
              <a:rPr lang="de-DE" sz="1600" dirty="0">
                <a:solidFill>
                  <a:srgbClr val="002060"/>
                </a:solidFill>
              </a:rPr>
              <a:t>K</a:t>
            </a:r>
            <a:r>
              <a:rPr lang="de-DE" sz="1600" baseline="-25000" dirty="0">
                <a:solidFill>
                  <a:srgbClr val="002060"/>
                </a:solidFill>
              </a:rPr>
              <a:t>0</a:t>
            </a:r>
            <a:r>
              <a:rPr lang="de-DE" sz="1600" dirty="0">
                <a:solidFill>
                  <a:srgbClr val="002060"/>
                </a:solidFill>
              </a:rPr>
              <a:t> = 190 ± 30 MeV</a:t>
            </a:r>
          </a:p>
          <a:p>
            <a:r>
              <a:rPr lang="de-DE" sz="1600" dirty="0">
                <a:solidFill>
                  <a:srgbClr val="002060"/>
                </a:solidFill>
              </a:rPr>
              <a:t>(FOPI </a:t>
            </a:r>
            <a:r>
              <a:rPr lang="de-DE" sz="1600" dirty="0" err="1">
                <a:solidFill>
                  <a:srgbClr val="002060"/>
                </a:solidFill>
              </a:rPr>
              <a:t>data</a:t>
            </a:r>
            <a:r>
              <a:rPr lang="de-DE" sz="1600" dirty="0">
                <a:solidFill>
                  <a:srgbClr val="002060"/>
                </a:solidFill>
              </a:rPr>
              <a:t>)</a:t>
            </a:r>
          </a:p>
          <a:p>
            <a:endParaRPr lang="de-DE" sz="1600" dirty="0">
              <a:solidFill>
                <a:srgbClr val="002060"/>
              </a:solidFill>
            </a:endParaRPr>
          </a:p>
          <a:p>
            <a:r>
              <a:rPr lang="de-DE" sz="1600" dirty="0" err="1">
                <a:solidFill>
                  <a:srgbClr val="002060"/>
                </a:solidFill>
              </a:rPr>
              <a:t>Yongjia</a:t>
            </a:r>
            <a:r>
              <a:rPr lang="de-DE" sz="1600" dirty="0">
                <a:solidFill>
                  <a:srgbClr val="002060"/>
                </a:solidFill>
              </a:rPr>
              <a:t> Wang+</a:t>
            </a:r>
          </a:p>
          <a:p>
            <a:r>
              <a:rPr lang="de-DE" sz="1600" dirty="0">
                <a:solidFill>
                  <a:srgbClr val="002060"/>
                </a:solidFill>
              </a:rPr>
              <a:t>K</a:t>
            </a:r>
            <a:r>
              <a:rPr lang="de-DE" sz="1600" baseline="-25000" dirty="0">
                <a:solidFill>
                  <a:srgbClr val="002060"/>
                </a:solidFill>
              </a:rPr>
              <a:t>0</a:t>
            </a:r>
            <a:r>
              <a:rPr lang="de-DE" sz="1600" dirty="0">
                <a:solidFill>
                  <a:srgbClr val="002060"/>
                </a:solidFill>
              </a:rPr>
              <a:t> = 220 ± 40 MeV</a:t>
            </a:r>
          </a:p>
          <a:p>
            <a:r>
              <a:rPr lang="de-DE" sz="1600" dirty="0">
                <a:solidFill>
                  <a:srgbClr val="002060"/>
                </a:solidFill>
              </a:rPr>
              <a:t>(FOPI </a:t>
            </a:r>
            <a:r>
              <a:rPr lang="de-DE" sz="1600" dirty="0" err="1">
                <a:solidFill>
                  <a:srgbClr val="002060"/>
                </a:solidFill>
              </a:rPr>
              <a:t>data</a:t>
            </a:r>
            <a:r>
              <a:rPr lang="de-DE" sz="1600" dirty="0">
                <a:solidFill>
                  <a:srgbClr val="002060"/>
                </a:solidFill>
              </a:rPr>
              <a:t>)</a:t>
            </a:r>
          </a:p>
          <a:p>
            <a:endParaRPr lang="de-DE" sz="1400" dirty="0">
              <a:solidFill>
                <a:srgbClr val="003300"/>
              </a:solidFill>
            </a:endParaRPr>
          </a:p>
          <a:p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C0810-FB59-4E45-9A10-CA984F6C6040}"/>
              </a:ext>
            </a:extLst>
          </p:cNvPr>
          <p:cNvSpPr txBox="1"/>
          <p:nvPr/>
        </p:nvSpPr>
        <p:spPr>
          <a:xfrm>
            <a:off x="6295548" y="1340768"/>
            <a:ext cx="25433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2060"/>
                </a:solidFill>
              </a:rPr>
              <a:t>figure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from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Yongjia</a:t>
            </a:r>
            <a:r>
              <a:rPr lang="de-DE" sz="1400" dirty="0">
                <a:solidFill>
                  <a:srgbClr val="002060"/>
                </a:solidFill>
              </a:rPr>
              <a:t> Wang+, PLB 778, </a:t>
            </a:r>
          </a:p>
          <a:p>
            <a:r>
              <a:rPr lang="de-DE" sz="1400" dirty="0">
                <a:solidFill>
                  <a:srgbClr val="002060"/>
                </a:solidFill>
              </a:rPr>
              <a:t>207 (2018)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3B55E-4372-456A-ADCA-1D7EA4893885}"/>
              </a:ext>
            </a:extLst>
          </p:cNvPr>
          <p:cNvSpPr txBox="1"/>
          <p:nvPr/>
        </p:nvSpPr>
        <p:spPr>
          <a:xfrm>
            <a:off x="395536" y="1074222"/>
            <a:ext cx="6420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2060"/>
                </a:solidFill>
              </a:rPr>
              <a:t>Fig. 4 in IJMPE 34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E9F7836F-8E15-4E0F-BBBE-D63D2D0A2443}"/>
              </a:ext>
            </a:extLst>
          </p:cNvPr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7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8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3140968"/>
            <a:ext cx="3840443" cy="266429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Straight Connector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3528" y="1916832"/>
            <a:ext cx="35293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</a:rPr>
              <a:t>P. Russotto+ PRC 94, 034608 (2016)</a:t>
            </a:r>
          </a:p>
        </p:txBody>
      </p:sp>
      <p:sp>
        <p:nvSpPr>
          <p:cNvPr id="26" name="Rechteck 12"/>
          <p:cNvSpPr/>
          <p:nvPr/>
        </p:nvSpPr>
        <p:spPr>
          <a:xfrm>
            <a:off x="4208376" y="1226028"/>
            <a:ext cx="4684104" cy="457923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3581" r="3337" b="1916"/>
          <a:stretch/>
        </p:blipFill>
        <p:spPr bwMode="auto">
          <a:xfrm>
            <a:off x="4369246" y="1337364"/>
            <a:ext cx="4502292" cy="439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5861"/>
          <a:stretch/>
        </p:blipFill>
        <p:spPr>
          <a:xfrm>
            <a:off x="251520" y="3356992"/>
            <a:ext cx="3695700" cy="23134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3212976"/>
            <a:ext cx="333566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455412" y="2730406"/>
            <a:ext cx="3324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002060"/>
                </a:solidFill>
              </a:rPr>
              <a:t>sensitivity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to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density</a:t>
            </a:r>
            <a:r>
              <a:rPr lang="de-DE" sz="1600" dirty="0">
                <a:solidFill>
                  <a:srgbClr val="002060"/>
                </a:solidFill>
              </a:rPr>
              <a:t> (</a:t>
            </a:r>
            <a:r>
              <a:rPr lang="de-DE" sz="1600" dirty="0" err="1">
                <a:solidFill>
                  <a:srgbClr val="002060"/>
                </a:solidFill>
              </a:rPr>
              <a:t>TüQMD</a:t>
            </a:r>
            <a:r>
              <a:rPr lang="de-DE" sz="1600" dirty="0">
                <a:solidFill>
                  <a:srgbClr val="002060"/>
                </a:solidFill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7704" y="3789040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520" y="5940569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002060"/>
                </a:solidFill>
              </a:rPr>
              <a:t>density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probed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extends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to</a:t>
            </a:r>
            <a:r>
              <a:rPr lang="de-DE" sz="1600" dirty="0">
                <a:solidFill>
                  <a:srgbClr val="002060"/>
                </a:solidFill>
              </a:rPr>
              <a:t> 2.5 </a:t>
            </a:r>
            <a:r>
              <a:rPr lang="el-GR" sz="1600" dirty="0">
                <a:solidFill>
                  <a:srgbClr val="002060"/>
                </a:solidFill>
              </a:rPr>
              <a:t>ρ</a:t>
            </a:r>
            <a:r>
              <a:rPr lang="de-DE" sz="1600" baseline="-25000" dirty="0">
                <a:solidFill>
                  <a:srgbClr val="002060"/>
                </a:solidFill>
              </a:rPr>
              <a:t>0</a:t>
            </a:r>
          </a:p>
          <a:p>
            <a:r>
              <a:rPr lang="de-DE" sz="1600" dirty="0" err="1">
                <a:solidFill>
                  <a:srgbClr val="002060"/>
                </a:solidFill>
              </a:rPr>
              <a:t>maximum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near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saturation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density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899592" y="332656"/>
            <a:ext cx="746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0066"/>
                </a:solidFill>
              </a:rPr>
              <a:t>ASY-EOS: </a:t>
            </a:r>
            <a:r>
              <a:rPr lang="de-DE" sz="2000" dirty="0" err="1">
                <a:solidFill>
                  <a:srgbClr val="000066"/>
                </a:solidFill>
              </a:rPr>
              <a:t>neutron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vs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charged-particle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elliptic-flow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>
                <a:solidFill>
                  <a:srgbClr val="000066"/>
                </a:solidFill>
              </a:rPr>
              <a:t>ratios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25" name="TextBox 3"/>
          <p:cNvSpPr txBox="1"/>
          <p:nvPr/>
        </p:nvSpPr>
        <p:spPr>
          <a:xfrm>
            <a:off x="5940152" y="4386590"/>
            <a:ext cx="256031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FF0000"/>
                </a:solidFill>
              </a:rPr>
              <a:t>UrQMD</a:t>
            </a:r>
            <a:r>
              <a:rPr lang="de-DE" sz="1600" dirty="0">
                <a:solidFill>
                  <a:srgbClr val="FF0000"/>
                </a:solidFill>
              </a:rPr>
              <a:t>: L=72±13 </a:t>
            </a:r>
            <a:r>
              <a:rPr lang="de-DE" sz="1600" dirty="0" err="1">
                <a:solidFill>
                  <a:srgbClr val="FF0000"/>
                </a:solidFill>
              </a:rPr>
              <a:t>MeV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3553271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n/</a:t>
            </a:r>
            <a:r>
              <a:rPr lang="de-DE" sz="1400" dirty="0" err="1"/>
              <a:t>ch</a:t>
            </a:r>
            <a:r>
              <a:rPr lang="de-DE" sz="1400" dirty="0"/>
              <a:t>       n/p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43808" y="3573016"/>
            <a:ext cx="792088" cy="49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Box 21"/>
          <p:cNvSpPr txBox="1"/>
          <p:nvPr/>
        </p:nvSpPr>
        <p:spPr>
          <a:xfrm>
            <a:off x="4603159" y="5940569"/>
            <a:ext cx="4110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en-US" sz="1600" dirty="0" err="1">
                <a:solidFill>
                  <a:srgbClr val="002060"/>
                </a:solidFill>
              </a:rPr>
              <a:t>E</a:t>
            </a:r>
            <a:r>
              <a:rPr lang="de-DE" altLang="en-US" sz="1600" baseline="-25000" dirty="0" err="1">
                <a:solidFill>
                  <a:srgbClr val="002060"/>
                </a:solidFill>
              </a:rPr>
              <a:t>sym</a:t>
            </a:r>
            <a:r>
              <a:rPr lang="de-DE" altLang="en-US" sz="1600" dirty="0">
                <a:solidFill>
                  <a:srgbClr val="002060"/>
                </a:solidFill>
              </a:rPr>
              <a:t>(</a:t>
            </a:r>
            <a:r>
              <a:rPr lang="el-GR" altLang="en-US" sz="1600" dirty="0">
                <a:solidFill>
                  <a:srgbClr val="002060"/>
                </a:solidFill>
              </a:rPr>
              <a:t>ρ</a:t>
            </a:r>
            <a:r>
              <a:rPr lang="de-DE" altLang="en-US" sz="1600" baseline="-25000" dirty="0">
                <a:solidFill>
                  <a:srgbClr val="002060"/>
                </a:solidFill>
              </a:rPr>
              <a:t>0</a:t>
            </a:r>
            <a:r>
              <a:rPr lang="en-US" altLang="en-US" sz="1600" dirty="0">
                <a:solidFill>
                  <a:srgbClr val="002060"/>
                </a:solidFill>
              </a:rPr>
              <a:t>) = 34 MeV =&gt; L= 72±13 MeV</a:t>
            </a:r>
          </a:p>
          <a:p>
            <a:pPr>
              <a:spcBef>
                <a:spcPct val="0"/>
              </a:spcBef>
            </a:pPr>
            <a:r>
              <a:rPr lang="de-DE" altLang="en-US" sz="1600" dirty="0" err="1">
                <a:solidFill>
                  <a:srgbClr val="002060"/>
                </a:solidFill>
              </a:rPr>
              <a:t>E</a:t>
            </a:r>
            <a:r>
              <a:rPr lang="de-DE" altLang="en-US" sz="1600" baseline="-25000" dirty="0" err="1">
                <a:solidFill>
                  <a:srgbClr val="002060"/>
                </a:solidFill>
              </a:rPr>
              <a:t>sym</a:t>
            </a:r>
            <a:r>
              <a:rPr lang="de-DE" altLang="en-US" sz="1600" dirty="0">
                <a:solidFill>
                  <a:srgbClr val="002060"/>
                </a:solidFill>
              </a:rPr>
              <a:t>(</a:t>
            </a:r>
            <a:r>
              <a:rPr lang="el-GR" altLang="en-US" sz="1600" dirty="0">
                <a:solidFill>
                  <a:srgbClr val="002060"/>
                </a:solidFill>
              </a:rPr>
              <a:t>ρ</a:t>
            </a:r>
            <a:r>
              <a:rPr lang="de-DE" altLang="en-US" sz="1600" baseline="-25000" dirty="0">
                <a:solidFill>
                  <a:srgbClr val="002060"/>
                </a:solidFill>
              </a:rPr>
              <a:t>0</a:t>
            </a:r>
            <a:r>
              <a:rPr lang="en-US" altLang="en-US" sz="1600" dirty="0">
                <a:solidFill>
                  <a:srgbClr val="002060"/>
                </a:solidFill>
              </a:rPr>
              <a:t>) = 31 MeV =&gt; L= 63±11 MeV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CB7A7-17D3-40F3-9BC1-B19BB12CFE28}"/>
              </a:ext>
            </a:extLst>
          </p:cNvPr>
          <p:cNvSpPr txBox="1"/>
          <p:nvPr/>
        </p:nvSpPr>
        <p:spPr>
          <a:xfrm>
            <a:off x="4211960" y="96098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2060"/>
                </a:solidFill>
              </a:rPr>
              <a:t>Fig. 8 in IJMPE 34</a:t>
            </a:r>
          </a:p>
        </p:txBody>
      </p:sp>
      <p:sp>
        <p:nvSpPr>
          <p:cNvPr id="28" name="Text Box 16">
            <a:extLst>
              <a:ext uri="{FF2B5EF4-FFF2-40B4-BE49-F238E27FC236}">
                <a16:creationId xmlns:a16="http://schemas.microsoft.com/office/drawing/2014/main" id="{FD08B29F-A782-47D6-83C5-ADE9A192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226028"/>
            <a:ext cx="3840443" cy="58477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66"/>
                </a:solidFill>
              </a:rPr>
              <a:t>studied reaction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baseline="30000" dirty="0">
                <a:solidFill>
                  <a:srgbClr val="000066"/>
                </a:solidFill>
              </a:rPr>
              <a:t>197</a:t>
            </a:r>
            <a:r>
              <a:rPr lang="en-US" altLang="en-US" sz="1600" b="1" dirty="0">
                <a:solidFill>
                  <a:srgbClr val="000066"/>
                </a:solidFill>
              </a:rPr>
              <a:t>Au + </a:t>
            </a:r>
            <a:r>
              <a:rPr lang="en-US" altLang="en-US" sz="1600" b="1" baseline="30000" dirty="0">
                <a:solidFill>
                  <a:srgbClr val="000066"/>
                </a:solidFill>
              </a:rPr>
              <a:t>197</a:t>
            </a:r>
            <a:r>
              <a:rPr lang="en-US" altLang="en-US" sz="1600" b="1" dirty="0">
                <a:solidFill>
                  <a:srgbClr val="000066"/>
                </a:solidFill>
              </a:rPr>
              <a:t>Au @ 400 A MeV</a:t>
            </a:r>
          </a:p>
        </p:txBody>
      </p: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6B6518B2-F2E8-4F20-8609-3AE42620B8EE}"/>
              </a:ext>
            </a:extLst>
          </p:cNvPr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8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0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F0C53000-B706-451F-9488-EBF43E6EFFA7}"/>
              </a:ext>
            </a:extLst>
          </p:cNvPr>
          <p:cNvSpPr txBox="1"/>
          <p:nvPr/>
        </p:nvSpPr>
        <p:spPr>
          <a:xfrm>
            <a:off x="899592" y="332656"/>
            <a:ext cx="6049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0066"/>
                </a:solidFill>
              </a:rPr>
              <a:t>ASY-EOS: </a:t>
            </a:r>
            <a:r>
              <a:rPr lang="de-DE" sz="2000" dirty="0" err="1">
                <a:solidFill>
                  <a:srgbClr val="000066"/>
                </a:solidFill>
              </a:rPr>
              <a:t>data</a:t>
            </a:r>
            <a:r>
              <a:rPr lang="de-DE" sz="2000" dirty="0">
                <a:solidFill>
                  <a:srgbClr val="000066"/>
                </a:solidFill>
              </a:rPr>
              <a:t> and transport-model </a:t>
            </a:r>
            <a:r>
              <a:rPr lang="de-DE" sz="2000" dirty="0" err="1">
                <a:solidFill>
                  <a:srgbClr val="000066"/>
                </a:solidFill>
              </a:rPr>
              <a:t>analysis</a:t>
            </a:r>
            <a:endParaRPr lang="en-US" sz="2000" dirty="0">
              <a:solidFill>
                <a:srgbClr val="00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135" y="1412776"/>
            <a:ext cx="4117337" cy="302433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16016" y="4509120"/>
            <a:ext cx="4091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dependence</a:t>
            </a:r>
            <a:r>
              <a:rPr lang="de-DE" dirty="0">
                <a:solidFill>
                  <a:srgbClr val="FF0000"/>
                </a:solidFill>
              </a:rPr>
              <a:t> on </a:t>
            </a:r>
            <a:r>
              <a:rPr lang="de-DE" dirty="0" err="1">
                <a:solidFill>
                  <a:srgbClr val="FF0000"/>
                </a:solidFill>
              </a:rPr>
              <a:t>transport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model</a:t>
            </a:r>
            <a:r>
              <a:rPr lang="de-DE" dirty="0">
                <a:solidFill>
                  <a:srgbClr val="FF0000"/>
                </a:solidFill>
              </a:rPr>
              <a:t> ?</a:t>
            </a:r>
          </a:p>
          <a:p>
            <a:r>
              <a:rPr lang="de-DE" dirty="0" err="1">
                <a:solidFill>
                  <a:srgbClr val="FF0000"/>
                </a:solidFill>
              </a:rPr>
              <a:t>dependence</a:t>
            </a:r>
            <a:r>
              <a:rPr lang="de-DE" dirty="0">
                <a:solidFill>
                  <a:srgbClr val="FF0000"/>
                </a:solidFill>
              </a:rPr>
              <a:t> on S</a:t>
            </a:r>
            <a:r>
              <a:rPr lang="de-DE" baseline="-25000" dirty="0">
                <a:solidFill>
                  <a:srgbClr val="FF0000"/>
                </a:solidFill>
              </a:rPr>
              <a:t>0</a:t>
            </a:r>
            <a:r>
              <a:rPr lang="de-DE" dirty="0">
                <a:solidFill>
                  <a:srgbClr val="FF0000"/>
                </a:solidFill>
              </a:rPr>
              <a:t> ?</a:t>
            </a:r>
            <a:endParaRPr lang="de-DE" baseline="-250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78C4746A-3CE3-4221-8E58-C1AD732215D6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D6DBB176-F746-4664-88B5-4F6CD00E9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5"/>
            <a:ext cx="4162522" cy="302433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E93845-C5B0-4A52-B17A-1B92639B8208}"/>
              </a:ext>
            </a:extLst>
          </p:cNvPr>
          <p:cNvSpPr txBox="1"/>
          <p:nvPr/>
        </p:nvSpPr>
        <p:spPr>
          <a:xfrm>
            <a:off x="395536" y="1074222"/>
            <a:ext cx="6420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2060"/>
                </a:solidFill>
              </a:rPr>
              <a:t>Fig. 7 in IJMPE 34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83C77-EC94-4E8A-9A34-FFD55E6E3C8B}"/>
              </a:ext>
            </a:extLst>
          </p:cNvPr>
          <p:cNvSpPr txBox="1"/>
          <p:nvPr/>
        </p:nvSpPr>
        <p:spPr>
          <a:xfrm>
            <a:off x="611560" y="4437112"/>
            <a:ext cx="12570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6600"/>
                </a:solidFill>
              </a:rPr>
              <a:t>stiff</a:t>
            </a:r>
            <a:r>
              <a:rPr lang="de-DE" sz="1400" dirty="0">
                <a:solidFill>
                  <a:srgbClr val="006600"/>
                </a:solidFill>
              </a:rPr>
              <a:t> </a:t>
            </a:r>
            <a:r>
              <a:rPr lang="el-GR" sz="1400" dirty="0">
                <a:solidFill>
                  <a:srgbClr val="006600"/>
                </a:solidFill>
              </a:rPr>
              <a:t>γ</a:t>
            </a:r>
            <a:r>
              <a:rPr lang="de-DE" sz="1400" dirty="0">
                <a:solidFill>
                  <a:srgbClr val="006600"/>
                </a:solidFill>
              </a:rPr>
              <a:t> = 1.5</a:t>
            </a:r>
          </a:p>
          <a:p>
            <a:r>
              <a:rPr lang="de-DE" sz="1400" dirty="0">
                <a:solidFill>
                  <a:srgbClr val="990099"/>
                </a:solidFill>
              </a:rPr>
              <a:t>soft </a:t>
            </a:r>
            <a:r>
              <a:rPr lang="el-GR" sz="1400" dirty="0">
                <a:solidFill>
                  <a:srgbClr val="990099"/>
                </a:solidFill>
              </a:rPr>
              <a:t>γ</a:t>
            </a:r>
            <a:r>
              <a:rPr lang="de-DE" sz="1400" dirty="0">
                <a:solidFill>
                  <a:srgbClr val="990099"/>
                </a:solidFill>
              </a:rPr>
              <a:t> = 0.5</a:t>
            </a:r>
          </a:p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06F88-0CA8-483C-A88A-71362E111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59" y="5574079"/>
            <a:ext cx="7686082" cy="52967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FB056A-323E-4689-BAA7-9743EDA6C826}"/>
              </a:ext>
            </a:extLst>
          </p:cNvPr>
          <p:cNvSpPr/>
          <p:nvPr/>
        </p:nvSpPr>
        <p:spPr>
          <a:xfrm>
            <a:off x="8172400" y="5837202"/>
            <a:ext cx="216024" cy="14401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05130-948C-4F2D-89A2-628B2E91B137}"/>
              </a:ext>
            </a:extLst>
          </p:cNvPr>
          <p:cNvSpPr txBox="1"/>
          <p:nvPr/>
        </p:nvSpPr>
        <p:spPr>
          <a:xfrm>
            <a:off x="4139952" y="6269250"/>
            <a:ext cx="2170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de-DE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)-12 MeV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052E1B-9E15-48B7-A4EE-2E369A6D34D2}"/>
              </a:ext>
            </a:extLst>
          </p:cNvPr>
          <p:cNvCxnSpPr/>
          <p:nvPr/>
        </p:nvCxnSpPr>
        <p:spPr>
          <a:xfrm flipV="1">
            <a:off x="3923928" y="6180920"/>
            <a:ext cx="0" cy="3043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C9E9F3-FBEC-4AFB-BC77-65FF7A0A9BE7}"/>
              </a:ext>
            </a:extLst>
          </p:cNvPr>
          <p:cNvCxnSpPr/>
          <p:nvPr/>
        </p:nvCxnSpPr>
        <p:spPr>
          <a:xfrm>
            <a:off x="3923928" y="648527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B55DCE2-5E98-4FD2-AE15-DF1599636938}"/>
              </a:ext>
            </a:extLst>
          </p:cNvPr>
          <p:cNvSpPr txBox="1"/>
          <p:nvPr/>
        </p:nvSpPr>
        <p:spPr>
          <a:xfrm>
            <a:off x="728959" y="5270430"/>
            <a:ext cx="4425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002060"/>
                </a:solidFill>
              </a:rPr>
              <a:t>parametrization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used</a:t>
            </a:r>
            <a:r>
              <a:rPr lang="de-DE" sz="1600" dirty="0">
                <a:solidFill>
                  <a:srgbClr val="002060"/>
                </a:solidFill>
              </a:rPr>
              <a:t> in </a:t>
            </a:r>
            <a:r>
              <a:rPr lang="de-DE" sz="1600" dirty="0" err="1">
                <a:solidFill>
                  <a:srgbClr val="002060"/>
                </a:solidFill>
              </a:rPr>
              <a:t>UrQMD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analysis</a:t>
            </a:r>
            <a:r>
              <a:rPr lang="de-DE" sz="16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4D4F7A36-A859-458C-8B30-AB337326708E}"/>
              </a:ext>
            </a:extLst>
          </p:cNvPr>
          <p:cNvSpPr txBox="1">
            <a:spLocks/>
          </p:cNvSpPr>
          <p:nvPr/>
        </p:nvSpPr>
        <p:spPr>
          <a:xfrm>
            <a:off x="7740352" y="6356350"/>
            <a:ext cx="129614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6CB60A-4D97-4E08-93CA-E4297F5AFD4A}" type="slidenum">
              <a:rPr lang="de-DE" sz="1600" smtClean="0">
                <a:solidFill>
                  <a:srgbClr val="000066"/>
                </a:solidFill>
              </a:rPr>
              <a:pPr algn="r"/>
              <a:t>9</a:t>
            </a:fld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6213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1908</Words>
  <Application>Microsoft Office PowerPoint</Application>
  <PresentationFormat>On-screen Show (4:3)</PresentationFormat>
  <Paragraphs>377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AdvOT483a8203</vt:lpstr>
      <vt:lpstr>AdvOT9d60b855.B</vt:lpstr>
      <vt:lpstr>AdvP4C4E74</vt:lpstr>
      <vt:lpstr>AdvTTbdb21c9e</vt:lpstr>
      <vt:lpstr>AdvTTc7427115</vt:lpstr>
      <vt:lpstr>CMMI9</vt:lpstr>
      <vt:lpstr>CMR10</vt:lpstr>
      <vt:lpstr>CMR9</vt:lpstr>
      <vt:lpstr>CMSY9</vt:lpstr>
      <vt:lpstr>Times-Roman</vt:lpstr>
      <vt:lpstr>Arial</vt:lpstr>
      <vt:lpstr>Calibri</vt:lpstr>
      <vt:lpstr>Times New Roman</vt:lpstr>
      <vt:lpstr>Verdana</vt:lpstr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Trautmann, Wolfgang Dr.</dc:creator>
  <cp:lastModifiedBy>Trautmann, Wolfgang Dr.</cp:lastModifiedBy>
  <cp:revision>3060</cp:revision>
  <cp:lastPrinted>2025-11-10T21:23:01Z</cp:lastPrinted>
  <dcterms:created xsi:type="dcterms:W3CDTF">2015-02-22T17:09:47Z</dcterms:created>
  <dcterms:modified xsi:type="dcterms:W3CDTF">2025-11-11T22:08:20Z</dcterms:modified>
</cp:coreProperties>
</file>