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5"/>
  </p:notesMasterIdLst>
  <p:sldIdLst>
    <p:sldId id="257" r:id="rId2"/>
    <p:sldId id="258" r:id="rId3"/>
    <p:sldId id="259" r:id="rId4"/>
    <p:sldId id="260" r:id="rId5"/>
    <p:sldId id="288" r:id="rId6"/>
    <p:sldId id="261" r:id="rId7"/>
    <p:sldId id="302" r:id="rId8"/>
    <p:sldId id="303" r:id="rId9"/>
    <p:sldId id="304" r:id="rId10"/>
    <p:sldId id="305" r:id="rId11"/>
    <p:sldId id="311" r:id="rId12"/>
    <p:sldId id="312" r:id="rId13"/>
    <p:sldId id="306" r:id="rId14"/>
    <p:sldId id="307" r:id="rId15"/>
    <p:sldId id="308" r:id="rId16"/>
    <p:sldId id="313" r:id="rId17"/>
    <p:sldId id="314" r:id="rId18"/>
    <p:sldId id="315" r:id="rId19"/>
    <p:sldId id="316" r:id="rId20"/>
    <p:sldId id="317" r:id="rId21"/>
    <p:sldId id="309" r:id="rId22"/>
    <p:sldId id="262" r:id="rId23"/>
    <p:sldId id="310" r:id="rId24"/>
  </p:sldIdLst>
  <p:sldSz cx="12192000" cy="68580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63BD"/>
    <a:srgbClr val="28ABAB"/>
    <a:srgbClr val="CE6300"/>
    <a:srgbClr val="639CCE"/>
    <a:srgbClr val="FF6363"/>
    <a:srgbClr val="9C9C9C"/>
    <a:srgbClr val="62629C"/>
    <a:srgbClr val="2CC26A"/>
    <a:srgbClr val="FFC610"/>
    <a:srgbClr val="3163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52" autoAdjust="0"/>
    <p:restoredTop sz="87143" autoAdjust="0"/>
  </p:normalViewPr>
  <p:slideViewPr>
    <p:cSldViewPr snapToGrid="0" snapToObjects="1">
      <p:cViewPr varScale="1">
        <p:scale>
          <a:sx n="102" d="100"/>
          <a:sy n="102" d="100"/>
        </p:scale>
        <p:origin x="1080" y="58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notesViewPr>
    <p:cSldViewPr snapToGrid="0" snapToObjects="1" showGuides="1">
      <p:cViewPr varScale="1">
        <p:scale>
          <a:sx n="118" d="100"/>
          <a:sy n="118" d="100"/>
        </p:scale>
        <p:origin x="2635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image" Target="../media/image3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27867B-6AC2-CA48-812C-B69A075EA219}" type="datetimeFigureOut">
              <a:rPr lang="de-DE" smtClean="0"/>
              <a:t>24.09.2025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5B3D80-E83A-3345-98FD-D88E677D9AD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7007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introduction</a:t>
            </a:r>
            <a:r>
              <a:rPr lang="de-DE" dirty="0"/>
              <a:t>.</a:t>
            </a:r>
          </a:p>
          <a:p>
            <a:r>
              <a:rPr lang="de-DE" dirty="0" err="1"/>
              <a:t>Good</a:t>
            </a:r>
            <a:r>
              <a:rPr lang="de-DE" dirty="0"/>
              <a:t> </a:t>
            </a:r>
            <a:r>
              <a:rPr lang="de-DE" dirty="0" err="1"/>
              <a:t>morning</a:t>
            </a:r>
            <a:r>
              <a:rPr lang="de-DE" dirty="0"/>
              <a:t> </a:t>
            </a:r>
            <a:r>
              <a:rPr lang="de-DE" dirty="0" err="1"/>
              <a:t>ladies</a:t>
            </a:r>
            <a:r>
              <a:rPr lang="de-DE" dirty="0"/>
              <a:t> and </a:t>
            </a:r>
            <a:r>
              <a:rPr lang="de-DE" dirty="0" err="1"/>
              <a:t>gentlemen</a:t>
            </a:r>
            <a:endParaRPr lang="de-DE" dirty="0"/>
          </a:p>
          <a:p>
            <a:r>
              <a:rPr lang="de-DE" dirty="0" err="1"/>
              <a:t>I‘m</a:t>
            </a:r>
            <a:r>
              <a:rPr lang="de-DE" dirty="0"/>
              <a:t> happy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present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talk</a:t>
            </a:r>
            <a:r>
              <a:rPr lang="de-DE" dirty="0"/>
              <a:t> </a:t>
            </a:r>
            <a:r>
              <a:rPr lang="de-DE" dirty="0" err="1"/>
              <a:t>about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:</a:t>
            </a:r>
          </a:p>
          <a:p>
            <a:r>
              <a:rPr lang="en-US" dirty="0"/>
              <a:t>Optimization of stimulated outgassing for particle accelerator vacuum components</a:t>
            </a:r>
          </a:p>
          <a:p>
            <a:r>
              <a:rPr lang="en-US" baseline="0" dirty="0"/>
              <a:t>I’m giving this talk on behalf of Markus Bender who cannot take part on this workshop.</a:t>
            </a:r>
          </a:p>
          <a:p>
            <a:endParaRPr lang="en-US" baseline="0" dirty="0"/>
          </a:p>
          <a:p>
            <a:r>
              <a:rPr lang="en-US" baseline="0" dirty="0"/>
              <a:t>I’ll talk about:</a:t>
            </a:r>
            <a:endParaRPr lang="de-DE" dirty="0"/>
          </a:p>
          <a:p>
            <a:r>
              <a:rPr lang="en-US" dirty="0"/>
              <a:t>Dynamic vacuum in accelerators</a:t>
            </a:r>
          </a:p>
          <a:p>
            <a:endParaRPr lang="en-US" dirty="0"/>
          </a:p>
          <a:p>
            <a:r>
              <a:rPr lang="en-US" dirty="0"/>
              <a:t>A setup for the investigation of different stimuli</a:t>
            </a:r>
          </a:p>
          <a:p>
            <a:endParaRPr lang="en-US" dirty="0"/>
          </a:p>
          <a:p>
            <a:r>
              <a:rPr lang="en-US" dirty="0"/>
              <a:t>Thermal Desorption Spectroscopy (TDS)</a:t>
            </a:r>
          </a:p>
          <a:p>
            <a:endParaRPr lang="en-US" dirty="0"/>
          </a:p>
          <a:p>
            <a:r>
              <a:rPr lang="en-US" dirty="0"/>
              <a:t>Electron-induced desorption (ESD)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Ion-induced desorption (ISD) including theoretic</a:t>
            </a:r>
          </a:p>
          <a:p>
            <a:endParaRPr lang="en-US" dirty="0"/>
          </a:p>
          <a:p>
            <a:r>
              <a:rPr lang="en-US" dirty="0"/>
              <a:t>Conclusion: bulk mechanism understood</a:t>
            </a:r>
          </a:p>
          <a:p>
            <a:endParaRPr lang="en-US" dirty="0"/>
          </a:p>
          <a:p>
            <a:r>
              <a:rPr lang="en-US" dirty="0"/>
              <a:t>Outlook: surface optimization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E02386-BEE7-5D4D-B4E7-4BB579C4788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9835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Ion induced desorption.</a:t>
            </a:r>
          </a:p>
          <a:p>
            <a:r>
              <a:rPr lang="en-GB" dirty="0"/>
              <a:t>First dedicated experiments.</a:t>
            </a:r>
          </a:p>
          <a:p>
            <a:endParaRPr lang="en-GB" dirty="0"/>
          </a:p>
          <a:p>
            <a:r>
              <a:rPr lang="en-GB" dirty="0"/>
              <a:t>One can see a pressure increase over more than one order of magnitude for single pulses</a:t>
            </a:r>
          </a:p>
          <a:p>
            <a:endParaRPr lang="en-GB" dirty="0"/>
          </a:p>
          <a:p>
            <a:r>
              <a:rPr lang="en-GB" dirty="0"/>
              <a:t>Two order orders of magnitude with continuous bombardment. </a:t>
            </a:r>
          </a:p>
          <a:p>
            <a:r>
              <a:rPr lang="en-GB" dirty="0"/>
              <a:t>Slight decrease at the end.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5B3D80-E83A-3345-98FD-D88E677D9AD4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162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over 25 years many experiments were conducted at different institutes</a:t>
            </a:r>
          </a:p>
          <a:p>
            <a:endParaRPr lang="en-GB" dirty="0"/>
          </a:p>
          <a:p>
            <a:r>
              <a:rPr lang="en-GB" dirty="0"/>
              <a:t>with various ions at different energies</a:t>
            </a:r>
          </a:p>
          <a:p>
            <a:endParaRPr lang="en-GB" dirty="0"/>
          </a:p>
          <a:p>
            <a:r>
              <a:rPr lang="en-GB" dirty="0"/>
              <a:t>under perpendicular and grazing incident</a:t>
            </a:r>
          </a:p>
          <a:p>
            <a:endParaRPr lang="en-GB" dirty="0"/>
          </a:p>
          <a:p>
            <a:r>
              <a:rPr lang="en-GB" dirty="0"/>
              <a:t>But it doesn’t seem like we learned anything.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5B3D80-E83A-3345-98FD-D88E677D9AD4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23814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Or did we?</a:t>
            </a:r>
          </a:p>
          <a:p>
            <a:endParaRPr lang="en-GB" dirty="0"/>
          </a:p>
          <a:p>
            <a:r>
              <a:rPr lang="en-GB" dirty="0"/>
              <a:t>If we plot the </a:t>
            </a:r>
            <a:r>
              <a:rPr lang="en-GB" dirty="0" err="1"/>
              <a:t>desoption</a:t>
            </a:r>
            <a:r>
              <a:rPr lang="en-GB" dirty="0"/>
              <a:t> yield over energy loss,</a:t>
            </a:r>
          </a:p>
          <a:p>
            <a:endParaRPr lang="en-GB" dirty="0"/>
          </a:p>
          <a:p>
            <a:r>
              <a:rPr lang="en-GB" dirty="0"/>
              <a:t>we see it scales with an exponent of about 2</a:t>
            </a:r>
          </a:p>
          <a:p>
            <a:r>
              <a:rPr lang="en-GB" dirty="0"/>
              <a:t>with different a material dependent factor k.</a:t>
            </a:r>
          </a:p>
          <a:p>
            <a:endParaRPr lang="en-GB" dirty="0"/>
          </a:p>
          <a:p>
            <a:r>
              <a:rPr lang="en-GB" dirty="0"/>
              <a:t>Also </a:t>
            </a:r>
            <a:r>
              <a:rPr lang="en-GB" dirty="0" err="1"/>
              <a:t>reproducable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5B3D80-E83A-3345-98FD-D88E677D9AD4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68559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Significant improvements with thermal annealing.</a:t>
            </a:r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5B3D80-E83A-3345-98FD-D88E677D9AD4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11007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Understanding the desorption channels:</a:t>
            </a:r>
          </a:p>
          <a:p>
            <a:endParaRPr lang="en-GB" dirty="0"/>
          </a:p>
          <a:p>
            <a:r>
              <a:rPr lang="en-GB" dirty="0"/>
              <a:t>Gas is stored in the bulk material at the grain </a:t>
            </a:r>
            <a:r>
              <a:rPr lang="en-GB" dirty="0" err="1"/>
              <a:t>bounderies</a:t>
            </a:r>
            <a:r>
              <a:rPr lang="en-GB" dirty="0"/>
              <a:t>.</a:t>
            </a:r>
          </a:p>
          <a:p>
            <a:r>
              <a:rPr lang="en-GB" dirty="0"/>
              <a:t>From there it diffuses to the surface.</a:t>
            </a:r>
          </a:p>
          <a:p>
            <a:r>
              <a:rPr lang="en-GB" dirty="0"/>
              <a:t>Surface diffusion brings atoms together, molecules like CO form.</a:t>
            </a:r>
          </a:p>
          <a:p>
            <a:r>
              <a:rPr lang="en-GB" dirty="0"/>
              <a:t>From there it </a:t>
            </a:r>
            <a:r>
              <a:rPr lang="en-GB" dirty="0" err="1"/>
              <a:t>desorbes</a:t>
            </a:r>
            <a:endParaRPr lang="en-GB" dirty="0"/>
          </a:p>
          <a:p>
            <a:endParaRPr lang="en-GB" dirty="0"/>
          </a:p>
          <a:p>
            <a:r>
              <a:rPr lang="en-GB" dirty="0"/>
              <a:t>Annealing increases grains and reduces grain boundary volume.</a:t>
            </a:r>
          </a:p>
          <a:p>
            <a:endParaRPr lang="en-GB" dirty="0"/>
          </a:p>
          <a:p>
            <a:r>
              <a:rPr lang="en-GB" dirty="0"/>
              <a:t>This is stimulated by different sources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5B3D80-E83A-3345-98FD-D88E677D9AD4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9872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XRD scans support the theory</a:t>
            </a:r>
          </a:p>
          <a:p>
            <a:endParaRPr lang="en-US" dirty="0"/>
          </a:p>
          <a:p>
            <a:r>
              <a:rPr lang="en-US" dirty="0"/>
              <a:t>Cu at different crystal orientations show a sharpening of the peak,</a:t>
            </a:r>
          </a:p>
          <a:p>
            <a:r>
              <a:rPr lang="en-US" dirty="0"/>
              <a:t>indicating larger crystal</a:t>
            </a:r>
          </a:p>
          <a:p>
            <a:endParaRPr lang="en-US" dirty="0"/>
          </a:p>
          <a:p>
            <a:r>
              <a:rPr lang="en-US" dirty="0"/>
              <a:t>Looking at a temperature scale:</a:t>
            </a:r>
          </a:p>
          <a:p>
            <a:r>
              <a:rPr lang="en-GB" dirty="0"/>
              <a:t>UHV bakeouts take place at around 200 C</a:t>
            </a:r>
          </a:p>
          <a:p>
            <a:r>
              <a:rPr lang="en-US" dirty="0"/>
              <a:t>Structural changes start at 400 C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5B3D80-E83A-3345-98FD-D88E677D9AD4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12345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Different surface treatments methods were tested:</a:t>
            </a:r>
          </a:p>
          <a:p>
            <a:endParaRPr lang="en-US" dirty="0"/>
          </a:p>
          <a:p>
            <a:r>
              <a:rPr lang="en-US" dirty="0"/>
              <a:t>Lapping, Polishing,</a:t>
            </a:r>
          </a:p>
          <a:p>
            <a:r>
              <a:rPr lang="en-US" dirty="0"/>
              <a:t>dry etching</a:t>
            </a:r>
          </a:p>
          <a:p>
            <a:endParaRPr lang="en-US" dirty="0"/>
          </a:p>
          <a:p>
            <a:r>
              <a:rPr lang="en-US" dirty="0"/>
              <a:t>under the microscope you can see:</a:t>
            </a:r>
          </a:p>
          <a:p>
            <a:endParaRPr lang="en-US" dirty="0"/>
          </a:p>
          <a:p>
            <a:r>
              <a:rPr lang="en-US" dirty="0"/>
              <a:t>results are not yet good enough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5B3D80-E83A-3345-98FD-D88E677D9AD4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53457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Nicht die exakte Definition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07FE60-2B70-1A4E-9E55-D8C7170B4CE4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44413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Whats</a:t>
            </a:r>
            <a:r>
              <a:rPr lang="de-DE" dirty="0"/>
              <a:t> </a:t>
            </a:r>
            <a:r>
              <a:rPr lang="de-DE" dirty="0" err="1"/>
              <a:t>next</a:t>
            </a:r>
            <a:r>
              <a:rPr lang="de-DE" dirty="0"/>
              <a:t>?</a:t>
            </a:r>
          </a:p>
          <a:p>
            <a:endParaRPr lang="de-DE" dirty="0"/>
          </a:p>
          <a:p>
            <a:r>
              <a:rPr lang="de-DE" dirty="0"/>
              <a:t>New in situ </a:t>
            </a:r>
            <a:r>
              <a:rPr lang="de-DE" dirty="0" err="1"/>
              <a:t>treatment</a:t>
            </a:r>
            <a:r>
              <a:rPr lang="de-DE" dirty="0"/>
              <a:t>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combines</a:t>
            </a:r>
            <a:r>
              <a:rPr lang="de-DE" dirty="0"/>
              <a:t>:</a:t>
            </a:r>
          </a:p>
          <a:p>
            <a:r>
              <a:rPr lang="de-DE" dirty="0" err="1"/>
              <a:t>Annealing</a:t>
            </a:r>
            <a:r>
              <a:rPr lang="de-DE" dirty="0"/>
              <a:t>,</a:t>
            </a:r>
          </a:p>
          <a:p>
            <a:endParaRPr lang="de-DE" dirty="0"/>
          </a:p>
          <a:p>
            <a:r>
              <a:rPr lang="de-DE" dirty="0"/>
              <a:t>Surface </a:t>
            </a:r>
            <a:r>
              <a:rPr lang="de-DE" dirty="0" err="1"/>
              <a:t>ablation</a:t>
            </a:r>
            <a:r>
              <a:rPr lang="de-DE" dirty="0"/>
              <a:t> (</a:t>
            </a:r>
            <a:r>
              <a:rPr lang="de-DE" dirty="0" err="1"/>
              <a:t>surface</a:t>
            </a:r>
            <a:r>
              <a:rPr lang="de-DE" dirty="0"/>
              <a:t> </a:t>
            </a:r>
            <a:r>
              <a:rPr lang="de-DE" dirty="0" err="1"/>
              <a:t>equalization</a:t>
            </a:r>
            <a:r>
              <a:rPr lang="de-DE" dirty="0"/>
              <a:t>, </a:t>
            </a:r>
            <a:r>
              <a:rPr lang="de-DE" dirty="0" err="1"/>
              <a:t>remove</a:t>
            </a:r>
            <a:r>
              <a:rPr lang="de-DE" dirty="0"/>
              <a:t> </a:t>
            </a:r>
            <a:r>
              <a:rPr lang="de-DE" dirty="0" err="1"/>
              <a:t>imperfections</a:t>
            </a:r>
            <a:r>
              <a:rPr lang="de-DE" dirty="0"/>
              <a:t>)</a:t>
            </a:r>
          </a:p>
          <a:p>
            <a:r>
              <a:rPr lang="de-DE" dirty="0"/>
              <a:t>Laser </a:t>
            </a:r>
            <a:r>
              <a:rPr lang="de-DE" dirty="0" err="1"/>
              <a:t>polishing</a:t>
            </a:r>
            <a:r>
              <a:rPr lang="de-DE" dirty="0"/>
              <a:t> (</a:t>
            </a:r>
            <a:r>
              <a:rPr lang="de-DE" dirty="0" err="1"/>
              <a:t>surface</a:t>
            </a:r>
            <a:r>
              <a:rPr lang="de-DE" dirty="0"/>
              <a:t> </a:t>
            </a:r>
            <a:r>
              <a:rPr lang="de-DE" dirty="0" err="1"/>
              <a:t>melting</a:t>
            </a:r>
            <a:r>
              <a:rPr lang="de-DE" dirty="0"/>
              <a:t>)</a:t>
            </a:r>
          </a:p>
          <a:p>
            <a:endParaRPr lang="de-DE" dirty="0"/>
          </a:p>
          <a:p>
            <a:r>
              <a:rPr lang="de-DE" dirty="0"/>
              <a:t>same </a:t>
            </a:r>
            <a:r>
              <a:rPr lang="de-DE" dirty="0" err="1"/>
              <a:t>laser</a:t>
            </a:r>
            <a:r>
              <a:rPr lang="de-DE" dirty="0"/>
              <a:t>, different </a:t>
            </a:r>
            <a:r>
              <a:rPr lang="de-DE" dirty="0" err="1"/>
              <a:t>settings</a:t>
            </a:r>
            <a:endParaRPr lang="de-DE" dirty="0"/>
          </a:p>
          <a:p>
            <a:endParaRPr lang="de-DE" dirty="0"/>
          </a:p>
          <a:p>
            <a:r>
              <a:rPr lang="de-DE" dirty="0"/>
              <a:t>High </a:t>
            </a:r>
            <a:r>
              <a:rPr lang="de-DE" dirty="0" err="1"/>
              <a:t>relevance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: </a:t>
            </a:r>
            <a:r>
              <a:rPr lang="de-DE" dirty="0" err="1"/>
              <a:t>semiconductor</a:t>
            </a:r>
            <a:r>
              <a:rPr lang="de-DE" dirty="0"/>
              <a:t> </a:t>
            </a:r>
            <a:r>
              <a:rPr lang="de-DE" dirty="0" err="1"/>
              <a:t>development</a:t>
            </a:r>
            <a:r>
              <a:rPr lang="de-DE" dirty="0"/>
              <a:t> and </a:t>
            </a:r>
            <a:r>
              <a:rPr lang="de-DE" dirty="0" err="1"/>
              <a:t>fusion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07FE60-2B70-1A4E-9E55-D8C7170B4CE4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03369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Besides ion stimulated desorption at room temperature we also prepared cryogenic surfaces</a:t>
            </a:r>
          </a:p>
          <a:p>
            <a:endParaRPr lang="en-GB" dirty="0"/>
          </a:p>
          <a:p>
            <a:r>
              <a:rPr lang="en-GB" dirty="0"/>
              <a:t>by </a:t>
            </a:r>
            <a:r>
              <a:rPr lang="en-GB" dirty="0" err="1"/>
              <a:t>depositingcarbon</a:t>
            </a:r>
            <a:r>
              <a:rPr lang="en-GB" dirty="0"/>
              <a:t> monoxide layers with increasing thickness up to 1000 monolayers.</a:t>
            </a:r>
          </a:p>
          <a:p>
            <a:endParaRPr lang="en-GB" dirty="0"/>
          </a:p>
          <a:p>
            <a:r>
              <a:rPr lang="en-GB" dirty="0"/>
              <a:t>Irradiated with different Ions at different charge states.</a:t>
            </a:r>
          </a:p>
          <a:p>
            <a:endParaRPr lang="en-GB" dirty="0"/>
          </a:p>
          <a:p>
            <a:r>
              <a:rPr lang="en-US" dirty="0"/>
              <a:t>Steep increase up to about 300 monolayers you can see a saturation in desorption yield.</a:t>
            </a:r>
          </a:p>
          <a:p>
            <a:endParaRPr lang="en-US" dirty="0"/>
          </a:p>
          <a:p>
            <a:r>
              <a:rPr lang="en-US" dirty="0"/>
              <a:t>We also investigated cluster size distribution using a time of flight mass spectrometer.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5B3D80-E83A-3345-98FD-D88E677D9AD4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5158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/>
              <a:t>Only</a:t>
            </a:r>
            <a:r>
              <a:rPr lang="de-DE" dirty="0"/>
              <a:t> a </a:t>
            </a:r>
            <a:r>
              <a:rPr lang="de-DE" dirty="0" err="1"/>
              <a:t>few</a:t>
            </a:r>
            <a:r>
              <a:rPr lang="de-DE" dirty="0"/>
              <a:t> </a:t>
            </a:r>
            <a:r>
              <a:rPr lang="de-DE" dirty="0" err="1"/>
              <a:t>phenomenologic</a:t>
            </a:r>
            <a:r>
              <a:rPr lang="de-DE" dirty="0"/>
              <a:t> </a:t>
            </a:r>
            <a:r>
              <a:rPr lang="de-DE" dirty="0" err="1"/>
              <a:t>observations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E02386-BEE7-5D4D-B4E7-4BB579C47884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504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5B3D80-E83A-3345-98FD-D88E677D9AD4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11362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Classical</a:t>
            </a:r>
            <a:r>
              <a:rPr lang="de-DE" baseline="0" dirty="0"/>
              <a:t> </a:t>
            </a:r>
            <a:r>
              <a:rPr lang="de-DE" baseline="0" dirty="0" err="1"/>
              <a:t>heat</a:t>
            </a:r>
            <a:r>
              <a:rPr lang="de-DE" baseline="0" dirty="0"/>
              <a:t> </a:t>
            </a:r>
            <a:r>
              <a:rPr lang="de-DE" baseline="0" dirty="0" err="1"/>
              <a:t>flow</a:t>
            </a:r>
            <a:r>
              <a:rPr lang="de-DE" baseline="0" dirty="0"/>
              <a:t> </a:t>
            </a:r>
            <a:r>
              <a:rPr lang="de-DE" baseline="0" dirty="0" err="1"/>
              <a:t>equation</a:t>
            </a:r>
            <a:r>
              <a:rPr lang="de-DE" baseline="0" dirty="0"/>
              <a:t> </a:t>
            </a:r>
            <a:r>
              <a:rPr lang="de-DE" baseline="0" dirty="0" err="1"/>
              <a:t>with</a:t>
            </a:r>
            <a:r>
              <a:rPr lang="de-DE" baseline="0" dirty="0"/>
              <a:t> </a:t>
            </a:r>
            <a:r>
              <a:rPr lang="de-DE" baseline="0" dirty="0" err="1"/>
              <a:t>with</a:t>
            </a:r>
            <a:r>
              <a:rPr lang="de-DE" baseline="0" dirty="0"/>
              <a:t> </a:t>
            </a:r>
            <a:r>
              <a:rPr lang="de-DE" baseline="0" dirty="0" err="1"/>
              <a:t>source</a:t>
            </a:r>
            <a:r>
              <a:rPr lang="de-DE" baseline="0" dirty="0"/>
              <a:t> </a:t>
            </a:r>
            <a:r>
              <a:rPr lang="de-DE" baseline="0" dirty="0" err="1"/>
              <a:t>and</a:t>
            </a:r>
            <a:r>
              <a:rPr lang="de-DE" baseline="0" dirty="0"/>
              <a:t> sink </a:t>
            </a:r>
            <a:r>
              <a:rPr lang="de-DE" baseline="0" dirty="0" err="1"/>
              <a:t>terms</a:t>
            </a:r>
            <a:endParaRPr lang="de-DE" baseline="0" dirty="0"/>
          </a:p>
          <a:p>
            <a:r>
              <a:rPr lang="de-DE" baseline="0" dirty="0" err="1"/>
              <a:t>Temperature</a:t>
            </a:r>
            <a:r>
              <a:rPr lang="de-DE" baseline="0" dirty="0"/>
              <a:t> versus </a:t>
            </a:r>
            <a:r>
              <a:rPr lang="de-DE" baseline="0" dirty="0" err="1"/>
              <a:t>radius</a:t>
            </a:r>
            <a:r>
              <a:rPr lang="de-DE" baseline="0" dirty="0"/>
              <a:t> </a:t>
            </a:r>
            <a:r>
              <a:rPr lang="de-DE" baseline="0" dirty="0" err="1"/>
              <a:t>and</a:t>
            </a:r>
            <a:r>
              <a:rPr lang="de-DE" baseline="0" dirty="0"/>
              <a:t> time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7266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Dynamic vacuum describes the different sources of gas introduction into a vacuum system under beam conditions</a:t>
            </a:r>
          </a:p>
          <a:p>
            <a:r>
              <a:rPr lang="en-GB" dirty="0"/>
              <a:t>(self amplifying effect)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1 thermal desorption from beamline walls</a:t>
            </a:r>
          </a:p>
          <a:p>
            <a:r>
              <a:rPr lang="en-GB" dirty="0"/>
              <a:t>2 electron cloud: Electrons from ionized residual gas, are accelerated towards the ion beam and collide with the vacuum tube. Result more electrons</a:t>
            </a:r>
          </a:p>
          <a:p>
            <a:r>
              <a:rPr lang="en-GB" dirty="0"/>
              <a:t>3 photon induced desorption less prevalent in heavy ion </a:t>
            </a:r>
            <a:r>
              <a:rPr lang="en-GB" dirty="0" err="1"/>
              <a:t>synchrotorns</a:t>
            </a:r>
            <a:r>
              <a:rPr lang="en-GB" dirty="0"/>
              <a:t> due to low </a:t>
            </a:r>
            <a:r>
              <a:rPr lang="en-GB" dirty="0" err="1"/>
              <a:t>synchroton</a:t>
            </a:r>
            <a:r>
              <a:rPr lang="en-GB" dirty="0"/>
              <a:t> radiation</a:t>
            </a:r>
          </a:p>
          <a:p>
            <a:r>
              <a:rPr lang="en-GB" dirty="0"/>
              <a:t>4 ionized residual gas is repelled towards the beamline</a:t>
            </a:r>
          </a:p>
          <a:p>
            <a:r>
              <a:rPr lang="en-US" dirty="0"/>
              <a:t>5 residual gas </a:t>
            </a:r>
            <a:r>
              <a:rPr lang="en-GB" dirty="0"/>
              <a:t>scattering</a:t>
            </a:r>
          </a:p>
          <a:p>
            <a:r>
              <a:rPr lang="en-GB" dirty="0"/>
              <a:t>6 over or under charged particles are diverted into the beamline</a:t>
            </a:r>
          </a:p>
          <a:p>
            <a:endParaRPr lang="en-GB" dirty="0"/>
          </a:p>
          <a:p>
            <a:r>
              <a:rPr lang="en-GB" dirty="0"/>
              <a:t>All these effects are self enhancing</a:t>
            </a:r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5B3D80-E83A-3345-98FD-D88E677D9AD4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3051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These problems have been known for a long time in various accelerator facilities.</a:t>
            </a:r>
          </a:p>
          <a:p>
            <a:endParaRPr lang="en-GB" dirty="0"/>
          </a:p>
          <a:p>
            <a:r>
              <a:rPr lang="en-GB" dirty="0"/>
              <a:t>Important for future accelerators with high beam intensities!</a:t>
            </a:r>
          </a:p>
          <a:p>
            <a:r>
              <a:rPr lang="en-GB" dirty="0"/>
              <a:t>Cryogenic structures in new accelerators present new challenges.</a:t>
            </a:r>
          </a:p>
          <a:p>
            <a:endParaRPr lang="en-GB" dirty="0"/>
          </a:p>
          <a:p>
            <a:r>
              <a:rPr lang="en-GB" dirty="0"/>
              <a:t>Goal: Reduce the amount of desorbed gas by lowering the amount of available gas and blocking outgassing channels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5B3D80-E83A-3345-98FD-D88E677D9AD4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9504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Therfore</a:t>
            </a:r>
            <a:r>
              <a:rPr lang="de-DE" dirty="0"/>
              <a:t>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tested</a:t>
            </a:r>
            <a:r>
              <a:rPr lang="de-DE" dirty="0"/>
              <a:t> and </a:t>
            </a:r>
            <a:r>
              <a:rPr lang="de-DE" dirty="0" err="1"/>
              <a:t>compared</a:t>
            </a:r>
            <a:r>
              <a:rPr lang="de-DE" dirty="0"/>
              <a:t> different </a:t>
            </a:r>
            <a:r>
              <a:rPr lang="de-DE" dirty="0" err="1"/>
              <a:t>conditioning</a:t>
            </a:r>
            <a:r>
              <a:rPr lang="de-DE" baseline="0" dirty="0"/>
              <a:t> </a:t>
            </a:r>
            <a:r>
              <a:rPr lang="de-DE" baseline="0" dirty="0" err="1"/>
              <a:t>procedureds</a:t>
            </a:r>
            <a:r>
              <a:rPr lang="de-DE" baseline="0" dirty="0"/>
              <a:t>.</a:t>
            </a:r>
          </a:p>
          <a:p>
            <a:endParaRPr lang="de-DE" baseline="0" dirty="0"/>
          </a:p>
          <a:p>
            <a:r>
              <a:rPr lang="de-DE" baseline="0" dirty="0"/>
              <a:t>Desorption </a:t>
            </a:r>
            <a:r>
              <a:rPr lang="de-DE" baseline="0" dirty="0" err="1"/>
              <a:t>yield</a:t>
            </a:r>
            <a:r>
              <a:rPr lang="de-DE" baseline="0" dirty="0"/>
              <a:t>: </a:t>
            </a:r>
            <a:r>
              <a:rPr lang="de-DE" baseline="0" dirty="0" err="1"/>
              <a:t>Desorbed</a:t>
            </a:r>
            <a:r>
              <a:rPr lang="de-DE" baseline="0" dirty="0"/>
              <a:t> </a:t>
            </a:r>
            <a:r>
              <a:rPr lang="de-DE" baseline="0" dirty="0" err="1"/>
              <a:t>ions</a:t>
            </a:r>
            <a:r>
              <a:rPr lang="de-DE" baseline="0" dirty="0"/>
              <a:t> per </a:t>
            </a:r>
            <a:r>
              <a:rPr lang="de-DE" baseline="0" dirty="0" err="1"/>
              <a:t>incident</a:t>
            </a:r>
            <a:r>
              <a:rPr lang="de-DE" baseline="0" dirty="0"/>
              <a:t> </a:t>
            </a:r>
            <a:r>
              <a:rPr lang="de-DE" baseline="0" dirty="0" err="1"/>
              <a:t>ion</a:t>
            </a:r>
            <a:endParaRPr lang="de-DE" baseline="0" dirty="0"/>
          </a:p>
          <a:p>
            <a:endParaRPr lang="de-DE" baseline="0" dirty="0"/>
          </a:p>
          <a:p>
            <a:r>
              <a:rPr lang="de-DE" baseline="0" dirty="0"/>
              <a:t>Beam </a:t>
            </a:r>
            <a:r>
              <a:rPr lang="de-DE" baseline="0" dirty="0" err="1"/>
              <a:t>scrubbing</a:t>
            </a:r>
            <a:r>
              <a:rPr lang="de-DE" baseline="0" dirty="0"/>
              <a:t>.</a:t>
            </a:r>
          </a:p>
          <a:p>
            <a:r>
              <a:rPr lang="de-DE" baseline="0" dirty="0"/>
              <a:t>keV </a:t>
            </a:r>
            <a:r>
              <a:rPr lang="de-DE" baseline="0" dirty="0" err="1"/>
              <a:t>sputtering</a:t>
            </a:r>
            <a:endParaRPr lang="de-DE" baseline="0" dirty="0"/>
          </a:p>
          <a:p>
            <a:r>
              <a:rPr lang="de-DE" baseline="0" dirty="0"/>
              <a:t>Thermal </a:t>
            </a:r>
            <a:r>
              <a:rPr lang="de-DE" baseline="0" dirty="0" err="1"/>
              <a:t>annealing</a:t>
            </a:r>
            <a:endParaRPr lang="de-DE" baseline="0" dirty="0"/>
          </a:p>
          <a:p>
            <a:r>
              <a:rPr lang="de-DE" baseline="0" dirty="0"/>
              <a:t>Higher </a:t>
            </a:r>
            <a:r>
              <a:rPr lang="de-DE" baseline="0" dirty="0" err="1"/>
              <a:t>temperatures</a:t>
            </a:r>
            <a:r>
              <a:rPr lang="de-DE" baseline="0" dirty="0"/>
              <a:t> </a:t>
            </a:r>
            <a:r>
              <a:rPr lang="de-DE" baseline="0" dirty="0" err="1"/>
              <a:t>can‘t</a:t>
            </a:r>
            <a:r>
              <a:rPr lang="de-DE" baseline="0" dirty="0"/>
              <a:t> </a:t>
            </a:r>
            <a:r>
              <a:rPr lang="de-DE" baseline="0" dirty="0" err="1"/>
              <a:t>be</a:t>
            </a:r>
            <a:r>
              <a:rPr lang="de-DE" baseline="0" dirty="0"/>
              <a:t> </a:t>
            </a:r>
            <a:r>
              <a:rPr lang="de-DE" baseline="0" dirty="0" err="1"/>
              <a:t>replaced</a:t>
            </a:r>
            <a:r>
              <a:rPr lang="de-DE" baseline="0" dirty="0"/>
              <a:t> </a:t>
            </a:r>
            <a:r>
              <a:rPr lang="de-DE" baseline="0" dirty="0" err="1"/>
              <a:t>by</a:t>
            </a:r>
            <a:r>
              <a:rPr lang="de-DE" baseline="0" dirty="0"/>
              <a:t> </a:t>
            </a:r>
            <a:r>
              <a:rPr lang="de-DE" baseline="0" dirty="0" err="1"/>
              <a:t>longer</a:t>
            </a:r>
            <a:r>
              <a:rPr lang="de-DE" baseline="0" dirty="0"/>
              <a:t> thermal </a:t>
            </a:r>
            <a:r>
              <a:rPr lang="de-DE" baseline="0" dirty="0" err="1"/>
              <a:t>annealing</a:t>
            </a:r>
            <a:r>
              <a:rPr lang="de-DE" baseline="0" dirty="0"/>
              <a:t>.</a:t>
            </a:r>
          </a:p>
          <a:p>
            <a:endParaRPr lang="de-DE" baseline="0" dirty="0"/>
          </a:p>
          <a:p>
            <a:r>
              <a:rPr lang="de-DE" baseline="0" dirty="0" err="1"/>
              <a:t>Consider</a:t>
            </a:r>
            <a:r>
              <a:rPr lang="de-DE" baseline="0" dirty="0"/>
              <a:t> </a:t>
            </a:r>
            <a:r>
              <a:rPr lang="de-DE" baseline="0" dirty="0" err="1"/>
              <a:t>cryogenic</a:t>
            </a:r>
            <a:r>
              <a:rPr lang="de-DE" baseline="0" dirty="0"/>
              <a:t> </a:t>
            </a:r>
            <a:r>
              <a:rPr lang="de-DE" baseline="0" dirty="0" err="1"/>
              <a:t>structures</a:t>
            </a:r>
            <a:r>
              <a:rPr lang="de-DE" baseline="0" dirty="0"/>
              <a:t> (</a:t>
            </a:r>
            <a:r>
              <a:rPr lang="de-DE" baseline="0" dirty="0" err="1"/>
              <a:t>can‘t</a:t>
            </a:r>
            <a:r>
              <a:rPr lang="de-DE" baseline="0" dirty="0"/>
              <a:t> </a:t>
            </a:r>
            <a:r>
              <a:rPr lang="de-DE" baseline="0" dirty="0" err="1"/>
              <a:t>always</a:t>
            </a:r>
            <a:r>
              <a:rPr lang="de-DE" baseline="0" dirty="0"/>
              <a:t> </a:t>
            </a:r>
            <a:r>
              <a:rPr lang="de-DE" baseline="0" dirty="0" err="1"/>
              <a:t>be</a:t>
            </a:r>
            <a:r>
              <a:rPr lang="de-DE" baseline="0" dirty="0"/>
              <a:t> </a:t>
            </a:r>
            <a:r>
              <a:rPr lang="de-DE" baseline="0" dirty="0" err="1"/>
              <a:t>annealed</a:t>
            </a:r>
            <a:r>
              <a:rPr lang="de-DE" baseline="0" dirty="0"/>
              <a:t>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99534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Thermal desorption setup: build to understand different stimuli</a:t>
            </a:r>
          </a:p>
          <a:p>
            <a:r>
              <a:rPr lang="en-GB" dirty="0"/>
              <a:t>1E-11 mbar</a:t>
            </a:r>
          </a:p>
          <a:p>
            <a:r>
              <a:rPr lang="en-GB" dirty="0"/>
              <a:t>heating up to 450C (almost half the melting temperature of copper)</a:t>
            </a:r>
          </a:p>
          <a:p>
            <a:r>
              <a:rPr lang="en-GB" dirty="0"/>
              <a:t>Cooled aperture: isolating the outgassing to the sample</a:t>
            </a:r>
          </a:p>
          <a:p>
            <a:endParaRPr lang="en-GB" dirty="0"/>
          </a:p>
          <a:p>
            <a:r>
              <a:rPr lang="en-GB" dirty="0"/>
              <a:t>Various devices: Electron gun, keV sputter gun, accelerator</a:t>
            </a:r>
          </a:p>
          <a:p>
            <a:endParaRPr lang="en-GB" dirty="0"/>
          </a:p>
          <a:p>
            <a:r>
              <a:rPr lang="en-GB" dirty="0"/>
              <a:t>400 Samples</a:t>
            </a:r>
          </a:p>
          <a:p>
            <a:r>
              <a:rPr lang="en-US" dirty="0"/>
              <a:t>Different materials</a:t>
            </a:r>
            <a:br>
              <a:rPr lang="en-US" dirty="0"/>
            </a:br>
            <a:r>
              <a:rPr lang="en-US" dirty="0"/>
              <a:t>varying surface treatments and coatings</a:t>
            </a:r>
          </a:p>
          <a:p>
            <a:endParaRPr lang="en-US" dirty="0"/>
          </a:p>
          <a:p>
            <a:r>
              <a:rPr lang="en-US" dirty="0"/>
              <a:t>Thermal desorption spectroscopy was conducted up to 450C</a:t>
            </a:r>
          </a:p>
          <a:p>
            <a:endParaRPr lang="en-US" dirty="0"/>
          </a:p>
          <a:p>
            <a:r>
              <a:rPr lang="en-US" dirty="0"/>
              <a:t>Electron induced desorption spectroscopy up to 10 keV and 10 </a:t>
            </a:r>
            <a:r>
              <a:rPr lang="en-US" dirty="0" err="1"/>
              <a:t>uA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5B3D80-E83A-3345-98FD-D88E677D9AD4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57915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Let’s have a look at a TDS spectrum</a:t>
            </a:r>
          </a:p>
          <a:p>
            <a:endParaRPr lang="en-GB" dirty="0"/>
          </a:p>
          <a:p>
            <a:r>
              <a:rPr lang="en-GB" dirty="0"/>
              <a:t>Heating up to 400 C</a:t>
            </a:r>
          </a:p>
          <a:p>
            <a:endParaRPr lang="en-GB" dirty="0"/>
          </a:p>
          <a:p>
            <a:r>
              <a:rPr lang="en-GB" dirty="0"/>
              <a:t>Temperature is held for two hours</a:t>
            </a:r>
          </a:p>
          <a:p>
            <a:endParaRPr lang="en-GB" dirty="0"/>
          </a:p>
          <a:p>
            <a:r>
              <a:rPr lang="en-GB" dirty="0"/>
              <a:t>Total pressure sinks under 1E-11 mbar even at high temperature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5B3D80-E83A-3345-98FD-D88E677D9AD4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34723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Electron desorption spectrometry</a:t>
            </a:r>
          </a:p>
          <a:p>
            <a:endParaRPr lang="en-GB" dirty="0"/>
          </a:p>
          <a:p>
            <a:r>
              <a:rPr lang="en-GB" dirty="0"/>
              <a:t>strong correlation with </a:t>
            </a:r>
            <a:r>
              <a:rPr lang="en-GB" dirty="0" err="1"/>
              <a:t>urrent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no energy dependency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5B3D80-E83A-3345-98FD-D88E677D9AD4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78007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 don’t go deep into results:</a:t>
            </a:r>
          </a:p>
          <a:p>
            <a:endParaRPr lang="en-GB" dirty="0"/>
          </a:p>
          <a:p>
            <a:r>
              <a:rPr lang="en-GB" dirty="0"/>
              <a:t>Several materials were tested with different treatments.</a:t>
            </a:r>
          </a:p>
          <a:p>
            <a:r>
              <a:rPr lang="en-GB" dirty="0" err="1"/>
              <a:t>Insitu</a:t>
            </a:r>
            <a:r>
              <a:rPr lang="en-GB" dirty="0"/>
              <a:t> is obviously the best.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5B3D80-E83A-3345-98FD-D88E677D9AD4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7696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942" y="1209476"/>
            <a:ext cx="11902115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68751" y="3244364"/>
            <a:ext cx="8810021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4024230"/>
            <a:ext cx="85344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538789" y="6650182"/>
            <a:ext cx="4495031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</p:spTree>
    <p:extLst>
      <p:ext uri="{BB962C8B-B14F-4D97-AF65-F5344CB8AC3E}">
        <p14:creationId xmlns:p14="http://schemas.microsoft.com/office/powerpoint/2010/main" val="1100265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3420" y="271336"/>
            <a:ext cx="8323123" cy="787557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9498059" y="6552644"/>
            <a:ext cx="1100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5604532" y="6560612"/>
            <a:ext cx="38608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/>
              <a:t>Leon Kirsch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4656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9465331" y="6552644"/>
            <a:ext cx="11331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5604532" y="6560612"/>
            <a:ext cx="38608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/>
              <a:t>Leon Kirsch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72417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9465331" y="6552644"/>
            <a:ext cx="11331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5604532" y="6560612"/>
            <a:ext cx="38608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/>
              <a:t>Leon Kirsch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48305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12192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63420" y="1450685"/>
            <a:ext cx="10949112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619990" y="6552644"/>
            <a:ext cx="9931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944100" y="82342"/>
            <a:ext cx="1914052" cy="701006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12192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580356" y="6620369"/>
            <a:ext cx="5041109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>
                <a:solidFill>
                  <a:srgbClr val="333333"/>
                </a:solidFill>
                <a:latin typeface="Arial"/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63420" y="270001"/>
            <a:ext cx="8323123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3408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3408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9467275" y="6552644"/>
            <a:ext cx="11311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5604532" y="6560612"/>
            <a:ext cx="38608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Leon Kirsch</a:t>
            </a:r>
            <a:endParaRPr lang="de-DE" dirty="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8471E5FB-E7F6-4F42-8BA4-E01ABE7624E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61360" y="34918"/>
            <a:ext cx="2450365" cy="98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137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png"/><Relationship Id="rId9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40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39.wmf"/><Relationship Id="rId4" Type="http://schemas.openxmlformats.org/officeDocument/2006/relationships/oleObject" Target="../embeddings/oleObject4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f"/><Relationship Id="rId5" Type="http://schemas.openxmlformats.org/officeDocument/2006/relationships/image" Target="../media/image8.png"/><Relationship Id="rId4" Type="http://schemas.openxmlformats.org/officeDocument/2006/relationships/image" Target="../media/image7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114687" y="3130328"/>
            <a:ext cx="5962629" cy="1691034"/>
          </a:xfrm>
        </p:spPr>
        <p:txBody>
          <a:bodyPr/>
          <a:lstStyle/>
          <a:p>
            <a:r>
              <a:rPr lang="en-US" dirty="0"/>
              <a:t>Optimization of stimulated outgassing for particle accelerator vacuum components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3025609" y="5380226"/>
            <a:ext cx="6400800" cy="400110"/>
          </a:xfrm>
          <a:solidFill>
            <a:schemeClr val="bg1">
              <a:alpha val="75000"/>
            </a:schemeClr>
          </a:solidFill>
        </p:spPr>
        <p:txBody>
          <a:bodyPr>
            <a:normAutofit/>
          </a:bodyPr>
          <a:lstStyle/>
          <a:p>
            <a:r>
              <a:rPr lang="de-DE" b="1" dirty="0"/>
              <a:t>Leon Kirsch</a:t>
            </a:r>
            <a:r>
              <a:rPr lang="de-DE" dirty="0"/>
              <a:t>, Markus Bender, Verena Velthaus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349170" y="533400"/>
            <a:ext cx="6292300" cy="4001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>
              <a:defRPr/>
            </a:pPr>
            <a:r>
              <a:rPr lang="de-DE" sz="2000" b="1" dirty="0">
                <a:solidFill>
                  <a:prstClr val="black"/>
                </a:solidFill>
                <a:latin typeface="Arial"/>
              </a:rPr>
              <a:t>Annual Workshop on Ion and </a:t>
            </a:r>
            <a:r>
              <a:rPr lang="de-DE" sz="2000" b="1" dirty="0" err="1">
                <a:solidFill>
                  <a:prstClr val="black"/>
                </a:solidFill>
                <a:latin typeface="Arial"/>
              </a:rPr>
              <a:t>Particle</a:t>
            </a:r>
            <a:r>
              <a:rPr lang="de-DE" sz="20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de-DE" sz="2000" b="1" dirty="0" err="1">
                <a:solidFill>
                  <a:prstClr val="black"/>
                </a:solidFill>
                <a:latin typeface="Arial"/>
              </a:rPr>
              <a:t>Beams</a:t>
            </a:r>
            <a:r>
              <a:rPr lang="de-DE" sz="2000" b="1" dirty="0">
                <a:solidFill>
                  <a:prstClr val="black"/>
                </a:solidFill>
                <a:latin typeface="Arial"/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1667267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49">
            <a:extLst>
              <a:ext uri="{FF2B5EF4-FFF2-40B4-BE49-F238E27FC236}">
                <a16:creationId xmlns:a16="http://schemas.microsoft.com/office/drawing/2014/main" id="{D5C538E6-95C9-9943-8857-E5A49CBF6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5415" y="1434912"/>
            <a:ext cx="5086142" cy="2848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180EE9C-0B26-F240-91D0-CF95E3758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821" y="271336"/>
            <a:ext cx="8323123" cy="787557"/>
          </a:xfrm>
        </p:spPr>
        <p:txBody>
          <a:bodyPr/>
          <a:lstStyle/>
          <a:p>
            <a:r>
              <a:rPr lang="de-DE" dirty="0"/>
              <a:t>Ion </a:t>
            </a:r>
            <a:r>
              <a:rPr lang="de-DE" dirty="0" err="1"/>
              <a:t>stimulated</a:t>
            </a:r>
            <a:r>
              <a:rPr lang="de-DE" dirty="0"/>
              <a:t> </a:t>
            </a:r>
            <a:r>
              <a:rPr lang="de-DE" dirty="0" err="1"/>
              <a:t>desorption</a:t>
            </a:r>
            <a:r>
              <a:rPr lang="de-DE" dirty="0"/>
              <a:t> ISD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4E67C95-965D-C347-81B6-1F4DECBEFA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Leon Kirsch</a:t>
            </a:r>
            <a:endParaRPr lang="de-DE" dirty="0"/>
          </a:p>
        </p:txBody>
      </p:sp>
      <p:graphicFrame>
        <p:nvGraphicFramePr>
          <p:cNvPr id="6" name="Object 3">
            <a:extLst>
              <a:ext uri="{FF2B5EF4-FFF2-40B4-BE49-F238E27FC236}">
                <a16:creationId xmlns:a16="http://schemas.microsoft.com/office/drawing/2014/main" id="{5108A1EA-3158-C543-9EFA-991F6D7CDC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0024526"/>
              </p:ext>
            </p:extLst>
          </p:nvPr>
        </p:nvGraphicFramePr>
        <p:xfrm>
          <a:off x="27101" y="790048"/>
          <a:ext cx="6832600" cy="575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9" name="Graph" r:id="rId5" imgW="3629160" imgH="3057480" progId="Origin50.Graph">
                  <p:embed/>
                </p:oleObj>
              </mc:Choice>
              <mc:Fallback>
                <p:oleObj name="Graph" r:id="rId5" imgW="3629160" imgH="3057480" progId="Origin50.Graph">
                  <p:embed/>
                  <p:pic>
                    <p:nvPicPr>
                      <p:cNvPr id="1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01" y="790048"/>
                        <a:ext cx="6832600" cy="575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4">
            <a:extLst>
              <a:ext uri="{FF2B5EF4-FFF2-40B4-BE49-F238E27FC236}">
                <a16:creationId xmlns:a16="http://schemas.microsoft.com/office/drawing/2014/main" id="{E6582E3F-CE6B-194C-9251-098255D5A1B6}"/>
              </a:ext>
            </a:extLst>
          </p:cNvPr>
          <p:cNvGrpSpPr>
            <a:grpSpLocks/>
          </p:cNvGrpSpPr>
          <p:nvPr/>
        </p:nvGrpSpPr>
        <p:grpSpPr bwMode="auto">
          <a:xfrm>
            <a:off x="5769087" y="1423460"/>
            <a:ext cx="1803402" cy="376237"/>
            <a:chOff x="3844" y="1154"/>
            <a:chExt cx="1136" cy="237"/>
          </a:xfrm>
        </p:grpSpPr>
        <p:sp>
          <p:nvSpPr>
            <p:cNvPr id="8" name="AutoShape 5">
              <a:extLst>
                <a:ext uri="{FF2B5EF4-FFF2-40B4-BE49-F238E27FC236}">
                  <a16:creationId xmlns:a16="http://schemas.microsoft.com/office/drawing/2014/main" id="{18384A0F-F968-2840-AF10-5903E61310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4" y="1154"/>
              <a:ext cx="1136" cy="237"/>
            </a:xfrm>
            <a:prstGeom prst="roundRect">
              <a:avLst>
                <a:gd name="adj" fmla="val 421"/>
              </a:avLst>
            </a:prstGeom>
            <a:solidFill>
              <a:srgbClr val="FFFFFF"/>
            </a:solidFill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9" name="AutoShape 6">
              <a:extLst>
                <a:ext uri="{FF2B5EF4-FFF2-40B4-BE49-F238E27FC236}">
                  <a16:creationId xmlns:a16="http://schemas.microsoft.com/office/drawing/2014/main" id="{9FFA112C-C132-994D-8256-A7685B78B8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4" y="1154"/>
              <a:ext cx="1136" cy="230"/>
            </a:xfrm>
            <a:prstGeom prst="roundRect">
              <a:avLst>
                <a:gd name="adj" fmla="val 421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eaLnBrk="0" hangingPunct="0">
                <a:lnSpc>
                  <a:spcPct val="97000"/>
                </a:lnSpc>
                <a:buClr>
                  <a:srgbClr val="000000"/>
                </a:buClr>
                <a:buSzPct val="100000"/>
                <a:buFont typeface="Times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r>
                <a:rPr lang="en-GB" dirty="0">
                  <a:latin typeface="Tahoma" charset="0"/>
                </a:rPr>
                <a:t>beam scrubbing</a:t>
              </a:r>
            </a:p>
          </p:txBody>
        </p:sp>
      </p:grpSp>
      <p:sp>
        <p:nvSpPr>
          <p:cNvPr id="10" name="Line 7">
            <a:extLst>
              <a:ext uri="{FF2B5EF4-FFF2-40B4-BE49-F238E27FC236}">
                <a16:creationId xmlns:a16="http://schemas.microsoft.com/office/drawing/2014/main" id="{72C4D02F-1470-B544-8AE5-077F7293FCA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62813" y="1820335"/>
            <a:ext cx="307975" cy="22860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F9B7386F-2826-E54C-9C4E-5CEA657C6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6826" y="2466448"/>
            <a:ext cx="34607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hangingPunct="0">
              <a:buFont typeface="Wingdings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hangingPunct="0">
              <a:buFont typeface="Wingdings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hangingPunct="0">
              <a:buFont typeface="Wingdings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hangingPunct="0">
              <a:buFont typeface="Wingdings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0" hangingPunct="0">
              <a:lnSpc>
                <a:spcPct val="94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" charset="0"/>
              <a:buNone/>
            </a:pPr>
            <a:r>
              <a:rPr lang="en-GB" sz="1800">
                <a:latin typeface="Times New Roman" charset="0"/>
              </a:rPr>
              <a:t>Continuous bombardment</a:t>
            </a:r>
          </a:p>
          <a:p>
            <a:pPr eaLnBrk="0" hangingPunct="0">
              <a:spcBef>
                <a:spcPts val="450"/>
              </a:spcBef>
              <a:buClr>
                <a:srgbClr val="000000"/>
              </a:buClr>
              <a:buSzPct val="100000"/>
              <a:buFont typeface="Times" charset="0"/>
              <a:buNone/>
            </a:pPr>
            <a:r>
              <a:rPr lang="en-GB" sz="1800">
                <a:latin typeface="Times New Roman" charset="0"/>
              </a:rPr>
              <a:t>1Hz, 9</a:t>
            </a:r>
            <a:r>
              <a:rPr lang="en-GB" sz="1800">
                <a:latin typeface="Symbol" charset="0"/>
              </a:rPr>
              <a:t></a:t>
            </a:r>
            <a:r>
              <a:rPr lang="en-GB" sz="1800">
                <a:latin typeface="Times New Roman" charset="0"/>
              </a:rPr>
              <a:t>10</a:t>
            </a:r>
            <a:r>
              <a:rPr lang="en-GB" sz="1800" baseline="30000">
                <a:latin typeface="Times New Roman" charset="0"/>
              </a:rPr>
              <a:t>10</a:t>
            </a:r>
            <a:r>
              <a:rPr lang="en-GB" sz="1800">
                <a:latin typeface="Times New Roman" charset="0"/>
              </a:rPr>
              <a:t> ions/pulse</a:t>
            </a: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1EF3DD8C-DF67-7941-94BE-2B6127E17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3976" y="4554010"/>
            <a:ext cx="23939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hangingPunct="0">
              <a:buFont typeface="Wingdings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hangingPunct="0">
              <a:buFont typeface="Wingdings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hangingPunct="0">
              <a:buFont typeface="Wingdings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hangingPunct="0">
              <a:buFont typeface="Wingdings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0" hangingPunct="0">
              <a:lnSpc>
                <a:spcPct val="94000"/>
              </a:lnSpc>
              <a:spcBef>
                <a:spcPts val="450"/>
              </a:spcBef>
              <a:buClr>
                <a:srgbClr val="000000"/>
              </a:buClr>
              <a:buSzPct val="100000"/>
              <a:buFont typeface="Times" charset="0"/>
              <a:buNone/>
            </a:pPr>
            <a:r>
              <a:rPr lang="en-GB" sz="1800">
                <a:latin typeface="Times New Roman" charset="0"/>
              </a:rPr>
              <a:t>Single shot</a:t>
            </a:r>
          </a:p>
          <a:p>
            <a:pPr eaLnBrk="0" hangingPunct="0">
              <a:spcBef>
                <a:spcPts val="450"/>
              </a:spcBef>
              <a:buClr>
                <a:srgbClr val="000000"/>
              </a:buClr>
              <a:buSzPct val="100000"/>
              <a:buFont typeface="Times" charset="0"/>
              <a:buNone/>
            </a:pPr>
            <a:r>
              <a:rPr lang="en-GB" sz="1800">
                <a:latin typeface="Times New Roman" charset="0"/>
              </a:rPr>
              <a:t>9</a:t>
            </a:r>
            <a:r>
              <a:rPr lang="en-GB" sz="1800">
                <a:latin typeface="Symbol" charset="0"/>
              </a:rPr>
              <a:t></a:t>
            </a:r>
            <a:r>
              <a:rPr lang="en-GB" sz="1800">
                <a:latin typeface="Times New Roman" charset="0"/>
              </a:rPr>
              <a:t>10</a:t>
            </a:r>
            <a:r>
              <a:rPr lang="en-GB" sz="1800" baseline="30000">
                <a:latin typeface="Times New Roman" charset="0"/>
              </a:rPr>
              <a:t>10</a:t>
            </a:r>
            <a:r>
              <a:rPr lang="en-GB" sz="1800">
                <a:latin typeface="Times New Roman" charset="0"/>
              </a:rPr>
              <a:t> ions/pulse</a:t>
            </a:r>
          </a:p>
        </p:txBody>
      </p:sp>
      <p:sp>
        <p:nvSpPr>
          <p:cNvPr id="13" name="Line 10">
            <a:extLst>
              <a:ext uri="{FF2B5EF4-FFF2-40B4-BE49-F238E27FC236}">
                <a16:creationId xmlns:a16="http://schemas.microsoft.com/office/drawing/2014/main" id="{F91945DC-00D5-454D-BB58-8505FDAA1EA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954326" y="4409548"/>
            <a:ext cx="993775" cy="231775"/>
          </a:xfrm>
          <a:prstGeom prst="line">
            <a:avLst/>
          </a:prstGeom>
          <a:noFill/>
          <a:ln w="2232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4" name="Line 11">
            <a:extLst>
              <a:ext uri="{FF2B5EF4-FFF2-40B4-BE49-F238E27FC236}">
                <a16:creationId xmlns:a16="http://schemas.microsoft.com/office/drawing/2014/main" id="{27E978A6-A67C-C443-8A3C-55CB1A81CC3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051288" y="1975910"/>
            <a:ext cx="168275" cy="460375"/>
          </a:xfrm>
          <a:prstGeom prst="line">
            <a:avLst/>
          </a:prstGeom>
          <a:noFill/>
          <a:ln w="2232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5" name="Text Box 13">
            <a:extLst>
              <a:ext uri="{FF2B5EF4-FFF2-40B4-BE49-F238E27FC236}">
                <a16:creationId xmlns:a16="http://schemas.microsoft.com/office/drawing/2014/main" id="{631801B3-06B7-4D4F-8C92-56EAACFE5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1163" y="6101823"/>
            <a:ext cx="11747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hangingPunct="0">
              <a:buFont typeface="Wingdings" charset="0"/>
              <a:defRPr sz="1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hangingPunct="0">
              <a:buFont typeface="Wingdings" charset="0"/>
              <a:defRPr sz="1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hangingPunct="0">
              <a:buFont typeface="Wingdings" charset="0"/>
              <a:defRPr sz="1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hangingPunct="0">
              <a:buFont typeface="Wingdings" charset="0"/>
              <a:defRPr sz="1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r>
              <a:rPr lang="de-DE" sz="1800">
                <a:latin typeface="Arial" charset="0"/>
              </a:rPr>
              <a:t>time [min]</a:t>
            </a:r>
          </a:p>
        </p:txBody>
      </p:sp>
      <p:sp>
        <p:nvSpPr>
          <p:cNvPr id="16" name="Text Box 14">
            <a:extLst>
              <a:ext uri="{FF2B5EF4-FFF2-40B4-BE49-F238E27FC236}">
                <a16:creationId xmlns:a16="http://schemas.microsoft.com/office/drawing/2014/main" id="{29A7E5C4-6F13-7C4B-A491-359BBD70FEC2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1488962" y="3423710"/>
            <a:ext cx="3694113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hangingPunct="0">
              <a:buFont typeface="Wingdings" charset="0"/>
              <a:defRPr sz="1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hangingPunct="0">
              <a:buFont typeface="Wingdings" charset="0"/>
              <a:defRPr sz="1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hangingPunct="0">
              <a:buFont typeface="Wingdings" charset="0"/>
              <a:defRPr sz="1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hangingPunct="0">
              <a:buFont typeface="Wingdings" charset="0"/>
              <a:defRPr sz="1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/>
            <a:r>
              <a:rPr lang="en-US" sz="1800">
                <a:latin typeface="Arial" charset="0"/>
              </a:rPr>
              <a:t>total pressure increase [mbar]</a:t>
            </a:r>
          </a:p>
        </p:txBody>
      </p:sp>
      <p:graphicFrame>
        <p:nvGraphicFramePr>
          <p:cNvPr id="17" name="Object 154">
            <a:extLst>
              <a:ext uri="{FF2B5EF4-FFF2-40B4-BE49-F238E27FC236}">
                <a16:creationId xmlns:a16="http://schemas.microsoft.com/office/drawing/2014/main" id="{0C016332-4405-AC48-A2D9-ED15D9A17C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7751546"/>
              </p:ext>
            </p:extLst>
          </p:nvPr>
        </p:nvGraphicFramePr>
        <p:xfrm>
          <a:off x="4826544" y="3063536"/>
          <a:ext cx="1525587" cy="785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0" name="Formel" r:id="rId7" imgW="863600" imgH="444500" progId="Equation.3">
                  <p:embed/>
                </p:oleObj>
              </mc:Choice>
              <mc:Fallback>
                <p:oleObj name="Formel" r:id="rId7" imgW="863600" imgH="444500" progId="Equation.3">
                  <p:embed/>
                  <p:pic>
                    <p:nvPicPr>
                      <p:cNvPr id="17" name="Object 1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6544" y="3063536"/>
                        <a:ext cx="1525587" cy="785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150">
            <a:extLst>
              <a:ext uri="{FF2B5EF4-FFF2-40B4-BE49-F238E27FC236}">
                <a16:creationId xmlns:a16="http://schemas.microsoft.com/office/drawing/2014/main" id="{07D60109-9670-8D4A-981D-446FD1076D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5414" y="4293227"/>
            <a:ext cx="5086141" cy="629660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indent="-228600">
              <a:defRPr sz="16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hangingPunct="0">
              <a:buFont typeface="Wingdings" charset="0"/>
              <a:defRPr sz="1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hangingPunct="0">
              <a:buFont typeface="Wingdings" charset="0"/>
              <a:defRPr sz="1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hangingPunct="0">
              <a:buFont typeface="Wingdings" charset="0"/>
              <a:defRPr sz="1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hangingPunct="0">
              <a:buFont typeface="Wingdings" charset="0"/>
              <a:defRPr sz="12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0" hangingPunct="0">
              <a:lnSpc>
                <a:spcPct val="97000"/>
              </a:lnSpc>
              <a:buClr>
                <a:srgbClr val="000000"/>
              </a:buClr>
              <a:buSzPct val="100000"/>
              <a:buFont typeface="Times" charset="0"/>
              <a:buNone/>
            </a:pPr>
            <a:r>
              <a:rPr lang="en-GB" sz="1800" b="1" dirty="0"/>
              <a:t>Experiments by: M. Bender, A. </a:t>
            </a:r>
            <a:r>
              <a:rPr lang="en-GB" sz="1800" b="1" dirty="0" err="1"/>
              <a:t>Krämer</a:t>
            </a:r>
            <a:r>
              <a:rPr lang="en-GB" sz="1800" b="1" dirty="0"/>
              <a:t>, </a:t>
            </a:r>
          </a:p>
          <a:p>
            <a:pPr eaLnBrk="0" hangingPunct="0">
              <a:lnSpc>
                <a:spcPct val="97000"/>
              </a:lnSpc>
              <a:buClr>
                <a:srgbClr val="000000"/>
              </a:buClr>
              <a:buSzPct val="100000"/>
              <a:buFont typeface="Times" charset="0"/>
              <a:buNone/>
            </a:pPr>
            <a:r>
              <a:rPr lang="en-GB" sz="1800" b="1" dirty="0"/>
              <a:t>H. </a:t>
            </a:r>
            <a:r>
              <a:rPr lang="en-GB" sz="1800" b="1" dirty="0" err="1"/>
              <a:t>Kollmus</a:t>
            </a:r>
            <a:r>
              <a:rPr lang="en-GB" sz="1800" b="1" dirty="0"/>
              <a:t> (GSI), E. </a:t>
            </a:r>
            <a:r>
              <a:rPr lang="en-GB" sz="1800" b="1" dirty="0" err="1"/>
              <a:t>Mahner</a:t>
            </a:r>
            <a:r>
              <a:rPr lang="en-GB" sz="1800" b="1" dirty="0"/>
              <a:t> (CERN)</a:t>
            </a:r>
            <a:endParaRPr lang="en-US" sz="1800" b="1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3BD42BE-705A-6049-968E-1BD7E0D16C70}"/>
              </a:ext>
            </a:extLst>
          </p:cNvPr>
          <p:cNvSpPr txBox="1"/>
          <p:nvPr/>
        </p:nvSpPr>
        <p:spPr>
          <a:xfrm>
            <a:off x="7172196" y="5549621"/>
            <a:ext cx="4552576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i="1" dirty="0"/>
              <a:t>E. Mahner, Phys. </a:t>
            </a:r>
            <a:r>
              <a:rPr lang="de-DE" i="1" dirty="0" err="1"/>
              <a:t>Rev</a:t>
            </a:r>
            <a:r>
              <a:rPr lang="de-DE" i="1" dirty="0"/>
              <a:t>. ST Accel. </a:t>
            </a:r>
            <a:r>
              <a:rPr lang="de-DE" i="1" dirty="0" err="1"/>
              <a:t>Beams</a:t>
            </a:r>
            <a:r>
              <a:rPr lang="de-DE" i="1" dirty="0"/>
              <a:t> 11 (2008), 104801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7EE3CA8-1181-461E-B460-D3A67BCC3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06849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B2852B-6C0D-5D49-B3D0-3A9A67892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821" y="271336"/>
            <a:ext cx="8323123" cy="787557"/>
          </a:xfrm>
        </p:spPr>
        <p:txBody>
          <a:bodyPr/>
          <a:lstStyle/>
          <a:p>
            <a:r>
              <a:rPr lang="en-US" dirty="0"/>
              <a:t>ISD – after 25 years of investigation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6E397AF-3A29-C743-A32C-AA4D313C4C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Leon Kirsch</a:t>
            </a:r>
            <a:endParaRPr lang="de-DE" dirty="0"/>
          </a:p>
        </p:txBody>
      </p:sp>
      <p:pic>
        <p:nvPicPr>
          <p:cNvPr id="7" name="Bild 6" descr="StarrySky.png">
            <a:extLst>
              <a:ext uri="{FF2B5EF4-FFF2-40B4-BE49-F238E27FC236}">
                <a16:creationId xmlns:a16="http://schemas.microsoft.com/office/drawing/2014/main" id="{4FEF2481-371B-BE4A-9D5F-8D1D0A5897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751" y="1788300"/>
            <a:ext cx="11364122" cy="473457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C636CDD-E42A-2E43-9E3D-08306D311AE4}"/>
              </a:ext>
            </a:extLst>
          </p:cNvPr>
          <p:cNvSpPr txBox="1"/>
          <p:nvPr/>
        </p:nvSpPr>
        <p:spPr>
          <a:xfrm>
            <a:off x="2278814" y="1553437"/>
            <a:ext cx="2481606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Perpendicular Incident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01395B3-83E0-4640-86E8-0572BC012113}"/>
              </a:ext>
            </a:extLst>
          </p:cNvPr>
          <p:cNvSpPr txBox="1"/>
          <p:nvPr/>
        </p:nvSpPr>
        <p:spPr>
          <a:xfrm>
            <a:off x="7976049" y="1553437"/>
            <a:ext cx="1865527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Grazing Incident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7B98527-E370-4AE4-A8A1-CCC0D585D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3597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B2852B-6C0D-5D49-B3D0-3A9A67892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821" y="271336"/>
            <a:ext cx="8323123" cy="787557"/>
          </a:xfrm>
        </p:spPr>
        <p:txBody>
          <a:bodyPr/>
          <a:lstStyle/>
          <a:p>
            <a:r>
              <a:rPr lang="en-US" dirty="0"/>
              <a:t>ISD – after 25 years of investigation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6E397AF-3A29-C743-A32C-AA4D313C4C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Leon Kirsch</a:t>
            </a:r>
            <a:endParaRPr lang="de-DE" dirty="0"/>
          </a:p>
        </p:txBody>
      </p:sp>
      <p:pic>
        <p:nvPicPr>
          <p:cNvPr id="55" name="Bild 5" descr="dEdx.png">
            <a:extLst>
              <a:ext uri="{FF2B5EF4-FFF2-40B4-BE49-F238E27FC236}">
                <a16:creationId xmlns:a16="http://schemas.microsoft.com/office/drawing/2014/main" id="{DAB3E7AB-BE62-8B40-BD14-8C93041D24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741" r="11431" b="2593"/>
          <a:stretch/>
        </p:blipFill>
        <p:spPr>
          <a:xfrm>
            <a:off x="1853271" y="1239156"/>
            <a:ext cx="7208200" cy="5397500"/>
          </a:xfrm>
          <a:prstGeom prst="rect">
            <a:avLst/>
          </a:prstGeom>
        </p:spPr>
      </p:pic>
      <p:graphicFrame>
        <p:nvGraphicFramePr>
          <p:cNvPr id="56" name="Objekt 55">
            <a:extLst>
              <a:ext uri="{FF2B5EF4-FFF2-40B4-BE49-F238E27FC236}">
                <a16:creationId xmlns:a16="http://schemas.microsoft.com/office/drawing/2014/main" id="{9F8824F6-CE3C-8548-9441-0C9526B8926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8921775"/>
              </p:ext>
            </p:extLst>
          </p:nvPr>
        </p:nvGraphicFramePr>
        <p:xfrm>
          <a:off x="9013033" y="2994465"/>
          <a:ext cx="1758054" cy="10727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1" name="Formel" r:id="rId5" imgW="749300" imgH="457200" progId="Equation.3">
                  <p:embed/>
                </p:oleObj>
              </mc:Choice>
              <mc:Fallback>
                <p:oleObj name="Formel" r:id="rId5" imgW="749300" imgH="457200" progId="Equation.3">
                  <p:embed/>
                  <p:pic>
                    <p:nvPicPr>
                      <p:cNvPr id="4" name="Objekt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013033" y="2994465"/>
                        <a:ext cx="1758054" cy="10727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feld 56">
                <a:extLst>
                  <a:ext uri="{FF2B5EF4-FFF2-40B4-BE49-F238E27FC236}">
                    <a16:creationId xmlns:a16="http://schemas.microsoft.com/office/drawing/2014/main" id="{F3BF7303-8FCE-114F-8CEC-FFC7B5E7ED14}"/>
                  </a:ext>
                </a:extLst>
              </p:cNvPr>
              <p:cNvSpPr txBox="1"/>
              <p:nvPr/>
            </p:nvSpPr>
            <p:spPr>
              <a:xfrm>
                <a:off x="9282129" y="4358917"/>
                <a:ext cx="1295547" cy="369332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de-DE" dirty="0"/>
                  <a:t>With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</a:rPr>
                      <m:t>𝒏</m:t>
                    </m:r>
                    <m:r>
                      <a:rPr lang="de-DE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de-DE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</m:oMath>
                </a14:m>
                <a:endParaRPr lang="de-DE" b="1" dirty="0"/>
              </a:p>
            </p:txBody>
          </p:sp>
        </mc:Choice>
        <mc:Fallback xmlns="">
          <p:sp>
            <p:nvSpPr>
              <p:cNvPr id="57" name="Textfeld 56">
                <a:extLst>
                  <a:ext uri="{FF2B5EF4-FFF2-40B4-BE49-F238E27FC236}">
                    <a16:creationId xmlns:a16="http://schemas.microsoft.com/office/drawing/2014/main" id="{F3BF7303-8FCE-114F-8CEC-FFC7B5E7ED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2129" y="4358917"/>
                <a:ext cx="1295547" cy="369332"/>
              </a:xfrm>
              <a:prstGeom prst="rect">
                <a:avLst/>
              </a:prstGeom>
              <a:blipFill>
                <a:blip r:embed="rId7"/>
                <a:stretch>
                  <a:fillRect l="-4245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DBFB535-54A1-48CD-AF0C-04DA95FC9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401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136C10-F645-E74A-A686-062EADD6D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821" y="271336"/>
            <a:ext cx="8323123" cy="787557"/>
          </a:xfrm>
        </p:spPr>
        <p:txBody>
          <a:bodyPr/>
          <a:lstStyle/>
          <a:p>
            <a:r>
              <a:rPr lang="en-US"/>
              <a:t>ISD results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D4CC670-1499-DA4D-9096-4C396EA808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Leon Kirsch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8FF637A-A110-B24D-8645-57D3F1047F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07" b="6296"/>
          <a:stretch/>
        </p:blipFill>
        <p:spPr>
          <a:xfrm>
            <a:off x="877243" y="1223994"/>
            <a:ext cx="8469741" cy="5367306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91AEE236-A2B8-014B-B816-D1873E60423A}"/>
              </a:ext>
            </a:extLst>
          </p:cNvPr>
          <p:cNvSpPr/>
          <p:nvPr/>
        </p:nvSpPr>
        <p:spPr>
          <a:xfrm>
            <a:off x="9693399" y="1790701"/>
            <a:ext cx="463137" cy="381197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80F3AA8A-54AF-B54F-A412-1C1737A2E493}"/>
              </a:ext>
            </a:extLst>
          </p:cNvPr>
          <p:cNvSpPr/>
          <p:nvPr/>
        </p:nvSpPr>
        <p:spPr>
          <a:xfrm>
            <a:off x="10390242" y="3619501"/>
            <a:ext cx="463137" cy="198317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F8EA0CCC-DE95-C04E-A5BE-06A9D89C5853}"/>
              </a:ext>
            </a:extLst>
          </p:cNvPr>
          <p:cNvCxnSpPr/>
          <p:nvPr/>
        </p:nvCxnSpPr>
        <p:spPr>
          <a:xfrm>
            <a:off x="8099136" y="5602679"/>
            <a:ext cx="3194463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32B54825-ABC1-144E-BA56-A830ECCC59A8}"/>
              </a:ext>
            </a:extLst>
          </p:cNvPr>
          <p:cNvSpPr txBox="1"/>
          <p:nvPr/>
        </p:nvSpPr>
        <p:spPr>
          <a:xfrm rot="16200000">
            <a:off x="9231207" y="4670614"/>
            <a:ext cx="1390124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/>
              <a:t>as received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31E2C44-19D2-F94F-88E0-D950F3EEA7E3}"/>
              </a:ext>
            </a:extLst>
          </p:cNvPr>
          <p:cNvSpPr txBox="1"/>
          <p:nvPr/>
        </p:nvSpPr>
        <p:spPr>
          <a:xfrm rot="16200000">
            <a:off x="10061866" y="4798854"/>
            <a:ext cx="1133644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/>
              <a:t>annealed</a:t>
            </a:r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D52F9180-D9DE-764D-8B17-15BA268AF7E1}"/>
              </a:ext>
            </a:extLst>
          </p:cNvPr>
          <p:cNvCxnSpPr/>
          <p:nvPr/>
        </p:nvCxnSpPr>
        <p:spPr>
          <a:xfrm>
            <a:off x="3314700" y="1333500"/>
            <a:ext cx="0" cy="4269179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>
            <a:extLst>
              <a:ext uri="{FF2B5EF4-FFF2-40B4-BE49-F238E27FC236}">
                <a16:creationId xmlns:a16="http://schemas.microsoft.com/office/drawing/2014/main" id="{592A44F4-D428-B940-A813-0E2F7B73E951}"/>
              </a:ext>
            </a:extLst>
          </p:cNvPr>
          <p:cNvCxnSpPr/>
          <p:nvPr/>
        </p:nvCxnSpPr>
        <p:spPr>
          <a:xfrm>
            <a:off x="4902200" y="1346200"/>
            <a:ext cx="0" cy="4269179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>
            <a:extLst>
              <a:ext uri="{FF2B5EF4-FFF2-40B4-BE49-F238E27FC236}">
                <a16:creationId xmlns:a16="http://schemas.microsoft.com/office/drawing/2014/main" id="{C3A80277-AE24-754A-ACD7-0EF1AADCFA64}"/>
              </a:ext>
            </a:extLst>
          </p:cNvPr>
          <p:cNvCxnSpPr/>
          <p:nvPr/>
        </p:nvCxnSpPr>
        <p:spPr>
          <a:xfrm>
            <a:off x="6489700" y="1358900"/>
            <a:ext cx="0" cy="4269179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feld 16">
            <a:extLst>
              <a:ext uri="{FF2B5EF4-FFF2-40B4-BE49-F238E27FC236}">
                <a16:creationId xmlns:a16="http://schemas.microsoft.com/office/drawing/2014/main" id="{38CC6277-3939-364A-8A1E-785E18AE4D6D}"/>
              </a:ext>
            </a:extLst>
          </p:cNvPr>
          <p:cNvSpPr txBox="1"/>
          <p:nvPr/>
        </p:nvSpPr>
        <p:spPr>
          <a:xfrm>
            <a:off x="13450" y="6306671"/>
            <a:ext cx="3852208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400" dirty="0"/>
              <a:t>V. </a:t>
            </a:r>
            <a:r>
              <a:rPr lang="de-DE" sz="1400" dirty="0" err="1"/>
              <a:t>Velthaus</a:t>
            </a:r>
            <a:r>
              <a:rPr lang="de-DE" sz="1400" dirty="0"/>
              <a:t> et al., Vacuum 194 (2021), 110608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B645214-5073-48DD-A89F-11929BECD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10651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3A3A36-D384-7046-8A14-04AD3D206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821" y="271336"/>
            <a:ext cx="8323123" cy="787557"/>
          </a:xfrm>
        </p:spPr>
        <p:txBody>
          <a:bodyPr/>
          <a:lstStyle/>
          <a:p>
            <a:r>
              <a:rPr lang="en-US" dirty="0"/>
              <a:t>Desorption channels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EBD646E-6D67-B94C-8C22-ABF44CE27D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Leon Kirsch</a:t>
            </a:r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5EFBBA7-6E70-C44A-B4B4-96DD6A4E9959}"/>
              </a:ext>
            </a:extLst>
          </p:cNvPr>
          <p:cNvSpPr/>
          <p:nvPr/>
        </p:nvSpPr>
        <p:spPr>
          <a:xfrm>
            <a:off x="711199" y="2806700"/>
            <a:ext cx="5113867" cy="12446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4BE4234-4053-2B49-A012-FBC4CB80D10E}"/>
              </a:ext>
            </a:extLst>
          </p:cNvPr>
          <p:cNvSpPr/>
          <p:nvPr/>
        </p:nvSpPr>
        <p:spPr>
          <a:xfrm>
            <a:off x="6366936" y="2806700"/>
            <a:ext cx="5113867" cy="1244600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D3D0A56-F866-1C45-8CD5-6A49EE6E54DE}"/>
              </a:ext>
            </a:extLst>
          </p:cNvPr>
          <p:cNvSpPr/>
          <p:nvPr/>
        </p:nvSpPr>
        <p:spPr>
          <a:xfrm>
            <a:off x="1168397" y="2832100"/>
            <a:ext cx="338664" cy="33044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8D5B3C5-36CD-0847-AC5F-17153CCDCBA5}"/>
              </a:ext>
            </a:extLst>
          </p:cNvPr>
          <p:cNvSpPr/>
          <p:nvPr/>
        </p:nvSpPr>
        <p:spPr>
          <a:xfrm>
            <a:off x="711197" y="2832100"/>
            <a:ext cx="457200" cy="47413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F22FC62-20ED-FA4B-843A-A6B38801060F}"/>
              </a:ext>
            </a:extLst>
          </p:cNvPr>
          <p:cNvSpPr/>
          <p:nvPr/>
        </p:nvSpPr>
        <p:spPr>
          <a:xfrm>
            <a:off x="711197" y="3306233"/>
            <a:ext cx="338664" cy="33044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FF8E513-0E60-884E-BF31-C42346566AFC}"/>
              </a:ext>
            </a:extLst>
          </p:cNvPr>
          <p:cNvSpPr/>
          <p:nvPr/>
        </p:nvSpPr>
        <p:spPr>
          <a:xfrm>
            <a:off x="1049861" y="3162548"/>
            <a:ext cx="541870" cy="55506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F1A141D-25E4-1742-AA47-717205AD1286}"/>
              </a:ext>
            </a:extLst>
          </p:cNvPr>
          <p:cNvSpPr/>
          <p:nvPr/>
        </p:nvSpPr>
        <p:spPr>
          <a:xfrm>
            <a:off x="1540920" y="3471456"/>
            <a:ext cx="541870" cy="55506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187EC10-7C43-534E-B838-81C914D0233C}"/>
              </a:ext>
            </a:extLst>
          </p:cNvPr>
          <p:cNvSpPr/>
          <p:nvPr/>
        </p:nvSpPr>
        <p:spPr>
          <a:xfrm>
            <a:off x="1591729" y="3151779"/>
            <a:ext cx="338664" cy="33044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A5B81F1-4A4C-3143-87BE-867A9B9C949D}"/>
              </a:ext>
            </a:extLst>
          </p:cNvPr>
          <p:cNvSpPr/>
          <p:nvPr/>
        </p:nvSpPr>
        <p:spPr>
          <a:xfrm>
            <a:off x="812788" y="3594224"/>
            <a:ext cx="457200" cy="47413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710C672-A403-784D-B923-06365FAB97A4}"/>
              </a:ext>
            </a:extLst>
          </p:cNvPr>
          <p:cNvSpPr/>
          <p:nvPr/>
        </p:nvSpPr>
        <p:spPr>
          <a:xfrm>
            <a:off x="1253065" y="3696069"/>
            <a:ext cx="338664" cy="33044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F4396D5-2258-B44F-9EF6-DBD25478054B}"/>
              </a:ext>
            </a:extLst>
          </p:cNvPr>
          <p:cNvSpPr/>
          <p:nvPr/>
        </p:nvSpPr>
        <p:spPr>
          <a:xfrm>
            <a:off x="1854190" y="2832100"/>
            <a:ext cx="457200" cy="47413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48CE1D7-CED6-3741-97EF-EA523546FA11}"/>
              </a:ext>
            </a:extLst>
          </p:cNvPr>
          <p:cNvSpPr/>
          <p:nvPr/>
        </p:nvSpPr>
        <p:spPr>
          <a:xfrm>
            <a:off x="1507059" y="2860891"/>
            <a:ext cx="338664" cy="33044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2D9B6C3-8682-C444-AF60-EEF84A057988}"/>
              </a:ext>
            </a:extLst>
          </p:cNvPr>
          <p:cNvSpPr/>
          <p:nvPr/>
        </p:nvSpPr>
        <p:spPr>
          <a:xfrm>
            <a:off x="2319863" y="2830948"/>
            <a:ext cx="541870" cy="55506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8FED115-51F0-3B4E-9D61-2D9221261544}"/>
              </a:ext>
            </a:extLst>
          </p:cNvPr>
          <p:cNvSpPr/>
          <p:nvPr/>
        </p:nvSpPr>
        <p:spPr>
          <a:xfrm>
            <a:off x="2870197" y="3513669"/>
            <a:ext cx="541870" cy="55506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E19D4C1-60D0-FB4E-839D-6DF734A704D4}"/>
              </a:ext>
            </a:extLst>
          </p:cNvPr>
          <p:cNvSpPr/>
          <p:nvPr/>
        </p:nvSpPr>
        <p:spPr>
          <a:xfrm>
            <a:off x="2201327" y="3357157"/>
            <a:ext cx="457200" cy="47413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23BBEEC-A07C-414A-8088-8BF1126042F0}"/>
              </a:ext>
            </a:extLst>
          </p:cNvPr>
          <p:cNvSpPr/>
          <p:nvPr/>
        </p:nvSpPr>
        <p:spPr>
          <a:xfrm>
            <a:off x="1947325" y="3274854"/>
            <a:ext cx="338664" cy="33044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AEB21E2-BFEB-3845-AF4D-BF85A9750164}"/>
              </a:ext>
            </a:extLst>
          </p:cNvPr>
          <p:cNvSpPr/>
          <p:nvPr/>
        </p:nvSpPr>
        <p:spPr>
          <a:xfrm>
            <a:off x="2048937" y="3691466"/>
            <a:ext cx="338664" cy="33044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54D325D-DC3C-C24C-A930-223715CB913E}"/>
              </a:ext>
            </a:extLst>
          </p:cNvPr>
          <p:cNvSpPr/>
          <p:nvPr/>
        </p:nvSpPr>
        <p:spPr>
          <a:xfrm>
            <a:off x="2523069" y="3717608"/>
            <a:ext cx="338664" cy="33044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5F8DFE8-4A3E-DF46-AE7F-BF87105DE7DA}"/>
              </a:ext>
            </a:extLst>
          </p:cNvPr>
          <p:cNvSpPr/>
          <p:nvPr/>
        </p:nvSpPr>
        <p:spPr>
          <a:xfrm>
            <a:off x="2658527" y="3357157"/>
            <a:ext cx="338664" cy="33044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EBCC864-ED87-7D4E-85A3-E47FEA20506F}"/>
              </a:ext>
            </a:extLst>
          </p:cNvPr>
          <p:cNvSpPr/>
          <p:nvPr/>
        </p:nvSpPr>
        <p:spPr>
          <a:xfrm>
            <a:off x="3420538" y="2824845"/>
            <a:ext cx="457200" cy="47413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C0C144E-6908-CC44-8FAC-9A248238152D}"/>
              </a:ext>
            </a:extLst>
          </p:cNvPr>
          <p:cNvSpPr/>
          <p:nvPr/>
        </p:nvSpPr>
        <p:spPr>
          <a:xfrm>
            <a:off x="2887121" y="2803926"/>
            <a:ext cx="541870" cy="55506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4E53261-C972-CE45-BE65-766885306328}"/>
              </a:ext>
            </a:extLst>
          </p:cNvPr>
          <p:cNvSpPr/>
          <p:nvPr/>
        </p:nvSpPr>
        <p:spPr>
          <a:xfrm>
            <a:off x="3318933" y="3285313"/>
            <a:ext cx="457200" cy="47413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DBCD7CF-0B53-AB4E-85B3-CCDD6861924A}"/>
              </a:ext>
            </a:extLst>
          </p:cNvPr>
          <p:cNvSpPr/>
          <p:nvPr/>
        </p:nvSpPr>
        <p:spPr>
          <a:xfrm>
            <a:off x="2946395" y="3289175"/>
            <a:ext cx="338664" cy="33044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3F69ABF-211B-C049-BFA7-3AEC4B5A66B1}"/>
              </a:ext>
            </a:extLst>
          </p:cNvPr>
          <p:cNvSpPr/>
          <p:nvPr/>
        </p:nvSpPr>
        <p:spPr>
          <a:xfrm>
            <a:off x="3454398" y="3729381"/>
            <a:ext cx="338664" cy="33044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EB02DD3-FF0A-A34D-AAF7-F7851465B4B3}"/>
              </a:ext>
            </a:extLst>
          </p:cNvPr>
          <p:cNvSpPr/>
          <p:nvPr/>
        </p:nvSpPr>
        <p:spPr>
          <a:xfrm>
            <a:off x="3860782" y="2816317"/>
            <a:ext cx="338664" cy="33044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6E7E6CA-930F-DB41-AACA-1B0A7749F736}"/>
              </a:ext>
            </a:extLst>
          </p:cNvPr>
          <p:cNvSpPr/>
          <p:nvPr/>
        </p:nvSpPr>
        <p:spPr>
          <a:xfrm>
            <a:off x="3759211" y="3155292"/>
            <a:ext cx="338664" cy="33044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22C9623-5672-6346-AD53-D9F93B5F5937}"/>
              </a:ext>
            </a:extLst>
          </p:cNvPr>
          <p:cNvSpPr/>
          <p:nvPr/>
        </p:nvSpPr>
        <p:spPr>
          <a:xfrm>
            <a:off x="3776133" y="3511919"/>
            <a:ext cx="457200" cy="47413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37B9440B-7E9D-584B-AE8B-C7D69A4DBA25}"/>
              </a:ext>
            </a:extLst>
          </p:cNvPr>
          <p:cNvSpPr/>
          <p:nvPr/>
        </p:nvSpPr>
        <p:spPr>
          <a:xfrm>
            <a:off x="4190976" y="2802097"/>
            <a:ext cx="541870" cy="55506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3B77345-1683-404F-9531-3691835A7115}"/>
              </a:ext>
            </a:extLst>
          </p:cNvPr>
          <p:cNvSpPr/>
          <p:nvPr/>
        </p:nvSpPr>
        <p:spPr>
          <a:xfrm>
            <a:off x="4131732" y="3306356"/>
            <a:ext cx="338664" cy="33044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C4D81F2-170C-D04B-B585-6467FAFCED00}"/>
              </a:ext>
            </a:extLst>
          </p:cNvPr>
          <p:cNvSpPr/>
          <p:nvPr/>
        </p:nvSpPr>
        <p:spPr>
          <a:xfrm>
            <a:off x="4267191" y="3594224"/>
            <a:ext cx="457200" cy="47413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C097B02-8B97-C545-A64E-01052FB1FCAF}"/>
              </a:ext>
            </a:extLst>
          </p:cNvPr>
          <p:cNvSpPr/>
          <p:nvPr/>
        </p:nvSpPr>
        <p:spPr>
          <a:xfrm>
            <a:off x="4749789" y="3481916"/>
            <a:ext cx="541870" cy="55506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A0C87F5-417F-DD42-8DCC-485063C95B2A}"/>
              </a:ext>
            </a:extLst>
          </p:cNvPr>
          <p:cNvSpPr/>
          <p:nvPr/>
        </p:nvSpPr>
        <p:spPr>
          <a:xfrm>
            <a:off x="4538130" y="3289175"/>
            <a:ext cx="338664" cy="33044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5DC2B016-8101-584D-AC0F-AA07AF9EDA75}"/>
              </a:ext>
            </a:extLst>
          </p:cNvPr>
          <p:cNvSpPr/>
          <p:nvPr/>
        </p:nvSpPr>
        <p:spPr>
          <a:xfrm>
            <a:off x="5274716" y="2821024"/>
            <a:ext cx="541870" cy="55506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80D8B69-1DF8-054D-8A26-E0428F5D9D67}"/>
              </a:ext>
            </a:extLst>
          </p:cNvPr>
          <p:cNvSpPr/>
          <p:nvPr/>
        </p:nvSpPr>
        <p:spPr>
          <a:xfrm>
            <a:off x="4817518" y="2932641"/>
            <a:ext cx="541870" cy="55506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CDB650B4-94AC-C646-B701-49451818D4C6}"/>
              </a:ext>
            </a:extLst>
          </p:cNvPr>
          <p:cNvSpPr/>
          <p:nvPr/>
        </p:nvSpPr>
        <p:spPr>
          <a:xfrm>
            <a:off x="4673570" y="2816316"/>
            <a:ext cx="338664" cy="33044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325F712-A46E-7C4F-987B-298DDDD50AC4}"/>
              </a:ext>
            </a:extLst>
          </p:cNvPr>
          <p:cNvSpPr/>
          <p:nvPr/>
        </p:nvSpPr>
        <p:spPr>
          <a:xfrm>
            <a:off x="5283200" y="3382822"/>
            <a:ext cx="457200" cy="474133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04FEA02-DBBE-1842-876D-FBD8D7948C00}"/>
              </a:ext>
            </a:extLst>
          </p:cNvPr>
          <p:cNvSpPr/>
          <p:nvPr/>
        </p:nvSpPr>
        <p:spPr>
          <a:xfrm>
            <a:off x="6366934" y="2798197"/>
            <a:ext cx="1794934" cy="1283759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1322568-6EEE-3B44-875C-0B2CA583306D}"/>
              </a:ext>
            </a:extLst>
          </p:cNvPr>
          <p:cNvSpPr/>
          <p:nvPr/>
        </p:nvSpPr>
        <p:spPr>
          <a:xfrm>
            <a:off x="8119551" y="2805796"/>
            <a:ext cx="1413512" cy="118025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C953795-0575-AF47-B9CD-0DAEE94121F7}"/>
              </a:ext>
            </a:extLst>
          </p:cNvPr>
          <p:cNvSpPr/>
          <p:nvPr/>
        </p:nvSpPr>
        <p:spPr>
          <a:xfrm>
            <a:off x="9533473" y="2805797"/>
            <a:ext cx="1947328" cy="122289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44" name="Pfeil nach oben 43">
            <a:extLst>
              <a:ext uri="{FF2B5EF4-FFF2-40B4-BE49-F238E27FC236}">
                <a16:creationId xmlns:a16="http://schemas.microsoft.com/office/drawing/2014/main" id="{A0E68BA4-5371-B74B-8C3B-A25935DA90D7}"/>
              </a:ext>
            </a:extLst>
          </p:cNvPr>
          <p:cNvSpPr/>
          <p:nvPr/>
        </p:nvSpPr>
        <p:spPr>
          <a:xfrm>
            <a:off x="3014127" y="1620625"/>
            <a:ext cx="508003" cy="1139209"/>
          </a:xfrm>
          <a:prstGeom prst="up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45" name="Pfeil nach links 44">
            <a:extLst>
              <a:ext uri="{FF2B5EF4-FFF2-40B4-BE49-F238E27FC236}">
                <a16:creationId xmlns:a16="http://schemas.microsoft.com/office/drawing/2014/main" id="{1CEBBC96-9E15-1146-AAC5-17170D12E410}"/>
              </a:ext>
            </a:extLst>
          </p:cNvPr>
          <p:cNvSpPr/>
          <p:nvPr/>
        </p:nvSpPr>
        <p:spPr>
          <a:xfrm>
            <a:off x="3420528" y="2439921"/>
            <a:ext cx="982120" cy="356615"/>
          </a:xfrm>
          <a:prstGeom prst="lef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47" name="Pfeil nach links 46">
            <a:extLst>
              <a:ext uri="{FF2B5EF4-FFF2-40B4-BE49-F238E27FC236}">
                <a16:creationId xmlns:a16="http://schemas.microsoft.com/office/drawing/2014/main" id="{A5E0C327-471E-9143-9FC2-02E3B92D4BD8}"/>
              </a:ext>
            </a:extLst>
          </p:cNvPr>
          <p:cNvSpPr/>
          <p:nvPr/>
        </p:nvSpPr>
        <p:spPr>
          <a:xfrm rot="10800000">
            <a:off x="2133593" y="2439923"/>
            <a:ext cx="982120" cy="356615"/>
          </a:xfrm>
          <a:prstGeom prst="lef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cxnSp>
        <p:nvCxnSpPr>
          <p:cNvPr id="51" name="Gekrümmte Verbindung 50">
            <a:extLst>
              <a:ext uri="{FF2B5EF4-FFF2-40B4-BE49-F238E27FC236}">
                <a16:creationId xmlns:a16="http://schemas.microsoft.com/office/drawing/2014/main" id="{7AA338DB-9E45-6B45-9AF9-D73F12991122}"/>
              </a:ext>
            </a:extLst>
          </p:cNvPr>
          <p:cNvCxnSpPr>
            <a:cxnSpLocks/>
            <a:stCxn id="26" idx="6"/>
          </p:cNvCxnSpPr>
          <p:nvPr/>
        </p:nvCxnSpPr>
        <p:spPr>
          <a:xfrm flipV="1">
            <a:off x="3776133" y="2618230"/>
            <a:ext cx="914379" cy="904150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krümmte Verbindung 56">
            <a:extLst>
              <a:ext uri="{FF2B5EF4-FFF2-40B4-BE49-F238E27FC236}">
                <a16:creationId xmlns:a16="http://schemas.microsoft.com/office/drawing/2014/main" id="{4E6B1FCF-83C4-6746-86B0-7A16CA451F13}"/>
              </a:ext>
            </a:extLst>
          </p:cNvPr>
          <p:cNvCxnSpPr>
            <a:cxnSpLocks/>
            <a:stCxn id="14" idx="7"/>
          </p:cNvCxnSpPr>
          <p:nvPr/>
        </p:nvCxnSpPr>
        <p:spPr>
          <a:xfrm rot="5400000" flipH="1" flipV="1">
            <a:off x="1147739" y="3012622"/>
            <a:ext cx="1126234" cy="337447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feld 2">
            <a:extLst>
              <a:ext uri="{FF2B5EF4-FFF2-40B4-BE49-F238E27FC236}">
                <a16:creationId xmlns:a16="http://schemas.microsoft.com/office/drawing/2014/main" id="{9FA7108D-19E0-394A-B0B2-30B005CC4193}"/>
              </a:ext>
            </a:extLst>
          </p:cNvPr>
          <p:cNvSpPr txBox="1"/>
          <p:nvPr/>
        </p:nvSpPr>
        <p:spPr>
          <a:xfrm>
            <a:off x="4627858" y="2364411"/>
            <a:ext cx="1552669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bulk diffusion</a:t>
            </a: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79673AE9-72EF-4A40-9280-83BEAE779366}"/>
              </a:ext>
            </a:extLst>
          </p:cNvPr>
          <p:cNvSpPr txBox="1"/>
          <p:nvPr/>
        </p:nvSpPr>
        <p:spPr>
          <a:xfrm>
            <a:off x="1280686" y="2084128"/>
            <a:ext cx="1860446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surface diffusion</a:t>
            </a: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ABFF05C1-6DAB-AA45-B9EA-C99B611C3D5C}"/>
              </a:ext>
            </a:extLst>
          </p:cNvPr>
          <p:cNvSpPr txBox="1"/>
          <p:nvPr/>
        </p:nvSpPr>
        <p:spPr>
          <a:xfrm>
            <a:off x="2642710" y="1221603"/>
            <a:ext cx="1261884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desorption</a:t>
            </a:r>
          </a:p>
        </p:txBody>
      </p:sp>
      <p:sp>
        <p:nvSpPr>
          <p:cNvPr id="53" name="Rechteck 52">
            <a:extLst>
              <a:ext uri="{FF2B5EF4-FFF2-40B4-BE49-F238E27FC236}">
                <a16:creationId xmlns:a16="http://schemas.microsoft.com/office/drawing/2014/main" id="{D4D3FF24-A006-D642-96D7-B1D2F6B3AC43}"/>
              </a:ext>
            </a:extLst>
          </p:cNvPr>
          <p:cNvSpPr/>
          <p:nvPr/>
        </p:nvSpPr>
        <p:spPr>
          <a:xfrm>
            <a:off x="3539066" y="5222312"/>
            <a:ext cx="5113867" cy="1244600"/>
          </a:xfrm>
          <a:prstGeom prst="rect">
            <a:avLst/>
          </a:prstGeom>
          <a:pattFill prst="sphere">
            <a:fgClr>
              <a:schemeClr val="bg1">
                <a:lumMod val="65000"/>
              </a:schemeClr>
            </a:fgClr>
            <a:bgClr>
              <a:schemeClr val="bg1"/>
            </a:bgClr>
          </a:patt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04952D06-CDF1-B24A-9E93-1AECE11DA519}"/>
              </a:ext>
            </a:extLst>
          </p:cNvPr>
          <p:cNvSpPr txBox="1"/>
          <p:nvPr/>
        </p:nvSpPr>
        <p:spPr>
          <a:xfrm>
            <a:off x="2572286" y="4128239"/>
            <a:ext cx="1390124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as received</a:t>
            </a: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9399F6AE-F5D2-6B4A-B3AC-DB8E2C79C7A7}"/>
              </a:ext>
            </a:extLst>
          </p:cNvPr>
          <p:cNvSpPr txBox="1"/>
          <p:nvPr/>
        </p:nvSpPr>
        <p:spPr>
          <a:xfrm>
            <a:off x="8228807" y="4113176"/>
            <a:ext cx="1133644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annealed</a:t>
            </a:r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7C48B36E-5833-A041-898D-BFBFDD4B53D4}"/>
              </a:ext>
            </a:extLst>
          </p:cNvPr>
          <p:cNvSpPr/>
          <p:nvPr/>
        </p:nvSpPr>
        <p:spPr>
          <a:xfrm>
            <a:off x="5283200" y="5222312"/>
            <a:ext cx="1498600" cy="12446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22000">
                <a:schemeClr val="accent1">
                  <a:lumMod val="60000"/>
                  <a:lumOff val="40000"/>
                </a:schemeClr>
              </a:gs>
              <a:gs pos="75000">
                <a:schemeClr val="accent1">
                  <a:lumMod val="60000"/>
                  <a:lumOff val="40000"/>
                </a:schemeClr>
              </a:gs>
              <a:gs pos="50000">
                <a:srgbClr val="FF0000"/>
              </a:gs>
              <a:gs pos="100000">
                <a:schemeClr val="bg1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49" name="Kreis 48">
            <a:extLst>
              <a:ext uri="{FF2B5EF4-FFF2-40B4-BE49-F238E27FC236}">
                <a16:creationId xmlns:a16="http://schemas.microsoft.com/office/drawing/2014/main" id="{BB2B50A9-1824-A245-A0BF-B10089F7351B}"/>
              </a:ext>
            </a:extLst>
          </p:cNvPr>
          <p:cNvSpPr/>
          <p:nvPr/>
        </p:nvSpPr>
        <p:spPr>
          <a:xfrm>
            <a:off x="5664200" y="4856005"/>
            <a:ext cx="736600" cy="698500"/>
          </a:xfrm>
          <a:prstGeom prst="pie">
            <a:avLst>
              <a:gd name="adj1" fmla="val 0"/>
              <a:gd name="adj2" fmla="val 10753547"/>
            </a:avLst>
          </a:prstGeom>
          <a:gradFill flip="none" rotWithShape="1">
            <a:gsLst>
              <a:gs pos="0">
                <a:srgbClr val="FF0000"/>
              </a:gs>
              <a:gs pos="64000">
                <a:srgbClr val="668AB5"/>
              </a:gs>
              <a:gs pos="23000">
                <a:srgbClr val="FF0000"/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55" name="Rechteck 54">
            <a:extLst>
              <a:ext uri="{FF2B5EF4-FFF2-40B4-BE49-F238E27FC236}">
                <a16:creationId xmlns:a16="http://schemas.microsoft.com/office/drawing/2014/main" id="{B4773CDD-BAC2-0346-ACF9-F740CBCCCC22}"/>
              </a:ext>
            </a:extLst>
          </p:cNvPr>
          <p:cNvSpPr/>
          <p:nvPr/>
        </p:nvSpPr>
        <p:spPr>
          <a:xfrm>
            <a:off x="3547533" y="5222312"/>
            <a:ext cx="5105400" cy="332193"/>
          </a:xfrm>
          <a:prstGeom prst="rect">
            <a:avLst/>
          </a:prstGeom>
          <a:gradFill flip="none" rotWithShape="1">
            <a:gsLst>
              <a:gs pos="0">
                <a:srgbClr val="FF0000"/>
              </a:gs>
              <a:gs pos="57000">
                <a:srgbClr val="668AB5"/>
              </a:gs>
              <a:gs pos="20000">
                <a:srgbClr val="FF0000"/>
              </a:gs>
              <a:gs pos="100000">
                <a:schemeClr val="bg1">
                  <a:lumMod val="7500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F3B46DC9-6B5D-9249-B537-606006C378AB}"/>
              </a:ext>
            </a:extLst>
          </p:cNvPr>
          <p:cNvSpPr txBox="1"/>
          <p:nvPr/>
        </p:nvSpPr>
        <p:spPr>
          <a:xfrm>
            <a:off x="5778486" y="4556229"/>
            <a:ext cx="505267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Ion</a:t>
            </a:r>
          </a:p>
        </p:txBody>
      </p:sp>
      <p:cxnSp>
        <p:nvCxnSpPr>
          <p:cNvPr id="59" name="Gerade Verbindung mit Pfeil 58">
            <a:extLst>
              <a:ext uri="{FF2B5EF4-FFF2-40B4-BE49-F238E27FC236}">
                <a16:creationId xmlns:a16="http://schemas.microsoft.com/office/drawing/2014/main" id="{86E535EF-56F9-CE44-8762-E067E397B927}"/>
              </a:ext>
            </a:extLst>
          </p:cNvPr>
          <p:cNvCxnSpPr>
            <a:stCxn id="56" idx="2"/>
            <a:endCxn id="48" idx="2"/>
          </p:cNvCxnSpPr>
          <p:nvPr/>
        </p:nvCxnSpPr>
        <p:spPr>
          <a:xfrm>
            <a:off x="6031120" y="4925561"/>
            <a:ext cx="1380" cy="15413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feld 59">
            <a:extLst>
              <a:ext uri="{FF2B5EF4-FFF2-40B4-BE49-F238E27FC236}">
                <a16:creationId xmlns:a16="http://schemas.microsoft.com/office/drawing/2014/main" id="{758B688B-E4FB-8F48-AEA7-4C80AC06AA5F}"/>
              </a:ext>
            </a:extLst>
          </p:cNvPr>
          <p:cNvSpPr txBox="1"/>
          <p:nvPr/>
        </p:nvSpPr>
        <p:spPr>
          <a:xfrm>
            <a:off x="5854700" y="4556229"/>
            <a:ext cx="389850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err="1"/>
              <a:t>e</a:t>
            </a:r>
            <a:r>
              <a:rPr lang="de-DE" dirty="0"/>
              <a:t>-</a:t>
            </a:r>
          </a:p>
        </p:txBody>
      </p:sp>
      <p:cxnSp>
        <p:nvCxnSpPr>
          <p:cNvPr id="63" name="Gerade Verbindung mit Pfeil 62">
            <a:extLst>
              <a:ext uri="{FF2B5EF4-FFF2-40B4-BE49-F238E27FC236}">
                <a16:creationId xmlns:a16="http://schemas.microsoft.com/office/drawing/2014/main" id="{0345A07E-411D-C94E-B588-A4AF41BFDA9A}"/>
              </a:ext>
            </a:extLst>
          </p:cNvPr>
          <p:cNvCxnSpPr>
            <a:cxnSpLocks/>
          </p:cNvCxnSpPr>
          <p:nvPr/>
        </p:nvCxnSpPr>
        <p:spPr>
          <a:xfrm flipH="1">
            <a:off x="6032500" y="4925561"/>
            <a:ext cx="0" cy="3274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feld 63">
                <a:extLst>
                  <a:ext uri="{FF2B5EF4-FFF2-40B4-BE49-F238E27FC236}">
                    <a16:creationId xmlns:a16="http://schemas.microsoft.com/office/drawing/2014/main" id="{6A1013BB-151E-5648-BAF4-109B5F530C1D}"/>
                  </a:ext>
                </a:extLst>
              </p:cNvPr>
              <p:cNvSpPr txBox="1"/>
              <p:nvPr/>
            </p:nvSpPr>
            <p:spPr>
              <a:xfrm>
                <a:off x="5854700" y="4543529"/>
                <a:ext cx="436658" cy="369332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de-DE" dirty="0">
                    <a:ea typeface="Cambria Math" panose="02040503050406030204" pitchFamily="18" charset="0"/>
                  </a:rPr>
                  <a:t>h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64" name="Textfeld 63">
                <a:extLst>
                  <a:ext uri="{FF2B5EF4-FFF2-40B4-BE49-F238E27FC236}">
                    <a16:creationId xmlns:a16="http://schemas.microsoft.com/office/drawing/2014/main" id="{6A1013BB-151E-5648-BAF4-109B5F530C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4700" y="4543529"/>
                <a:ext cx="436658" cy="369332"/>
              </a:xfrm>
              <a:prstGeom prst="rect">
                <a:avLst/>
              </a:prstGeom>
              <a:blipFill>
                <a:blip r:embed="rId3"/>
                <a:stretch>
                  <a:fillRect l="-11111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5" name="Gerade Verbindung mit Pfeil 64">
            <a:extLst>
              <a:ext uri="{FF2B5EF4-FFF2-40B4-BE49-F238E27FC236}">
                <a16:creationId xmlns:a16="http://schemas.microsoft.com/office/drawing/2014/main" id="{423B9D7E-916E-9049-B593-90F77845DFF9}"/>
              </a:ext>
            </a:extLst>
          </p:cNvPr>
          <p:cNvCxnSpPr>
            <a:cxnSpLocks/>
          </p:cNvCxnSpPr>
          <p:nvPr/>
        </p:nvCxnSpPr>
        <p:spPr>
          <a:xfrm flipH="1">
            <a:off x="6032500" y="4912861"/>
            <a:ext cx="0" cy="3274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Foliennummernplatzhalter 57">
            <a:extLst>
              <a:ext uri="{FF2B5EF4-FFF2-40B4-BE49-F238E27FC236}">
                <a16:creationId xmlns:a16="http://schemas.microsoft.com/office/drawing/2014/main" id="{C96135E3-44E3-4251-A9E6-157E6291B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493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 animBg="1"/>
      <p:bldP spid="3" grpId="0"/>
      <p:bldP spid="50" grpId="0"/>
      <p:bldP spid="52" grpId="0"/>
      <p:bldP spid="53" grpId="0" animBg="1"/>
      <p:bldP spid="54" grpId="0"/>
      <p:bldP spid="48" grpId="0" animBg="1"/>
      <p:bldP spid="48" grpId="1" animBg="1"/>
      <p:bldP spid="49" grpId="0" animBg="1"/>
      <p:bldP spid="49" grpId="1" animBg="1"/>
      <p:bldP spid="55" grpId="0" animBg="1"/>
      <p:bldP spid="56" grpId="0"/>
      <p:bldP spid="56" grpId="1"/>
      <p:bldP spid="60" grpId="0"/>
      <p:bldP spid="60" grpId="1"/>
      <p:bldP spid="6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3A3A36-D384-7046-8A14-04AD3D206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821" y="271336"/>
            <a:ext cx="8323123" cy="787557"/>
          </a:xfrm>
        </p:spPr>
        <p:txBody>
          <a:bodyPr/>
          <a:lstStyle/>
          <a:p>
            <a:r>
              <a:rPr lang="en-US" dirty="0"/>
              <a:t>Desorption channels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EBD646E-6D67-B94C-8C22-ABF44CE27D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Leon Kirsch</a:t>
            </a:r>
            <a:endParaRPr lang="de-DE" dirty="0"/>
          </a:p>
        </p:txBody>
      </p:sp>
      <p:grpSp>
        <p:nvGrpSpPr>
          <p:cNvPr id="65" name="Gruppieren 64">
            <a:extLst>
              <a:ext uri="{FF2B5EF4-FFF2-40B4-BE49-F238E27FC236}">
                <a16:creationId xmlns:a16="http://schemas.microsoft.com/office/drawing/2014/main" id="{A194A360-BDB6-AA46-8241-4FF4624C5697}"/>
              </a:ext>
            </a:extLst>
          </p:cNvPr>
          <p:cNvGrpSpPr/>
          <p:nvPr/>
        </p:nvGrpSpPr>
        <p:grpSpPr>
          <a:xfrm>
            <a:off x="1597719" y="1176811"/>
            <a:ext cx="8470768" cy="5308956"/>
            <a:chOff x="1860616" y="1176811"/>
            <a:chExt cx="8470768" cy="5308956"/>
          </a:xfrm>
        </p:grpSpPr>
        <p:pic>
          <p:nvPicPr>
            <p:cNvPr id="58" name="Grafik 57">
              <a:extLst>
                <a:ext uri="{FF2B5EF4-FFF2-40B4-BE49-F238E27FC236}">
                  <a16:creationId xmlns:a16="http://schemas.microsoft.com/office/drawing/2014/main" id="{CF04300E-D4C0-414E-B210-4D9E79D9AB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60616" y="1586456"/>
              <a:ext cx="8470768" cy="4899311"/>
            </a:xfrm>
            <a:prstGeom prst="rect">
              <a:avLst/>
            </a:prstGeom>
          </p:spPr>
        </p:pic>
        <p:sp>
          <p:nvSpPr>
            <p:cNvPr id="59" name="Textfeld 58">
              <a:extLst>
                <a:ext uri="{FF2B5EF4-FFF2-40B4-BE49-F238E27FC236}">
                  <a16:creationId xmlns:a16="http://schemas.microsoft.com/office/drawing/2014/main" id="{9BB29518-09D0-8148-8B97-8E2F63087216}"/>
                </a:ext>
              </a:extLst>
            </p:cNvPr>
            <p:cNvSpPr txBox="1"/>
            <p:nvPr/>
          </p:nvSpPr>
          <p:spPr>
            <a:xfrm>
              <a:off x="5679572" y="1176811"/>
              <a:ext cx="1197764" cy="36933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dirty="0" err="1"/>
                <a:t>Cu</a:t>
              </a:r>
              <a:r>
                <a:rPr lang="de-DE" dirty="0"/>
                <a:t> &lt;220&gt;</a:t>
              </a:r>
            </a:p>
          </p:txBody>
        </p:sp>
        <p:sp>
          <p:nvSpPr>
            <p:cNvPr id="60" name="Textfeld 59">
              <a:extLst>
                <a:ext uri="{FF2B5EF4-FFF2-40B4-BE49-F238E27FC236}">
                  <a16:creationId xmlns:a16="http://schemas.microsoft.com/office/drawing/2014/main" id="{D4788A4A-B78B-6944-AD0D-CBB78E03AF24}"/>
                </a:ext>
              </a:extLst>
            </p:cNvPr>
            <p:cNvSpPr txBox="1"/>
            <p:nvPr/>
          </p:nvSpPr>
          <p:spPr>
            <a:xfrm>
              <a:off x="8783094" y="1713456"/>
              <a:ext cx="1364476" cy="646331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/>
                <a:t>as received</a:t>
              </a:r>
            </a:p>
            <a:p>
              <a:pPr algn="l"/>
              <a:r>
                <a:rPr lang="en-US" dirty="0"/>
                <a:t>annealed</a:t>
              </a:r>
            </a:p>
          </p:txBody>
        </p:sp>
        <p:cxnSp>
          <p:nvCxnSpPr>
            <p:cNvPr id="63" name="Gerade Verbindung 62">
              <a:extLst>
                <a:ext uri="{FF2B5EF4-FFF2-40B4-BE49-F238E27FC236}">
                  <a16:creationId xmlns:a16="http://schemas.microsoft.com/office/drawing/2014/main" id="{EEBF141D-4625-394D-AF29-85664B7385C8}"/>
                </a:ext>
              </a:extLst>
            </p:cNvPr>
            <p:cNvCxnSpPr/>
            <p:nvPr/>
          </p:nvCxnSpPr>
          <p:spPr>
            <a:xfrm>
              <a:off x="8293100" y="1930400"/>
              <a:ext cx="393700" cy="0"/>
            </a:xfrm>
            <a:prstGeom prst="lin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63">
              <a:extLst>
                <a:ext uri="{FF2B5EF4-FFF2-40B4-BE49-F238E27FC236}">
                  <a16:creationId xmlns:a16="http://schemas.microsoft.com/office/drawing/2014/main" id="{92C3CE55-9527-0A47-8D9B-EA490EAE9F4A}"/>
                </a:ext>
              </a:extLst>
            </p:cNvPr>
            <p:cNvCxnSpPr/>
            <p:nvPr/>
          </p:nvCxnSpPr>
          <p:spPr>
            <a:xfrm>
              <a:off x="8293100" y="2209800"/>
              <a:ext cx="39370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uppieren 71">
            <a:extLst>
              <a:ext uri="{FF2B5EF4-FFF2-40B4-BE49-F238E27FC236}">
                <a16:creationId xmlns:a16="http://schemas.microsoft.com/office/drawing/2014/main" id="{B1AFF487-FDAA-6246-9925-B6E321D019DC}"/>
              </a:ext>
            </a:extLst>
          </p:cNvPr>
          <p:cNvGrpSpPr/>
          <p:nvPr/>
        </p:nvGrpSpPr>
        <p:grpSpPr>
          <a:xfrm>
            <a:off x="1563394" y="1176811"/>
            <a:ext cx="8539419" cy="5396501"/>
            <a:chOff x="1933529" y="1176811"/>
            <a:chExt cx="8539419" cy="5396501"/>
          </a:xfrm>
        </p:grpSpPr>
        <p:pic>
          <p:nvPicPr>
            <p:cNvPr id="55" name="Grafik 54">
              <a:extLst>
                <a:ext uri="{FF2B5EF4-FFF2-40B4-BE49-F238E27FC236}">
                  <a16:creationId xmlns:a16="http://schemas.microsoft.com/office/drawing/2014/main" id="{F47D754C-252D-7A47-B24C-15A3FEB319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33529" y="1558843"/>
              <a:ext cx="8539419" cy="5014469"/>
            </a:xfrm>
            <a:prstGeom prst="rect">
              <a:avLst/>
            </a:prstGeom>
          </p:spPr>
        </p:pic>
        <p:grpSp>
          <p:nvGrpSpPr>
            <p:cNvPr id="69" name="Gruppieren 68">
              <a:extLst>
                <a:ext uri="{FF2B5EF4-FFF2-40B4-BE49-F238E27FC236}">
                  <a16:creationId xmlns:a16="http://schemas.microsoft.com/office/drawing/2014/main" id="{B7780FD5-6724-7845-B136-EB7EFE6C8048}"/>
                </a:ext>
              </a:extLst>
            </p:cNvPr>
            <p:cNvGrpSpPr/>
            <p:nvPr/>
          </p:nvGrpSpPr>
          <p:grpSpPr>
            <a:xfrm>
              <a:off x="8306550" y="1731386"/>
              <a:ext cx="1854470" cy="646331"/>
              <a:chOff x="8306550" y="1731386"/>
              <a:chExt cx="1854470" cy="646331"/>
            </a:xfrm>
          </p:grpSpPr>
          <p:sp>
            <p:nvSpPr>
              <p:cNvPr id="66" name="Textfeld 65">
                <a:extLst>
                  <a:ext uri="{FF2B5EF4-FFF2-40B4-BE49-F238E27FC236}">
                    <a16:creationId xmlns:a16="http://schemas.microsoft.com/office/drawing/2014/main" id="{AB6E3424-F782-2E4F-BB6A-65945004311B}"/>
                  </a:ext>
                </a:extLst>
              </p:cNvPr>
              <p:cNvSpPr txBox="1"/>
              <p:nvPr/>
            </p:nvSpPr>
            <p:spPr>
              <a:xfrm>
                <a:off x="8796544" y="1731386"/>
                <a:ext cx="1364476" cy="646331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dirty="0"/>
                  <a:t>as received</a:t>
                </a:r>
              </a:p>
              <a:p>
                <a:pPr algn="l"/>
                <a:r>
                  <a:rPr lang="en-US" dirty="0"/>
                  <a:t>annealed</a:t>
                </a:r>
              </a:p>
            </p:txBody>
          </p:sp>
          <p:cxnSp>
            <p:nvCxnSpPr>
              <p:cNvPr id="67" name="Gerade Verbindung 66">
                <a:extLst>
                  <a:ext uri="{FF2B5EF4-FFF2-40B4-BE49-F238E27FC236}">
                    <a16:creationId xmlns:a16="http://schemas.microsoft.com/office/drawing/2014/main" id="{1770381C-B0B6-0B4F-9C31-FF0A60A2D5B8}"/>
                  </a:ext>
                </a:extLst>
              </p:cNvPr>
              <p:cNvCxnSpPr/>
              <p:nvPr/>
            </p:nvCxnSpPr>
            <p:spPr>
              <a:xfrm>
                <a:off x="8306550" y="1948330"/>
                <a:ext cx="393700" cy="0"/>
              </a:xfrm>
              <a:prstGeom prst="line">
                <a:avLst/>
              </a:prstGeom>
              <a:ln>
                <a:solidFill>
                  <a:schemeClr val="tx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Gerade Verbindung 67">
                <a:extLst>
                  <a:ext uri="{FF2B5EF4-FFF2-40B4-BE49-F238E27FC236}">
                    <a16:creationId xmlns:a16="http://schemas.microsoft.com/office/drawing/2014/main" id="{BA8CDD10-5FC2-D842-8A01-E1258DC2CE75}"/>
                  </a:ext>
                </a:extLst>
              </p:cNvPr>
              <p:cNvCxnSpPr/>
              <p:nvPr/>
            </p:nvCxnSpPr>
            <p:spPr>
              <a:xfrm>
                <a:off x="8306550" y="2227730"/>
                <a:ext cx="393700" cy="0"/>
              </a:xfrm>
              <a:prstGeom prst="line">
                <a:avLst/>
              </a:prstGeom>
              <a:ln>
                <a:solidFill>
                  <a:srgbClr val="C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1" name="Textfeld 70">
              <a:extLst>
                <a:ext uri="{FF2B5EF4-FFF2-40B4-BE49-F238E27FC236}">
                  <a16:creationId xmlns:a16="http://schemas.microsoft.com/office/drawing/2014/main" id="{5F7D1445-DBB4-5643-9FF8-7A0D6C885C18}"/>
                </a:ext>
              </a:extLst>
            </p:cNvPr>
            <p:cNvSpPr txBox="1"/>
            <p:nvPr/>
          </p:nvSpPr>
          <p:spPr>
            <a:xfrm>
              <a:off x="5679572" y="1176811"/>
              <a:ext cx="1163524" cy="36933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dirty="0" err="1"/>
                <a:t>Cu</a:t>
              </a:r>
              <a:r>
                <a:rPr lang="de-DE" dirty="0"/>
                <a:t> &lt;111&gt;</a:t>
              </a:r>
            </a:p>
          </p:txBody>
        </p:sp>
      </p:grpSp>
      <p:grpSp>
        <p:nvGrpSpPr>
          <p:cNvPr id="77" name="Gruppieren 76">
            <a:extLst>
              <a:ext uri="{FF2B5EF4-FFF2-40B4-BE49-F238E27FC236}">
                <a16:creationId xmlns:a16="http://schemas.microsoft.com/office/drawing/2014/main" id="{DC4863C7-E362-4646-85D0-032BEAFDD138}"/>
              </a:ext>
            </a:extLst>
          </p:cNvPr>
          <p:cNvGrpSpPr/>
          <p:nvPr/>
        </p:nvGrpSpPr>
        <p:grpSpPr>
          <a:xfrm>
            <a:off x="1563394" y="1176811"/>
            <a:ext cx="8539419" cy="5343712"/>
            <a:chOff x="1798201" y="1176839"/>
            <a:chExt cx="8539419" cy="5343712"/>
          </a:xfrm>
        </p:grpSpPr>
        <p:pic>
          <p:nvPicPr>
            <p:cNvPr id="53" name="Grafik 52">
              <a:extLst>
                <a:ext uri="{FF2B5EF4-FFF2-40B4-BE49-F238E27FC236}">
                  <a16:creationId xmlns:a16="http://schemas.microsoft.com/office/drawing/2014/main" id="{8BD7A6A1-54B1-4343-9EAB-D641EAE14E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98201" y="1546142"/>
              <a:ext cx="8539419" cy="4974409"/>
            </a:xfrm>
            <a:prstGeom prst="rect">
              <a:avLst/>
            </a:prstGeom>
          </p:spPr>
        </p:pic>
        <p:sp>
          <p:nvSpPr>
            <p:cNvPr id="73" name="Textfeld 72">
              <a:extLst>
                <a:ext uri="{FF2B5EF4-FFF2-40B4-BE49-F238E27FC236}">
                  <a16:creationId xmlns:a16="http://schemas.microsoft.com/office/drawing/2014/main" id="{DE077375-7ACB-BE46-B5C3-03E98F0AB76A}"/>
                </a:ext>
              </a:extLst>
            </p:cNvPr>
            <p:cNvSpPr txBox="1"/>
            <p:nvPr/>
          </p:nvSpPr>
          <p:spPr>
            <a:xfrm>
              <a:off x="5671767" y="1176839"/>
              <a:ext cx="1180644" cy="36933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dirty="0" err="1"/>
                <a:t>Cu</a:t>
              </a:r>
              <a:r>
                <a:rPr lang="de-DE" dirty="0"/>
                <a:t> &lt;113&gt;</a:t>
              </a:r>
            </a:p>
          </p:txBody>
        </p:sp>
        <p:sp>
          <p:nvSpPr>
            <p:cNvPr id="74" name="Textfeld 73">
              <a:extLst>
                <a:ext uri="{FF2B5EF4-FFF2-40B4-BE49-F238E27FC236}">
                  <a16:creationId xmlns:a16="http://schemas.microsoft.com/office/drawing/2014/main" id="{F51BD470-B031-E840-9A6A-341926242AE2}"/>
                </a:ext>
              </a:extLst>
            </p:cNvPr>
            <p:cNvSpPr txBox="1"/>
            <p:nvPr/>
          </p:nvSpPr>
          <p:spPr>
            <a:xfrm>
              <a:off x="8783094" y="1735665"/>
              <a:ext cx="1364476" cy="646331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/>
                <a:t>as received</a:t>
              </a:r>
            </a:p>
            <a:p>
              <a:pPr algn="l"/>
              <a:r>
                <a:rPr lang="en-US" dirty="0"/>
                <a:t>annealed</a:t>
              </a:r>
            </a:p>
          </p:txBody>
        </p:sp>
        <p:cxnSp>
          <p:nvCxnSpPr>
            <p:cNvPr id="75" name="Gerade Verbindung 74">
              <a:extLst>
                <a:ext uri="{FF2B5EF4-FFF2-40B4-BE49-F238E27FC236}">
                  <a16:creationId xmlns:a16="http://schemas.microsoft.com/office/drawing/2014/main" id="{0B453214-F8B7-CD4B-B6DB-BF34A78FC939}"/>
                </a:ext>
              </a:extLst>
            </p:cNvPr>
            <p:cNvCxnSpPr/>
            <p:nvPr/>
          </p:nvCxnSpPr>
          <p:spPr>
            <a:xfrm>
              <a:off x="8293100" y="1952609"/>
              <a:ext cx="393700" cy="0"/>
            </a:xfrm>
            <a:prstGeom prst="lin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Gerade Verbindung 75">
              <a:extLst>
                <a:ext uri="{FF2B5EF4-FFF2-40B4-BE49-F238E27FC236}">
                  <a16:creationId xmlns:a16="http://schemas.microsoft.com/office/drawing/2014/main" id="{F78B453E-EE62-3243-A9F3-24FAEB21EA1D}"/>
                </a:ext>
              </a:extLst>
            </p:cNvPr>
            <p:cNvCxnSpPr/>
            <p:nvPr/>
          </p:nvCxnSpPr>
          <p:spPr>
            <a:xfrm>
              <a:off x="8293100" y="2232009"/>
              <a:ext cx="39370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uppieren 81">
            <a:extLst>
              <a:ext uri="{FF2B5EF4-FFF2-40B4-BE49-F238E27FC236}">
                <a16:creationId xmlns:a16="http://schemas.microsoft.com/office/drawing/2014/main" id="{C2326B1B-2C45-394E-95DB-63C1A071C2D6}"/>
              </a:ext>
            </a:extLst>
          </p:cNvPr>
          <p:cNvGrpSpPr/>
          <p:nvPr/>
        </p:nvGrpSpPr>
        <p:grpSpPr>
          <a:xfrm>
            <a:off x="1536422" y="1176811"/>
            <a:ext cx="8593362" cy="5343488"/>
            <a:chOff x="1828805" y="1183152"/>
            <a:chExt cx="8593362" cy="5343488"/>
          </a:xfrm>
        </p:grpSpPr>
        <p:pic>
          <p:nvPicPr>
            <p:cNvPr id="48" name="Grafik 47">
              <a:extLst>
                <a:ext uri="{FF2B5EF4-FFF2-40B4-BE49-F238E27FC236}">
                  <a16:creationId xmlns:a16="http://schemas.microsoft.com/office/drawing/2014/main" id="{97178411-0CC5-3D49-96AB-3E11F0E020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8805" y="1546143"/>
              <a:ext cx="8593362" cy="4980497"/>
            </a:xfrm>
            <a:prstGeom prst="rect">
              <a:avLst/>
            </a:prstGeom>
          </p:spPr>
        </p:pic>
        <p:sp>
          <p:nvSpPr>
            <p:cNvPr id="78" name="Textfeld 77">
              <a:extLst>
                <a:ext uri="{FF2B5EF4-FFF2-40B4-BE49-F238E27FC236}">
                  <a16:creationId xmlns:a16="http://schemas.microsoft.com/office/drawing/2014/main" id="{2B4B9E93-174D-B54B-90C1-115928A480FE}"/>
                </a:ext>
              </a:extLst>
            </p:cNvPr>
            <p:cNvSpPr txBox="1"/>
            <p:nvPr/>
          </p:nvSpPr>
          <p:spPr>
            <a:xfrm>
              <a:off x="5679572" y="1183152"/>
              <a:ext cx="1197764" cy="36933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dirty="0" err="1"/>
                <a:t>Cu</a:t>
              </a:r>
              <a:r>
                <a:rPr lang="de-DE" dirty="0"/>
                <a:t> &lt;200&gt;</a:t>
              </a:r>
            </a:p>
          </p:txBody>
        </p:sp>
        <p:sp>
          <p:nvSpPr>
            <p:cNvPr id="79" name="Textfeld 78">
              <a:extLst>
                <a:ext uri="{FF2B5EF4-FFF2-40B4-BE49-F238E27FC236}">
                  <a16:creationId xmlns:a16="http://schemas.microsoft.com/office/drawing/2014/main" id="{108C9FD3-3278-3348-B879-41DCE3989948}"/>
                </a:ext>
              </a:extLst>
            </p:cNvPr>
            <p:cNvSpPr txBox="1"/>
            <p:nvPr/>
          </p:nvSpPr>
          <p:spPr>
            <a:xfrm>
              <a:off x="8783094" y="1747428"/>
              <a:ext cx="1364476" cy="646331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/>
                <a:t>as received</a:t>
              </a:r>
            </a:p>
            <a:p>
              <a:pPr algn="l"/>
              <a:r>
                <a:rPr lang="en-US" dirty="0"/>
                <a:t>annealed</a:t>
              </a:r>
            </a:p>
          </p:txBody>
        </p:sp>
        <p:cxnSp>
          <p:nvCxnSpPr>
            <p:cNvPr id="80" name="Gerade Verbindung 79">
              <a:extLst>
                <a:ext uri="{FF2B5EF4-FFF2-40B4-BE49-F238E27FC236}">
                  <a16:creationId xmlns:a16="http://schemas.microsoft.com/office/drawing/2014/main" id="{E9657010-D1EB-D14B-B122-6E2455930473}"/>
                </a:ext>
              </a:extLst>
            </p:cNvPr>
            <p:cNvCxnSpPr/>
            <p:nvPr/>
          </p:nvCxnSpPr>
          <p:spPr>
            <a:xfrm>
              <a:off x="8293100" y="1964372"/>
              <a:ext cx="393700" cy="0"/>
            </a:xfrm>
            <a:prstGeom prst="line">
              <a:avLst/>
            </a:prstGeom>
            <a:ln>
              <a:solidFill>
                <a:schemeClr val="tx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Gerade Verbindung 80">
              <a:extLst>
                <a:ext uri="{FF2B5EF4-FFF2-40B4-BE49-F238E27FC236}">
                  <a16:creationId xmlns:a16="http://schemas.microsoft.com/office/drawing/2014/main" id="{77D7533E-D482-A641-BE6B-5953486A35F8}"/>
                </a:ext>
              </a:extLst>
            </p:cNvPr>
            <p:cNvCxnSpPr/>
            <p:nvPr/>
          </p:nvCxnSpPr>
          <p:spPr>
            <a:xfrm>
              <a:off x="8293100" y="2243772"/>
              <a:ext cx="393700" cy="0"/>
            </a:xfrm>
            <a:prstGeom prst="line">
              <a:avLst/>
            </a:prstGeom>
            <a:ln>
              <a:solidFill>
                <a:srgbClr val="C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Rechteck 82">
            <a:extLst>
              <a:ext uri="{FF2B5EF4-FFF2-40B4-BE49-F238E27FC236}">
                <a16:creationId xmlns:a16="http://schemas.microsoft.com/office/drawing/2014/main" id="{4C9DDDC1-C360-E740-90EE-D0F4431A7E68}"/>
              </a:ext>
            </a:extLst>
          </p:cNvPr>
          <p:cNvSpPr/>
          <p:nvPr/>
        </p:nvSpPr>
        <p:spPr>
          <a:xfrm>
            <a:off x="10420978" y="1650501"/>
            <a:ext cx="304800" cy="4148666"/>
          </a:xfrm>
          <a:prstGeom prst="rect">
            <a:avLst/>
          </a:prstGeom>
          <a:gradFill>
            <a:gsLst>
              <a:gs pos="0">
                <a:srgbClr val="FF0000"/>
              </a:gs>
              <a:gs pos="58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rgbClr val="0070C0"/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9951C2CA-1385-9D4A-AF54-0F0EE14BB1D5}"/>
              </a:ext>
            </a:extLst>
          </p:cNvPr>
          <p:cNvSpPr/>
          <p:nvPr/>
        </p:nvSpPr>
        <p:spPr>
          <a:xfrm>
            <a:off x="10249378" y="5680636"/>
            <a:ext cx="648000" cy="648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85" name="Textfeld 84">
            <a:extLst>
              <a:ext uri="{FF2B5EF4-FFF2-40B4-BE49-F238E27FC236}">
                <a16:creationId xmlns:a16="http://schemas.microsoft.com/office/drawing/2014/main" id="{A2405BBC-0F58-B84E-9C4C-9B63DD56C1D2}"/>
              </a:ext>
            </a:extLst>
          </p:cNvPr>
          <p:cNvSpPr txBox="1"/>
          <p:nvPr/>
        </p:nvSpPr>
        <p:spPr>
          <a:xfrm>
            <a:off x="11054069" y="5311304"/>
            <a:ext cx="488275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RT</a:t>
            </a:r>
          </a:p>
        </p:txBody>
      </p:sp>
      <p:sp>
        <p:nvSpPr>
          <p:cNvPr id="86" name="Textfeld 85">
            <a:extLst>
              <a:ext uri="{FF2B5EF4-FFF2-40B4-BE49-F238E27FC236}">
                <a16:creationId xmlns:a16="http://schemas.microsoft.com/office/drawing/2014/main" id="{00E79698-B49C-0745-A027-7B4536A050D5}"/>
              </a:ext>
            </a:extLst>
          </p:cNvPr>
          <p:cNvSpPr txBox="1"/>
          <p:nvPr/>
        </p:nvSpPr>
        <p:spPr>
          <a:xfrm>
            <a:off x="10147780" y="3905739"/>
            <a:ext cx="1723549" cy="36933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UHV - Bakeout</a:t>
            </a:r>
          </a:p>
        </p:txBody>
      </p:sp>
      <p:sp>
        <p:nvSpPr>
          <p:cNvPr id="87" name="Textfeld 86">
            <a:extLst>
              <a:ext uri="{FF2B5EF4-FFF2-40B4-BE49-F238E27FC236}">
                <a16:creationId xmlns:a16="http://schemas.microsoft.com/office/drawing/2014/main" id="{C7897DB5-1971-5241-9E39-A3535203C042}"/>
              </a:ext>
            </a:extLst>
          </p:cNvPr>
          <p:cNvSpPr txBox="1"/>
          <p:nvPr/>
        </p:nvSpPr>
        <p:spPr>
          <a:xfrm>
            <a:off x="10130847" y="1999189"/>
            <a:ext cx="2108269" cy="36933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Structural changes</a:t>
            </a:r>
          </a:p>
        </p:txBody>
      </p:sp>
      <p:sp>
        <p:nvSpPr>
          <p:cNvPr id="88" name="Textfeld 87">
            <a:extLst>
              <a:ext uri="{FF2B5EF4-FFF2-40B4-BE49-F238E27FC236}">
                <a16:creationId xmlns:a16="http://schemas.microsoft.com/office/drawing/2014/main" id="{97D60FF3-DEBD-A746-8499-6EC15DAEC39A}"/>
              </a:ext>
            </a:extLst>
          </p:cNvPr>
          <p:cNvSpPr txBox="1"/>
          <p:nvPr/>
        </p:nvSpPr>
        <p:spPr>
          <a:xfrm>
            <a:off x="10164713" y="1643589"/>
            <a:ext cx="829073" cy="36933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400°C</a:t>
            </a:r>
          </a:p>
        </p:txBody>
      </p:sp>
      <p:sp>
        <p:nvSpPr>
          <p:cNvPr id="89" name="Textfeld 88">
            <a:extLst>
              <a:ext uri="{FF2B5EF4-FFF2-40B4-BE49-F238E27FC236}">
                <a16:creationId xmlns:a16="http://schemas.microsoft.com/office/drawing/2014/main" id="{C8E126F2-A48C-4C4A-9718-2F2A9A9EAF55}"/>
              </a:ext>
            </a:extLst>
          </p:cNvPr>
          <p:cNvSpPr txBox="1"/>
          <p:nvPr/>
        </p:nvSpPr>
        <p:spPr>
          <a:xfrm>
            <a:off x="10164713" y="3133720"/>
            <a:ext cx="829073" cy="36933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250°C</a:t>
            </a:r>
          </a:p>
        </p:txBody>
      </p:sp>
      <p:sp>
        <p:nvSpPr>
          <p:cNvPr id="90" name="Textfeld 89">
            <a:extLst>
              <a:ext uri="{FF2B5EF4-FFF2-40B4-BE49-F238E27FC236}">
                <a16:creationId xmlns:a16="http://schemas.microsoft.com/office/drawing/2014/main" id="{83448508-32A8-DE42-B558-B91694E897BE}"/>
              </a:ext>
            </a:extLst>
          </p:cNvPr>
          <p:cNvSpPr txBox="1"/>
          <p:nvPr/>
        </p:nvSpPr>
        <p:spPr>
          <a:xfrm>
            <a:off x="10164713" y="4623851"/>
            <a:ext cx="829073" cy="36933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100°C</a:t>
            </a:r>
          </a:p>
        </p:txBody>
      </p:sp>
      <p:sp>
        <p:nvSpPr>
          <p:cNvPr id="91" name="Textfeld 90">
            <a:extLst>
              <a:ext uri="{FF2B5EF4-FFF2-40B4-BE49-F238E27FC236}">
                <a16:creationId xmlns:a16="http://schemas.microsoft.com/office/drawing/2014/main" id="{509090B3-C01B-0F41-A0FC-0D5D22D1047A}"/>
              </a:ext>
            </a:extLst>
          </p:cNvPr>
          <p:cNvSpPr txBox="1"/>
          <p:nvPr/>
        </p:nvSpPr>
        <p:spPr>
          <a:xfrm>
            <a:off x="10232454" y="5385852"/>
            <a:ext cx="700833" cy="369332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20°C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3306E10-55D4-4373-B63C-9F166FC11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262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4" grpId="0" animBg="1"/>
      <p:bldP spid="85" grpId="0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DCFC38-D593-5042-AEB0-3A528202E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Surface optimization</a:t>
            </a:r>
          </a:p>
        </p:txBody>
      </p:sp>
      <p:pic>
        <p:nvPicPr>
          <p:cNvPr id="5" name="Grafik 4" descr="Ein Bild, das Text, schwarz enthält.&#10;&#10;Automatisch generierte Beschreibung">
            <a:extLst>
              <a:ext uri="{FF2B5EF4-FFF2-40B4-BE49-F238E27FC236}">
                <a16:creationId xmlns:a16="http://schemas.microsoft.com/office/drawing/2014/main" id="{C8028305-40BF-BC4C-B8EB-5720E4FEE6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000" y="1560444"/>
            <a:ext cx="3405809" cy="255435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F3A1DC3B-71FB-604A-8DFD-DDF014C93AB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1087" y="1560444"/>
            <a:ext cx="3405809" cy="2554357"/>
          </a:xfrm>
          <a:prstGeom prst="rect">
            <a:avLst/>
          </a:prstGeom>
        </p:spPr>
      </p:pic>
      <p:pic>
        <p:nvPicPr>
          <p:cNvPr id="9" name="Grafik 8" descr="Ein Bild, das Text, Elektronik enthält.&#10;&#10;Automatisch generierte Beschreibung">
            <a:extLst>
              <a:ext uri="{FF2B5EF4-FFF2-40B4-BE49-F238E27FC236}">
                <a16:creationId xmlns:a16="http://schemas.microsoft.com/office/drawing/2014/main" id="{73BAAAC4-2A45-1642-84BD-8A3BB14B289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9175" y="1560444"/>
            <a:ext cx="3405810" cy="2554357"/>
          </a:xfrm>
          <a:prstGeom prst="rect">
            <a:avLst/>
          </a:prstGeom>
        </p:spPr>
      </p:pic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0F43EA23-EB76-3146-81C3-68D8DAB8976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998" y="2667349"/>
            <a:ext cx="3405810" cy="2554357"/>
          </a:xfrm>
          <a:prstGeom prst="rect">
            <a:avLst/>
          </a:prstGeom>
        </p:spPr>
      </p:pic>
      <p:pic>
        <p:nvPicPr>
          <p:cNvPr id="13" name="Grafik 12" descr="Ein Bild, das Text, Boden, draußen enthält.&#10;&#10;Automatisch generierte Beschreibung">
            <a:extLst>
              <a:ext uri="{FF2B5EF4-FFF2-40B4-BE49-F238E27FC236}">
                <a16:creationId xmlns:a16="http://schemas.microsoft.com/office/drawing/2014/main" id="{3489473F-A502-FF4D-8954-4321609B79B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1086" y="2667348"/>
            <a:ext cx="3405810" cy="2554357"/>
          </a:xfrm>
          <a:prstGeom prst="rect">
            <a:avLst/>
          </a:prstGeom>
        </p:spPr>
      </p:pic>
      <p:pic>
        <p:nvPicPr>
          <p:cNvPr id="15" name="Grafik 14" descr="Ein Bild, das Text, draußen enthält.&#10;&#10;Automatisch generierte Beschreibung">
            <a:extLst>
              <a:ext uri="{FF2B5EF4-FFF2-40B4-BE49-F238E27FC236}">
                <a16:creationId xmlns:a16="http://schemas.microsoft.com/office/drawing/2014/main" id="{085E35C5-F78F-DF4F-A5EC-061BC86379E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9174" y="2667348"/>
            <a:ext cx="3405810" cy="2554357"/>
          </a:xfrm>
          <a:prstGeom prst="rect">
            <a:avLst/>
          </a:prstGeom>
        </p:spPr>
      </p:pic>
      <p:pic>
        <p:nvPicPr>
          <p:cNvPr id="17" name="Grafik 16" descr="Ein Bild, das Text, Elektronik enthält.&#10;&#10;Automatisch generierte Beschreibung">
            <a:extLst>
              <a:ext uri="{FF2B5EF4-FFF2-40B4-BE49-F238E27FC236}">
                <a16:creationId xmlns:a16="http://schemas.microsoft.com/office/drawing/2014/main" id="{0A600D7E-57F4-CC47-AC8F-2190D60D0FA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997" y="3829186"/>
            <a:ext cx="3405810" cy="2554358"/>
          </a:xfrm>
          <a:prstGeom prst="rect">
            <a:avLst/>
          </a:prstGeom>
        </p:spPr>
      </p:pic>
      <p:pic>
        <p:nvPicPr>
          <p:cNvPr id="19" name="Grafik 18" descr="Ein Bild, das Text enthält.&#10;&#10;Automatisch generierte Beschreibung">
            <a:extLst>
              <a:ext uri="{FF2B5EF4-FFF2-40B4-BE49-F238E27FC236}">
                <a16:creationId xmlns:a16="http://schemas.microsoft.com/office/drawing/2014/main" id="{48F8790C-C53D-B44D-91A2-E75614F60AC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1085" y="3829186"/>
            <a:ext cx="3405809" cy="2554357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F9265168-CACA-E74F-9F76-0E7F288C7B9F}"/>
              </a:ext>
            </a:extLst>
          </p:cNvPr>
          <p:cNvSpPr txBox="1"/>
          <p:nvPr/>
        </p:nvSpPr>
        <p:spPr>
          <a:xfrm>
            <a:off x="8517835" y="5615609"/>
            <a:ext cx="2464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- Not yet good enough…</a:t>
            </a:r>
          </a:p>
        </p:txBody>
      </p:sp>
      <p:sp>
        <p:nvSpPr>
          <p:cNvPr id="18" name="Fußzeilenplatzhalter 3">
            <a:extLst>
              <a:ext uri="{FF2B5EF4-FFF2-40B4-BE49-F238E27FC236}">
                <a16:creationId xmlns:a16="http://schemas.microsoft.com/office/drawing/2014/main" id="{5849CC3B-1AA8-D7B9-3D62-F9464026A7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04532" y="6560612"/>
            <a:ext cx="3860800" cy="357157"/>
          </a:xfrm>
        </p:spPr>
        <p:txBody>
          <a:bodyPr/>
          <a:lstStyle/>
          <a:p>
            <a:pPr algn="l"/>
            <a:r>
              <a:rPr lang="de-DE" dirty="0"/>
              <a:t>Leon Kirsch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B0CEBA7-49E9-475A-8D69-96CB0E2D9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256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DCFC38-D593-5042-AEB0-3A528202E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Surface optimization – further ideas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A13EC96-CA5B-BA45-9FDF-2417471495C1}"/>
              </a:ext>
            </a:extLst>
          </p:cNvPr>
          <p:cNvSpPr txBox="1"/>
          <p:nvPr/>
        </p:nvSpPr>
        <p:spPr>
          <a:xfrm>
            <a:off x="838200" y="1690688"/>
            <a:ext cx="10410286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Electropolishing: 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electrochemical process in acid (</a:t>
            </a:r>
            <a:r>
              <a:rPr lang="en-US" dirty="0" err="1"/>
              <a:t>ph</a:t>
            </a:r>
            <a:r>
              <a:rPr lang="en-US" dirty="0"/>
              <a:t>: 1) with some 100 mA / cm</a:t>
            </a:r>
            <a:r>
              <a:rPr lang="en-US" baseline="30000" dirty="0"/>
              <a:t>2</a:t>
            </a:r>
            <a:r>
              <a:rPr lang="en-US" dirty="0"/>
              <a:t> at 40-65°C for some minutes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„Real chemistry“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Few 10 µm / min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err="1"/>
              <a:t>Plasmapolishing</a:t>
            </a:r>
            <a:r>
              <a:rPr lang="en-US" dirty="0"/>
              <a:t>: 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similar to </a:t>
            </a:r>
            <a:r>
              <a:rPr lang="en-US" dirty="0" err="1"/>
              <a:t>dto</a:t>
            </a:r>
            <a:r>
              <a:rPr lang="en-US" dirty="0"/>
              <a:t>, but </a:t>
            </a:r>
            <a:r>
              <a:rPr lang="en-US" dirty="0" err="1"/>
              <a:t>ph</a:t>
            </a:r>
            <a:r>
              <a:rPr lang="en-US" dirty="0"/>
              <a:t>: 3,5 … 7,5; 120 mA / cm</a:t>
            </a:r>
            <a:r>
              <a:rPr lang="en-US" baseline="30000" dirty="0"/>
              <a:t>2</a:t>
            </a:r>
            <a:r>
              <a:rPr lang="en-US" dirty="0"/>
              <a:t> at &gt; 85°C for few minutes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Kinematic content due to high working potential &gt; 200 V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Few µm / min</a:t>
            </a:r>
          </a:p>
          <a:p>
            <a:pPr lvl="1"/>
            <a:endParaRPr lang="en-US" dirty="0"/>
          </a:p>
          <a:p>
            <a:pPr marL="742950" lvl="1" indent="-285750">
              <a:buFontTx/>
              <a:buChar char="-"/>
            </a:pPr>
            <a:r>
              <a:rPr lang="en-US" dirty="0"/>
              <a:t>Dry etching (neutralized sputtering)/ sputtering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 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Laserpolishing</a:t>
            </a:r>
            <a:r>
              <a:rPr lang="en-US" dirty="0"/>
              <a:t>: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Laser ablation</a:t>
            </a:r>
          </a:p>
          <a:p>
            <a:pPr marL="1200150" lvl="2" indent="-285750">
              <a:buFontTx/>
              <a:buChar char="-"/>
            </a:pPr>
            <a:r>
              <a:rPr lang="en-US" dirty="0"/>
              <a:t>Short pulsed laser, removal of material, non-thermal process</a:t>
            </a:r>
          </a:p>
          <a:p>
            <a:pPr marL="1200150" lvl="2" indent="-285750">
              <a:buFontTx/>
              <a:buChar char="-"/>
            </a:pPr>
            <a:endParaRPr lang="en-US" dirty="0"/>
          </a:p>
          <a:p>
            <a:pPr marL="742950" lvl="1" indent="-285750">
              <a:buFontTx/>
              <a:buChar char="-"/>
            </a:pPr>
            <a:r>
              <a:rPr lang="en-US" dirty="0"/>
              <a:t>Laser polishing</a:t>
            </a:r>
          </a:p>
          <a:p>
            <a:pPr marL="1200150" lvl="2" indent="-285750">
              <a:buFontTx/>
              <a:buChar char="-"/>
            </a:pPr>
            <a:r>
              <a:rPr lang="en-US" dirty="0"/>
              <a:t>Pulses &gt; ns, melting of material, thermal process</a:t>
            </a:r>
          </a:p>
        </p:txBody>
      </p:sp>
      <p:sp>
        <p:nvSpPr>
          <p:cNvPr id="7" name="Fußzeilenplatzhalter 3">
            <a:extLst>
              <a:ext uri="{FF2B5EF4-FFF2-40B4-BE49-F238E27FC236}">
                <a16:creationId xmlns:a16="http://schemas.microsoft.com/office/drawing/2014/main" id="{95AA5FC6-E0A3-3F33-D645-BA8AFF345B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04532" y="6560612"/>
            <a:ext cx="3860800" cy="357157"/>
          </a:xfrm>
        </p:spPr>
        <p:txBody>
          <a:bodyPr/>
          <a:lstStyle/>
          <a:p>
            <a:pPr algn="l"/>
            <a:r>
              <a:rPr lang="de-DE" dirty="0"/>
              <a:t>Leon Kirsch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DBA86C8-1B09-4B46-9F7B-254C0A572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97478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1DFE10-2947-184D-B5E5-DD6538D87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Laserpolishing - requirements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31D43954-7A75-3B45-9F62-E6232F4B2572}"/>
                  </a:ext>
                </a:extLst>
              </p:cNvPr>
              <p:cNvSpPr txBox="1"/>
              <p:nvPr/>
            </p:nvSpPr>
            <p:spPr>
              <a:xfrm>
                <a:off x="594360" y="1690688"/>
                <a:ext cx="4499950" cy="39703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Tx/>
                  <a:buChar char="-"/>
                </a:pPr>
                <a:r>
                  <a:rPr lang="en-US" dirty="0"/>
                  <a:t>For ablation: </a:t>
                </a:r>
              </a:p>
              <a:p>
                <a:pPr marL="742950" lvl="1" indent="-285750">
                  <a:buFontTx/>
                  <a:buChar char="-"/>
                </a:pPr>
                <a:r>
                  <a:rPr lang="en-US" dirty="0"/>
                  <a:t>Gaussian beam (linearly polarized)</a:t>
                </a:r>
              </a:p>
              <a:p>
                <a:pPr marL="742950" lvl="1" indent="-285750">
                  <a:buFontTx/>
                  <a:buChar char="-"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: wide range, e.g. 1030 nm</a:t>
                </a:r>
              </a:p>
              <a:p>
                <a:pPr marL="742950" lvl="1" indent="-285750">
                  <a:buFontTx/>
                  <a:buChar char="-"/>
                </a:pPr>
                <a:r>
                  <a:rPr lang="en-US" dirty="0"/>
                  <a:t>Pulse </a:t>
                </a:r>
                <a:r>
                  <a:rPr lang="en-US" dirty="0" err="1"/>
                  <a:t>lenght</a:t>
                </a:r>
                <a:r>
                  <a:rPr lang="en-US" dirty="0"/>
                  <a:t>: 100 - 200 fs</a:t>
                </a:r>
              </a:p>
              <a:p>
                <a:pPr marL="742950" lvl="1" indent="-285750">
                  <a:buFontTx/>
                  <a:buChar char="-"/>
                </a:pPr>
                <a:r>
                  <a:rPr lang="en-US" dirty="0"/>
                  <a:t>Repetition rate: &gt; kHz</a:t>
                </a:r>
              </a:p>
              <a:p>
                <a:pPr marL="742950" lvl="1" indent="-285750">
                  <a:buFontTx/>
                  <a:buChar char="-"/>
                </a:pPr>
                <a:r>
                  <a:rPr lang="en-US" dirty="0"/>
                  <a:t>Peak fluence: ~ 2 J / cm</a:t>
                </a:r>
                <a:r>
                  <a:rPr lang="en-US" baseline="30000" dirty="0"/>
                  <a:t>2</a:t>
                </a:r>
              </a:p>
              <a:p>
                <a:pPr lvl="1"/>
                <a:endParaRPr lang="en-US" dirty="0"/>
              </a:p>
              <a:p>
                <a:pPr marL="742950" lvl="1" indent="-285750">
                  <a:buFontTx/>
                  <a:buChar char="-"/>
                </a:pPr>
                <a:endParaRPr lang="en-US" dirty="0"/>
              </a:p>
              <a:p>
                <a:pPr marL="742950" lvl="1" indent="-285750">
                  <a:buFontTx/>
                  <a:buChar char="-"/>
                </a:pPr>
                <a:endParaRPr lang="en-US" dirty="0"/>
              </a:p>
              <a:p>
                <a:pPr marL="285750" indent="-285750">
                  <a:buFontTx/>
                  <a:buChar char="-"/>
                </a:pPr>
                <a:r>
                  <a:rPr lang="en-US" dirty="0"/>
                  <a:t>For polishing:</a:t>
                </a:r>
              </a:p>
              <a:p>
                <a:pPr marL="742950" lvl="1" indent="-285750">
                  <a:buFontTx/>
                  <a:buChar char="-"/>
                </a:pPr>
                <a:r>
                  <a:rPr lang="en-US" dirty="0"/>
                  <a:t>Gaussian beam</a:t>
                </a:r>
              </a:p>
              <a:p>
                <a:pPr marL="742950" lvl="1" indent="-285750">
                  <a:buFontTx/>
                  <a:buChar char="-"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: wide range, e.g. 1030 nm</a:t>
                </a:r>
              </a:p>
              <a:p>
                <a:pPr marL="742950" lvl="1" indent="-285750">
                  <a:buFontTx/>
                  <a:buChar char="-"/>
                </a:pPr>
                <a:r>
                  <a:rPr lang="en-US" dirty="0"/>
                  <a:t>High Duty Cycle</a:t>
                </a:r>
              </a:p>
              <a:p>
                <a:pPr marL="742950" lvl="1" indent="-285750">
                  <a:buFontTx/>
                  <a:buChar char="-"/>
                </a:pPr>
                <a:r>
                  <a:rPr lang="en-US" dirty="0"/>
                  <a:t>Peak fluence: </a:t>
                </a:r>
                <a:r>
                  <a:rPr lang="en-US" dirty="0" err="1"/>
                  <a:t>tbd</a:t>
                </a:r>
                <a:endParaRPr lang="en-US" baseline="30000" dirty="0"/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31D43954-7A75-3B45-9F62-E6232F4B25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360" y="1690688"/>
                <a:ext cx="4499950" cy="3970318"/>
              </a:xfrm>
              <a:prstGeom prst="rect">
                <a:avLst/>
              </a:prstGeom>
              <a:blipFill>
                <a:blip r:embed="rId3"/>
                <a:stretch>
                  <a:fillRect l="-949" t="-767" r="-407" b="-13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feld 4">
            <a:extLst>
              <a:ext uri="{FF2B5EF4-FFF2-40B4-BE49-F238E27FC236}">
                <a16:creationId xmlns:a16="http://schemas.microsoft.com/office/drawing/2014/main" id="{C3B74D4C-441A-7842-B1E1-16ACE093D336}"/>
              </a:ext>
            </a:extLst>
          </p:cNvPr>
          <p:cNvSpPr txBox="1"/>
          <p:nvPr/>
        </p:nvSpPr>
        <p:spPr>
          <a:xfrm>
            <a:off x="5432435" y="1683923"/>
            <a:ext cx="60515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Infrastructure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Vacuum chamber with sample exchange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Sample heater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Lateral scanning ~ 10 x 10 mm</a:t>
            </a:r>
            <a:r>
              <a:rPr lang="en-US" baseline="30000" dirty="0"/>
              <a:t>2</a:t>
            </a:r>
            <a:r>
              <a:rPr lang="en-US" dirty="0"/>
              <a:t>, either laser or sample 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57CD923A-B0DD-4B43-8146-220AB47A47B5}"/>
              </a:ext>
            </a:extLst>
          </p:cNvPr>
          <p:cNvSpPr/>
          <p:nvPr/>
        </p:nvSpPr>
        <p:spPr>
          <a:xfrm>
            <a:off x="8134696" y="4100708"/>
            <a:ext cx="1364105" cy="18157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B3580579-5D03-E64D-9D31-19C93399C3D4}"/>
              </a:ext>
            </a:extLst>
          </p:cNvPr>
          <p:cNvGrpSpPr/>
          <p:nvPr/>
        </p:nvGrpSpPr>
        <p:grpSpPr>
          <a:xfrm rot="5400000">
            <a:off x="5909210" y="3746157"/>
            <a:ext cx="1056167" cy="2539802"/>
            <a:chOff x="5567916" y="3691861"/>
            <a:chExt cx="1056167" cy="2539802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24F7E73-D3DA-F340-B8AE-D556095B598A}"/>
                </a:ext>
              </a:extLst>
            </p:cNvPr>
            <p:cNvSpPr/>
            <p:nvPr/>
          </p:nvSpPr>
          <p:spPr>
            <a:xfrm>
              <a:off x="5567916" y="5175496"/>
              <a:ext cx="1056167" cy="105616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Gerade Verbindung 7">
              <a:extLst>
                <a:ext uri="{FF2B5EF4-FFF2-40B4-BE49-F238E27FC236}">
                  <a16:creationId xmlns:a16="http://schemas.microsoft.com/office/drawing/2014/main" id="{5EA4CC5F-BBC9-DF45-BDA1-00118E2C3FAA}"/>
                </a:ext>
              </a:extLst>
            </p:cNvPr>
            <p:cNvCxnSpPr>
              <a:cxnSpLocks/>
            </p:cNvCxnSpPr>
            <p:nvPr/>
          </p:nvCxnSpPr>
          <p:spPr>
            <a:xfrm>
              <a:off x="5722588" y="5315992"/>
              <a:ext cx="228100" cy="90149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8">
              <a:extLst>
                <a:ext uri="{FF2B5EF4-FFF2-40B4-BE49-F238E27FC236}">
                  <a16:creationId xmlns:a16="http://schemas.microsoft.com/office/drawing/2014/main" id="{95F42611-058A-584D-99B5-E5C4CD88DB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29401" y="5312448"/>
              <a:ext cx="228100" cy="90149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D63079EB-9F92-7144-A4E5-B6E18C61D15F}"/>
                </a:ext>
              </a:extLst>
            </p:cNvPr>
            <p:cNvGrpSpPr/>
            <p:nvPr/>
          </p:nvGrpSpPr>
          <p:grpSpPr>
            <a:xfrm>
              <a:off x="5567916" y="3691861"/>
              <a:ext cx="1056167" cy="1056167"/>
              <a:chOff x="1562986" y="5000847"/>
              <a:chExt cx="1056167" cy="1056167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6217A9FF-4339-B44F-AB4F-3D3E26FDCE9F}"/>
                  </a:ext>
                </a:extLst>
              </p:cNvPr>
              <p:cNvSpPr/>
              <p:nvPr/>
            </p:nvSpPr>
            <p:spPr>
              <a:xfrm>
                <a:off x="1562986" y="5000847"/>
                <a:ext cx="1056167" cy="1056167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Gerade Verbindung 11">
                <a:extLst>
                  <a:ext uri="{FF2B5EF4-FFF2-40B4-BE49-F238E27FC236}">
                    <a16:creationId xmlns:a16="http://schemas.microsoft.com/office/drawing/2014/main" id="{3C94371A-5328-2E4B-8ACB-3DEFFE771A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17658" y="5141343"/>
                <a:ext cx="228100" cy="90149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Gerade Verbindung 12">
                <a:extLst>
                  <a:ext uri="{FF2B5EF4-FFF2-40B4-BE49-F238E27FC236}">
                    <a16:creationId xmlns:a16="http://schemas.microsoft.com/office/drawing/2014/main" id="{6D201915-D710-3945-8004-B02BAB62D2D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24471" y="5137799"/>
                <a:ext cx="228100" cy="90149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71515D6-29DC-8F4F-91B8-1CC5F1F616CA}"/>
                </a:ext>
              </a:extLst>
            </p:cNvPr>
            <p:cNvSpPr/>
            <p:nvPr/>
          </p:nvSpPr>
          <p:spPr>
            <a:xfrm>
              <a:off x="5912835" y="4042734"/>
              <a:ext cx="354419" cy="354419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4222231-9902-9F44-9497-F9880C09D250}"/>
                </a:ext>
              </a:extLst>
            </p:cNvPr>
            <p:cNvSpPr/>
            <p:nvPr/>
          </p:nvSpPr>
          <p:spPr>
            <a:xfrm>
              <a:off x="6043969" y="4172546"/>
              <a:ext cx="106326" cy="10701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Gerade Verbindung 15">
              <a:extLst>
                <a:ext uri="{FF2B5EF4-FFF2-40B4-BE49-F238E27FC236}">
                  <a16:creationId xmlns:a16="http://schemas.microsoft.com/office/drawing/2014/main" id="{3D0D3C25-F78E-9846-92BD-24A6A0F32D28}"/>
                </a:ext>
              </a:extLst>
            </p:cNvPr>
            <p:cNvCxnSpPr>
              <a:cxnSpLocks/>
              <a:stCxn id="7" idx="0"/>
              <a:endCxn id="11" idx="4"/>
            </p:cNvCxnSpPr>
            <p:nvPr/>
          </p:nvCxnSpPr>
          <p:spPr>
            <a:xfrm flipV="1">
              <a:off x="6096000" y="4748028"/>
              <a:ext cx="0" cy="42746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1FBC3DBD-E1A6-354E-96E1-B4022D24CAE9}"/>
              </a:ext>
            </a:extLst>
          </p:cNvPr>
          <p:cNvCxnSpPr>
            <a:cxnSpLocks/>
          </p:cNvCxnSpPr>
          <p:nvPr/>
        </p:nvCxnSpPr>
        <p:spPr>
          <a:xfrm rot="5400000" flipV="1">
            <a:off x="7920929" y="4803457"/>
            <a:ext cx="0" cy="42746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067CECE3-C8E3-494E-A4AA-E3467010B53A}"/>
              </a:ext>
            </a:extLst>
          </p:cNvPr>
          <p:cNvGrpSpPr/>
          <p:nvPr/>
        </p:nvGrpSpPr>
        <p:grpSpPr>
          <a:xfrm>
            <a:off x="9926301" y="4480480"/>
            <a:ext cx="1056167" cy="1056167"/>
            <a:chOff x="10372469" y="4122057"/>
            <a:chExt cx="1056167" cy="1056167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1B9DD43-2400-6A44-B4F2-214B3EDFB2BF}"/>
                </a:ext>
              </a:extLst>
            </p:cNvPr>
            <p:cNvSpPr/>
            <p:nvPr/>
          </p:nvSpPr>
          <p:spPr>
            <a:xfrm>
              <a:off x="10372469" y="4122057"/>
              <a:ext cx="1056167" cy="1056167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9541BB8D-2FCD-4340-9BFD-ED56F3322048}"/>
                </a:ext>
              </a:extLst>
            </p:cNvPr>
            <p:cNvCxnSpPr/>
            <p:nvPr/>
          </p:nvCxnSpPr>
          <p:spPr>
            <a:xfrm>
              <a:off x="10692265" y="4417542"/>
              <a:ext cx="205563" cy="52453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DD533B88-2516-724D-A4DA-15AD2AA3BA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897828" y="4413190"/>
              <a:ext cx="205563" cy="52453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25">
              <a:extLst>
                <a:ext uri="{FF2B5EF4-FFF2-40B4-BE49-F238E27FC236}">
                  <a16:creationId xmlns:a16="http://schemas.microsoft.com/office/drawing/2014/main" id="{3ABE5CC0-2625-8D45-8638-42B3D5F3B6FC}"/>
                </a:ext>
              </a:extLst>
            </p:cNvPr>
            <p:cNvCxnSpPr/>
            <p:nvPr/>
          </p:nvCxnSpPr>
          <p:spPr>
            <a:xfrm>
              <a:off x="10603023" y="4679811"/>
              <a:ext cx="61732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B85A42B7-2107-824E-802E-C4BC704FE4EF}"/>
              </a:ext>
            </a:extLst>
          </p:cNvPr>
          <p:cNvCxnSpPr>
            <a:cxnSpLocks/>
            <a:stCxn id="6" idx="3"/>
            <a:endCxn id="23" idx="2"/>
          </p:cNvCxnSpPr>
          <p:nvPr/>
        </p:nvCxnSpPr>
        <p:spPr>
          <a:xfrm>
            <a:off x="9498801" y="5008563"/>
            <a:ext cx="427500" cy="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hteck 29">
            <a:extLst>
              <a:ext uri="{FF2B5EF4-FFF2-40B4-BE49-F238E27FC236}">
                <a16:creationId xmlns:a16="http://schemas.microsoft.com/office/drawing/2014/main" id="{ACAB0053-76CF-114D-A5A6-57ABE505BF06}"/>
              </a:ext>
            </a:extLst>
          </p:cNvPr>
          <p:cNvSpPr/>
          <p:nvPr/>
        </p:nvSpPr>
        <p:spPr>
          <a:xfrm>
            <a:off x="8360211" y="5681272"/>
            <a:ext cx="913073" cy="18737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E196D833-FFCC-C14E-8B9E-A3FD8CF84B89}"/>
              </a:ext>
            </a:extLst>
          </p:cNvPr>
          <p:cNvSpPr txBox="1"/>
          <p:nvPr/>
        </p:nvSpPr>
        <p:spPr>
          <a:xfrm>
            <a:off x="5432435" y="5646779"/>
            <a:ext cx="2009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Vacuum generation</a:t>
            </a: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27D0AE78-1E2E-9D49-926B-E27C1D27F62F}"/>
              </a:ext>
            </a:extLst>
          </p:cNvPr>
          <p:cNvSpPr txBox="1"/>
          <p:nvPr/>
        </p:nvSpPr>
        <p:spPr>
          <a:xfrm>
            <a:off x="9505465" y="5595988"/>
            <a:ext cx="2303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Vacuum measurement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D3B6E574-7769-204D-A4E1-8C45A466EEC3}"/>
              </a:ext>
            </a:extLst>
          </p:cNvPr>
          <p:cNvSpPr txBox="1"/>
          <p:nvPr/>
        </p:nvSpPr>
        <p:spPr>
          <a:xfrm>
            <a:off x="6651028" y="6063310"/>
            <a:ext cx="4554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Sampleholder with heater and lateral scanning</a:t>
            </a:r>
          </a:p>
        </p:txBody>
      </p:sp>
      <p:cxnSp>
        <p:nvCxnSpPr>
          <p:cNvPr id="35" name="Gerade Verbindung 34">
            <a:extLst>
              <a:ext uri="{FF2B5EF4-FFF2-40B4-BE49-F238E27FC236}">
                <a16:creationId xmlns:a16="http://schemas.microsoft.com/office/drawing/2014/main" id="{FEA1661A-6F79-094B-8498-B4EE20454A9D}"/>
              </a:ext>
            </a:extLst>
          </p:cNvPr>
          <p:cNvCxnSpPr>
            <a:stCxn id="30" idx="2"/>
            <a:endCxn id="33" idx="0"/>
          </p:cNvCxnSpPr>
          <p:nvPr/>
        </p:nvCxnSpPr>
        <p:spPr>
          <a:xfrm>
            <a:off x="8816748" y="5868649"/>
            <a:ext cx="111570" cy="19466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36">
            <a:extLst>
              <a:ext uri="{FF2B5EF4-FFF2-40B4-BE49-F238E27FC236}">
                <a16:creationId xmlns:a16="http://schemas.microsoft.com/office/drawing/2014/main" id="{76BA47C2-86CC-854E-A904-AB2C76719000}"/>
              </a:ext>
            </a:extLst>
          </p:cNvPr>
          <p:cNvCxnSpPr/>
          <p:nvPr/>
        </p:nvCxnSpPr>
        <p:spPr>
          <a:xfrm>
            <a:off x="8053216" y="5646779"/>
            <a:ext cx="1543987" cy="0"/>
          </a:xfrm>
          <a:prstGeom prst="line">
            <a:avLst/>
          </a:prstGeom>
          <a:ln w="127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37">
            <a:extLst>
              <a:ext uri="{FF2B5EF4-FFF2-40B4-BE49-F238E27FC236}">
                <a16:creationId xmlns:a16="http://schemas.microsoft.com/office/drawing/2014/main" id="{6EB3D7CC-267B-EB49-8535-2DEFC9A7C2A1}"/>
              </a:ext>
            </a:extLst>
          </p:cNvPr>
          <p:cNvCxnSpPr>
            <a:cxnSpLocks/>
          </p:cNvCxnSpPr>
          <p:nvPr/>
        </p:nvCxnSpPr>
        <p:spPr>
          <a:xfrm>
            <a:off x="9785754" y="4210221"/>
            <a:ext cx="460343" cy="0"/>
          </a:xfrm>
          <a:prstGeom prst="line">
            <a:avLst/>
          </a:prstGeom>
          <a:ln w="12700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feld 39">
            <a:extLst>
              <a:ext uri="{FF2B5EF4-FFF2-40B4-BE49-F238E27FC236}">
                <a16:creationId xmlns:a16="http://schemas.microsoft.com/office/drawing/2014/main" id="{F90F21F5-1242-F74F-AA16-8D2231E5EA16}"/>
              </a:ext>
            </a:extLst>
          </p:cNvPr>
          <p:cNvSpPr txBox="1"/>
          <p:nvPr/>
        </p:nvSpPr>
        <p:spPr>
          <a:xfrm>
            <a:off x="10246097" y="4024313"/>
            <a:ext cx="1243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Focal plane</a:t>
            </a:r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52DF5D00-F3A3-C14E-AF21-220470179CB2}"/>
              </a:ext>
            </a:extLst>
          </p:cNvPr>
          <p:cNvSpPr/>
          <p:nvPr/>
        </p:nvSpPr>
        <p:spPr>
          <a:xfrm>
            <a:off x="8143200" y="4089600"/>
            <a:ext cx="1346400" cy="1144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15022E1B-49E5-644C-A3C9-E208ADD0A083}"/>
              </a:ext>
            </a:extLst>
          </p:cNvPr>
          <p:cNvSpPr txBox="1"/>
          <p:nvPr/>
        </p:nvSpPr>
        <p:spPr>
          <a:xfrm>
            <a:off x="5529704" y="3969494"/>
            <a:ext cx="1815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Entrance window</a:t>
            </a:r>
          </a:p>
        </p:txBody>
      </p:sp>
      <p:cxnSp>
        <p:nvCxnSpPr>
          <p:cNvPr id="44" name="Gerade Verbindung 43">
            <a:extLst>
              <a:ext uri="{FF2B5EF4-FFF2-40B4-BE49-F238E27FC236}">
                <a16:creationId xmlns:a16="http://schemas.microsoft.com/office/drawing/2014/main" id="{D12318B1-ACE7-0948-8129-212D47142ABE}"/>
              </a:ext>
            </a:extLst>
          </p:cNvPr>
          <p:cNvCxnSpPr>
            <a:cxnSpLocks/>
            <a:stCxn id="42" idx="3"/>
            <a:endCxn id="41" idx="1"/>
          </p:cNvCxnSpPr>
          <p:nvPr/>
        </p:nvCxnSpPr>
        <p:spPr>
          <a:xfrm flipV="1">
            <a:off x="7344881" y="4146850"/>
            <a:ext cx="798319" cy="731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hteck 44">
            <a:extLst>
              <a:ext uri="{FF2B5EF4-FFF2-40B4-BE49-F238E27FC236}">
                <a16:creationId xmlns:a16="http://schemas.microsoft.com/office/drawing/2014/main" id="{6F39AFA3-36F5-D04C-960E-C68044F178D6}"/>
              </a:ext>
            </a:extLst>
          </p:cNvPr>
          <p:cNvSpPr/>
          <p:nvPr/>
        </p:nvSpPr>
        <p:spPr>
          <a:xfrm rot="18761933">
            <a:off x="8435066" y="3312802"/>
            <a:ext cx="725201" cy="457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Sonne 45">
            <a:extLst>
              <a:ext uri="{FF2B5EF4-FFF2-40B4-BE49-F238E27FC236}">
                <a16:creationId xmlns:a16="http://schemas.microsoft.com/office/drawing/2014/main" id="{5F525773-7FDB-A84A-94BC-EA644DC6A6F8}"/>
              </a:ext>
            </a:extLst>
          </p:cNvPr>
          <p:cNvSpPr/>
          <p:nvPr/>
        </p:nvSpPr>
        <p:spPr>
          <a:xfrm>
            <a:off x="10941203" y="3178164"/>
            <a:ext cx="337514" cy="344424"/>
          </a:xfrm>
          <a:prstGeom prst="sun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Gerade Verbindung 47">
            <a:extLst>
              <a:ext uri="{FF2B5EF4-FFF2-40B4-BE49-F238E27FC236}">
                <a16:creationId xmlns:a16="http://schemas.microsoft.com/office/drawing/2014/main" id="{230004B6-304C-AA44-830D-396EF1A8AE15}"/>
              </a:ext>
            </a:extLst>
          </p:cNvPr>
          <p:cNvCxnSpPr>
            <a:cxnSpLocks/>
            <a:stCxn id="46" idx="1"/>
            <a:endCxn id="45" idx="2"/>
          </p:cNvCxnSpPr>
          <p:nvPr/>
        </p:nvCxnSpPr>
        <p:spPr>
          <a:xfrm flipH="1">
            <a:off x="8814467" y="3350376"/>
            <a:ext cx="2126736" cy="787"/>
          </a:xfrm>
          <a:prstGeom prst="line">
            <a:avLst/>
          </a:prstGeom>
          <a:ln w="28575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49">
            <a:extLst>
              <a:ext uri="{FF2B5EF4-FFF2-40B4-BE49-F238E27FC236}">
                <a16:creationId xmlns:a16="http://schemas.microsoft.com/office/drawing/2014/main" id="{B88C52B1-53C6-0A48-9E57-DED312D9704D}"/>
              </a:ext>
            </a:extLst>
          </p:cNvPr>
          <p:cNvCxnSpPr>
            <a:cxnSpLocks/>
            <a:stCxn id="45" idx="2"/>
            <a:endCxn id="30" idx="0"/>
          </p:cNvCxnSpPr>
          <p:nvPr/>
        </p:nvCxnSpPr>
        <p:spPr>
          <a:xfrm>
            <a:off x="8814467" y="3351163"/>
            <a:ext cx="2281" cy="2330109"/>
          </a:xfrm>
          <a:prstGeom prst="line">
            <a:avLst/>
          </a:prstGeom>
          <a:ln w="28575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feld 50">
            <a:extLst>
              <a:ext uri="{FF2B5EF4-FFF2-40B4-BE49-F238E27FC236}">
                <a16:creationId xmlns:a16="http://schemas.microsoft.com/office/drawing/2014/main" id="{17E3D5CE-3830-9A42-BD66-0921A17F4F57}"/>
              </a:ext>
            </a:extLst>
          </p:cNvPr>
          <p:cNvSpPr txBox="1"/>
          <p:nvPr/>
        </p:nvSpPr>
        <p:spPr>
          <a:xfrm>
            <a:off x="9670487" y="3018723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Laser</a:t>
            </a:r>
          </a:p>
        </p:txBody>
      </p:sp>
      <p:sp>
        <p:nvSpPr>
          <p:cNvPr id="18" name="Fußzeilenplatzhalter 3">
            <a:extLst>
              <a:ext uri="{FF2B5EF4-FFF2-40B4-BE49-F238E27FC236}">
                <a16:creationId xmlns:a16="http://schemas.microsoft.com/office/drawing/2014/main" id="{8E3602AF-C8EC-55B8-7401-C88DBB7D2D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04532" y="6560612"/>
            <a:ext cx="3860800" cy="357157"/>
          </a:xfrm>
        </p:spPr>
        <p:txBody>
          <a:bodyPr/>
          <a:lstStyle/>
          <a:p>
            <a:pPr algn="l"/>
            <a:r>
              <a:rPr lang="de-DE" dirty="0"/>
              <a:t>Leon Kirsch</a:t>
            </a:r>
          </a:p>
        </p:txBody>
      </p:sp>
      <p:pic>
        <p:nvPicPr>
          <p:cNvPr id="67" name="Grafik 66">
            <a:extLst>
              <a:ext uri="{FF2B5EF4-FFF2-40B4-BE49-F238E27FC236}">
                <a16:creationId xmlns:a16="http://schemas.microsoft.com/office/drawing/2014/main" id="{4AD4D140-7865-46A4-9061-B49F0D2B6C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907" y="3526733"/>
            <a:ext cx="3689871" cy="2767403"/>
          </a:xfrm>
          <a:prstGeom prst="rect">
            <a:avLst/>
          </a:prstGeom>
        </p:spPr>
      </p:pic>
      <p:sp>
        <p:nvSpPr>
          <p:cNvPr id="68" name="Foliennummernplatzhalter 67">
            <a:extLst>
              <a:ext uri="{FF2B5EF4-FFF2-40B4-BE49-F238E27FC236}">
                <a16:creationId xmlns:a16="http://schemas.microsoft.com/office/drawing/2014/main" id="{82FCD29D-FB63-4399-9449-CA6F3C60F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500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E4AFE6-529E-0D43-A3F5-B8E457456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Working plan (ablation)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808C295-651E-574D-809F-6FFEF1F26875}"/>
              </a:ext>
            </a:extLst>
          </p:cNvPr>
          <p:cNvSpPr txBox="1"/>
          <p:nvPr/>
        </p:nvSpPr>
        <p:spPr>
          <a:xfrm>
            <a:off x="838201" y="1690688"/>
            <a:ext cx="105156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Setup vacuum chamber with pumping, analysis, heater and lateral scan (3 – 4 month </a:t>
            </a:r>
            <a:r>
              <a:rPr lang="en-US" dirty="0">
                <a:sym typeface="Wingdings" pitchFamily="2" charset="2"/>
              </a:rPr>
              <a:t> I / 2021</a:t>
            </a:r>
            <a:r>
              <a:rPr lang="en-US" dirty="0"/>
              <a:t>)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First sample (OF Cu) with stripes of different integral fluence 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Investigation by light microscope, SEM, profilometry, AFM (I – II / 2021)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Variation of parameters (depends what is possible)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Variation of sample temperature during ablation (II – III / 2021)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Choice of best parameters and preparation of full-size sample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Investigation of full-size sample by XRD (IV / 2021)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Investigation of full-size sample regarding diffusion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Investigation of full-size sample regarding ion-induced desorption (I / 2022)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57A898EF-73BE-DE4E-9C8D-6E3E928C0D1E}"/>
              </a:ext>
            </a:extLst>
          </p:cNvPr>
          <p:cNvSpPr/>
          <p:nvPr/>
        </p:nvSpPr>
        <p:spPr>
          <a:xfrm>
            <a:off x="8521908" y="2383441"/>
            <a:ext cx="2330971" cy="162643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B770B385-FB1F-BC45-AFB5-57FC55EAD07A}"/>
              </a:ext>
            </a:extLst>
          </p:cNvPr>
          <p:cNvSpPr/>
          <p:nvPr/>
        </p:nvSpPr>
        <p:spPr>
          <a:xfrm>
            <a:off x="8739266" y="2383441"/>
            <a:ext cx="127416" cy="1626433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041D21A-8ED7-5E41-A834-8D6F07213E5E}"/>
              </a:ext>
            </a:extLst>
          </p:cNvPr>
          <p:cNvSpPr/>
          <p:nvPr/>
        </p:nvSpPr>
        <p:spPr>
          <a:xfrm>
            <a:off x="9084040" y="2383440"/>
            <a:ext cx="127416" cy="1626433"/>
          </a:xfrm>
          <a:prstGeom prst="rect">
            <a:avLst/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86441888-F060-6449-8954-FAFFA3611F2A}"/>
              </a:ext>
            </a:extLst>
          </p:cNvPr>
          <p:cNvSpPr/>
          <p:nvPr/>
        </p:nvSpPr>
        <p:spPr>
          <a:xfrm>
            <a:off x="9428814" y="2383439"/>
            <a:ext cx="127416" cy="1626433"/>
          </a:xfrm>
          <a:prstGeom prst="rect">
            <a:avLst/>
          </a:prstGeom>
          <a:solidFill>
            <a:srgbClr val="FFC0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8A35F1E4-6376-2240-A777-FA7BFC651F7A}"/>
              </a:ext>
            </a:extLst>
          </p:cNvPr>
          <p:cNvSpPr/>
          <p:nvPr/>
        </p:nvSpPr>
        <p:spPr>
          <a:xfrm>
            <a:off x="9773588" y="2383438"/>
            <a:ext cx="127416" cy="1626433"/>
          </a:xfrm>
          <a:prstGeom prst="rect">
            <a:avLst/>
          </a:prstGeom>
          <a:solidFill>
            <a:srgbClr val="FFC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32E277C8-E5DF-D940-BF81-E9F09CFEF659}"/>
              </a:ext>
            </a:extLst>
          </p:cNvPr>
          <p:cNvSpPr/>
          <p:nvPr/>
        </p:nvSpPr>
        <p:spPr>
          <a:xfrm>
            <a:off x="10118362" y="2383437"/>
            <a:ext cx="127416" cy="1626433"/>
          </a:xfrm>
          <a:prstGeom prst="rect">
            <a:avLst/>
          </a:prstGeom>
          <a:solidFill>
            <a:srgbClr val="FFC00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A80B19F9-5AF0-AA48-A6E7-7F31199BCF48}"/>
              </a:ext>
            </a:extLst>
          </p:cNvPr>
          <p:cNvSpPr/>
          <p:nvPr/>
        </p:nvSpPr>
        <p:spPr>
          <a:xfrm>
            <a:off x="10463136" y="2383436"/>
            <a:ext cx="127416" cy="162643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8E440585-AADA-5A4C-987E-E1C22307C00F}"/>
              </a:ext>
            </a:extLst>
          </p:cNvPr>
          <p:cNvSpPr/>
          <p:nvPr/>
        </p:nvSpPr>
        <p:spPr>
          <a:xfrm>
            <a:off x="8521907" y="4354095"/>
            <a:ext cx="2330971" cy="162643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ußzeilenplatzhalter 3">
            <a:extLst>
              <a:ext uri="{FF2B5EF4-FFF2-40B4-BE49-F238E27FC236}">
                <a16:creationId xmlns:a16="http://schemas.microsoft.com/office/drawing/2014/main" id="{38B07696-E0BE-D266-D475-959D698090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604532" y="6560612"/>
            <a:ext cx="3860800" cy="357157"/>
          </a:xfrm>
        </p:spPr>
        <p:txBody>
          <a:bodyPr/>
          <a:lstStyle/>
          <a:p>
            <a:pPr algn="l"/>
            <a:r>
              <a:rPr lang="de-DE" dirty="0"/>
              <a:t>Leon Kirsch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9C30AD-F21C-4BF3-B9DA-B7C6A1CBC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2593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2405" y="240017"/>
            <a:ext cx="6242342" cy="807330"/>
          </a:xfrm>
        </p:spPr>
        <p:txBody>
          <a:bodyPr/>
          <a:lstStyle/>
          <a:p>
            <a:r>
              <a:rPr lang="de-DE" dirty="0"/>
              <a:t>Outline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498615" y="1556786"/>
            <a:ext cx="8211834" cy="469609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Dynamic vacuum in accelerators</a:t>
            </a:r>
          </a:p>
          <a:p>
            <a:endParaRPr lang="en-US" dirty="0"/>
          </a:p>
          <a:p>
            <a:r>
              <a:rPr lang="en-US" dirty="0"/>
              <a:t>A setup for the investigation of different stimuli</a:t>
            </a:r>
          </a:p>
          <a:p>
            <a:endParaRPr lang="en-US" dirty="0"/>
          </a:p>
          <a:p>
            <a:r>
              <a:rPr lang="en-US" dirty="0"/>
              <a:t>Thermal Desorption Spectroscopy (TDS)</a:t>
            </a:r>
          </a:p>
          <a:p>
            <a:endParaRPr lang="en-US" dirty="0"/>
          </a:p>
          <a:p>
            <a:r>
              <a:rPr lang="en-US" dirty="0"/>
              <a:t>Electron-induced desorption (ESD)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Ion-induced desorption (ISD) including theoretic</a:t>
            </a:r>
          </a:p>
          <a:p>
            <a:endParaRPr lang="en-US" dirty="0"/>
          </a:p>
          <a:p>
            <a:r>
              <a:rPr lang="en-US" dirty="0"/>
              <a:t>Conclusion: bulk mechanism understood</a:t>
            </a:r>
          </a:p>
          <a:p>
            <a:endParaRPr lang="en-US" dirty="0"/>
          </a:p>
          <a:p>
            <a:r>
              <a:rPr lang="en-US" dirty="0"/>
              <a:t>Outlook: surface optimization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>
              <a:defRPr/>
            </a:pPr>
            <a:r>
              <a:rPr lang="de-DE">
                <a:solidFill>
                  <a:prstClr val="black"/>
                </a:solidFill>
                <a:latin typeface="Arial"/>
              </a:rPr>
              <a:t>Leon Kirsch</a:t>
            </a:r>
            <a:endParaRPr lang="de-DE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63B0116-DF57-4716-AB88-5CC652DB9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97721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28F25A-3587-3C45-91D2-E238F979E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821" y="271336"/>
            <a:ext cx="8323123" cy="787557"/>
          </a:xfrm>
        </p:spPr>
        <p:txBody>
          <a:bodyPr/>
          <a:lstStyle/>
          <a:p>
            <a:r>
              <a:rPr lang="en-US"/>
              <a:t>Cryogenic surfaces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5E6DCCD-73F7-2B43-9D7E-A6777738C2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dirty="0"/>
              <a:t>Leon Kirsch</a:t>
            </a:r>
          </a:p>
        </p:txBody>
      </p:sp>
      <p:pic>
        <p:nvPicPr>
          <p:cNvPr id="5" name="Inhaltsplatzhalter 3">
            <a:extLst>
              <a:ext uri="{FF2B5EF4-FFF2-40B4-BE49-F238E27FC236}">
                <a16:creationId xmlns:a16="http://schemas.microsoft.com/office/drawing/2014/main" id="{D58AE03C-0061-DD43-B298-1AD10F746E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406" y="1222374"/>
            <a:ext cx="4043548" cy="2401483"/>
          </a:xfr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44C76BA-49C9-5645-8B0E-77057AA312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5525" y="3573631"/>
            <a:ext cx="4466475" cy="2986982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19A95A66-3FBD-A441-886F-5BD91A3AA8B7}"/>
              </a:ext>
            </a:extLst>
          </p:cNvPr>
          <p:cNvSpPr txBox="1"/>
          <p:nvPr/>
        </p:nvSpPr>
        <p:spPr>
          <a:xfrm>
            <a:off x="9931096" y="6575613"/>
            <a:ext cx="2194832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400" dirty="0"/>
              <a:t>L. Kirsch, to be published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5B290F79-222D-4D6F-9C2C-4CA9EAC79D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257" y="1344705"/>
            <a:ext cx="6348849" cy="5215906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C155C46-A8EC-432E-BA23-79CB5BAE7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33251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73B6BF-82B9-9D42-BF38-C9DC80631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821" y="271336"/>
            <a:ext cx="8323123" cy="787557"/>
          </a:xfrm>
        </p:spPr>
        <p:txBody>
          <a:bodyPr/>
          <a:lstStyle/>
          <a:p>
            <a:r>
              <a:rPr lang="de-DE" dirty="0" err="1"/>
              <a:t>Conclusion</a:t>
            </a:r>
            <a:r>
              <a:rPr lang="de-DE" dirty="0"/>
              <a:t> &amp; Outlook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D328B48-FC19-5C46-9842-256CC74B1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420" y="1450686"/>
            <a:ext cx="10949112" cy="4102950"/>
          </a:xfrm>
        </p:spPr>
        <p:txBody>
          <a:bodyPr/>
          <a:lstStyle/>
          <a:p>
            <a:r>
              <a:rPr lang="de-DE" dirty="0"/>
              <a:t>New </a:t>
            </a:r>
            <a:r>
              <a:rPr lang="de-DE" dirty="0" err="1"/>
              <a:t>setup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investigation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gas </a:t>
            </a:r>
            <a:r>
              <a:rPr lang="de-DE" dirty="0" err="1"/>
              <a:t>desorption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different </a:t>
            </a:r>
            <a:r>
              <a:rPr lang="de-DE" dirty="0" err="1"/>
              <a:t>stimuli</a:t>
            </a:r>
            <a:endParaRPr lang="de-DE" dirty="0"/>
          </a:p>
          <a:p>
            <a:pPr lvl="1"/>
            <a:r>
              <a:rPr lang="de-DE" dirty="0"/>
              <a:t>Next </a:t>
            </a:r>
            <a:r>
              <a:rPr lang="de-DE" dirty="0" err="1"/>
              <a:t>step</a:t>
            </a:r>
            <a:r>
              <a:rPr lang="de-DE" dirty="0"/>
              <a:t>: </a:t>
            </a:r>
            <a:r>
              <a:rPr lang="de-DE" dirty="0" err="1"/>
              <a:t>merge</a:t>
            </a:r>
            <a:r>
              <a:rPr lang="de-DE" dirty="0"/>
              <a:t> </a:t>
            </a:r>
            <a:r>
              <a:rPr lang="de-DE" dirty="0" err="1"/>
              <a:t>results</a:t>
            </a:r>
            <a:r>
              <a:rPr lang="de-DE" dirty="0"/>
              <a:t> </a:t>
            </a:r>
            <a:r>
              <a:rPr lang="de-DE" dirty="0" err="1"/>
              <a:t>together</a:t>
            </a:r>
            <a:endParaRPr lang="de-DE" dirty="0"/>
          </a:p>
          <a:p>
            <a:pPr lvl="1"/>
            <a:endParaRPr lang="de-DE" dirty="0"/>
          </a:p>
          <a:p>
            <a:r>
              <a:rPr lang="de-DE" dirty="0"/>
              <a:t>Outgassing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interplay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diffusion</a:t>
            </a:r>
            <a:r>
              <a:rPr lang="de-DE" dirty="0"/>
              <a:t>, </a:t>
            </a:r>
            <a:r>
              <a:rPr lang="de-DE" dirty="0" err="1"/>
              <a:t>surface</a:t>
            </a:r>
            <a:r>
              <a:rPr lang="de-DE" dirty="0"/>
              <a:t> </a:t>
            </a:r>
            <a:r>
              <a:rPr lang="de-DE" dirty="0" err="1"/>
              <a:t>migration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desorption</a:t>
            </a:r>
            <a:endParaRPr lang="de-DE" dirty="0"/>
          </a:p>
          <a:p>
            <a:pPr lvl="1"/>
            <a:r>
              <a:rPr lang="de-DE" dirty="0" err="1"/>
              <a:t>Driven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input</a:t>
            </a:r>
            <a:r>
              <a:rPr lang="de-DE" dirty="0"/>
              <a:t> (</a:t>
            </a:r>
            <a:r>
              <a:rPr lang="de-DE" dirty="0" err="1"/>
              <a:t>temperature</a:t>
            </a:r>
            <a:r>
              <a:rPr lang="de-DE" dirty="0"/>
              <a:t>)</a:t>
            </a:r>
          </a:p>
          <a:p>
            <a:pPr marL="457200" lvl="1" indent="0">
              <a:buNone/>
            </a:pPr>
            <a:endParaRPr lang="de-DE" dirty="0"/>
          </a:p>
          <a:p>
            <a:r>
              <a:rPr lang="de-DE" dirty="0" err="1"/>
              <a:t>Annealing</a:t>
            </a:r>
            <a:r>
              <a:rPr lang="de-DE" dirty="0"/>
              <a:t> at high </a:t>
            </a:r>
            <a:r>
              <a:rPr lang="de-DE" dirty="0" err="1"/>
              <a:t>temperatures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reduce</a:t>
            </a:r>
            <a:r>
              <a:rPr lang="de-DE" dirty="0"/>
              <a:t> </a:t>
            </a:r>
            <a:r>
              <a:rPr lang="de-DE" dirty="0" err="1"/>
              <a:t>desorption</a:t>
            </a:r>
            <a:endParaRPr lang="de-DE" dirty="0"/>
          </a:p>
          <a:p>
            <a:pPr lvl="1"/>
            <a:r>
              <a:rPr lang="de-DE" dirty="0"/>
              <a:t>Empty gas </a:t>
            </a:r>
            <a:r>
              <a:rPr lang="de-DE" dirty="0" err="1"/>
              <a:t>reservoir</a:t>
            </a:r>
            <a:endParaRPr lang="de-DE" dirty="0"/>
          </a:p>
          <a:p>
            <a:pPr lvl="1"/>
            <a:r>
              <a:rPr lang="de-DE" dirty="0"/>
              <a:t>Close </a:t>
            </a:r>
            <a:r>
              <a:rPr lang="de-DE" dirty="0" err="1"/>
              <a:t>desorption</a:t>
            </a:r>
            <a:r>
              <a:rPr lang="de-DE" dirty="0"/>
              <a:t> </a:t>
            </a:r>
            <a:r>
              <a:rPr lang="de-DE" dirty="0" err="1"/>
              <a:t>channels</a:t>
            </a:r>
            <a:r>
              <a:rPr lang="de-DE" dirty="0"/>
              <a:t>, </a:t>
            </a:r>
            <a:r>
              <a:rPr lang="de-DE" dirty="0" err="1"/>
              <a:t>improve</a:t>
            </a:r>
            <a:r>
              <a:rPr lang="de-DE" dirty="0"/>
              <a:t> </a:t>
            </a:r>
            <a:r>
              <a:rPr lang="de-DE" dirty="0" err="1"/>
              <a:t>surface</a:t>
            </a:r>
            <a:r>
              <a:rPr lang="de-DE" dirty="0"/>
              <a:t> </a:t>
            </a:r>
            <a:r>
              <a:rPr lang="de-DE" dirty="0" err="1"/>
              <a:t>quality</a:t>
            </a:r>
            <a:endParaRPr lang="de-DE" dirty="0"/>
          </a:p>
          <a:p>
            <a:pPr lvl="1"/>
            <a:r>
              <a:rPr lang="de-DE" dirty="0"/>
              <a:t>Next </a:t>
            </a:r>
            <a:r>
              <a:rPr lang="de-DE" dirty="0" err="1"/>
              <a:t>step</a:t>
            </a:r>
            <a:r>
              <a:rPr lang="de-DE" dirty="0"/>
              <a:t>: </a:t>
            </a:r>
            <a:r>
              <a:rPr lang="de-DE" dirty="0" err="1"/>
              <a:t>quantify</a:t>
            </a:r>
            <a:r>
              <a:rPr lang="de-DE" dirty="0"/>
              <a:t> </a:t>
            </a:r>
            <a:r>
              <a:rPr lang="de-DE" dirty="0" err="1"/>
              <a:t>grain</a:t>
            </a:r>
            <a:r>
              <a:rPr lang="de-DE" dirty="0"/>
              <a:t> </a:t>
            </a:r>
            <a:r>
              <a:rPr lang="de-DE" dirty="0" err="1"/>
              <a:t>size</a:t>
            </a:r>
            <a:r>
              <a:rPr lang="de-DE" dirty="0"/>
              <a:t> and </a:t>
            </a:r>
            <a:r>
              <a:rPr lang="de-DE" dirty="0" err="1"/>
              <a:t>grain</a:t>
            </a:r>
            <a:r>
              <a:rPr lang="de-DE" dirty="0"/>
              <a:t> </a:t>
            </a:r>
            <a:r>
              <a:rPr lang="de-DE" dirty="0" err="1"/>
              <a:t>boundary</a:t>
            </a:r>
            <a:r>
              <a:rPr lang="de-DE" dirty="0"/>
              <a:t> </a:t>
            </a:r>
            <a:r>
              <a:rPr lang="de-DE" dirty="0" err="1"/>
              <a:t>size</a:t>
            </a:r>
            <a:r>
              <a:rPr lang="de-DE" dirty="0"/>
              <a:t> </a:t>
            </a:r>
            <a:r>
              <a:rPr lang="de-DE" dirty="0" err="1"/>
              <a:t>against</a:t>
            </a:r>
            <a:r>
              <a:rPr lang="de-DE" dirty="0"/>
              <a:t> </a:t>
            </a:r>
            <a:r>
              <a:rPr lang="de-DE" dirty="0" err="1"/>
              <a:t>desorption</a:t>
            </a:r>
            <a:r>
              <a:rPr lang="de-DE" dirty="0"/>
              <a:t> </a:t>
            </a:r>
            <a:r>
              <a:rPr lang="de-DE" dirty="0" err="1"/>
              <a:t>yields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889898F-E192-3143-95B9-71DB627516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Leon Kirsch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54CD3C7-2686-D445-9E8B-E45C9060320F}"/>
              </a:ext>
            </a:extLst>
          </p:cNvPr>
          <p:cNvSpPr txBox="1"/>
          <p:nvPr/>
        </p:nvSpPr>
        <p:spPr>
          <a:xfrm>
            <a:off x="1156671" y="5544949"/>
            <a:ext cx="9975808" cy="1015663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6000" dirty="0" err="1"/>
              <a:t>Thank</a:t>
            </a:r>
            <a:r>
              <a:rPr lang="de-DE" sz="6000" dirty="0"/>
              <a:t> </a:t>
            </a:r>
            <a:r>
              <a:rPr lang="de-DE" sz="6000" dirty="0" err="1"/>
              <a:t>you</a:t>
            </a:r>
            <a:r>
              <a:rPr lang="de-DE" sz="6000" dirty="0"/>
              <a:t> </a:t>
            </a:r>
            <a:r>
              <a:rPr lang="de-DE" sz="6000" dirty="0" err="1"/>
              <a:t>for</a:t>
            </a:r>
            <a:r>
              <a:rPr lang="de-DE" sz="6000" dirty="0"/>
              <a:t> </a:t>
            </a:r>
            <a:r>
              <a:rPr lang="de-DE" sz="6000" dirty="0" err="1"/>
              <a:t>your</a:t>
            </a:r>
            <a:r>
              <a:rPr lang="de-DE" sz="6000" dirty="0"/>
              <a:t> </a:t>
            </a:r>
            <a:r>
              <a:rPr lang="de-DE" sz="6000" dirty="0" err="1"/>
              <a:t>attention</a:t>
            </a:r>
            <a:r>
              <a:rPr lang="de-DE" sz="6000" dirty="0"/>
              <a:t>!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C3B13D8-BA95-4B7B-9C8D-AF04DD896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935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821" y="271336"/>
            <a:ext cx="8323123" cy="787557"/>
          </a:xfrm>
        </p:spPr>
        <p:txBody>
          <a:bodyPr>
            <a:normAutofit/>
          </a:bodyPr>
          <a:lstStyle/>
          <a:p>
            <a:r>
              <a:rPr lang="en-US" dirty="0"/>
              <a:t>Inelastic Thermal Spike Model </a:t>
            </a:r>
          </a:p>
        </p:txBody>
      </p:sp>
      <p:graphicFrame>
        <p:nvGraphicFramePr>
          <p:cNvPr id="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3587942"/>
              </p:ext>
            </p:extLst>
          </p:nvPr>
        </p:nvGraphicFramePr>
        <p:xfrm>
          <a:off x="1547814" y="5910350"/>
          <a:ext cx="4693752" cy="63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8" name="Equation" r:id="rId4" imgW="3619500" imgH="482600" progId="Equation.3">
                  <p:embed/>
                </p:oleObj>
              </mc:Choice>
              <mc:Fallback>
                <p:oleObj name="Equation" r:id="rId4" imgW="3619500" imgH="482600" progId="Equation.3">
                  <p:embed/>
                  <p:pic>
                    <p:nvPicPr>
                      <p:cNvPr id="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814" y="5910350"/>
                        <a:ext cx="4693752" cy="630000"/>
                      </a:xfrm>
                      <a:prstGeom prst="rect">
                        <a:avLst/>
                      </a:prstGeom>
                      <a:noFill/>
                      <a:ln w="2857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811451"/>
              </p:ext>
            </p:extLst>
          </p:nvPr>
        </p:nvGraphicFramePr>
        <p:xfrm>
          <a:off x="6553201" y="5935750"/>
          <a:ext cx="4096577" cy="63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9" name="Formel" r:id="rId6" imgW="3073400" imgH="469900" progId="Equation.3">
                  <p:embed/>
                </p:oleObj>
              </mc:Choice>
              <mc:Fallback>
                <p:oleObj name="Formel" r:id="rId6" imgW="3073400" imgH="469900" progId="Equation.3">
                  <p:embed/>
                  <p:pic>
                    <p:nvPicPr>
                      <p:cNvPr id="6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1" y="5935750"/>
                        <a:ext cx="4096577" cy="63000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FF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Leon Kirsch</a:t>
            </a:r>
            <a:endParaRPr lang="de-DE" dirty="0"/>
          </a:p>
        </p:txBody>
      </p:sp>
      <p:pic>
        <p:nvPicPr>
          <p:cNvPr id="4" name="Bild 3" descr="iTSP.png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70" y="1219200"/>
            <a:ext cx="9482667" cy="460248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4021526" y="2349500"/>
            <a:ext cx="2232740" cy="369332"/>
          </a:xfrm>
          <a:prstGeom prst="rect">
            <a:avLst/>
          </a:prstGeom>
          <a:solidFill>
            <a:srgbClr val="FFFFFF">
              <a:alpha val="65000"/>
            </a:srgbClr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1.4 </a:t>
            </a:r>
            <a:r>
              <a:rPr lang="de-DE" dirty="0" err="1"/>
              <a:t>MeV</a:t>
            </a:r>
            <a:r>
              <a:rPr lang="de-DE" dirty="0"/>
              <a:t>/</a:t>
            </a:r>
            <a:r>
              <a:rPr lang="de-DE" dirty="0" err="1"/>
              <a:t>u</a:t>
            </a:r>
            <a:r>
              <a:rPr lang="de-DE" dirty="0"/>
              <a:t> </a:t>
            </a:r>
            <a:r>
              <a:rPr lang="de-DE" dirty="0" err="1"/>
              <a:t>Xe</a:t>
            </a:r>
            <a:r>
              <a:rPr lang="de-DE" dirty="0"/>
              <a:t> </a:t>
            </a:r>
            <a:r>
              <a:rPr lang="de-DE" dirty="0">
                <a:sym typeface="Wingdings"/>
              </a:rPr>
              <a:t> </a:t>
            </a:r>
            <a:r>
              <a:rPr lang="de-DE" dirty="0" err="1">
                <a:sym typeface="Wingdings"/>
              </a:rPr>
              <a:t>Cu</a:t>
            </a:r>
            <a:endParaRPr lang="de-DE" dirty="0"/>
          </a:p>
        </p:txBody>
      </p:sp>
      <p:sp>
        <p:nvSpPr>
          <p:cNvPr id="43" name="Pfeil nach rechts 42"/>
          <p:cNvSpPr/>
          <p:nvPr/>
        </p:nvSpPr>
        <p:spPr>
          <a:xfrm>
            <a:off x="5654408" y="4408389"/>
            <a:ext cx="1548325" cy="780956"/>
          </a:xfrm>
          <a:prstGeom prst="rightArrow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dirty="0" err="1">
                <a:solidFill>
                  <a:schemeClr val="tx1"/>
                </a:solidFill>
              </a:rPr>
              <a:t>g</a:t>
            </a:r>
            <a:r>
              <a:rPr lang="de-DE" dirty="0">
                <a:solidFill>
                  <a:schemeClr val="tx1"/>
                </a:solidFill>
              </a:rPr>
              <a:t>(</a:t>
            </a:r>
            <a:r>
              <a:rPr lang="de-DE" dirty="0" err="1">
                <a:solidFill>
                  <a:schemeClr val="tx1"/>
                </a:solidFill>
              </a:rPr>
              <a:t>T</a:t>
            </a:r>
            <a:r>
              <a:rPr lang="de-DE" baseline="-25000" dirty="0" err="1">
                <a:solidFill>
                  <a:schemeClr val="tx1"/>
                </a:solidFill>
              </a:rPr>
              <a:t>e</a:t>
            </a:r>
            <a:r>
              <a:rPr lang="de-DE" dirty="0" err="1">
                <a:solidFill>
                  <a:schemeClr val="tx1"/>
                </a:solidFill>
              </a:rPr>
              <a:t>-T</a:t>
            </a:r>
            <a:r>
              <a:rPr lang="de-DE" baseline="-25000" dirty="0" err="1">
                <a:solidFill>
                  <a:schemeClr val="tx1"/>
                </a:solidFill>
              </a:rPr>
              <a:t>a</a:t>
            </a:r>
            <a:r>
              <a:rPr lang="de-DE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44" name="Oval 43"/>
          <p:cNvSpPr/>
          <p:nvPr/>
        </p:nvSpPr>
        <p:spPr>
          <a:xfrm>
            <a:off x="4151986" y="5935750"/>
            <a:ext cx="1058376" cy="604600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45" name="Oval 44"/>
          <p:cNvSpPr/>
          <p:nvPr/>
        </p:nvSpPr>
        <p:spPr>
          <a:xfrm>
            <a:off x="8953555" y="5934871"/>
            <a:ext cx="1058376" cy="604600"/>
          </a:xfrm>
          <a:prstGeom prst="ellipse">
            <a:avLst/>
          </a:prstGeom>
          <a:noFill/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FF3127B-6315-E143-AAA6-E6D1E5975165}"/>
              </a:ext>
            </a:extLst>
          </p:cNvPr>
          <p:cNvSpPr txBox="1"/>
          <p:nvPr/>
        </p:nvSpPr>
        <p:spPr>
          <a:xfrm>
            <a:off x="8349054" y="6573180"/>
            <a:ext cx="3827833" cy="30777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 i="1" dirty="0"/>
              <a:t>M. Bender et al., </a:t>
            </a:r>
            <a:r>
              <a:rPr lang="de-DE" sz="1400" i="1" dirty="0" err="1"/>
              <a:t>Nucl</a:t>
            </a:r>
            <a:r>
              <a:rPr lang="de-DE" sz="1400" i="1" dirty="0"/>
              <a:t>. </a:t>
            </a:r>
            <a:r>
              <a:rPr lang="de-DE" sz="1400" i="1" dirty="0" err="1"/>
              <a:t>Intr</a:t>
            </a:r>
            <a:r>
              <a:rPr lang="de-DE" sz="1400" i="1" dirty="0"/>
              <a:t>. Meth B 267 (2009)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64E444B-F5B3-4B53-83C0-39723C1A6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28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build="allAtOnce" animBg="1"/>
      <p:bldP spid="44" grpId="0" animBg="1"/>
      <p:bldP spid="4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28F25A-3587-3C45-91D2-E238F979E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821" y="271336"/>
            <a:ext cx="8323123" cy="787557"/>
          </a:xfrm>
        </p:spPr>
        <p:txBody>
          <a:bodyPr/>
          <a:lstStyle/>
          <a:p>
            <a:r>
              <a:rPr lang="en-US"/>
              <a:t>Cryogenic surfaces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5E6DCCD-73F7-2B43-9D7E-A6777738C2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 dirty="0"/>
              <a:t>Leon Kirsch</a:t>
            </a:r>
          </a:p>
        </p:txBody>
      </p:sp>
      <p:pic>
        <p:nvPicPr>
          <p:cNvPr id="5" name="Inhaltsplatzhalter 3">
            <a:extLst>
              <a:ext uri="{FF2B5EF4-FFF2-40B4-BE49-F238E27FC236}">
                <a16:creationId xmlns:a16="http://schemas.microsoft.com/office/drawing/2014/main" id="{D58AE03C-0061-DD43-B298-1AD10F746E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6406" y="1222374"/>
            <a:ext cx="4043548" cy="2401483"/>
          </a:xfr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44C76BA-49C9-5645-8B0E-77057AA312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25525" y="3573631"/>
            <a:ext cx="4466475" cy="298698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4D05DD8-F1AC-8147-8AAC-7E7936D195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22" y="1344706"/>
            <a:ext cx="7598174" cy="513138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19A95A66-3FBD-A441-886F-5BD91A3AA8B7}"/>
              </a:ext>
            </a:extLst>
          </p:cNvPr>
          <p:cNvSpPr txBox="1"/>
          <p:nvPr/>
        </p:nvSpPr>
        <p:spPr>
          <a:xfrm>
            <a:off x="9931096" y="6575613"/>
            <a:ext cx="2194832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400" dirty="0"/>
              <a:t>L. Kirsch, to be published</a:t>
            </a:r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72E3027B-FC7C-462F-ADF5-EA1904158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2331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BAA1E0-7169-E14D-87D5-B7A707F6F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664" y="271336"/>
            <a:ext cx="8323123" cy="787557"/>
          </a:xfrm>
        </p:spPr>
        <p:txBody>
          <a:bodyPr/>
          <a:lstStyle/>
          <a:p>
            <a:r>
              <a:rPr lang="en-US" dirty="0"/>
              <a:t>Dynamic vacuum in particle accelerators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C783CF0-A97E-F346-8A1F-F5577CD45C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Leon Kirsch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3E042FB-C16B-6642-A325-B338446D21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355775"/>
            <a:ext cx="9144000" cy="4367284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418A23E9-FB1F-9447-A64B-DC7278DCF186}"/>
              </a:ext>
            </a:extLst>
          </p:cNvPr>
          <p:cNvSpPr txBox="1"/>
          <p:nvPr/>
        </p:nvSpPr>
        <p:spPr>
          <a:xfrm>
            <a:off x="42" y="6291672"/>
            <a:ext cx="5589735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400" i="1" dirty="0"/>
              <a:t>M. Bender in O. B. Malyshev (ed.) „Vacuum in particle accelerators“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48469EA-1EAD-4889-B4D7-33AC88FF6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490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8D4DDF-0032-5D45-98A4-A7D834AED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821" y="271336"/>
            <a:ext cx="8323123" cy="787557"/>
          </a:xfrm>
        </p:spPr>
        <p:txBody>
          <a:bodyPr/>
          <a:lstStyle/>
          <a:p>
            <a:r>
              <a:rPr lang="en-US" dirty="0"/>
              <a:t>Impact &amp; consequences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120CB24-5864-9E4B-B750-0BB4675F31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Leon Kirsch</a:t>
            </a:r>
            <a:endParaRPr lang="de-DE" dirty="0"/>
          </a:p>
        </p:txBody>
      </p:sp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8FCF10CA-C9E6-884B-BD91-A49311EA7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565" y="1450685"/>
            <a:ext cx="11381508" cy="5135979"/>
          </a:xfrm>
        </p:spPr>
        <p:txBody>
          <a:bodyPr>
            <a:normAutofit/>
          </a:bodyPr>
          <a:lstStyle/>
          <a:p>
            <a:r>
              <a:rPr lang="en-US" dirty="0"/>
              <a:t>Any particle accelerator might suffer from beam-induced pressure instabilities: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(1997): PSD studies			</a:t>
            </a:r>
            <a:r>
              <a:rPr lang="en-US" sz="1600" b="1" dirty="0"/>
              <a:t>V.V. </a:t>
            </a:r>
            <a:r>
              <a:rPr lang="en-US" sz="1600" b="1" dirty="0" err="1"/>
              <a:t>Anashin</a:t>
            </a:r>
            <a:r>
              <a:rPr lang="en-US" sz="1600" b="1" dirty="0"/>
              <a:t> et al., Vacuum 48 785 (1997)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(1997): LEAR					</a:t>
            </a:r>
            <a:r>
              <a:rPr lang="en-US" sz="1600" b="1" dirty="0"/>
              <a:t>J. </a:t>
            </a:r>
            <a:r>
              <a:rPr lang="en-US" sz="1600" b="1" dirty="0" err="1"/>
              <a:t>Bosser</a:t>
            </a:r>
            <a:r>
              <a:rPr lang="en-US" sz="1600" b="1" dirty="0"/>
              <a:t> et al., Part. Accel. 63, 171 (1999)</a:t>
            </a:r>
            <a:r>
              <a:rPr lang="en-US" sz="1600" b="1" dirty="0">
                <a:sym typeface="Wingdings"/>
              </a:rPr>
              <a:t> </a:t>
            </a:r>
            <a:endParaRPr lang="en-US" sz="1600" b="1" dirty="0"/>
          </a:p>
          <a:p>
            <a:pPr lvl="1">
              <a:spcBef>
                <a:spcPts val="600"/>
              </a:spcBef>
            </a:pPr>
            <a:r>
              <a:rPr lang="en-US" dirty="0"/>
              <a:t>(1998): AGS-Booster			</a:t>
            </a:r>
            <a:r>
              <a:rPr lang="en-US" sz="1600" b="1" dirty="0"/>
              <a:t>S.Y. Zhang et al., EPAC 1998, 2149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(2001): SIS18				</a:t>
            </a:r>
            <a:r>
              <a:rPr lang="en-US" sz="1600" b="1" dirty="0">
                <a:sym typeface="Wingdings"/>
              </a:rPr>
              <a:t>A. </a:t>
            </a:r>
            <a:r>
              <a:rPr lang="en-US" sz="1600" b="1" dirty="0" err="1">
                <a:sym typeface="Wingdings"/>
              </a:rPr>
              <a:t>Krämer</a:t>
            </a:r>
            <a:r>
              <a:rPr lang="en-US" sz="1600" b="1" dirty="0">
                <a:sym typeface="Wingdings"/>
              </a:rPr>
              <a:t> et al., EPAC 2002, 2547</a:t>
            </a:r>
            <a:endParaRPr lang="en-US" dirty="0"/>
          </a:p>
          <a:p>
            <a:pPr lvl="1">
              <a:spcBef>
                <a:spcPts val="600"/>
              </a:spcBef>
            </a:pPr>
            <a:r>
              <a:rPr lang="en-US" dirty="0"/>
              <a:t>(2002): RHIC </a:t>
            </a:r>
            <a:r>
              <a:rPr lang="en-US" dirty="0">
                <a:sym typeface="Wingdings"/>
              </a:rPr>
              <a:t> e</a:t>
            </a:r>
            <a:r>
              <a:rPr lang="en-US" baseline="30000" dirty="0">
                <a:sym typeface="Wingdings"/>
              </a:rPr>
              <a:t>-</a:t>
            </a:r>
            <a:r>
              <a:rPr lang="en-US" dirty="0">
                <a:sym typeface="Wingdings"/>
              </a:rPr>
              <a:t> - cloud	</a:t>
            </a:r>
            <a:r>
              <a:rPr lang="en-US" sz="1600" b="1" dirty="0">
                <a:sym typeface="Wingdings"/>
              </a:rPr>
              <a:t>W. Fischer et al., EPAC 2002, 1485</a:t>
            </a:r>
          </a:p>
          <a:p>
            <a:pPr marL="457200" lvl="1" indent="0">
              <a:buNone/>
            </a:pPr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Upcoming accelerators require higher beam intensity:</a:t>
            </a:r>
          </a:p>
          <a:p>
            <a:pPr lvl="1"/>
            <a:r>
              <a:rPr lang="en-US" dirty="0">
                <a:sym typeface="Wingdings"/>
              </a:rPr>
              <a:t>FAIR: some 10</a:t>
            </a:r>
            <a:r>
              <a:rPr lang="en-US" baseline="30000" dirty="0">
                <a:sym typeface="Wingdings"/>
              </a:rPr>
              <a:t>11</a:t>
            </a:r>
            <a:r>
              <a:rPr lang="en-US" dirty="0">
                <a:sym typeface="Wingdings"/>
              </a:rPr>
              <a:t> U</a:t>
            </a:r>
            <a:r>
              <a:rPr lang="en-US" baseline="30000" dirty="0">
                <a:sym typeface="Wingdings"/>
              </a:rPr>
              <a:t>28+</a:t>
            </a:r>
            <a:r>
              <a:rPr lang="en-US" dirty="0">
                <a:sym typeface="Wingdings"/>
              </a:rPr>
              <a:t> / s</a:t>
            </a:r>
          </a:p>
          <a:p>
            <a:pPr lvl="1"/>
            <a:r>
              <a:rPr lang="en-US" dirty="0">
                <a:sym typeface="Wingdings"/>
              </a:rPr>
              <a:t>HIAF: 5 x 10</a:t>
            </a:r>
            <a:r>
              <a:rPr lang="en-US" baseline="30000" dirty="0">
                <a:sym typeface="Wingdings"/>
              </a:rPr>
              <a:t>11</a:t>
            </a:r>
            <a:r>
              <a:rPr lang="en-US" dirty="0">
                <a:sym typeface="Wingdings"/>
              </a:rPr>
              <a:t> U and 4 x 10</a:t>
            </a:r>
            <a:r>
              <a:rPr lang="en-US" baseline="30000" dirty="0">
                <a:sym typeface="Wingdings"/>
              </a:rPr>
              <a:t>13</a:t>
            </a:r>
            <a:r>
              <a:rPr lang="en-US" dirty="0">
                <a:sym typeface="Wingdings"/>
              </a:rPr>
              <a:t> p / s</a:t>
            </a:r>
          </a:p>
          <a:p>
            <a:pPr lvl="1"/>
            <a:r>
              <a:rPr lang="en-US" dirty="0">
                <a:sym typeface="Wingdings"/>
              </a:rPr>
              <a:t>Spiral2: 5 x 10</a:t>
            </a:r>
            <a:r>
              <a:rPr lang="en-US" baseline="30000" dirty="0">
                <a:sym typeface="Wingdings"/>
              </a:rPr>
              <a:t>14</a:t>
            </a:r>
            <a:r>
              <a:rPr lang="en-US" dirty="0">
                <a:sym typeface="Wingdings"/>
              </a:rPr>
              <a:t> intermediate heavy / s</a:t>
            </a:r>
          </a:p>
          <a:p>
            <a:pPr lvl="1"/>
            <a:endParaRPr lang="en-US" dirty="0">
              <a:sym typeface="Wingdings"/>
            </a:endParaRPr>
          </a:p>
          <a:p>
            <a:r>
              <a:rPr lang="en-US" dirty="0">
                <a:sym typeface="Wingdings"/>
              </a:rPr>
              <a:t>Some have cryogenic surfaces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660C389-7194-3C42-8A32-D022B467BA94}"/>
              </a:ext>
            </a:extLst>
          </p:cNvPr>
          <p:cNvSpPr txBox="1"/>
          <p:nvPr/>
        </p:nvSpPr>
        <p:spPr>
          <a:xfrm rot="20006104">
            <a:off x="7138413" y="4632713"/>
            <a:ext cx="4653838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2400" dirty="0">
                <a:solidFill>
                  <a:srgbClr val="FF0000"/>
                </a:solidFill>
              </a:rPr>
              <a:t>Reduce amount of desorbed gas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095C161-8AD0-E141-B282-4E5B859F513C}"/>
              </a:ext>
            </a:extLst>
          </p:cNvPr>
          <p:cNvSpPr txBox="1"/>
          <p:nvPr/>
        </p:nvSpPr>
        <p:spPr>
          <a:xfrm rot="20006104">
            <a:off x="7661241" y="4929699"/>
            <a:ext cx="4193777" cy="70788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marL="342900" indent="-342900" algn="l">
              <a:buFontTx/>
              <a:buChar char="-"/>
            </a:pPr>
            <a:r>
              <a:rPr lang="en-US" sz="2000" dirty="0">
                <a:solidFill>
                  <a:srgbClr val="FF0000"/>
                </a:solidFill>
              </a:rPr>
              <a:t>Reduce amount of available gas</a:t>
            </a:r>
          </a:p>
          <a:p>
            <a:pPr marL="342900" indent="-342900" algn="l">
              <a:buFontTx/>
              <a:buChar char="-"/>
            </a:pPr>
            <a:r>
              <a:rPr lang="en-US" sz="2000" dirty="0">
                <a:solidFill>
                  <a:srgbClr val="FF0000"/>
                </a:solidFill>
              </a:rPr>
              <a:t>Block outgassing channels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68FFE5BB-B8C3-4A2D-8F6C-C69C13D8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843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821" y="271336"/>
            <a:ext cx="8323123" cy="787557"/>
          </a:xfrm>
        </p:spPr>
        <p:txBody>
          <a:bodyPr>
            <a:normAutofit/>
          </a:bodyPr>
          <a:lstStyle/>
          <a:p>
            <a:r>
              <a:rPr lang="en-US" dirty="0"/>
              <a:t>Conditioning to reduce desorption yields 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Leon Kirsch</a:t>
            </a:r>
            <a:endParaRPr lang="de-DE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8900423-0027-B741-A086-F111440CE4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60" t="8123" r="13890" b="1907"/>
          <a:stretch/>
        </p:blipFill>
        <p:spPr>
          <a:xfrm>
            <a:off x="1304673" y="1198886"/>
            <a:ext cx="8974667" cy="5387778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5316E2B-9C04-4161-91BE-F3F175852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4640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4D0AD8-0E16-0B44-B372-321BB4334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821" y="271336"/>
            <a:ext cx="8323123" cy="787557"/>
          </a:xfrm>
        </p:spPr>
        <p:txBody>
          <a:bodyPr/>
          <a:lstStyle/>
          <a:p>
            <a:r>
              <a:rPr lang="en-US" dirty="0"/>
              <a:t>Understand processes </a:t>
            </a:r>
            <a:r>
              <a:rPr lang="en-US" dirty="0">
                <a:sym typeface="Wingdings" pitchFamily="2" charset="2"/>
              </a:rPr>
              <a:t> different stimuli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E5CB186-1E70-6D4D-AFA9-E50C5A14D1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Leon Kirsch</a:t>
            </a:r>
            <a:endParaRPr lang="de-DE" dirty="0"/>
          </a:p>
        </p:txBody>
      </p:sp>
      <p:grpSp>
        <p:nvGrpSpPr>
          <p:cNvPr id="5" name="Gruppierung 8">
            <a:extLst>
              <a:ext uri="{FF2B5EF4-FFF2-40B4-BE49-F238E27FC236}">
                <a16:creationId xmlns:a16="http://schemas.microsoft.com/office/drawing/2014/main" id="{80D8072A-82FA-494F-BF53-76B374CABA10}"/>
              </a:ext>
            </a:extLst>
          </p:cNvPr>
          <p:cNvGrpSpPr/>
          <p:nvPr/>
        </p:nvGrpSpPr>
        <p:grpSpPr>
          <a:xfrm>
            <a:off x="23201" y="1375318"/>
            <a:ext cx="5696325" cy="3219647"/>
            <a:chOff x="1347614" y="1883149"/>
            <a:chExt cx="5696325" cy="3219647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72D96791-3F54-BB46-B7B4-7A76560CEF04}"/>
                </a:ext>
              </a:extLst>
            </p:cNvPr>
            <p:cNvSpPr/>
            <p:nvPr/>
          </p:nvSpPr>
          <p:spPr>
            <a:xfrm>
              <a:off x="5623118" y="2839376"/>
              <a:ext cx="123997" cy="440765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FA70091B-8FE5-F04E-876A-7BF553A5ECAD}"/>
                </a:ext>
              </a:extLst>
            </p:cNvPr>
            <p:cNvSpPr/>
            <p:nvPr/>
          </p:nvSpPr>
          <p:spPr>
            <a:xfrm>
              <a:off x="2930704" y="3638729"/>
              <a:ext cx="627530" cy="1195294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06B8FAF8-9DD6-4F47-9F09-71BAEE70ECC2}"/>
                </a:ext>
              </a:extLst>
            </p:cNvPr>
            <p:cNvSpPr/>
            <p:nvPr/>
          </p:nvSpPr>
          <p:spPr>
            <a:xfrm>
              <a:off x="4865585" y="3713435"/>
              <a:ext cx="201706" cy="881530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E19E7F28-6A51-874C-B0EB-76489B051C12}"/>
                </a:ext>
              </a:extLst>
            </p:cNvPr>
            <p:cNvSpPr/>
            <p:nvPr/>
          </p:nvSpPr>
          <p:spPr>
            <a:xfrm>
              <a:off x="3759940" y="2764670"/>
              <a:ext cx="679823" cy="582706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65E6BC4-EEE7-3248-BE78-B479FCD54DED}"/>
                </a:ext>
              </a:extLst>
            </p:cNvPr>
            <p:cNvSpPr/>
            <p:nvPr/>
          </p:nvSpPr>
          <p:spPr>
            <a:xfrm>
              <a:off x="2542234" y="2368729"/>
              <a:ext cx="1382059" cy="1397000"/>
            </a:xfrm>
            <a:prstGeom prst="ellipse">
              <a:avLst/>
            </a:prstGeom>
            <a:solidFill>
              <a:srgbClr val="FFFFFF"/>
            </a:solidFill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F5CDFEE-44D5-BC4E-AE03-98B83D4E0108}"/>
                </a:ext>
              </a:extLst>
            </p:cNvPr>
            <p:cNvSpPr/>
            <p:nvPr/>
          </p:nvSpPr>
          <p:spPr>
            <a:xfrm>
              <a:off x="4270943" y="2368729"/>
              <a:ext cx="1382059" cy="1397000"/>
            </a:xfrm>
            <a:prstGeom prst="ellipse">
              <a:avLst/>
            </a:prstGeom>
            <a:solidFill>
              <a:srgbClr val="FFFFFF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9D1DE6E5-93F4-8448-BF3B-5053C6D92960}"/>
                </a:ext>
              </a:extLst>
            </p:cNvPr>
            <p:cNvSpPr/>
            <p:nvPr/>
          </p:nvSpPr>
          <p:spPr>
            <a:xfrm>
              <a:off x="3558234" y="4019729"/>
              <a:ext cx="500529" cy="328706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522EAC15-5986-A246-A5CF-FBE3312E2E9C}"/>
                </a:ext>
              </a:extLst>
            </p:cNvPr>
            <p:cNvSpPr/>
            <p:nvPr/>
          </p:nvSpPr>
          <p:spPr>
            <a:xfrm>
              <a:off x="4178292" y="4019729"/>
              <a:ext cx="687312" cy="328706"/>
            </a:xfrm>
            <a:prstGeom prst="rect">
              <a:avLst/>
            </a:prstGeom>
            <a:solidFill>
              <a:srgbClr val="FFFFFF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4" name="Gerade Verbindung 13">
              <a:extLst>
                <a:ext uri="{FF2B5EF4-FFF2-40B4-BE49-F238E27FC236}">
                  <a16:creationId xmlns:a16="http://schemas.microsoft.com/office/drawing/2014/main" id="{32346C5C-D0F4-954E-B2C3-98E01026A589}"/>
                </a:ext>
              </a:extLst>
            </p:cNvPr>
            <p:cNvCxnSpPr>
              <a:stCxn id="11" idx="0"/>
            </p:cNvCxnSpPr>
            <p:nvPr/>
          </p:nvCxnSpPr>
          <p:spPr>
            <a:xfrm flipH="1" flipV="1">
              <a:off x="4955234" y="1965317"/>
              <a:ext cx="6739" cy="403412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8C97122-9591-B04D-804E-C1148DD4681C}"/>
                </a:ext>
              </a:extLst>
            </p:cNvPr>
            <p:cNvSpPr/>
            <p:nvPr/>
          </p:nvSpPr>
          <p:spPr>
            <a:xfrm>
              <a:off x="4822997" y="1898091"/>
              <a:ext cx="264474" cy="261470"/>
            </a:xfrm>
            <a:prstGeom prst="ellipse">
              <a:avLst/>
            </a:prstGeom>
            <a:solidFill>
              <a:schemeClr val="bg1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CE5A82F6-2000-6347-9AC0-7FD5E8007FC2}"/>
                </a:ext>
              </a:extLst>
            </p:cNvPr>
            <p:cNvSpPr/>
            <p:nvPr/>
          </p:nvSpPr>
          <p:spPr>
            <a:xfrm>
              <a:off x="4058763" y="3900200"/>
              <a:ext cx="119529" cy="56776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86225A65-3CB8-7242-8467-AAA0A1CDC893}"/>
                </a:ext>
              </a:extLst>
            </p:cNvPr>
            <p:cNvSpPr/>
            <p:nvPr/>
          </p:nvSpPr>
          <p:spPr>
            <a:xfrm>
              <a:off x="2318115" y="2899141"/>
              <a:ext cx="209177" cy="306294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614EB850-90EF-8C46-A7DE-47E5A148747B}"/>
                </a:ext>
              </a:extLst>
            </p:cNvPr>
            <p:cNvSpPr/>
            <p:nvPr/>
          </p:nvSpPr>
          <p:spPr>
            <a:xfrm>
              <a:off x="2579590" y="2899141"/>
              <a:ext cx="1217706" cy="30629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9" name="Gerade Verbindung mit Pfeil 18">
              <a:extLst>
                <a:ext uri="{FF2B5EF4-FFF2-40B4-BE49-F238E27FC236}">
                  <a16:creationId xmlns:a16="http://schemas.microsoft.com/office/drawing/2014/main" id="{82AC1162-DACD-F24D-9506-40A166343973}"/>
                </a:ext>
              </a:extLst>
            </p:cNvPr>
            <p:cNvCxnSpPr/>
            <p:nvPr/>
          </p:nvCxnSpPr>
          <p:spPr>
            <a:xfrm>
              <a:off x="2093999" y="2764670"/>
              <a:ext cx="926353" cy="0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6B7DA61D-6B64-B04E-8724-FFC55E8623B7}"/>
                </a:ext>
              </a:extLst>
            </p:cNvPr>
            <p:cNvSpPr/>
            <p:nvPr/>
          </p:nvSpPr>
          <p:spPr>
            <a:xfrm>
              <a:off x="4058763" y="2787083"/>
              <a:ext cx="119529" cy="194236"/>
            </a:xfrm>
            <a:prstGeom prst="rect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0EA9ADC4-08C1-4A4C-BB0A-A899CA3F0F8A}"/>
                </a:ext>
              </a:extLst>
            </p:cNvPr>
            <p:cNvSpPr/>
            <p:nvPr/>
          </p:nvSpPr>
          <p:spPr>
            <a:xfrm>
              <a:off x="4058763" y="3133734"/>
              <a:ext cx="119529" cy="194236"/>
            </a:xfrm>
            <a:prstGeom prst="rect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2F56040E-F46F-6C41-BBEA-8A0A4FED3E3A}"/>
                </a:ext>
              </a:extLst>
            </p:cNvPr>
            <p:cNvSpPr/>
            <p:nvPr/>
          </p:nvSpPr>
          <p:spPr>
            <a:xfrm>
              <a:off x="3797296" y="2899141"/>
              <a:ext cx="59761" cy="30629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0E22D44F-DE9A-4843-B817-9BE6390781C1}"/>
                </a:ext>
              </a:extLst>
            </p:cNvPr>
            <p:cNvSpPr txBox="1"/>
            <p:nvPr/>
          </p:nvSpPr>
          <p:spPr>
            <a:xfrm>
              <a:off x="5048934" y="1883149"/>
              <a:ext cx="13516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err="1"/>
                <a:t>Vaccum</a:t>
              </a:r>
              <a:r>
                <a:rPr lang="de-DE" sz="1200" dirty="0"/>
                <a:t> </a:t>
              </a:r>
              <a:r>
                <a:rPr lang="de-DE" sz="1200" dirty="0" err="1"/>
                <a:t>diagnostic</a:t>
              </a:r>
              <a:endParaRPr lang="de-DE" sz="1200" dirty="0"/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D9D65245-15D8-9F4A-A3A0-E7A89103444B}"/>
                </a:ext>
              </a:extLst>
            </p:cNvPr>
            <p:cNvSpPr txBox="1"/>
            <p:nvPr/>
          </p:nvSpPr>
          <p:spPr>
            <a:xfrm>
              <a:off x="5747115" y="2831905"/>
              <a:ext cx="12968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err="1"/>
                <a:t>Flange</a:t>
              </a:r>
              <a:r>
                <a:rPr lang="de-DE" sz="1200" dirty="0"/>
                <a:t> </a:t>
              </a:r>
              <a:r>
                <a:rPr lang="de-DE" sz="1200" dirty="0" err="1"/>
                <a:t>or</a:t>
              </a:r>
              <a:r>
                <a:rPr lang="de-DE" sz="1200" dirty="0"/>
                <a:t> </a:t>
              </a:r>
              <a:r>
                <a:rPr lang="de-DE" sz="1200" dirty="0" err="1"/>
                <a:t>window</a:t>
              </a:r>
              <a:endParaRPr lang="de-DE" sz="1200" dirty="0"/>
            </a:p>
          </p:txBody>
        </p:sp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447EA0D7-0CCF-564F-B900-A95BD279594E}"/>
                </a:ext>
              </a:extLst>
            </p:cNvPr>
            <p:cNvSpPr txBox="1"/>
            <p:nvPr/>
          </p:nvSpPr>
          <p:spPr>
            <a:xfrm>
              <a:off x="3543292" y="2021061"/>
              <a:ext cx="12875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err="1"/>
                <a:t>Cooled</a:t>
              </a:r>
              <a:r>
                <a:rPr lang="de-DE" sz="1200" dirty="0"/>
                <a:t> </a:t>
              </a:r>
              <a:r>
                <a:rPr lang="de-DE" sz="1200" dirty="0" err="1"/>
                <a:t>apperture</a:t>
              </a:r>
              <a:endParaRPr lang="de-DE" sz="1200" dirty="0"/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87118402-2D4C-1F4C-8453-2D653EDE12F1}"/>
                </a:ext>
              </a:extLst>
            </p:cNvPr>
            <p:cNvSpPr txBox="1"/>
            <p:nvPr/>
          </p:nvSpPr>
          <p:spPr>
            <a:xfrm>
              <a:off x="3020352" y="2899141"/>
              <a:ext cx="8650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Sample  </a:t>
              </a:r>
              <a:r>
                <a:rPr lang="de-DE" sz="1200" dirty="0">
                  <a:sym typeface="Wingdings"/>
                </a:rPr>
                <a:t></a:t>
              </a:r>
              <a:endParaRPr lang="de-DE" sz="1200" dirty="0"/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9EEB0AC6-030D-A04F-8A46-6C738CC328CF}"/>
                </a:ext>
              </a:extLst>
            </p:cNvPr>
            <p:cNvSpPr txBox="1"/>
            <p:nvPr/>
          </p:nvSpPr>
          <p:spPr>
            <a:xfrm>
              <a:off x="1347614" y="3591367"/>
              <a:ext cx="12323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err="1"/>
                <a:t>Cooling</a:t>
              </a:r>
              <a:r>
                <a:rPr lang="de-DE" sz="1200" dirty="0"/>
                <a:t> /</a:t>
              </a:r>
              <a:r>
                <a:rPr lang="de-DE" sz="1200" dirty="0" err="1"/>
                <a:t>Heating</a:t>
              </a:r>
              <a:endParaRPr lang="de-DE" sz="1200" dirty="0"/>
            </a:p>
          </p:txBody>
        </p:sp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EC34901A-1BD4-3A46-84D4-8E9C71E3AEF5}"/>
                </a:ext>
              </a:extLst>
            </p:cNvPr>
            <p:cNvSpPr txBox="1"/>
            <p:nvPr/>
          </p:nvSpPr>
          <p:spPr>
            <a:xfrm>
              <a:off x="2767194" y="4825797"/>
              <a:ext cx="12580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200" dirty="0"/>
                <a:t>Turbo pump</a:t>
              </a:r>
            </a:p>
          </p:txBody>
        </p:sp>
        <p:sp>
          <p:nvSpPr>
            <p:cNvPr id="29" name="Textfeld 28">
              <a:extLst>
                <a:ext uri="{FF2B5EF4-FFF2-40B4-BE49-F238E27FC236}">
                  <a16:creationId xmlns:a16="http://schemas.microsoft.com/office/drawing/2014/main" id="{00D7B964-4FC6-1A48-941F-D73BF9DABF12}"/>
                </a:ext>
              </a:extLst>
            </p:cNvPr>
            <p:cNvSpPr txBox="1"/>
            <p:nvPr/>
          </p:nvSpPr>
          <p:spPr>
            <a:xfrm>
              <a:off x="4530332" y="4594964"/>
              <a:ext cx="8778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UHV-Pump</a:t>
              </a:r>
            </a:p>
            <a:p>
              <a:r>
                <a:rPr lang="de-DE" sz="1200" dirty="0"/>
                <a:t>IZ, TSP</a:t>
              </a:r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D4F2861A-C588-634A-934C-9A90DE3CB2FD}"/>
                </a:ext>
              </a:extLst>
            </p:cNvPr>
            <p:cNvSpPr txBox="1"/>
            <p:nvPr/>
          </p:nvSpPr>
          <p:spPr>
            <a:xfrm>
              <a:off x="3857057" y="4467964"/>
              <a:ext cx="6600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/>
                <a:t>Bypass-</a:t>
              </a:r>
            </a:p>
            <a:p>
              <a:r>
                <a:rPr lang="de-DE" sz="1200" dirty="0" err="1"/>
                <a:t>valve</a:t>
              </a:r>
              <a:endParaRPr lang="de-DE" sz="1200" dirty="0"/>
            </a:p>
          </p:txBody>
        </p:sp>
        <p:cxnSp>
          <p:nvCxnSpPr>
            <p:cNvPr id="31" name="Gerade Verbindung 30">
              <a:extLst>
                <a:ext uri="{FF2B5EF4-FFF2-40B4-BE49-F238E27FC236}">
                  <a16:creationId xmlns:a16="http://schemas.microsoft.com/office/drawing/2014/main" id="{826E73BF-F877-094C-ADF5-D9A40162F8BA}"/>
                </a:ext>
              </a:extLst>
            </p:cNvPr>
            <p:cNvCxnSpPr>
              <a:cxnSpLocks/>
              <a:stCxn id="27" idx="0"/>
            </p:cNvCxnSpPr>
            <p:nvPr/>
          </p:nvCxnSpPr>
          <p:spPr>
            <a:xfrm flipV="1">
              <a:off x="1963791" y="3133734"/>
              <a:ext cx="747203" cy="457633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1">
              <a:extLst>
                <a:ext uri="{FF2B5EF4-FFF2-40B4-BE49-F238E27FC236}">
                  <a16:creationId xmlns:a16="http://schemas.microsoft.com/office/drawing/2014/main" id="{9312AFB7-CBCB-9548-BEB2-B632B02923CB}"/>
                </a:ext>
              </a:extLst>
            </p:cNvPr>
            <p:cNvCxnSpPr>
              <a:stCxn id="25" idx="2"/>
            </p:cNvCxnSpPr>
            <p:nvPr/>
          </p:nvCxnSpPr>
          <p:spPr>
            <a:xfrm flipH="1">
              <a:off x="4122938" y="2298060"/>
              <a:ext cx="64120" cy="399375"/>
            </a:xfrm>
            <a:prstGeom prst="line">
              <a:avLst/>
            </a:prstGeom>
            <a:ln w="19050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C6E55424-2433-524A-B736-CA9C7EEF99CF}"/>
                </a:ext>
              </a:extLst>
            </p:cNvPr>
            <p:cNvSpPr/>
            <p:nvPr/>
          </p:nvSpPr>
          <p:spPr>
            <a:xfrm>
              <a:off x="5520765" y="2237994"/>
              <a:ext cx="264474" cy="261470"/>
            </a:xfrm>
            <a:prstGeom prst="ellipse">
              <a:avLst/>
            </a:prstGeom>
            <a:solidFill>
              <a:schemeClr val="bg1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FE94D9BB-DC50-B246-B579-64073CF60CF5}"/>
                </a:ext>
              </a:extLst>
            </p:cNvPr>
            <p:cNvSpPr/>
            <p:nvPr/>
          </p:nvSpPr>
          <p:spPr>
            <a:xfrm>
              <a:off x="5520765" y="3634994"/>
              <a:ext cx="264474" cy="261470"/>
            </a:xfrm>
            <a:prstGeom prst="ellipse">
              <a:avLst/>
            </a:prstGeom>
            <a:solidFill>
              <a:schemeClr val="bg1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35" name="Gerade Verbindung 34">
              <a:extLst>
                <a:ext uri="{FF2B5EF4-FFF2-40B4-BE49-F238E27FC236}">
                  <a16:creationId xmlns:a16="http://schemas.microsoft.com/office/drawing/2014/main" id="{D1370CBB-DC09-B24A-9A7E-0E624CC883F1}"/>
                </a:ext>
              </a:extLst>
            </p:cNvPr>
            <p:cNvCxnSpPr>
              <a:stCxn id="33" idx="3"/>
              <a:endCxn id="11" idx="7"/>
            </p:cNvCxnSpPr>
            <p:nvPr/>
          </p:nvCxnSpPr>
          <p:spPr>
            <a:xfrm flipH="1">
              <a:off x="5450604" y="2461173"/>
              <a:ext cx="108892" cy="112142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>
              <a:extLst>
                <a:ext uri="{FF2B5EF4-FFF2-40B4-BE49-F238E27FC236}">
                  <a16:creationId xmlns:a16="http://schemas.microsoft.com/office/drawing/2014/main" id="{D088B17E-5A7D-2C4F-84BC-6917E00571D2}"/>
                </a:ext>
              </a:extLst>
            </p:cNvPr>
            <p:cNvCxnSpPr>
              <a:stCxn id="34" idx="1"/>
              <a:endCxn id="11" idx="5"/>
            </p:cNvCxnSpPr>
            <p:nvPr/>
          </p:nvCxnSpPr>
          <p:spPr>
            <a:xfrm flipH="1" flipV="1">
              <a:off x="5450604" y="3561143"/>
              <a:ext cx="108892" cy="112142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feld 36">
              <a:extLst>
                <a:ext uri="{FF2B5EF4-FFF2-40B4-BE49-F238E27FC236}">
                  <a16:creationId xmlns:a16="http://schemas.microsoft.com/office/drawing/2014/main" id="{9A0C51B6-1F54-8740-888D-227A1968AF76}"/>
                </a:ext>
              </a:extLst>
            </p:cNvPr>
            <p:cNvSpPr txBox="1"/>
            <p:nvPr/>
          </p:nvSpPr>
          <p:spPr>
            <a:xfrm>
              <a:off x="5832276" y="2222465"/>
              <a:ext cx="9852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err="1"/>
                <a:t>Electron-gun</a:t>
              </a:r>
              <a:endParaRPr lang="de-DE" sz="1200" dirty="0"/>
            </a:p>
          </p:txBody>
        </p:sp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916A2B20-B11F-494C-B95A-A0A556E4848E}"/>
                </a:ext>
              </a:extLst>
            </p:cNvPr>
            <p:cNvSpPr txBox="1"/>
            <p:nvPr/>
          </p:nvSpPr>
          <p:spPr>
            <a:xfrm>
              <a:off x="5846882" y="3637546"/>
              <a:ext cx="11965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err="1"/>
                <a:t>keV-sputter-gun</a:t>
              </a:r>
              <a:endParaRPr lang="de-DE" sz="1200" dirty="0"/>
            </a:p>
          </p:txBody>
        </p:sp>
      </p:grpSp>
      <p:sp>
        <p:nvSpPr>
          <p:cNvPr id="39" name="Textfeld 38">
            <a:extLst>
              <a:ext uri="{FF2B5EF4-FFF2-40B4-BE49-F238E27FC236}">
                <a16:creationId xmlns:a16="http://schemas.microsoft.com/office/drawing/2014/main" id="{3B38935C-00D0-0440-9EF3-72F9861E83BA}"/>
              </a:ext>
            </a:extLst>
          </p:cNvPr>
          <p:cNvSpPr txBox="1"/>
          <p:nvPr/>
        </p:nvSpPr>
        <p:spPr>
          <a:xfrm>
            <a:off x="4459784" y="2353689"/>
            <a:ext cx="1633781" cy="369332"/>
          </a:xfrm>
          <a:prstGeom prst="rect">
            <a:avLst/>
          </a:prstGeom>
          <a:solidFill>
            <a:srgbClr val="FF0000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>
                <a:sym typeface="Wingdings"/>
              </a:rPr>
              <a:t> </a:t>
            </a:r>
            <a:r>
              <a:rPr lang="de-DE" dirty="0" err="1"/>
              <a:t>Accelerator</a:t>
            </a:r>
            <a:endParaRPr lang="de-DE" dirty="0"/>
          </a:p>
        </p:txBody>
      </p:sp>
      <p:pic>
        <p:nvPicPr>
          <p:cNvPr id="1025" name="Picture 1" descr="page27image29935232">
            <a:extLst>
              <a:ext uri="{FF2B5EF4-FFF2-40B4-BE49-F238E27FC236}">
                <a16:creationId xmlns:a16="http://schemas.microsoft.com/office/drawing/2014/main" id="{9327B739-FCE5-DB4F-A637-6827330FF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5729" y="1254309"/>
            <a:ext cx="5883688" cy="374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feld 40">
                <a:extLst>
                  <a:ext uri="{FF2B5EF4-FFF2-40B4-BE49-F238E27FC236}">
                    <a16:creationId xmlns:a16="http://schemas.microsoft.com/office/drawing/2014/main" id="{9655014F-D48B-E549-99E0-9058A36A1E24}"/>
                  </a:ext>
                </a:extLst>
              </p:cNvPr>
              <p:cNvSpPr txBox="1"/>
              <p:nvPr/>
            </p:nvSpPr>
            <p:spPr>
              <a:xfrm>
                <a:off x="179150" y="5049230"/>
                <a:ext cx="5713650" cy="1477328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algn="l"/>
                <a:r>
                  <a:rPr lang="en-US" b="1" u="sng"/>
                  <a:t>TDS</a:t>
                </a:r>
              </a:p>
              <a:p>
                <a:pPr algn="l"/>
                <a:endParaRPr lang="en-US"/>
              </a:p>
              <a:p>
                <a:pPr marL="285750" indent="-285750" algn="l">
                  <a:buFontTx/>
                  <a:buChar char="-"/>
                </a:pPr>
                <a:r>
                  <a:rPr lang="en-US"/>
                  <a:t>T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/>
                  <a:t> 450° C</a:t>
                </a:r>
              </a:p>
              <a:p>
                <a:pPr marL="285750" indent="-285750" algn="l">
                  <a:buFontTx/>
                  <a:buChar char="-"/>
                </a:pPr>
                <a:r>
                  <a:rPr lang="en-US"/>
                  <a:t>Analyse chamber decoupled from sample handling</a:t>
                </a:r>
              </a:p>
              <a:p>
                <a:pPr marL="285750" indent="-285750" algn="l">
                  <a:buFontTx/>
                  <a:buChar char="-"/>
                </a:pPr>
                <a:r>
                  <a:rPr lang="en-US"/>
                  <a:t>Water-cooled apperture</a:t>
                </a:r>
              </a:p>
            </p:txBody>
          </p:sp>
        </mc:Choice>
        <mc:Fallback xmlns="">
          <p:sp>
            <p:nvSpPr>
              <p:cNvPr id="41" name="Textfeld 40">
                <a:extLst>
                  <a:ext uri="{FF2B5EF4-FFF2-40B4-BE49-F238E27FC236}">
                    <a16:creationId xmlns:a16="http://schemas.microsoft.com/office/drawing/2014/main" id="{9655014F-D48B-E549-99E0-9058A36A1E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150" y="5049230"/>
                <a:ext cx="5713650" cy="1477328"/>
              </a:xfrm>
              <a:prstGeom prst="rect">
                <a:avLst/>
              </a:prstGeom>
              <a:blipFill>
                <a:blip r:embed="rId4"/>
                <a:stretch>
                  <a:fillRect l="-665" t="-1709" b="-512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feld 42">
                <a:extLst>
                  <a:ext uri="{FF2B5EF4-FFF2-40B4-BE49-F238E27FC236}">
                    <a16:creationId xmlns:a16="http://schemas.microsoft.com/office/drawing/2014/main" id="{642DBB54-D45F-874B-B2AC-8123A475F3F7}"/>
                  </a:ext>
                </a:extLst>
              </p:cNvPr>
              <p:cNvSpPr txBox="1"/>
              <p:nvPr/>
            </p:nvSpPr>
            <p:spPr>
              <a:xfrm>
                <a:off x="7849941" y="5049233"/>
                <a:ext cx="4342060" cy="1477328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algn="l"/>
                <a:r>
                  <a:rPr lang="en-US" b="1" u="sng" dirty="0"/>
                  <a:t>ESD</a:t>
                </a:r>
              </a:p>
              <a:p>
                <a:pPr algn="l"/>
                <a:endParaRPr lang="en-US" dirty="0"/>
              </a:p>
              <a:p>
                <a:pPr marL="285750" indent="-285750" algn="l">
                  <a:buFontTx/>
                  <a:buChar char="-"/>
                </a:pPr>
                <a:r>
                  <a:rPr lang="en-US" dirty="0"/>
                  <a:t>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dirty="0"/>
                  <a:t> 10 keV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/>
                  <a:t>I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dirty="0"/>
                  <a:t> 10 µA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/>
                  <a:t>Focus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dirty="0"/>
                  <a:t> 0.5 mm with beam scanning</a:t>
                </a:r>
              </a:p>
            </p:txBody>
          </p:sp>
        </mc:Choice>
        <mc:Fallback xmlns="">
          <p:sp>
            <p:nvSpPr>
              <p:cNvPr id="43" name="Textfeld 42">
                <a:extLst>
                  <a:ext uri="{FF2B5EF4-FFF2-40B4-BE49-F238E27FC236}">
                    <a16:creationId xmlns:a16="http://schemas.microsoft.com/office/drawing/2014/main" id="{642DBB54-D45F-874B-B2AC-8123A475F3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9941" y="5049233"/>
                <a:ext cx="4342060" cy="1477328"/>
              </a:xfrm>
              <a:prstGeom prst="rect">
                <a:avLst/>
              </a:prstGeom>
              <a:blipFill>
                <a:blip r:embed="rId5"/>
                <a:stretch>
                  <a:fillRect l="-1166" t="-1709" b="-512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Grafik 41">
            <a:extLst>
              <a:ext uri="{FF2B5EF4-FFF2-40B4-BE49-F238E27FC236}">
                <a16:creationId xmlns:a16="http://schemas.microsoft.com/office/drawing/2014/main" id="{D552A4F2-5890-0143-9279-D9A0699C751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490" y="3631217"/>
            <a:ext cx="3171158" cy="2220348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8C580B5-07B7-4ADB-9F19-5E8037491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6456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2924" y="271336"/>
            <a:ext cx="6871469" cy="787557"/>
          </a:xfrm>
        </p:spPr>
        <p:txBody>
          <a:bodyPr>
            <a:normAutofit/>
          </a:bodyPr>
          <a:lstStyle/>
          <a:p>
            <a:r>
              <a:rPr lang="en-US"/>
              <a:t>TDS: forced outgassing and annealing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Leon Kirsch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A9E8081-2883-434C-8146-D2EED9D319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89" b="3956"/>
          <a:stretch/>
        </p:blipFill>
        <p:spPr>
          <a:xfrm>
            <a:off x="1602692" y="1232718"/>
            <a:ext cx="9479338" cy="5353945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40E0BC65-BD7E-8D48-A10A-9614CCD1BF41}"/>
              </a:ext>
            </a:extLst>
          </p:cNvPr>
          <p:cNvSpPr txBox="1"/>
          <p:nvPr/>
        </p:nvSpPr>
        <p:spPr>
          <a:xfrm>
            <a:off x="7508931" y="1539833"/>
            <a:ext cx="1685077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OF-</a:t>
            </a:r>
            <a:r>
              <a:rPr lang="de-DE" dirty="0" err="1"/>
              <a:t>Cu</a:t>
            </a:r>
            <a:r>
              <a:rPr lang="de-DE" dirty="0"/>
              <a:t> sample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31CF56F-031D-4DCA-A218-C423CFCA3C16}"/>
              </a:ext>
            </a:extLst>
          </p:cNvPr>
          <p:cNvSpPr txBox="1"/>
          <p:nvPr/>
        </p:nvSpPr>
        <p:spPr>
          <a:xfrm>
            <a:off x="10132071" y="1345292"/>
            <a:ext cx="1109970" cy="34163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GB" dirty="0">
                <a:solidFill>
                  <a:srgbClr val="EF0000"/>
                </a:solidFill>
              </a:rPr>
              <a:t>H</a:t>
            </a:r>
            <a:r>
              <a:rPr lang="en-GB" baseline="-25000" dirty="0">
                <a:solidFill>
                  <a:srgbClr val="EF0000"/>
                </a:solidFill>
              </a:rPr>
              <a:t>2</a:t>
            </a:r>
          </a:p>
          <a:p>
            <a:pPr algn="l"/>
            <a:r>
              <a:rPr lang="en-GB" dirty="0">
                <a:solidFill>
                  <a:srgbClr val="31639C"/>
                </a:solidFill>
              </a:rPr>
              <a:t>C</a:t>
            </a:r>
            <a:endParaRPr lang="en-GB" baseline="-25000" dirty="0">
              <a:solidFill>
                <a:srgbClr val="31639C"/>
              </a:solidFill>
            </a:endParaRPr>
          </a:p>
          <a:p>
            <a:pPr algn="l"/>
            <a:r>
              <a:rPr lang="en-GB" dirty="0">
                <a:solidFill>
                  <a:srgbClr val="FFC610"/>
                </a:solidFill>
              </a:rPr>
              <a:t>N</a:t>
            </a:r>
            <a:endParaRPr lang="en-GB" baseline="-25000" dirty="0">
              <a:solidFill>
                <a:srgbClr val="FFC610"/>
              </a:solidFill>
            </a:endParaRPr>
          </a:p>
          <a:p>
            <a:pPr algn="l"/>
            <a:r>
              <a:rPr lang="en-GB" dirty="0">
                <a:solidFill>
                  <a:srgbClr val="2CC26A"/>
                </a:solidFill>
              </a:rPr>
              <a:t>CH</a:t>
            </a:r>
            <a:r>
              <a:rPr lang="en-GB" baseline="-25000" dirty="0">
                <a:solidFill>
                  <a:srgbClr val="2CC26A"/>
                </a:solidFill>
              </a:rPr>
              <a:t>3</a:t>
            </a:r>
            <a:endParaRPr lang="en-GB" dirty="0">
              <a:solidFill>
                <a:srgbClr val="2CC26A"/>
              </a:solidFill>
            </a:endParaRPr>
          </a:p>
          <a:p>
            <a:pPr algn="l"/>
            <a:r>
              <a:rPr lang="en-GB" dirty="0">
                <a:solidFill>
                  <a:srgbClr val="62629C"/>
                </a:solidFill>
              </a:rPr>
              <a:t>O</a:t>
            </a:r>
          </a:p>
          <a:p>
            <a:pPr algn="l"/>
            <a:r>
              <a:rPr lang="en-GB" dirty="0">
                <a:solidFill>
                  <a:srgbClr val="9C9C9C"/>
                </a:solidFill>
              </a:rPr>
              <a:t>OH</a:t>
            </a:r>
          </a:p>
          <a:p>
            <a:pPr algn="l"/>
            <a:r>
              <a:rPr lang="en-GB" dirty="0">
                <a:solidFill>
                  <a:srgbClr val="FF6363"/>
                </a:solidFill>
              </a:rPr>
              <a:t>H</a:t>
            </a:r>
            <a:r>
              <a:rPr lang="en-GB" baseline="-25000" dirty="0">
                <a:solidFill>
                  <a:srgbClr val="FF6363"/>
                </a:solidFill>
              </a:rPr>
              <a:t>2</a:t>
            </a:r>
            <a:r>
              <a:rPr lang="en-GB" dirty="0">
                <a:solidFill>
                  <a:srgbClr val="FF6363"/>
                </a:solidFill>
              </a:rPr>
              <a:t>O</a:t>
            </a:r>
          </a:p>
          <a:p>
            <a:pPr algn="l"/>
            <a:r>
              <a:rPr lang="en-GB" dirty="0">
                <a:solidFill>
                  <a:srgbClr val="639CCE"/>
                </a:solidFill>
              </a:rPr>
              <a:t>CO/N</a:t>
            </a:r>
            <a:r>
              <a:rPr lang="en-GB" baseline="-25000" dirty="0">
                <a:solidFill>
                  <a:srgbClr val="639CCE"/>
                </a:solidFill>
              </a:rPr>
              <a:t>2</a:t>
            </a:r>
          </a:p>
          <a:p>
            <a:pPr algn="l"/>
            <a:r>
              <a:rPr lang="en-GB" dirty="0" err="1">
                <a:solidFill>
                  <a:srgbClr val="CE6300"/>
                </a:solidFill>
              </a:rPr>
              <a:t>Ar</a:t>
            </a:r>
            <a:endParaRPr lang="en-GB" dirty="0">
              <a:solidFill>
                <a:srgbClr val="CE6300"/>
              </a:solidFill>
            </a:endParaRPr>
          </a:p>
          <a:p>
            <a:pPr algn="l"/>
            <a:r>
              <a:rPr lang="en-GB" dirty="0">
                <a:solidFill>
                  <a:srgbClr val="28ABAB"/>
                </a:solidFill>
              </a:rPr>
              <a:t>CO</a:t>
            </a:r>
            <a:r>
              <a:rPr lang="en-GB" baseline="-25000" dirty="0">
                <a:solidFill>
                  <a:srgbClr val="28ABAB"/>
                </a:solidFill>
              </a:rPr>
              <a:t>2</a:t>
            </a:r>
          </a:p>
          <a:p>
            <a:pPr algn="l"/>
            <a:r>
              <a:rPr lang="en-GB" dirty="0">
                <a:solidFill>
                  <a:srgbClr val="6B63BD"/>
                </a:solidFill>
              </a:rPr>
              <a:t>total</a:t>
            </a:r>
          </a:p>
          <a:p>
            <a:pPr algn="l"/>
            <a:r>
              <a:rPr lang="en-GB" dirty="0">
                <a:solidFill>
                  <a:srgbClr val="6B63BD"/>
                </a:solidFill>
              </a:rPr>
              <a:t>pressure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52A64D6-0361-49A7-9C16-9AA211443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6892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012CF9-4D8F-834A-A922-B3A3CD220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821" y="271336"/>
            <a:ext cx="8323123" cy="787557"/>
          </a:xfrm>
        </p:spPr>
        <p:txBody>
          <a:bodyPr/>
          <a:lstStyle/>
          <a:p>
            <a:r>
              <a:rPr lang="de-DE" dirty="0" err="1"/>
              <a:t>Electron</a:t>
            </a:r>
            <a:r>
              <a:rPr lang="de-DE" dirty="0"/>
              <a:t> </a:t>
            </a:r>
            <a:r>
              <a:rPr lang="de-DE" dirty="0" err="1"/>
              <a:t>stimulated</a:t>
            </a:r>
            <a:r>
              <a:rPr lang="de-DE" dirty="0"/>
              <a:t> </a:t>
            </a:r>
            <a:r>
              <a:rPr lang="de-DE" dirty="0" err="1"/>
              <a:t>desorption</a:t>
            </a:r>
            <a:r>
              <a:rPr lang="de-DE" dirty="0"/>
              <a:t> ESD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AD562AB-15AD-704F-B39F-9A20CE345B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Leon Kirsch</a:t>
            </a:r>
            <a:endParaRPr lang="de-DE" dirty="0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AFF07BD4-3ABF-0D42-A313-C3230E759D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0326" y="1371254"/>
            <a:ext cx="6370060" cy="4730906"/>
          </a:xfrm>
          <a:prstGeom prst="rect">
            <a:avLst/>
          </a:prstGeom>
        </p:spPr>
      </p:pic>
      <p:pic>
        <p:nvPicPr>
          <p:cNvPr id="5" name="Inhaltsplatzhalter 5">
            <a:extLst>
              <a:ext uri="{FF2B5EF4-FFF2-40B4-BE49-F238E27FC236}">
                <a16:creationId xmlns:a16="http://schemas.microsoft.com/office/drawing/2014/main" id="{09E5677D-3DB9-1342-A144-ED307F4FAC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123" y="1376772"/>
            <a:ext cx="5844480" cy="4725388"/>
          </a:xfrm>
        </p:spPr>
      </p:pic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DBA100B0-7BE5-004A-8CFC-9171C96F4038}"/>
              </a:ext>
            </a:extLst>
          </p:cNvPr>
          <p:cNvCxnSpPr/>
          <p:nvPr/>
        </p:nvCxnSpPr>
        <p:spPr>
          <a:xfrm>
            <a:off x="5943603" y="1507067"/>
            <a:ext cx="0" cy="3911600"/>
          </a:xfrm>
          <a:prstGeom prst="line">
            <a:avLst/>
          </a:prstGeom>
          <a:ln w="222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0700431F-ACE0-AD4F-844A-95DB7496547E}"/>
              </a:ext>
            </a:extLst>
          </p:cNvPr>
          <p:cNvSpPr txBox="1"/>
          <p:nvPr/>
        </p:nvSpPr>
        <p:spPr>
          <a:xfrm>
            <a:off x="2745755" y="5721843"/>
            <a:ext cx="1099981" cy="338554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dirty="0"/>
              <a:t>    </a:t>
            </a:r>
            <a:r>
              <a:rPr lang="de-DE" sz="1600" dirty="0" err="1"/>
              <a:t>Current</a:t>
            </a:r>
            <a:endParaRPr lang="de-DE" sz="16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A194215-F522-2141-9EF7-3666DE33B8AF}"/>
              </a:ext>
            </a:extLst>
          </p:cNvPr>
          <p:cNvSpPr txBox="1"/>
          <p:nvPr/>
        </p:nvSpPr>
        <p:spPr>
          <a:xfrm>
            <a:off x="8469215" y="5721846"/>
            <a:ext cx="1064715" cy="338554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dirty="0"/>
              <a:t>    </a:t>
            </a:r>
            <a:r>
              <a:rPr lang="de-DE" sz="1600" dirty="0" err="1"/>
              <a:t>Energy</a:t>
            </a:r>
            <a:endParaRPr lang="de-DE" sz="1600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68C4BA5B-246D-2A45-911A-9971717F032E}"/>
              </a:ext>
            </a:extLst>
          </p:cNvPr>
          <p:cNvSpPr/>
          <p:nvPr/>
        </p:nvSpPr>
        <p:spPr>
          <a:xfrm>
            <a:off x="10961225" y="1564942"/>
            <a:ext cx="798653" cy="171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3488DAB-9353-834E-817B-6CF1B1C15C41}"/>
              </a:ext>
            </a:extLst>
          </p:cNvPr>
          <p:cNvSpPr txBox="1"/>
          <p:nvPr/>
        </p:nvSpPr>
        <p:spPr>
          <a:xfrm>
            <a:off x="10880199" y="1519041"/>
            <a:ext cx="538096" cy="292388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300" dirty="0"/>
              <a:t>Total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071F8E09-73B7-0144-B713-979B9E048E39}"/>
              </a:ext>
            </a:extLst>
          </p:cNvPr>
          <p:cNvSpPr/>
          <p:nvPr/>
        </p:nvSpPr>
        <p:spPr>
          <a:xfrm>
            <a:off x="10974726" y="2747487"/>
            <a:ext cx="798653" cy="171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DCD6CBC4-FC78-4E47-9552-9F73F0133E34}"/>
              </a:ext>
            </a:extLst>
          </p:cNvPr>
          <p:cNvSpPr txBox="1"/>
          <p:nvPr/>
        </p:nvSpPr>
        <p:spPr>
          <a:xfrm>
            <a:off x="10882124" y="2666867"/>
            <a:ext cx="984565" cy="292388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300" dirty="0"/>
              <a:t>Fragments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A4029AD-9BF2-4E3A-A6BF-FDCE42C76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3225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A4DF98-BD56-224C-A61A-8F0DF5E27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821" y="271336"/>
            <a:ext cx="8323123" cy="787557"/>
          </a:xfrm>
        </p:spPr>
        <p:txBody>
          <a:bodyPr/>
          <a:lstStyle/>
          <a:p>
            <a:r>
              <a:rPr lang="en-US"/>
              <a:t>ESD results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25067E3-89C1-EF48-907D-A5F4E4061A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de-DE"/>
              <a:t>Leon Kirsch</a:t>
            </a: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8D35B544-2D44-5447-9A3B-AD555F657E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52" b="7705"/>
          <a:stretch/>
        </p:blipFill>
        <p:spPr>
          <a:xfrm>
            <a:off x="563420" y="1248872"/>
            <a:ext cx="8323123" cy="5311740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395999FE-1301-9B4E-874D-74450A32AEAE}"/>
              </a:ext>
            </a:extLst>
          </p:cNvPr>
          <p:cNvSpPr/>
          <p:nvPr/>
        </p:nvSpPr>
        <p:spPr>
          <a:xfrm>
            <a:off x="9096499" y="1828801"/>
            <a:ext cx="463137" cy="381197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8FC698EC-7E02-2A46-B599-34B3F1B5BDF8}"/>
              </a:ext>
            </a:extLst>
          </p:cNvPr>
          <p:cNvSpPr/>
          <p:nvPr/>
        </p:nvSpPr>
        <p:spPr>
          <a:xfrm>
            <a:off x="9793342" y="3657601"/>
            <a:ext cx="463137" cy="198317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4F112823-E9C5-734F-95D2-C935485380F2}"/>
              </a:ext>
            </a:extLst>
          </p:cNvPr>
          <p:cNvSpPr/>
          <p:nvPr/>
        </p:nvSpPr>
        <p:spPr>
          <a:xfrm>
            <a:off x="10490185" y="3028210"/>
            <a:ext cx="463137" cy="261257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0A277B30-2BC2-B345-AD73-928908CEBB91}"/>
              </a:ext>
            </a:extLst>
          </p:cNvPr>
          <p:cNvSpPr/>
          <p:nvPr/>
        </p:nvSpPr>
        <p:spPr>
          <a:xfrm>
            <a:off x="11187028" y="2303814"/>
            <a:ext cx="463137" cy="333696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7DE6FE9D-DAB1-0742-810C-11D96F3DEF18}"/>
              </a:ext>
            </a:extLst>
          </p:cNvPr>
          <p:cNvCxnSpPr/>
          <p:nvPr/>
        </p:nvCxnSpPr>
        <p:spPr>
          <a:xfrm>
            <a:off x="8645236" y="5640779"/>
            <a:ext cx="3194463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E693968A-70E5-EB49-B37A-22879DAC2ED1}"/>
              </a:ext>
            </a:extLst>
          </p:cNvPr>
          <p:cNvSpPr txBox="1"/>
          <p:nvPr/>
        </p:nvSpPr>
        <p:spPr>
          <a:xfrm rot="16200000">
            <a:off x="8634307" y="4696014"/>
            <a:ext cx="1390124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/>
              <a:t>as received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841675E-C9E1-174F-A636-EADCB81C9075}"/>
              </a:ext>
            </a:extLst>
          </p:cNvPr>
          <p:cNvSpPr txBox="1"/>
          <p:nvPr/>
        </p:nvSpPr>
        <p:spPr>
          <a:xfrm rot="16200000">
            <a:off x="9464966" y="4824254"/>
            <a:ext cx="1133644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/>
              <a:t>annealed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B84CCA5-CF35-784F-AC10-A6F62D259B10}"/>
              </a:ext>
            </a:extLst>
          </p:cNvPr>
          <p:cNvSpPr txBox="1"/>
          <p:nvPr/>
        </p:nvSpPr>
        <p:spPr>
          <a:xfrm rot="16200000">
            <a:off x="9646578" y="4317705"/>
            <a:ext cx="2146742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/>
              <a:t>4 days atmosphere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10A1ED38-ACA2-2B46-975D-2A7F84D32296}"/>
              </a:ext>
            </a:extLst>
          </p:cNvPr>
          <p:cNvSpPr txBox="1"/>
          <p:nvPr/>
        </p:nvSpPr>
        <p:spPr>
          <a:xfrm rot="16200000">
            <a:off x="10367654" y="4336941"/>
            <a:ext cx="2108269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/>
              <a:t>1 year atmosphere</a:t>
            </a:r>
          </a:p>
        </p:txBody>
      </p:sp>
      <p:cxnSp>
        <p:nvCxnSpPr>
          <p:cNvPr id="19" name="Gerade Verbindung 18">
            <a:extLst>
              <a:ext uri="{FF2B5EF4-FFF2-40B4-BE49-F238E27FC236}">
                <a16:creationId xmlns:a16="http://schemas.microsoft.com/office/drawing/2014/main" id="{03BDDEF5-C637-1A44-A0DA-C80576743B74}"/>
              </a:ext>
            </a:extLst>
          </p:cNvPr>
          <p:cNvCxnSpPr>
            <a:cxnSpLocks/>
          </p:cNvCxnSpPr>
          <p:nvPr/>
        </p:nvCxnSpPr>
        <p:spPr>
          <a:xfrm>
            <a:off x="3086100" y="1689100"/>
            <a:ext cx="0" cy="3951679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>
            <a:extLst>
              <a:ext uri="{FF2B5EF4-FFF2-40B4-BE49-F238E27FC236}">
                <a16:creationId xmlns:a16="http://schemas.microsoft.com/office/drawing/2014/main" id="{2D65A34E-174B-9D46-8997-86166C48A92A}"/>
              </a:ext>
            </a:extLst>
          </p:cNvPr>
          <p:cNvCxnSpPr>
            <a:cxnSpLocks/>
          </p:cNvCxnSpPr>
          <p:nvPr/>
        </p:nvCxnSpPr>
        <p:spPr>
          <a:xfrm>
            <a:off x="4508500" y="1689100"/>
            <a:ext cx="0" cy="3951679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1">
            <a:extLst>
              <a:ext uri="{FF2B5EF4-FFF2-40B4-BE49-F238E27FC236}">
                <a16:creationId xmlns:a16="http://schemas.microsoft.com/office/drawing/2014/main" id="{D6DD624E-DF52-EB4E-8F01-E0E031A373C8}"/>
              </a:ext>
            </a:extLst>
          </p:cNvPr>
          <p:cNvCxnSpPr>
            <a:cxnSpLocks/>
          </p:cNvCxnSpPr>
          <p:nvPr/>
        </p:nvCxnSpPr>
        <p:spPr>
          <a:xfrm>
            <a:off x="5930900" y="1689100"/>
            <a:ext cx="0" cy="3951679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E1914052-5E4B-B847-94C1-F6B7D3711914}"/>
              </a:ext>
            </a:extLst>
          </p:cNvPr>
          <p:cNvCxnSpPr>
            <a:cxnSpLocks/>
          </p:cNvCxnSpPr>
          <p:nvPr/>
        </p:nvCxnSpPr>
        <p:spPr>
          <a:xfrm>
            <a:off x="7353300" y="1689100"/>
            <a:ext cx="0" cy="3951679"/>
          </a:xfrm>
          <a:prstGeom prst="line">
            <a:avLst/>
          </a:prstGeom>
          <a:ln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feld 23">
            <a:extLst>
              <a:ext uri="{FF2B5EF4-FFF2-40B4-BE49-F238E27FC236}">
                <a16:creationId xmlns:a16="http://schemas.microsoft.com/office/drawing/2014/main" id="{C3400F08-62DA-164A-9BA0-DA9AC4B33487}"/>
              </a:ext>
            </a:extLst>
          </p:cNvPr>
          <p:cNvSpPr txBox="1"/>
          <p:nvPr/>
        </p:nvSpPr>
        <p:spPr>
          <a:xfrm>
            <a:off x="13450" y="6320118"/>
            <a:ext cx="3873946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400" dirty="0"/>
              <a:t>V. </a:t>
            </a:r>
            <a:r>
              <a:rPr lang="en-US" sz="1400" dirty="0" err="1"/>
              <a:t>Velthaus</a:t>
            </a:r>
            <a:r>
              <a:rPr lang="en-US" sz="1400" dirty="0"/>
              <a:t>, PhD Thesis, TU Darmstadt (2023)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272A288-E874-48D8-B970-E8F1227CD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036861"/>
      </p:ext>
    </p:extLst>
  </p:cSld>
  <p:clrMapOvr>
    <a:masterClrMapping/>
  </p:clrMapOvr>
</p:sld>
</file>

<file path=ppt/theme/theme1.xml><?xml version="1.0" encoding="utf-8"?>
<a:theme xmlns:a="http://schemas.openxmlformats.org/drawingml/2006/main" name="gsi-folienmaster-2014-II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1875</Words>
  <Application>Microsoft Office PowerPoint</Application>
  <PresentationFormat>Breitbild</PresentationFormat>
  <Paragraphs>432</Paragraphs>
  <Slides>23</Slides>
  <Notes>21</Notes>
  <HiddenSlides>3</HiddenSlides>
  <MMClips>0</MMClips>
  <ScaleCrop>false</ScaleCrop>
  <HeadingPairs>
    <vt:vector size="8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3</vt:i4>
      </vt:variant>
      <vt:variant>
        <vt:lpstr>Folientitel</vt:lpstr>
      </vt:variant>
      <vt:variant>
        <vt:i4>23</vt:i4>
      </vt:variant>
    </vt:vector>
  </HeadingPairs>
  <TitlesOfParts>
    <vt:vector size="35" baseType="lpstr">
      <vt:lpstr>Arial</vt:lpstr>
      <vt:lpstr>Calibri</vt:lpstr>
      <vt:lpstr>Cambria Math</vt:lpstr>
      <vt:lpstr>Symbol</vt:lpstr>
      <vt:lpstr>Tahoma</vt:lpstr>
      <vt:lpstr>Times</vt:lpstr>
      <vt:lpstr>Times New Roman</vt:lpstr>
      <vt:lpstr>Wingdings</vt:lpstr>
      <vt:lpstr>gsi-folienmaster-2014-II</vt:lpstr>
      <vt:lpstr>Graph</vt:lpstr>
      <vt:lpstr>Formel</vt:lpstr>
      <vt:lpstr>Equation</vt:lpstr>
      <vt:lpstr>Optimization of stimulated outgassing for particle accelerator vacuum components</vt:lpstr>
      <vt:lpstr>Outline</vt:lpstr>
      <vt:lpstr>Dynamic vacuum in particle accelerators</vt:lpstr>
      <vt:lpstr>Impact &amp; consequences</vt:lpstr>
      <vt:lpstr>Conditioning to reduce desorption yields </vt:lpstr>
      <vt:lpstr>Understand processes  different stimuli</vt:lpstr>
      <vt:lpstr>TDS: forced outgassing and annealing</vt:lpstr>
      <vt:lpstr>Electron stimulated desorption ESD</vt:lpstr>
      <vt:lpstr>ESD results</vt:lpstr>
      <vt:lpstr>Ion stimulated desorption ISD</vt:lpstr>
      <vt:lpstr>ISD – after 25 years of investigation</vt:lpstr>
      <vt:lpstr>ISD – after 25 years of investigation</vt:lpstr>
      <vt:lpstr>ISD results</vt:lpstr>
      <vt:lpstr>Desorption channels</vt:lpstr>
      <vt:lpstr>Desorption channels</vt:lpstr>
      <vt:lpstr>Surface optimization</vt:lpstr>
      <vt:lpstr>Surface optimization – further ideas</vt:lpstr>
      <vt:lpstr>Laserpolishing - requirements</vt:lpstr>
      <vt:lpstr>Working plan (ablation)</vt:lpstr>
      <vt:lpstr>Cryogenic surfaces</vt:lpstr>
      <vt:lpstr>Conclusion &amp; Outlook</vt:lpstr>
      <vt:lpstr>Inelastic Thermal Spike Model </vt:lpstr>
      <vt:lpstr>Cryogenic surfaces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Comparison and minimization of stimulated outgassing in particle accelerators</dc:title>
  <dc:creator>Microsoft Office User</dc:creator>
  <cp:lastModifiedBy>Kirsch, Leon</cp:lastModifiedBy>
  <cp:revision>112</cp:revision>
  <dcterms:created xsi:type="dcterms:W3CDTF">2019-07-01T20:25:05Z</dcterms:created>
  <dcterms:modified xsi:type="dcterms:W3CDTF">2025-09-24T06:42:28Z</dcterms:modified>
</cp:coreProperties>
</file>