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6" r:id="rId2"/>
    <p:sldId id="277" r:id="rId3"/>
    <p:sldId id="284" r:id="rId4"/>
    <p:sldId id="272" r:id="rId5"/>
    <p:sldId id="259" r:id="rId6"/>
    <p:sldId id="271" r:id="rId7"/>
    <p:sldId id="274" r:id="rId8"/>
    <p:sldId id="282" r:id="rId9"/>
    <p:sldId id="279" r:id="rId10"/>
    <p:sldId id="278" r:id="rId11"/>
    <p:sldId id="280" r:id="rId12"/>
    <p:sldId id="281" r:id="rId13"/>
    <p:sldId id="283" r:id="rId1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9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55" autoAdjust="0"/>
  </p:normalViewPr>
  <p:slideViewPr>
    <p:cSldViewPr snapToGrid="0" snapToObjects="1">
      <p:cViewPr varScale="1">
        <p:scale>
          <a:sx n="187" d="100"/>
          <a:sy n="187" d="100"/>
        </p:scale>
        <p:origin x="75" y="75"/>
      </p:cViewPr>
      <p:guideLst>
        <p:guide orient="horz" pos="15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xmlns="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xmlns="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xmlns="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xmlns="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xmlns="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xmlns="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xmlns="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xmlns="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xmlns="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rtechceramics.com/products/ceramic-bearings/full-ceramic-bearings/full-ceramic-deep-groove-ball-bearings/6811-full-ceramic-bearings-55x72x9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30" y="2624905"/>
            <a:ext cx="4303059" cy="584900"/>
          </a:xfrm>
        </p:spPr>
        <p:txBody>
          <a:bodyPr/>
          <a:lstStyle/>
          <a:p>
            <a:r>
              <a:rPr lang="de-DE" dirty="0" smtClean="0"/>
              <a:t>SIS100 Magnet Measurement Tools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P. Spiller, C. Roux. A. </a:t>
            </a:r>
            <a:r>
              <a:rPr lang="de-DE" dirty="0" err="1" smtClean="0"/>
              <a:t>Szwangruber</a:t>
            </a:r>
            <a:r>
              <a:rPr lang="de-DE" dirty="0" smtClean="0"/>
              <a:t>, </a:t>
            </a:r>
          </a:p>
          <a:p>
            <a:r>
              <a:rPr lang="de-DE" dirty="0" smtClean="0"/>
              <a:t>S. </a:t>
            </a:r>
            <a:r>
              <a:rPr lang="de-DE" dirty="0" err="1" smtClean="0"/>
              <a:t>Russenschuck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0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84413" y="1072346"/>
            <a:ext cx="7650178" cy="3334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7200" algn="l"/>
                <a:tab pos="457200" algn="l"/>
              </a:tabLs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CERN’s contribution:</a:t>
            </a:r>
            <a:endParaRPr lang="de-DE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600"/>
              </a:spcAft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Provision of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3D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models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drawings for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existing SSW.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Provision of access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the mechanical model and drawings of CERN's rotating coil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shaft including anti-cryostat for adaptation by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GSI.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Provision of access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the layout of the PCB Gerber files for the rotating coil shaft.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Provide the GSI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access to the laboratories where mechanical assembly and intersegment wiring of the coil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shaft is executed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 with GSI expert's in the development and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improvement the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software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 hardware. 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Testing and calibrating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the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SSW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systems at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CERN (one for CERN and one for GSI).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Calibration of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rotating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coil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shafts.</a:t>
            </a:r>
            <a:endParaRPr lang="de-DE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Description </a:t>
            </a:r>
            <a:r>
              <a:rPr lang="de-DE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Description </a:t>
            </a:r>
            <a:r>
              <a:rPr lang="de-DE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1072" y="1237713"/>
            <a:ext cx="8139066" cy="2272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7200" algn="l"/>
                <a:tab pos="45720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oint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contributions:</a:t>
            </a:r>
            <a:endParaRPr lang="de-DE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385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tabLst>
                <a:tab pos="-347345" algn="l"/>
                <a:tab pos="90043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 of mechanical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parts and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assembly of coil heads and single stretched wire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system. </a:t>
            </a:r>
          </a:p>
          <a:p>
            <a:pPr marL="1143000" lvl="2" indent="-2286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of the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 and acquisition cards for the stretched wire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Adaptation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control and data acquisition (DAQ) software for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new hardware.</a:t>
            </a:r>
          </a:p>
          <a:p>
            <a:pPr marL="1143000" lvl="2" indent="-2286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4572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Software adaptation based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flexible framework for magnetic measurements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FFMM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specific common CERN and GSI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applications.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AutoNum type="arabicPeriod" startAt="4"/>
              <a:tabLst>
                <a:tab pos="457200" algn="l"/>
                <a:tab pos="4572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 of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criteria for the deliverables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fulfil the quality and safety aspects of both laboratories. </a:t>
            </a:r>
            <a:endParaRPr lang="en-GB" sz="12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495494" y="3843297"/>
            <a:ext cx="554596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7200" algn="l"/>
                <a:tab pos="4572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CERN will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procure their respective hardware independently and separately, with no shared responsibility or </a:t>
            </a:r>
            <a:r>
              <a:rPr lang="en-GB" sz="12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obligation.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12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4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45725"/>
              </p:ext>
            </p:extLst>
          </p:nvPr>
        </p:nvGraphicFramePr>
        <p:xfrm>
          <a:off x="1728831" y="1994184"/>
          <a:ext cx="5671185" cy="1402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7220">
                  <a:extLst>
                    <a:ext uri="{9D8B030D-6E8A-4147-A177-3AD203B41FA5}">
                      <a16:colId xmlns:a16="http://schemas.microsoft.com/office/drawing/2014/main" xmlns="" val="2354690875"/>
                    </a:ext>
                  </a:extLst>
                </a:gridCol>
                <a:gridCol w="1890395">
                  <a:extLst>
                    <a:ext uri="{9D8B030D-6E8A-4147-A177-3AD203B41FA5}">
                      <a16:colId xmlns:a16="http://schemas.microsoft.com/office/drawing/2014/main" xmlns="" val="3363068863"/>
                    </a:ext>
                  </a:extLst>
                </a:gridCol>
                <a:gridCol w="1893570">
                  <a:extLst>
                    <a:ext uri="{9D8B030D-6E8A-4147-A177-3AD203B41FA5}">
                      <a16:colId xmlns:a16="http://schemas.microsoft.com/office/drawing/2014/main" xmlns="" val="1442649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Resources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 dirty="0">
                          <a:effectLst/>
                        </a:rPr>
                        <a:t>Provided by CERN</a:t>
                      </a:r>
                      <a:endParaRPr lang="de-DE" sz="1200" dirty="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dirty="0" err="1" smtClean="0">
                          <a:effectLst/>
                          <a:latin typeface="Palatino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Provides</a:t>
                      </a:r>
                      <a:r>
                        <a:rPr lang="de-DE" sz="1200" dirty="0" smtClean="0">
                          <a:effectLst/>
                          <a:latin typeface="Palatino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de-DE" sz="1200" dirty="0" err="1" smtClean="0">
                          <a:effectLst/>
                          <a:latin typeface="Palatino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by</a:t>
                      </a:r>
                      <a:r>
                        <a:rPr lang="de-DE" sz="1200" dirty="0" smtClean="0">
                          <a:effectLst/>
                          <a:latin typeface="Palatino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 GSI</a:t>
                      </a:r>
                      <a:endParaRPr lang="de-DE" sz="1200" dirty="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32184702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Senior </a:t>
                      </a:r>
                      <a:r>
                        <a:rPr lang="en-GB" sz="1000" dirty="0">
                          <a:effectLst/>
                        </a:rPr>
                        <a:t>Scientist</a:t>
                      </a:r>
                      <a:endParaRPr lang="de-DE" sz="1200" dirty="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0.5 FTE (110 </a:t>
                      </a:r>
                      <a:r>
                        <a:rPr lang="en-GB" sz="1000" dirty="0" err="1">
                          <a:effectLst/>
                        </a:rPr>
                        <a:t>kEUR</a:t>
                      </a:r>
                      <a:r>
                        <a:rPr lang="en-GB" sz="1000" dirty="0">
                          <a:effectLst/>
                        </a:rPr>
                        <a:t>)</a:t>
                      </a:r>
                      <a:endParaRPr lang="de-DE" sz="1200" dirty="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1.5 </a:t>
                      </a:r>
                      <a:r>
                        <a:rPr lang="en-GB" sz="1000" dirty="0" smtClean="0">
                          <a:effectLst/>
                        </a:rPr>
                        <a:t>FTE</a:t>
                      </a:r>
                      <a:endParaRPr lang="de-DE" sz="1200" dirty="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5133733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Technician	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0.3 FTE (42 kEUR)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1 FTE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89609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GRAD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1 FTE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735164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Material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250 kEUR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340 kEUR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002218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Infrastructure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20 kEUR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333735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Travel and accommodation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>
                          <a:effectLst/>
                        </a:rPr>
                        <a:t>10 kEUR</a:t>
                      </a:r>
                      <a:endParaRPr lang="de-DE" sz="120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GB" sz="1000" dirty="0">
                          <a:effectLst/>
                        </a:rPr>
                        <a:t>50 </a:t>
                      </a:r>
                      <a:r>
                        <a:rPr lang="en-GB" sz="1000" dirty="0" err="1">
                          <a:effectLst/>
                        </a:rPr>
                        <a:t>kEUR</a:t>
                      </a:r>
                      <a:endParaRPr lang="de-DE" sz="1200" dirty="0">
                        <a:effectLst/>
                        <a:latin typeface="Palatino"/>
                        <a:ea typeface="Times New Roman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79611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09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Status </a:t>
            </a:r>
            <a:r>
              <a:rPr lang="de-DE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ew Addendum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de-D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addendum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signed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GSI </a:t>
            </a:r>
            <a:r>
              <a:rPr lang="de-D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CERN (</a:t>
            </a:r>
            <a:r>
              <a:rPr lang="de-DE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beside</a:t>
            </a:r>
            <a:r>
              <a:rPr lang="de-DE" sz="1600" smtClean="0">
                <a:latin typeface="Calibri" panose="020F0502020204030204" pitchFamily="34" charset="0"/>
                <a:cs typeface="Calibri" panose="020F0502020204030204" pitchFamily="34" charset="0"/>
              </a:rPr>
              <a:t> KGF ?).</a:t>
            </a:r>
            <a:endParaRPr lang="de-DE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6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33743" y="1421394"/>
            <a:ext cx="6830839" cy="12003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Motivation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 smtClean="0"/>
              <a:t>Scope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Resources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 </a:t>
            </a:r>
            <a:r>
              <a:rPr lang="de-DE" dirty="0" err="1" smtClean="0"/>
              <a:t>contract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0039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continuation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common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developments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area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magnetic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field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measurements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which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formalized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addendum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#2 </a:t>
            </a:r>
            <a:r>
              <a:rPr lang="de-DE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1600" dirty="0">
                <a:latin typeface="Calibri" panose="020F0502020204030204" pitchFamily="34" charset="0"/>
                <a:cs typeface="Calibri" panose="020F0502020204030204" pitchFamily="34" charset="0"/>
              </a:rPr>
              <a:t> #9.</a:t>
            </a:r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690400"/>
              </p:ext>
            </p:extLst>
          </p:nvPr>
        </p:nvGraphicFramePr>
        <p:xfrm>
          <a:off x="618511" y="2048382"/>
          <a:ext cx="7681590" cy="690880"/>
        </p:xfrm>
        <a:graphic>
          <a:graphicData uri="http://schemas.openxmlformats.org/drawingml/2006/table">
            <a:tbl>
              <a:tblPr/>
              <a:tblGrid>
                <a:gridCol w="5653013">
                  <a:extLst>
                    <a:ext uri="{9D8B030D-6E8A-4147-A177-3AD203B41FA5}">
                      <a16:colId xmlns:a16="http://schemas.microsoft.com/office/drawing/2014/main" xmlns="" val="473224648"/>
                    </a:ext>
                  </a:extLst>
                </a:gridCol>
                <a:gridCol w="1249079">
                  <a:extLst>
                    <a:ext uri="{9D8B030D-6E8A-4147-A177-3AD203B41FA5}">
                      <a16:colId xmlns:a16="http://schemas.microsoft.com/office/drawing/2014/main" xmlns="" val="1557491677"/>
                    </a:ext>
                  </a:extLst>
                </a:gridCol>
                <a:gridCol w="779498">
                  <a:extLst>
                    <a:ext uri="{9D8B030D-6E8A-4147-A177-3AD203B41FA5}">
                      <a16:colId xmlns:a16="http://schemas.microsoft.com/office/drawing/2014/main" xmlns="" val="3533016201"/>
                    </a:ext>
                  </a:extLst>
                </a:gridCol>
              </a:tblGrid>
              <a:tr h="505615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err="1" smtClean="0">
                          <a:effectLst/>
                          <a:latin typeface="Calibri" panose="020F0502020204030204" pitchFamily="34" charset="0"/>
                        </a:rPr>
                        <a:t>Magnetic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field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measurement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systems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for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SIS100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superconducting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dipoles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 panose="020F0502020204030204" pitchFamily="34" charset="0"/>
                        </a:rPr>
                        <a:t>Annex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DE" sz="1400" baseline="0" dirty="0" smtClean="0">
                          <a:effectLst/>
                          <a:latin typeface="Calibri" panose="020F0502020204030204" pitchFamily="34" charset="0"/>
                        </a:rPr>
                        <a:t> #</a:t>
                      </a:r>
                      <a:r>
                        <a:rPr lang="de-DE" sz="14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effectLst/>
                          <a:latin typeface="Calibri" panose="020F0502020204030204" pitchFamily="34" charset="0"/>
                        </a:rPr>
                        <a:t>#9, KR2984/TE</a:t>
                      </a: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25400" marB="254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1716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75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539" y="154755"/>
            <a:ext cx="6700979" cy="590668"/>
          </a:xfrm>
        </p:spPr>
        <p:txBody>
          <a:bodyPr/>
          <a:lstStyle/>
          <a:p>
            <a:r>
              <a:rPr lang="en-GB" b="0" dirty="0" smtClean="0"/>
              <a:t>Motivation</a:t>
            </a:r>
            <a:endParaRPr lang="en-GB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4BF8C-6286-4C12-A944-5F025B80F7B5}" type="slidenum">
              <a:rPr lang="en-GB" smtClean="0"/>
              <a:t>4</a:t>
            </a:fld>
            <a:endParaRPr lang="en-GB"/>
          </a:p>
        </p:txBody>
      </p:sp>
      <p:sp>
        <p:nvSpPr>
          <p:cNvPr id="16" name="Textfeld 15"/>
          <p:cNvSpPr txBox="1"/>
          <p:nvPr/>
        </p:nvSpPr>
        <p:spPr>
          <a:xfrm>
            <a:off x="209676" y="1379051"/>
            <a:ext cx="5180823" cy="3175228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marL="214313" indent="-214313">
              <a:spcAft>
                <a:spcPts val="9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Series production and </a:t>
            </a:r>
            <a:r>
              <a:rPr lang="en-GB" sz="1200" dirty="0" smtClean="0">
                <a:solidFill>
                  <a:srgbClr val="FF0000"/>
                </a:solidFill>
              </a:rPr>
              <a:t>cold testing </a:t>
            </a:r>
            <a:r>
              <a:rPr lang="en-GB" sz="1200" dirty="0"/>
              <a:t>of the superconducting quadrupole units (QU) for SIS100 is </a:t>
            </a:r>
            <a:r>
              <a:rPr lang="en-GB" sz="1200" dirty="0" smtClean="0"/>
              <a:t>ongoing </a:t>
            </a:r>
            <a:r>
              <a:rPr lang="en-GB" sz="1200" dirty="0"/>
              <a:t>at JINR, </a:t>
            </a:r>
            <a:r>
              <a:rPr lang="en-GB" sz="1200" dirty="0" smtClean="0"/>
              <a:t>Russia: 1. High risk, 2. Critical path for SIS100</a:t>
            </a:r>
          </a:p>
          <a:p>
            <a:pPr marL="214313" indent="-214313">
              <a:spcAft>
                <a:spcPts val="9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200" dirty="0" smtClean="0"/>
              <a:t>Risk minimization by series production of QU in European industry.</a:t>
            </a:r>
            <a:endParaRPr lang="en-GB" sz="1200" dirty="0"/>
          </a:p>
          <a:p>
            <a:pPr marL="214313" indent="-214313">
              <a:spcAft>
                <a:spcPts val="9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C</a:t>
            </a:r>
            <a:r>
              <a:rPr lang="en-GB" sz="1200" dirty="0" smtClean="0"/>
              <a:t>old testing of industry units at GSI STF is required and to be enabled.</a:t>
            </a:r>
          </a:p>
          <a:p>
            <a:pPr marL="214313" indent="-214313">
              <a:spcAft>
                <a:spcPts val="9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200" dirty="0" smtClean="0"/>
              <a:t>Cold testing contains qualification by magnetic field measurements on series QUs</a:t>
            </a:r>
            <a:endParaRPr lang="en-GB" sz="1200" dirty="0"/>
          </a:p>
          <a:p>
            <a:pPr marL="214313" indent="-214313">
              <a:spcAft>
                <a:spcPts val="900"/>
              </a:spcAft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GB" sz="1200" dirty="0"/>
              <a:t>A </a:t>
            </a:r>
            <a:r>
              <a:rPr lang="en-GB" sz="1200" dirty="0" smtClean="0"/>
              <a:t>new GSI-CERN collaboration </a:t>
            </a:r>
            <a:r>
              <a:rPr lang="en-GB" sz="1200" dirty="0"/>
              <a:t>will focus on development </a:t>
            </a:r>
            <a:r>
              <a:rPr lang="en-GB" sz="1200" dirty="0" smtClean="0"/>
              <a:t>and manufacturing of </a:t>
            </a:r>
            <a:r>
              <a:rPr lang="en-GB" sz="1200" dirty="0"/>
              <a:t>measurement systems for high </a:t>
            </a:r>
            <a:r>
              <a:rPr lang="en-GB" sz="1200" dirty="0" smtClean="0"/>
              <a:t>precision </a:t>
            </a:r>
            <a:r>
              <a:rPr lang="en-GB" sz="1200" dirty="0"/>
              <a:t>magnetic field </a:t>
            </a:r>
            <a:r>
              <a:rPr lang="en-GB" sz="1200" dirty="0" smtClean="0"/>
              <a:t>measurements on superconducting magnets </a:t>
            </a:r>
            <a:endParaRPr lang="en-GB" sz="1200" dirty="0"/>
          </a:p>
          <a:p>
            <a:pPr marL="557213" lvl="1" indent="-214313">
              <a:spcAft>
                <a:spcPts val="450"/>
              </a:spcAft>
              <a:buFont typeface="Symbol" panose="05050102010706020507" pitchFamily="18" charset="2"/>
              <a:buChar char="-"/>
            </a:pPr>
            <a:r>
              <a:rPr lang="en-GB" sz="1200" dirty="0"/>
              <a:t>rotating </a:t>
            </a:r>
            <a:r>
              <a:rPr lang="en-GB" sz="1200" dirty="0" smtClean="0"/>
              <a:t>coil </a:t>
            </a:r>
            <a:r>
              <a:rPr lang="en-GB" sz="1200" dirty="0"/>
              <a:t>probes</a:t>
            </a:r>
          </a:p>
          <a:p>
            <a:pPr marL="557213" lvl="1" indent="-214313">
              <a:spcAft>
                <a:spcPts val="450"/>
              </a:spcAft>
              <a:buFont typeface="Symbol" panose="05050102010706020507" pitchFamily="18" charset="2"/>
              <a:buChar char="-"/>
            </a:pPr>
            <a:r>
              <a:rPr lang="en-GB" sz="1200" dirty="0"/>
              <a:t>stretched wire system</a:t>
            </a:r>
          </a:p>
          <a:p>
            <a:pPr marL="557213" lvl="1" indent="-214313">
              <a:spcAft>
                <a:spcPts val="450"/>
              </a:spcAft>
              <a:buFont typeface="Symbol" panose="05050102010706020507" pitchFamily="18" charset="2"/>
              <a:buChar char="-"/>
            </a:pPr>
            <a:r>
              <a:rPr lang="en-GB" sz="1200" dirty="0"/>
              <a:t>control and data acquisition </a:t>
            </a:r>
            <a:r>
              <a:rPr lang="en-GB" sz="1200" dirty="0" smtClean="0"/>
              <a:t>systems</a:t>
            </a:r>
            <a:endParaRPr lang="en-GB" sz="1200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2008" r="-1398"/>
          <a:stretch/>
        </p:blipFill>
        <p:spPr>
          <a:xfrm>
            <a:off x="5001586" y="1604387"/>
            <a:ext cx="4154214" cy="241495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79476" y="3663006"/>
            <a:ext cx="1966907" cy="323165"/>
          </a:xfrm>
          <a:prstGeom prst="rect">
            <a:avLst/>
          </a:prstGeom>
        </p:spPr>
        <p:txBody>
          <a:bodyPr vert="horz" wrap="square" lIns="68580" tIns="34290" rIns="68580" bIns="34290" rtlCol="0" anchor="t">
            <a:spAutoFit/>
          </a:bodyPr>
          <a:lstStyle/>
          <a:p>
            <a:pPr algn="l"/>
            <a:r>
              <a:rPr lang="en-GB" sz="825" dirty="0"/>
              <a:t>QP unit for SIS100: main quadrupole and corrector magnet</a:t>
            </a:r>
          </a:p>
        </p:txBody>
      </p:sp>
    </p:spTree>
    <p:extLst>
      <p:ext uri="{BB962C8B-B14F-4D97-AF65-F5344CB8AC3E}">
        <p14:creationId xmlns:p14="http://schemas.microsoft.com/office/powerpoint/2010/main" val="389218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8342" y="101678"/>
            <a:ext cx="6700979" cy="590668"/>
          </a:xfrm>
        </p:spPr>
        <p:txBody>
          <a:bodyPr/>
          <a:lstStyle/>
          <a:p>
            <a:r>
              <a:rPr lang="en-GB" b="0" dirty="0" smtClean="0"/>
              <a:t>Motivation</a:t>
            </a:r>
            <a:endParaRPr lang="en-GB" b="0" dirty="0"/>
          </a:p>
        </p:txBody>
      </p:sp>
      <p:sp>
        <p:nvSpPr>
          <p:cNvPr id="10" name="Ellipse 9"/>
          <p:cNvSpPr/>
          <p:nvPr/>
        </p:nvSpPr>
        <p:spPr>
          <a:xfrm>
            <a:off x="8207915" y="3188959"/>
            <a:ext cx="166254" cy="19757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Rechteck 17"/>
          <p:cNvSpPr/>
          <p:nvPr/>
        </p:nvSpPr>
        <p:spPr>
          <a:xfrm>
            <a:off x="275281" y="1301937"/>
            <a:ext cx="412088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179388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100" dirty="0" smtClean="0"/>
              <a:t>test cryostats for QD-units</a:t>
            </a:r>
          </a:p>
          <a:p>
            <a:pPr marL="268288" indent="-179388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100" dirty="0" smtClean="0"/>
              <a:t>bench and tooling for a fast mounting of the cold mass into the test cryostat (preparation towards series testing)</a:t>
            </a:r>
          </a:p>
          <a:p>
            <a:pPr marL="268288" indent="-179388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100" dirty="0" smtClean="0"/>
              <a:t>systems for magnetic field measurements</a:t>
            </a:r>
          </a:p>
          <a:p>
            <a:pPr marL="268288" indent="-179388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100" dirty="0" err="1" smtClean="0"/>
              <a:t>anticryostat</a:t>
            </a:r>
            <a:r>
              <a:rPr lang="en-GB" sz="1100" dirty="0" smtClean="0"/>
              <a:t> for magnetic field measurements</a:t>
            </a:r>
          </a:p>
          <a:p>
            <a:pPr marL="268288" indent="-179388"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100" dirty="0" smtClean="0"/>
              <a:t>optimisation </a:t>
            </a:r>
            <a:r>
              <a:rPr lang="en-GB" sz="1100" dirty="0"/>
              <a:t>of the existing </a:t>
            </a:r>
            <a:r>
              <a:rPr lang="en-GB" sz="1100" dirty="0" smtClean="0"/>
              <a:t>infrastructure</a:t>
            </a:r>
            <a:endParaRPr lang="en-GB" sz="11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3" b="24950"/>
          <a:stretch/>
        </p:blipFill>
        <p:spPr>
          <a:xfrm>
            <a:off x="5238134" y="1979783"/>
            <a:ext cx="3604822" cy="1209176"/>
          </a:xfrm>
          <a:prstGeom prst="rect">
            <a:avLst/>
          </a:prstGeom>
        </p:spPr>
      </p:pic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r="1972" b="2677"/>
          <a:stretch/>
        </p:blipFill>
        <p:spPr>
          <a:xfrm>
            <a:off x="4503374" y="992274"/>
            <a:ext cx="2440037" cy="1331641"/>
          </a:xfrm>
        </p:spPr>
      </p:pic>
      <p:sp>
        <p:nvSpPr>
          <p:cNvPr id="25" name="Rechteck 24"/>
          <p:cNvSpPr/>
          <p:nvPr/>
        </p:nvSpPr>
        <p:spPr>
          <a:xfrm>
            <a:off x="218342" y="992274"/>
            <a:ext cx="4120883" cy="275836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pPr marL="90487">
              <a:lnSpc>
                <a:spcPct val="110000"/>
              </a:lnSpc>
              <a:spcBef>
                <a:spcPts val="300"/>
              </a:spcBef>
            </a:pPr>
            <a:r>
              <a:rPr lang="en-GB" sz="1200" u="sng" dirty="0"/>
              <a:t>Required </a:t>
            </a:r>
            <a:r>
              <a:rPr lang="en-GB" sz="1200" u="sng" dirty="0" smtClean="0"/>
              <a:t>infrastructure for cold testing of QU at</a:t>
            </a:r>
            <a:r>
              <a:rPr lang="en-GB" sz="1200" u="sng" dirty="0"/>
              <a:t> </a:t>
            </a:r>
            <a:r>
              <a:rPr lang="en-GB" sz="1200" u="sng" dirty="0" smtClean="0"/>
              <a:t>STF:</a:t>
            </a:r>
            <a:endParaRPr lang="en-GB" sz="1200" u="sng" dirty="0"/>
          </a:p>
        </p:txBody>
      </p:sp>
      <p:sp>
        <p:nvSpPr>
          <p:cNvPr id="26" name="Rechteck 25"/>
          <p:cNvSpPr/>
          <p:nvPr/>
        </p:nvSpPr>
        <p:spPr>
          <a:xfrm>
            <a:off x="218342" y="3041838"/>
            <a:ext cx="4120883" cy="275836"/>
          </a:xfrm>
          <a:prstGeom prst="rect">
            <a:avLst/>
          </a:prstGeom>
          <a:noFill/>
        </p:spPr>
        <p:txBody>
          <a:bodyPr wrap="square" tIns="36000" bIns="36000">
            <a:spAutoFit/>
          </a:bodyPr>
          <a:lstStyle/>
          <a:p>
            <a:pPr marL="90487">
              <a:lnSpc>
                <a:spcPct val="110000"/>
              </a:lnSpc>
              <a:spcBef>
                <a:spcPts val="300"/>
              </a:spcBef>
            </a:pPr>
            <a:r>
              <a:rPr lang="en-GB" sz="1200" u="sng" dirty="0" smtClean="0"/>
              <a:t>Procurement strategy:</a:t>
            </a:r>
            <a:endParaRPr lang="en-GB" sz="1200" u="sng" dirty="0"/>
          </a:p>
        </p:txBody>
      </p:sp>
      <p:sp>
        <p:nvSpPr>
          <p:cNvPr id="27" name="Textfeld 26"/>
          <p:cNvSpPr txBox="1"/>
          <p:nvPr/>
        </p:nvSpPr>
        <p:spPr>
          <a:xfrm>
            <a:off x="270237" y="3351501"/>
            <a:ext cx="4120883" cy="10541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260350" indent="-169863">
              <a:lnSpc>
                <a:spcPct val="110000"/>
              </a:lnSpc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000" dirty="0" smtClean="0"/>
              <a:t>Test cryostats and installation benches  </a:t>
            </a:r>
            <a:r>
              <a:rPr lang="en-GB" sz="1000" dirty="0"/>
              <a:t>- design </a:t>
            </a:r>
            <a:r>
              <a:rPr lang="en-GB" sz="1000" dirty="0" smtClean="0"/>
              <a:t>and </a:t>
            </a:r>
            <a:r>
              <a:rPr lang="en-GB" sz="1000" dirty="0"/>
              <a:t>production </a:t>
            </a:r>
            <a:r>
              <a:rPr lang="en-GB" sz="1000" dirty="0" smtClean="0"/>
              <a:t>by external </a:t>
            </a:r>
            <a:r>
              <a:rPr lang="en-GB" sz="1000" dirty="0"/>
              <a:t>company </a:t>
            </a:r>
            <a:endParaRPr lang="en-GB" sz="1000" dirty="0" smtClean="0"/>
          </a:p>
          <a:p>
            <a:pPr marL="260350" indent="-169863">
              <a:lnSpc>
                <a:spcPct val="110000"/>
              </a:lnSpc>
              <a:spcBef>
                <a:spcPts val="3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000" b="1" dirty="0"/>
              <a:t>S</a:t>
            </a:r>
            <a:r>
              <a:rPr lang="en-GB" sz="1000" b="1" dirty="0" smtClean="0"/>
              <a:t>ystems for magnetic field measurements - design and production within GSI-CERN collaboration</a:t>
            </a:r>
          </a:p>
          <a:p>
            <a:pPr marL="260350" indent="-169863">
              <a:lnSpc>
                <a:spcPct val="110000"/>
              </a:lnSpc>
              <a:spcBef>
                <a:spcPts val="600"/>
              </a:spcBef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000" dirty="0"/>
              <a:t>C</a:t>
            </a:r>
            <a:r>
              <a:rPr lang="en-GB" sz="1000" dirty="0" smtClean="0"/>
              <a:t>omponents for the infrastructure upgrade – GSI (SCM, CRY)</a:t>
            </a:r>
            <a:endParaRPr lang="en-GB" sz="1000" dirty="0"/>
          </a:p>
        </p:txBody>
      </p:sp>
      <p:sp>
        <p:nvSpPr>
          <p:cNvPr id="29" name="Rechteck 28"/>
          <p:cNvSpPr/>
          <p:nvPr/>
        </p:nvSpPr>
        <p:spPr>
          <a:xfrm>
            <a:off x="7451562" y="2770664"/>
            <a:ext cx="184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Q</a:t>
            </a:r>
            <a:r>
              <a:rPr lang="en-US" sz="800" dirty="0" smtClean="0"/>
              <a:t>uadrupole units on a test girder. Courtesy </a:t>
            </a:r>
            <a:r>
              <a:rPr lang="en-US" sz="800" dirty="0" err="1" smtClean="0"/>
              <a:t>Cryoworld</a:t>
            </a:r>
            <a:r>
              <a:rPr lang="en-US" sz="800" dirty="0" smtClean="0"/>
              <a:t>.</a:t>
            </a:r>
            <a:endParaRPr lang="de-DE" sz="800" dirty="0"/>
          </a:p>
        </p:txBody>
      </p:sp>
      <p:sp>
        <p:nvSpPr>
          <p:cNvPr id="31" name="Rechteck 30"/>
          <p:cNvSpPr/>
          <p:nvPr/>
        </p:nvSpPr>
        <p:spPr>
          <a:xfrm>
            <a:off x="6974262" y="943274"/>
            <a:ext cx="2169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Test cryostat with quadrupole units on a test girder. Design study at </a:t>
            </a:r>
            <a:r>
              <a:rPr lang="en-US" sz="800" dirty="0" err="1" smtClean="0"/>
              <a:t>Cryoworld</a:t>
            </a:r>
            <a:r>
              <a:rPr lang="en-US" sz="800" dirty="0" smtClean="0"/>
              <a:t>. Courtesy </a:t>
            </a:r>
            <a:r>
              <a:rPr lang="en-US" sz="800" dirty="0" err="1" smtClean="0"/>
              <a:t>Cryoworld</a:t>
            </a:r>
            <a:r>
              <a:rPr lang="en-US" sz="800" dirty="0" smtClean="0"/>
              <a:t>.</a:t>
            </a:r>
            <a:endParaRPr lang="de-DE" sz="800" dirty="0"/>
          </a:p>
        </p:txBody>
      </p:sp>
      <p:pic>
        <p:nvPicPr>
          <p:cNvPr id="34" name="Grafik 24">
            <a:extLst>
              <a:ext uri="{FF2B5EF4-FFF2-40B4-BE49-F238E27FC236}">
                <a16:creationId xmlns:a16="http://schemas.microsoft.com/office/drawing/2014/main" xmlns="" id="{B1359B5A-EFEA-4681-802A-3AA18ED601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" t="9797" r="710"/>
          <a:stretch/>
        </p:blipFill>
        <p:spPr>
          <a:xfrm>
            <a:off x="5923825" y="3700173"/>
            <a:ext cx="1178131" cy="831028"/>
          </a:xfrm>
          <a:prstGeom prst="rect">
            <a:avLst/>
          </a:prstGeom>
        </p:spPr>
      </p:pic>
      <p:sp>
        <p:nvSpPr>
          <p:cNvPr id="35" name="Textfeld 1">
            <a:extLst>
              <a:ext uri="{FF2B5EF4-FFF2-40B4-BE49-F238E27FC236}">
                <a16:creationId xmlns:a16="http://schemas.microsoft.com/office/drawing/2014/main" xmlns="" id="{504F9451-C275-4F6E-9ABA-4425BFA3624D}"/>
              </a:ext>
            </a:extLst>
          </p:cNvPr>
          <p:cNvSpPr txBox="1"/>
          <p:nvPr/>
        </p:nvSpPr>
        <p:spPr>
          <a:xfrm>
            <a:off x="6099651" y="4615414"/>
            <a:ext cx="29170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Stretched wire system SSW6, magnetic axis measurements FAIR Super-FRS </a:t>
            </a:r>
            <a:r>
              <a:rPr lang="en-US" sz="800" dirty="0" err="1" smtClean="0"/>
              <a:t>multiplets</a:t>
            </a:r>
            <a:r>
              <a:rPr lang="en-US" sz="800" dirty="0" smtClean="0"/>
              <a:t>. Courtesy </a:t>
            </a:r>
            <a:r>
              <a:rPr lang="en-US" sz="800" dirty="0" err="1" smtClean="0"/>
              <a:t>P.Kosek</a:t>
            </a:r>
            <a:endParaRPr lang="de-DE" sz="800" dirty="0"/>
          </a:p>
        </p:txBody>
      </p:sp>
      <p:pic>
        <p:nvPicPr>
          <p:cNvPr id="36" name="Content Placeholder 4" descr="A picture containing equipment&#10;&#10;Description automatically generated">
            <a:extLst>
              <a:ext uri="{FF2B5EF4-FFF2-40B4-BE49-F238E27FC236}">
                <a16:creationId xmlns:a16="http://schemas.microsoft.com/office/drawing/2014/main" xmlns="" id="{7B9DE6DC-C1E4-4378-A15B-75DE082A1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42" y="3394906"/>
            <a:ext cx="858452" cy="152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98672"/>
              </p:ext>
            </p:extLst>
          </p:nvPr>
        </p:nvGraphicFramePr>
        <p:xfrm>
          <a:off x="251296" y="2466816"/>
          <a:ext cx="4033762" cy="230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881">
                  <a:extLst>
                    <a:ext uri="{9D8B030D-6E8A-4147-A177-3AD203B41FA5}">
                      <a16:colId xmlns:a16="http://schemas.microsoft.com/office/drawing/2014/main" xmlns="" val="1628287310"/>
                    </a:ext>
                  </a:extLst>
                </a:gridCol>
                <a:gridCol w="2016881">
                  <a:extLst>
                    <a:ext uri="{9D8B030D-6E8A-4147-A177-3AD203B41FA5}">
                      <a16:colId xmlns:a16="http://schemas.microsoft.com/office/drawing/2014/main" xmlns="" val="3635959275"/>
                    </a:ext>
                  </a:extLst>
                </a:gridCol>
              </a:tblGrid>
              <a:tr h="29721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GSI</a:t>
                      </a:r>
                      <a:endParaRPr lang="en-GB" sz="1100" dirty="0"/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CERN</a:t>
                      </a:r>
                      <a:endParaRPr lang="en-GB" sz="1100" dirty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3749286044"/>
                  </a:ext>
                </a:extLst>
              </a:tr>
              <a:tr h="29721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System development based on the CERN-</a:t>
                      </a:r>
                      <a:r>
                        <a:rPr lang="en-US" sz="1100" dirty="0" smtClean="0"/>
                        <a:t>SSW5 design </a:t>
                      </a:r>
                      <a:endParaRPr lang="en-GB" sz="1100" dirty="0"/>
                    </a:p>
                  </a:txBody>
                  <a:tcPr marT="108000" marB="10800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3942944009"/>
                  </a:ext>
                </a:extLst>
              </a:tr>
              <a:tr h="29721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Hardware procurement </a:t>
                      </a:r>
                      <a:endParaRPr lang="en-GB" sz="1100" dirty="0" smtClean="0"/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Training of GSI personnel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1723538118"/>
                  </a:ext>
                </a:extLst>
              </a:tr>
              <a:tr h="297212"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Final assembly and commissioning of the system</a:t>
                      </a:r>
                    </a:p>
                  </a:txBody>
                  <a:tcPr marT="108000" marB="10800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3133976655"/>
                  </a:ext>
                </a:extLst>
              </a:tr>
              <a:tr h="29721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1.5 FTE</a:t>
                      </a:r>
                      <a:endParaRPr lang="en-GB" sz="1100" dirty="0" smtClean="0"/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0.8 FTE</a:t>
                      </a:r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64578219"/>
                  </a:ext>
                </a:extLst>
              </a:tr>
              <a:tr h="29721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~ 170.000 € </a:t>
                      </a:r>
                    </a:p>
                  </a:txBody>
                  <a:tcPr marT="108000" marB="108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3040100490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76106" y="162398"/>
            <a:ext cx="6268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evelopment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new magnetic field measurement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for GSI an CERN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19388" y="996996"/>
            <a:ext cx="4572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u="sng" dirty="0"/>
              <a:t>Wire measurement </a:t>
            </a:r>
            <a:r>
              <a:rPr lang="en-US" sz="1400" u="sng" dirty="0" smtClean="0"/>
              <a:t>system:</a:t>
            </a:r>
          </a:p>
          <a:p>
            <a:pPr marL="449263" lvl="1" indent="-180975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P</a:t>
            </a:r>
            <a:r>
              <a:rPr lang="en-US" sz="1200" dirty="0" smtClean="0"/>
              <a:t>osition of the magnetic axis</a:t>
            </a:r>
          </a:p>
          <a:p>
            <a:pPr marL="449263" lvl="1" indent="-180975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I</a:t>
            </a:r>
            <a:r>
              <a:rPr lang="en-US" sz="1200" dirty="0" smtClean="0"/>
              <a:t>ntegral field gradient </a:t>
            </a:r>
          </a:p>
          <a:p>
            <a:pPr marL="449263" lvl="1" indent="-180975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/>
              <a:t>A</a:t>
            </a:r>
            <a:r>
              <a:rPr lang="en-US" sz="1200" dirty="0" smtClean="0"/>
              <a:t>pplicable for </a:t>
            </a:r>
            <a:r>
              <a:rPr lang="en-US" sz="1200" dirty="0"/>
              <a:t>SIS100 </a:t>
            </a:r>
            <a:r>
              <a:rPr lang="en-US" sz="1200" dirty="0" smtClean="0"/>
              <a:t>units /doublets</a:t>
            </a:r>
            <a:endParaRPr lang="en-GB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9" t="-716" r="36772" b="-1"/>
          <a:stretch/>
        </p:blipFill>
        <p:spPr>
          <a:xfrm>
            <a:off x="7140876" y="1023506"/>
            <a:ext cx="1857824" cy="2612959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 rotWithShape="1">
          <a:blip r:embed="rId3"/>
          <a:srcRect l="3301" r="3832"/>
          <a:stretch/>
        </p:blipFill>
        <p:spPr>
          <a:xfrm>
            <a:off x="5148105" y="1057159"/>
            <a:ext cx="1928294" cy="261295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218857" y="2083637"/>
            <a:ext cx="3228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u="sng" dirty="0" smtClean="0"/>
              <a:t>Collaboration scope and contributions:</a:t>
            </a:r>
          </a:p>
        </p:txBody>
      </p:sp>
      <p:sp>
        <p:nvSpPr>
          <p:cNvPr id="10" name="Rechteck 9"/>
          <p:cNvSpPr/>
          <p:nvPr/>
        </p:nvSpPr>
        <p:spPr>
          <a:xfrm>
            <a:off x="5684668" y="3811897"/>
            <a:ext cx="30808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Model of a stretched </a:t>
            </a:r>
            <a:r>
              <a:rPr lang="en-US" sz="800" dirty="0"/>
              <a:t>wire </a:t>
            </a:r>
            <a:r>
              <a:rPr lang="en-US" sz="800" dirty="0" smtClean="0"/>
              <a:t>system </a:t>
            </a:r>
            <a:r>
              <a:rPr lang="en-US" sz="800" dirty="0"/>
              <a:t>SSW6, magnetic axis measurements FAIR Super-FRS </a:t>
            </a:r>
            <a:r>
              <a:rPr lang="en-US" sz="800" dirty="0" err="1"/>
              <a:t>multiplets</a:t>
            </a:r>
            <a:r>
              <a:rPr lang="en-US" sz="800" dirty="0"/>
              <a:t>. Courtesy </a:t>
            </a:r>
            <a:r>
              <a:rPr lang="en-US" sz="800" dirty="0" err="1" smtClean="0"/>
              <a:t>P.Kosek</a:t>
            </a:r>
            <a:endParaRPr lang="de-DE" sz="800" dirty="0"/>
          </a:p>
        </p:txBody>
      </p:sp>
      <p:sp>
        <p:nvSpPr>
          <p:cNvPr id="9" name="Textfeld 8"/>
          <p:cNvSpPr txBox="1"/>
          <p:nvPr/>
        </p:nvSpPr>
        <p:spPr>
          <a:xfrm>
            <a:off x="5187265" y="4325883"/>
            <a:ext cx="3411511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 smtClean="0"/>
              <a:t>Expected readiness for QU testing – Q4 2025</a:t>
            </a:r>
          </a:p>
        </p:txBody>
      </p:sp>
    </p:spTree>
    <p:extLst>
      <p:ext uri="{BB962C8B-B14F-4D97-AF65-F5344CB8AC3E}">
        <p14:creationId xmlns:p14="http://schemas.microsoft.com/office/powerpoint/2010/main" val="34128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32" y="1159639"/>
            <a:ext cx="3796610" cy="2199852"/>
          </a:xfr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131" y="2601069"/>
            <a:ext cx="1074875" cy="744145"/>
          </a:xfrm>
          <a:prstGeom prst="rect">
            <a:avLst/>
          </a:prstGeom>
        </p:spPr>
      </p:pic>
      <p:sp>
        <p:nvSpPr>
          <p:cNvPr id="16" name="Rectangle 16">
            <a:hlinkClick r:id="rId4"/>
          </p:cNvPr>
          <p:cNvSpPr/>
          <p:nvPr/>
        </p:nvSpPr>
        <p:spPr>
          <a:xfrm>
            <a:off x="7768867" y="8319198"/>
            <a:ext cx="1043539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4"/>
          <p:cNvSpPr txBox="1"/>
          <p:nvPr/>
        </p:nvSpPr>
        <p:spPr>
          <a:xfrm>
            <a:off x="5272820" y="1173903"/>
            <a:ext cx="2159611" cy="34970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36000" rIns="72000" bIns="36000" rtlCol="0" anchor="t">
            <a:spAutoFit/>
          </a:bodyPr>
          <a:lstStyle/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600" dirty="0" smtClean="0"/>
              <a:t>Only two rigid </a:t>
            </a:r>
            <a:r>
              <a:rPr lang="en-US" sz="600" dirty="0"/>
              <a:t>support points to avoid forced </a:t>
            </a:r>
            <a:r>
              <a:rPr lang="en-US" sz="600" dirty="0" smtClean="0"/>
              <a:t>bending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en-US" sz="600" dirty="0" smtClean="0"/>
              <a:t>Support points do not coincide with gaps between PCBs</a:t>
            </a:r>
          </a:p>
          <a:p>
            <a:pPr marL="90488" indent="-90488">
              <a:buFont typeface="Arial" panose="020B0604020202020204" pitchFamily="34" charset="0"/>
              <a:buChar char="•"/>
            </a:pPr>
            <a:r>
              <a:rPr lang="en-US" sz="600" dirty="0" smtClean="0"/>
              <a:t>Therefore, PCBs </a:t>
            </a:r>
            <a:r>
              <a:rPr lang="en-US" sz="600" dirty="0"/>
              <a:t>must fit inside the </a:t>
            </a:r>
            <a:r>
              <a:rPr lang="en-US" sz="600" dirty="0" smtClean="0"/>
              <a:t>bearings  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5386010" y="3359560"/>
            <a:ext cx="2779949" cy="2154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l"/>
            <a:r>
              <a:rPr lang="en-US" sz="800" dirty="0" smtClean="0"/>
              <a:t>Tentative magnetometer design. Courtesy V. Marusov</a:t>
            </a:r>
          </a:p>
        </p:txBody>
      </p:sp>
      <p:sp>
        <p:nvSpPr>
          <p:cNvPr id="20" name="Rechteck 19"/>
          <p:cNvSpPr/>
          <p:nvPr/>
        </p:nvSpPr>
        <p:spPr>
          <a:xfrm>
            <a:off x="219388" y="996996"/>
            <a:ext cx="4572000" cy="112338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u="sng" dirty="0" smtClean="0"/>
              <a:t>Rotating coil system:</a:t>
            </a:r>
          </a:p>
          <a:p>
            <a:pPr marL="449263" lvl="1" indent="-180975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Field homogeneity</a:t>
            </a:r>
          </a:p>
          <a:p>
            <a:pPr marL="449263" lvl="1" indent="-180975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Integral field gradient for main quadrupole</a:t>
            </a:r>
          </a:p>
          <a:p>
            <a:pPr marL="449263" lvl="1" indent="-180975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Integral field strength for corrector magnets</a:t>
            </a:r>
          </a:p>
          <a:p>
            <a:pPr marL="449263" lvl="1" indent="-180975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US" sz="1200" dirty="0" smtClean="0"/>
              <a:t>Applicable for SIS100 quadrupole units</a:t>
            </a:r>
            <a:endParaRPr lang="en-GB" sz="1200" dirty="0"/>
          </a:p>
        </p:txBody>
      </p: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203309"/>
              </p:ext>
            </p:extLst>
          </p:nvPr>
        </p:nvGraphicFramePr>
        <p:xfrm>
          <a:off x="138102" y="2545485"/>
          <a:ext cx="4909520" cy="2334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760">
                  <a:extLst>
                    <a:ext uri="{9D8B030D-6E8A-4147-A177-3AD203B41FA5}">
                      <a16:colId xmlns:a16="http://schemas.microsoft.com/office/drawing/2014/main" xmlns="" val="1628287310"/>
                    </a:ext>
                  </a:extLst>
                </a:gridCol>
                <a:gridCol w="2454760">
                  <a:extLst>
                    <a:ext uri="{9D8B030D-6E8A-4147-A177-3AD203B41FA5}">
                      <a16:colId xmlns:a16="http://schemas.microsoft.com/office/drawing/2014/main" xmlns="" val="3635959275"/>
                    </a:ext>
                  </a:extLst>
                </a:gridCol>
              </a:tblGrid>
              <a:tr h="24839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GSI</a:t>
                      </a:r>
                      <a:endParaRPr lang="en-GB" sz="1100" dirty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CERN</a:t>
                      </a:r>
                      <a:endParaRPr lang="en-GB" sz="1100" dirty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749286044"/>
                  </a:ext>
                </a:extLst>
              </a:tr>
              <a:tr h="24839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aseline="0" dirty="0" smtClean="0"/>
                        <a:t>Development of the measuring head based on PCB coils</a:t>
                      </a:r>
                      <a:endParaRPr lang="en-GB" sz="1100" dirty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3942944009"/>
                  </a:ext>
                </a:extLst>
              </a:tr>
              <a:tr h="422155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Mechanical design and                                  electrical</a:t>
                      </a:r>
                      <a:r>
                        <a:rPr lang="en-US" sz="1100" baseline="0" dirty="0" smtClean="0"/>
                        <a:t> layout for the PCB</a:t>
                      </a:r>
                      <a:endParaRPr lang="en-GB" sz="11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PCB manufacturing and calibration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723538118"/>
                  </a:ext>
                </a:extLst>
              </a:tr>
              <a:tr h="422155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Procurement of components for measuring heads and motor units </a:t>
                      </a:r>
                      <a:endParaRPr lang="en-GB" sz="11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Assembly and calibration of the measuring heads </a:t>
                      </a:r>
                      <a:endParaRPr lang="en-GB" sz="1100" dirty="0" smtClean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404274908"/>
                  </a:ext>
                </a:extLst>
              </a:tr>
              <a:tr h="24839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Integration with motor units </a:t>
                      </a:r>
                      <a:endParaRPr lang="en-GB" sz="11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 smtClean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60890199"/>
                  </a:ext>
                </a:extLst>
              </a:tr>
              <a:tr h="248392">
                <a:tc gridSpan="2"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Adjustment of the control and data acquisition software for operation at GSI</a:t>
                      </a:r>
                      <a:endParaRPr lang="en-GB" sz="1100" dirty="0" smtClean="0"/>
                    </a:p>
                  </a:txBody>
                  <a:tcPr marL="36000" marR="36000" marT="36000" marB="36000"/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T="108000" marB="108000"/>
                </a:tc>
                <a:extLst>
                  <a:ext uri="{0D108BD9-81ED-4DB2-BD59-A6C34878D82A}">
                    <a16:rowId xmlns:a16="http://schemas.microsoft.com/office/drawing/2014/main" xmlns="" val="3133976655"/>
                  </a:ext>
                </a:extLst>
              </a:tr>
              <a:tr h="24839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2.5 FTE</a:t>
                      </a:r>
                      <a:endParaRPr lang="en-GB" sz="1100" dirty="0" smtClean="0"/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trike="sngStrike" baseline="0" dirty="0" smtClean="0"/>
                        <a:t>0.2</a:t>
                      </a:r>
                      <a:r>
                        <a:rPr lang="en-GB" sz="1100" baseline="0" dirty="0" smtClean="0"/>
                        <a:t> 0.8 FTE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64578219"/>
                  </a:ext>
                </a:extLst>
              </a:tr>
              <a:tr h="248392"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/>
                        <a:t>~ 150.000 € 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 smtClean="0"/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040100490"/>
                  </a:ext>
                </a:extLst>
              </a:tr>
            </a:tbl>
          </a:graphicData>
        </a:graphic>
      </p:graphicFrame>
      <p:sp>
        <p:nvSpPr>
          <p:cNvPr id="22" name="Rechteck 21"/>
          <p:cNvSpPr/>
          <p:nvPr/>
        </p:nvSpPr>
        <p:spPr>
          <a:xfrm>
            <a:off x="218857" y="2237712"/>
            <a:ext cx="32287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u="sng" dirty="0" smtClean="0"/>
              <a:t>Collaboration scope and contributions: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5096123" y="4269148"/>
            <a:ext cx="400141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GB" sz="1200" dirty="0" smtClean="0"/>
              <a:t>Expected readiness for QU testing – Q4 2025 / Q1 2026</a:t>
            </a:r>
          </a:p>
        </p:txBody>
      </p:sp>
      <p:sp>
        <p:nvSpPr>
          <p:cNvPr id="25" name="Rechteck 24"/>
          <p:cNvSpPr/>
          <p:nvPr/>
        </p:nvSpPr>
        <p:spPr>
          <a:xfrm>
            <a:off x="176106" y="162398"/>
            <a:ext cx="65430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evelopment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new magnetic field measurement 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systems for GSI and CERN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Benefit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de-DE" b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</a:t>
            </a:r>
            <a:r>
              <a:rPr lang="de-DE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7635" y="1088015"/>
            <a:ext cx="8031708" cy="3677689"/>
          </a:xfrm>
        </p:spPr>
        <p:txBody>
          <a:bodyPr/>
          <a:lstStyle/>
          <a:p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Qualification of new suppliers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precision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stages.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Development of new controller software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new precision stages.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Training of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(new) personnel. 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 new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acquisition systems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commercially available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components by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GSI.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Replacement of the CERN FDI (Digital integrators) for which electronic components are no longer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available.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Qualification of new suppliers for measurement shafts (G11 composite) and PCB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plates</a:t>
            </a:r>
          </a:p>
          <a:p>
            <a:pPr lvl="0"/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CERN will benefit from technological advancements, new suppliers and software updates</a:t>
            </a:r>
            <a:endParaRPr lang="de-DE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019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Description </a:t>
            </a:r>
            <a:r>
              <a:rPr lang="de-DE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de-DE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84771" y="1115376"/>
            <a:ext cx="8252235" cy="3510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tabLst>
                <a:tab pos="457200" algn="l"/>
                <a:tab pos="457200" algn="l"/>
              </a:tabLst>
            </a:pP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GSI’s contribution:</a:t>
            </a:r>
            <a:endParaRPr lang="de-DE" sz="14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otating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coil system: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echanical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design for a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new coil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shaft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based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on 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CERN design.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Layout of the PCB (printed circuit boards) for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single measuring </a:t>
            </a: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segments.</a:t>
            </a: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Mechanical </a:t>
            </a:r>
            <a:r>
              <a:rPr lang="en-GB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assembly and wiring of the segments for two rotating-coil shafts.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630555" algn="just">
              <a:lnSpc>
                <a:spcPct val="115000"/>
              </a:lnSpc>
              <a:spcAft>
                <a:spcPts val="300"/>
              </a:spcAft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2" algn="just">
              <a:lnSpc>
                <a:spcPct val="115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ingle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stretched wire (SSW) system (DC and AC mode):</a:t>
            </a:r>
            <a:endParaRPr lang="de-DE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Modification of the mechanical design of the support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platforms.</a:t>
            </a:r>
          </a:p>
          <a:p>
            <a:pPr marL="342900" lvl="0" indent="-342900" algn="just">
              <a:lnSpc>
                <a:spcPct val="115000"/>
              </a:lnSpc>
              <a:spcAft>
                <a:spcPts val="300"/>
              </a:spcAft>
              <a:buFont typeface="+mj-lt"/>
              <a:buAutoNum type="romanLcPeriod"/>
            </a:pP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Provision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of one qualified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(1 FE) for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two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years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 work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within CERN’s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Technology 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Department to enable the realization of the collaboration within the timeline </a:t>
            </a:r>
            <a:r>
              <a:rPr lang="en-GB" sz="14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defined.   </a:t>
            </a:r>
          </a:p>
          <a:p>
            <a:pPr lvl="2" algn="just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1400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&gt; Position is announced by GSI</a:t>
            </a:r>
            <a:endParaRPr lang="de-DE" sz="14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24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761</Words>
  <Application>Microsoft Office PowerPoint</Application>
  <PresentationFormat>Bildschirmpräsentation (16:9)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Palatino</vt:lpstr>
      <vt:lpstr>Symbol</vt:lpstr>
      <vt:lpstr>Times</vt:lpstr>
      <vt:lpstr>Times New Roman</vt:lpstr>
      <vt:lpstr>Wingdings</vt:lpstr>
      <vt:lpstr>fair-gsi-folienmaster_2017_onering</vt:lpstr>
      <vt:lpstr>SIS100 Magnet Measurement Tools</vt:lpstr>
      <vt:lpstr>Outline</vt:lpstr>
      <vt:lpstr>Motivation</vt:lpstr>
      <vt:lpstr>Motivation</vt:lpstr>
      <vt:lpstr>Motivation</vt:lpstr>
      <vt:lpstr>PowerPoint-Präsentation</vt:lpstr>
      <vt:lpstr>PowerPoint-Präsentation</vt:lpstr>
      <vt:lpstr>Benefit for CERN</vt:lpstr>
      <vt:lpstr>Description of work</vt:lpstr>
      <vt:lpstr>Description of work</vt:lpstr>
      <vt:lpstr>Description of work</vt:lpstr>
      <vt:lpstr>Resources</vt:lpstr>
      <vt:lpstr>Status of New Addendum</vt:lpstr>
    </vt:vector>
  </TitlesOfParts>
  <Company>GSI Helmholtzzentrum für Schwerionenforschung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Szwangruber, Anna Dr.</dc:creator>
  <cp:lastModifiedBy>admin</cp:lastModifiedBy>
  <cp:revision>91</cp:revision>
  <dcterms:created xsi:type="dcterms:W3CDTF">2024-04-18T11:10:39Z</dcterms:created>
  <dcterms:modified xsi:type="dcterms:W3CDTF">2025-05-06T20:40:18Z</dcterms:modified>
</cp:coreProperties>
</file>