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59" r:id="rId4"/>
    <p:sldId id="257" r:id="rId5"/>
    <p:sldId id="264" r:id="rId6"/>
    <p:sldId id="262" r:id="rId7"/>
    <p:sldId id="275" r:id="rId8"/>
    <p:sldId id="277" r:id="rId9"/>
    <p:sldId id="276" r:id="rId10"/>
    <p:sldId id="270" r:id="rId11"/>
    <p:sldId id="274" r:id="rId12"/>
    <p:sldId id="271" r:id="rId13"/>
    <p:sldId id="267" r:id="rId14"/>
    <p:sldId id="278" r:id="rId15"/>
    <p:sldId id="273" r:id="rId16"/>
    <p:sldId id="272" r:id="rId17"/>
  </p:sldIdLst>
  <p:sldSz cx="6858000" cy="51435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iardi, Maria Valentina Dr." initials="RMVD" lastIdx="1" clrIdx="0">
    <p:extLst>
      <p:ext uri="{19B8F6BF-5375-455C-9EA6-DF929625EA0E}">
        <p15:presenceInfo xmlns:p15="http://schemas.microsoft.com/office/powerpoint/2012/main" userId="S-1-5-21-839522115-515967899-725345543-6635" providerId="AD"/>
      </p:ext>
    </p:extLst>
  </p:cmAuthor>
  <p:cmAuthor id="2" name="Ricciardi, Maria Valentina Dr." initials="MVR" lastIdx="1" clrIdx="1">
    <p:extLst>
      <p:ext uri="{19B8F6BF-5375-455C-9EA6-DF929625EA0E}">
        <p15:presenceInfo xmlns:p15="http://schemas.microsoft.com/office/powerpoint/2012/main" userId="Ricciardi, Maria Valentina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00"/>
    <a:srgbClr val="00FF00"/>
    <a:srgbClr val="1DC4FF"/>
    <a:srgbClr val="33CCFF"/>
    <a:srgbClr val="FF6600"/>
    <a:srgbClr val="00A1DA"/>
    <a:srgbClr val="0091C4"/>
    <a:srgbClr val="333333"/>
    <a:srgbClr val="7CB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2" autoAdjust="0"/>
    <p:restoredTop sz="95062" autoAdjust="0"/>
  </p:normalViewPr>
  <p:slideViewPr>
    <p:cSldViewPr snapToGrid="0" snapToObjects="1">
      <p:cViewPr>
        <p:scale>
          <a:sx n="148" d="100"/>
          <a:sy n="148" d="100"/>
        </p:scale>
        <p:origin x="2556" y="60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08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126934" y="976199"/>
            <a:ext cx="5569702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3647" y="2738074"/>
            <a:ext cx="3227294" cy="584900"/>
          </a:xfrm>
        </p:spPr>
        <p:txBody>
          <a:bodyPr anchor="b" anchorCtr="0">
            <a:noAutofit/>
          </a:bodyPr>
          <a:lstStyle>
            <a:lvl1pPr algn="ctr">
              <a:defRPr sz="18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3647" y="3322974"/>
            <a:ext cx="3227295" cy="531851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03069" y="4987636"/>
            <a:ext cx="2528455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27" y="230397"/>
            <a:ext cx="5025734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42661" y="4914483"/>
            <a:ext cx="6189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5324251" y="4914483"/>
            <a:ext cx="6373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24251" y="4914483"/>
            <a:ext cx="6373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6858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80" y="363876"/>
            <a:ext cx="84681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6858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1512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5"/>
            <a:ext cx="152458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8226" y="1088016"/>
            <a:ext cx="6315132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11844" y="4914482"/>
            <a:ext cx="5586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6453" y="4964911"/>
            <a:ext cx="2645350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63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596927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63442" y="4914482"/>
            <a:ext cx="6362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09901" y="4920458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622" y="206826"/>
            <a:ext cx="581291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257175" rtl="0" eaLnBrk="1" latinLnBrk="0" hangingPunct="1">
        <a:spcBef>
          <a:spcPct val="0"/>
        </a:spcBef>
        <a:buNone/>
        <a:defRPr sz="135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1pPr>
      <a:lvl2pPr marL="417910" indent="-160735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125" kern="1200">
          <a:solidFill>
            <a:srgbClr val="333333"/>
          </a:solidFill>
          <a:latin typeface="Arial"/>
          <a:ea typeface="+mn-ea"/>
          <a:cs typeface="Arial"/>
        </a:defRPr>
      </a:lvl2pPr>
      <a:lvl3pPr marL="642938" indent="-128588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13" kern="1200">
          <a:solidFill>
            <a:srgbClr val="333333"/>
          </a:solidFill>
          <a:latin typeface="Arial"/>
          <a:ea typeface="+mn-ea"/>
          <a:cs typeface="Arial"/>
        </a:defRPr>
      </a:lvl3pPr>
      <a:lvl4pPr marL="900113" indent="-128588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900" kern="1200">
          <a:solidFill>
            <a:srgbClr val="333333"/>
          </a:solidFill>
          <a:latin typeface="Arial"/>
          <a:ea typeface="+mn-ea"/>
          <a:cs typeface="Arial"/>
        </a:defRPr>
      </a:lvl4pPr>
      <a:lvl5pPr marL="1157288" indent="-128588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788" kern="1200">
          <a:solidFill>
            <a:srgbClr val="333333"/>
          </a:solidFill>
          <a:latin typeface="Arial"/>
          <a:ea typeface="+mn-ea"/>
          <a:cs typeface="Arial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7930" y="1907297"/>
            <a:ext cx="5038725" cy="1156371"/>
          </a:xfrm>
        </p:spPr>
        <p:txBody>
          <a:bodyPr/>
          <a:lstStyle/>
          <a:p>
            <a:r>
              <a:rPr lang="en-US" sz="2000" dirty="0"/>
              <a:t>Schedule </a:t>
            </a:r>
            <a:r>
              <a:rPr lang="en-US" sz="2000" dirty="0" smtClean="0"/>
              <a:t>Testing</a:t>
            </a:r>
            <a:br>
              <a:rPr lang="en-US" sz="2000" dirty="0" smtClean="0"/>
            </a:br>
            <a:r>
              <a:rPr lang="en-US" sz="2000" dirty="0" smtClean="0"/>
              <a:t>Super-FRS </a:t>
            </a:r>
            <a:r>
              <a:rPr lang="en-US" sz="2000" dirty="0" err="1" smtClean="0"/>
              <a:t>sc</a:t>
            </a:r>
            <a:r>
              <a:rPr lang="en-US" sz="2000" dirty="0" smtClean="0"/>
              <a:t> magnets</a:t>
            </a:r>
            <a:endParaRPr lang="en-GB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1540" y="3063668"/>
            <a:ext cx="3665095" cy="531851"/>
          </a:xfrm>
        </p:spPr>
        <p:txBody>
          <a:bodyPr/>
          <a:lstStyle/>
          <a:p>
            <a:r>
              <a:rPr lang="en-US" altLang="de-DE" dirty="0"/>
              <a:t>Hugo </a:t>
            </a:r>
            <a:r>
              <a:rPr lang="en-US" altLang="de-DE" dirty="0" err="1" smtClean="0"/>
              <a:t>Bajas</a:t>
            </a:r>
            <a:r>
              <a:rPr lang="en-US" altLang="de-DE" dirty="0" smtClean="0"/>
              <a:t>, M. Valentina </a:t>
            </a:r>
            <a:r>
              <a:rPr lang="en-US" altLang="de-DE" dirty="0" err="1" smtClean="0"/>
              <a:t>Ricciardi</a:t>
            </a:r>
            <a:endParaRPr lang="en-US" altLang="de-DE" dirty="0"/>
          </a:p>
          <a:p>
            <a:r>
              <a:rPr lang="en-GB" dirty="0"/>
              <a:t>CERN-GSI Collaboration Steering Board Meeting</a:t>
            </a:r>
          </a:p>
          <a:p>
            <a:r>
              <a:rPr lang="en-GB" altLang="de-DE" dirty="0" smtClean="0"/>
              <a:t>GSI, 07/05/2025</a:t>
            </a:r>
            <a:endParaRPr lang="en-GB" altLang="de-DE" dirty="0"/>
          </a:p>
          <a:p>
            <a:endParaRPr lang="de-DE" dirty="0"/>
          </a:p>
        </p:txBody>
      </p:sp>
      <p:pic>
        <p:nvPicPr>
          <p:cNvPr id="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3186807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Results for Early Science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370" y="877342"/>
            <a:ext cx="67117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end </a:t>
            </a:r>
            <a:r>
              <a:rPr lang="en-GB" dirty="0">
                <a:sym typeface="Wingdings" panose="05000000000000000000" pitchFamily="2" charset="2"/>
              </a:rPr>
              <a:t>of testing </a:t>
            </a:r>
            <a:r>
              <a:rPr lang="en-GB" dirty="0" smtClean="0">
                <a:sym typeface="Wingdings" panose="05000000000000000000" pitchFamily="2" charset="2"/>
              </a:rPr>
              <a:t>ES-magnets in October </a:t>
            </a:r>
            <a:r>
              <a:rPr lang="en-GB" dirty="0">
                <a:sym typeface="Wingdings" panose="05000000000000000000" pitchFamily="2" charset="2"/>
              </a:rPr>
              <a:t>2026 is achievable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536" y="4452817"/>
            <a:ext cx="3978974" cy="512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Local cryogenics sectors: installation completed (tendering results, Dec-24, Apr-25)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Magnets after pre-assembly, ready for installation (</a:t>
            </a:r>
            <a:r>
              <a:rPr lang="en-GB" sz="800" dirty="0" smtClean="0">
                <a:solidFill>
                  <a:srgbClr val="0070C0"/>
                </a:solidFill>
                <a:latin typeface="Arial"/>
              </a:rPr>
              <a:t>D.D.: </a:t>
            </a:r>
            <a:r>
              <a:rPr kumimoji="0" lang="en-GB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05.05.2025)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</a:rPr>
              <a:t>Magnets installation sections: installation </a:t>
            </a:r>
            <a:r>
              <a:rPr kumimoji="0" lang="en-GB" sz="8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</a:rPr>
              <a:t>completed (D.D.: 05.05.2025)</a:t>
            </a:r>
            <a:endParaRPr kumimoji="0" lang="en-GB" sz="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829" t="39539" r="12593" b="11703"/>
          <a:stretch/>
        </p:blipFill>
        <p:spPr>
          <a:xfrm>
            <a:off x="0" y="1931832"/>
            <a:ext cx="6855085" cy="25209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536" y="1355971"/>
            <a:ext cx="2857100" cy="7463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ts val="1700"/>
              </a:lnSpc>
              <a:defRPr/>
            </a:pPr>
            <a:r>
              <a:rPr lang="en-GB" sz="1100" b="1" dirty="0" err="1" smtClean="0">
                <a:solidFill>
                  <a:srgbClr val="FF9900"/>
                </a:solidFill>
              </a:rPr>
              <a:t>sc</a:t>
            </a:r>
            <a:r>
              <a:rPr lang="en-GB" sz="1100" b="1" dirty="0" smtClean="0">
                <a:solidFill>
                  <a:srgbClr val="FF9900"/>
                </a:solidFill>
              </a:rPr>
              <a:t>-</a:t>
            </a:r>
            <a:r>
              <a:rPr lang="en-GB" sz="1100" b="1" dirty="0" smtClean="0">
                <a:solidFill>
                  <a:srgbClr val="FF9900"/>
                </a:solidFill>
              </a:rPr>
              <a:t>magnets installation completed: </a:t>
            </a:r>
          </a:p>
          <a:p>
            <a:pPr defTabSz="914400">
              <a:lnSpc>
                <a:spcPts val="1700"/>
              </a:lnSpc>
              <a:defRPr/>
            </a:pPr>
            <a:r>
              <a:rPr lang="en-GB" sz="1100" b="1" dirty="0" smtClean="0">
                <a:solidFill>
                  <a:srgbClr val="FF9900"/>
                </a:solidFill>
              </a:rPr>
              <a:t>in tunnel: Dec 2026</a:t>
            </a:r>
          </a:p>
          <a:p>
            <a:pPr defTabSz="914400">
              <a:lnSpc>
                <a:spcPts val="1700"/>
              </a:lnSpc>
              <a:defRPr/>
            </a:pPr>
            <a:r>
              <a:rPr lang="en-GB" sz="1100" b="1" dirty="0" smtClean="0">
                <a:solidFill>
                  <a:srgbClr val="FF9900"/>
                </a:solidFill>
              </a:rPr>
              <a:t>in HEC: Jan 2</a:t>
            </a:r>
            <a:r>
              <a:rPr lang="de-DE" sz="1100" b="1" dirty="0" smtClean="0">
                <a:solidFill>
                  <a:srgbClr val="FF9900"/>
                </a:solidFill>
              </a:rPr>
              <a:t>027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939" y="2102328"/>
            <a:ext cx="313818" cy="262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81342" y="2107241"/>
            <a:ext cx="313818" cy="127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563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56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3186807" cy="2678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3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Ricciardi, Bajas, CERN-GSI Collaboration Steering Board Meeting, GSI 07/05/2025</a:t>
            </a:r>
            <a:endParaRPr kumimoji="0" lang="de-DE" sz="56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42226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Detailed schedule by </a:t>
            </a:r>
            <a:r>
              <a:rPr lang="en-GB" sz="1800" dirty="0" err="1" smtClean="0">
                <a:solidFill>
                  <a:srgbClr val="0070C0"/>
                </a:solidFill>
              </a:rPr>
              <a:t>Bajas</a:t>
            </a:r>
            <a:r>
              <a:rPr lang="en-GB" sz="1800" dirty="0" smtClean="0">
                <a:solidFill>
                  <a:srgbClr val="0070C0"/>
                </a:solidFill>
              </a:rPr>
              <a:t>, </a:t>
            </a:r>
            <a:r>
              <a:rPr lang="en-GB" sz="1800" dirty="0" err="1" smtClean="0">
                <a:solidFill>
                  <a:srgbClr val="0070C0"/>
                </a:solidFill>
              </a:rPr>
              <a:t>Riddone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97" y="951786"/>
            <a:ext cx="640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400" dirty="0" smtClean="0">
                <a:solidFill>
                  <a:prstClr val="black"/>
                </a:solidFill>
              </a:rPr>
              <a:t>CERN detailed working </a:t>
            </a: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schedule for daily tasks planning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30"/>
          <a:stretch/>
        </p:blipFill>
        <p:spPr>
          <a:xfrm>
            <a:off x="197609" y="1497478"/>
            <a:ext cx="6326918" cy="206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897" y="128617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Example LM23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13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9" y="103239"/>
            <a:ext cx="4048021" cy="610632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Actual schedule: </a:t>
            </a:r>
            <a:br>
              <a:rPr lang="en-GB" sz="1800" dirty="0" smtClean="0">
                <a:solidFill>
                  <a:srgbClr val="0070C0"/>
                </a:solidFill>
              </a:rPr>
            </a:br>
            <a:r>
              <a:rPr lang="en-GB" sz="1800" dirty="0" smtClean="0">
                <a:solidFill>
                  <a:srgbClr val="0070C0"/>
                </a:solidFill>
              </a:rPr>
              <a:t>used input data and constrains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229" y="1089390"/>
            <a:ext cx="3205520" cy="89255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dirty="0" smtClean="0"/>
              <a:t>Early-science constrain:</a:t>
            </a:r>
            <a:br>
              <a:rPr lang="en-GB" sz="1400" dirty="0" smtClean="0"/>
            </a:br>
            <a:r>
              <a:rPr lang="en-GB" sz="1400" dirty="0" smtClean="0"/>
              <a:t>latest magnet test in </a:t>
            </a:r>
            <a:r>
              <a:rPr lang="en-GB" sz="1400" b="1" dirty="0" smtClean="0"/>
              <a:t>Oct-26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200" dirty="0" smtClean="0"/>
              <a:t>(consistent with actual building infrastructure and local cryogenics dates)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8229" y="2107792"/>
            <a:ext cx="4562371" cy="1500411"/>
          </a:xfrm>
          <a:prstGeom prst="rect">
            <a:avLst/>
          </a:prstGeom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dirty="0" smtClean="0"/>
              <a:t>External constrains (magnet deliveries):</a:t>
            </a:r>
            <a:endParaRPr lang="en-GB" sz="1400" dirty="0"/>
          </a:p>
          <a:p>
            <a:r>
              <a:rPr lang="en-GB" sz="1400" dirty="0"/>
              <a:t>ASG </a:t>
            </a:r>
            <a:r>
              <a:rPr lang="en-GB" sz="1400" dirty="0" smtClean="0"/>
              <a:t>	dates </a:t>
            </a:r>
            <a:r>
              <a:rPr lang="en-GB" sz="1400" dirty="0"/>
              <a:t>as from Amendment </a:t>
            </a:r>
            <a:r>
              <a:rPr lang="en-GB" sz="1400" dirty="0" smtClean="0"/>
              <a:t>June-24 </a:t>
            </a:r>
          </a:p>
          <a:p>
            <a:pPr>
              <a:spcAft>
                <a:spcPts val="300"/>
              </a:spcAft>
            </a:pPr>
            <a:r>
              <a:rPr lang="en-GB" sz="1400" dirty="0"/>
              <a:t>	</a:t>
            </a:r>
            <a:r>
              <a:rPr lang="en-GB" sz="1400" dirty="0" smtClean="0"/>
              <a:t>(</a:t>
            </a:r>
            <a:r>
              <a:rPr lang="en-GB" sz="1400" dirty="0"/>
              <a:t>no deviations till now)</a:t>
            </a:r>
          </a:p>
          <a:p>
            <a:r>
              <a:rPr lang="en-GB" sz="1400" dirty="0" err="1" smtClean="0"/>
              <a:t>Elytt</a:t>
            </a:r>
            <a:r>
              <a:rPr lang="en-GB" sz="1400" dirty="0" smtClean="0"/>
              <a:t>:	deliveries in 2025 as agreed (Apr-25)</a:t>
            </a:r>
          </a:p>
          <a:p>
            <a:r>
              <a:rPr lang="en-GB" sz="1400" dirty="0" smtClean="0"/>
              <a:t>	deliveries </a:t>
            </a:r>
            <a:r>
              <a:rPr lang="en-GB" sz="1400" dirty="0"/>
              <a:t>in </a:t>
            </a:r>
            <a:r>
              <a:rPr lang="en-GB" sz="1400" dirty="0" smtClean="0"/>
              <a:t>2026 according </a:t>
            </a:r>
            <a:r>
              <a:rPr lang="en-GB" sz="1400" dirty="0"/>
              <a:t>to bench </a:t>
            </a:r>
            <a:r>
              <a:rPr lang="en-GB" sz="1400" dirty="0" smtClean="0"/>
              <a:t>availability </a:t>
            </a:r>
          </a:p>
          <a:p>
            <a:pPr>
              <a:spcAft>
                <a:spcPts val="300"/>
              </a:spcAft>
            </a:pPr>
            <a:r>
              <a:rPr lang="en-GB" sz="1400" dirty="0">
                <a:sym typeface="Wingdings" panose="05000000000000000000" pitchFamily="2" charset="2"/>
              </a:rPr>
              <a:t>	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</a:t>
            </a:r>
            <a:r>
              <a:rPr lang="en-GB" sz="1400" dirty="0"/>
              <a:t>production rate in 2026: 1 dipole / 4 weeks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23" y="785882"/>
            <a:ext cx="3222718" cy="119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238229" y="3734053"/>
            <a:ext cx="6332289" cy="106952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dirty="0" smtClean="0"/>
              <a:t>Internal constrains:</a:t>
            </a:r>
          </a:p>
          <a:p>
            <a:pPr marL="176213" lvl="1">
              <a:spcAft>
                <a:spcPts val="300"/>
              </a:spcAft>
            </a:pPr>
            <a:r>
              <a:rPr lang="en-GB" sz="1400" dirty="0" smtClean="0"/>
              <a:t>technical constrains as shown</a:t>
            </a:r>
          </a:p>
          <a:p>
            <a:pPr marL="176213" lvl="1">
              <a:spcAft>
                <a:spcPts val="300"/>
              </a:spcAft>
            </a:pPr>
            <a:r>
              <a:rPr lang="en-GB" sz="1400" dirty="0" smtClean="0"/>
              <a:t>nominal workload of activities on the bench</a:t>
            </a:r>
          </a:p>
          <a:p>
            <a:pPr marL="176213" lvl="1">
              <a:spcAft>
                <a:spcPts val="300"/>
              </a:spcAft>
            </a:pPr>
            <a:r>
              <a:rPr lang="en-GB" sz="1400" dirty="0" smtClean="0"/>
              <a:t>no buffer: no non-conformities, no late delivery, no show-stoppers, 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Comments on results for ES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29" y="1026579"/>
            <a:ext cx="6184694" cy="3477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200" dirty="0" smtClean="0">
                <a:sym typeface="Wingdings" panose="05000000000000000000" pitchFamily="2" charset="2"/>
              </a:rPr>
              <a:t>GOAL: end of testing of ES-magnets in October 2026 is achievable with current input data and constrains</a:t>
            </a:r>
            <a:br>
              <a:rPr lang="en-GB" sz="1200" dirty="0" smtClean="0">
                <a:sym typeface="Wingdings" panose="05000000000000000000" pitchFamily="2" charset="2"/>
              </a:rPr>
            </a:br>
            <a:r>
              <a:rPr lang="en-GB" sz="1200" dirty="0" smtClean="0">
                <a:sym typeface="Wingdings" panose="05000000000000000000" pitchFamily="2" charset="2"/>
              </a:rPr>
              <a:t>but:</a:t>
            </a:r>
            <a:endParaRPr lang="en-GB" sz="1200" i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6397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ym typeface="Wingdings" panose="05000000000000000000" pitchFamily="2" charset="2"/>
              </a:rPr>
              <a:t>dipole production/rate to be followed up closely</a:t>
            </a:r>
          </a:p>
          <a:p>
            <a:pPr marL="6397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ym typeface="Wingdings" panose="05000000000000000000" pitchFamily="2" charset="2"/>
              </a:rPr>
              <a:t>still uncertainty on nominal workload of testing activities, in particular power commissioning/training, leak-test duration </a:t>
            </a:r>
          </a:p>
          <a:p>
            <a:pPr marL="6397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no buffer included </a:t>
            </a:r>
            <a:r>
              <a:rPr lang="en-GB" sz="1200" dirty="0" smtClean="0">
                <a:sym typeface="Wingdings" panose="05000000000000000000" pitchFamily="2" charset="2"/>
              </a:rPr>
              <a:t>(no non-conformities, no late delivery, no contingencies, …)</a:t>
            </a:r>
          </a:p>
          <a:p>
            <a:pPr>
              <a:spcAft>
                <a:spcPts val="600"/>
              </a:spcAft>
            </a:pPr>
            <a:endParaRPr lang="en-GB" sz="5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sz="1200" b="1" dirty="0" smtClean="0">
                <a:sym typeface="Wingdings" panose="05000000000000000000" pitchFamily="2" charset="2"/>
              </a:rPr>
              <a:t>What could be done for a resilient schedule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ym typeface="Wingdings" panose="05000000000000000000" pitchFamily="2" charset="2"/>
              </a:rPr>
              <a:t>optimise technical constrains for activities on benches ( reduce standby time):</a:t>
            </a:r>
            <a:br>
              <a:rPr lang="en-GB" sz="1200" dirty="0" smtClean="0">
                <a:sym typeface="Wingdings" panose="05000000000000000000" pitchFamily="2" charset="2"/>
              </a:rPr>
            </a:br>
            <a:r>
              <a:rPr lang="en-GB" sz="1200" dirty="0" smtClean="0">
                <a:sym typeface="Wingdings" panose="05000000000000000000" pitchFamily="2" charset="2"/>
              </a:rPr>
              <a:t>power-converter control and related systems for parallel powering, cryogenics stability for quenching sustainability, connection-disconnection optimisation, cold-test durations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ym typeface="Wingdings" panose="05000000000000000000" pitchFamily="2" charset="2"/>
              </a:rPr>
              <a:t>envisage administrative and organisational solutions: availability of storage space and preparation area, rump-up personnel for parallel activities on more benches, mitigate impact </a:t>
            </a:r>
            <a:r>
              <a:rPr lang="en-GB" sz="1200" dirty="0">
                <a:sym typeface="Wingdings" panose="05000000000000000000" pitchFamily="2" charset="2"/>
              </a:rPr>
              <a:t>of workload on duration </a:t>
            </a:r>
            <a:r>
              <a:rPr lang="en-GB" sz="1200" dirty="0" smtClean="0">
                <a:sym typeface="Wingdings" panose="05000000000000000000" pitchFamily="2" charset="2"/>
              </a:rPr>
              <a:t>by </a:t>
            </a:r>
            <a:r>
              <a:rPr lang="en-GB" sz="1200" dirty="0">
                <a:sym typeface="Wingdings" panose="05000000000000000000" pitchFamily="2" charset="2"/>
              </a:rPr>
              <a:t>increasing </a:t>
            </a:r>
            <a:r>
              <a:rPr lang="en-GB" sz="1200" dirty="0" smtClean="0">
                <a:sym typeface="Wingdings" panose="05000000000000000000" pitchFamily="2" charset="2"/>
              </a:rPr>
              <a:t>FTE, flexible </a:t>
            </a:r>
            <a:r>
              <a:rPr lang="en-GB" sz="1200" dirty="0">
                <a:sym typeface="Wingdings" panose="05000000000000000000" pitchFamily="2" charset="2"/>
              </a:rPr>
              <a:t>working-hours or </a:t>
            </a:r>
            <a:r>
              <a:rPr lang="en-GB" sz="1200" dirty="0" smtClean="0">
                <a:sym typeface="Wingdings" panose="05000000000000000000" pitchFamily="2" charset="2"/>
              </a:rPr>
              <a:t>shifts 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ym typeface="Wingdings" panose="05000000000000000000" pitchFamily="2" charset="2"/>
              </a:rPr>
              <a:t>analyse which risks may be accepted or postponed</a:t>
            </a:r>
            <a:endParaRPr lang="en-GB" sz="1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06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206" y="1999361"/>
            <a:ext cx="4262284" cy="590668"/>
          </a:xfrm>
        </p:spPr>
        <p:txBody>
          <a:bodyPr/>
          <a:lstStyle/>
          <a:p>
            <a:r>
              <a:rPr lang="en-GB" sz="2000" dirty="0" smtClean="0">
                <a:solidFill>
                  <a:srgbClr val="0070C0"/>
                </a:solidFill>
              </a:rPr>
              <a:t>Results:</a:t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beyond Early schedule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3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563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56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3186807" cy="2678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3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Ricciardi, Bajas, CERN-GSI Collaboration Steering Board Meeting, GSI 07/05/2025</a:t>
            </a:r>
            <a:endParaRPr kumimoji="0" lang="de-DE" sz="56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Next testing phase (till end 2029)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2" y="1001010"/>
            <a:ext cx="662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stage: mapping D3, branch dipoles, Low-Energy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Branch magnets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Ring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Branch 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en-GB" sz="1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multiplets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(due SAT to ASG),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Buncher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spectrometer magnets (in Low-Energy Cave)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1607113"/>
            <a:ext cx="5646057" cy="3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Conclusions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26579"/>
            <a:ext cx="685800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GB" sz="1200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DE" sz="1200" dirty="0"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147" y="1159314"/>
            <a:ext cx="586603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ym typeface="Wingdings" panose="05000000000000000000" pitchFamily="2" charset="2"/>
              </a:rPr>
              <a:t>ES goal can be achieved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ym typeface="Wingdings" panose="05000000000000000000" pitchFamily="2" charset="2"/>
              </a:rPr>
              <a:t>in order to match the deadline, buffer implementation is essential to face contingencies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further testing for next FAIR staging steps must be secured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>
                <a:sym typeface="Wingdings" panose="05000000000000000000" pitchFamily="2" charset="2"/>
              </a:rPr>
              <a:t>last but not least: the established harmonic cooperation GSI-CERN allows easily solutions and mitigations of routinely problems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7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9" y="34599"/>
            <a:ext cx="4162682" cy="679272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Super-FRS magnet testing - GOALS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2671" y="2173385"/>
            <a:ext cx="5289173" cy="94641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600" b="1" dirty="0" smtClean="0"/>
              <a:t>Testing goals: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GB" sz="1600" dirty="0" smtClean="0"/>
              <a:t>achieve early science objective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GB" sz="1600" dirty="0" smtClean="0"/>
              <a:t>complete testing of magnets beyond early science</a:t>
            </a:r>
            <a:endParaRPr lang="en-GB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9720" y="2177802"/>
            <a:ext cx="4048021" cy="4827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Early science objectives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112" y="3699950"/>
            <a:ext cx="6521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Early science objectives start on Dec-2027</a:t>
            </a:r>
            <a:endParaRPr lang="en-GB" sz="1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8764" y="1013379"/>
            <a:ext cx="4192106" cy="2572063"/>
            <a:chOff x="166186" y="1015994"/>
            <a:chExt cx="4192106" cy="25720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18105"/>
            <a:stretch/>
          </p:blipFill>
          <p:spPr>
            <a:xfrm>
              <a:off x="166186" y="1015994"/>
              <a:ext cx="4192106" cy="257206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16549" y="2936401"/>
              <a:ext cx="0" cy="510853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24112" y="4038504"/>
            <a:ext cx="6788258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latest mechanical completion: Mar-2027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latest end of magnet installation in tunnel: Dec-2026</a:t>
            </a:r>
          </a:p>
          <a:p>
            <a:pPr marL="1200150" lvl="2" indent="-285750">
              <a:spcAft>
                <a:spcPts val="200"/>
              </a:spcAft>
              <a:buFont typeface="Wingdings" panose="05000000000000000000" pitchFamily="2" charset="2"/>
              <a:buChar char="à"/>
            </a:pPr>
            <a:r>
              <a:rPr lang="en-GB" sz="1400" dirty="0" smtClean="0">
                <a:sym typeface="Wingdings" panose="05000000000000000000" pitchFamily="2" charset="2"/>
              </a:rPr>
              <a:t>latest end of magnet testing at CERN: Oct-2026</a:t>
            </a:r>
            <a:endParaRPr lang="en-GB" sz="1400" i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27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CERN testing schedules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29" y="2589466"/>
            <a:ext cx="6481313" cy="19851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0070C0"/>
                </a:solidFill>
              </a:rPr>
              <a:t>Scope of long-run testing </a:t>
            </a:r>
            <a:r>
              <a:rPr lang="en-GB" b="1" dirty="0">
                <a:solidFill>
                  <a:srgbClr val="0070C0"/>
                </a:solidFill>
              </a:rPr>
              <a:t>schedule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have </a:t>
            </a:r>
            <a:r>
              <a:rPr lang="en-GB" sz="1600" dirty="0"/>
              <a:t>a nominal (“baseline”) schedule for 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600" dirty="0" smtClean="0"/>
              <a:t>tool for project steering:</a:t>
            </a:r>
          </a:p>
          <a:p>
            <a:pPr marL="601200" lvl="1" indent="-144000">
              <a:buFont typeface="Arial" panose="020B0604020202020204" pitchFamily="34" charset="0"/>
              <a:buChar char="•"/>
            </a:pPr>
            <a:r>
              <a:rPr lang="en-GB" sz="1400" dirty="0" smtClean="0"/>
              <a:t>analyse consequences of input data and constrains</a:t>
            </a:r>
          </a:p>
          <a:p>
            <a:pPr marL="601200" lvl="1" indent="-144000">
              <a:buFont typeface="Arial" panose="020B0604020202020204" pitchFamily="34" charset="0"/>
              <a:buChar char="•"/>
            </a:pPr>
            <a:r>
              <a:rPr lang="en-GB" sz="1400" dirty="0" smtClean="0"/>
              <a:t>identify conflicts and risks</a:t>
            </a:r>
          </a:p>
          <a:p>
            <a:pPr marL="601200" lvl="1" indent="-144000">
              <a:buFont typeface="Arial" panose="020B0604020202020204" pitchFamily="34" charset="0"/>
              <a:buChar char="•"/>
            </a:pPr>
            <a:r>
              <a:rPr lang="en-GB" sz="1400" dirty="0"/>
              <a:t>envisage possible solutions</a:t>
            </a:r>
          </a:p>
          <a:p>
            <a:pPr marL="144000" indent="-144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extend </a:t>
            </a:r>
            <a:r>
              <a:rPr lang="en-GB" sz="1600" dirty="0"/>
              <a:t>the </a:t>
            </a:r>
            <a:r>
              <a:rPr lang="en-GB" sz="1600" dirty="0" smtClean="0"/>
              <a:t>plan until </a:t>
            </a:r>
            <a:r>
              <a:rPr lang="en-GB" sz="1600" dirty="0"/>
              <a:t>end of </a:t>
            </a:r>
            <a:r>
              <a:rPr lang="en-GB" sz="1600" dirty="0" smtClean="0"/>
              <a:t>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28" y="1226712"/>
            <a:ext cx="658517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600" dirty="0" smtClean="0"/>
              <a:t>1</a:t>
            </a:r>
            <a:r>
              <a:rPr lang="en-GB" sz="1600" dirty="0"/>
              <a:t>. </a:t>
            </a:r>
            <a:r>
              <a:rPr lang="en-GB" sz="1600" dirty="0" smtClean="0"/>
              <a:t>detailed test plan </a:t>
            </a:r>
            <a:r>
              <a:rPr lang="en-GB" sz="1600" dirty="0"/>
              <a:t>for </a:t>
            </a:r>
            <a:r>
              <a:rPr lang="en-GB" sz="1600" dirty="0" smtClean="0"/>
              <a:t>CERN/GSI </a:t>
            </a:r>
            <a:r>
              <a:rPr lang="en-GB" sz="1600" dirty="0" smtClean="0">
                <a:solidFill>
                  <a:srgbClr val="0070C0"/>
                </a:solidFill>
              </a:rPr>
              <a:t>work </a:t>
            </a:r>
            <a:r>
              <a:rPr lang="en-GB" sz="1600" dirty="0">
                <a:solidFill>
                  <a:srgbClr val="0070C0"/>
                </a:solidFill>
              </a:rPr>
              <a:t>coordination </a:t>
            </a:r>
            <a:r>
              <a:rPr lang="en-GB" sz="1600" dirty="0"/>
              <a:t>(</a:t>
            </a:r>
            <a:r>
              <a:rPr lang="en-GB" sz="1600" dirty="0" err="1" smtClean="0"/>
              <a:t>Riddone</a:t>
            </a:r>
            <a:r>
              <a:rPr lang="en-GB" sz="1600" dirty="0" smtClean="0"/>
              <a:t>, </a:t>
            </a:r>
            <a:r>
              <a:rPr lang="en-GB" sz="1600" dirty="0" err="1" smtClean="0"/>
              <a:t>Bajas</a:t>
            </a:r>
            <a:r>
              <a:rPr lang="en-GB" sz="1600" dirty="0" smtClean="0"/>
              <a:t>)</a:t>
            </a:r>
            <a:endParaRPr lang="en-GB" sz="1600" dirty="0"/>
          </a:p>
          <a:p>
            <a:pPr>
              <a:spcAft>
                <a:spcPts val="300"/>
              </a:spcAft>
            </a:pPr>
            <a:r>
              <a:rPr lang="en-GB" sz="1600" dirty="0"/>
              <a:t>2. </a:t>
            </a:r>
            <a:r>
              <a:rPr lang="en-GB" sz="1600" dirty="0" smtClean="0">
                <a:solidFill>
                  <a:srgbClr val="0070C0"/>
                </a:solidFill>
              </a:rPr>
              <a:t>quarterly</a:t>
            </a:r>
            <a:r>
              <a:rPr lang="en-GB" sz="1600" dirty="0" smtClean="0"/>
              <a:t> plan </a:t>
            </a:r>
            <a:r>
              <a:rPr lang="en-GB" sz="1600" dirty="0"/>
              <a:t>for coordination </a:t>
            </a:r>
            <a:r>
              <a:rPr lang="en-GB" sz="1600" dirty="0" smtClean="0"/>
              <a:t>with manufacturers (Sugita)</a:t>
            </a:r>
            <a:endParaRPr lang="en-GB" sz="1600" dirty="0"/>
          </a:p>
          <a:p>
            <a:pPr>
              <a:spcAft>
                <a:spcPts val="300"/>
              </a:spcAft>
            </a:pPr>
            <a:r>
              <a:rPr lang="en-GB" sz="1600" dirty="0"/>
              <a:t>3. </a:t>
            </a:r>
            <a:r>
              <a:rPr lang="en-GB" sz="1600" dirty="0" smtClean="0">
                <a:solidFill>
                  <a:srgbClr val="0070C0"/>
                </a:solidFill>
              </a:rPr>
              <a:t>long-run</a:t>
            </a:r>
            <a:r>
              <a:rPr lang="en-GB" sz="1600" dirty="0" smtClean="0"/>
              <a:t> plan </a:t>
            </a:r>
            <a:r>
              <a:rPr lang="en-GB" sz="1600" dirty="0"/>
              <a:t>for project management </a:t>
            </a:r>
            <a:r>
              <a:rPr lang="en-GB" sz="1600" dirty="0" smtClean="0"/>
              <a:t>(</a:t>
            </a:r>
            <a:r>
              <a:rPr lang="en-GB" sz="1600" dirty="0" err="1" smtClean="0"/>
              <a:t>Ricciardi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9720" y="2396877"/>
            <a:ext cx="4048021" cy="4827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048021" cy="482796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Input and output data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289" y="3056503"/>
            <a:ext cx="6544711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600" dirty="0" smtClean="0"/>
              <a:t>Input (colour code):</a:t>
            </a:r>
          </a:p>
          <a:p>
            <a:pPr lvl="1"/>
            <a:r>
              <a:rPr lang="en-GB" sz="1600" dirty="0" smtClean="0">
                <a:solidFill>
                  <a:srgbClr val="C00000"/>
                </a:solidFill>
              </a:rPr>
              <a:t>should not be changed</a:t>
            </a:r>
          </a:p>
          <a:p>
            <a:pPr lvl="1"/>
            <a:r>
              <a:rPr lang="en-GB" sz="1600" dirty="0" smtClean="0">
                <a:solidFill>
                  <a:srgbClr val="FF9900"/>
                </a:solidFill>
              </a:rPr>
              <a:t>can be changed with much effort</a:t>
            </a:r>
          </a:p>
          <a:p>
            <a:pPr lvl="1"/>
            <a:r>
              <a:rPr lang="en-GB" sz="1600" dirty="0" smtClean="0">
                <a:solidFill>
                  <a:srgbClr val="00B050"/>
                </a:solidFill>
              </a:rPr>
              <a:t>changes are assumed to be more feasible</a:t>
            </a:r>
          </a:p>
          <a:p>
            <a:pPr algn="l"/>
            <a:endParaRPr lang="de-DE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51306" y="1992589"/>
            <a:ext cx="1658526" cy="861774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external </a:t>
            </a:r>
          </a:p>
          <a:p>
            <a:pPr algn="ctr"/>
            <a:r>
              <a:rPr lang="en-GB" dirty="0" smtClean="0"/>
              <a:t>input data</a:t>
            </a:r>
          </a:p>
          <a:p>
            <a:pPr algn="ctr"/>
            <a:r>
              <a:rPr lang="de-DE" sz="1400" dirty="0" smtClean="0"/>
              <a:t>(ASG, Elytt)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636474" y="987041"/>
            <a:ext cx="1658526" cy="86177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internal </a:t>
            </a:r>
          </a:p>
          <a:p>
            <a:pPr algn="ctr"/>
            <a:r>
              <a:rPr lang="en-GB" dirty="0" smtClean="0"/>
              <a:t>input data</a:t>
            </a:r>
          </a:p>
          <a:p>
            <a:pPr algn="ctr"/>
            <a:r>
              <a:rPr lang="de-DE" sz="1400" dirty="0" smtClean="0"/>
              <a:t>(GSI, CERN)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4286250" y="1423202"/>
            <a:ext cx="1858118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FAIR installation schedule</a:t>
            </a:r>
          </a:p>
          <a:p>
            <a:pPr algn="ctr"/>
            <a:r>
              <a:rPr lang="de-DE" sz="1400" dirty="0" smtClean="0"/>
              <a:t>(</a:t>
            </a:r>
            <a:r>
              <a:rPr lang="en-GB" sz="1400" dirty="0" smtClean="0"/>
              <a:t>building, cryogenics, </a:t>
            </a:r>
          </a:p>
          <a:p>
            <a:pPr algn="ctr"/>
            <a:r>
              <a:rPr lang="en-GB" sz="1400" dirty="0" smtClean="0"/>
              <a:t>other components)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2624022" y="1561575"/>
            <a:ext cx="1274591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OUTPUT:</a:t>
            </a:r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en-GB" dirty="0" smtClean="0"/>
              <a:t>testing</a:t>
            </a:r>
            <a:r>
              <a:rPr lang="de-DE" dirty="0" smtClean="0"/>
              <a:t> </a:t>
            </a:r>
            <a:r>
              <a:rPr lang="en-GB" dirty="0" smtClean="0"/>
              <a:t>schedule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44679" y="1558490"/>
            <a:ext cx="191421" cy="2157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44679" y="2103797"/>
            <a:ext cx="191421" cy="245273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8266" y="1992589"/>
            <a:ext cx="2986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3745" y="4335222"/>
            <a:ext cx="4810251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multi-dimensional iterative calculation</a:t>
            </a:r>
            <a:endParaRPr lang="en-GB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3472031" cy="714589"/>
          </a:xfrm>
        </p:spPr>
        <p:txBody>
          <a:bodyPr/>
          <a:lstStyle/>
          <a:p>
            <a:r>
              <a:rPr lang="de-DE" sz="1800" dirty="0" smtClean="0">
                <a:solidFill>
                  <a:srgbClr val="0070C0"/>
                </a:solidFill>
              </a:rPr>
              <a:t>Internal </a:t>
            </a:r>
            <a:r>
              <a:rPr lang="en-GB" sz="1800" dirty="0" smtClean="0">
                <a:solidFill>
                  <a:srgbClr val="0070C0"/>
                </a:solidFill>
              </a:rPr>
              <a:t>technical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>
                <a:solidFill>
                  <a:srgbClr val="0070C0"/>
                </a:solidFill>
              </a:rPr>
              <a:t>constrains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23" y="888386"/>
            <a:ext cx="5158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test benches </a:t>
            </a:r>
            <a:r>
              <a:rPr lang="en-GB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TB1, TB2, TB3)</a:t>
            </a:r>
          </a:p>
          <a:p>
            <a:pPr marL="182563" indent="-1825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on the bench grouped according to </a:t>
            </a:r>
            <a:r>
              <a:rPr lang="en-GB" sz="1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constrain</a:t>
            </a:r>
            <a:r>
              <a:rPr lang="en-GB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4" y="1416614"/>
            <a:ext cx="5492846" cy="61901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41657"/>
              </p:ext>
            </p:extLst>
          </p:nvPr>
        </p:nvGraphicFramePr>
        <p:xfrm>
          <a:off x="238125" y="2156479"/>
          <a:ext cx="6315075" cy="2000897"/>
        </p:xfrm>
        <a:graphic>
          <a:graphicData uri="http://schemas.openxmlformats.org/drawingml/2006/table">
            <a:tbl>
              <a:tblPr/>
              <a:tblGrid>
                <a:gridCol w="2949286">
                  <a:extLst>
                    <a:ext uri="{9D8B030D-6E8A-4147-A177-3AD203B41FA5}">
                      <a16:colId xmlns:a16="http://schemas.microsoft.com/office/drawing/2014/main" val="3436705168"/>
                    </a:ext>
                  </a:extLst>
                </a:gridCol>
                <a:gridCol w="3365789">
                  <a:extLst>
                    <a:ext uri="{9D8B030D-6E8A-4147-A177-3AD203B41FA5}">
                      <a16:colId xmlns:a16="http://schemas.microsoft.com/office/drawing/2014/main" val="751576751"/>
                    </a:ext>
                  </a:extLst>
                </a:gridCol>
              </a:tblGrid>
              <a:tr h="30393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Constrains on the bench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Assumptions for actual scheduling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12022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Grey activities 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max 2 grey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activities simultaneously 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842117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require external support and crane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57835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 dirty="0">
                          <a:solidFill>
                            <a:srgbClr val="A85400"/>
                          </a:solidFill>
                          <a:effectLst/>
                          <a:latin typeface="Calibri" panose="020F0502020204030204" pitchFamily="34" charset="0"/>
                        </a:rPr>
                        <a:t>Brown activities 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 dirty="0">
                          <a:solidFill>
                            <a:srgbClr val="A85400"/>
                          </a:solidFill>
                          <a:effectLst/>
                          <a:latin typeface="Calibri" panose="020F0502020204030204" pitchFamily="34" charset="0"/>
                        </a:rPr>
                        <a:t>max 2 brown </a:t>
                      </a:r>
                      <a:r>
                        <a:rPr lang="en-GB" sz="1200" b="0" i="0" u="none" strike="noStrike" dirty="0">
                          <a:solidFill>
                            <a:srgbClr val="A85400"/>
                          </a:solidFill>
                          <a:effectLst/>
                          <a:latin typeface="Calibri" panose="020F0502020204030204" pitchFamily="34" charset="0"/>
                        </a:rPr>
                        <a:t>activities simultaneously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207653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0" i="0" u="none" strike="noStrike" dirty="0">
                          <a:solidFill>
                            <a:srgbClr val="A85400"/>
                          </a:solidFill>
                          <a:effectLst/>
                          <a:latin typeface="Calibri" panose="020F0502020204030204" pitchFamily="34" charset="0"/>
                        </a:rPr>
                        <a:t>require a pre-cooler (only 2 pre-coolers)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19585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Blue activities 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max 1 blue </a:t>
                      </a:r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activity simultaneously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113033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require the main cryogenic plant (only 1)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049950"/>
                  </a:ext>
                </a:extLst>
              </a:tr>
              <a:tr h="21106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 activity 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max 1 green </a:t>
                      </a:r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activity simultaneously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95622"/>
                  </a:ext>
                </a:extLst>
              </a:tr>
              <a:tr h="21950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require powering (only 1)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170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8283"/>
              </p:ext>
            </p:extLst>
          </p:nvPr>
        </p:nvGraphicFramePr>
        <p:xfrm>
          <a:off x="255443" y="4329151"/>
          <a:ext cx="6315075" cy="545190"/>
        </p:xfrm>
        <a:graphic>
          <a:graphicData uri="http://schemas.openxmlformats.org/drawingml/2006/table">
            <a:tbl>
              <a:tblPr/>
              <a:tblGrid>
                <a:gridCol w="2949286">
                  <a:extLst>
                    <a:ext uri="{9D8B030D-6E8A-4147-A177-3AD203B41FA5}">
                      <a16:colId xmlns:a16="http://schemas.microsoft.com/office/drawing/2014/main" val="3763384317"/>
                    </a:ext>
                  </a:extLst>
                </a:gridCol>
                <a:gridCol w="3365789">
                  <a:extLst>
                    <a:ext uri="{9D8B030D-6E8A-4147-A177-3AD203B41FA5}">
                      <a16:colId xmlns:a16="http://schemas.microsoft.com/office/drawing/2014/main" val="3932498155"/>
                    </a:ext>
                  </a:extLst>
                </a:gridCol>
              </a:tblGrid>
              <a:tr h="25327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Constrains out of  the bench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Assumptions for actual scheduling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483951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Preparation Areas (PA) always available</a:t>
                      </a:r>
                    </a:p>
                  </a:txBody>
                  <a:tcPr marL="8443" marR="8443" marT="8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only delivery of magnets as limiting factor</a:t>
                      </a:r>
                    </a:p>
                  </a:txBody>
                  <a:tcPr marL="8443" marR="8443" marT="8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0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6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3186807" cy="267868"/>
          </a:xfrm>
        </p:spPr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229" y="26133"/>
            <a:ext cx="4554997" cy="687738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Consequence of technical constrains: Standby time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704" y="919253"/>
            <a:ext cx="88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00EA00"/>
                </a:solidFill>
              </a:rPr>
              <a:t>shutdown</a:t>
            </a:r>
            <a:endParaRPr lang="en-GB" sz="1200" dirty="0">
              <a:solidFill>
                <a:srgbClr val="00EA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6226" y="932470"/>
            <a:ext cx="323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1DC4FF"/>
                </a:solidFill>
              </a:rPr>
              <a:t>standby time due to powering system</a:t>
            </a:r>
            <a:endParaRPr lang="en-GB" sz="1200" dirty="0">
              <a:solidFill>
                <a:srgbClr val="1DC4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" y="1219814"/>
            <a:ext cx="6371884" cy="8950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84"/>
          <a:stretch/>
        </p:blipFill>
        <p:spPr>
          <a:xfrm>
            <a:off x="235974" y="3967788"/>
            <a:ext cx="6357573" cy="8972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8" y="2619909"/>
            <a:ext cx="6383399" cy="88555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57145" y="3690789"/>
            <a:ext cx="323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1DC4FF"/>
                </a:solidFill>
              </a:rPr>
              <a:t>standby time due to powering system</a:t>
            </a:r>
            <a:endParaRPr lang="en-GB" sz="1200" dirty="0">
              <a:solidFill>
                <a:srgbClr val="1DC4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93226" y="2203754"/>
            <a:ext cx="1946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1DC4FF"/>
                </a:solidFill>
              </a:rPr>
              <a:t>standby time due to powering system</a:t>
            </a:r>
            <a:endParaRPr lang="en-GB" sz="1200" dirty="0">
              <a:solidFill>
                <a:srgbClr val="1DC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7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03221" y="4920459"/>
            <a:ext cx="3068954" cy="267868"/>
          </a:xfrm>
        </p:spPr>
        <p:txBody>
          <a:bodyPr/>
          <a:lstStyle/>
          <a:p>
            <a:pPr algn="l"/>
            <a:r>
              <a:rPr lang="en-GB" smtClean="0"/>
              <a:t>M. Valentina Ricciardi, CERN-GSI Collaboration Steering Board Meeting, GSI 07/05/2025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422" y="1086223"/>
            <a:ext cx="64271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Periods of inactivity: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2-months/year for </a:t>
            </a:r>
            <a:r>
              <a:rPr lang="en-GB" sz="1400" b="1" dirty="0" smtClean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shutdown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(June and December) and maintenance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working-days/year </a:t>
            </a:r>
            <a:r>
              <a:rPr lang="en-GB" sz="1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h</a:t>
            </a:r>
            <a:r>
              <a:rPr lang="en-GB" sz="14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olidays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addition to Christmas break (shutdown)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days in Easter, 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1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May, 1 day Ascension, 1 day Pentecost, 1 day Geneva’s days, 1 variable </a:t>
            </a: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72" y="2633915"/>
            <a:ext cx="66667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Results from actual schedule, from now till end of ES objectives: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 68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% of the time, test is running (active testing time)</a:t>
            </a:r>
          </a:p>
          <a:p>
            <a:pPr lvl="1">
              <a:spcAft>
                <a:spcPts val="600"/>
              </a:spcAft>
            </a:pP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15%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time,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test is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stopped due to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shutdown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15%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of the time, test is stopped due to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standby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 2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% 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time,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test is stopped due </a:t>
            </a:r>
            <a:r>
              <a:rPr lang="en-GB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 public holidays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689915" y="3615907"/>
            <a:ext cx="3840480" cy="227364"/>
          </a:xfrm>
          <a:prstGeom prst="rect">
            <a:avLst/>
          </a:prstGeom>
          <a:noFill/>
          <a:ln w="19050">
            <a:solidFill>
              <a:srgbClr val="33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3472031" cy="714589"/>
          </a:xfrm>
        </p:spPr>
        <p:txBody>
          <a:bodyPr/>
          <a:lstStyle/>
          <a:p>
            <a:r>
              <a:rPr lang="de-DE" sz="1800" dirty="0" smtClean="0">
                <a:solidFill>
                  <a:srgbClr val="0070C0"/>
                </a:solidFill>
              </a:rPr>
              <a:t>Other internal </a:t>
            </a:r>
            <a:r>
              <a:rPr lang="en-GB" sz="1800" dirty="0" smtClean="0">
                <a:solidFill>
                  <a:srgbClr val="0070C0"/>
                </a:solidFill>
              </a:rPr>
              <a:t>constrains</a:t>
            </a:r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206" y="1999361"/>
            <a:ext cx="4262284" cy="590668"/>
          </a:xfrm>
        </p:spPr>
        <p:txBody>
          <a:bodyPr/>
          <a:lstStyle/>
          <a:p>
            <a:r>
              <a:rPr lang="en-GB" sz="2000" dirty="0" smtClean="0">
                <a:solidFill>
                  <a:srgbClr val="0070C0"/>
                </a:solidFill>
              </a:rPr>
              <a:t>Result:</a:t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Early-science testing schedule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Ricciardi, Bajas, CERN-GSI Collaboration Steering Board Meeting, GSI 07/05/2025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1110</Words>
  <Application>Microsoft Office PowerPoint</Application>
  <PresentationFormat>Custom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fair-gsi-folienmaster_2017_onering</vt:lpstr>
      <vt:lpstr>Schedule Testing Super-FRS sc magnets</vt:lpstr>
      <vt:lpstr>Super-FRS magnet testing - GOALS</vt:lpstr>
      <vt:lpstr>Early science objectives</vt:lpstr>
      <vt:lpstr>CERN testing schedules</vt:lpstr>
      <vt:lpstr>Input and output data</vt:lpstr>
      <vt:lpstr>Internal technical constrains</vt:lpstr>
      <vt:lpstr>Consequence of technical constrains: Standby time</vt:lpstr>
      <vt:lpstr>Other internal constrains</vt:lpstr>
      <vt:lpstr>Result: Early-science testing schedule</vt:lpstr>
      <vt:lpstr>Results for Early Science</vt:lpstr>
      <vt:lpstr>Detailed schedule by Bajas, Riddone</vt:lpstr>
      <vt:lpstr>Actual schedule:  used input data and constrains</vt:lpstr>
      <vt:lpstr>Comments on results for ES</vt:lpstr>
      <vt:lpstr>Results: beyond Early schedule</vt:lpstr>
      <vt:lpstr>Next testing phase (till end 2029)</vt:lpstr>
      <vt:lpstr>Conclusions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Ricciardi, Maria Valentina Dr.</cp:lastModifiedBy>
  <cp:revision>210</cp:revision>
  <dcterms:created xsi:type="dcterms:W3CDTF">2024-04-22T12:07:31Z</dcterms:created>
  <dcterms:modified xsi:type="dcterms:W3CDTF">2025-05-06T14:33:37Z</dcterms:modified>
</cp:coreProperties>
</file>