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5" r:id="rId2"/>
  </p:sldMasterIdLst>
  <p:notesMasterIdLst>
    <p:notesMasterId r:id="rId18"/>
  </p:notesMasterIdLst>
  <p:handoutMasterIdLst>
    <p:handoutMasterId r:id="rId19"/>
  </p:handoutMasterIdLst>
  <p:sldIdLst>
    <p:sldId id="256" r:id="rId3"/>
    <p:sldId id="289" r:id="rId4"/>
    <p:sldId id="287" r:id="rId5"/>
    <p:sldId id="291" r:id="rId6"/>
    <p:sldId id="349" r:id="rId7"/>
    <p:sldId id="458" r:id="rId8"/>
    <p:sldId id="348" r:id="rId9"/>
    <p:sldId id="347" r:id="rId10"/>
    <p:sldId id="257" r:id="rId11"/>
    <p:sldId id="273" r:id="rId12"/>
    <p:sldId id="276" r:id="rId13"/>
    <p:sldId id="263" r:id="rId14"/>
    <p:sldId id="459" r:id="rId15"/>
    <p:sldId id="288" r:id="rId16"/>
    <p:sldId id="271" r:id="rId17"/>
  </p:sldIdLst>
  <p:sldSz cx="6858000" cy="5143500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cciardi, Maria Valentina Dr." initials="RMVD" lastIdx="1" clrIdx="0">
    <p:extLst>
      <p:ext uri="{19B8F6BF-5375-455C-9EA6-DF929625EA0E}">
        <p15:presenceInfo xmlns:p15="http://schemas.microsoft.com/office/powerpoint/2012/main" userId="S-1-5-21-839522115-515967899-725345543-663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118E"/>
    <a:srgbClr val="FDBB63"/>
    <a:srgbClr val="1F497D"/>
    <a:srgbClr val="333333"/>
    <a:srgbClr val="FF6600"/>
    <a:srgbClr val="00FFFF"/>
    <a:srgbClr val="666666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4719" autoAdjust="0"/>
  </p:normalViewPr>
  <p:slideViewPr>
    <p:cSldViewPr snapToGrid="0" snapToObjects="1">
      <p:cViewPr varScale="1">
        <p:scale>
          <a:sx n="199" d="100"/>
          <a:sy n="199" d="100"/>
        </p:scale>
        <p:origin x="168" y="144"/>
      </p:cViewPr>
      <p:guideLst>
        <p:guide orient="horz" pos="162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978AD3-8B2F-488D-98A2-F11E22322F49}" type="doc">
      <dgm:prSet loTypeId="urn:microsoft.com/office/officeart/2005/8/layout/lProcess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de-DE"/>
        </a:p>
      </dgm:t>
    </dgm:pt>
    <dgm:pt modelId="{4004A093-56DE-4E08-92CC-91258D9BD6D4}">
      <dgm:prSet phldrT="[Text]" custT="1"/>
      <dgm:spPr/>
      <dgm:t>
        <a:bodyPr/>
        <a:lstStyle/>
        <a:p>
          <a:pPr>
            <a:spcAft>
              <a:spcPts val="0"/>
            </a:spcAft>
          </a:pPr>
          <a:endParaRPr lang="de-DE" sz="2200" dirty="0"/>
        </a:p>
        <a:p>
          <a:pPr>
            <a:spcAft>
              <a:spcPts val="0"/>
            </a:spcAft>
          </a:pPr>
          <a:endParaRPr lang="de-DE" sz="2200" dirty="0"/>
        </a:p>
        <a:p>
          <a:pPr>
            <a:spcAft>
              <a:spcPts val="0"/>
            </a:spcAft>
          </a:pPr>
          <a:r>
            <a:rPr lang="de-DE" sz="2200" dirty="0"/>
            <a:t>Brazing</a:t>
          </a:r>
        </a:p>
        <a:p>
          <a:pPr>
            <a:spcAft>
              <a:spcPts val="0"/>
            </a:spcAft>
          </a:pPr>
          <a:endParaRPr lang="de-DE" sz="2200" dirty="0"/>
        </a:p>
        <a:p>
          <a:pPr>
            <a:spcAft>
              <a:spcPts val="0"/>
            </a:spcAft>
          </a:pPr>
          <a:endParaRPr lang="de-DE" sz="2200" dirty="0"/>
        </a:p>
      </dgm:t>
    </dgm:pt>
    <dgm:pt modelId="{1AA7520C-187A-47B8-9708-E67770EBAC35}" type="parTrans" cxnId="{870C6F3E-34BD-4BD7-A992-FE32A04ACC65}">
      <dgm:prSet/>
      <dgm:spPr/>
      <dgm:t>
        <a:bodyPr/>
        <a:lstStyle/>
        <a:p>
          <a:endParaRPr lang="de-DE"/>
        </a:p>
      </dgm:t>
    </dgm:pt>
    <dgm:pt modelId="{4BC85746-87D0-43BE-8FF2-541112469058}" type="sibTrans" cxnId="{870C6F3E-34BD-4BD7-A992-FE32A04ACC65}">
      <dgm:prSet/>
      <dgm:spPr/>
      <dgm:t>
        <a:bodyPr/>
        <a:lstStyle/>
        <a:p>
          <a:endParaRPr lang="de-DE"/>
        </a:p>
      </dgm:t>
    </dgm:pt>
    <dgm:pt modelId="{F10E60DD-8A01-41A1-8E8E-5A7047317C5A}">
      <dgm:prSet phldrT="[Text]" custT="1"/>
      <dgm:spPr/>
      <dgm:t>
        <a:bodyPr/>
        <a:lstStyle/>
        <a:p>
          <a:r>
            <a:rPr lang="de-DE" sz="1100" dirty="0"/>
            <a:t>Brazing process review on/off-site</a:t>
          </a:r>
        </a:p>
      </dgm:t>
    </dgm:pt>
    <dgm:pt modelId="{F730F7AB-81EA-4795-BF13-73999EE1FD65}" type="parTrans" cxnId="{34AD5AD8-0AB6-47A5-839A-51D2F8987314}">
      <dgm:prSet/>
      <dgm:spPr/>
      <dgm:t>
        <a:bodyPr/>
        <a:lstStyle/>
        <a:p>
          <a:endParaRPr lang="de-DE"/>
        </a:p>
      </dgm:t>
    </dgm:pt>
    <dgm:pt modelId="{D724ED1A-3F59-4AB0-B678-A41AFA749650}" type="sibTrans" cxnId="{34AD5AD8-0AB6-47A5-839A-51D2F8987314}">
      <dgm:prSet/>
      <dgm:spPr/>
      <dgm:t>
        <a:bodyPr/>
        <a:lstStyle/>
        <a:p>
          <a:endParaRPr lang="de-DE"/>
        </a:p>
      </dgm:t>
    </dgm:pt>
    <dgm:pt modelId="{03C418E2-A8C1-4C5F-B868-B1AC9B58B7F9}">
      <dgm:prSet phldrT="[Text]" custT="1"/>
      <dgm:spPr/>
      <dgm:t>
        <a:bodyPr/>
        <a:lstStyle/>
        <a:p>
          <a:endParaRPr lang="de-DE" sz="2200" dirty="0"/>
        </a:p>
        <a:p>
          <a:r>
            <a:rPr lang="de-DE" sz="2200" dirty="0"/>
            <a:t>FEM</a:t>
          </a:r>
        </a:p>
        <a:p>
          <a:endParaRPr lang="de-DE" sz="2200" dirty="0"/>
        </a:p>
      </dgm:t>
    </dgm:pt>
    <dgm:pt modelId="{54979CFA-6880-4106-A783-F6606B65E13C}" type="parTrans" cxnId="{E261E82D-121D-4111-B48E-A214AE1EB6E0}">
      <dgm:prSet/>
      <dgm:spPr/>
      <dgm:t>
        <a:bodyPr/>
        <a:lstStyle/>
        <a:p>
          <a:endParaRPr lang="de-DE"/>
        </a:p>
      </dgm:t>
    </dgm:pt>
    <dgm:pt modelId="{A39976AF-6B36-4961-98ED-3514BD1C1C50}" type="sibTrans" cxnId="{E261E82D-121D-4111-B48E-A214AE1EB6E0}">
      <dgm:prSet/>
      <dgm:spPr/>
      <dgm:t>
        <a:bodyPr/>
        <a:lstStyle/>
        <a:p>
          <a:endParaRPr lang="de-DE"/>
        </a:p>
      </dgm:t>
    </dgm:pt>
    <dgm:pt modelId="{1A418E54-3C0F-470A-84D4-BF3DB4F73647}">
      <dgm:prSet phldrT="[Text]" custT="1"/>
      <dgm:spPr/>
      <dgm:t>
        <a:bodyPr/>
        <a:lstStyle/>
        <a:p>
          <a:pPr algn="ctr"/>
          <a:r>
            <a:rPr lang="de-DE" sz="1200" dirty="0"/>
            <a:t>Verification of thermal shield design and repair solutions</a:t>
          </a:r>
        </a:p>
      </dgm:t>
    </dgm:pt>
    <dgm:pt modelId="{16812451-23C0-4DA8-8A40-716D76178F8A}" type="parTrans" cxnId="{887B9791-AB8E-478D-A774-9B6F50CF6A30}">
      <dgm:prSet/>
      <dgm:spPr/>
      <dgm:t>
        <a:bodyPr/>
        <a:lstStyle/>
        <a:p>
          <a:endParaRPr lang="de-DE"/>
        </a:p>
      </dgm:t>
    </dgm:pt>
    <dgm:pt modelId="{18AC9F55-D5CB-4919-A16B-209B8B28281B}" type="sibTrans" cxnId="{887B9791-AB8E-478D-A774-9B6F50CF6A30}">
      <dgm:prSet/>
      <dgm:spPr/>
      <dgm:t>
        <a:bodyPr/>
        <a:lstStyle/>
        <a:p>
          <a:endParaRPr lang="de-DE"/>
        </a:p>
      </dgm:t>
    </dgm:pt>
    <dgm:pt modelId="{4EAB97DE-C3A2-44DE-95A6-5EA05EC74395}">
      <dgm:prSet phldrT="[Text]" custT="1"/>
      <dgm:spPr/>
      <dgm:t>
        <a:bodyPr/>
        <a:lstStyle/>
        <a:p>
          <a:r>
            <a:rPr lang="de-DE" sz="2200" dirty="0"/>
            <a:t>Tests</a:t>
          </a:r>
        </a:p>
      </dgm:t>
    </dgm:pt>
    <dgm:pt modelId="{8A47D1F9-8311-4B36-9715-498BF6475215}" type="parTrans" cxnId="{22670135-037D-4254-8DAD-7F55446F3711}">
      <dgm:prSet/>
      <dgm:spPr/>
      <dgm:t>
        <a:bodyPr/>
        <a:lstStyle/>
        <a:p>
          <a:endParaRPr lang="de-DE"/>
        </a:p>
      </dgm:t>
    </dgm:pt>
    <dgm:pt modelId="{0B4CA4C1-36C9-4B7B-AFF5-2C75D431D357}" type="sibTrans" cxnId="{22670135-037D-4254-8DAD-7F55446F3711}">
      <dgm:prSet/>
      <dgm:spPr/>
      <dgm:t>
        <a:bodyPr/>
        <a:lstStyle/>
        <a:p>
          <a:endParaRPr lang="de-DE"/>
        </a:p>
      </dgm:t>
    </dgm:pt>
    <dgm:pt modelId="{9E65B095-8085-462D-867D-6C3764B20B4D}">
      <dgm:prSet phldrT="[Text]" custT="1"/>
      <dgm:spPr/>
      <dgm:t>
        <a:bodyPr/>
        <a:lstStyle/>
        <a:p>
          <a:r>
            <a:rPr lang="de-DE" sz="1200" dirty="0"/>
            <a:t>Tomography, Metallographic inspection,</a:t>
          </a:r>
        </a:p>
        <a:p>
          <a:r>
            <a:rPr lang="de-DE" sz="1200" dirty="0"/>
            <a:t>Leak test after thermal schock, Cold leak test,</a:t>
          </a:r>
        </a:p>
        <a:p>
          <a:r>
            <a:rPr lang="de-DE" sz="1200" dirty="0"/>
            <a:t>Tensile test </a:t>
          </a:r>
        </a:p>
      </dgm:t>
    </dgm:pt>
    <dgm:pt modelId="{810FDC82-3AEE-4F84-9E07-BE946F568859}" type="parTrans" cxnId="{6C06C373-DE6F-4951-8883-6210673AFC74}">
      <dgm:prSet/>
      <dgm:spPr/>
      <dgm:t>
        <a:bodyPr/>
        <a:lstStyle/>
        <a:p>
          <a:endParaRPr lang="de-DE"/>
        </a:p>
      </dgm:t>
    </dgm:pt>
    <dgm:pt modelId="{813E1AA1-7D26-4AFD-8593-B1AE0FBFEEA0}" type="sibTrans" cxnId="{6C06C373-DE6F-4951-8883-6210673AFC74}">
      <dgm:prSet/>
      <dgm:spPr/>
      <dgm:t>
        <a:bodyPr/>
        <a:lstStyle/>
        <a:p>
          <a:endParaRPr lang="de-DE"/>
        </a:p>
      </dgm:t>
    </dgm:pt>
    <dgm:pt modelId="{01B050B7-5468-4702-83FA-213A0F3FDE39}">
      <dgm:prSet phldrT="[Text]" custT="1"/>
      <dgm:spPr/>
      <dgm:t>
        <a:bodyPr/>
        <a:lstStyle/>
        <a:p>
          <a:r>
            <a:rPr lang="de-DE" sz="1200" dirty="0"/>
            <a:t>Ni coating on stainless steel pipes</a:t>
          </a:r>
        </a:p>
      </dgm:t>
    </dgm:pt>
    <dgm:pt modelId="{828C4936-2AA4-4ADD-94DB-0075410A8391}" type="parTrans" cxnId="{490D315B-5564-4072-81BC-1986AF55B881}">
      <dgm:prSet/>
      <dgm:spPr/>
      <dgm:t>
        <a:bodyPr/>
        <a:lstStyle/>
        <a:p>
          <a:endParaRPr lang="de-DE"/>
        </a:p>
      </dgm:t>
    </dgm:pt>
    <dgm:pt modelId="{D599857D-01DC-4EF3-922C-FA5079B218C7}" type="sibTrans" cxnId="{490D315B-5564-4072-81BC-1986AF55B881}">
      <dgm:prSet/>
      <dgm:spPr/>
      <dgm:t>
        <a:bodyPr/>
        <a:lstStyle/>
        <a:p>
          <a:endParaRPr lang="de-DE"/>
        </a:p>
      </dgm:t>
    </dgm:pt>
    <dgm:pt modelId="{92867B4E-205D-4276-9278-9D2ECD3A73FF}">
      <dgm:prSet custT="1"/>
      <dgm:spPr/>
      <dgm:t>
        <a:bodyPr/>
        <a:lstStyle/>
        <a:p>
          <a:r>
            <a:rPr lang="de-DE" sz="1100" dirty="0"/>
            <a:t>Evaluation of brazing quality of Cu-Cu joints and bi-metallic joints with X-</a:t>
          </a:r>
          <a:r>
            <a:rPr lang="de-DE" sz="1100" dirty="0" err="1"/>
            <a:t>ray</a:t>
          </a:r>
          <a:endParaRPr lang="de-DE" sz="1100" dirty="0"/>
        </a:p>
      </dgm:t>
    </dgm:pt>
    <dgm:pt modelId="{E8AD8F25-75EA-44A0-B1C0-F7E4BF336734}" type="parTrans" cxnId="{0DEE770F-A9BE-4DCE-9BD2-D398A7D67FEE}">
      <dgm:prSet/>
      <dgm:spPr/>
      <dgm:t>
        <a:bodyPr/>
        <a:lstStyle/>
        <a:p>
          <a:endParaRPr lang="de-DE"/>
        </a:p>
      </dgm:t>
    </dgm:pt>
    <dgm:pt modelId="{68510B2D-5CB0-4C47-A30C-BE54D8AA3FBA}" type="sibTrans" cxnId="{0DEE770F-A9BE-4DCE-9BD2-D398A7D67FEE}">
      <dgm:prSet/>
      <dgm:spPr/>
      <dgm:t>
        <a:bodyPr/>
        <a:lstStyle/>
        <a:p>
          <a:endParaRPr lang="de-DE"/>
        </a:p>
      </dgm:t>
    </dgm:pt>
    <dgm:pt modelId="{387BB1A7-52BB-405B-8852-1DA56B49A2AD}" type="pres">
      <dgm:prSet presAssocID="{28978AD3-8B2F-488D-98A2-F11E22322F49}" presName="theList" presStyleCnt="0">
        <dgm:presLayoutVars>
          <dgm:dir/>
          <dgm:animLvl val="lvl"/>
          <dgm:resizeHandles val="exact"/>
        </dgm:presLayoutVars>
      </dgm:prSet>
      <dgm:spPr/>
    </dgm:pt>
    <dgm:pt modelId="{D4CB38D1-9154-460B-BE5B-3FA102475024}" type="pres">
      <dgm:prSet presAssocID="{4004A093-56DE-4E08-92CC-91258D9BD6D4}" presName="compNode" presStyleCnt="0"/>
      <dgm:spPr/>
    </dgm:pt>
    <dgm:pt modelId="{19585A15-F622-48D8-AEAC-04F86465A79C}" type="pres">
      <dgm:prSet presAssocID="{4004A093-56DE-4E08-92CC-91258D9BD6D4}" presName="aNode" presStyleLbl="bgShp" presStyleIdx="0" presStyleCnt="3"/>
      <dgm:spPr/>
    </dgm:pt>
    <dgm:pt modelId="{D06B892E-1120-43FF-8ECB-07AD62704EF1}" type="pres">
      <dgm:prSet presAssocID="{4004A093-56DE-4E08-92CC-91258D9BD6D4}" presName="textNode" presStyleLbl="bgShp" presStyleIdx="0" presStyleCnt="3"/>
      <dgm:spPr/>
    </dgm:pt>
    <dgm:pt modelId="{DD671F88-D11B-4A69-93BF-E23C59D4A7CC}" type="pres">
      <dgm:prSet presAssocID="{4004A093-56DE-4E08-92CC-91258D9BD6D4}" presName="compChildNode" presStyleCnt="0"/>
      <dgm:spPr/>
    </dgm:pt>
    <dgm:pt modelId="{642A498E-3806-4DD7-ACA4-36E948E33DC1}" type="pres">
      <dgm:prSet presAssocID="{4004A093-56DE-4E08-92CC-91258D9BD6D4}" presName="theInnerList" presStyleCnt="0"/>
      <dgm:spPr/>
    </dgm:pt>
    <dgm:pt modelId="{86A75872-5113-4809-B05D-C2AD423DBCC4}" type="pres">
      <dgm:prSet presAssocID="{F10E60DD-8A01-41A1-8E8E-5A7047317C5A}" presName="childNode" presStyleLbl="node1" presStyleIdx="0" presStyleCnt="5" custScaleY="17820" custLinFactY="-17974" custLinFactNeighborX="221" custLinFactNeighborY="-100000">
        <dgm:presLayoutVars>
          <dgm:bulletEnabled val="1"/>
        </dgm:presLayoutVars>
      </dgm:prSet>
      <dgm:spPr/>
    </dgm:pt>
    <dgm:pt modelId="{E82DF4C1-7B3D-49C0-92B6-332D862ECDDF}" type="pres">
      <dgm:prSet presAssocID="{F10E60DD-8A01-41A1-8E8E-5A7047317C5A}" presName="aSpace2" presStyleCnt="0"/>
      <dgm:spPr/>
    </dgm:pt>
    <dgm:pt modelId="{0CCB6107-4B45-4683-9197-31D52A5F722D}" type="pres">
      <dgm:prSet presAssocID="{92867B4E-205D-4276-9278-9D2ECD3A73FF}" presName="childNode" presStyleLbl="node1" presStyleIdx="1" presStyleCnt="5" custScaleY="32969" custLinFactY="-31129" custLinFactNeighborX="639" custLinFactNeighborY="-100000">
        <dgm:presLayoutVars>
          <dgm:bulletEnabled val="1"/>
        </dgm:presLayoutVars>
      </dgm:prSet>
      <dgm:spPr/>
    </dgm:pt>
    <dgm:pt modelId="{4629B29D-ED03-49C6-BC52-8E412D9291CC}" type="pres">
      <dgm:prSet presAssocID="{4004A093-56DE-4E08-92CC-91258D9BD6D4}" presName="aSpace" presStyleCnt="0"/>
      <dgm:spPr/>
    </dgm:pt>
    <dgm:pt modelId="{D502D20F-A91D-437F-B4B7-025A4D5A0343}" type="pres">
      <dgm:prSet presAssocID="{03C418E2-A8C1-4C5F-B868-B1AC9B58B7F9}" presName="compNode" presStyleCnt="0"/>
      <dgm:spPr/>
    </dgm:pt>
    <dgm:pt modelId="{94727EC9-EF10-43BF-8656-6FAB802EAD65}" type="pres">
      <dgm:prSet presAssocID="{03C418E2-A8C1-4C5F-B868-B1AC9B58B7F9}" presName="aNode" presStyleLbl="bgShp" presStyleIdx="1" presStyleCnt="3"/>
      <dgm:spPr/>
    </dgm:pt>
    <dgm:pt modelId="{63269066-58A4-4892-B370-0134E2DD4293}" type="pres">
      <dgm:prSet presAssocID="{03C418E2-A8C1-4C5F-B868-B1AC9B58B7F9}" presName="textNode" presStyleLbl="bgShp" presStyleIdx="1" presStyleCnt="3"/>
      <dgm:spPr/>
    </dgm:pt>
    <dgm:pt modelId="{E90FCD43-0A28-47DB-A5BA-A32220847C4A}" type="pres">
      <dgm:prSet presAssocID="{03C418E2-A8C1-4C5F-B868-B1AC9B58B7F9}" presName="compChildNode" presStyleCnt="0"/>
      <dgm:spPr/>
    </dgm:pt>
    <dgm:pt modelId="{3E2E3446-FA29-4FA2-A3D7-DF3D7D74D4E8}" type="pres">
      <dgm:prSet presAssocID="{03C418E2-A8C1-4C5F-B868-B1AC9B58B7F9}" presName="theInnerList" presStyleCnt="0"/>
      <dgm:spPr/>
    </dgm:pt>
    <dgm:pt modelId="{BE6976F7-8FDD-445A-9A5B-980A0FD1E29C}" type="pres">
      <dgm:prSet presAssocID="{1A418E54-3C0F-470A-84D4-BF3DB4F73647}" presName="childNode" presStyleLbl="node1" presStyleIdx="2" presStyleCnt="5" custScaleY="27279" custLinFactNeighborX="-766" custLinFactNeighborY="-51798">
        <dgm:presLayoutVars>
          <dgm:bulletEnabled val="1"/>
        </dgm:presLayoutVars>
      </dgm:prSet>
      <dgm:spPr/>
    </dgm:pt>
    <dgm:pt modelId="{8BCE1FBE-45C6-4840-B107-98D018EE541F}" type="pres">
      <dgm:prSet presAssocID="{03C418E2-A8C1-4C5F-B868-B1AC9B58B7F9}" presName="aSpace" presStyleCnt="0"/>
      <dgm:spPr/>
    </dgm:pt>
    <dgm:pt modelId="{286FFDED-982A-4DA1-8200-A3F4EFB1604C}" type="pres">
      <dgm:prSet presAssocID="{4EAB97DE-C3A2-44DE-95A6-5EA05EC74395}" presName="compNode" presStyleCnt="0"/>
      <dgm:spPr/>
    </dgm:pt>
    <dgm:pt modelId="{90E40527-0059-43EC-B76D-56203D7FF29C}" type="pres">
      <dgm:prSet presAssocID="{4EAB97DE-C3A2-44DE-95A6-5EA05EC74395}" presName="aNode" presStyleLbl="bgShp" presStyleIdx="2" presStyleCnt="3" custLinFactNeighborX="367"/>
      <dgm:spPr/>
    </dgm:pt>
    <dgm:pt modelId="{95BABAC9-268B-4613-9A91-867F0F55D89C}" type="pres">
      <dgm:prSet presAssocID="{4EAB97DE-C3A2-44DE-95A6-5EA05EC74395}" presName="textNode" presStyleLbl="bgShp" presStyleIdx="2" presStyleCnt="3"/>
      <dgm:spPr/>
    </dgm:pt>
    <dgm:pt modelId="{AAE61AEE-E42E-4D65-9BFA-94C73415A88A}" type="pres">
      <dgm:prSet presAssocID="{4EAB97DE-C3A2-44DE-95A6-5EA05EC74395}" presName="compChildNode" presStyleCnt="0"/>
      <dgm:spPr/>
    </dgm:pt>
    <dgm:pt modelId="{67CBBAC2-FCEA-4910-B979-5DFFA7BFB7AB}" type="pres">
      <dgm:prSet presAssocID="{4EAB97DE-C3A2-44DE-95A6-5EA05EC74395}" presName="theInnerList" presStyleCnt="0"/>
      <dgm:spPr/>
    </dgm:pt>
    <dgm:pt modelId="{AC68F88C-4352-4130-9547-75267D872848}" type="pres">
      <dgm:prSet presAssocID="{9E65B095-8085-462D-867D-6C3764B20B4D}" presName="childNode" presStyleLbl="node1" presStyleIdx="3" presStyleCnt="5" custScaleY="69396" custLinFactNeighborX="1257" custLinFactNeighborY="-72998">
        <dgm:presLayoutVars>
          <dgm:bulletEnabled val="1"/>
        </dgm:presLayoutVars>
      </dgm:prSet>
      <dgm:spPr/>
    </dgm:pt>
    <dgm:pt modelId="{E22BBB48-C76F-4193-87E3-25EBA4FDD3D1}" type="pres">
      <dgm:prSet presAssocID="{9E65B095-8085-462D-867D-6C3764B20B4D}" presName="aSpace2" presStyleCnt="0"/>
      <dgm:spPr/>
    </dgm:pt>
    <dgm:pt modelId="{9C4A1EA6-E68E-43F6-9427-B154013838A2}" type="pres">
      <dgm:prSet presAssocID="{01B050B7-5468-4702-83FA-213A0F3FDE39}" presName="childNode" presStyleLbl="node1" presStyleIdx="4" presStyleCnt="5" custScaleY="24903" custLinFactNeighborX="1257" custLinFactNeighborY="-77836">
        <dgm:presLayoutVars>
          <dgm:bulletEnabled val="1"/>
        </dgm:presLayoutVars>
      </dgm:prSet>
      <dgm:spPr/>
    </dgm:pt>
  </dgm:ptLst>
  <dgm:cxnLst>
    <dgm:cxn modelId="{0DEE770F-A9BE-4DCE-9BD2-D398A7D67FEE}" srcId="{4004A093-56DE-4E08-92CC-91258D9BD6D4}" destId="{92867B4E-205D-4276-9278-9D2ECD3A73FF}" srcOrd="1" destOrd="0" parTransId="{E8AD8F25-75EA-44A0-B1C0-F7E4BF336734}" sibTransId="{68510B2D-5CB0-4C47-A30C-BE54D8AA3FBA}"/>
    <dgm:cxn modelId="{FA408C15-953D-4F13-8D3F-6D218F080283}" type="presOf" srcId="{01B050B7-5468-4702-83FA-213A0F3FDE39}" destId="{9C4A1EA6-E68E-43F6-9427-B154013838A2}" srcOrd="0" destOrd="0" presId="urn:microsoft.com/office/officeart/2005/8/layout/lProcess2"/>
    <dgm:cxn modelId="{C7C2D022-EEA6-48D7-85F3-A300024DAC39}" type="presOf" srcId="{1A418E54-3C0F-470A-84D4-BF3DB4F73647}" destId="{BE6976F7-8FDD-445A-9A5B-980A0FD1E29C}" srcOrd="0" destOrd="0" presId="urn:microsoft.com/office/officeart/2005/8/layout/lProcess2"/>
    <dgm:cxn modelId="{E7D1492C-62C0-4504-A212-6A20FCAAB293}" type="presOf" srcId="{28978AD3-8B2F-488D-98A2-F11E22322F49}" destId="{387BB1A7-52BB-405B-8852-1DA56B49A2AD}" srcOrd="0" destOrd="0" presId="urn:microsoft.com/office/officeart/2005/8/layout/lProcess2"/>
    <dgm:cxn modelId="{E261E82D-121D-4111-B48E-A214AE1EB6E0}" srcId="{28978AD3-8B2F-488D-98A2-F11E22322F49}" destId="{03C418E2-A8C1-4C5F-B868-B1AC9B58B7F9}" srcOrd="1" destOrd="0" parTransId="{54979CFA-6880-4106-A783-F6606B65E13C}" sibTransId="{A39976AF-6B36-4961-98ED-3514BD1C1C50}"/>
    <dgm:cxn modelId="{22670135-037D-4254-8DAD-7F55446F3711}" srcId="{28978AD3-8B2F-488D-98A2-F11E22322F49}" destId="{4EAB97DE-C3A2-44DE-95A6-5EA05EC74395}" srcOrd="2" destOrd="0" parTransId="{8A47D1F9-8311-4B36-9715-498BF6475215}" sibTransId="{0B4CA4C1-36C9-4B7B-AFF5-2C75D431D357}"/>
    <dgm:cxn modelId="{870C6F3E-34BD-4BD7-A992-FE32A04ACC65}" srcId="{28978AD3-8B2F-488D-98A2-F11E22322F49}" destId="{4004A093-56DE-4E08-92CC-91258D9BD6D4}" srcOrd="0" destOrd="0" parTransId="{1AA7520C-187A-47B8-9708-E67770EBAC35}" sibTransId="{4BC85746-87D0-43BE-8FF2-541112469058}"/>
    <dgm:cxn modelId="{490D315B-5564-4072-81BC-1986AF55B881}" srcId="{4EAB97DE-C3A2-44DE-95A6-5EA05EC74395}" destId="{01B050B7-5468-4702-83FA-213A0F3FDE39}" srcOrd="1" destOrd="0" parTransId="{828C4936-2AA4-4ADD-94DB-0075410A8391}" sibTransId="{D599857D-01DC-4EF3-922C-FA5079B218C7}"/>
    <dgm:cxn modelId="{77BD845E-AAC6-47FB-8421-80BEC054026D}" type="presOf" srcId="{F10E60DD-8A01-41A1-8E8E-5A7047317C5A}" destId="{86A75872-5113-4809-B05D-C2AD423DBCC4}" srcOrd="0" destOrd="0" presId="urn:microsoft.com/office/officeart/2005/8/layout/lProcess2"/>
    <dgm:cxn modelId="{A35C1452-8F65-4B26-B42E-B47E7F193D41}" type="presOf" srcId="{4004A093-56DE-4E08-92CC-91258D9BD6D4}" destId="{19585A15-F622-48D8-AEAC-04F86465A79C}" srcOrd="0" destOrd="0" presId="urn:microsoft.com/office/officeart/2005/8/layout/lProcess2"/>
    <dgm:cxn modelId="{6C06C373-DE6F-4951-8883-6210673AFC74}" srcId="{4EAB97DE-C3A2-44DE-95A6-5EA05EC74395}" destId="{9E65B095-8085-462D-867D-6C3764B20B4D}" srcOrd="0" destOrd="0" parTransId="{810FDC82-3AEE-4F84-9E07-BE946F568859}" sibTransId="{813E1AA1-7D26-4AFD-8593-B1AE0FBFEEA0}"/>
    <dgm:cxn modelId="{975DEF7E-53F9-43C0-9A1E-AFF77835E014}" type="presOf" srcId="{4EAB97DE-C3A2-44DE-95A6-5EA05EC74395}" destId="{95BABAC9-268B-4613-9A91-867F0F55D89C}" srcOrd="1" destOrd="0" presId="urn:microsoft.com/office/officeart/2005/8/layout/lProcess2"/>
    <dgm:cxn modelId="{887B9791-AB8E-478D-A774-9B6F50CF6A30}" srcId="{03C418E2-A8C1-4C5F-B868-B1AC9B58B7F9}" destId="{1A418E54-3C0F-470A-84D4-BF3DB4F73647}" srcOrd="0" destOrd="0" parTransId="{16812451-23C0-4DA8-8A40-716D76178F8A}" sibTransId="{18AC9F55-D5CB-4919-A16B-209B8B28281B}"/>
    <dgm:cxn modelId="{E9CD85A8-D7AF-4E41-B5BF-6610EB8B5B28}" type="presOf" srcId="{92867B4E-205D-4276-9278-9D2ECD3A73FF}" destId="{0CCB6107-4B45-4683-9197-31D52A5F722D}" srcOrd="0" destOrd="0" presId="urn:microsoft.com/office/officeart/2005/8/layout/lProcess2"/>
    <dgm:cxn modelId="{34AD5AD8-0AB6-47A5-839A-51D2F8987314}" srcId="{4004A093-56DE-4E08-92CC-91258D9BD6D4}" destId="{F10E60DD-8A01-41A1-8E8E-5A7047317C5A}" srcOrd="0" destOrd="0" parTransId="{F730F7AB-81EA-4795-BF13-73999EE1FD65}" sibTransId="{D724ED1A-3F59-4AB0-B678-A41AFA749650}"/>
    <dgm:cxn modelId="{769153DE-CAB5-4CEF-996B-9AD9D924C2B3}" type="presOf" srcId="{4004A093-56DE-4E08-92CC-91258D9BD6D4}" destId="{D06B892E-1120-43FF-8ECB-07AD62704EF1}" srcOrd="1" destOrd="0" presId="urn:microsoft.com/office/officeart/2005/8/layout/lProcess2"/>
    <dgm:cxn modelId="{49543FE6-7B5F-466D-97F4-E5CA910F3ED2}" type="presOf" srcId="{4EAB97DE-C3A2-44DE-95A6-5EA05EC74395}" destId="{90E40527-0059-43EC-B76D-56203D7FF29C}" srcOrd="0" destOrd="0" presId="urn:microsoft.com/office/officeart/2005/8/layout/lProcess2"/>
    <dgm:cxn modelId="{2BABE9F3-4E52-4F27-808C-4194D11B8907}" type="presOf" srcId="{9E65B095-8085-462D-867D-6C3764B20B4D}" destId="{AC68F88C-4352-4130-9547-75267D872848}" srcOrd="0" destOrd="0" presId="urn:microsoft.com/office/officeart/2005/8/layout/lProcess2"/>
    <dgm:cxn modelId="{1B83C4FB-D86F-4010-B639-10155B9ECE00}" type="presOf" srcId="{03C418E2-A8C1-4C5F-B868-B1AC9B58B7F9}" destId="{94727EC9-EF10-43BF-8656-6FAB802EAD65}" srcOrd="0" destOrd="0" presId="urn:microsoft.com/office/officeart/2005/8/layout/lProcess2"/>
    <dgm:cxn modelId="{905A64FD-7351-4B0B-B321-CD70F3DC7EB9}" type="presOf" srcId="{03C418E2-A8C1-4C5F-B868-B1AC9B58B7F9}" destId="{63269066-58A4-4892-B370-0134E2DD4293}" srcOrd="1" destOrd="0" presId="urn:microsoft.com/office/officeart/2005/8/layout/lProcess2"/>
    <dgm:cxn modelId="{34357C86-EE31-4DD1-9EC0-4F154FAE5864}" type="presParOf" srcId="{387BB1A7-52BB-405B-8852-1DA56B49A2AD}" destId="{D4CB38D1-9154-460B-BE5B-3FA102475024}" srcOrd="0" destOrd="0" presId="urn:microsoft.com/office/officeart/2005/8/layout/lProcess2"/>
    <dgm:cxn modelId="{A68CBE28-A042-454F-BC28-AD30C1BD1B9C}" type="presParOf" srcId="{D4CB38D1-9154-460B-BE5B-3FA102475024}" destId="{19585A15-F622-48D8-AEAC-04F86465A79C}" srcOrd="0" destOrd="0" presId="urn:microsoft.com/office/officeart/2005/8/layout/lProcess2"/>
    <dgm:cxn modelId="{F0DF4282-50A2-4E9C-B590-B681F7E815D2}" type="presParOf" srcId="{D4CB38D1-9154-460B-BE5B-3FA102475024}" destId="{D06B892E-1120-43FF-8ECB-07AD62704EF1}" srcOrd="1" destOrd="0" presId="urn:microsoft.com/office/officeart/2005/8/layout/lProcess2"/>
    <dgm:cxn modelId="{5D3D6F6F-299F-49A6-A275-E310D024763C}" type="presParOf" srcId="{D4CB38D1-9154-460B-BE5B-3FA102475024}" destId="{DD671F88-D11B-4A69-93BF-E23C59D4A7CC}" srcOrd="2" destOrd="0" presId="urn:microsoft.com/office/officeart/2005/8/layout/lProcess2"/>
    <dgm:cxn modelId="{D9A9CA6B-CBCD-4905-BDA4-17082A0710AA}" type="presParOf" srcId="{DD671F88-D11B-4A69-93BF-E23C59D4A7CC}" destId="{642A498E-3806-4DD7-ACA4-36E948E33DC1}" srcOrd="0" destOrd="0" presId="urn:microsoft.com/office/officeart/2005/8/layout/lProcess2"/>
    <dgm:cxn modelId="{4EF78461-5C88-492F-9BC5-BC509EA64356}" type="presParOf" srcId="{642A498E-3806-4DD7-ACA4-36E948E33DC1}" destId="{86A75872-5113-4809-B05D-C2AD423DBCC4}" srcOrd="0" destOrd="0" presId="urn:microsoft.com/office/officeart/2005/8/layout/lProcess2"/>
    <dgm:cxn modelId="{2F7B7E91-5678-4CCE-A254-E8FB8437ACA4}" type="presParOf" srcId="{642A498E-3806-4DD7-ACA4-36E948E33DC1}" destId="{E82DF4C1-7B3D-49C0-92B6-332D862ECDDF}" srcOrd="1" destOrd="0" presId="urn:microsoft.com/office/officeart/2005/8/layout/lProcess2"/>
    <dgm:cxn modelId="{F37C4844-006A-4407-93CD-776875848AA4}" type="presParOf" srcId="{642A498E-3806-4DD7-ACA4-36E948E33DC1}" destId="{0CCB6107-4B45-4683-9197-31D52A5F722D}" srcOrd="2" destOrd="0" presId="urn:microsoft.com/office/officeart/2005/8/layout/lProcess2"/>
    <dgm:cxn modelId="{3ACE1530-A6D0-4C10-9BD3-87417E1B5A20}" type="presParOf" srcId="{387BB1A7-52BB-405B-8852-1DA56B49A2AD}" destId="{4629B29D-ED03-49C6-BC52-8E412D9291CC}" srcOrd="1" destOrd="0" presId="urn:microsoft.com/office/officeart/2005/8/layout/lProcess2"/>
    <dgm:cxn modelId="{8510F6D2-4F52-41E5-AB82-92AB22E41BAE}" type="presParOf" srcId="{387BB1A7-52BB-405B-8852-1DA56B49A2AD}" destId="{D502D20F-A91D-437F-B4B7-025A4D5A0343}" srcOrd="2" destOrd="0" presId="urn:microsoft.com/office/officeart/2005/8/layout/lProcess2"/>
    <dgm:cxn modelId="{C09F70B6-F2CB-4455-97AC-C3FD4E167AFB}" type="presParOf" srcId="{D502D20F-A91D-437F-B4B7-025A4D5A0343}" destId="{94727EC9-EF10-43BF-8656-6FAB802EAD65}" srcOrd="0" destOrd="0" presId="urn:microsoft.com/office/officeart/2005/8/layout/lProcess2"/>
    <dgm:cxn modelId="{B91FFEB3-3590-4464-8D02-E29B2140C98E}" type="presParOf" srcId="{D502D20F-A91D-437F-B4B7-025A4D5A0343}" destId="{63269066-58A4-4892-B370-0134E2DD4293}" srcOrd="1" destOrd="0" presId="urn:microsoft.com/office/officeart/2005/8/layout/lProcess2"/>
    <dgm:cxn modelId="{C40A605C-B2CB-4FE8-83C8-0B9763016BF8}" type="presParOf" srcId="{D502D20F-A91D-437F-B4B7-025A4D5A0343}" destId="{E90FCD43-0A28-47DB-A5BA-A32220847C4A}" srcOrd="2" destOrd="0" presId="urn:microsoft.com/office/officeart/2005/8/layout/lProcess2"/>
    <dgm:cxn modelId="{571BDB54-61A0-405E-88B0-4963AF985F24}" type="presParOf" srcId="{E90FCD43-0A28-47DB-A5BA-A32220847C4A}" destId="{3E2E3446-FA29-4FA2-A3D7-DF3D7D74D4E8}" srcOrd="0" destOrd="0" presId="urn:microsoft.com/office/officeart/2005/8/layout/lProcess2"/>
    <dgm:cxn modelId="{D716130D-1350-4597-B8DE-78254ECD7AFD}" type="presParOf" srcId="{3E2E3446-FA29-4FA2-A3D7-DF3D7D74D4E8}" destId="{BE6976F7-8FDD-445A-9A5B-980A0FD1E29C}" srcOrd="0" destOrd="0" presId="urn:microsoft.com/office/officeart/2005/8/layout/lProcess2"/>
    <dgm:cxn modelId="{5D39F2B7-6E56-4214-95A2-DF377D0274EB}" type="presParOf" srcId="{387BB1A7-52BB-405B-8852-1DA56B49A2AD}" destId="{8BCE1FBE-45C6-4840-B107-98D018EE541F}" srcOrd="3" destOrd="0" presId="urn:microsoft.com/office/officeart/2005/8/layout/lProcess2"/>
    <dgm:cxn modelId="{460B24AF-2ACE-4EBC-91F6-724E48A6C1F1}" type="presParOf" srcId="{387BB1A7-52BB-405B-8852-1DA56B49A2AD}" destId="{286FFDED-982A-4DA1-8200-A3F4EFB1604C}" srcOrd="4" destOrd="0" presId="urn:microsoft.com/office/officeart/2005/8/layout/lProcess2"/>
    <dgm:cxn modelId="{38A49B79-B477-4E1E-8A2D-88B3BC9382F4}" type="presParOf" srcId="{286FFDED-982A-4DA1-8200-A3F4EFB1604C}" destId="{90E40527-0059-43EC-B76D-56203D7FF29C}" srcOrd="0" destOrd="0" presId="urn:microsoft.com/office/officeart/2005/8/layout/lProcess2"/>
    <dgm:cxn modelId="{CD39D3B0-BC84-40AC-B874-D546E90AC0A0}" type="presParOf" srcId="{286FFDED-982A-4DA1-8200-A3F4EFB1604C}" destId="{95BABAC9-268B-4613-9A91-867F0F55D89C}" srcOrd="1" destOrd="0" presId="urn:microsoft.com/office/officeart/2005/8/layout/lProcess2"/>
    <dgm:cxn modelId="{0A9CED90-DBF3-4A5F-BC77-43C9A788C38B}" type="presParOf" srcId="{286FFDED-982A-4DA1-8200-A3F4EFB1604C}" destId="{AAE61AEE-E42E-4D65-9BFA-94C73415A88A}" srcOrd="2" destOrd="0" presId="urn:microsoft.com/office/officeart/2005/8/layout/lProcess2"/>
    <dgm:cxn modelId="{4F693ABD-6EBC-4C2B-9F9D-B1D69F7DCCA3}" type="presParOf" srcId="{AAE61AEE-E42E-4D65-9BFA-94C73415A88A}" destId="{67CBBAC2-FCEA-4910-B979-5DFFA7BFB7AB}" srcOrd="0" destOrd="0" presId="urn:microsoft.com/office/officeart/2005/8/layout/lProcess2"/>
    <dgm:cxn modelId="{88F54DAD-7415-4EC6-92F2-89EED942E2A3}" type="presParOf" srcId="{67CBBAC2-FCEA-4910-B979-5DFFA7BFB7AB}" destId="{AC68F88C-4352-4130-9547-75267D872848}" srcOrd="0" destOrd="0" presId="urn:microsoft.com/office/officeart/2005/8/layout/lProcess2"/>
    <dgm:cxn modelId="{72F2AFFD-2820-475F-9F63-4749724EAE72}" type="presParOf" srcId="{67CBBAC2-FCEA-4910-B979-5DFFA7BFB7AB}" destId="{E22BBB48-C76F-4193-87E3-25EBA4FDD3D1}" srcOrd="1" destOrd="0" presId="urn:microsoft.com/office/officeart/2005/8/layout/lProcess2"/>
    <dgm:cxn modelId="{8B60B047-19A2-4746-AEB8-40FAC33D8555}" type="presParOf" srcId="{67CBBAC2-FCEA-4910-B979-5DFFA7BFB7AB}" destId="{9C4A1EA6-E68E-43F6-9427-B154013838A2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585A15-F622-48D8-AEAC-04F86465A79C}">
      <dsp:nvSpPr>
        <dsp:cNvPr id="0" name=""/>
        <dsp:cNvSpPr/>
      </dsp:nvSpPr>
      <dsp:spPr>
        <a:xfrm>
          <a:off x="558" y="0"/>
          <a:ext cx="1451074" cy="3478530"/>
        </a:xfrm>
        <a:prstGeom prst="roundRect">
          <a:avLst>
            <a:gd name="adj" fmla="val 1000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de-DE" sz="2200" kern="1200" dirty="0"/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de-DE" sz="2200" kern="1200" dirty="0"/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de-DE" sz="2200" kern="1200" dirty="0"/>
            <a:t>Brazing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de-DE" sz="2200" kern="1200" dirty="0"/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de-DE" sz="2200" kern="1200" dirty="0"/>
        </a:p>
      </dsp:txBody>
      <dsp:txXfrm>
        <a:off x="558" y="0"/>
        <a:ext cx="1451074" cy="1043559"/>
      </dsp:txXfrm>
    </dsp:sp>
    <dsp:sp modelId="{86A75872-5113-4809-B05D-C2AD423DBCC4}">
      <dsp:nvSpPr>
        <dsp:cNvPr id="0" name=""/>
        <dsp:cNvSpPr/>
      </dsp:nvSpPr>
      <dsp:spPr>
        <a:xfrm>
          <a:off x="148231" y="671720"/>
          <a:ext cx="1160859" cy="40291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/>
            <a:t>Brazing process review on/off-site</a:t>
          </a:r>
        </a:p>
      </dsp:txBody>
      <dsp:txXfrm>
        <a:off x="160032" y="683521"/>
        <a:ext cx="1137257" cy="379316"/>
      </dsp:txXfrm>
    </dsp:sp>
    <dsp:sp modelId="{0CCB6107-4B45-4683-9197-31D52A5F722D}">
      <dsp:nvSpPr>
        <dsp:cNvPr id="0" name=""/>
        <dsp:cNvSpPr/>
      </dsp:nvSpPr>
      <dsp:spPr>
        <a:xfrm>
          <a:off x="153083" y="1125051"/>
          <a:ext cx="1160859" cy="74544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/>
            <a:t>Evaluation of brazing quality of Cu-Cu joints and bi-metallic joints with X-</a:t>
          </a:r>
          <a:r>
            <a:rPr lang="de-DE" sz="1100" kern="1200" dirty="0" err="1"/>
            <a:t>ray</a:t>
          </a:r>
          <a:endParaRPr lang="de-DE" sz="1100" kern="1200" dirty="0"/>
        </a:p>
      </dsp:txBody>
      <dsp:txXfrm>
        <a:off x="174916" y="1146884"/>
        <a:ext cx="1117193" cy="701777"/>
      </dsp:txXfrm>
    </dsp:sp>
    <dsp:sp modelId="{94727EC9-EF10-43BF-8656-6FAB802EAD65}">
      <dsp:nvSpPr>
        <dsp:cNvPr id="0" name=""/>
        <dsp:cNvSpPr/>
      </dsp:nvSpPr>
      <dsp:spPr>
        <a:xfrm>
          <a:off x="1560462" y="0"/>
          <a:ext cx="1451074" cy="3478530"/>
        </a:xfrm>
        <a:prstGeom prst="roundRect">
          <a:avLst>
            <a:gd name="adj" fmla="val 1000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2200" kern="1200" dirty="0"/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200" kern="1200" dirty="0"/>
            <a:t>FEM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2200" kern="1200" dirty="0"/>
        </a:p>
      </dsp:txBody>
      <dsp:txXfrm>
        <a:off x="1560462" y="0"/>
        <a:ext cx="1451074" cy="1043559"/>
      </dsp:txXfrm>
    </dsp:sp>
    <dsp:sp modelId="{BE6976F7-8FDD-445A-9A5B-980A0FD1E29C}">
      <dsp:nvSpPr>
        <dsp:cNvPr id="0" name=""/>
        <dsp:cNvSpPr/>
      </dsp:nvSpPr>
      <dsp:spPr>
        <a:xfrm>
          <a:off x="1696678" y="694510"/>
          <a:ext cx="1160859" cy="61679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/>
            <a:t>Verification of thermal shield design and repair solutions</a:t>
          </a:r>
        </a:p>
      </dsp:txBody>
      <dsp:txXfrm>
        <a:off x="1714743" y="712575"/>
        <a:ext cx="1124729" cy="580660"/>
      </dsp:txXfrm>
    </dsp:sp>
    <dsp:sp modelId="{90E40527-0059-43EC-B76D-56203D7FF29C}">
      <dsp:nvSpPr>
        <dsp:cNvPr id="0" name=""/>
        <dsp:cNvSpPr/>
      </dsp:nvSpPr>
      <dsp:spPr>
        <a:xfrm>
          <a:off x="3120925" y="0"/>
          <a:ext cx="1451074" cy="3478530"/>
        </a:xfrm>
        <a:prstGeom prst="roundRect">
          <a:avLst>
            <a:gd name="adj" fmla="val 1000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200" kern="1200" dirty="0"/>
            <a:t>Tests</a:t>
          </a:r>
        </a:p>
      </dsp:txBody>
      <dsp:txXfrm>
        <a:off x="3120925" y="0"/>
        <a:ext cx="1451074" cy="1043559"/>
      </dsp:txXfrm>
    </dsp:sp>
    <dsp:sp modelId="{AC68F88C-4352-4130-9547-75267D872848}">
      <dsp:nvSpPr>
        <dsp:cNvPr id="0" name=""/>
        <dsp:cNvSpPr/>
      </dsp:nvSpPr>
      <dsp:spPr>
        <a:xfrm>
          <a:off x="3280067" y="812918"/>
          <a:ext cx="1160859" cy="142963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/>
            <a:t>Tomography, Metallographic inspection,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/>
            <a:t>Leak test after thermal schock, Cold leak test,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/>
            <a:t>Tensile test </a:t>
          </a:r>
        </a:p>
      </dsp:txBody>
      <dsp:txXfrm>
        <a:off x="3314067" y="846918"/>
        <a:ext cx="1092859" cy="1361635"/>
      </dsp:txXfrm>
    </dsp:sp>
    <dsp:sp modelId="{9C4A1EA6-E68E-43F6-9427-B154013838A2}">
      <dsp:nvSpPr>
        <dsp:cNvPr id="0" name=""/>
        <dsp:cNvSpPr/>
      </dsp:nvSpPr>
      <dsp:spPr>
        <a:xfrm>
          <a:off x="3280067" y="2544160"/>
          <a:ext cx="1160859" cy="51302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/>
            <a:t>Ni coating on stainless steel pipes</a:t>
          </a:r>
        </a:p>
      </dsp:txBody>
      <dsp:txXfrm>
        <a:off x="3295093" y="2559186"/>
        <a:ext cx="1130807" cy="4829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51660-0934-124D-A4B3-496C7F320307}" type="datetimeFigureOut">
              <a:rPr lang="de-DE" smtClean="0"/>
              <a:t>05.05.2025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A3EDE-7EBB-0F4A-80C2-34DB9D2E2E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8215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C828EF-C252-394A-93BF-1C478CFA0896}" type="datetimeFigureOut">
              <a:rPr lang="de-DE" smtClean="0"/>
              <a:t>05.05.2025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E02386-BEE7-5D4D-B4E7-4BB579C478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90198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02386-BEE7-5D4D-B4E7-4BB579C47884}" type="slidenum">
              <a:rPr lang="de-DE" smtClean="0"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22868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7040B52E-6118-F844-8FBE-85B6AFDC9E2A}"/>
              </a:ext>
            </a:extLst>
          </p:cNvPr>
          <p:cNvGrpSpPr/>
          <p:nvPr userDrawn="1"/>
        </p:nvGrpSpPr>
        <p:grpSpPr>
          <a:xfrm>
            <a:off x="1126934" y="976199"/>
            <a:ext cx="5569702" cy="3877686"/>
            <a:chOff x="1502578" y="976199"/>
            <a:chExt cx="7426269" cy="3877686"/>
          </a:xfrm>
        </p:grpSpPr>
        <p:sp>
          <p:nvSpPr>
            <p:cNvPr id="4" name="Rechteck 3">
              <a:extLst>
                <a:ext uri="{FF2B5EF4-FFF2-40B4-BE49-F238E27FC236}">
                  <a16:creationId xmlns:a16="http://schemas.microsoft.com/office/drawing/2014/main" id="{3FAB316F-95F1-6040-AB6B-EF23A5D58FAF}"/>
                </a:ext>
              </a:extLst>
            </p:cNvPr>
            <p:cNvSpPr/>
            <p:nvPr userDrawn="1"/>
          </p:nvSpPr>
          <p:spPr>
            <a:xfrm>
              <a:off x="7781365" y="3854824"/>
              <a:ext cx="1147482" cy="9990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350" dirty="0"/>
            </a:p>
          </p:txBody>
        </p:sp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9DE39F29-B8C0-C64D-ADFE-A8AFF963CB1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02578" y="976199"/>
              <a:ext cx="6099496" cy="3877686"/>
            </a:xfrm>
            <a:prstGeom prst="rect">
              <a:avLst/>
            </a:prstGeom>
          </p:spPr>
        </p:pic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613647" y="2738074"/>
            <a:ext cx="3227294" cy="584900"/>
          </a:xfrm>
        </p:spPr>
        <p:txBody>
          <a:bodyPr anchor="b" anchorCtr="0">
            <a:noAutofit/>
          </a:bodyPr>
          <a:lstStyle>
            <a:lvl1pPr algn="ctr">
              <a:defRPr sz="1800">
                <a:solidFill>
                  <a:srgbClr val="66666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613647" y="3322974"/>
            <a:ext cx="3227295" cy="531851"/>
          </a:xfrm>
        </p:spPr>
        <p:txBody>
          <a:bodyPr>
            <a:normAutofit/>
          </a:bodyPr>
          <a:lstStyle>
            <a:lvl1pPr marL="0" indent="0" algn="ctr">
              <a:buNone/>
              <a:defRPr sz="1125">
                <a:solidFill>
                  <a:schemeClr val="bg1">
                    <a:lumMod val="65000"/>
                  </a:schemeClr>
                </a:solidFill>
              </a:defRPr>
            </a:lvl1pPr>
            <a:lvl2pPr marL="257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de-DE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303069" y="4987636"/>
            <a:ext cx="2528455" cy="155864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13"/>
          </a:p>
        </p:txBody>
      </p:sp>
    </p:spTree>
    <p:extLst>
      <p:ext uri="{BB962C8B-B14F-4D97-AF65-F5344CB8AC3E}">
        <p14:creationId xmlns:p14="http://schemas.microsoft.com/office/powerpoint/2010/main" val="2409936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16927" y="230397"/>
            <a:ext cx="5025734" cy="59066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5342661" y="4914483"/>
            <a:ext cx="61896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63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971801" y="4920459"/>
            <a:ext cx="235244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63">
                <a:solidFill>
                  <a:srgbClr val="333333"/>
                </a:solidFill>
              </a:defRPr>
            </a:lvl1pPr>
          </a:lstStyle>
          <a:p>
            <a:pPr algn="l"/>
            <a:r>
              <a:rPr lang="en-US"/>
              <a:t>H. Simon - GSI-CERN collaboration meeting 2025-05-07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7664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42900" y="1200151"/>
            <a:ext cx="3028950" cy="3394472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788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486150" y="1200151"/>
            <a:ext cx="3028950" cy="3394472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788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3"/>
          </p:nvPr>
        </p:nvSpPr>
        <p:spPr>
          <a:xfrm>
            <a:off x="5324251" y="4914483"/>
            <a:ext cx="63737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63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9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971801" y="4920459"/>
            <a:ext cx="235244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63">
                <a:solidFill>
                  <a:srgbClr val="333333"/>
                </a:solidFill>
              </a:defRPr>
            </a:lvl1pPr>
          </a:lstStyle>
          <a:p>
            <a:pPr algn="l"/>
            <a:r>
              <a:rPr lang="en-US"/>
              <a:t>H. Simon - GSI-CERN collaboration meeting 2025-05-07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6025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2"/>
          </p:nvPr>
        </p:nvSpPr>
        <p:spPr>
          <a:xfrm>
            <a:off x="5324251" y="4914483"/>
            <a:ext cx="63737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63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7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971801" y="4920459"/>
            <a:ext cx="235244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63">
                <a:solidFill>
                  <a:srgbClr val="333333"/>
                </a:solidFill>
              </a:defRPr>
            </a:lvl1pPr>
          </a:lstStyle>
          <a:p>
            <a:pPr algn="l"/>
            <a:r>
              <a:rPr lang="en-US"/>
              <a:t>H. Simon - GSI-CERN collaboration meeting 2025-05-07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9792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Großes Bild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6" name="Freeform 2"/>
          <p:cNvSpPr>
            <a:spLocks noChangeArrowheads="1"/>
          </p:cNvSpPr>
          <p:nvPr userDrawn="1"/>
        </p:nvSpPr>
        <p:spPr bwMode="auto">
          <a:xfrm>
            <a:off x="-1382795" y="-142875"/>
            <a:ext cx="4356987" cy="1456745"/>
          </a:xfrm>
          <a:custGeom>
            <a:avLst/>
            <a:gdLst>
              <a:gd name="T0" fmla="*/ 4350 w 4351"/>
              <a:gd name="T1" fmla="*/ 0 h 1212"/>
              <a:gd name="T2" fmla="*/ 4350 w 4351"/>
              <a:gd name="T3" fmla="*/ 0 h 1212"/>
              <a:gd name="T4" fmla="*/ 3984 w 4351"/>
              <a:gd name="T5" fmla="*/ 749 h 1212"/>
              <a:gd name="T6" fmla="*/ 3689 w 4351"/>
              <a:gd name="T7" fmla="*/ 947 h 1212"/>
              <a:gd name="T8" fmla="*/ 0 w 4351"/>
              <a:gd name="T9" fmla="*/ 1211 h 1212"/>
              <a:gd name="T10" fmla="*/ 0 w 4351"/>
              <a:gd name="T11" fmla="*/ 0 h 1212"/>
              <a:gd name="T12" fmla="*/ 4350 w 4351"/>
              <a:gd name="T13" fmla="*/ 0 h 1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351" h="1212" extrusionOk="0">
                <a:moveTo>
                  <a:pt x="4350" y="0"/>
                </a:moveTo>
                <a:lnTo>
                  <a:pt x="4350" y="0"/>
                </a:lnTo>
                <a:cubicBezTo>
                  <a:pt x="4207" y="295"/>
                  <a:pt x="4068" y="581"/>
                  <a:pt x="3984" y="749"/>
                </a:cubicBezTo>
                <a:cubicBezTo>
                  <a:pt x="3927" y="861"/>
                  <a:pt x="3816" y="938"/>
                  <a:pt x="3689" y="947"/>
                </a:cubicBezTo>
                <a:cubicBezTo>
                  <a:pt x="3215" y="980"/>
                  <a:pt x="516" y="1174"/>
                  <a:pt x="0" y="1211"/>
                </a:cubicBezTo>
                <a:cubicBezTo>
                  <a:pt x="0" y="0"/>
                  <a:pt x="0" y="0"/>
                  <a:pt x="0" y="0"/>
                </a:cubicBezTo>
                <a:lnTo>
                  <a:pt x="4350" y="0"/>
                </a:lnTo>
              </a:path>
            </a:pathLst>
          </a:custGeom>
          <a:solidFill>
            <a:srgbClr val="4FB84F"/>
          </a:solidFill>
          <a:ln>
            <a:noFill/>
          </a:ln>
          <a:effectLst/>
        </p:spPr>
        <p:txBody>
          <a:bodyPr wrap="none" lIns="51462" tIns="25732" rIns="51462" bIns="25732" anchor="ctr"/>
          <a:lstStyle/>
          <a:p>
            <a:pPr>
              <a:defRPr/>
            </a:pPr>
            <a:endParaRPr lang="de-DE" sz="866"/>
          </a:p>
        </p:txBody>
      </p:sp>
      <p:grpSp>
        <p:nvGrpSpPr>
          <p:cNvPr id="15" name="Gruppierung 14"/>
          <p:cNvGrpSpPr>
            <a:grpSpLocks noChangeAspect="1"/>
          </p:cNvGrpSpPr>
          <p:nvPr/>
        </p:nvGrpSpPr>
        <p:grpSpPr bwMode="auto">
          <a:xfrm>
            <a:off x="5625416" y="285104"/>
            <a:ext cx="298497" cy="291599"/>
            <a:chOff x="2252663" y="7938"/>
            <a:chExt cx="5592762" cy="4552950"/>
          </a:xfrm>
        </p:grpSpPr>
        <p:sp>
          <p:nvSpPr>
            <p:cNvPr id="27" name="Freeform 1"/>
            <p:cNvSpPr>
              <a:spLocks noChangeArrowheads="1"/>
            </p:cNvSpPr>
            <p:nvPr/>
          </p:nvSpPr>
          <p:spPr bwMode="auto">
            <a:xfrm>
              <a:off x="2252663" y="1057275"/>
              <a:ext cx="1385887" cy="2673350"/>
            </a:xfrm>
            <a:custGeom>
              <a:avLst/>
              <a:gdLst>
                <a:gd name="T0" fmla="*/ 3402 w 3849"/>
                <a:gd name="T1" fmla="*/ 917 h 7428"/>
                <a:gd name="T2" fmla="*/ 3402 w 3849"/>
                <a:gd name="T3" fmla="*/ 917 h 7428"/>
                <a:gd name="T4" fmla="*/ 896 w 3849"/>
                <a:gd name="T5" fmla="*/ 917 h 7428"/>
                <a:gd name="T6" fmla="*/ 896 w 3849"/>
                <a:gd name="T7" fmla="*/ 3255 h 7428"/>
                <a:gd name="T8" fmla="*/ 2585 w 3849"/>
                <a:gd name="T9" fmla="*/ 3255 h 7428"/>
                <a:gd name="T10" fmla="*/ 3036 w 3849"/>
                <a:gd name="T11" fmla="*/ 3713 h 7428"/>
                <a:gd name="T12" fmla="*/ 2585 w 3849"/>
                <a:gd name="T13" fmla="*/ 4172 h 7428"/>
                <a:gd name="T14" fmla="*/ 896 w 3849"/>
                <a:gd name="T15" fmla="*/ 4172 h 7428"/>
                <a:gd name="T16" fmla="*/ 896 w 3849"/>
                <a:gd name="T17" fmla="*/ 6968 h 7428"/>
                <a:gd name="T18" fmla="*/ 450 w 3849"/>
                <a:gd name="T19" fmla="*/ 7427 h 7428"/>
                <a:gd name="T20" fmla="*/ 0 w 3849"/>
                <a:gd name="T21" fmla="*/ 6968 h 7428"/>
                <a:gd name="T22" fmla="*/ 0 w 3849"/>
                <a:gd name="T23" fmla="*/ 0 h 7428"/>
                <a:gd name="T24" fmla="*/ 3402 w 3849"/>
                <a:gd name="T25" fmla="*/ 0 h 7428"/>
                <a:gd name="T26" fmla="*/ 3848 w 3849"/>
                <a:gd name="T27" fmla="*/ 459 h 7428"/>
                <a:gd name="T28" fmla="*/ 3402 w 3849"/>
                <a:gd name="T29" fmla="*/ 917 h 7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49" h="7428" extrusionOk="0">
                  <a:moveTo>
                    <a:pt x="3402" y="917"/>
                  </a:moveTo>
                  <a:lnTo>
                    <a:pt x="3402" y="917"/>
                  </a:lnTo>
                  <a:cubicBezTo>
                    <a:pt x="896" y="917"/>
                    <a:pt x="896" y="917"/>
                    <a:pt x="896" y="917"/>
                  </a:cubicBezTo>
                  <a:cubicBezTo>
                    <a:pt x="896" y="3255"/>
                    <a:pt x="896" y="3255"/>
                    <a:pt x="896" y="3255"/>
                  </a:cubicBezTo>
                  <a:cubicBezTo>
                    <a:pt x="2585" y="3255"/>
                    <a:pt x="2585" y="3255"/>
                    <a:pt x="2585" y="3255"/>
                  </a:cubicBezTo>
                  <a:cubicBezTo>
                    <a:pt x="2833" y="3255"/>
                    <a:pt x="3036" y="3458"/>
                    <a:pt x="3036" y="3713"/>
                  </a:cubicBezTo>
                  <a:cubicBezTo>
                    <a:pt x="3036" y="3968"/>
                    <a:pt x="2833" y="4172"/>
                    <a:pt x="2585" y="4172"/>
                  </a:cubicBezTo>
                  <a:cubicBezTo>
                    <a:pt x="896" y="4172"/>
                    <a:pt x="896" y="4172"/>
                    <a:pt x="896" y="4172"/>
                  </a:cubicBezTo>
                  <a:cubicBezTo>
                    <a:pt x="896" y="6968"/>
                    <a:pt x="896" y="6968"/>
                    <a:pt x="896" y="6968"/>
                  </a:cubicBezTo>
                  <a:cubicBezTo>
                    <a:pt x="896" y="7223"/>
                    <a:pt x="693" y="7427"/>
                    <a:pt x="450" y="7427"/>
                  </a:cubicBezTo>
                  <a:cubicBezTo>
                    <a:pt x="203" y="7427"/>
                    <a:pt x="0" y="7223"/>
                    <a:pt x="0" y="696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402" y="0"/>
                    <a:pt x="3402" y="0"/>
                    <a:pt x="3402" y="0"/>
                  </a:cubicBezTo>
                  <a:cubicBezTo>
                    <a:pt x="3649" y="0"/>
                    <a:pt x="3848" y="200"/>
                    <a:pt x="3848" y="459"/>
                  </a:cubicBezTo>
                  <a:cubicBezTo>
                    <a:pt x="3848" y="705"/>
                    <a:pt x="3649" y="917"/>
                    <a:pt x="3402" y="917"/>
                  </a:cubicBezTo>
                </a:path>
              </a:pathLst>
            </a:custGeom>
            <a:solidFill>
              <a:srgbClr val="050507"/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866"/>
            </a:p>
          </p:txBody>
        </p:sp>
        <p:sp>
          <p:nvSpPr>
            <p:cNvPr id="28" name="Freeform 2"/>
            <p:cNvSpPr>
              <a:spLocks noChangeArrowheads="1"/>
            </p:cNvSpPr>
            <p:nvPr/>
          </p:nvSpPr>
          <p:spPr bwMode="auto">
            <a:xfrm>
              <a:off x="6465888" y="1062038"/>
              <a:ext cx="1379537" cy="2736850"/>
            </a:xfrm>
            <a:custGeom>
              <a:avLst/>
              <a:gdLst>
                <a:gd name="T0" fmla="*/ 3804 w 3833"/>
                <a:gd name="T1" fmla="*/ 6837 h 7602"/>
                <a:gd name="T2" fmla="*/ 3804 w 3833"/>
                <a:gd name="T3" fmla="*/ 6837 h 7602"/>
                <a:gd name="T4" fmla="*/ 2872 w 3833"/>
                <a:gd name="T5" fmla="*/ 4375 h 7602"/>
                <a:gd name="T6" fmla="*/ 3776 w 3833"/>
                <a:gd name="T7" fmla="*/ 2952 h 7602"/>
                <a:gd name="T8" fmla="*/ 3776 w 3833"/>
                <a:gd name="T9" fmla="*/ 1514 h 7602"/>
                <a:gd name="T10" fmla="*/ 2314 w 3833"/>
                <a:gd name="T11" fmla="*/ 0 h 7602"/>
                <a:gd name="T12" fmla="*/ 410 w 3833"/>
                <a:gd name="T13" fmla="*/ 0 h 7602"/>
                <a:gd name="T14" fmla="*/ 0 w 3833"/>
                <a:gd name="T15" fmla="*/ 427 h 7602"/>
                <a:gd name="T16" fmla="*/ 0 w 3833"/>
                <a:gd name="T17" fmla="*/ 6992 h 7602"/>
                <a:gd name="T18" fmla="*/ 410 w 3833"/>
                <a:gd name="T19" fmla="*/ 7415 h 7602"/>
                <a:gd name="T20" fmla="*/ 824 w 3833"/>
                <a:gd name="T21" fmla="*/ 6992 h 7602"/>
                <a:gd name="T22" fmla="*/ 824 w 3833"/>
                <a:gd name="T23" fmla="*/ 4474 h 7602"/>
                <a:gd name="T24" fmla="*/ 2023 w 3833"/>
                <a:gd name="T25" fmla="*/ 4474 h 7602"/>
                <a:gd name="T26" fmla="*/ 3019 w 3833"/>
                <a:gd name="T27" fmla="*/ 7140 h 7602"/>
                <a:gd name="T28" fmla="*/ 3832 w 3833"/>
                <a:gd name="T29" fmla="*/ 7012 h 7602"/>
                <a:gd name="T30" fmla="*/ 3832 w 3833"/>
                <a:gd name="T31" fmla="*/ 6984 h 7602"/>
                <a:gd name="T32" fmla="*/ 3804 w 3833"/>
                <a:gd name="T33" fmla="*/ 6837 h 7602"/>
                <a:gd name="T34" fmla="*/ 2314 w 3833"/>
                <a:gd name="T35" fmla="*/ 3614 h 7602"/>
                <a:gd name="T36" fmla="*/ 2314 w 3833"/>
                <a:gd name="T37" fmla="*/ 3614 h 7602"/>
                <a:gd name="T38" fmla="*/ 824 w 3833"/>
                <a:gd name="T39" fmla="*/ 3614 h 7602"/>
                <a:gd name="T40" fmla="*/ 824 w 3833"/>
                <a:gd name="T41" fmla="*/ 853 h 7602"/>
                <a:gd name="T42" fmla="*/ 2314 w 3833"/>
                <a:gd name="T43" fmla="*/ 853 h 7602"/>
                <a:gd name="T44" fmla="*/ 2948 w 3833"/>
                <a:gd name="T45" fmla="*/ 1514 h 7602"/>
                <a:gd name="T46" fmla="*/ 2948 w 3833"/>
                <a:gd name="T47" fmla="*/ 2952 h 7602"/>
                <a:gd name="T48" fmla="*/ 2314 w 3833"/>
                <a:gd name="T49" fmla="*/ 3614 h 7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833" h="7602" extrusionOk="0">
                  <a:moveTo>
                    <a:pt x="3804" y="6837"/>
                  </a:moveTo>
                  <a:lnTo>
                    <a:pt x="3804" y="6837"/>
                  </a:lnTo>
                  <a:cubicBezTo>
                    <a:pt x="2872" y="4375"/>
                    <a:pt x="2872" y="4375"/>
                    <a:pt x="2872" y="4375"/>
                  </a:cubicBezTo>
                  <a:cubicBezTo>
                    <a:pt x="3589" y="4104"/>
                    <a:pt x="3776" y="3371"/>
                    <a:pt x="3776" y="2952"/>
                  </a:cubicBezTo>
                  <a:cubicBezTo>
                    <a:pt x="3776" y="1514"/>
                    <a:pt x="3776" y="1514"/>
                    <a:pt x="3776" y="1514"/>
                  </a:cubicBezTo>
                  <a:cubicBezTo>
                    <a:pt x="3776" y="303"/>
                    <a:pt x="2792" y="0"/>
                    <a:pt x="2314" y="0"/>
                  </a:cubicBezTo>
                  <a:cubicBezTo>
                    <a:pt x="410" y="0"/>
                    <a:pt x="410" y="0"/>
                    <a:pt x="410" y="0"/>
                  </a:cubicBezTo>
                  <a:cubicBezTo>
                    <a:pt x="175" y="0"/>
                    <a:pt x="0" y="191"/>
                    <a:pt x="0" y="427"/>
                  </a:cubicBezTo>
                  <a:cubicBezTo>
                    <a:pt x="0" y="6992"/>
                    <a:pt x="0" y="6992"/>
                    <a:pt x="0" y="6992"/>
                  </a:cubicBezTo>
                  <a:cubicBezTo>
                    <a:pt x="0" y="7223"/>
                    <a:pt x="175" y="7415"/>
                    <a:pt x="410" y="7415"/>
                  </a:cubicBezTo>
                  <a:cubicBezTo>
                    <a:pt x="633" y="7415"/>
                    <a:pt x="824" y="7223"/>
                    <a:pt x="824" y="6992"/>
                  </a:cubicBezTo>
                  <a:cubicBezTo>
                    <a:pt x="824" y="4474"/>
                    <a:pt x="824" y="4474"/>
                    <a:pt x="824" y="4474"/>
                  </a:cubicBezTo>
                  <a:cubicBezTo>
                    <a:pt x="2023" y="4474"/>
                    <a:pt x="2023" y="4474"/>
                    <a:pt x="2023" y="4474"/>
                  </a:cubicBezTo>
                  <a:cubicBezTo>
                    <a:pt x="3019" y="7140"/>
                    <a:pt x="3019" y="7140"/>
                    <a:pt x="3019" y="7140"/>
                  </a:cubicBezTo>
                  <a:cubicBezTo>
                    <a:pt x="3198" y="7601"/>
                    <a:pt x="3816" y="7423"/>
                    <a:pt x="3832" y="7012"/>
                  </a:cubicBezTo>
                  <a:cubicBezTo>
                    <a:pt x="3832" y="6984"/>
                    <a:pt x="3832" y="6984"/>
                    <a:pt x="3832" y="6984"/>
                  </a:cubicBezTo>
                  <a:cubicBezTo>
                    <a:pt x="3832" y="6936"/>
                    <a:pt x="3820" y="6889"/>
                    <a:pt x="3804" y="6837"/>
                  </a:cubicBezTo>
                  <a:close/>
                  <a:moveTo>
                    <a:pt x="2314" y="3614"/>
                  </a:moveTo>
                  <a:lnTo>
                    <a:pt x="2314" y="3614"/>
                  </a:lnTo>
                  <a:cubicBezTo>
                    <a:pt x="824" y="3614"/>
                    <a:pt x="824" y="3614"/>
                    <a:pt x="824" y="3614"/>
                  </a:cubicBezTo>
                  <a:cubicBezTo>
                    <a:pt x="824" y="853"/>
                    <a:pt x="824" y="853"/>
                    <a:pt x="824" y="853"/>
                  </a:cubicBezTo>
                  <a:cubicBezTo>
                    <a:pt x="2314" y="853"/>
                    <a:pt x="2314" y="853"/>
                    <a:pt x="2314" y="853"/>
                  </a:cubicBezTo>
                  <a:cubicBezTo>
                    <a:pt x="2378" y="853"/>
                    <a:pt x="2948" y="873"/>
                    <a:pt x="2948" y="1514"/>
                  </a:cubicBezTo>
                  <a:cubicBezTo>
                    <a:pt x="2948" y="2952"/>
                    <a:pt x="2948" y="2952"/>
                    <a:pt x="2948" y="2952"/>
                  </a:cubicBezTo>
                  <a:cubicBezTo>
                    <a:pt x="2948" y="3024"/>
                    <a:pt x="2928" y="3614"/>
                    <a:pt x="2314" y="3614"/>
                  </a:cubicBezTo>
                  <a:close/>
                </a:path>
              </a:pathLst>
            </a:custGeom>
            <a:solidFill>
              <a:srgbClr val="050507"/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866"/>
            </a:p>
          </p:txBody>
        </p:sp>
        <p:sp>
          <p:nvSpPr>
            <p:cNvPr id="29" name="Freeform 3"/>
            <p:cNvSpPr>
              <a:spLocks noChangeArrowheads="1"/>
            </p:cNvSpPr>
            <p:nvPr/>
          </p:nvSpPr>
          <p:spPr bwMode="auto">
            <a:xfrm>
              <a:off x="5765799" y="1055688"/>
              <a:ext cx="303213" cy="2676525"/>
            </a:xfrm>
            <a:custGeom>
              <a:avLst/>
              <a:gdLst>
                <a:gd name="T0" fmla="*/ 841 w 842"/>
                <a:gd name="T1" fmla="*/ 459 h 7436"/>
                <a:gd name="T2" fmla="*/ 841 w 842"/>
                <a:gd name="T3" fmla="*/ 459 h 7436"/>
                <a:gd name="T4" fmla="*/ 415 w 842"/>
                <a:gd name="T5" fmla="*/ 0 h 7436"/>
                <a:gd name="T6" fmla="*/ 0 w 842"/>
                <a:gd name="T7" fmla="*/ 459 h 7436"/>
                <a:gd name="T8" fmla="*/ 0 w 842"/>
                <a:gd name="T9" fmla="*/ 6976 h 7436"/>
                <a:gd name="T10" fmla="*/ 427 w 842"/>
                <a:gd name="T11" fmla="*/ 7435 h 7436"/>
                <a:gd name="T12" fmla="*/ 841 w 842"/>
                <a:gd name="T13" fmla="*/ 6976 h 7436"/>
                <a:gd name="T14" fmla="*/ 841 w 842"/>
                <a:gd name="T15" fmla="*/ 459 h 7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2" h="7436" extrusionOk="0">
                  <a:moveTo>
                    <a:pt x="841" y="459"/>
                  </a:moveTo>
                  <a:lnTo>
                    <a:pt x="841" y="459"/>
                  </a:lnTo>
                  <a:cubicBezTo>
                    <a:pt x="841" y="199"/>
                    <a:pt x="650" y="0"/>
                    <a:pt x="415" y="0"/>
                  </a:cubicBezTo>
                  <a:cubicBezTo>
                    <a:pt x="180" y="0"/>
                    <a:pt x="0" y="199"/>
                    <a:pt x="0" y="459"/>
                  </a:cubicBezTo>
                  <a:cubicBezTo>
                    <a:pt x="0" y="6976"/>
                    <a:pt x="0" y="6976"/>
                    <a:pt x="0" y="6976"/>
                  </a:cubicBezTo>
                  <a:cubicBezTo>
                    <a:pt x="0" y="7231"/>
                    <a:pt x="192" y="7435"/>
                    <a:pt x="427" y="7435"/>
                  </a:cubicBezTo>
                  <a:cubicBezTo>
                    <a:pt x="662" y="7435"/>
                    <a:pt x="841" y="7231"/>
                    <a:pt x="841" y="6976"/>
                  </a:cubicBezTo>
                  <a:cubicBezTo>
                    <a:pt x="841" y="459"/>
                    <a:pt x="841" y="459"/>
                    <a:pt x="841" y="459"/>
                  </a:cubicBezTo>
                </a:path>
              </a:pathLst>
            </a:custGeom>
            <a:solidFill>
              <a:srgbClr val="050507"/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866"/>
            </a:p>
          </p:txBody>
        </p:sp>
        <p:sp>
          <p:nvSpPr>
            <p:cNvPr id="30" name="Freeform 4"/>
            <p:cNvSpPr>
              <a:spLocks noChangeArrowheads="1"/>
            </p:cNvSpPr>
            <p:nvPr/>
          </p:nvSpPr>
          <p:spPr bwMode="auto">
            <a:xfrm>
              <a:off x="3929063" y="1050925"/>
              <a:ext cx="1538287" cy="2693988"/>
            </a:xfrm>
            <a:custGeom>
              <a:avLst/>
              <a:gdLst>
                <a:gd name="T0" fmla="*/ 4210 w 4271"/>
                <a:gd name="T1" fmla="*/ 6861 h 7483"/>
                <a:gd name="T2" fmla="*/ 4210 w 4271"/>
                <a:gd name="T3" fmla="*/ 6861 h 7483"/>
                <a:gd name="T4" fmla="*/ 2625 w 4271"/>
                <a:gd name="T5" fmla="*/ 351 h 7483"/>
                <a:gd name="T6" fmla="*/ 2219 w 4271"/>
                <a:gd name="T7" fmla="*/ 4 h 7483"/>
                <a:gd name="T8" fmla="*/ 2060 w 4271"/>
                <a:gd name="T9" fmla="*/ 12 h 7483"/>
                <a:gd name="T10" fmla="*/ 1769 w 4271"/>
                <a:gd name="T11" fmla="*/ 614 h 7483"/>
                <a:gd name="T12" fmla="*/ 2733 w 4271"/>
                <a:gd name="T13" fmla="*/ 4590 h 7483"/>
                <a:gd name="T14" fmla="*/ 502 w 4271"/>
                <a:gd name="T15" fmla="*/ 4586 h 7483"/>
                <a:gd name="T16" fmla="*/ 0 w 4271"/>
                <a:gd name="T17" fmla="*/ 5056 h 7483"/>
                <a:gd name="T18" fmla="*/ 502 w 4271"/>
                <a:gd name="T19" fmla="*/ 5510 h 7483"/>
                <a:gd name="T20" fmla="*/ 2960 w 4271"/>
                <a:gd name="T21" fmla="*/ 5506 h 7483"/>
                <a:gd name="T22" fmla="*/ 3345 w 4271"/>
                <a:gd name="T23" fmla="*/ 7100 h 7483"/>
                <a:gd name="T24" fmla="*/ 3887 w 4271"/>
                <a:gd name="T25" fmla="*/ 7419 h 7483"/>
                <a:gd name="T26" fmla="*/ 4210 w 4271"/>
                <a:gd name="T27" fmla="*/ 6861 h 7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271" h="7483" extrusionOk="0">
                  <a:moveTo>
                    <a:pt x="4210" y="6861"/>
                  </a:moveTo>
                  <a:lnTo>
                    <a:pt x="4210" y="6861"/>
                  </a:lnTo>
                  <a:cubicBezTo>
                    <a:pt x="2625" y="351"/>
                    <a:pt x="2625" y="351"/>
                    <a:pt x="2625" y="351"/>
                  </a:cubicBezTo>
                  <a:cubicBezTo>
                    <a:pt x="2570" y="160"/>
                    <a:pt x="2406" y="16"/>
                    <a:pt x="2219" y="4"/>
                  </a:cubicBezTo>
                  <a:cubicBezTo>
                    <a:pt x="2163" y="0"/>
                    <a:pt x="2112" y="0"/>
                    <a:pt x="2060" y="12"/>
                  </a:cubicBezTo>
                  <a:cubicBezTo>
                    <a:pt x="1809" y="76"/>
                    <a:pt x="1701" y="339"/>
                    <a:pt x="1769" y="614"/>
                  </a:cubicBezTo>
                  <a:cubicBezTo>
                    <a:pt x="2733" y="4590"/>
                    <a:pt x="2733" y="4590"/>
                    <a:pt x="2733" y="4590"/>
                  </a:cubicBezTo>
                  <a:cubicBezTo>
                    <a:pt x="502" y="4586"/>
                    <a:pt x="502" y="4586"/>
                    <a:pt x="502" y="4586"/>
                  </a:cubicBezTo>
                  <a:cubicBezTo>
                    <a:pt x="219" y="4586"/>
                    <a:pt x="0" y="4797"/>
                    <a:pt x="0" y="5056"/>
                  </a:cubicBezTo>
                  <a:cubicBezTo>
                    <a:pt x="0" y="5311"/>
                    <a:pt x="219" y="5510"/>
                    <a:pt x="502" y="5510"/>
                  </a:cubicBezTo>
                  <a:cubicBezTo>
                    <a:pt x="2960" y="5506"/>
                    <a:pt x="2960" y="5506"/>
                    <a:pt x="2960" y="5506"/>
                  </a:cubicBezTo>
                  <a:cubicBezTo>
                    <a:pt x="3080" y="6004"/>
                    <a:pt x="3234" y="6690"/>
                    <a:pt x="3345" y="7100"/>
                  </a:cubicBezTo>
                  <a:cubicBezTo>
                    <a:pt x="3413" y="7359"/>
                    <a:pt x="3632" y="7482"/>
                    <a:pt x="3887" y="7419"/>
                  </a:cubicBezTo>
                  <a:cubicBezTo>
                    <a:pt x="4122" y="7363"/>
                    <a:pt x="4270" y="7108"/>
                    <a:pt x="4210" y="6861"/>
                  </a:cubicBezTo>
                </a:path>
              </a:pathLst>
            </a:custGeom>
            <a:solidFill>
              <a:srgbClr val="050507"/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866"/>
            </a:p>
          </p:txBody>
        </p:sp>
        <p:sp>
          <p:nvSpPr>
            <p:cNvPr id="31" name="Freeform 5"/>
            <p:cNvSpPr>
              <a:spLocks noChangeArrowheads="1"/>
            </p:cNvSpPr>
            <p:nvPr/>
          </p:nvSpPr>
          <p:spPr bwMode="auto">
            <a:xfrm>
              <a:off x="5535613" y="7938"/>
              <a:ext cx="758825" cy="760412"/>
            </a:xfrm>
            <a:custGeom>
              <a:avLst/>
              <a:gdLst>
                <a:gd name="T0" fmla="*/ 2107 w 2108"/>
                <a:gd name="T1" fmla="*/ 1056 h 2113"/>
                <a:gd name="T2" fmla="*/ 2107 w 2108"/>
                <a:gd name="T3" fmla="*/ 1056 h 2113"/>
                <a:gd name="T4" fmla="*/ 1056 w 2108"/>
                <a:gd name="T5" fmla="*/ 2112 h 2113"/>
                <a:gd name="T6" fmla="*/ 0 w 2108"/>
                <a:gd name="T7" fmla="*/ 1056 h 2113"/>
                <a:gd name="T8" fmla="*/ 1056 w 2108"/>
                <a:gd name="T9" fmla="*/ 0 h 2113"/>
                <a:gd name="T10" fmla="*/ 2107 w 2108"/>
                <a:gd name="T11" fmla="*/ 1056 h 2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08" h="2113" extrusionOk="0">
                  <a:moveTo>
                    <a:pt x="2107" y="1056"/>
                  </a:moveTo>
                  <a:lnTo>
                    <a:pt x="2107" y="1056"/>
                  </a:lnTo>
                  <a:cubicBezTo>
                    <a:pt x="2107" y="1637"/>
                    <a:pt x="1637" y="2112"/>
                    <a:pt x="1056" y="2112"/>
                  </a:cubicBezTo>
                  <a:cubicBezTo>
                    <a:pt x="474" y="2112"/>
                    <a:pt x="0" y="1637"/>
                    <a:pt x="0" y="1056"/>
                  </a:cubicBezTo>
                  <a:cubicBezTo>
                    <a:pt x="0" y="474"/>
                    <a:pt x="474" y="0"/>
                    <a:pt x="1056" y="0"/>
                  </a:cubicBezTo>
                  <a:cubicBezTo>
                    <a:pt x="1637" y="0"/>
                    <a:pt x="2107" y="474"/>
                    <a:pt x="2107" y="1056"/>
                  </a:cubicBezTo>
                </a:path>
              </a:pathLst>
            </a:custGeom>
            <a:solidFill>
              <a:srgbClr val="E9BC64"/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866"/>
            </a:p>
          </p:txBody>
        </p:sp>
        <p:sp>
          <p:nvSpPr>
            <p:cNvPr id="32" name="Freeform 6"/>
            <p:cNvSpPr>
              <a:spLocks noChangeArrowheads="1"/>
            </p:cNvSpPr>
            <p:nvPr/>
          </p:nvSpPr>
          <p:spPr bwMode="auto">
            <a:xfrm>
              <a:off x="4908549" y="4465638"/>
              <a:ext cx="1587" cy="1587"/>
            </a:xfrm>
            <a:custGeom>
              <a:avLst/>
              <a:gdLst>
                <a:gd name="T0" fmla="*/ 4 w 5"/>
                <a:gd name="T1" fmla="*/ 0 h 5"/>
                <a:gd name="T2" fmla="*/ 4 w 5"/>
                <a:gd name="T3" fmla="*/ 0 h 5"/>
                <a:gd name="T4" fmla="*/ 0 w 5"/>
                <a:gd name="T5" fmla="*/ 0 h 5"/>
                <a:gd name="T6" fmla="*/ 0 w 5"/>
                <a:gd name="T7" fmla="*/ 4 h 5"/>
                <a:gd name="T8" fmla="*/ 4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 extrusionOk="0">
                  <a:moveTo>
                    <a:pt x="4" y="0"/>
                  </a:moveTo>
                  <a:lnTo>
                    <a:pt x="4" y="0"/>
                  </a:lnTo>
                  <a:lnTo>
                    <a:pt x="0" y="0"/>
                  </a:lnTo>
                  <a:cubicBezTo>
                    <a:pt x="0" y="4"/>
                    <a:pt x="0" y="4"/>
                    <a:pt x="0" y="4"/>
                  </a:cubicBezTo>
                  <a:lnTo>
                    <a:pt x="4" y="0"/>
                  </a:lnTo>
                </a:path>
              </a:pathLst>
            </a:custGeom>
            <a:solidFill>
              <a:srgbClr val="E9BC64"/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866"/>
            </a:p>
          </p:txBody>
        </p:sp>
        <p:sp>
          <p:nvSpPr>
            <p:cNvPr id="33" name="Freeform 7"/>
            <p:cNvSpPr>
              <a:spLocks noChangeArrowheads="1"/>
            </p:cNvSpPr>
            <p:nvPr/>
          </p:nvSpPr>
          <p:spPr bwMode="auto">
            <a:xfrm>
              <a:off x="3448050" y="201613"/>
              <a:ext cx="1941513" cy="4359275"/>
            </a:xfrm>
            <a:custGeom>
              <a:avLst/>
              <a:gdLst>
                <a:gd name="T0" fmla="*/ 5390 w 5391"/>
                <a:gd name="T1" fmla="*/ 0 h 12107"/>
                <a:gd name="T2" fmla="*/ 5390 w 5391"/>
                <a:gd name="T3" fmla="*/ 0 h 12107"/>
                <a:gd name="T4" fmla="*/ 1917 w 5391"/>
                <a:gd name="T5" fmla="*/ 1809 h 12107"/>
                <a:gd name="T6" fmla="*/ 0 w 5391"/>
                <a:gd name="T7" fmla="*/ 6362 h 12107"/>
                <a:gd name="T8" fmla="*/ 1857 w 5391"/>
                <a:gd name="T9" fmla="*/ 10887 h 12107"/>
                <a:gd name="T10" fmla="*/ 2574 w 5391"/>
                <a:gd name="T11" fmla="*/ 11517 h 12107"/>
                <a:gd name="T12" fmla="*/ 3379 w 5391"/>
                <a:gd name="T13" fmla="*/ 12031 h 12107"/>
                <a:gd name="T14" fmla="*/ 3733 w 5391"/>
                <a:gd name="T15" fmla="*/ 12071 h 12107"/>
                <a:gd name="T16" fmla="*/ 4008 w 5391"/>
                <a:gd name="T17" fmla="*/ 11843 h 12107"/>
                <a:gd name="T18" fmla="*/ 4064 w 5391"/>
                <a:gd name="T19" fmla="*/ 11624 h 12107"/>
                <a:gd name="T20" fmla="*/ 3825 w 5391"/>
                <a:gd name="T21" fmla="*/ 11214 h 12107"/>
                <a:gd name="T22" fmla="*/ 3136 w 5391"/>
                <a:gd name="T23" fmla="*/ 10768 h 12107"/>
                <a:gd name="T24" fmla="*/ 2522 w 5391"/>
                <a:gd name="T25" fmla="*/ 10234 h 12107"/>
                <a:gd name="T26" fmla="*/ 937 w 5391"/>
                <a:gd name="T27" fmla="*/ 6362 h 12107"/>
                <a:gd name="T28" fmla="*/ 2574 w 5391"/>
                <a:gd name="T29" fmla="*/ 2470 h 12107"/>
                <a:gd name="T30" fmla="*/ 5358 w 5391"/>
                <a:gd name="T31" fmla="*/ 956 h 12107"/>
                <a:gd name="T32" fmla="*/ 5298 w 5391"/>
                <a:gd name="T33" fmla="*/ 530 h 12107"/>
                <a:gd name="T34" fmla="*/ 5390 w 5391"/>
                <a:gd name="T35" fmla="*/ 0 h 12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91" h="12107" extrusionOk="0">
                  <a:moveTo>
                    <a:pt x="5390" y="0"/>
                  </a:moveTo>
                  <a:lnTo>
                    <a:pt x="5390" y="0"/>
                  </a:lnTo>
                  <a:cubicBezTo>
                    <a:pt x="4092" y="227"/>
                    <a:pt x="2869" y="860"/>
                    <a:pt x="1917" y="1809"/>
                  </a:cubicBezTo>
                  <a:cubicBezTo>
                    <a:pt x="682" y="3036"/>
                    <a:pt x="0" y="4653"/>
                    <a:pt x="0" y="6362"/>
                  </a:cubicBezTo>
                  <a:cubicBezTo>
                    <a:pt x="0" y="8064"/>
                    <a:pt x="662" y="9673"/>
                    <a:pt x="1857" y="10887"/>
                  </a:cubicBezTo>
                  <a:cubicBezTo>
                    <a:pt x="2084" y="11114"/>
                    <a:pt x="2327" y="11325"/>
                    <a:pt x="2574" y="11517"/>
                  </a:cubicBezTo>
                  <a:cubicBezTo>
                    <a:pt x="2833" y="11708"/>
                    <a:pt x="3104" y="11883"/>
                    <a:pt x="3379" y="12031"/>
                  </a:cubicBezTo>
                  <a:cubicBezTo>
                    <a:pt x="3490" y="12090"/>
                    <a:pt x="3614" y="12106"/>
                    <a:pt x="3733" y="12071"/>
                  </a:cubicBezTo>
                  <a:cubicBezTo>
                    <a:pt x="3853" y="12035"/>
                    <a:pt x="3948" y="11955"/>
                    <a:pt x="4008" y="11843"/>
                  </a:cubicBezTo>
                  <a:cubicBezTo>
                    <a:pt x="4048" y="11776"/>
                    <a:pt x="4064" y="11700"/>
                    <a:pt x="4064" y="11624"/>
                  </a:cubicBezTo>
                  <a:cubicBezTo>
                    <a:pt x="4064" y="11461"/>
                    <a:pt x="3980" y="11301"/>
                    <a:pt x="3825" y="11214"/>
                  </a:cubicBezTo>
                  <a:cubicBezTo>
                    <a:pt x="3578" y="11078"/>
                    <a:pt x="3347" y="10931"/>
                    <a:pt x="3136" y="10768"/>
                  </a:cubicBezTo>
                  <a:cubicBezTo>
                    <a:pt x="2917" y="10604"/>
                    <a:pt x="2709" y="10425"/>
                    <a:pt x="2522" y="10234"/>
                  </a:cubicBezTo>
                  <a:cubicBezTo>
                    <a:pt x="1498" y="9195"/>
                    <a:pt x="937" y="7821"/>
                    <a:pt x="937" y="6362"/>
                  </a:cubicBezTo>
                  <a:cubicBezTo>
                    <a:pt x="937" y="4904"/>
                    <a:pt x="1518" y="3522"/>
                    <a:pt x="2574" y="2470"/>
                  </a:cubicBezTo>
                  <a:cubicBezTo>
                    <a:pt x="3343" y="1705"/>
                    <a:pt x="4323" y="1175"/>
                    <a:pt x="5358" y="956"/>
                  </a:cubicBezTo>
                  <a:cubicBezTo>
                    <a:pt x="5318" y="821"/>
                    <a:pt x="5298" y="677"/>
                    <a:pt x="5298" y="530"/>
                  </a:cubicBezTo>
                  <a:cubicBezTo>
                    <a:pt x="5298" y="342"/>
                    <a:pt x="5330" y="167"/>
                    <a:pt x="5390" y="0"/>
                  </a:cubicBezTo>
                </a:path>
              </a:pathLst>
            </a:custGeom>
            <a:solidFill>
              <a:srgbClr val="E9BC64"/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866"/>
            </a:p>
          </p:txBody>
        </p:sp>
        <p:sp>
          <p:nvSpPr>
            <p:cNvPr id="34" name="Freeform 8"/>
            <p:cNvSpPr>
              <a:spLocks noChangeArrowheads="1"/>
            </p:cNvSpPr>
            <p:nvPr/>
          </p:nvSpPr>
          <p:spPr bwMode="auto">
            <a:xfrm>
              <a:off x="7269163" y="688975"/>
              <a:ext cx="1587" cy="1587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0 w 5"/>
                <a:gd name="T5" fmla="*/ 0 h 1"/>
                <a:gd name="T6" fmla="*/ 4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4" y="0"/>
                    <a:pt x="4" y="0"/>
                    <a:pt x="4" y="0"/>
                  </a:cubicBezTo>
                  <a:lnTo>
                    <a:pt x="0" y="0"/>
                  </a:lnTo>
                </a:path>
              </a:pathLst>
            </a:custGeom>
            <a:solidFill>
              <a:srgbClr val="E9BC64"/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866"/>
            </a:p>
          </p:txBody>
        </p:sp>
        <p:sp>
          <p:nvSpPr>
            <p:cNvPr id="35" name="Freeform 9"/>
            <p:cNvSpPr>
              <a:spLocks noChangeArrowheads="1"/>
            </p:cNvSpPr>
            <p:nvPr/>
          </p:nvSpPr>
          <p:spPr bwMode="auto">
            <a:xfrm>
              <a:off x="6437312" y="255588"/>
              <a:ext cx="882650" cy="731837"/>
            </a:xfrm>
            <a:custGeom>
              <a:avLst/>
              <a:gdLst>
                <a:gd name="T0" fmla="*/ 2450 w 2451"/>
                <a:gd name="T1" fmla="*/ 1538 h 2033"/>
                <a:gd name="T2" fmla="*/ 2450 w 2451"/>
                <a:gd name="T3" fmla="*/ 1538 h 2033"/>
                <a:gd name="T4" fmla="*/ 2290 w 2451"/>
                <a:gd name="T5" fmla="*/ 1207 h 2033"/>
                <a:gd name="T6" fmla="*/ 402 w 2451"/>
                <a:gd name="T7" fmla="*/ 104 h 2033"/>
                <a:gd name="T8" fmla="*/ 64 w 2451"/>
                <a:gd name="T9" fmla="*/ 0 h 2033"/>
                <a:gd name="T10" fmla="*/ 111 w 2451"/>
                <a:gd name="T11" fmla="*/ 383 h 2033"/>
                <a:gd name="T12" fmla="*/ 0 w 2451"/>
                <a:gd name="T13" fmla="*/ 952 h 2033"/>
                <a:gd name="T14" fmla="*/ 103 w 2451"/>
                <a:gd name="T15" fmla="*/ 988 h 2033"/>
                <a:gd name="T16" fmla="*/ 1673 w 2451"/>
                <a:gd name="T17" fmla="*/ 1909 h 2033"/>
                <a:gd name="T18" fmla="*/ 2012 w 2451"/>
                <a:gd name="T19" fmla="*/ 2024 h 2033"/>
                <a:gd name="T20" fmla="*/ 2334 w 2451"/>
                <a:gd name="T21" fmla="*/ 1865 h 2033"/>
                <a:gd name="T22" fmla="*/ 2450 w 2451"/>
                <a:gd name="T23" fmla="*/ 1578 h 2033"/>
                <a:gd name="T24" fmla="*/ 2450 w 2451"/>
                <a:gd name="T25" fmla="*/ 1570 h 2033"/>
                <a:gd name="T26" fmla="*/ 2450 w 2451"/>
                <a:gd name="T27" fmla="*/ 1542 h 2033"/>
                <a:gd name="T28" fmla="*/ 2450 w 2451"/>
                <a:gd name="T29" fmla="*/ 1538 h 20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51" h="2033" extrusionOk="0">
                  <a:moveTo>
                    <a:pt x="2450" y="1538"/>
                  </a:moveTo>
                  <a:lnTo>
                    <a:pt x="2450" y="1538"/>
                  </a:lnTo>
                  <a:cubicBezTo>
                    <a:pt x="2446" y="1411"/>
                    <a:pt x="2386" y="1291"/>
                    <a:pt x="2290" y="1207"/>
                  </a:cubicBezTo>
                  <a:cubicBezTo>
                    <a:pt x="1721" y="705"/>
                    <a:pt x="1103" y="343"/>
                    <a:pt x="402" y="104"/>
                  </a:cubicBezTo>
                  <a:cubicBezTo>
                    <a:pt x="295" y="68"/>
                    <a:pt x="179" y="32"/>
                    <a:pt x="64" y="0"/>
                  </a:cubicBezTo>
                  <a:cubicBezTo>
                    <a:pt x="95" y="120"/>
                    <a:pt x="111" y="251"/>
                    <a:pt x="111" y="383"/>
                  </a:cubicBezTo>
                  <a:cubicBezTo>
                    <a:pt x="111" y="582"/>
                    <a:pt x="71" y="777"/>
                    <a:pt x="0" y="952"/>
                  </a:cubicBezTo>
                  <a:cubicBezTo>
                    <a:pt x="36" y="964"/>
                    <a:pt x="68" y="976"/>
                    <a:pt x="103" y="988"/>
                  </a:cubicBezTo>
                  <a:cubicBezTo>
                    <a:pt x="681" y="1184"/>
                    <a:pt x="1195" y="1486"/>
                    <a:pt x="1673" y="1909"/>
                  </a:cubicBezTo>
                  <a:cubicBezTo>
                    <a:pt x="1769" y="1992"/>
                    <a:pt x="1888" y="2032"/>
                    <a:pt x="2012" y="2024"/>
                  </a:cubicBezTo>
                  <a:cubicBezTo>
                    <a:pt x="2135" y="2016"/>
                    <a:pt x="2251" y="1960"/>
                    <a:pt x="2334" y="1865"/>
                  </a:cubicBezTo>
                  <a:cubicBezTo>
                    <a:pt x="2402" y="1789"/>
                    <a:pt x="2446" y="1685"/>
                    <a:pt x="2450" y="1578"/>
                  </a:cubicBezTo>
                  <a:cubicBezTo>
                    <a:pt x="2450" y="1570"/>
                    <a:pt x="2450" y="1570"/>
                    <a:pt x="2450" y="1570"/>
                  </a:cubicBezTo>
                  <a:cubicBezTo>
                    <a:pt x="2450" y="1542"/>
                    <a:pt x="2450" y="1542"/>
                    <a:pt x="2450" y="1542"/>
                  </a:cubicBezTo>
                  <a:lnTo>
                    <a:pt x="2450" y="1538"/>
                  </a:lnTo>
                </a:path>
              </a:pathLst>
            </a:custGeom>
            <a:solidFill>
              <a:srgbClr val="E9BC64"/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866"/>
            </a:p>
          </p:txBody>
        </p:sp>
      </p:grpSp>
      <p:grpSp>
        <p:nvGrpSpPr>
          <p:cNvPr id="16" name="Gruppierung 15"/>
          <p:cNvGrpSpPr>
            <a:grpSpLocks noChangeAspect="1"/>
          </p:cNvGrpSpPr>
          <p:nvPr/>
        </p:nvGrpSpPr>
        <p:grpSpPr bwMode="auto">
          <a:xfrm>
            <a:off x="6089264" y="292882"/>
            <a:ext cx="510397" cy="194400"/>
            <a:chOff x="2325688" y="5838825"/>
            <a:chExt cx="5446712" cy="1728788"/>
          </a:xfrm>
        </p:grpSpPr>
        <p:sp>
          <p:nvSpPr>
            <p:cNvPr id="17" name="Freeform 10"/>
            <p:cNvSpPr>
              <a:spLocks noChangeArrowheads="1"/>
            </p:cNvSpPr>
            <p:nvPr/>
          </p:nvSpPr>
          <p:spPr bwMode="auto">
            <a:xfrm>
              <a:off x="2325688" y="6615113"/>
              <a:ext cx="1631950" cy="941387"/>
            </a:xfrm>
            <a:custGeom>
              <a:avLst/>
              <a:gdLst>
                <a:gd name="T0" fmla="*/ 0 w 4531"/>
                <a:gd name="T1" fmla="*/ 120 h 2615"/>
                <a:gd name="T2" fmla="*/ 0 w 4531"/>
                <a:gd name="T3" fmla="*/ 120 h 2615"/>
                <a:gd name="T4" fmla="*/ 175 w 4531"/>
                <a:gd name="T5" fmla="*/ 0 h 2615"/>
                <a:gd name="T6" fmla="*/ 4418 w 4531"/>
                <a:gd name="T7" fmla="*/ 4 h 2615"/>
                <a:gd name="T8" fmla="*/ 4526 w 4531"/>
                <a:gd name="T9" fmla="*/ 84 h 2615"/>
                <a:gd name="T10" fmla="*/ 4530 w 4531"/>
                <a:gd name="T11" fmla="*/ 742 h 2615"/>
                <a:gd name="T12" fmla="*/ 2916 w 4531"/>
                <a:gd name="T13" fmla="*/ 742 h 2615"/>
                <a:gd name="T14" fmla="*/ 2845 w 4531"/>
                <a:gd name="T15" fmla="*/ 742 h 2615"/>
                <a:gd name="T16" fmla="*/ 2761 w 4531"/>
                <a:gd name="T17" fmla="*/ 371 h 2615"/>
                <a:gd name="T18" fmla="*/ 1725 w 4531"/>
                <a:gd name="T19" fmla="*/ 371 h 2615"/>
                <a:gd name="T20" fmla="*/ 1638 w 4531"/>
                <a:gd name="T21" fmla="*/ 455 h 2615"/>
                <a:gd name="T22" fmla="*/ 1638 w 4531"/>
                <a:gd name="T23" fmla="*/ 2200 h 2615"/>
                <a:gd name="T24" fmla="*/ 1881 w 4531"/>
                <a:gd name="T25" fmla="*/ 2279 h 2615"/>
                <a:gd name="T26" fmla="*/ 2733 w 4531"/>
                <a:gd name="T27" fmla="*/ 2275 h 2615"/>
                <a:gd name="T28" fmla="*/ 2809 w 4531"/>
                <a:gd name="T29" fmla="*/ 2200 h 2615"/>
                <a:gd name="T30" fmla="*/ 2805 w 4531"/>
                <a:gd name="T31" fmla="*/ 1578 h 2615"/>
                <a:gd name="T32" fmla="*/ 2462 w 4531"/>
                <a:gd name="T33" fmla="*/ 1471 h 2615"/>
                <a:gd name="T34" fmla="*/ 2243 w 4531"/>
                <a:gd name="T35" fmla="*/ 1471 h 2615"/>
                <a:gd name="T36" fmla="*/ 2243 w 4531"/>
                <a:gd name="T37" fmla="*/ 1156 h 2615"/>
                <a:gd name="T38" fmla="*/ 4530 w 4531"/>
                <a:gd name="T39" fmla="*/ 1156 h 2615"/>
                <a:gd name="T40" fmla="*/ 4526 w 4531"/>
                <a:gd name="T41" fmla="*/ 2443 h 2615"/>
                <a:gd name="T42" fmla="*/ 4418 w 4531"/>
                <a:gd name="T43" fmla="*/ 2586 h 2615"/>
                <a:gd name="T44" fmla="*/ 4319 w 4531"/>
                <a:gd name="T45" fmla="*/ 2614 h 2615"/>
                <a:gd name="T46" fmla="*/ 84 w 4531"/>
                <a:gd name="T47" fmla="*/ 2614 h 2615"/>
                <a:gd name="T48" fmla="*/ 4 w 4531"/>
                <a:gd name="T49" fmla="*/ 2506 h 2615"/>
                <a:gd name="T50" fmla="*/ 0 w 4531"/>
                <a:gd name="T51" fmla="*/ 2459 h 2615"/>
                <a:gd name="T52" fmla="*/ 0 w 4531"/>
                <a:gd name="T53" fmla="*/ 120 h 2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531" h="2615" extrusionOk="0">
                  <a:moveTo>
                    <a:pt x="0" y="120"/>
                  </a:moveTo>
                  <a:lnTo>
                    <a:pt x="0" y="120"/>
                  </a:lnTo>
                  <a:cubicBezTo>
                    <a:pt x="0" y="44"/>
                    <a:pt x="36" y="0"/>
                    <a:pt x="175" y="0"/>
                  </a:cubicBezTo>
                  <a:cubicBezTo>
                    <a:pt x="4418" y="4"/>
                    <a:pt x="4418" y="4"/>
                    <a:pt x="4418" y="4"/>
                  </a:cubicBezTo>
                  <a:cubicBezTo>
                    <a:pt x="4458" y="12"/>
                    <a:pt x="4514" y="40"/>
                    <a:pt x="4526" y="84"/>
                  </a:cubicBezTo>
                  <a:cubicBezTo>
                    <a:pt x="4526" y="303"/>
                    <a:pt x="4530" y="522"/>
                    <a:pt x="4530" y="742"/>
                  </a:cubicBezTo>
                  <a:cubicBezTo>
                    <a:pt x="2916" y="742"/>
                    <a:pt x="2916" y="742"/>
                    <a:pt x="2916" y="742"/>
                  </a:cubicBezTo>
                  <a:cubicBezTo>
                    <a:pt x="2845" y="742"/>
                    <a:pt x="2845" y="742"/>
                    <a:pt x="2845" y="742"/>
                  </a:cubicBezTo>
                  <a:cubicBezTo>
                    <a:pt x="2845" y="618"/>
                    <a:pt x="2881" y="371"/>
                    <a:pt x="2761" y="371"/>
                  </a:cubicBezTo>
                  <a:cubicBezTo>
                    <a:pt x="1725" y="371"/>
                    <a:pt x="1725" y="371"/>
                    <a:pt x="1725" y="371"/>
                  </a:cubicBezTo>
                  <a:cubicBezTo>
                    <a:pt x="1689" y="387"/>
                    <a:pt x="1654" y="419"/>
                    <a:pt x="1638" y="455"/>
                  </a:cubicBezTo>
                  <a:cubicBezTo>
                    <a:pt x="1638" y="1032"/>
                    <a:pt x="1638" y="1674"/>
                    <a:pt x="1638" y="2200"/>
                  </a:cubicBezTo>
                  <a:cubicBezTo>
                    <a:pt x="1681" y="2299"/>
                    <a:pt x="1789" y="2275"/>
                    <a:pt x="1881" y="2279"/>
                  </a:cubicBezTo>
                  <a:cubicBezTo>
                    <a:pt x="2733" y="2275"/>
                    <a:pt x="2733" y="2275"/>
                    <a:pt x="2733" y="2275"/>
                  </a:cubicBezTo>
                  <a:cubicBezTo>
                    <a:pt x="2765" y="2267"/>
                    <a:pt x="2805" y="2240"/>
                    <a:pt x="2809" y="2200"/>
                  </a:cubicBezTo>
                  <a:cubicBezTo>
                    <a:pt x="2805" y="1578"/>
                    <a:pt x="2805" y="1578"/>
                    <a:pt x="2805" y="1578"/>
                  </a:cubicBezTo>
                  <a:cubicBezTo>
                    <a:pt x="2761" y="1419"/>
                    <a:pt x="2590" y="1486"/>
                    <a:pt x="2462" y="1471"/>
                  </a:cubicBezTo>
                  <a:cubicBezTo>
                    <a:pt x="2243" y="1471"/>
                    <a:pt x="2243" y="1471"/>
                    <a:pt x="2243" y="1471"/>
                  </a:cubicBezTo>
                  <a:cubicBezTo>
                    <a:pt x="2243" y="1156"/>
                    <a:pt x="2243" y="1156"/>
                    <a:pt x="2243" y="1156"/>
                  </a:cubicBezTo>
                  <a:cubicBezTo>
                    <a:pt x="4530" y="1156"/>
                    <a:pt x="4530" y="1156"/>
                    <a:pt x="4530" y="1156"/>
                  </a:cubicBezTo>
                  <a:cubicBezTo>
                    <a:pt x="4526" y="2443"/>
                    <a:pt x="4526" y="2443"/>
                    <a:pt x="4526" y="2443"/>
                  </a:cubicBezTo>
                  <a:cubicBezTo>
                    <a:pt x="4506" y="2498"/>
                    <a:pt x="4474" y="2554"/>
                    <a:pt x="4418" y="2586"/>
                  </a:cubicBezTo>
                  <a:cubicBezTo>
                    <a:pt x="4319" y="2614"/>
                    <a:pt x="4319" y="2614"/>
                    <a:pt x="4319" y="2614"/>
                  </a:cubicBezTo>
                  <a:cubicBezTo>
                    <a:pt x="84" y="2614"/>
                    <a:pt x="84" y="2614"/>
                    <a:pt x="84" y="2614"/>
                  </a:cubicBezTo>
                  <a:cubicBezTo>
                    <a:pt x="36" y="2606"/>
                    <a:pt x="12" y="2550"/>
                    <a:pt x="4" y="2506"/>
                  </a:cubicBezTo>
                  <a:cubicBezTo>
                    <a:pt x="0" y="2459"/>
                    <a:pt x="0" y="2459"/>
                    <a:pt x="0" y="2459"/>
                  </a:cubicBezTo>
                  <a:lnTo>
                    <a:pt x="0" y="120"/>
                  </a:lnTo>
                </a:path>
              </a:pathLst>
            </a:custGeom>
            <a:solidFill>
              <a:srgbClr val="050507"/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866"/>
            </a:p>
          </p:txBody>
        </p:sp>
        <p:sp>
          <p:nvSpPr>
            <p:cNvPr id="18" name="Freeform 11"/>
            <p:cNvSpPr>
              <a:spLocks noChangeArrowheads="1"/>
            </p:cNvSpPr>
            <p:nvPr/>
          </p:nvSpPr>
          <p:spPr bwMode="auto">
            <a:xfrm>
              <a:off x="4425950" y="6616700"/>
              <a:ext cx="1644650" cy="942975"/>
            </a:xfrm>
            <a:custGeom>
              <a:avLst/>
              <a:gdLst>
                <a:gd name="T0" fmla="*/ 3 w 4569"/>
                <a:gd name="T1" fmla="*/ 1877 h 2619"/>
                <a:gd name="T2" fmla="*/ 3 w 4569"/>
                <a:gd name="T3" fmla="*/ 1877 h 2619"/>
                <a:gd name="T4" fmla="*/ 1728 w 4569"/>
                <a:gd name="T5" fmla="*/ 1881 h 2619"/>
                <a:gd name="T6" fmla="*/ 1811 w 4569"/>
                <a:gd name="T7" fmla="*/ 2247 h 2619"/>
                <a:gd name="T8" fmla="*/ 2795 w 4569"/>
                <a:gd name="T9" fmla="*/ 2243 h 2619"/>
                <a:gd name="T10" fmla="*/ 2879 w 4569"/>
                <a:gd name="T11" fmla="*/ 2144 h 2619"/>
                <a:gd name="T12" fmla="*/ 2879 w 4569"/>
                <a:gd name="T13" fmla="*/ 1570 h 2619"/>
                <a:gd name="T14" fmla="*/ 2787 w 4569"/>
                <a:gd name="T15" fmla="*/ 1487 h 2619"/>
                <a:gd name="T16" fmla="*/ 123 w 4569"/>
                <a:gd name="T17" fmla="*/ 1482 h 2619"/>
                <a:gd name="T18" fmla="*/ 0 w 4569"/>
                <a:gd name="T19" fmla="*/ 1291 h 2619"/>
                <a:gd name="T20" fmla="*/ 3 w 4569"/>
                <a:gd name="T21" fmla="*/ 144 h 2619"/>
                <a:gd name="T22" fmla="*/ 326 w 4569"/>
                <a:gd name="T23" fmla="*/ 12 h 2619"/>
                <a:gd name="T24" fmla="*/ 4448 w 4569"/>
                <a:gd name="T25" fmla="*/ 12 h 2619"/>
                <a:gd name="T26" fmla="*/ 4568 w 4569"/>
                <a:gd name="T27" fmla="*/ 96 h 2619"/>
                <a:gd name="T28" fmla="*/ 4568 w 4569"/>
                <a:gd name="T29" fmla="*/ 702 h 2619"/>
                <a:gd name="T30" fmla="*/ 2895 w 4569"/>
                <a:gd name="T31" fmla="*/ 702 h 2619"/>
                <a:gd name="T32" fmla="*/ 2823 w 4569"/>
                <a:gd name="T33" fmla="*/ 367 h 2619"/>
                <a:gd name="T34" fmla="*/ 1755 w 4569"/>
                <a:gd name="T35" fmla="*/ 367 h 2619"/>
                <a:gd name="T36" fmla="*/ 1712 w 4569"/>
                <a:gd name="T37" fmla="*/ 411 h 2619"/>
                <a:gd name="T38" fmla="*/ 1712 w 4569"/>
                <a:gd name="T39" fmla="*/ 1104 h 2619"/>
                <a:gd name="T40" fmla="*/ 2086 w 4569"/>
                <a:gd name="T41" fmla="*/ 1192 h 2619"/>
                <a:gd name="T42" fmla="*/ 4413 w 4569"/>
                <a:gd name="T43" fmla="*/ 1192 h 2619"/>
                <a:gd name="T44" fmla="*/ 4568 w 4569"/>
                <a:gd name="T45" fmla="*/ 1279 h 2619"/>
                <a:gd name="T46" fmla="*/ 4568 w 4569"/>
                <a:gd name="T47" fmla="*/ 2447 h 2619"/>
                <a:gd name="T48" fmla="*/ 4468 w 4569"/>
                <a:gd name="T49" fmla="*/ 2618 h 2619"/>
                <a:gd name="T50" fmla="*/ 4138 w 4569"/>
                <a:gd name="T51" fmla="*/ 2618 h 2619"/>
                <a:gd name="T52" fmla="*/ 155 w 4569"/>
                <a:gd name="T53" fmla="*/ 2618 h 2619"/>
                <a:gd name="T54" fmla="*/ 0 w 4569"/>
                <a:gd name="T55" fmla="*/ 2451 h 2619"/>
                <a:gd name="T56" fmla="*/ 3 w 4569"/>
                <a:gd name="T57" fmla="*/ 1877 h 2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569" h="2619" extrusionOk="0">
                  <a:moveTo>
                    <a:pt x="3" y="1877"/>
                  </a:moveTo>
                  <a:lnTo>
                    <a:pt x="3" y="1877"/>
                  </a:lnTo>
                  <a:cubicBezTo>
                    <a:pt x="1728" y="1881"/>
                    <a:pt x="1728" y="1881"/>
                    <a:pt x="1728" y="1881"/>
                  </a:cubicBezTo>
                  <a:cubicBezTo>
                    <a:pt x="1728" y="2028"/>
                    <a:pt x="1697" y="2247"/>
                    <a:pt x="1811" y="2247"/>
                  </a:cubicBezTo>
                  <a:cubicBezTo>
                    <a:pt x="2138" y="2251"/>
                    <a:pt x="2476" y="2243"/>
                    <a:pt x="2795" y="2243"/>
                  </a:cubicBezTo>
                  <a:cubicBezTo>
                    <a:pt x="2879" y="2144"/>
                    <a:pt x="2879" y="2144"/>
                    <a:pt x="2879" y="2144"/>
                  </a:cubicBezTo>
                  <a:cubicBezTo>
                    <a:pt x="2879" y="1570"/>
                    <a:pt x="2879" y="1570"/>
                    <a:pt x="2879" y="1570"/>
                  </a:cubicBezTo>
                  <a:cubicBezTo>
                    <a:pt x="2879" y="1534"/>
                    <a:pt x="2867" y="1487"/>
                    <a:pt x="2787" y="1487"/>
                  </a:cubicBezTo>
                  <a:cubicBezTo>
                    <a:pt x="123" y="1482"/>
                    <a:pt x="123" y="1482"/>
                    <a:pt x="123" y="1482"/>
                  </a:cubicBezTo>
                  <a:cubicBezTo>
                    <a:pt x="27" y="1482"/>
                    <a:pt x="0" y="1375"/>
                    <a:pt x="0" y="1291"/>
                  </a:cubicBezTo>
                  <a:cubicBezTo>
                    <a:pt x="3" y="144"/>
                    <a:pt x="3" y="144"/>
                    <a:pt x="3" y="144"/>
                  </a:cubicBezTo>
                  <a:cubicBezTo>
                    <a:pt x="3" y="0"/>
                    <a:pt x="207" y="12"/>
                    <a:pt x="326" y="12"/>
                  </a:cubicBezTo>
                  <a:cubicBezTo>
                    <a:pt x="4448" y="12"/>
                    <a:pt x="4448" y="12"/>
                    <a:pt x="4448" y="12"/>
                  </a:cubicBezTo>
                  <a:cubicBezTo>
                    <a:pt x="4496" y="28"/>
                    <a:pt x="4560" y="36"/>
                    <a:pt x="4568" y="96"/>
                  </a:cubicBezTo>
                  <a:cubicBezTo>
                    <a:pt x="4568" y="702"/>
                    <a:pt x="4568" y="702"/>
                    <a:pt x="4568" y="702"/>
                  </a:cubicBezTo>
                  <a:cubicBezTo>
                    <a:pt x="2895" y="702"/>
                    <a:pt x="2895" y="702"/>
                    <a:pt x="2895" y="702"/>
                  </a:cubicBezTo>
                  <a:cubicBezTo>
                    <a:pt x="2895" y="590"/>
                    <a:pt x="2927" y="367"/>
                    <a:pt x="2823" y="367"/>
                  </a:cubicBezTo>
                  <a:cubicBezTo>
                    <a:pt x="2476" y="367"/>
                    <a:pt x="2106" y="367"/>
                    <a:pt x="1755" y="367"/>
                  </a:cubicBezTo>
                  <a:cubicBezTo>
                    <a:pt x="1712" y="411"/>
                    <a:pt x="1712" y="411"/>
                    <a:pt x="1712" y="411"/>
                  </a:cubicBezTo>
                  <a:cubicBezTo>
                    <a:pt x="1712" y="1104"/>
                    <a:pt x="1712" y="1104"/>
                    <a:pt x="1712" y="1104"/>
                  </a:cubicBezTo>
                  <a:cubicBezTo>
                    <a:pt x="1712" y="1224"/>
                    <a:pt x="1911" y="1192"/>
                    <a:pt x="2086" y="1192"/>
                  </a:cubicBezTo>
                  <a:cubicBezTo>
                    <a:pt x="4413" y="1192"/>
                    <a:pt x="4413" y="1192"/>
                    <a:pt x="4413" y="1192"/>
                  </a:cubicBezTo>
                  <a:cubicBezTo>
                    <a:pt x="4520" y="1192"/>
                    <a:pt x="4568" y="1208"/>
                    <a:pt x="4568" y="1279"/>
                  </a:cubicBezTo>
                  <a:cubicBezTo>
                    <a:pt x="4568" y="1678"/>
                    <a:pt x="4568" y="2088"/>
                    <a:pt x="4568" y="2447"/>
                  </a:cubicBezTo>
                  <a:cubicBezTo>
                    <a:pt x="4568" y="2514"/>
                    <a:pt x="4544" y="2602"/>
                    <a:pt x="4468" y="2618"/>
                  </a:cubicBezTo>
                  <a:cubicBezTo>
                    <a:pt x="4138" y="2618"/>
                    <a:pt x="4138" y="2618"/>
                    <a:pt x="4138" y="2618"/>
                  </a:cubicBezTo>
                  <a:cubicBezTo>
                    <a:pt x="155" y="2618"/>
                    <a:pt x="155" y="2618"/>
                    <a:pt x="155" y="2618"/>
                  </a:cubicBezTo>
                  <a:cubicBezTo>
                    <a:pt x="83" y="2606"/>
                    <a:pt x="0" y="2546"/>
                    <a:pt x="0" y="2451"/>
                  </a:cubicBezTo>
                  <a:cubicBezTo>
                    <a:pt x="0" y="2263"/>
                    <a:pt x="3" y="2096"/>
                    <a:pt x="3" y="1877"/>
                  </a:cubicBezTo>
                </a:path>
              </a:pathLst>
            </a:custGeom>
            <a:solidFill>
              <a:srgbClr val="050507"/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866"/>
            </a:p>
          </p:txBody>
        </p:sp>
        <p:sp>
          <p:nvSpPr>
            <p:cNvPr id="19" name="Freeform 12"/>
            <p:cNvSpPr>
              <a:spLocks noChangeArrowheads="1"/>
            </p:cNvSpPr>
            <p:nvPr/>
          </p:nvSpPr>
          <p:spPr bwMode="auto">
            <a:xfrm>
              <a:off x="6453188" y="6616700"/>
              <a:ext cx="611187" cy="949325"/>
            </a:xfrm>
            <a:custGeom>
              <a:avLst/>
              <a:gdLst>
                <a:gd name="T0" fmla="*/ 0 w 1698"/>
                <a:gd name="T1" fmla="*/ 2243 h 2639"/>
                <a:gd name="T2" fmla="*/ 0 w 1698"/>
                <a:gd name="T3" fmla="*/ 2243 h 2639"/>
                <a:gd name="T4" fmla="*/ 541 w 1698"/>
                <a:gd name="T5" fmla="*/ 2124 h 2639"/>
                <a:gd name="T6" fmla="*/ 553 w 1698"/>
                <a:gd name="T7" fmla="*/ 2020 h 2639"/>
                <a:gd name="T8" fmla="*/ 553 w 1698"/>
                <a:gd name="T9" fmla="*/ 566 h 2639"/>
                <a:gd name="T10" fmla="*/ 8 w 1698"/>
                <a:gd name="T11" fmla="*/ 415 h 2639"/>
                <a:gd name="T12" fmla="*/ 8 w 1698"/>
                <a:gd name="T13" fmla="*/ 0 h 2639"/>
                <a:gd name="T14" fmla="*/ 1697 w 1698"/>
                <a:gd name="T15" fmla="*/ 0 h 2639"/>
                <a:gd name="T16" fmla="*/ 1697 w 1698"/>
                <a:gd name="T17" fmla="*/ 2638 h 2639"/>
                <a:gd name="T18" fmla="*/ 0 w 1698"/>
                <a:gd name="T19" fmla="*/ 2638 h 2639"/>
                <a:gd name="T20" fmla="*/ 0 w 1698"/>
                <a:gd name="T21" fmla="*/ 2243 h 2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98" h="2639" extrusionOk="0">
                  <a:moveTo>
                    <a:pt x="0" y="2243"/>
                  </a:moveTo>
                  <a:lnTo>
                    <a:pt x="0" y="2243"/>
                  </a:lnTo>
                  <a:cubicBezTo>
                    <a:pt x="191" y="2227"/>
                    <a:pt x="450" y="2291"/>
                    <a:pt x="541" y="2124"/>
                  </a:cubicBezTo>
                  <a:cubicBezTo>
                    <a:pt x="553" y="2020"/>
                    <a:pt x="553" y="2020"/>
                    <a:pt x="553" y="2020"/>
                  </a:cubicBezTo>
                  <a:cubicBezTo>
                    <a:pt x="553" y="566"/>
                    <a:pt x="553" y="566"/>
                    <a:pt x="553" y="566"/>
                  </a:cubicBezTo>
                  <a:cubicBezTo>
                    <a:pt x="506" y="375"/>
                    <a:pt x="203" y="415"/>
                    <a:pt x="8" y="415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697" y="0"/>
                    <a:pt x="1697" y="0"/>
                    <a:pt x="1697" y="0"/>
                  </a:cubicBezTo>
                  <a:cubicBezTo>
                    <a:pt x="1697" y="2638"/>
                    <a:pt x="1697" y="2638"/>
                    <a:pt x="1697" y="2638"/>
                  </a:cubicBezTo>
                  <a:cubicBezTo>
                    <a:pt x="0" y="2638"/>
                    <a:pt x="0" y="2638"/>
                    <a:pt x="0" y="2638"/>
                  </a:cubicBezTo>
                  <a:cubicBezTo>
                    <a:pt x="0" y="2510"/>
                    <a:pt x="0" y="2375"/>
                    <a:pt x="0" y="2243"/>
                  </a:cubicBezTo>
                </a:path>
              </a:pathLst>
            </a:custGeom>
            <a:solidFill>
              <a:srgbClr val="050507"/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866"/>
            </a:p>
          </p:txBody>
        </p:sp>
        <p:sp>
          <p:nvSpPr>
            <p:cNvPr id="20" name="Freeform 13"/>
            <p:cNvSpPr>
              <a:spLocks noChangeArrowheads="1"/>
            </p:cNvSpPr>
            <p:nvPr/>
          </p:nvSpPr>
          <p:spPr bwMode="auto">
            <a:xfrm>
              <a:off x="7161213" y="6618288"/>
              <a:ext cx="611187" cy="949325"/>
            </a:xfrm>
            <a:custGeom>
              <a:avLst/>
              <a:gdLst>
                <a:gd name="T0" fmla="*/ 1697 w 1698"/>
                <a:gd name="T1" fmla="*/ 2239 h 2635"/>
                <a:gd name="T2" fmla="*/ 1697 w 1698"/>
                <a:gd name="T3" fmla="*/ 2239 h 2635"/>
                <a:gd name="T4" fmla="*/ 1155 w 1698"/>
                <a:gd name="T5" fmla="*/ 2120 h 2635"/>
                <a:gd name="T6" fmla="*/ 1139 w 1698"/>
                <a:gd name="T7" fmla="*/ 2020 h 2635"/>
                <a:gd name="T8" fmla="*/ 1143 w 1698"/>
                <a:gd name="T9" fmla="*/ 566 h 2635"/>
                <a:gd name="T10" fmla="*/ 1689 w 1698"/>
                <a:gd name="T11" fmla="*/ 411 h 2635"/>
                <a:gd name="T12" fmla="*/ 1689 w 1698"/>
                <a:gd name="T13" fmla="*/ 0 h 2635"/>
                <a:gd name="T14" fmla="*/ 0 w 1698"/>
                <a:gd name="T15" fmla="*/ 0 h 2635"/>
                <a:gd name="T16" fmla="*/ 0 w 1698"/>
                <a:gd name="T17" fmla="*/ 2634 h 2635"/>
                <a:gd name="T18" fmla="*/ 1697 w 1698"/>
                <a:gd name="T19" fmla="*/ 2634 h 2635"/>
                <a:gd name="T20" fmla="*/ 1697 w 1698"/>
                <a:gd name="T21" fmla="*/ 2239 h 2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98" h="2635" extrusionOk="0">
                  <a:moveTo>
                    <a:pt x="1697" y="2239"/>
                  </a:moveTo>
                  <a:lnTo>
                    <a:pt x="1697" y="2239"/>
                  </a:lnTo>
                  <a:cubicBezTo>
                    <a:pt x="1502" y="2227"/>
                    <a:pt x="1247" y="2291"/>
                    <a:pt x="1155" y="2120"/>
                  </a:cubicBezTo>
                  <a:cubicBezTo>
                    <a:pt x="1139" y="2020"/>
                    <a:pt x="1139" y="2020"/>
                    <a:pt x="1139" y="2020"/>
                  </a:cubicBezTo>
                  <a:cubicBezTo>
                    <a:pt x="1143" y="566"/>
                    <a:pt x="1143" y="566"/>
                    <a:pt x="1143" y="566"/>
                  </a:cubicBezTo>
                  <a:cubicBezTo>
                    <a:pt x="1187" y="371"/>
                    <a:pt x="1490" y="415"/>
                    <a:pt x="1689" y="411"/>
                  </a:cubicBezTo>
                  <a:cubicBezTo>
                    <a:pt x="1689" y="0"/>
                    <a:pt x="1689" y="0"/>
                    <a:pt x="168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634"/>
                    <a:pt x="0" y="2634"/>
                    <a:pt x="0" y="2634"/>
                  </a:cubicBezTo>
                  <a:cubicBezTo>
                    <a:pt x="1697" y="2634"/>
                    <a:pt x="1697" y="2634"/>
                    <a:pt x="1697" y="2634"/>
                  </a:cubicBezTo>
                  <a:cubicBezTo>
                    <a:pt x="1697" y="2510"/>
                    <a:pt x="1697" y="2375"/>
                    <a:pt x="1697" y="2239"/>
                  </a:cubicBezTo>
                </a:path>
              </a:pathLst>
            </a:custGeom>
            <a:solidFill>
              <a:srgbClr val="050507"/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866"/>
            </a:p>
          </p:txBody>
        </p:sp>
        <p:sp>
          <p:nvSpPr>
            <p:cNvPr id="21" name="Freeform 14"/>
            <p:cNvSpPr>
              <a:spLocks noChangeArrowheads="1"/>
            </p:cNvSpPr>
            <p:nvPr/>
          </p:nvSpPr>
          <p:spPr bwMode="auto">
            <a:xfrm>
              <a:off x="6792913" y="5838825"/>
              <a:ext cx="639762" cy="639763"/>
            </a:xfrm>
            <a:custGeom>
              <a:avLst/>
              <a:gdLst>
                <a:gd name="T0" fmla="*/ 888 w 1778"/>
                <a:gd name="T1" fmla="*/ 1777 h 1778"/>
                <a:gd name="T2" fmla="*/ 888 w 1778"/>
                <a:gd name="T3" fmla="*/ 1777 h 1778"/>
                <a:gd name="T4" fmla="*/ 1777 w 1778"/>
                <a:gd name="T5" fmla="*/ 888 h 1778"/>
                <a:gd name="T6" fmla="*/ 888 w 1778"/>
                <a:gd name="T7" fmla="*/ 0 h 1778"/>
                <a:gd name="T8" fmla="*/ 0 w 1778"/>
                <a:gd name="T9" fmla="*/ 888 h 1778"/>
                <a:gd name="T10" fmla="*/ 888 w 1778"/>
                <a:gd name="T11" fmla="*/ 1777 h 1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78" h="1778" extrusionOk="0">
                  <a:moveTo>
                    <a:pt x="888" y="1777"/>
                  </a:moveTo>
                  <a:lnTo>
                    <a:pt x="888" y="1777"/>
                  </a:lnTo>
                  <a:cubicBezTo>
                    <a:pt x="1378" y="1777"/>
                    <a:pt x="1777" y="1379"/>
                    <a:pt x="1777" y="888"/>
                  </a:cubicBezTo>
                  <a:cubicBezTo>
                    <a:pt x="1777" y="399"/>
                    <a:pt x="1378" y="0"/>
                    <a:pt x="888" y="0"/>
                  </a:cubicBezTo>
                  <a:cubicBezTo>
                    <a:pt x="398" y="0"/>
                    <a:pt x="0" y="399"/>
                    <a:pt x="0" y="888"/>
                  </a:cubicBezTo>
                  <a:cubicBezTo>
                    <a:pt x="0" y="1379"/>
                    <a:pt x="398" y="1777"/>
                    <a:pt x="888" y="1777"/>
                  </a:cubicBezTo>
                </a:path>
              </a:pathLst>
            </a:custGeom>
            <a:solidFill>
              <a:srgbClr val="E3B761"/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866"/>
            </a:p>
          </p:txBody>
        </p:sp>
        <p:sp>
          <p:nvSpPr>
            <p:cNvPr id="22" name="Freeform 15"/>
            <p:cNvSpPr>
              <a:spLocks noChangeArrowheads="1"/>
            </p:cNvSpPr>
            <p:nvPr/>
          </p:nvSpPr>
          <p:spPr bwMode="auto">
            <a:xfrm>
              <a:off x="7112000" y="6157913"/>
              <a:ext cx="1587" cy="1587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E3B761"/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866"/>
            </a:p>
          </p:txBody>
        </p:sp>
        <p:sp>
          <p:nvSpPr>
            <p:cNvPr id="23" name="Freeform 16"/>
            <p:cNvSpPr>
              <a:spLocks noChangeArrowheads="1"/>
            </p:cNvSpPr>
            <p:nvPr/>
          </p:nvSpPr>
          <p:spPr bwMode="auto">
            <a:xfrm>
              <a:off x="7112000" y="6157913"/>
              <a:ext cx="1587" cy="1587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E3B761"/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866"/>
            </a:p>
          </p:txBody>
        </p:sp>
        <p:sp>
          <p:nvSpPr>
            <p:cNvPr id="24" name="Freeform 17"/>
            <p:cNvSpPr>
              <a:spLocks noChangeArrowheads="1"/>
            </p:cNvSpPr>
            <p:nvPr/>
          </p:nvSpPr>
          <p:spPr bwMode="auto">
            <a:xfrm>
              <a:off x="7062788" y="6616700"/>
              <a:ext cx="98425" cy="949325"/>
            </a:xfrm>
            <a:custGeom>
              <a:avLst/>
              <a:gdLst>
                <a:gd name="T0" fmla="*/ 271 w 272"/>
                <a:gd name="T1" fmla="*/ 2638 h 2639"/>
                <a:gd name="T2" fmla="*/ 271 w 272"/>
                <a:gd name="T3" fmla="*/ 0 h 2639"/>
                <a:gd name="T4" fmla="*/ 0 w 272"/>
                <a:gd name="T5" fmla="*/ 0 h 2639"/>
                <a:gd name="T6" fmla="*/ 0 w 272"/>
                <a:gd name="T7" fmla="*/ 2638 h 2639"/>
                <a:gd name="T8" fmla="*/ 271 w 272"/>
                <a:gd name="T9" fmla="*/ 2638 h 2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" h="2639" extrusionOk="0">
                  <a:moveTo>
                    <a:pt x="271" y="2638"/>
                  </a:moveTo>
                  <a:lnTo>
                    <a:pt x="271" y="0"/>
                  </a:lnTo>
                  <a:lnTo>
                    <a:pt x="0" y="0"/>
                  </a:lnTo>
                  <a:lnTo>
                    <a:pt x="0" y="2638"/>
                  </a:lnTo>
                  <a:lnTo>
                    <a:pt x="271" y="2638"/>
                  </a:lnTo>
                </a:path>
              </a:pathLst>
            </a:custGeom>
            <a:solidFill>
              <a:srgbClr val="E3B761"/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866"/>
            </a:p>
          </p:txBody>
        </p:sp>
        <p:sp>
          <p:nvSpPr>
            <p:cNvPr id="25" name="Freeform 18"/>
            <p:cNvSpPr>
              <a:spLocks noChangeArrowheads="1"/>
            </p:cNvSpPr>
            <p:nvPr/>
          </p:nvSpPr>
          <p:spPr bwMode="auto">
            <a:xfrm>
              <a:off x="7112000" y="7091363"/>
              <a:ext cx="1587" cy="1587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E3B761"/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866"/>
            </a:p>
          </p:txBody>
        </p:sp>
        <p:sp>
          <p:nvSpPr>
            <p:cNvPr id="26" name="Freeform 19"/>
            <p:cNvSpPr>
              <a:spLocks noChangeArrowheads="1"/>
            </p:cNvSpPr>
            <p:nvPr/>
          </p:nvSpPr>
          <p:spPr bwMode="auto">
            <a:xfrm>
              <a:off x="7112000" y="7091363"/>
              <a:ext cx="1587" cy="1587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E3B761"/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866"/>
            </a:p>
          </p:txBody>
        </p:sp>
      </p:grpSp>
      <p:sp>
        <p:nvSpPr>
          <p:cNvPr id="3" name="Inhaltsplatzhalter 2"/>
          <p:cNvSpPr>
            <a:spLocks noGrp="1"/>
          </p:cNvSpPr>
          <p:nvPr userDrawn="1">
            <p:ph idx="1"/>
          </p:nvPr>
        </p:nvSpPr>
        <p:spPr bwMode="auto">
          <a:xfrm>
            <a:off x="1072754" y="1895302"/>
            <a:ext cx="3076575" cy="1572735"/>
          </a:xfrm>
        </p:spPr>
        <p:txBody>
          <a:bodyPr anchor="t"/>
          <a:lstStyle>
            <a:lvl1pPr marL="101305" indent="-101305" algn="l">
              <a:spcBef>
                <a:spcPts val="281"/>
              </a:spcBef>
              <a:buClr>
                <a:schemeClr val="tx2"/>
              </a:buClr>
              <a:buFont typeface="Arial"/>
              <a:buChar char="•"/>
              <a:defRPr/>
            </a:lvl1pPr>
            <a:lvl2pPr marL="222870" indent="-121565" algn="l">
              <a:spcBef>
                <a:spcPts val="281"/>
              </a:spcBef>
              <a:buClr>
                <a:schemeClr val="bg1">
                  <a:lumMod val="50000"/>
                </a:schemeClr>
              </a:buClr>
              <a:buFont typeface="Symbol"/>
              <a:buChar char="-"/>
              <a:defRPr/>
            </a:lvl2pPr>
            <a:lvl3pPr marL="222870" indent="-121565" algn="l">
              <a:spcBef>
                <a:spcPts val="281"/>
              </a:spcBef>
              <a:buClr>
                <a:schemeClr val="bg1">
                  <a:lumMod val="50000"/>
                </a:schemeClr>
              </a:buClr>
              <a:buFont typeface="Symbol"/>
              <a:buChar char="-"/>
              <a:defRPr/>
            </a:lvl3pPr>
            <a:lvl4pPr marL="222870" indent="-121565" algn="l">
              <a:spcBef>
                <a:spcPts val="281"/>
              </a:spcBef>
              <a:buClr>
                <a:schemeClr val="bg1">
                  <a:lumMod val="50000"/>
                </a:schemeClr>
              </a:buClr>
              <a:buFont typeface="Symbol"/>
              <a:buChar char="-"/>
              <a:defRPr/>
            </a:lvl4pPr>
            <a:lvl5pPr marL="222870" indent="-121565" algn="l">
              <a:spcBef>
                <a:spcPts val="281"/>
              </a:spcBef>
              <a:buClr>
                <a:schemeClr val="bg1">
                  <a:lumMod val="50000"/>
                </a:schemeClr>
              </a:buClr>
              <a:buFont typeface="Symbol"/>
              <a:buChar char="-"/>
              <a:defRPr/>
            </a:lvl5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 bwMode="auto">
          <a:xfrm>
            <a:off x="2757692" y="4828497"/>
            <a:ext cx="460192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 bwMode="auto">
          <a:xfrm>
            <a:off x="5475911" y="4828497"/>
            <a:ext cx="1000131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H. Simon - GSI-CERN collaboration meeting 2025-05-07</a:t>
            </a:r>
            <a:endParaRPr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54406B9-6E6F-7448-8C1D-08BEFF85567D}" type="slidenum">
              <a:rPr lang="de-DE"/>
              <a:t>‹Nr.›</a:t>
            </a:fld>
            <a:endParaRPr lang="de-DE"/>
          </a:p>
        </p:txBody>
      </p:sp>
      <p:sp>
        <p:nvSpPr>
          <p:cNvPr id="37" name="Textplatzhalter 7"/>
          <p:cNvSpPr>
            <a:spLocks noGrp="1"/>
          </p:cNvSpPr>
          <p:nvPr>
            <p:ph type="body" sz="quarter" idx="13"/>
          </p:nvPr>
        </p:nvSpPr>
        <p:spPr bwMode="auto">
          <a:xfrm>
            <a:off x="3800379" y="4828497"/>
            <a:ext cx="1788319" cy="273844"/>
          </a:xfrm>
        </p:spPr>
        <p:txBody>
          <a:bodyPr lIns="126310" tIns="54734" rIns="84207" bIns="54734" anchor="t"/>
          <a:lstStyle>
            <a:lvl1pPr algn="r">
              <a:spcBef>
                <a:spcPts val="0"/>
              </a:spcBef>
              <a:defRPr sz="433"/>
            </a:lvl1pPr>
            <a:lvl2pPr algn="r">
              <a:spcBef>
                <a:spcPts val="0"/>
              </a:spcBef>
              <a:defRPr sz="433"/>
            </a:lvl2pPr>
            <a:lvl3pPr algn="r">
              <a:spcBef>
                <a:spcPts val="0"/>
              </a:spcBef>
              <a:defRPr sz="433"/>
            </a:lvl3pPr>
            <a:lvl4pPr algn="r">
              <a:spcBef>
                <a:spcPts val="0"/>
              </a:spcBef>
              <a:defRPr sz="433"/>
            </a:lvl4pPr>
            <a:lvl5pPr algn="r">
              <a:spcBef>
                <a:spcPts val="0"/>
              </a:spcBef>
              <a:defRPr sz="433"/>
            </a:lvl5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526257" y="117407"/>
            <a:ext cx="2164658" cy="938631"/>
          </a:xfrm>
        </p:spPr>
        <p:txBody>
          <a:bodyPr anchor="t"/>
          <a:lstStyle>
            <a:lvl1pPr algn="l">
              <a:defRPr sz="1588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759210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 descr="fair-mesh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3" t="11489" r="5373" b="5511"/>
          <a:stretch/>
        </p:blipFill>
        <p:spPr>
          <a:xfrm>
            <a:off x="82828" y="1062865"/>
            <a:ext cx="6694940" cy="379218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38672" y="2433273"/>
            <a:ext cx="4955637" cy="584900"/>
          </a:xfrm>
        </p:spPr>
        <p:txBody>
          <a:bodyPr anchor="b" anchorCtr="0">
            <a:noAutofit/>
          </a:bodyPr>
          <a:lstStyle>
            <a:lvl1pPr algn="ctr">
              <a:defRPr sz="2700">
                <a:solidFill>
                  <a:srgbClr val="333333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028700" y="3018172"/>
            <a:ext cx="4800600" cy="438495"/>
          </a:xfrm>
        </p:spPr>
        <p:txBody>
          <a:bodyPr>
            <a:normAutofit/>
          </a:bodyPr>
          <a:lstStyle>
            <a:lvl1pPr marL="0" indent="0" algn="ctr">
              <a:buNone/>
              <a:defRPr sz="1275">
                <a:solidFill>
                  <a:srgbClr val="666666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  <a:endParaRPr lang="en-GB" noProof="0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303069" y="4987636"/>
            <a:ext cx="2528455" cy="155864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noProof="0" dirty="0"/>
          </a:p>
        </p:txBody>
      </p:sp>
    </p:spTree>
    <p:extLst>
      <p:ext uri="{BB962C8B-B14F-4D97-AF65-F5344CB8AC3E}">
        <p14:creationId xmlns:p14="http://schemas.microsoft.com/office/powerpoint/2010/main" val="1935644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973744" y="4914483"/>
            <a:ext cx="55867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en-GB" noProof="0" smtClean="0"/>
              <a:pPr/>
              <a:t>‹Nr.›</a:t>
            </a:fld>
            <a:endParaRPr lang="en-GB" noProof="0" dirty="0"/>
          </a:p>
        </p:txBody>
      </p:sp>
      <p:sp>
        <p:nvSpPr>
          <p:cNvPr id="9" name="Datumsplatzhalter 4"/>
          <p:cNvSpPr>
            <a:spLocks noGrp="1"/>
          </p:cNvSpPr>
          <p:nvPr>
            <p:ph type="dt" sz="half" idx="2"/>
          </p:nvPr>
        </p:nvSpPr>
        <p:spPr>
          <a:xfrm>
            <a:off x="5046453" y="4914483"/>
            <a:ext cx="91517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333333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316924" y="202500"/>
            <a:ext cx="4402808" cy="59066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1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16924" y="4913315"/>
            <a:ext cx="472952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en-US"/>
              <a:t>H. Simon - GSI-CERN collaboration meeting 2025-05-07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2235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42900" y="1200151"/>
            <a:ext cx="3028950" cy="339447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486150" y="1200151"/>
            <a:ext cx="3028950" cy="339447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973744" y="4914483"/>
            <a:ext cx="55867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en-GB" noProof="0" smtClean="0"/>
              <a:pPr/>
              <a:t>‹Nr.›</a:t>
            </a:fld>
            <a:endParaRPr lang="en-GB" noProof="0" dirty="0"/>
          </a:p>
        </p:txBody>
      </p:sp>
      <p:sp>
        <p:nvSpPr>
          <p:cNvPr id="10" name="Datumsplatzhalter 4"/>
          <p:cNvSpPr>
            <a:spLocks noGrp="1"/>
          </p:cNvSpPr>
          <p:nvPr>
            <p:ph type="dt" sz="half" idx="10"/>
          </p:nvPr>
        </p:nvSpPr>
        <p:spPr>
          <a:xfrm>
            <a:off x="5046453" y="4914483"/>
            <a:ext cx="91517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333333"/>
                </a:solidFill>
              </a:defRPr>
            </a:lvl1pPr>
          </a:lstStyle>
          <a:p>
            <a:endParaRPr lang="en-GB" noProof="0" dirty="0"/>
          </a:p>
        </p:txBody>
      </p:sp>
      <p:sp>
        <p:nvSpPr>
          <p:cNvPr id="11" name="Titelplatzhalter 1"/>
          <p:cNvSpPr>
            <a:spLocks noGrp="1"/>
          </p:cNvSpPr>
          <p:nvPr>
            <p:ph type="title"/>
          </p:nvPr>
        </p:nvSpPr>
        <p:spPr>
          <a:xfrm>
            <a:off x="316924" y="202500"/>
            <a:ext cx="4402808" cy="59066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2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16924" y="4913315"/>
            <a:ext cx="472952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en-US"/>
              <a:t>H. Simon - GSI-CERN collaboration meeting 2025-05-07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051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973744" y="4914483"/>
            <a:ext cx="55867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en-GB" noProof="0" smtClean="0"/>
              <a:pPr/>
              <a:t>‹Nr.›</a:t>
            </a:fld>
            <a:endParaRPr lang="en-GB" noProof="0" dirty="0"/>
          </a:p>
        </p:txBody>
      </p:sp>
      <p:sp>
        <p:nvSpPr>
          <p:cNvPr id="8" name="Datumsplatzhalter 4"/>
          <p:cNvSpPr>
            <a:spLocks noGrp="1"/>
          </p:cNvSpPr>
          <p:nvPr>
            <p:ph type="dt" sz="half" idx="2"/>
          </p:nvPr>
        </p:nvSpPr>
        <p:spPr>
          <a:xfrm>
            <a:off x="5046453" y="4914483"/>
            <a:ext cx="91517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333333"/>
                </a:solidFill>
              </a:defRPr>
            </a:lvl1pPr>
          </a:lstStyle>
          <a:p>
            <a:endParaRPr lang="en-GB" noProof="0" dirty="0"/>
          </a:p>
        </p:txBody>
      </p:sp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316924" y="202500"/>
            <a:ext cx="4402808" cy="59066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0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16924" y="4913315"/>
            <a:ext cx="472952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en-US"/>
              <a:t>H. Simon - GSI-CERN collaboration meeting 2025-05-07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1099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Gerade Verbindung 26">
            <a:extLst>
              <a:ext uri="{FF2B5EF4-FFF2-40B4-BE49-F238E27FC236}">
                <a16:creationId xmlns:a16="http://schemas.microsoft.com/office/drawing/2014/main" id="{943494DA-FA9D-1447-B70B-2896FD77F5D0}"/>
              </a:ext>
            </a:extLst>
          </p:cNvPr>
          <p:cNvCxnSpPr/>
          <p:nvPr userDrawn="1"/>
        </p:nvCxnSpPr>
        <p:spPr>
          <a:xfrm>
            <a:off x="0" y="5049583"/>
            <a:ext cx="6858000" cy="0"/>
          </a:xfrm>
          <a:prstGeom prst="line">
            <a:avLst/>
          </a:prstGeom>
          <a:ln w="2032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Bild 6" descr="GSI_Logo_rgb.png">
            <a:extLst>
              <a:ext uri="{FF2B5EF4-FFF2-40B4-BE49-F238E27FC236}">
                <a16:creationId xmlns:a16="http://schemas.microsoft.com/office/drawing/2014/main" id="{0E0D4DB1-EEDA-A644-B002-75EBF9968E0A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7380" y="363876"/>
            <a:ext cx="846811" cy="376361"/>
          </a:xfrm>
          <a:prstGeom prst="rect">
            <a:avLst/>
          </a:prstGeom>
        </p:spPr>
      </p:pic>
      <p:cxnSp>
        <p:nvCxnSpPr>
          <p:cNvPr id="23" name="Gerade Verbindung 22">
            <a:extLst>
              <a:ext uri="{FF2B5EF4-FFF2-40B4-BE49-F238E27FC236}">
                <a16:creationId xmlns:a16="http://schemas.microsoft.com/office/drawing/2014/main" id="{2AC6B5F8-0827-6645-B5C9-ED4385971D8F}"/>
              </a:ext>
            </a:extLst>
          </p:cNvPr>
          <p:cNvCxnSpPr/>
          <p:nvPr userDrawn="1"/>
        </p:nvCxnSpPr>
        <p:spPr>
          <a:xfrm>
            <a:off x="0" y="826224"/>
            <a:ext cx="6858000" cy="0"/>
          </a:xfrm>
          <a:prstGeom prst="line">
            <a:avLst/>
          </a:prstGeom>
          <a:ln w="2032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hteck 23">
            <a:extLst>
              <a:ext uri="{FF2B5EF4-FFF2-40B4-BE49-F238E27FC236}">
                <a16:creationId xmlns:a16="http://schemas.microsoft.com/office/drawing/2014/main" id="{CC9BBC89-C94F-2342-BFB0-0C52DC04C485}"/>
              </a:ext>
            </a:extLst>
          </p:cNvPr>
          <p:cNvSpPr>
            <a:spLocks/>
          </p:cNvSpPr>
          <p:nvPr userDrawn="1"/>
        </p:nvSpPr>
        <p:spPr>
          <a:xfrm>
            <a:off x="-1" y="727074"/>
            <a:ext cx="151200" cy="201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 dirty="0"/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5E807027-043F-224A-B8A1-2EA6FD7AA9B7}"/>
              </a:ext>
            </a:extLst>
          </p:cNvPr>
          <p:cNvSpPr>
            <a:spLocks/>
          </p:cNvSpPr>
          <p:nvPr userDrawn="1"/>
        </p:nvSpPr>
        <p:spPr>
          <a:xfrm>
            <a:off x="-1" y="4949825"/>
            <a:ext cx="152458" cy="203277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38226" y="1088016"/>
            <a:ext cx="6315132" cy="36776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011844" y="4914482"/>
            <a:ext cx="55867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63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326453" y="4964911"/>
            <a:ext cx="2645350" cy="1789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2571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563" dirty="0">
                <a:solidFill>
                  <a:srgbClr val="333333"/>
                </a:solidFill>
                <a:latin typeface="Arial"/>
                <a:cs typeface="Arial"/>
              </a:rPr>
              <a:t>GSI Helmholtzzentrum für Schwerionenforschung GmbH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238229" y="231075"/>
            <a:ext cx="4596927" cy="59066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5363442" y="4914482"/>
            <a:ext cx="63628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63">
                <a:solidFill>
                  <a:srgbClr val="333333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009901" y="4920458"/>
            <a:ext cx="235244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63">
                <a:solidFill>
                  <a:srgbClr val="333333"/>
                </a:solidFill>
              </a:defRPr>
            </a:lvl1pPr>
          </a:lstStyle>
          <a:p>
            <a:pPr algn="l"/>
            <a:r>
              <a:rPr lang="en-US"/>
              <a:t>H. Simon - GSI-CERN collaboration meeting 2025-05-07</a:t>
            </a:r>
            <a:endParaRPr lang="de-DE" dirty="0"/>
          </a:p>
        </p:txBody>
      </p:sp>
      <p:pic>
        <p:nvPicPr>
          <p:cNvPr id="13" name="Bild 12" descr="FAIR_Logo_rgb.png">
            <a:extLst>
              <a:ext uri="{FF2B5EF4-FFF2-40B4-BE49-F238E27FC236}">
                <a16:creationId xmlns:a16="http://schemas.microsoft.com/office/drawing/2014/main" id="{6EBF7B64-1F60-354C-83F5-CFA893F204BE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0622" y="206826"/>
            <a:ext cx="581291" cy="645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88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60" r:id="rId5"/>
  </p:sldLayoutIdLst>
  <p:hf hdr="0" dt="0"/>
  <p:txStyles>
    <p:titleStyle>
      <a:lvl1pPr algn="l" defTabSz="257175" rtl="0" eaLnBrk="1" latinLnBrk="0" hangingPunct="1">
        <a:spcBef>
          <a:spcPct val="0"/>
        </a:spcBef>
        <a:buNone/>
        <a:defRPr sz="1350" b="1" kern="1200">
          <a:solidFill>
            <a:srgbClr val="333333"/>
          </a:solidFill>
          <a:latin typeface="Arial"/>
          <a:ea typeface="+mj-ea"/>
          <a:cs typeface="Arial"/>
        </a:defRPr>
      </a:lvl1pPr>
    </p:titleStyle>
    <p:bodyStyle>
      <a:lvl1pPr marL="192881" indent="-192881" algn="l" defTabSz="257175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350" kern="1200">
          <a:solidFill>
            <a:srgbClr val="333333"/>
          </a:solidFill>
          <a:latin typeface="Arial"/>
          <a:ea typeface="+mn-ea"/>
          <a:cs typeface="Arial"/>
        </a:defRPr>
      </a:lvl1pPr>
      <a:lvl2pPr marL="417910" indent="-160735" algn="l" defTabSz="257175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125" kern="1200">
          <a:solidFill>
            <a:srgbClr val="333333"/>
          </a:solidFill>
          <a:latin typeface="Arial"/>
          <a:ea typeface="+mn-ea"/>
          <a:cs typeface="Arial"/>
        </a:defRPr>
      </a:lvl2pPr>
      <a:lvl3pPr marL="642938" indent="-128588" algn="l" defTabSz="257175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013" kern="1200">
          <a:solidFill>
            <a:srgbClr val="333333"/>
          </a:solidFill>
          <a:latin typeface="Arial"/>
          <a:ea typeface="+mn-ea"/>
          <a:cs typeface="Arial"/>
        </a:defRPr>
      </a:lvl3pPr>
      <a:lvl4pPr marL="900113" indent="-128588" algn="l" defTabSz="257175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900" kern="1200">
          <a:solidFill>
            <a:srgbClr val="333333"/>
          </a:solidFill>
          <a:latin typeface="Arial"/>
          <a:ea typeface="+mn-ea"/>
          <a:cs typeface="Arial"/>
        </a:defRPr>
      </a:lvl4pPr>
      <a:lvl5pPr marL="1157288" indent="-128588" algn="l" defTabSz="257175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788" kern="1200">
          <a:solidFill>
            <a:srgbClr val="333333"/>
          </a:solidFill>
          <a:latin typeface="Arial"/>
          <a:ea typeface="+mn-ea"/>
          <a:cs typeface="Arial"/>
        </a:defRPr>
      </a:lvl5pPr>
      <a:lvl6pPr marL="1414463" indent="-128588" algn="l" defTabSz="257175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257175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257175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257175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0" y="4959308"/>
            <a:ext cx="6858000" cy="19170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16924" y="1088014"/>
            <a:ext cx="6158876" cy="36776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973744" y="4914483"/>
            <a:ext cx="55867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en-GB" noProof="0" smtClean="0"/>
              <a:pPr/>
              <a:t>‹Nr.›</a:t>
            </a:fld>
            <a:endParaRPr lang="en-GB" noProof="0" dirty="0"/>
          </a:p>
        </p:txBody>
      </p:sp>
      <p:cxnSp>
        <p:nvCxnSpPr>
          <p:cNvPr id="9" name="Gerade Verbindung 8"/>
          <p:cNvCxnSpPr/>
          <p:nvPr/>
        </p:nvCxnSpPr>
        <p:spPr>
          <a:xfrm>
            <a:off x="0" y="801205"/>
            <a:ext cx="6858000" cy="0"/>
          </a:xfrm>
          <a:prstGeom prst="line">
            <a:avLst/>
          </a:prstGeom>
          <a:ln w="2540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16924" y="202500"/>
            <a:ext cx="4402808" cy="59066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4" name="Rechteck 3"/>
          <p:cNvSpPr>
            <a:spLocks/>
          </p:cNvSpPr>
          <p:nvPr/>
        </p:nvSpPr>
        <p:spPr>
          <a:xfrm>
            <a:off x="-1" y="704614"/>
            <a:ext cx="191700" cy="1917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noProof="0" dirty="0"/>
          </a:p>
        </p:txBody>
      </p:sp>
      <p:sp>
        <p:nvSpPr>
          <p:cNvPr id="12" name="Rechteck 11"/>
          <p:cNvSpPr>
            <a:spLocks/>
          </p:cNvSpPr>
          <p:nvPr/>
        </p:nvSpPr>
        <p:spPr>
          <a:xfrm>
            <a:off x="-1" y="4957403"/>
            <a:ext cx="191700" cy="1917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noProof="0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5052923" y="4914483"/>
            <a:ext cx="9087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333333"/>
                </a:solidFill>
              </a:defRPr>
            </a:lvl1pPr>
          </a:lstStyle>
          <a:p>
            <a:endParaRPr lang="en-GB" noProof="0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16924" y="4913315"/>
            <a:ext cx="47359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en-US"/>
              <a:t>H. Simon - GSI-CERN collaboration meeting 2025-05-07</a:t>
            </a:r>
            <a:endParaRPr lang="en-GB" dirty="0"/>
          </a:p>
        </p:txBody>
      </p:sp>
      <p:pic>
        <p:nvPicPr>
          <p:cNvPr id="13" name="Grafik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732" y="191415"/>
            <a:ext cx="493777" cy="411481"/>
          </a:xfrm>
          <a:prstGeom prst="rect">
            <a:avLst/>
          </a:prstGeom>
        </p:spPr>
      </p:pic>
      <p:pic>
        <p:nvPicPr>
          <p:cNvPr id="14" name="Bild 6" descr="GSI_Logo_rgb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474" y="194843"/>
            <a:ext cx="1012137" cy="337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284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</p:sldLayoutIdLst>
  <p:hf hdr="0" dt="0"/>
  <p:txStyles>
    <p:titleStyle>
      <a:lvl1pPr algn="l" defTabSz="342900" rtl="0" eaLnBrk="1" latinLnBrk="0" hangingPunct="1">
        <a:spcBef>
          <a:spcPct val="0"/>
        </a:spcBef>
        <a:buNone/>
        <a:defRPr sz="1800" b="1" kern="1200">
          <a:solidFill>
            <a:srgbClr val="333333"/>
          </a:solidFill>
          <a:latin typeface="Arial"/>
          <a:ea typeface="+mj-ea"/>
          <a:cs typeface="Arial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tabLst>
          <a:tab pos="0" algn="l"/>
        </a:tabLst>
        <a:defRPr sz="1800" kern="1200">
          <a:solidFill>
            <a:srgbClr val="333333"/>
          </a:solidFill>
          <a:latin typeface="Arial"/>
          <a:ea typeface="+mn-ea"/>
          <a:cs typeface="Arial"/>
        </a:defRPr>
      </a:lvl1pPr>
      <a:lvl2pPr marL="557213" indent="-214313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tabLst>
          <a:tab pos="0" algn="l"/>
        </a:tabLst>
        <a:defRPr sz="1500" kern="1200">
          <a:solidFill>
            <a:srgbClr val="333333"/>
          </a:solidFill>
          <a:latin typeface="Arial"/>
          <a:ea typeface="+mn-ea"/>
          <a:cs typeface="Arial"/>
        </a:defRPr>
      </a:lvl2pPr>
      <a:lvl3pPr marL="8572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tabLst>
          <a:tab pos="0" algn="l"/>
        </a:tabLst>
        <a:defRPr sz="1350" kern="1200">
          <a:solidFill>
            <a:srgbClr val="333333"/>
          </a:solidFill>
          <a:latin typeface="Arial"/>
          <a:ea typeface="+mn-ea"/>
          <a:cs typeface="Arial"/>
        </a:defRPr>
      </a:lvl3pPr>
      <a:lvl4pPr marL="12001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tabLst>
          <a:tab pos="0" algn="l"/>
        </a:tabLst>
        <a:defRPr sz="1200" kern="1200">
          <a:solidFill>
            <a:srgbClr val="333333"/>
          </a:solidFill>
          <a:latin typeface="Arial"/>
          <a:ea typeface="+mn-ea"/>
          <a:cs typeface="Arial"/>
        </a:defRPr>
      </a:lvl4pPr>
      <a:lvl5pPr marL="15430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tabLst>
          <a:tab pos="0" algn="l"/>
        </a:tabLst>
        <a:defRPr sz="1050" kern="1200">
          <a:solidFill>
            <a:srgbClr val="333333"/>
          </a:solidFill>
          <a:latin typeface="Arial"/>
          <a:ea typeface="+mn-ea"/>
          <a:cs typeface="Arial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cid:image001.png@01DABBFC.A523A3E0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openxmlformats.org/officeDocument/2006/relationships/image" Target="../media/image7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17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jpeg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Status Magnet Production and Further Collaboration Steps</a:t>
            </a:r>
            <a:endParaRPr lang="en-GB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de-DE" dirty="0"/>
              <a:t>Haik Simon</a:t>
            </a:r>
          </a:p>
          <a:p>
            <a:r>
              <a:rPr lang="en-GB" altLang="de-DE" dirty="0"/>
              <a:t>GSI, May 7</a:t>
            </a:r>
            <a:r>
              <a:rPr lang="en-GB" altLang="de-DE" baseline="30000" dirty="0"/>
              <a:t>th</a:t>
            </a:r>
            <a:r>
              <a:rPr lang="en-GB" altLang="de-DE" dirty="0"/>
              <a:t>, 2025</a:t>
            </a:r>
          </a:p>
          <a:p>
            <a:endParaRPr lang="de-DE" dirty="0"/>
          </a:p>
        </p:txBody>
      </p:sp>
      <p:pic>
        <p:nvPicPr>
          <p:cNvPr id="4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744" y="194541"/>
            <a:ext cx="535780" cy="519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1991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5CBDDA-5CCF-8748-8988-9DC6C8981774}" type="slidenum">
              <a:rPr kumimoji="0" lang="de-DE" sz="563" b="0" i="0" u="none" strike="noStrike" kern="1200" cap="none" spc="0" normalizeH="0" baseline="0" noProof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de-DE" sz="563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971801" y="4920459"/>
            <a:ext cx="3186807" cy="267868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3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H. Simon - GSI-CERN collaboration meeting 2025-05-07</a:t>
            </a:r>
            <a:endParaRPr kumimoji="0" lang="de-DE" sz="563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19081" y="226288"/>
            <a:ext cx="4048021" cy="482796"/>
          </a:xfrm>
        </p:spPr>
        <p:txBody>
          <a:bodyPr/>
          <a:lstStyle/>
          <a:p>
            <a:r>
              <a:rPr lang="en-GB" sz="1800" dirty="0">
                <a:solidFill>
                  <a:srgbClr val="92D050"/>
                </a:solidFill>
              </a:rPr>
              <a:t>ES</a:t>
            </a:r>
            <a:r>
              <a:rPr lang="en-GB" sz="1800" dirty="0">
                <a:solidFill>
                  <a:srgbClr val="0070C0"/>
                </a:solidFill>
              </a:rPr>
              <a:t> and beyond: </a:t>
            </a:r>
            <a:br>
              <a:rPr lang="en-GB" sz="1800" dirty="0">
                <a:solidFill>
                  <a:srgbClr val="0070C0"/>
                </a:solidFill>
              </a:rPr>
            </a:br>
            <a:r>
              <a:rPr lang="en-GB" sz="1800" dirty="0">
                <a:solidFill>
                  <a:srgbClr val="0070C0"/>
                </a:solidFill>
              </a:rPr>
              <a:t>     testing phase (till end 2029) </a:t>
            </a:r>
          </a:p>
        </p:txBody>
      </p:sp>
      <p:sp>
        <p:nvSpPr>
          <p:cNvPr id="7" name="Rectangle 6"/>
          <p:cNvSpPr/>
          <p:nvPr/>
        </p:nvSpPr>
        <p:spPr>
          <a:xfrm>
            <a:off x="56442" y="1001010"/>
            <a:ext cx="66216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Next stage: mapping D3,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branched dipoles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Low-Energy</a:t>
            </a:r>
            <a:r>
              <a:rPr kumimoji="0" lang="en-GB" sz="1400" b="0" i="0" u="none" strike="noStrike" kern="1200" cap="none" spc="0" normalizeH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GB" sz="1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Branch magnets</a:t>
            </a:r>
            <a:r>
              <a:rPr lang="en-GB" sz="1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Ring</a:t>
            </a:r>
            <a:r>
              <a:rPr kumimoji="0" lang="en-GB" sz="1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Branch </a:t>
            </a:r>
            <a:r>
              <a:rPr lang="en-GB" sz="1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long </a:t>
            </a:r>
            <a:r>
              <a:rPr lang="en-GB" sz="1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multiplets</a:t>
            </a:r>
            <a:r>
              <a:rPr lang="en-GB" sz="1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(ASG scope), Energy Buncher spectrometer magnets (Low-Energy Cave)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057" y="1607113"/>
            <a:ext cx="5646057" cy="3097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593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pieren 15"/>
          <p:cNvGrpSpPr/>
          <p:nvPr/>
        </p:nvGrpSpPr>
        <p:grpSpPr>
          <a:xfrm>
            <a:off x="329221" y="1899829"/>
            <a:ext cx="5233794" cy="2965668"/>
            <a:chOff x="393159" y="826170"/>
            <a:chExt cx="10876276" cy="6162914"/>
          </a:xfrm>
        </p:grpSpPr>
        <p:pic>
          <p:nvPicPr>
            <p:cNvPr id="7" name="Picture 31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9626656">
              <a:off x="393159" y="1173889"/>
              <a:ext cx="9306640" cy="4728087"/>
            </a:xfrm>
            <a:prstGeom prst="rect">
              <a:avLst/>
            </a:prstGeom>
          </p:spPr>
        </p:pic>
        <p:sp>
          <p:nvSpPr>
            <p:cNvPr id="11" name="Rechteck 10"/>
            <p:cNvSpPr/>
            <p:nvPr/>
          </p:nvSpPr>
          <p:spPr bwMode="auto">
            <a:xfrm>
              <a:off x="4007294" y="1997066"/>
              <a:ext cx="2304257" cy="5921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rtlCol="0" anchor="ctr"/>
            <a:lstStyle/>
            <a:p>
              <a:pPr algn="ctr" defTabSz="257313">
                <a:defRPr/>
              </a:pPr>
              <a:endParaRPr lang="de-DE" sz="1011" kern="0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12" name="Rechteck 11"/>
            <p:cNvSpPr/>
            <p:nvPr/>
          </p:nvSpPr>
          <p:spPr bwMode="auto">
            <a:xfrm>
              <a:off x="3904159" y="1402234"/>
              <a:ext cx="2649438" cy="6320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rtlCol="0" anchor="ctr"/>
            <a:lstStyle/>
            <a:p>
              <a:pPr algn="ctr" defTabSz="257313">
                <a:defRPr/>
              </a:pPr>
              <a:endParaRPr lang="de-DE" sz="1011" kern="0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13" name="Rechteck 12"/>
            <p:cNvSpPr/>
            <p:nvPr/>
          </p:nvSpPr>
          <p:spPr bwMode="auto">
            <a:xfrm>
              <a:off x="4264199" y="826170"/>
              <a:ext cx="2289398" cy="6320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rtlCol="0" anchor="ctr"/>
            <a:lstStyle/>
            <a:p>
              <a:pPr algn="ctr" defTabSz="257313">
                <a:defRPr/>
              </a:pPr>
              <a:endParaRPr lang="de-DE" sz="1011" kern="0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14" name="Rechteck 13"/>
            <p:cNvSpPr/>
            <p:nvPr/>
          </p:nvSpPr>
          <p:spPr bwMode="auto">
            <a:xfrm rot="19680612">
              <a:off x="1699553" y="4726540"/>
              <a:ext cx="2629440" cy="22625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rtlCol="0" anchor="ctr"/>
            <a:lstStyle/>
            <a:p>
              <a:pPr algn="ctr" defTabSz="257313">
                <a:defRPr/>
              </a:pPr>
              <a:endParaRPr lang="de-DE" sz="1011" kern="0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15" name="Rechteck 14"/>
            <p:cNvSpPr/>
            <p:nvPr/>
          </p:nvSpPr>
          <p:spPr bwMode="auto">
            <a:xfrm rot="19680612">
              <a:off x="8639995" y="2686203"/>
              <a:ext cx="2629440" cy="4881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rtlCol="0" anchor="ctr"/>
            <a:lstStyle/>
            <a:p>
              <a:pPr algn="ctr" defTabSz="257313">
                <a:defRPr/>
              </a:pPr>
              <a:endParaRPr lang="de-DE" sz="1011" kern="0" dirty="0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</p:grpSp>
      <p:sp>
        <p:nvSpPr>
          <p:cNvPr id="41" name="Rechteck 40">
            <a:extLst>
              <a:ext uri="{FF2B5EF4-FFF2-40B4-BE49-F238E27FC236}">
                <a16:creationId xmlns:a16="http://schemas.microsoft.com/office/drawing/2014/main" id="{06B66DFB-61E7-4E4C-A5E7-A22D626B6EEE}"/>
              </a:ext>
            </a:extLst>
          </p:cNvPr>
          <p:cNvSpPr/>
          <p:nvPr/>
        </p:nvSpPr>
        <p:spPr>
          <a:xfrm>
            <a:off x="1206787" y="2448819"/>
            <a:ext cx="155870" cy="551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>
              <a:defRPr/>
            </a:pPr>
            <a:endParaRPr lang="de-DE" sz="1013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4330B319-700C-4D23-A9A1-940769270C10}"/>
              </a:ext>
            </a:extLst>
          </p:cNvPr>
          <p:cNvSpPr txBox="1"/>
          <p:nvPr/>
        </p:nvSpPr>
        <p:spPr>
          <a:xfrm>
            <a:off x="196171" y="3568285"/>
            <a:ext cx="522900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257175">
              <a:defRPr/>
            </a:pPr>
            <a:r>
              <a:rPr lang="de-DE" sz="1013" dirty="0">
                <a:solidFill>
                  <a:prstClr val="black"/>
                </a:solidFill>
                <a:latin typeface="Calibri"/>
                <a:cs typeface="Arial"/>
              </a:rPr>
              <a:t>Target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CE55ED36-049E-44BB-A8AB-74300BB3AF39}"/>
              </a:ext>
            </a:extLst>
          </p:cNvPr>
          <p:cNvSpPr txBox="1"/>
          <p:nvPr/>
        </p:nvSpPr>
        <p:spPr>
          <a:xfrm>
            <a:off x="4366448" y="3476355"/>
            <a:ext cx="880369" cy="2654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257175">
              <a:defRPr/>
            </a:pPr>
            <a:r>
              <a:rPr lang="de-DE" sz="1125" dirty="0">
                <a:solidFill>
                  <a:srgbClr val="FDBB6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/>
              </a:rPr>
              <a:t>Ring Branch</a:t>
            </a:r>
          </a:p>
        </p:txBody>
      </p:sp>
      <p:sp>
        <p:nvSpPr>
          <p:cNvPr id="45" name="Textfeld 44">
            <a:extLst>
              <a:ext uri="{FF2B5EF4-FFF2-40B4-BE49-F238E27FC236}">
                <a16:creationId xmlns:a16="http://schemas.microsoft.com/office/drawing/2014/main" id="{21032B63-0EB9-4861-ADD2-3FB8BDC7D7E6}"/>
              </a:ext>
            </a:extLst>
          </p:cNvPr>
          <p:cNvSpPr txBox="1"/>
          <p:nvPr/>
        </p:nvSpPr>
        <p:spPr>
          <a:xfrm>
            <a:off x="4343922" y="2974707"/>
            <a:ext cx="1326004" cy="2654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257175">
              <a:defRPr/>
            </a:pPr>
            <a:r>
              <a:rPr lang="de-DE" sz="1125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/>
              </a:rPr>
              <a:t>High </a:t>
            </a:r>
            <a:r>
              <a:rPr lang="de-DE" sz="1125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/>
              </a:rPr>
              <a:t>energy</a:t>
            </a:r>
            <a:r>
              <a:rPr lang="de-DE" sz="1125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/>
              </a:rPr>
              <a:t> Branch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E6074BFB-25A9-419C-B103-C271E87D50F6}"/>
              </a:ext>
            </a:extLst>
          </p:cNvPr>
          <p:cNvSpPr txBox="1"/>
          <p:nvPr/>
        </p:nvSpPr>
        <p:spPr>
          <a:xfrm>
            <a:off x="268399" y="4385508"/>
            <a:ext cx="1369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257175">
              <a:defRPr/>
            </a:pPr>
            <a:r>
              <a:rPr lang="de-DE" sz="900" dirty="0">
                <a:solidFill>
                  <a:prstClr val="black"/>
                </a:solidFill>
                <a:latin typeface="Calibri"/>
                <a:cs typeface="Arial"/>
              </a:rPr>
              <a:t>Technical Design Report: </a:t>
            </a:r>
          </a:p>
          <a:p>
            <a:pPr defTabSz="257175">
              <a:defRPr/>
            </a:pPr>
            <a:r>
              <a:rPr lang="de-DE" sz="900" dirty="0">
                <a:solidFill>
                  <a:prstClr val="black"/>
                </a:solidFill>
                <a:latin typeface="Calibri"/>
                <a:cs typeface="Arial"/>
              </a:rPr>
              <a:t>H. Geissel, et al. (2009)</a:t>
            </a: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7A191597-4BA8-4179-8E8C-4A3652B6DDF0}"/>
              </a:ext>
            </a:extLst>
          </p:cNvPr>
          <p:cNvSpPr/>
          <p:nvPr/>
        </p:nvSpPr>
        <p:spPr>
          <a:xfrm>
            <a:off x="2917796" y="3249367"/>
            <a:ext cx="1237599" cy="452050"/>
          </a:xfrm>
          <a:prstGeom prst="rect">
            <a:avLst/>
          </a:prstGeom>
          <a:solidFill>
            <a:srgbClr val="FFFFFF">
              <a:alpha val="47059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013"/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044B7F07-0EFC-4751-BA85-5687CB2C3214}"/>
              </a:ext>
            </a:extLst>
          </p:cNvPr>
          <p:cNvSpPr txBox="1"/>
          <p:nvPr/>
        </p:nvSpPr>
        <p:spPr>
          <a:xfrm>
            <a:off x="4366405" y="1755005"/>
            <a:ext cx="1101584" cy="6117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257175">
              <a:defRPr/>
            </a:pPr>
            <a:r>
              <a:rPr lang="de-DE" sz="1125" dirty="0">
                <a:solidFill>
                  <a:srgbClr val="0E118E"/>
                </a:solidFill>
                <a:latin typeface="Calibri"/>
                <a:cs typeface="Arial"/>
              </a:rPr>
              <a:t>Low </a:t>
            </a:r>
            <a:r>
              <a:rPr lang="de-DE" sz="1125" dirty="0" err="1">
                <a:solidFill>
                  <a:srgbClr val="0E118E"/>
                </a:solidFill>
                <a:latin typeface="Calibri"/>
                <a:cs typeface="Arial"/>
              </a:rPr>
              <a:t>energy</a:t>
            </a:r>
            <a:endParaRPr lang="de-DE" sz="1125" dirty="0">
              <a:solidFill>
                <a:srgbClr val="0E118E"/>
              </a:solidFill>
              <a:latin typeface="Calibri"/>
              <a:cs typeface="Arial"/>
            </a:endParaRPr>
          </a:p>
          <a:p>
            <a:pPr defTabSz="257175">
              <a:defRPr/>
            </a:pPr>
            <a:r>
              <a:rPr lang="de-DE" sz="1125" dirty="0">
                <a:solidFill>
                  <a:srgbClr val="0E118E"/>
                </a:solidFill>
                <a:latin typeface="Calibri"/>
                <a:cs typeface="Arial"/>
              </a:rPr>
              <a:t>Branch </a:t>
            </a:r>
            <a:r>
              <a:rPr lang="de-DE" sz="1125" dirty="0" err="1">
                <a:solidFill>
                  <a:srgbClr val="0E118E"/>
                </a:solidFill>
                <a:latin typeface="Calibri"/>
                <a:cs typeface="Arial"/>
              </a:rPr>
              <a:t>with</a:t>
            </a:r>
            <a:endParaRPr lang="de-DE" sz="1125" dirty="0">
              <a:solidFill>
                <a:srgbClr val="0E118E"/>
              </a:solidFill>
              <a:latin typeface="Calibri"/>
              <a:cs typeface="Arial"/>
            </a:endParaRPr>
          </a:p>
          <a:p>
            <a:pPr defTabSz="257175">
              <a:defRPr/>
            </a:pPr>
            <a:r>
              <a:rPr lang="de-DE" sz="1125" dirty="0">
                <a:solidFill>
                  <a:srgbClr val="0E118E"/>
                </a:solidFill>
                <a:latin typeface="Calibri"/>
                <a:cs typeface="Arial"/>
              </a:rPr>
              <a:t>Energy </a:t>
            </a:r>
            <a:r>
              <a:rPr lang="de-DE" sz="1125" dirty="0" err="1">
                <a:solidFill>
                  <a:srgbClr val="0E118E"/>
                </a:solidFill>
                <a:latin typeface="Calibri"/>
                <a:cs typeface="Arial"/>
              </a:rPr>
              <a:t>buncher</a:t>
            </a:r>
            <a:endParaRPr lang="de-DE" sz="1125" dirty="0">
              <a:solidFill>
                <a:srgbClr val="0E118E"/>
              </a:solidFill>
              <a:latin typeface="Calibri"/>
              <a:cs typeface="Arial"/>
            </a:endParaRPr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D4F80323-7BD6-409D-8DE5-A92058FBD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rgbClr val="92D050"/>
                </a:solidFill>
              </a:rPr>
              <a:t>FAIR 2028 </a:t>
            </a:r>
            <a:r>
              <a:rPr lang="de-DE" dirty="0">
                <a:solidFill>
                  <a:srgbClr val="0E118E"/>
                </a:solidFill>
                <a:latin typeface="Calibri"/>
                <a:ea typeface="+mn-ea"/>
              </a:rPr>
              <a:t>and </a:t>
            </a:r>
            <a:r>
              <a:rPr lang="de-DE" dirty="0" err="1">
                <a:solidFill>
                  <a:srgbClr val="0E118E"/>
                </a:solidFill>
                <a:latin typeface="Calibri"/>
                <a:ea typeface="+mn-ea"/>
              </a:rPr>
              <a:t>beyond</a:t>
            </a:r>
            <a:r>
              <a:rPr lang="de-DE" dirty="0">
                <a:solidFill>
                  <a:srgbClr val="0E118E"/>
                </a:solidFill>
                <a:latin typeface="Calibri"/>
                <a:ea typeface="+mn-ea"/>
              </a:rPr>
              <a:t> 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685B2A0F-F8EF-4202-890F-D1820E7A6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H. Simon - GSI-CERN collaboration meeting 2025-05-07</a:t>
            </a:r>
          </a:p>
        </p:txBody>
      </p:sp>
      <p:pic>
        <p:nvPicPr>
          <p:cNvPr id="32" name="Picture 4">
            <a:extLst>
              <a:ext uri="{FF2B5EF4-FFF2-40B4-BE49-F238E27FC236}">
                <a16:creationId xmlns:a16="http://schemas.microsoft.com/office/drawing/2014/main" id="{C06336E8-1A22-459E-959B-AF5204F2AA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25" y="991575"/>
            <a:ext cx="2259185" cy="1243821"/>
          </a:xfrm>
          <a:prstGeom prst="rect">
            <a:avLst/>
          </a:prstGeom>
        </p:spPr>
      </p:pic>
      <p:sp>
        <p:nvSpPr>
          <p:cNvPr id="20" name="Foliennummernplatzhalter 19">
            <a:extLst>
              <a:ext uri="{FF2B5EF4-FFF2-40B4-BE49-F238E27FC236}">
                <a16:creationId xmlns:a16="http://schemas.microsoft.com/office/drawing/2014/main" id="{3EB8D818-524A-4F88-8D27-F6E3BA8FBA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5CBDDA-5CCF-8748-8988-9DC6C8981774}" type="slidenum">
              <a:rPr lang="en-GB" noProof="0" smtClean="0"/>
              <a:pPr/>
              <a:t>11</a:t>
            </a:fld>
            <a:endParaRPr lang="en-GB" noProof="0" dirty="0"/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4EC8100F-B011-4084-9166-9592890D8C48}"/>
              </a:ext>
            </a:extLst>
          </p:cNvPr>
          <p:cNvSpPr txBox="1"/>
          <p:nvPr/>
        </p:nvSpPr>
        <p:spPr>
          <a:xfrm>
            <a:off x="3758768" y="4160028"/>
            <a:ext cx="3016980" cy="646331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z="1200" dirty="0" err="1"/>
              <a:t>According</a:t>
            </a:r>
            <a:r>
              <a:rPr lang="de-DE" sz="1200" dirty="0"/>
              <a:t> </a:t>
            </a:r>
            <a:r>
              <a:rPr lang="de-DE" sz="1200" dirty="0" err="1"/>
              <a:t>to</a:t>
            </a:r>
            <a:r>
              <a:rPr lang="de-DE" sz="1200" dirty="0"/>
              <a:t> </a:t>
            </a:r>
            <a:r>
              <a:rPr lang="de-DE" sz="1200" dirty="0" err="1"/>
              <a:t>current</a:t>
            </a:r>
            <a:r>
              <a:rPr lang="de-DE" sz="1200" dirty="0"/>
              <a:t> </a:t>
            </a:r>
            <a:r>
              <a:rPr lang="de-DE" sz="1200" dirty="0" err="1"/>
              <a:t>planning</a:t>
            </a:r>
            <a:r>
              <a:rPr lang="de-DE" sz="1200" dirty="0"/>
              <a:t> </a:t>
            </a:r>
            <a:r>
              <a:rPr lang="de-DE" sz="1200" dirty="0" err="1"/>
              <a:t>the</a:t>
            </a:r>
            <a:endParaRPr lang="de-DE" sz="1200" dirty="0"/>
          </a:p>
          <a:p>
            <a:pPr algn="l"/>
            <a:r>
              <a:rPr lang="de-DE" sz="1200" dirty="0"/>
              <a:t>Low Energy Branch </a:t>
            </a:r>
            <a:r>
              <a:rPr lang="de-DE" sz="1200" dirty="0" err="1"/>
              <a:t>is</a:t>
            </a:r>
            <a:r>
              <a:rPr lang="de-DE" sz="1200" dirty="0"/>
              <a:t> </a:t>
            </a:r>
            <a:r>
              <a:rPr lang="de-DE" sz="1200" dirty="0" err="1"/>
              <a:t>the</a:t>
            </a:r>
            <a:r>
              <a:rPr lang="de-DE" sz="1200" dirty="0"/>
              <a:t> </a:t>
            </a:r>
            <a:r>
              <a:rPr lang="de-DE" sz="1200" dirty="0" err="1"/>
              <a:t>next</a:t>
            </a:r>
            <a:r>
              <a:rPr lang="de-DE" sz="1200" dirty="0"/>
              <a:t> NUSTAR </a:t>
            </a:r>
            <a:br>
              <a:rPr lang="de-DE" sz="1200" dirty="0"/>
            </a:br>
            <a:r>
              <a:rPr lang="de-DE" sz="1200" dirty="0" err="1"/>
              <a:t>facility</a:t>
            </a:r>
            <a:r>
              <a:rPr lang="de-DE" sz="1200" dirty="0"/>
              <a:t> </a:t>
            </a:r>
            <a:r>
              <a:rPr lang="de-DE" sz="1200" dirty="0" err="1"/>
              <a:t>to</a:t>
            </a:r>
            <a:r>
              <a:rPr lang="de-DE" sz="1200" dirty="0"/>
              <a:t> </a:t>
            </a:r>
            <a:r>
              <a:rPr lang="de-DE" sz="1200" dirty="0" err="1"/>
              <a:t>come</a:t>
            </a:r>
            <a:r>
              <a:rPr lang="de-DE" sz="1200" dirty="0"/>
              <a:t> (FS++)</a:t>
            </a:r>
          </a:p>
        </p:txBody>
      </p:sp>
    </p:spTree>
    <p:extLst>
      <p:ext uri="{BB962C8B-B14F-4D97-AF65-F5344CB8AC3E}">
        <p14:creationId xmlns:p14="http://schemas.microsoft.com/office/powerpoint/2010/main" val="5063875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/>
              <a:t>H. Simon - GSI-CERN collaboration meeting 2025-05-07</a:t>
            </a:r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12</a:t>
            </a:fld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744" y="194541"/>
            <a:ext cx="535780" cy="51933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FAA71EE1-42EC-4079-81D9-D6F2B66114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854" y="0"/>
            <a:ext cx="3019425" cy="14478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93D6428E-3690-4AE6-B9B8-EFE82906EA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1" y="1722853"/>
            <a:ext cx="6286500" cy="3076575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52C23053-B859-49A1-BB2C-97ABFAB4C350}"/>
              </a:ext>
            </a:extLst>
          </p:cNvPr>
          <p:cNvSpPr txBox="1"/>
          <p:nvPr/>
        </p:nvSpPr>
        <p:spPr>
          <a:xfrm>
            <a:off x="1969932" y="1384299"/>
            <a:ext cx="505267" cy="338554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z="1600" dirty="0"/>
              <a:t>[…]</a:t>
            </a:r>
          </a:p>
        </p:txBody>
      </p:sp>
    </p:spTree>
    <p:extLst>
      <p:ext uri="{BB962C8B-B14F-4D97-AF65-F5344CB8AC3E}">
        <p14:creationId xmlns:p14="http://schemas.microsoft.com/office/powerpoint/2010/main" val="24344549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EB0A1C-C53E-4FC4-B97B-24CC0056C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Amendment #3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845FF94-B5CA-4D06-A0F1-A11DFB673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13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03D001A-5F4E-4F5D-B2AA-18E027ED17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/>
              <a:t>H. Simon - GSI-CERN collaboration meeting 2025-05-07</a:t>
            </a:r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ABEB157B-4951-45B8-A508-8FBF85BD6E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927" y="1197282"/>
            <a:ext cx="5514975" cy="347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1505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03E74F-4F45-4A4E-89DD-172428F45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1600" dirty="0"/>
              <a:t>Summary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F85C7C5-B77F-4C0A-A94E-2E64EC617C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271" y="1013526"/>
            <a:ext cx="6315132" cy="3677689"/>
          </a:xfrm>
        </p:spPr>
        <p:txBody>
          <a:bodyPr/>
          <a:lstStyle/>
          <a:p>
            <a:r>
              <a:rPr lang="de-DE" sz="1400" dirty="0"/>
              <a:t>Very </a:t>
            </a:r>
            <a:r>
              <a:rPr lang="de-DE" sz="1400" dirty="0" err="1"/>
              <a:t>successful</a:t>
            </a:r>
            <a:r>
              <a:rPr lang="de-DE" sz="1400" dirty="0"/>
              <a:t> </a:t>
            </a:r>
            <a:r>
              <a:rPr lang="de-DE" sz="1400" dirty="0" err="1"/>
              <a:t>collaboration</a:t>
            </a:r>
            <a:r>
              <a:rPr lang="de-DE" sz="1400" dirty="0"/>
              <a:t> !</a:t>
            </a:r>
          </a:p>
          <a:p>
            <a:r>
              <a:rPr lang="de-DE" sz="1400" dirty="0"/>
              <a:t>Task Force </a:t>
            </a:r>
            <a:r>
              <a:rPr lang="de-DE" sz="1400" dirty="0" err="1"/>
              <a:t>activities</a:t>
            </a:r>
            <a:r>
              <a:rPr lang="de-DE" sz="1400" dirty="0"/>
              <a:t> </a:t>
            </a:r>
            <a:r>
              <a:rPr lang="de-DE" sz="1400" dirty="0" err="1"/>
              <a:t>enabled</a:t>
            </a:r>
            <a:r>
              <a:rPr lang="de-DE" sz="1400" dirty="0"/>
              <a:t> </a:t>
            </a:r>
            <a:r>
              <a:rPr lang="de-DE" sz="1400" dirty="0" err="1"/>
              <a:t>major</a:t>
            </a:r>
            <a:r>
              <a:rPr lang="de-DE" sz="1400" dirty="0"/>
              <a:t> </a:t>
            </a:r>
            <a:r>
              <a:rPr lang="de-DE" sz="1400" dirty="0" err="1"/>
              <a:t>improvements</a:t>
            </a:r>
            <a:r>
              <a:rPr lang="de-DE" sz="1400" dirty="0"/>
              <a:t> </a:t>
            </a:r>
            <a:r>
              <a:rPr lang="de-DE" sz="1400" dirty="0" err="1"/>
              <a:t>mitigating</a:t>
            </a:r>
            <a:r>
              <a:rPr lang="de-DE" sz="1400" dirty="0"/>
              <a:t> </a:t>
            </a:r>
            <a:r>
              <a:rPr lang="de-DE" sz="1400" dirty="0" err="1"/>
              <a:t>quality</a:t>
            </a:r>
            <a:r>
              <a:rPr lang="de-DE" sz="1400" dirty="0"/>
              <a:t> </a:t>
            </a:r>
            <a:r>
              <a:rPr lang="de-DE" sz="1400" dirty="0" err="1"/>
              <a:t>problems</a:t>
            </a:r>
            <a:r>
              <a:rPr lang="de-DE" sz="1400" dirty="0"/>
              <a:t> and </a:t>
            </a:r>
            <a:r>
              <a:rPr lang="de-DE" sz="1400" dirty="0" err="1"/>
              <a:t>FoS</a:t>
            </a:r>
            <a:r>
              <a:rPr lang="de-DE" sz="1400" dirty="0"/>
              <a:t> </a:t>
            </a:r>
            <a:r>
              <a:rPr lang="de-DE" sz="1400" dirty="0" err="1"/>
              <a:t>child</a:t>
            </a:r>
            <a:r>
              <a:rPr lang="de-DE" sz="1400" dirty="0"/>
              <a:t> </a:t>
            </a:r>
            <a:r>
              <a:rPr lang="de-DE" sz="1400" dirty="0" err="1"/>
              <a:t>deseases</a:t>
            </a:r>
            <a:r>
              <a:rPr lang="de-DE" sz="1400" dirty="0"/>
              <a:t> in </a:t>
            </a:r>
            <a:r>
              <a:rPr lang="de-DE" sz="1400" dirty="0" err="1"/>
              <a:t>both</a:t>
            </a:r>
            <a:r>
              <a:rPr lang="de-DE" sz="1400" dirty="0"/>
              <a:t> </a:t>
            </a:r>
            <a:r>
              <a:rPr lang="de-DE" sz="1400" dirty="0" err="1"/>
              <a:t>magnet</a:t>
            </a:r>
            <a:r>
              <a:rPr lang="de-DE" sz="1400" dirty="0"/>
              <a:t> supplier </a:t>
            </a:r>
            <a:r>
              <a:rPr lang="de-DE" sz="1400" dirty="0" err="1"/>
              <a:t>chains</a:t>
            </a:r>
            <a:r>
              <a:rPr lang="de-DE" sz="1400" dirty="0"/>
              <a:t>!</a:t>
            </a:r>
          </a:p>
          <a:p>
            <a:r>
              <a:rPr lang="de-DE" sz="1400" dirty="0" err="1"/>
              <a:t>Expediting</a:t>
            </a:r>
            <a:r>
              <a:rPr lang="de-DE" sz="1400" dirty="0"/>
              <a:t> and </a:t>
            </a:r>
            <a:r>
              <a:rPr lang="de-DE" sz="1400" dirty="0" err="1"/>
              <a:t>technical</a:t>
            </a:r>
            <a:r>
              <a:rPr lang="de-DE" sz="1400" dirty="0"/>
              <a:t> </a:t>
            </a:r>
            <a:r>
              <a:rPr lang="de-DE" sz="1400" dirty="0" err="1"/>
              <a:t>advisors</a:t>
            </a:r>
            <a:r>
              <a:rPr lang="de-DE" sz="1400" dirty="0"/>
              <a:t> in </a:t>
            </a:r>
            <a:r>
              <a:rPr lang="de-DE" sz="1400" dirty="0" err="1"/>
              <a:t>place</a:t>
            </a:r>
            <a:r>
              <a:rPr lang="de-DE" sz="1400" dirty="0"/>
              <a:t>, </a:t>
            </a:r>
            <a:r>
              <a:rPr lang="de-DE" sz="1400" dirty="0" err="1"/>
              <a:t>especially</a:t>
            </a:r>
            <a:r>
              <a:rPr lang="de-DE" sz="1400" dirty="0"/>
              <a:t> </a:t>
            </a:r>
            <a:r>
              <a:rPr lang="de-DE" sz="1400" dirty="0" err="1"/>
              <a:t>to</a:t>
            </a:r>
            <a:r>
              <a:rPr lang="de-DE" sz="1400" dirty="0"/>
              <a:t> </a:t>
            </a:r>
            <a:r>
              <a:rPr lang="de-DE" sz="1400" dirty="0" err="1">
                <a:solidFill>
                  <a:srgbClr val="C00000"/>
                </a:solidFill>
              </a:rPr>
              <a:t>stabilize</a:t>
            </a:r>
            <a:r>
              <a:rPr lang="de-DE" sz="1400" dirty="0"/>
              <a:t> </a:t>
            </a:r>
            <a:r>
              <a:rPr lang="de-DE" sz="1400" dirty="0" err="1">
                <a:solidFill>
                  <a:srgbClr val="C00000"/>
                </a:solidFill>
              </a:rPr>
              <a:t>Elytt</a:t>
            </a:r>
            <a:r>
              <a:rPr lang="de-DE" sz="1400" dirty="0">
                <a:solidFill>
                  <a:srgbClr val="C00000"/>
                </a:solidFill>
              </a:rPr>
              <a:t> </a:t>
            </a:r>
            <a:r>
              <a:rPr lang="de-DE" sz="1400" dirty="0" err="1">
                <a:solidFill>
                  <a:srgbClr val="C00000"/>
                </a:solidFill>
              </a:rPr>
              <a:t>delivery</a:t>
            </a:r>
            <a:r>
              <a:rPr lang="de-DE" sz="1400" dirty="0">
                <a:solidFill>
                  <a:srgbClr val="C00000"/>
                </a:solidFill>
              </a:rPr>
              <a:t> </a:t>
            </a:r>
            <a:r>
              <a:rPr lang="de-DE" sz="1400" dirty="0" err="1">
                <a:solidFill>
                  <a:srgbClr val="C00000"/>
                </a:solidFill>
              </a:rPr>
              <a:t>schedule</a:t>
            </a:r>
            <a:br>
              <a:rPr lang="de-DE" sz="1400" dirty="0"/>
            </a:br>
            <a:endParaRPr lang="de-DE" sz="1400" dirty="0"/>
          </a:p>
          <a:p>
            <a:r>
              <a:rPr lang="de-DE" sz="1400" dirty="0" err="1">
                <a:solidFill>
                  <a:srgbClr val="0070C0"/>
                </a:solidFill>
              </a:rPr>
              <a:t>No</a:t>
            </a:r>
            <a:r>
              <a:rPr lang="de-DE" sz="1400" dirty="0">
                <a:solidFill>
                  <a:srgbClr val="0070C0"/>
                </a:solidFill>
              </a:rPr>
              <a:t> apparent issues </a:t>
            </a:r>
            <a:r>
              <a:rPr lang="de-DE" sz="1400" dirty="0" err="1">
                <a:solidFill>
                  <a:srgbClr val="0070C0"/>
                </a:solidFill>
              </a:rPr>
              <a:t>for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current</a:t>
            </a:r>
            <a:r>
              <a:rPr lang="de-DE" sz="1400" dirty="0">
                <a:solidFill>
                  <a:srgbClr val="0070C0"/>
                </a:solidFill>
              </a:rPr>
              <a:t> Early Science </a:t>
            </a:r>
            <a:r>
              <a:rPr lang="de-DE" sz="1400" dirty="0" err="1">
                <a:solidFill>
                  <a:srgbClr val="0070C0"/>
                </a:solidFill>
              </a:rPr>
              <a:t>scope</a:t>
            </a:r>
            <a:endParaRPr lang="de-DE" sz="1400" dirty="0">
              <a:solidFill>
                <a:srgbClr val="0070C0"/>
              </a:solidFill>
            </a:endParaRPr>
          </a:p>
          <a:p>
            <a:r>
              <a:rPr lang="de-DE" sz="1400" dirty="0">
                <a:solidFill>
                  <a:srgbClr val="0070C0"/>
                </a:solidFill>
              </a:rPr>
              <a:t>Potential </a:t>
            </a:r>
            <a:r>
              <a:rPr lang="de-DE" sz="1400" dirty="0" err="1">
                <a:solidFill>
                  <a:srgbClr val="0070C0"/>
                </a:solidFill>
              </a:rPr>
              <a:t>ramp-up</a:t>
            </a:r>
            <a:r>
              <a:rPr lang="de-DE" sz="1400" dirty="0">
                <a:solidFill>
                  <a:srgbClr val="0070C0"/>
                </a:solidFill>
              </a:rPr>
              <a:t> of GSI testing team </a:t>
            </a:r>
            <a:r>
              <a:rPr lang="de-DE" sz="1400" dirty="0" err="1">
                <a:solidFill>
                  <a:srgbClr val="0070C0"/>
                </a:solidFill>
              </a:rPr>
              <a:t>if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required</a:t>
            </a:r>
            <a:endParaRPr lang="de-DE" sz="1400" dirty="0">
              <a:solidFill>
                <a:srgbClr val="0070C0"/>
              </a:solidFill>
            </a:endParaRPr>
          </a:p>
          <a:p>
            <a:r>
              <a:rPr lang="de-DE" sz="1400" dirty="0">
                <a:solidFill>
                  <a:srgbClr val="0070C0"/>
                </a:solidFill>
              </a:rPr>
              <a:t>Facility related </a:t>
            </a:r>
            <a:r>
              <a:rPr lang="de-DE" sz="1400" dirty="0" err="1">
                <a:solidFill>
                  <a:srgbClr val="0070C0"/>
                </a:solidFill>
              </a:rPr>
              <a:t>improvements</a:t>
            </a:r>
            <a:r>
              <a:rPr lang="de-DE" sz="1400" dirty="0">
                <a:solidFill>
                  <a:srgbClr val="0070C0"/>
                </a:solidFill>
              </a:rPr>
              <a:t> (</a:t>
            </a:r>
            <a:r>
              <a:rPr lang="de-DE" sz="1400" dirty="0" err="1">
                <a:solidFill>
                  <a:srgbClr val="0070C0"/>
                </a:solidFill>
              </a:rPr>
              <a:t>see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following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talk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by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>
                <a:solidFill>
                  <a:srgbClr val="0070C0"/>
                </a:solidFill>
                <a:sym typeface="Wingdings" panose="05000000000000000000" pitchFamily="2" charset="2"/>
              </a:rPr>
              <a:t>Germana Riddone)</a:t>
            </a:r>
            <a:endParaRPr lang="de-DE" sz="1400" dirty="0">
              <a:solidFill>
                <a:srgbClr val="0070C0"/>
              </a:solidFill>
            </a:endParaRPr>
          </a:p>
          <a:p>
            <a:endParaRPr lang="de-DE" sz="1400" dirty="0"/>
          </a:p>
          <a:p>
            <a:r>
              <a:rPr lang="de-DE" sz="1400" dirty="0"/>
              <a:t>Next </a:t>
            </a:r>
            <a:r>
              <a:rPr lang="de-DE" sz="1400" dirty="0" err="1"/>
              <a:t>steps</a:t>
            </a:r>
            <a:r>
              <a:rPr lang="de-DE" sz="1400" dirty="0"/>
              <a:t>: 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400" dirty="0"/>
              <a:t>Early Science </a:t>
            </a:r>
            <a:r>
              <a:rPr lang="de-DE" sz="1400" dirty="0" err="1"/>
              <a:t>Shifted</a:t>
            </a:r>
            <a:r>
              <a:rPr lang="de-DE" sz="1400" dirty="0"/>
              <a:t> </a:t>
            </a:r>
            <a:r>
              <a:rPr lang="de-DE" sz="1400" dirty="0" err="1"/>
              <a:t>Scope</a:t>
            </a:r>
            <a:r>
              <a:rPr lang="de-DE" sz="1400" dirty="0"/>
              <a:t> / First Science++ </a:t>
            </a:r>
            <a:r>
              <a:rPr lang="de-DE" sz="1400" dirty="0" err="1"/>
              <a:t>scenario</a:t>
            </a:r>
            <a:r>
              <a:rPr lang="de-DE" sz="1400" dirty="0"/>
              <a:t>: </a:t>
            </a:r>
            <a:br>
              <a:rPr lang="de-DE" sz="1400" dirty="0"/>
            </a:br>
            <a:r>
              <a:rPr lang="de-DE" sz="1400" dirty="0" err="1">
                <a:solidFill>
                  <a:schemeClr val="accent1"/>
                </a:solidFill>
              </a:rPr>
              <a:t>Branched</a:t>
            </a:r>
            <a:r>
              <a:rPr lang="de-DE" sz="1400" dirty="0">
                <a:solidFill>
                  <a:schemeClr val="accent1"/>
                </a:solidFill>
              </a:rPr>
              <a:t> </a:t>
            </a:r>
            <a:r>
              <a:rPr lang="de-DE" sz="1400" dirty="0" err="1">
                <a:solidFill>
                  <a:schemeClr val="accent1"/>
                </a:solidFill>
              </a:rPr>
              <a:t>Dipoles</a:t>
            </a:r>
            <a:r>
              <a:rPr lang="de-DE" sz="1400" dirty="0">
                <a:solidFill>
                  <a:schemeClr val="accent1"/>
                </a:solidFill>
              </a:rPr>
              <a:t> </a:t>
            </a:r>
            <a:r>
              <a:rPr lang="de-DE" sz="1400" dirty="0"/>
              <a:t>/ </a:t>
            </a:r>
            <a:r>
              <a:rPr lang="de-DE" sz="1400" dirty="0">
                <a:solidFill>
                  <a:schemeClr val="accent1"/>
                </a:solidFill>
              </a:rPr>
              <a:t>Low Energy Branch               </a:t>
            </a:r>
            <a:r>
              <a:rPr lang="de-DE" sz="1400" dirty="0"/>
              <a:t>(2027 … 2028)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400" dirty="0"/>
              <a:t>First Science++ </a:t>
            </a:r>
            <a:r>
              <a:rPr lang="de-DE" sz="1400" dirty="0" err="1"/>
              <a:t>scenario</a:t>
            </a:r>
            <a:r>
              <a:rPr lang="de-DE" sz="1400" dirty="0"/>
              <a:t> / </a:t>
            </a:r>
            <a:r>
              <a:rPr lang="de-DE" sz="1400" dirty="0" err="1"/>
              <a:t>MSVc</a:t>
            </a:r>
            <a:r>
              <a:rPr lang="de-DE" sz="1400" dirty="0"/>
              <a:t> : </a:t>
            </a:r>
            <a:br>
              <a:rPr lang="de-DE" sz="1400" dirty="0"/>
            </a:br>
            <a:r>
              <a:rPr lang="de-DE" sz="1400" dirty="0"/>
              <a:t>Energy </a:t>
            </a:r>
            <a:r>
              <a:rPr lang="de-DE" sz="1400" dirty="0" err="1"/>
              <a:t>buncher</a:t>
            </a:r>
            <a:r>
              <a:rPr lang="de-DE" sz="1400" dirty="0"/>
              <a:t> &amp; </a:t>
            </a:r>
            <a:r>
              <a:rPr lang="de-DE" sz="1400" dirty="0" err="1"/>
              <a:t>spectrometer</a:t>
            </a:r>
            <a:r>
              <a:rPr lang="de-DE" sz="1400" dirty="0"/>
              <a:t>, </a:t>
            </a:r>
            <a:r>
              <a:rPr lang="de-DE" sz="1400" dirty="0">
                <a:solidFill>
                  <a:schemeClr val="accent1"/>
                </a:solidFill>
              </a:rPr>
              <a:t>Ring-Branch </a:t>
            </a:r>
            <a:r>
              <a:rPr lang="de-DE" sz="1400" dirty="0" err="1">
                <a:solidFill>
                  <a:schemeClr val="accent1"/>
                </a:solidFill>
              </a:rPr>
              <a:t>Multiplets</a:t>
            </a:r>
            <a:r>
              <a:rPr lang="de-DE" sz="1400" dirty="0">
                <a:solidFill>
                  <a:schemeClr val="accent1"/>
                </a:solidFill>
              </a:rPr>
              <a:t>  </a:t>
            </a:r>
            <a:r>
              <a:rPr lang="de-DE" sz="1600" dirty="0"/>
              <a:t>																</a:t>
            </a:r>
            <a:r>
              <a:rPr lang="de-DE" sz="1400" dirty="0"/>
              <a:t>                       (2028 … 2029)</a:t>
            </a:r>
          </a:p>
          <a:p>
            <a:pPr marL="0" indent="0">
              <a:buNone/>
            </a:pPr>
            <a:r>
              <a:rPr lang="de-DE" sz="1800" dirty="0"/>
              <a:t>    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79F2245-8C9C-4C5D-8F2C-2420DF7B9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14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AED154A-05AE-47A5-A7C8-44D843D1E0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/>
              <a:t>H. Simon - GSI-CERN collaboration meeting 2025-05-07</a:t>
            </a:r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5EE96AFF-C426-4D7E-B9A7-ECC425AD77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744" y="194541"/>
            <a:ext cx="535780" cy="519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2756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/>
              <a:t>H. Simon - GSI-CERN collaboration meeting 2025-05-07</a:t>
            </a:r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15</a:t>
            </a:fld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744" y="194541"/>
            <a:ext cx="535780" cy="51933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405446" y="2472614"/>
            <a:ext cx="200567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>
                <a:solidFill>
                  <a:prstClr val="black"/>
                </a:solidFill>
              </a:rPr>
              <a:t>Backup transparencies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9231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575901-8A03-4CB3-966A-EF98C21CB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Collaboration Topics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8727C91-439B-4B8C-B08F-5227BFBA62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Task Force </a:t>
            </a:r>
            <a:r>
              <a:rPr lang="de-DE" dirty="0" err="1"/>
              <a:t>activities</a:t>
            </a:r>
            <a:r>
              <a:rPr lang="de-DE" dirty="0"/>
              <a:t> </a:t>
            </a:r>
            <a:r>
              <a:rPr lang="de-DE" dirty="0">
                <a:sym typeface="Wingdings" panose="05000000000000000000" pitchFamily="2" charset="2"/>
              </a:rPr>
              <a:t></a:t>
            </a:r>
            <a:r>
              <a:rPr lang="de-DE" dirty="0"/>
              <a:t> </a:t>
            </a:r>
            <a:r>
              <a:rPr lang="de-DE" dirty="0" err="1"/>
              <a:t>prepare</a:t>
            </a:r>
            <a:r>
              <a:rPr lang="de-DE" dirty="0"/>
              <a:t> </a:t>
            </a:r>
            <a:r>
              <a:rPr lang="de-DE" dirty="0" err="1"/>
              <a:t>series</a:t>
            </a:r>
            <a:r>
              <a:rPr lang="de-DE" dirty="0"/>
              <a:t> production</a:t>
            </a:r>
          </a:p>
          <a:p>
            <a:pPr lvl="1"/>
            <a:r>
              <a:rPr lang="de-DE" dirty="0"/>
              <a:t>ASG Quality, </a:t>
            </a:r>
            <a:r>
              <a:rPr lang="de-DE" dirty="0" err="1"/>
              <a:t>Brazing</a:t>
            </a:r>
            <a:endParaRPr lang="de-DE" dirty="0"/>
          </a:p>
          <a:p>
            <a:pPr lvl="1"/>
            <a:r>
              <a:rPr lang="de-DE" dirty="0" err="1"/>
              <a:t>Elytt</a:t>
            </a:r>
            <a:r>
              <a:rPr lang="de-DE" dirty="0"/>
              <a:t>  Quality, </a:t>
            </a:r>
            <a:r>
              <a:rPr lang="de-DE" dirty="0" err="1"/>
              <a:t>Brazing</a:t>
            </a:r>
            <a:r>
              <a:rPr lang="de-DE" dirty="0"/>
              <a:t> &amp; </a:t>
            </a:r>
            <a:r>
              <a:rPr lang="de-DE" dirty="0" err="1"/>
              <a:t>Chamfer</a:t>
            </a:r>
            <a:r>
              <a:rPr lang="de-DE" dirty="0"/>
              <a:t> Fixation</a:t>
            </a:r>
          </a:p>
          <a:p>
            <a:pPr lvl="1"/>
            <a:r>
              <a:rPr lang="de-DE" dirty="0"/>
              <a:t>Feed-Through </a:t>
            </a:r>
            <a:r>
              <a:rPr lang="de-DE" dirty="0" err="1"/>
              <a:t>Issue</a:t>
            </a:r>
            <a:br>
              <a:rPr lang="de-DE" dirty="0"/>
            </a:br>
            <a:endParaRPr lang="de-DE" dirty="0"/>
          </a:p>
          <a:p>
            <a:r>
              <a:rPr lang="de-DE" dirty="0"/>
              <a:t>Amendment #3 </a:t>
            </a:r>
            <a:r>
              <a:rPr lang="de-DE" dirty="0" err="1"/>
              <a:t>to</a:t>
            </a:r>
            <a:r>
              <a:rPr lang="de-DE" dirty="0"/>
              <a:t> Addendum #12 KR3912 </a:t>
            </a:r>
            <a:r>
              <a:rPr lang="de-DE" dirty="0" err="1"/>
              <a:t>to</a:t>
            </a:r>
            <a:r>
              <a:rPr lang="de-DE" dirty="0"/>
              <a:t> Agreement  K1727/DG</a:t>
            </a:r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C1668EB-58D3-4893-AC1C-94F336F54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32F1FD6-7AAB-4279-AA80-419A0784F0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/>
              <a:t>H. Simon - GSI-CERN collaboration meeting 2025-05-07</a:t>
            </a:r>
            <a:endParaRPr lang="de-DE" dirty="0"/>
          </a:p>
        </p:txBody>
      </p:sp>
      <p:pic>
        <p:nvPicPr>
          <p:cNvPr id="6" name="Grafik 7">
            <a:extLst>
              <a:ext uri="{FF2B5EF4-FFF2-40B4-BE49-F238E27FC236}">
                <a16:creationId xmlns:a16="http://schemas.microsoft.com/office/drawing/2014/main" id="{50D83FD0-F1B5-46AB-ACDB-A3D2CF975C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744" y="194541"/>
            <a:ext cx="535780" cy="519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550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>
          <a:xfrm>
            <a:off x="7964992" y="6552643"/>
            <a:ext cx="744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457200" rtl="0" eaLnBrk="1" latinLnBrk="0" hangingPunct="1">
              <a:defRPr sz="10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5CBDDA-5CCF-8748-8988-9DC6C8981774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146313" y="180393"/>
            <a:ext cx="4402808" cy="590668"/>
          </a:xfrm>
        </p:spPr>
        <p:txBody>
          <a:bodyPr>
            <a:normAutofit/>
          </a:bodyPr>
          <a:lstStyle/>
          <a:p>
            <a:r>
              <a:rPr lang="en-GB" dirty="0"/>
              <a:t>Superconducting multiplets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/>
              <a:t>H. Simon - GSI-CERN collaboration meeting 2025-05-07</a:t>
            </a:r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392233" y="1315457"/>
            <a:ext cx="6140185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/>
              <a:t>Mitigation and repair schedule in continuous work with ASG (since 20231120)</a:t>
            </a:r>
          </a:p>
          <a:p>
            <a:r>
              <a:rPr lang="en-GB" sz="1200" dirty="0"/>
              <a:t>Decision points Feb 2024, May 2024 following revised magnet SAT testing</a:t>
            </a:r>
          </a:p>
          <a:p>
            <a:endParaRPr lang="en-GB" sz="1200" dirty="0"/>
          </a:p>
          <a:p>
            <a:r>
              <a:rPr lang="en-GB" sz="1200" dirty="0"/>
              <a:t>revision strategy for </a:t>
            </a:r>
          </a:p>
          <a:p>
            <a:r>
              <a:rPr lang="en-GB" sz="1200" dirty="0"/>
              <a:t> 5 pcs </a:t>
            </a:r>
            <a:r>
              <a:rPr lang="en-GB" sz="1200" b="1" dirty="0"/>
              <a:t>Early Science </a:t>
            </a:r>
            <a:r>
              <a:rPr lang="en-GB" sz="1200" dirty="0"/>
              <a:t>magnet incl. spare requested</a:t>
            </a:r>
          </a:p>
          <a:p>
            <a:endParaRPr lang="en-GB" sz="1200" dirty="0"/>
          </a:p>
          <a:p>
            <a:r>
              <a:rPr lang="en-US" sz="1200" dirty="0"/>
              <a:t>finished magnets</a:t>
            </a:r>
            <a:br>
              <a:rPr lang="en-US" sz="1200" dirty="0"/>
            </a:br>
            <a:r>
              <a:rPr lang="en-US" sz="1200" dirty="0"/>
              <a:t> 5 pcs </a:t>
            </a:r>
            <a:r>
              <a:rPr lang="en-US" sz="1200" b="1" dirty="0"/>
              <a:t>Early Science</a:t>
            </a:r>
            <a:endParaRPr lang="en-GB" sz="1200" b="1" dirty="0"/>
          </a:p>
          <a:p>
            <a:r>
              <a:rPr lang="en-GB" sz="1200" dirty="0"/>
              <a:t>assembled magnets  </a:t>
            </a:r>
          </a:p>
          <a:p>
            <a:r>
              <a:rPr lang="en-US" sz="1200" dirty="0"/>
              <a:t> 7 pcs </a:t>
            </a:r>
            <a:r>
              <a:rPr lang="en-US" sz="1200" b="1" dirty="0"/>
              <a:t>Early Science</a:t>
            </a:r>
            <a:r>
              <a:rPr lang="en-US" sz="1200" dirty="0"/>
              <a:t>,  </a:t>
            </a:r>
            <a:r>
              <a:rPr lang="en-US" sz="1200" dirty="0">
                <a:solidFill>
                  <a:srgbClr val="92D050"/>
                </a:solidFill>
              </a:rPr>
              <a:t>1 pcs not Early Science</a:t>
            </a:r>
          </a:p>
          <a:p>
            <a:r>
              <a:rPr lang="en-US" sz="1200" dirty="0"/>
              <a:t>un-assembled</a:t>
            </a:r>
          </a:p>
          <a:p>
            <a:r>
              <a:rPr lang="en-US" sz="1200" dirty="0"/>
              <a:t> 5 pcs </a:t>
            </a:r>
            <a:r>
              <a:rPr lang="en-US" sz="1200" b="1" dirty="0"/>
              <a:t>Early Science</a:t>
            </a:r>
            <a:r>
              <a:rPr lang="en-US" sz="1200" dirty="0"/>
              <a:t>:  </a:t>
            </a:r>
            <a:r>
              <a:rPr lang="en-US" sz="1200" dirty="0">
                <a:solidFill>
                  <a:srgbClr val="92D050"/>
                </a:solidFill>
              </a:rPr>
              <a:t>9 pcs not Early Science</a:t>
            </a:r>
          </a:p>
          <a:p>
            <a:endParaRPr lang="en-GB" sz="12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3267" y="2014727"/>
            <a:ext cx="1592429" cy="20911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l="701"/>
          <a:stretch/>
        </p:blipFill>
        <p:spPr>
          <a:xfrm>
            <a:off x="2295181" y="3664052"/>
            <a:ext cx="1167144" cy="12873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CB05C9D0-F5E8-4CCA-A343-F6C924AFC4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744" y="194541"/>
            <a:ext cx="535780" cy="519330"/>
          </a:xfrm>
          <a:prstGeom prst="rect">
            <a:avLst/>
          </a:prstGeom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B2CB03FC-B5DE-4D3D-8CAD-DDD40441D1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5792" y="3694655"/>
            <a:ext cx="1851640" cy="1218527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94BA7CCA-1FCE-463C-A894-2F1A9265E4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675" y="3311589"/>
            <a:ext cx="776512" cy="789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4EEFE72C-8367-47B3-B714-D63707F5A8B4}"/>
              </a:ext>
            </a:extLst>
          </p:cNvPr>
          <p:cNvSpPr txBox="1"/>
          <p:nvPr/>
        </p:nvSpPr>
        <p:spPr>
          <a:xfrm>
            <a:off x="4017407" y="4340080"/>
            <a:ext cx="2498889" cy="523220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z="1400" dirty="0" err="1">
                <a:solidFill>
                  <a:srgbClr val="0070C0"/>
                </a:solidFill>
              </a:rPr>
              <a:t>Finally</a:t>
            </a:r>
            <a:r>
              <a:rPr lang="de-DE" sz="1400" dirty="0">
                <a:solidFill>
                  <a:srgbClr val="0070C0"/>
                </a:solidFill>
              </a:rPr>
              <a:t>, all </a:t>
            </a:r>
            <a:r>
              <a:rPr lang="de-DE" sz="1400" dirty="0" err="1">
                <a:solidFill>
                  <a:srgbClr val="0070C0"/>
                </a:solidFill>
              </a:rPr>
              <a:t>magnets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are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being</a:t>
            </a:r>
            <a:br>
              <a:rPr lang="de-DE" sz="1400" dirty="0">
                <a:solidFill>
                  <a:srgbClr val="0070C0"/>
                </a:solidFill>
              </a:rPr>
            </a:br>
            <a:r>
              <a:rPr lang="de-DE" sz="1400" dirty="0" err="1">
                <a:solidFill>
                  <a:srgbClr val="0070C0"/>
                </a:solidFill>
              </a:rPr>
              <a:t>built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with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new</a:t>
            </a:r>
            <a:r>
              <a:rPr lang="de-DE" sz="1400" dirty="0">
                <a:solidFill>
                  <a:srgbClr val="0070C0"/>
                </a:solidFill>
              </a:rPr>
              <a:t> design.</a:t>
            </a:r>
          </a:p>
        </p:txBody>
      </p:sp>
    </p:spTree>
    <p:extLst>
      <p:ext uri="{BB962C8B-B14F-4D97-AF65-F5344CB8AC3E}">
        <p14:creationId xmlns:p14="http://schemas.microsoft.com/office/powerpoint/2010/main" val="2587374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err="1"/>
              <a:t>Delivery</a:t>
            </a:r>
            <a:r>
              <a:rPr lang="de-DE" dirty="0"/>
              <a:t> </a:t>
            </a:r>
            <a:r>
              <a:rPr lang="de-DE" dirty="0" err="1"/>
              <a:t>schedule</a:t>
            </a:r>
            <a:r>
              <a:rPr lang="de-DE" dirty="0"/>
              <a:t> </a:t>
            </a:r>
            <a:r>
              <a:rPr lang="de-DE" dirty="0" err="1"/>
              <a:t>agreed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ASG 06/2024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971802" y="4920459"/>
            <a:ext cx="2621900" cy="267868"/>
          </a:xfrm>
        </p:spPr>
        <p:txBody>
          <a:bodyPr/>
          <a:lstStyle/>
          <a:p>
            <a:pPr algn="l"/>
            <a:r>
              <a:rPr lang="en-US"/>
              <a:t>H. Simon - GSI-CERN collaboration meeting 2025-05-07</a:t>
            </a:r>
            <a:endParaRPr lang="de-D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298407" y="4914900"/>
            <a:ext cx="559594" cy="273844"/>
          </a:xfrm>
        </p:spPr>
        <p:txBody>
          <a:bodyPr/>
          <a:lstStyle/>
          <a:p>
            <a:fld id="{125CBDDA-5CCF-8748-8988-9DC6C8981774}" type="slidenum">
              <a:rPr lang="de-DE" smtClean="0"/>
              <a:t>4</a:t>
            </a:fld>
            <a:endParaRPr lang="de-DE"/>
          </a:p>
        </p:txBody>
      </p:sp>
      <p:grpSp>
        <p:nvGrpSpPr>
          <p:cNvPr id="5" name="Group 4"/>
          <p:cNvGrpSpPr/>
          <p:nvPr/>
        </p:nvGrpSpPr>
        <p:grpSpPr>
          <a:xfrm>
            <a:off x="207936" y="1166045"/>
            <a:ext cx="5836465" cy="3754413"/>
            <a:chOff x="1141938" y="1713168"/>
            <a:chExt cx="7837508" cy="496842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/>
            <a:srcRect b="52866"/>
            <a:stretch/>
          </p:blipFill>
          <p:spPr>
            <a:xfrm>
              <a:off x="1141938" y="1713168"/>
              <a:ext cx="6333549" cy="467400"/>
            </a:xfrm>
            <a:prstGeom prst="rect">
              <a:avLst/>
            </a:prstGeom>
          </p:spPr>
        </p:pic>
        <p:pic>
          <p:nvPicPr>
            <p:cNvPr id="7" name="Grafik 1" descr="cid:image001.png@01DABBFC.A523A3E0"/>
            <p:cNvPicPr>
              <a:picLocks noChangeAspect="1" noChangeArrowheads="1"/>
            </p:cNvPicPr>
            <p:nvPr/>
          </p:nvPicPr>
          <p:blipFill>
            <a:blip r:embed="rId3" r:link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2618" y="2704820"/>
              <a:ext cx="7796828" cy="39767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TextBox 8"/>
          <p:cNvSpPr txBox="1"/>
          <p:nvPr/>
        </p:nvSpPr>
        <p:spPr>
          <a:xfrm>
            <a:off x="2417427" y="4491435"/>
            <a:ext cx="4046749" cy="276999"/>
          </a:xfrm>
          <a:prstGeom prst="rect">
            <a:avLst/>
          </a:prstGeom>
        </p:spPr>
        <p:txBody>
          <a:bodyPr vert="horz" wrap="none" lIns="68580" tIns="34290" rIns="68580" bIns="34290" rtlCol="0" anchor="t">
            <a:spAutoFit/>
          </a:bodyPr>
          <a:lstStyle/>
          <a:p>
            <a:pPr algn="l"/>
            <a:r>
              <a:rPr lang="de-DE" sz="1350" dirty="0" err="1"/>
              <a:t>Stabilized</a:t>
            </a:r>
            <a:r>
              <a:rPr lang="de-DE" sz="1350" dirty="0"/>
              <a:t> </a:t>
            </a:r>
            <a:r>
              <a:rPr lang="de-DE" sz="1350" dirty="0" err="1"/>
              <a:t>schedule</a:t>
            </a:r>
            <a:r>
              <a:rPr lang="de-DE" sz="1350" dirty="0"/>
              <a:t> (</a:t>
            </a:r>
            <a:r>
              <a:rPr lang="de-DE" sz="1350" dirty="0" err="1"/>
              <a:t>see</a:t>
            </a:r>
            <a:r>
              <a:rPr lang="de-DE" sz="1350" dirty="0"/>
              <a:t> </a:t>
            </a:r>
            <a:r>
              <a:rPr lang="de-DE" sz="1350" dirty="0" err="1"/>
              <a:t>talk</a:t>
            </a:r>
            <a:r>
              <a:rPr lang="de-DE" sz="1350" dirty="0"/>
              <a:t> </a:t>
            </a:r>
            <a:r>
              <a:rPr lang="de-DE" sz="1350" u="sng" dirty="0"/>
              <a:t>V. Ricciardi</a:t>
            </a:r>
            <a:r>
              <a:rPr lang="de-DE" sz="1350" dirty="0"/>
              <a:t>, H. Bajas)</a:t>
            </a:r>
            <a:endParaRPr lang="en-GB" sz="1350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C7C3BCD9-7F9B-4293-9704-AEF705D0A5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744" y="194541"/>
            <a:ext cx="535780" cy="519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9982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342900"/>
            <a:fld id="{125CBDDA-5CCF-8748-8988-9DC6C8981774}" type="slidenum">
              <a:rPr lang="en-GB"/>
              <a:pPr defTabSz="342900"/>
              <a:t>5</a:t>
            </a:fld>
            <a:endParaRPr lang="en-GB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Activities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 defTabSz="342900"/>
            <a:r>
              <a:rPr lang="en-US">
                <a:latin typeface="Arial"/>
              </a:rPr>
              <a:t>H. Simon - GSI-CERN collaboration meeting 2025-05-07</a:t>
            </a:r>
            <a:endParaRPr lang="en-GB" dirty="0">
              <a:latin typeface="Arial"/>
            </a:endParaRPr>
          </a:p>
        </p:txBody>
      </p:sp>
      <p:graphicFrame>
        <p:nvGraphicFramePr>
          <p:cNvPr id="8" name="Diagramm 7"/>
          <p:cNvGraphicFramePr/>
          <p:nvPr>
            <p:extLst>
              <p:ext uri="{D42A27DB-BD31-4B8C-83A1-F6EECF244321}">
                <p14:modId xmlns:p14="http://schemas.microsoft.com/office/powerpoint/2010/main" val="4110351057"/>
              </p:ext>
            </p:extLst>
          </p:nvPr>
        </p:nvGraphicFramePr>
        <p:xfrm>
          <a:off x="162827" y="1087306"/>
          <a:ext cx="4572000" cy="34785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Abgerundetes Rechteck 8"/>
          <p:cNvSpPr/>
          <p:nvPr/>
        </p:nvSpPr>
        <p:spPr>
          <a:xfrm>
            <a:off x="3236617" y="1085131"/>
            <a:ext cx="1497222" cy="3465195"/>
          </a:xfrm>
          <a:prstGeom prst="roundRect">
            <a:avLst/>
          </a:prstGeom>
          <a:noFill/>
          <a:ln w="63500">
            <a:solidFill>
              <a:srgbClr val="9966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342900"/>
            <a:endParaRPr lang="de-DE" sz="1350">
              <a:solidFill>
                <a:prstClr val="white"/>
              </a:solidFill>
              <a:latin typeface="Arial"/>
            </a:endParaRP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59313" y="2511717"/>
            <a:ext cx="1359515" cy="818142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59313" y="3466403"/>
            <a:ext cx="1346006" cy="880446"/>
          </a:xfrm>
          <a:prstGeom prst="rect">
            <a:avLst/>
          </a:prstGeom>
        </p:spPr>
      </p:pic>
      <p:sp>
        <p:nvSpPr>
          <p:cNvPr id="12" name="Abgerundetes Rechteck 11"/>
          <p:cNvSpPr/>
          <p:nvPr/>
        </p:nvSpPr>
        <p:spPr>
          <a:xfrm>
            <a:off x="130256" y="1085131"/>
            <a:ext cx="1497222" cy="3465195"/>
          </a:xfrm>
          <a:prstGeom prst="roundRect">
            <a:avLst/>
          </a:prstGeom>
          <a:noFill/>
          <a:ln w="6350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342900"/>
            <a:endParaRPr lang="de-DE" sz="1350">
              <a:solidFill>
                <a:prstClr val="white"/>
              </a:solidFill>
              <a:latin typeface="Arial"/>
            </a:endParaRPr>
          </a:p>
        </p:txBody>
      </p:sp>
      <p:sp>
        <p:nvSpPr>
          <p:cNvPr id="13" name="Abgerundetes Rechteck 12"/>
          <p:cNvSpPr/>
          <p:nvPr/>
        </p:nvSpPr>
        <p:spPr>
          <a:xfrm>
            <a:off x="1673320" y="1087305"/>
            <a:ext cx="1497222" cy="3465195"/>
          </a:xfrm>
          <a:prstGeom prst="roundRect">
            <a:avLst/>
          </a:prstGeom>
          <a:noFill/>
          <a:ln w="63500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342900"/>
            <a:endParaRPr lang="de-DE" sz="1350">
              <a:solidFill>
                <a:prstClr val="white"/>
              </a:solidFill>
              <a:latin typeface="Arial"/>
            </a:endParaRPr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8771" y="3704741"/>
            <a:ext cx="962996" cy="742421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6173" y="2994426"/>
            <a:ext cx="881118" cy="703172"/>
          </a:xfrm>
          <a:prstGeom prst="rect">
            <a:avLst/>
          </a:prstGeom>
        </p:spPr>
      </p:pic>
      <p:sp>
        <p:nvSpPr>
          <p:cNvPr id="16" name="Ellipse 15"/>
          <p:cNvSpPr/>
          <p:nvPr/>
        </p:nvSpPr>
        <p:spPr>
          <a:xfrm>
            <a:off x="1026348" y="3789106"/>
            <a:ext cx="305432" cy="391177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342900"/>
            <a:endParaRPr lang="de-DE" sz="1350">
              <a:solidFill>
                <a:prstClr val="white"/>
              </a:solidFill>
              <a:latin typeface="Arial"/>
            </a:endParaRPr>
          </a:p>
        </p:txBody>
      </p:sp>
      <p:sp>
        <p:nvSpPr>
          <p:cNvPr id="17" name="Ellipse 16"/>
          <p:cNvSpPr/>
          <p:nvPr/>
        </p:nvSpPr>
        <p:spPr>
          <a:xfrm>
            <a:off x="329622" y="3032979"/>
            <a:ext cx="305432" cy="333963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342900"/>
            <a:endParaRPr lang="de-DE" sz="1350">
              <a:solidFill>
                <a:prstClr val="white"/>
              </a:solidFill>
              <a:latin typeface="Arial"/>
            </a:endParaRPr>
          </a:p>
        </p:txBody>
      </p:sp>
      <p:cxnSp>
        <p:nvCxnSpPr>
          <p:cNvPr id="18" name="Gerade Verbindung mit Pfeil 17"/>
          <p:cNvCxnSpPr/>
          <p:nvPr/>
        </p:nvCxnSpPr>
        <p:spPr>
          <a:xfrm>
            <a:off x="538771" y="3366942"/>
            <a:ext cx="538520" cy="459213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feld 18"/>
          <p:cNvSpPr txBox="1"/>
          <p:nvPr/>
        </p:nvSpPr>
        <p:spPr>
          <a:xfrm>
            <a:off x="958353" y="3356901"/>
            <a:ext cx="662042" cy="323165"/>
          </a:xfrm>
          <a:prstGeom prst="rect">
            <a:avLst/>
          </a:prstGeom>
          <a:solidFill>
            <a:schemeClr val="accent6">
              <a:tint val="40000"/>
              <a:hueOff val="0"/>
              <a:satOff val="0"/>
              <a:lumOff val="0"/>
            </a:schemeClr>
          </a:solidFill>
        </p:spPr>
        <p:txBody>
          <a:bodyPr vert="horz" wrap="square" lIns="68580" tIns="34290" rIns="68580" bIns="34290" rtlCol="0" anchor="t">
            <a:spAutoFit/>
          </a:bodyPr>
          <a:lstStyle/>
          <a:p>
            <a:pPr defTabSz="342900"/>
            <a:r>
              <a:rPr lang="de-DE" sz="825" dirty="0">
                <a:solidFill>
                  <a:prstClr val="black"/>
                </a:solidFill>
                <a:latin typeface="Arial"/>
              </a:rPr>
              <a:t>Leaky joint </a:t>
            </a:r>
          </a:p>
          <a:p>
            <a:pPr defTabSz="342900"/>
            <a:r>
              <a:rPr lang="de-DE" sz="825" dirty="0">
                <a:solidFill>
                  <a:prstClr val="black"/>
                </a:solidFill>
                <a:latin typeface="Arial"/>
              </a:rPr>
              <a:t>of LM11</a:t>
            </a:r>
          </a:p>
        </p:txBody>
      </p:sp>
      <p:grpSp>
        <p:nvGrpSpPr>
          <p:cNvPr id="20" name="Gruppieren 19"/>
          <p:cNvGrpSpPr/>
          <p:nvPr/>
        </p:nvGrpSpPr>
        <p:grpSpPr>
          <a:xfrm>
            <a:off x="5213603" y="1010973"/>
            <a:ext cx="1462161" cy="3539353"/>
            <a:chOff x="744" y="-98334"/>
            <a:chExt cx="1949548" cy="4162334"/>
          </a:xfrm>
          <a:solidFill>
            <a:srgbClr val="92D050"/>
          </a:solidFill>
        </p:grpSpPr>
        <p:sp>
          <p:nvSpPr>
            <p:cNvPr id="21" name="Abgerundetes Rechteck 20"/>
            <p:cNvSpPr/>
            <p:nvPr/>
          </p:nvSpPr>
          <p:spPr>
            <a:xfrm>
              <a:off x="744" y="0"/>
              <a:ext cx="1934765" cy="4064000"/>
            </a:xfrm>
            <a:prstGeom prst="roundRect">
              <a:avLst>
                <a:gd name="adj" fmla="val 10000"/>
              </a:avLst>
            </a:prstGeom>
            <a:grpFill/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Abgerundetes Rechteck 4"/>
            <p:cNvSpPr txBox="1"/>
            <p:nvPr/>
          </p:nvSpPr>
          <p:spPr>
            <a:xfrm>
              <a:off x="15527" y="-98334"/>
              <a:ext cx="1934765" cy="121920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8585" tIns="108585" rIns="108585" bIns="108585" numCol="1" spcCol="1270" anchor="ctr" anchorCtr="0">
              <a:noAutofit/>
            </a:bodyPr>
            <a:lstStyle/>
            <a:p>
              <a:pPr algn="ctr" defTabSz="12668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650" dirty="0" err="1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/>
                </a:rPr>
                <a:t>Improvement</a:t>
              </a:r>
              <a:r>
                <a:rPr lang="de-DE" sz="165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/>
                </a:rPr>
                <a:t>  </a:t>
              </a:r>
            </a:p>
          </p:txBody>
        </p:sp>
      </p:grpSp>
      <p:sp>
        <p:nvSpPr>
          <p:cNvPr id="23" name="Abgerundetes Rechteck 22"/>
          <p:cNvSpPr/>
          <p:nvPr/>
        </p:nvSpPr>
        <p:spPr>
          <a:xfrm>
            <a:off x="5219639" y="1103585"/>
            <a:ext cx="1497222" cy="3497104"/>
          </a:xfrm>
          <a:prstGeom prst="roundRect">
            <a:avLst/>
          </a:prstGeom>
          <a:noFill/>
          <a:ln w="63500">
            <a:solidFill>
              <a:schemeClr val="accent6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342900"/>
            <a:endParaRPr lang="de-DE" sz="1350">
              <a:solidFill>
                <a:prstClr val="white"/>
              </a:solidFill>
              <a:latin typeface="Arial"/>
            </a:endParaRPr>
          </a:p>
        </p:txBody>
      </p:sp>
      <p:sp>
        <p:nvSpPr>
          <p:cNvPr id="24" name="Pfeil nach rechts 23"/>
          <p:cNvSpPr/>
          <p:nvPr/>
        </p:nvSpPr>
        <p:spPr>
          <a:xfrm>
            <a:off x="9643" y="485775"/>
            <a:ext cx="4861361" cy="1173214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25" name="Gruppieren 24"/>
          <p:cNvGrpSpPr/>
          <p:nvPr/>
        </p:nvGrpSpPr>
        <p:grpSpPr>
          <a:xfrm>
            <a:off x="110448" y="926191"/>
            <a:ext cx="4795801" cy="352712"/>
            <a:chOff x="-80174" y="82741"/>
            <a:chExt cx="6394401" cy="470282"/>
          </a:xfrm>
        </p:grpSpPr>
        <p:sp>
          <p:nvSpPr>
            <p:cNvPr id="26" name="Rechteck 25"/>
            <p:cNvSpPr/>
            <p:nvPr/>
          </p:nvSpPr>
          <p:spPr>
            <a:xfrm>
              <a:off x="535031" y="184341"/>
              <a:ext cx="5779196" cy="368682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Textfeld 26"/>
            <p:cNvSpPr txBox="1"/>
            <p:nvPr/>
          </p:nvSpPr>
          <p:spPr>
            <a:xfrm>
              <a:off x="-80174" y="82741"/>
              <a:ext cx="6280101" cy="3686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121920" rIns="0" bIns="121920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200" dirty="0">
                  <a:solidFill>
                    <a:prstClr val="white">
                      <a:lumMod val="50000"/>
                    </a:prstClr>
                  </a:solidFill>
                  <a:latin typeface="Arial"/>
                </a:rPr>
                <a:t>Joint task force (26.09.2023 – half year review, 19. June. 2024 )</a:t>
              </a:r>
            </a:p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200" dirty="0">
                  <a:solidFill>
                    <a:prstClr val="white">
                      <a:lumMod val="50000"/>
                    </a:prstClr>
                  </a:solidFill>
                  <a:latin typeface="Arial"/>
                </a:rPr>
                <a:t>Root cause analysis, verification of design, material, repair solution</a:t>
              </a:r>
            </a:p>
          </p:txBody>
        </p:sp>
      </p:grpSp>
      <p:cxnSp>
        <p:nvCxnSpPr>
          <p:cNvPr id="28" name="Gerader Verbinder 27"/>
          <p:cNvCxnSpPr/>
          <p:nvPr/>
        </p:nvCxnSpPr>
        <p:spPr>
          <a:xfrm>
            <a:off x="4950096" y="1027348"/>
            <a:ext cx="0" cy="357334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feld 29"/>
          <p:cNvSpPr txBox="1"/>
          <p:nvPr/>
        </p:nvSpPr>
        <p:spPr>
          <a:xfrm>
            <a:off x="5324475" y="2212357"/>
            <a:ext cx="1300677" cy="553998"/>
          </a:xfrm>
          <a:prstGeom prst="rect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txBody>
          <a:bodyPr vert="horz" wrap="none" lIns="68580" tIns="34290" rIns="68580" bIns="34290" rtlCol="0" anchor="t">
            <a:spAutoFit/>
          </a:bodyPr>
          <a:lstStyle/>
          <a:p>
            <a:pPr defTabSz="342900"/>
            <a:r>
              <a:rPr lang="de-DE" sz="1050" dirty="0">
                <a:latin typeface="Arial"/>
              </a:rPr>
              <a:t>Ni coating on </a:t>
            </a:r>
          </a:p>
          <a:p>
            <a:pPr defTabSz="342900"/>
            <a:r>
              <a:rPr lang="de-DE" sz="1050" dirty="0">
                <a:latin typeface="Arial"/>
              </a:rPr>
              <a:t>strainless pipes</a:t>
            </a:r>
          </a:p>
          <a:p>
            <a:pPr defTabSz="342900"/>
            <a:r>
              <a:rPr lang="de-DE" sz="1050" dirty="0">
                <a:latin typeface="Arial"/>
              </a:rPr>
              <a:t>for series multiplets</a:t>
            </a:r>
          </a:p>
        </p:txBody>
      </p:sp>
      <p:sp>
        <p:nvSpPr>
          <p:cNvPr id="31" name="Textfeld 30"/>
          <p:cNvSpPr txBox="1"/>
          <p:nvPr/>
        </p:nvSpPr>
        <p:spPr>
          <a:xfrm>
            <a:off x="5343526" y="2868776"/>
            <a:ext cx="1276016" cy="877163"/>
          </a:xfrm>
          <a:prstGeom prst="rect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txBody>
          <a:bodyPr vert="horz" wrap="square" lIns="68580" tIns="34290" rIns="68580" bIns="34290" rtlCol="0" anchor="t">
            <a:spAutoFit/>
          </a:bodyPr>
          <a:lstStyle/>
          <a:p>
            <a:pPr defTabSz="342900"/>
            <a:r>
              <a:rPr lang="de-DE" sz="1050" dirty="0">
                <a:latin typeface="Arial"/>
              </a:rPr>
              <a:t>Partial replacement of  </a:t>
            </a:r>
          </a:p>
          <a:p>
            <a:pPr defTabSz="342900"/>
            <a:r>
              <a:rPr lang="de-DE" sz="1050" dirty="0">
                <a:latin typeface="Arial"/>
              </a:rPr>
              <a:t>Cu-Cu socket </a:t>
            </a:r>
          </a:p>
          <a:p>
            <a:pPr defTabSz="342900"/>
            <a:r>
              <a:rPr lang="de-DE" sz="1050" dirty="0">
                <a:latin typeface="Arial"/>
              </a:rPr>
              <a:t>brazing with TIG </a:t>
            </a:r>
          </a:p>
          <a:p>
            <a:pPr defTabSz="342900"/>
            <a:r>
              <a:rPr lang="de-DE" sz="1050" dirty="0">
                <a:latin typeface="Arial"/>
              </a:rPr>
              <a:t>welding</a:t>
            </a:r>
          </a:p>
        </p:txBody>
      </p:sp>
      <p:sp>
        <p:nvSpPr>
          <p:cNvPr id="32" name="Textfeld 31"/>
          <p:cNvSpPr txBox="1"/>
          <p:nvPr/>
        </p:nvSpPr>
        <p:spPr>
          <a:xfrm>
            <a:off x="5324476" y="3833741"/>
            <a:ext cx="1302944" cy="715581"/>
          </a:xfrm>
          <a:prstGeom prst="rect">
            <a:avLst/>
          </a:prstGeom>
          <a:ln w="63500">
            <a:noFill/>
          </a:ln>
        </p:spPr>
        <p:txBody>
          <a:bodyPr vert="horz" wrap="square" lIns="68580" tIns="34290" rIns="68580" bIns="34290" rtlCol="0" anchor="t">
            <a:spAutoFit/>
          </a:bodyPr>
          <a:lstStyle/>
          <a:p>
            <a:pPr defTabSz="342900"/>
            <a:r>
              <a:rPr lang="de-DE" sz="1050" b="1" dirty="0">
                <a:solidFill>
                  <a:srgbClr val="FFFF00"/>
                </a:solidFill>
                <a:latin typeface="Arial"/>
              </a:rPr>
              <a:t>Expand testing activities to the joints of dipole magnets</a:t>
            </a:r>
          </a:p>
        </p:txBody>
      </p:sp>
      <p:sp>
        <p:nvSpPr>
          <p:cNvPr id="29" name="Pfeil nach rechts 28"/>
          <p:cNvSpPr/>
          <p:nvPr/>
        </p:nvSpPr>
        <p:spPr>
          <a:xfrm>
            <a:off x="4840288" y="608275"/>
            <a:ext cx="2006158" cy="871901"/>
          </a:xfrm>
          <a:prstGeom prst="rightArrow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33" name="Gruppieren 32"/>
          <p:cNvGrpSpPr/>
          <p:nvPr/>
        </p:nvGrpSpPr>
        <p:grpSpPr>
          <a:xfrm>
            <a:off x="4516537" y="943578"/>
            <a:ext cx="2235377" cy="945160"/>
            <a:chOff x="-1618815" y="-1043804"/>
            <a:chExt cx="7933042" cy="1596827"/>
          </a:xfrm>
        </p:grpSpPr>
        <p:sp>
          <p:nvSpPr>
            <p:cNvPr id="34" name="Rechteck 33"/>
            <p:cNvSpPr/>
            <p:nvPr/>
          </p:nvSpPr>
          <p:spPr>
            <a:xfrm>
              <a:off x="535031" y="184341"/>
              <a:ext cx="5779196" cy="368682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5" name="Textfeld 34"/>
            <p:cNvSpPr txBox="1"/>
            <p:nvPr/>
          </p:nvSpPr>
          <p:spPr>
            <a:xfrm>
              <a:off x="-1618815" y="-1043804"/>
              <a:ext cx="6280103" cy="36868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121920" rIns="0" bIns="121920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2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/>
                </a:rPr>
                <a:t>June. 2024 - </a:t>
              </a:r>
            </a:p>
          </p:txBody>
        </p:sp>
      </p:grpSp>
      <p:sp>
        <p:nvSpPr>
          <p:cNvPr id="36" name="Textfeld 35"/>
          <p:cNvSpPr txBox="1"/>
          <p:nvPr/>
        </p:nvSpPr>
        <p:spPr>
          <a:xfrm>
            <a:off x="5324475" y="1781823"/>
            <a:ext cx="1521971" cy="392415"/>
          </a:xfrm>
          <a:prstGeom prst="rect">
            <a:avLst/>
          </a:prstGeom>
        </p:spPr>
        <p:txBody>
          <a:bodyPr vert="horz" wrap="square" lIns="68580" tIns="34290" rIns="68580" bIns="34290" rtlCol="0" anchor="t">
            <a:spAutoFit/>
          </a:bodyPr>
          <a:lstStyle/>
          <a:p>
            <a:pPr defTabSz="342900"/>
            <a:r>
              <a:rPr lang="de-DE" sz="1050" b="1" dirty="0">
                <a:solidFill>
                  <a:srgbClr val="1F497D"/>
                </a:solidFill>
                <a:latin typeface="Arial"/>
              </a:rPr>
              <a:t>Enhance brazing quality</a:t>
            </a:r>
            <a:endParaRPr lang="de-DE" sz="1350" b="1" dirty="0">
              <a:solidFill>
                <a:srgbClr val="1F497D"/>
              </a:solidFill>
              <a:latin typeface="Arial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76930AB6-3D74-452C-B2A9-99C45D63F7DE}"/>
              </a:ext>
            </a:extLst>
          </p:cNvPr>
          <p:cNvSpPr txBox="1"/>
          <p:nvPr/>
        </p:nvSpPr>
        <p:spPr>
          <a:xfrm>
            <a:off x="5816429" y="2708361"/>
            <a:ext cx="1024319" cy="215444"/>
          </a:xfrm>
          <a:prstGeom prst="rect">
            <a:avLst/>
          </a:prstGeom>
          <a:solidFill>
            <a:schemeClr val="bg1"/>
          </a:solidFill>
        </p:spPr>
        <p:txBody>
          <a:bodyPr vert="horz" wrap="none" lIns="0" tIns="0" rIns="0" bIns="0" rtlCol="0" anchor="t">
            <a:spAutoFit/>
          </a:bodyPr>
          <a:lstStyle/>
          <a:p>
            <a:pPr algn="l"/>
            <a:r>
              <a:rPr lang="de-DE" sz="1400" dirty="0" err="1">
                <a:solidFill>
                  <a:srgbClr val="0070C0"/>
                </a:solidFill>
              </a:rPr>
              <a:t>implemented</a:t>
            </a:r>
            <a:endParaRPr lang="de-DE" sz="1400" dirty="0">
              <a:solidFill>
                <a:srgbClr val="0070C0"/>
              </a:solidFill>
            </a:endParaRP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82DA2EAC-B29B-4DD3-82A9-F5E5152FA69A}"/>
              </a:ext>
            </a:extLst>
          </p:cNvPr>
          <p:cNvSpPr txBox="1"/>
          <p:nvPr/>
        </p:nvSpPr>
        <p:spPr>
          <a:xfrm>
            <a:off x="6169284" y="3663399"/>
            <a:ext cx="636393" cy="215444"/>
          </a:xfrm>
          <a:prstGeom prst="rect">
            <a:avLst/>
          </a:prstGeom>
          <a:solidFill>
            <a:schemeClr val="bg1"/>
          </a:solidFill>
        </p:spPr>
        <p:txBody>
          <a:bodyPr vert="horz" wrap="none" lIns="0" tIns="0" rIns="0" bIns="0" rtlCol="0" anchor="t">
            <a:spAutoFit/>
          </a:bodyPr>
          <a:lstStyle/>
          <a:p>
            <a:pPr algn="l"/>
            <a:r>
              <a:rPr lang="de-DE" sz="1400" dirty="0" err="1">
                <a:solidFill>
                  <a:srgbClr val="0070C0"/>
                </a:solidFill>
              </a:rPr>
              <a:t>ongoing</a:t>
            </a:r>
            <a:endParaRPr lang="de-DE" sz="1400" dirty="0">
              <a:solidFill>
                <a:srgbClr val="0070C0"/>
              </a:solidFill>
            </a:endParaRP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1E98E4B3-3CED-4DBC-85EA-E8A935E1CBBC}"/>
              </a:ext>
            </a:extLst>
          </p:cNvPr>
          <p:cNvSpPr txBox="1"/>
          <p:nvPr/>
        </p:nvSpPr>
        <p:spPr>
          <a:xfrm>
            <a:off x="6354369" y="4444778"/>
            <a:ext cx="397545" cy="215444"/>
          </a:xfrm>
          <a:prstGeom prst="rect">
            <a:avLst/>
          </a:prstGeom>
          <a:solidFill>
            <a:schemeClr val="bg1"/>
          </a:solidFill>
        </p:spPr>
        <p:txBody>
          <a:bodyPr vert="horz" wrap="none" lIns="0" tIns="0" rIns="0" bIns="0" rtlCol="0" anchor="t">
            <a:spAutoFit/>
          </a:bodyPr>
          <a:lstStyle/>
          <a:p>
            <a:pPr algn="l"/>
            <a:r>
              <a:rPr lang="de-DE" sz="1400" dirty="0" err="1">
                <a:solidFill>
                  <a:srgbClr val="0070C0"/>
                </a:solidFill>
              </a:rPr>
              <a:t>done</a:t>
            </a:r>
            <a:endParaRPr lang="de-DE" sz="1400" dirty="0">
              <a:solidFill>
                <a:srgbClr val="0070C0"/>
              </a:solidFill>
            </a:endParaRPr>
          </a:p>
        </p:txBody>
      </p:sp>
      <p:pic>
        <p:nvPicPr>
          <p:cNvPr id="39" name="Grafik 38">
            <a:extLst>
              <a:ext uri="{FF2B5EF4-FFF2-40B4-BE49-F238E27FC236}">
                <a16:creationId xmlns:a16="http://schemas.microsoft.com/office/drawing/2014/main" id="{119A3316-5D4D-4D92-B348-D7ED8C67090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2970" y="80685"/>
            <a:ext cx="535780" cy="519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2104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n 2" descr="image00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6945" y="907163"/>
            <a:ext cx="3001055" cy="1428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190737" y="2734504"/>
            <a:ext cx="1775166" cy="5599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>
              <a:defRPr/>
            </a:pPr>
            <a:r>
              <a:rPr lang="en-GB" sz="1013" dirty="0">
                <a:solidFill>
                  <a:prstClr val="black"/>
                </a:solidFill>
                <a:latin typeface="Arial"/>
              </a:rPr>
              <a:t>New brazing method:</a:t>
            </a:r>
          </a:p>
          <a:p>
            <a:pPr marL="160735" indent="-160735" defTabSz="342900">
              <a:buFont typeface="Arial" panose="020B0604020202020204" pitchFamily="34" charset="0"/>
              <a:buChar char="•"/>
              <a:defRPr/>
            </a:pPr>
            <a:r>
              <a:rPr lang="en-GB" sz="1013" dirty="0">
                <a:solidFill>
                  <a:prstClr val="black"/>
                </a:solidFill>
                <a:latin typeface="Arial"/>
              </a:rPr>
              <a:t>Using filler material rings</a:t>
            </a:r>
          </a:p>
          <a:p>
            <a:pPr marL="160735" indent="-160735" defTabSz="342900">
              <a:buFont typeface="Arial" panose="020B0604020202020204" pitchFamily="34" charset="0"/>
              <a:buChar char="•"/>
              <a:defRPr/>
            </a:pPr>
            <a:r>
              <a:rPr lang="en-GB" sz="1013" dirty="0">
                <a:solidFill>
                  <a:prstClr val="black"/>
                </a:solidFill>
                <a:latin typeface="Arial"/>
              </a:rPr>
              <a:t>Inductive brazing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81080" y="3765106"/>
            <a:ext cx="2257645" cy="871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>
              <a:defRPr/>
            </a:pPr>
            <a:r>
              <a:rPr lang="en-GB" sz="1013" dirty="0">
                <a:solidFill>
                  <a:prstClr val="black"/>
                </a:solidFill>
                <a:latin typeface="Arial"/>
              </a:rPr>
              <a:t>Additional intermediate test:</a:t>
            </a:r>
          </a:p>
          <a:p>
            <a:pPr marL="160735" indent="-160735" defTabSz="342900">
              <a:buFont typeface="Arial" panose="020B0604020202020204" pitchFamily="34" charset="0"/>
              <a:buChar char="•"/>
              <a:defRPr/>
            </a:pPr>
            <a:r>
              <a:rPr lang="en-GB" sz="1013" dirty="0">
                <a:solidFill>
                  <a:prstClr val="black"/>
                </a:solidFill>
                <a:latin typeface="Arial"/>
              </a:rPr>
              <a:t>Local leak test of pressurized pipe with chamber on each brazing</a:t>
            </a:r>
          </a:p>
          <a:p>
            <a:pPr marL="160735" indent="-160735" defTabSz="342900">
              <a:buFont typeface="Arial" panose="020B0604020202020204" pitchFamily="34" charset="0"/>
              <a:buChar char="•"/>
              <a:defRPr/>
            </a:pPr>
            <a:r>
              <a:rPr lang="en-GB" sz="1013" dirty="0">
                <a:solidFill>
                  <a:prstClr val="black"/>
                </a:solidFill>
                <a:latin typeface="Arial"/>
              </a:rPr>
              <a:t>X-ray inspection of each joint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4577" y="2571597"/>
            <a:ext cx="1130483" cy="845188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955" y="3675129"/>
            <a:ext cx="1151165" cy="863374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479E82E9-31E3-4474-93FF-C0DE15ECFD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7873" y="3652813"/>
            <a:ext cx="1853444" cy="91010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81144" y="2506237"/>
            <a:ext cx="1720088" cy="925456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2303449" y="4538501"/>
            <a:ext cx="1208985" cy="196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>
              <a:defRPr/>
            </a:pPr>
            <a:r>
              <a:rPr lang="en-GB" sz="675" dirty="0">
                <a:solidFill>
                  <a:prstClr val="black"/>
                </a:solidFill>
                <a:latin typeface="Arial"/>
              </a:rPr>
              <a:t>Chamber for T-joint testing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3735052" y="4562913"/>
            <a:ext cx="1281120" cy="196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>
              <a:defRPr/>
            </a:pPr>
            <a:r>
              <a:rPr lang="en-GB" sz="675" dirty="0">
                <a:solidFill>
                  <a:prstClr val="black"/>
                </a:solidFill>
                <a:latin typeface="Arial"/>
              </a:rPr>
              <a:t>CERN-X-ray on Elytt sample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255700" y="211645"/>
            <a:ext cx="2978701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>
              <a:defRPr/>
            </a:pPr>
            <a:r>
              <a:rPr lang="en-GB" sz="1575" b="1" dirty="0">
                <a:solidFill>
                  <a:prstClr val="black"/>
                </a:solidFill>
                <a:latin typeface="Arial"/>
              </a:rPr>
              <a:t>Sc dipoles technical aspects</a:t>
            </a:r>
          </a:p>
          <a:p>
            <a:pPr defTabSz="342900">
              <a:defRPr/>
            </a:pPr>
            <a:r>
              <a:rPr lang="en-GB" sz="1575" b="1" dirty="0">
                <a:solidFill>
                  <a:prstClr val="black"/>
                </a:solidFill>
                <a:latin typeface="Arial"/>
              </a:rPr>
              <a:t>Thermal shield brazing joints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5046453" y="2360973"/>
            <a:ext cx="1697693" cy="1027589"/>
          </a:xfrm>
          <a:prstGeom prst="rect">
            <a:avLst/>
          </a:prstGeom>
          <a:solidFill>
            <a:srgbClr val="FFFFCC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defTabSz="342900">
              <a:defRPr/>
            </a:pPr>
            <a:r>
              <a:rPr lang="en-GB" sz="1013" dirty="0">
                <a:solidFill>
                  <a:prstClr val="black"/>
                </a:solidFill>
                <a:latin typeface="Arial"/>
              </a:rPr>
              <a:t>Status X-ray (31.10.24):</a:t>
            </a:r>
          </a:p>
          <a:p>
            <a:pPr marL="160735" indent="-160735" defTabSz="342900">
              <a:buFont typeface="Arial" panose="020B0604020202020204" pitchFamily="34" charset="0"/>
              <a:buChar char="•"/>
              <a:defRPr/>
            </a:pPr>
            <a:r>
              <a:rPr lang="en-GB" sz="1013" dirty="0">
                <a:solidFill>
                  <a:prstClr val="black"/>
                </a:solidFill>
                <a:latin typeface="Arial"/>
              </a:rPr>
              <a:t>Full campaign done on 2D2 T- and F-joints</a:t>
            </a:r>
          </a:p>
          <a:p>
            <a:pPr marL="160735" indent="-160735" defTabSz="342900">
              <a:buFont typeface="Arial" panose="020B0604020202020204" pitchFamily="34" charset="0"/>
              <a:buChar char="•"/>
              <a:defRPr/>
            </a:pPr>
            <a:r>
              <a:rPr lang="en-GB" sz="1013" dirty="0">
                <a:solidFill>
                  <a:prstClr val="black"/>
                </a:solidFill>
                <a:latin typeface="Arial"/>
              </a:rPr>
              <a:t>Evaluation meeting with CERN on 4.11.2024</a:t>
            </a:r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D351D5B2-D965-4C78-9D4B-8509C85C42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63692" y="3413969"/>
            <a:ext cx="1217072" cy="1498086"/>
          </a:xfrm>
          <a:prstGeom prst="rect">
            <a:avLst/>
          </a:prstGeom>
        </p:spPr>
      </p:pic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D2B77D3F-1AC8-41DC-A7EA-EE974F042F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 defTabSz="342900">
              <a:defRPr/>
            </a:pPr>
            <a:r>
              <a:rPr lang="en-US">
                <a:latin typeface="Arial"/>
              </a:rPr>
              <a:t>H. Simon - GSI-CERN collaboration meeting 2025-05-07</a:t>
            </a:r>
            <a:endParaRPr lang="en-GB" dirty="0">
              <a:latin typeface="Arial"/>
            </a:endParaRPr>
          </a:p>
        </p:txBody>
      </p:sp>
      <p:sp>
        <p:nvSpPr>
          <p:cNvPr id="24" name="Foliennummernplatzhalter 23">
            <a:extLst>
              <a:ext uri="{FF2B5EF4-FFF2-40B4-BE49-F238E27FC236}">
                <a16:creationId xmlns:a16="http://schemas.microsoft.com/office/drawing/2014/main" id="{BBEE6ABE-F7A8-4CE8-842D-088F85B38B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342900">
              <a:defRPr/>
            </a:pPr>
            <a:fld id="{125CBDDA-5CCF-8748-8988-9DC6C8981774}" type="slidenum">
              <a:rPr lang="en-GB"/>
              <a:pPr defTabSz="342900">
                <a:defRPr/>
              </a:pPr>
              <a:t>6</a:t>
            </a:fld>
            <a:endParaRPr lang="en-GB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95538" y="1037154"/>
            <a:ext cx="1433214" cy="1014034"/>
          </a:xfrm>
          <a:prstGeom prst="rect">
            <a:avLst/>
          </a:prstGeom>
        </p:spPr>
      </p:pic>
      <p:sp>
        <p:nvSpPr>
          <p:cNvPr id="28" name="Textfeld 2"/>
          <p:cNvSpPr txBox="1"/>
          <p:nvPr/>
        </p:nvSpPr>
        <p:spPr>
          <a:xfrm>
            <a:off x="180434" y="981157"/>
            <a:ext cx="2609613" cy="1183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>
              <a:defRPr/>
            </a:pPr>
            <a:r>
              <a:rPr lang="en-GB" sz="1013" dirty="0">
                <a:solidFill>
                  <a:prstClr val="black"/>
                </a:solidFill>
                <a:latin typeface="Arial"/>
              </a:rPr>
              <a:t>Old Design:</a:t>
            </a:r>
          </a:p>
          <a:p>
            <a:pPr defTabSz="342900">
              <a:defRPr/>
            </a:pPr>
            <a:r>
              <a:rPr lang="en-GB" sz="1013" dirty="0">
                <a:solidFill>
                  <a:prstClr val="black"/>
                </a:solidFill>
                <a:latin typeface="Arial"/>
              </a:rPr>
              <a:t>6 m Cu pipes → about 20 brazing joints</a:t>
            </a:r>
          </a:p>
          <a:p>
            <a:pPr defTabSz="342900">
              <a:defRPr/>
            </a:pPr>
            <a:endParaRPr lang="en-GB" sz="1013" dirty="0">
              <a:solidFill>
                <a:prstClr val="black"/>
              </a:solidFill>
              <a:latin typeface="Arial"/>
            </a:endParaRPr>
          </a:p>
          <a:p>
            <a:pPr defTabSz="342900">
              <a:defRPr/>
            </a:pPr>
            <a:r>
              <a:rPr lang="en-GB" sz="1013" dirty="0">
                <a:solidFill>
                  <a:prstClr val="black"/>
                </a:solidFill>
                <a:latin typeface="Arial"/>
              </a:rPr>
              <a:t>New Design:</a:t>
            </a:r>
          </a:p>
          <a:p>
            <a:pPr defTabSz="342900">
              <a:defRPr/>
            </a:pPr>
            <a:r>
              <a:rPr lang="en-GB" sz="1013" dirty="0">
                <a:solidFill>
                  <a:prstClr val="black"/>
                </a:solidFill>
                <a:latin typeface="Arial"/>
              </a:rPr>
              <a:t>7 m Cu pipes → only 8 joints</a:t>
            </a:r>
          </a:p>
          <a:p>
            <a:pPr marL="214313" indent="-78581" defTabSz="342900">
              <a:buFont typeface="Arial" panose="020B0604020202020204" pitchFamily="34" charset="0"/>
              <a:buChar char="•"/>
              <a:defRPr/>
            </a:pPr>
            <a:r>
              <a:rPr lang="en-GB" sz="1013" dirty="0">
                <a:solidFill>
                  <a:prstClr val="black"/>
                </a:solidFill>
                <a:latin typeface="Arial"/>
              </a:rPr>
              <a:t>2 F- and 2 T-joints in coil casing area</a:t>
            </a:r>
          </a:p>
          <a:p>
            <a:pPr marL="214313" indent="-78581" defTabSz="342900">
              <a:buFont typeface="Arial" panose="020B0604020202020204" pitchFamily="34" charset="0"/>
              <a:buChar char="•"/>
              <a:defRPr/>
            </a:pPr>
            <a:r>
              <a:rPr lang="en-GB" sz="1013" dirty="0">
                <a:solidFill>
                  <a:prstClr val="black"/>
                </a:solidFill>
                <a:latin typeface="Arial"/>
              </a:rPr>
              <a:t>4 straight joints in chimney area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953291" y="981157"/>
            <a:ext cx="356108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defRPr/>
            </a:pPr>
            <a:r>
              <a:rPr lang="en-GB" sz="825" dirty="0">
                <a:solidFill>
                  <a:srgbClr val="625B38"/>
                </a:solidFill>
                <a:latin typeface="Arial"/>
              </a:rPr>
              <a:t>OLD</a:t>
            </a:r>
            <a:endParaRPr lang="en-GB" sz="1350" dirty="0">
              <a:solidFill>
                <a:srgbClr val="625B38"/>
              </a:solidFill>
              <a:latin typeface="Arial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075291" y="981157"/>
            <a:ext cx="417833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defRPr/>
            </a:pPr>
            <a:r>
              <a:rPr lang="en-GB" sz="825" dirty="0">
                <a:solidFill>
                  <a:srgbClr val="625B38"/>
                </a:solidFill>
                <a:latin typeface="Arial"/>
              </a:rPr>
              <a:t>NEW</a:t>
            </a:r>
            <a:endParaRPr lang="en-GB" sz="1350" dirty="0">
              <a:solidFill>
                <a:srgbClr val="625B38"/>
              </a:solidFill>
              <a:latin typeface="Arial"/>
            </a:endParaRPr>
          </a:p>
        </p:txBody>
      </p:sp>
      <p:pic>
        <p:nvPicPr>
          <p:cNvPr id="23" name="Grafik 22">
            <a:extLst>
              <a:ext uri="{FF2B5EF4-FFF2-40B4-BE49-F238E27FC236}">
                <a16:creationId xmlns:a16="http://schemas.microsoft.com/office/drawing/2014/main" id="{0C4866F2-5DC0-49BF-A142-EACD7A9ECA7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722" y="36263"/>
            <a:ext cx="535780" cy="519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8449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43277" y="208800"/>
            <a:ext cx="2933816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575" b="1" dirty="0"/>
              <a:t>Sc dipoles technical aspects</a:t>
            </a:r>
          </a:p>
          <a:p>
            <a:r>
              <a:rPr lang="en-GB" sz="1575" b="1" dirty="0"/>
              <a:t>Chamfer movements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E86C095-5739-4E83-8B33-6636665711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394076" y="1318819"/>
            <a:ext cx="1224310" cy="1441054"/>
          </a:xfrm>
          <a:prstGeom prst="rect">
            <a:avLst/>
          </a:prstGeom>
        </p:spPr>
      </p:pic>
      <p:sp>
        <p:nvSpPr>
          <p:cNvPr id="4" name="Rechteck 3"/>
          <p:cNvSpPr/>
          <p:nvPr/>
        </p:nvSpPr>
        <p:spPr>
          <a:xfrm>
            <a:off x="1658366" y="1309962"/>
            <a:ext cx="2660625" cy="5599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13" dirty="0"/>
              <a:t>caused by bending of screws and delamination in yoke due to high magnetic forces (40 </a:t>
            </a:r>
            <a:r>
              <a:rPr lang="en-GB" sz="1013" dirty="0" err="1"/>
              <a:t>kN</a:t>
            </a:r>
            <a:r>
              <a:rPr lang="en-GB" sz="1013" dirty="0"/>
              <a:t>) acting on chamfers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2328" y="2147189"/>
            <a:ext cx="1830398" cy="1401398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609125" y="2940977"/>
            <a:ext cx="2218624" cy="559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13" dirty="0"/>
              <a:t>Solution:</a:t>
            </a:r>
          </a:p>
          <a:p>
            <a:r>
              <a:rPr lang="en-GB" sz="1013" dirty="0"/>
              <a:t>External fixation with retainer screwed on end plate 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5755" y="2039345"/>
            <a:ext cx="1652768" cy="1551469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96529" y="947333"/>
            <a:ext cx="1793075" cy="1332692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394077" y="3700702"/>
            <a:ext cx="2102179" cy="1183466"/>
          </a:xfrm>
          <a:prstGeom prst="rect">
            <a:avLst/>
          </a:prstGeom>
          <a:solidFill>
            <a:srgbClr val="FFFFCC"/>
          </a:solidFill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GB" sz="1013" dirty="0"/>
              <a:t>Status (31.10.24): </a:t>
            </a:r>
          </a:p>
          <a:p>
            <a:pPr marL="160735" indent="-160735">
              <a:buFont typeface="Arial" panose="020B0604020202020204" pitchFamily="34" charset="0"/>
              <a:buChar char="•"/>
            </a:pPr>
            <a:r>
              <a:rPr lang="en-GB" sz="1013" dirty="0"/>
              <a:t>Retainers for 2 magnets ready</a:t>
            </a:r>
          </a:p>
          <a:p>
            <a:pPr marL="160735" indent="-160735">
              <a:buFont typeface="Arial" panose="020B0604020202020204" pitchFamily="34" charset="0"/>
              <a:buChar char="•"/>
            </a:pPr>
            <a:endParaRPr lang="en-GB" sz="1013" dirty="0"/>
          </a:p>
          <a:p>
            <a:r>
              <a:rPr lang="en-GB" sz="1013" dirty="0"/>
              <a:t>Status (07.11.24)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013" dirty="0"/>
              <a:t>Integration at </a:t>
            </a:r>
            <a:r>
              <a:rPr lang="en-GB" sz="1013" dirty="0" err="1"/>
              <a:t>Elytt</a:t>
            </a:r>
            <a:endParaRPr lang="en-GB" sz="1013" dirty="0"/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GB" sz="1013" dirty="0"/>
          </a:p>
          <a:p>
            <a:r>
              <a:rPr lang="en-GB" sz="1013" dirty="0"/>
              <a:t>SAT tests ok Q1/2025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341796DC-B6DD-4DFA-AE89-FB413095B90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7" r="5604"/>
          <a:stretch/>
        </p:blipFill>
        <p:spPr>
          <a:xfrm rot="5400000">
            <a:off x="2912034" y="3511214"/>
            <a:ext cx="1606009" cy="1658568"/>
          </a:xfrm>
          <a:prstGeom prst="rect">
            <a:avLst/>
          </a:prstGeom>
        </p:spPr>
      </p:pic>
      <p:sp>
        <p:nvSpPr>
          <p:cNvPr id="12" name="Fußzeilenplatzhalter 11">
            <a:extLst>
              <a:ext uri="{FF2B5EF4-FFF2-40B4-BE49-F238E27FC236}">
                <a16:creationId xmlns:a16="http://schemas.microsoft.com/office/drawing/2014/main" id="{178E8316-8D08-4F31-AB0A-76357F4D9C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/>
              <a:t>H. Simon - GSI-CERN collaboration meeting 2025-05-07</a:t>
            </a:r>
            <a:endParaRPr lang="en-GB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48ED21C1-60D1-40BF-807E-9B216D9DF8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5CBDDA-5CCF-8748-8988-9DC6C8981774}" type="slidenum">
              <a:rPr lang="en-GB" noProof="0" smtClean="0"/>
              <a:pPr/>
              <a:t>7</a:t>
            </a:fld>
            <a:endParaRPr lang="en-GB" noProof="0" dirty="0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7E8D0765-4215-44B0-B125-F59BEF0EFA9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34743" y="3538958"/>
            <a:ext cx="1936860" cy="1604542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346709DC-1E90-4D1F-86B7-E52F111BBDF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101" y="84444"/>
            <a:ext cx="535780" cy="519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4310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264538" y="870001"/>
            <a:ext cx="3690434" cy="404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13" dirty="0" err="1"/>
              <a:t>Lemo</a:t>
            </a:r>
            <a:r>
              <a:rPr lang="en-GB" sz="1013" dirty="0"/>
              <a:t> Feed-</a:t>
            </a:r>
            <a:r>
              <a:rPr lang="en-GB" sz="1013" dirty="0" err="1"/>
              <a:t>throughs</a:t>
            </a:r>
            <a:r>
              <a:rPr lang="en-GB" sz="1013" dirty="0"/>
              <a:t> under pressure:</a:t>
            </a:r>
          </a:p>
          <a:p>
            <a:r>
              <a:rPr lang="en-GB" sz="1013" dirty="0"/>
              <a:t>All mounted on current lead flange already by Marc &amp; </a:t>
            </a:r>
            <a:r>
              <a:rPr lang="en-GB" sz="1013" dirty="0" err="1"/>
              <a:t>Wedell</a:t>
            </a:r>
            <a:endParaRPr lang="en-GB" sz="1013" dirty="0"/>
          </a:p>
        </p:txBody>
      </p:sp>
      <p:grpSp>
        <p:nvGrpSpPr>
          <p:cNvPr id="18" name="Gruppieren 17"/>
          <p:cNvGrpSpPr/>
          <p:nvPr/>
        </p:nvGrpSpPr>
        <p:grpSpPr>
          <a:xfrm>
            <a:off x="370103" y="1196568"/>
            <a:ext cx="3623639" cy="1695098"/>
            <a:chOff x="668467" y="1254034"/>
            <a:chExt cx="6755143" cy="3162708"/>
          </a:xfrm>
        </p:grpSpPr>
        <p:pic>
          <p:nvPicPr>
            <p:cNvPr id="3" name="Grafik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68467" y="1254034"/>
              <a:ext cx="3057576" cy="3162708"/>
            </a:xfrm>
            <a:prstGeom prst="rect">
              <a:avLst/>
            </a:prstGeom>
          </p:spPr>
        </p:pic>
        <p:sp>
          <p:nvSpPr>
            <p:cNvPr id="4" name="Textfeld 3"/>
            <p:cNvSpPr txBox="1"/>
            <p:nvPr/>
          </p:nvSpPr>
          <p:spPr>
            <a:xfrm>
              <a:off x="4362994" y="1812948"/>
              <a:ext cx="3060616" cy="1626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13" dirty="0"/>
                <a:t>T90 temperature sensors</a:t>
              </a:r>
            </a:p>
            <a:p>
              <a:endParaRPr lang="en-GB" sz="1013" dirty="0"/>
            </a:p>
            <a:p>
              <a:r>
                <a:rPr lang="en-GB" sz="1013" dirty="0"/>
                <a:t>Voltage Taps</a:t>
              </a:r>
            </a:p>
            <a:p>
              <a:endParaRPr lang="en-GB" sz="1013" dirty="0"/>
            </a:p>
            <a:p>
              <a:r>
                <a:rPr lang="en-GB" sz="1013" dirty="0"/>
                <a:t>He-Level sensors</a:t>
              </a:r>
            </a:p>
          </p:txBody>
        </p:sp>
        <p:cxnSp>
          <p:nvCxnSpPr>
            <p:cNvPr id="6" name="Gerade Verbindung mit Pfeil 5"/>
            <p:cNvCxnSpPr/>
            <p:nvPr/>
          </p:nvCxnSpPr>
          <p:spPr>
            <a:xfrm flipH="1" flipV="1">
              <a:off x="2830286" y="2373723"/>
              <a:ext cx="1532708" cy="177888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Gerade Verbindung mit Pfeil 6"/>
            <p:cNvCxnSpPr/>
            <p:nvPr/>
          </p:nvCxnSpPr>
          <p:spPr>
            <a:xfrm flipH="1" flipV="1">
              <a:off x="1710624" y="2373723"/>
              <a:ext cx="2652370" cy="177888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 Verbindung mit Pfeil 10"/>
            <p:cNvCxnSpPr/>
            <p:nvPr/>
          </p:nvCxnSpPr>
          <p:spPr>
            <a:xfrm flipH="1">
              <a:off x="2272937" y="1987140"/>
              <a:ext cx="2023084" cy="311923"/>
            </a:xfrm>
            <a:prstGeom prst="straightConnector1">
              <a:avLst/>
            </a:prstGeom>
            <a:ln w="381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mit Pfeil 13"/>
            <p:cNvCxnSpPr/>
            <p:nvPr/>
          </p:nvCxnSpPr>
          <p:spPr>
            <a:xfrm flipH="1">
              <a:off x="2342606" y="3117669"/>
              <a:ext cx="1953415" cy="374468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feld 15"/>
          <p:cNvSpPr txBox="1"/>
          <p:nvPr/>
        </p:nvSpPr>
        <p:spPr>
          <a:xfrm>
            <a:off x="258890" y="2820175"/>
            <a:ext cx="4536819" cy="10275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13" b="1" dirty="0"/>
              <a:t>Leak test on magnets at CERN</a:t>
            </a:r>
          </a:p>
          <a:p>
            <a:r>
              <a:rPr lang="en-GB" sz="1013" dirty="0"/>
              <a:t>D01 (FoS D2): Leaks detected (1e-4 </a:t>
            </a:r>
            <a:r>
              <a:rPr lang="en-GB" sz="1013" dirty="0" err="1"/>
              <a:t>mbarl</a:t>
            </a:r>
            <a:r>
              <a:rPr lang="en-GB" sz="1013" dirty="0"/>
              <a:t>/s) at 12 bar on three connectors</a:t>
            </a:r>
            <a:br>
              <a:rPr lang="en-GB" sz="1013" dirty="0"/>
            </a:br>
            <a:r>
              <a:rPr lang="en-GB" sz="1013" dirty="0"/>
              <a:t>D06 (3rd D3): no leaks detected at 1.3 bar</a:t>
            </a:r>
          </a:p>
          <a:p>
            <a:endParaRPr lang="en-GB" sz="1013" dirty="0"/>
          </a:p>
          <a:p>
            <a:r>
              <a:rPr lang="en-GB" sz="1013" dirty="0">
                <a:sym typeface="Wingdings" panose="05000000000000000000" pitchFamily="2" charset="2"/>
              </a:rPr>
              <a:t> Analysis in </a:t>
            </a:r>
            <a:br>
              <a:rPr lang="en-GB" sz="1013" dirty="0">
                <a:sym typeface="Wingdings" panose="05000000000000000000" pitchFamily="2" charset="2"/>
              </a:rPr>
            </a:br>
            <a:r>
              <a:rPr lang="en-GB" sz="1013" dirty="0">
                <a:sym typeface="Wingdings" panose="05000000000000000000" pitchFamily="2" charset="2"/>
              </a:rPr>
              <a:t>GSI-CERN task force started</a:t>
            </a:r>
            <a:endParaRPr lang="en-GB" sz="1013" dirty="0"/>
          </a:p>
        </p:txBody>
      </p:sp>
      <p:sp>
        <p:nvSpPr>
          <p:cNvPr id="17" name="Textfeld 16"/>
          <p:cNvSpPr txBox="1"/>
          <p:nvPr/>
        </p:nvSpPr>
        <p:spPr>
          <a:xfrm>
            <a:off x="4305393" y="912172"/>
            <a:ext cx="2428870" cy="1027589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GB" sz="1013" dirty="0"/>
              <a:t>Repair:</a:t>
            </a:r>
          </a:p>
          <a:p>
            <a:r>
              <a:rPr lang="en-GB" sz="1013" dirty="0"/>
              <a:t>Would require removal of current leads</a:t>
            </a:r>
          </a:p>
          <a:p>
            <a:r>
              <a:rPr lang="en-GB" sz="1013" dirty="0"/>
              <a:t>→ open up  part of vacuum vessel</a:t>
            </a:r>
          </a:p>
          <a:p>
            <a:r>
              <a:rPr lang="en-GB" sz="1013" dirty="0"/>
              <a:t>→ open up part of </a:t>
            </a:r>
            <a:r>
              <a:rPr lang="en-GB" sz="1013" dirty="0" err="1"/>
              <a:t>themal</a:t>
            </a:r>
            <a:r>
              <a:rPr lang="en-GB" sz="1013" dirty="0"/>
              <a:t> shield</a:t>
            </a:r>
          </a:p>
          <a:p>
            <a:r>
              <a:rPr lang="en-GB" sz="1013" dirty="0"/>
              <a:t>→ open up part of He-vessel</a:t>
            </a:r>
          </a:p>
          <a:p>
            <a:r>
              <a:rPr lang="en-GB" sz="1013" dirty="0"/>
              <a:t>to access joints at cold terminals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372776" y="212001"/>
            <a:ext cx="3259226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575" b="1" dirty="0"/>
              <a:t>Sc dipole (</a:t>
            </a:r>
            <a:r>
              <a:rPr lang="en-GB" sz="1575" b="1" dirty="0" err="1"/>
              <a:t>multiplet</a:t>
            </a:r>
            <a:r>
              <a:rPr lang="en-GB" sz="1575" b="1" dirty="0"/>
              <a:t>) issues with</a:t>
            </a:r>
          </a:p>
          <a:p>
            <a:r>
              <a:rPr lang="en-GB" sz="1575" b="1" dirty="0" err="1"/>
              <a:t>Lemo</a:t>
            </a:r>
            <a:r>
              <a:rPr lang="en-GB" sz="1575" b="1" dirty="0"/>
              <a:t> Feed-</a:t>
            </a:r>
            <a:r>
              <a:rPr lang="en-GB" sz="1575" b="1" dirty="0" err="1"/>
              <a:t>Throughs</a:t>
            </a:r>
            <a:endParaRPr lang="en-GB" sz="1575" b="1" dirty="0"/>
          </a:p>
        </p:txBody>
      </p:sp>
      <p:sp>
        <p:nvSpPr>
          <p:cNvPr id="21" name="Textfeld 20"/>
          <p:cNvSpPr txBox="1"/>
          <p:nvPr/>
        </p:nvSpPr>
        <p:spPr>
          <a:xfrm>
            <a:off x="4305393" y="3325570"/>
            <a:ext cx="2398678" cy="1495218"/>
          </a:xfrm>
          <a:prstGeom prst="rect">
            <a:avLst/>
          </a:prstGeom>
          <a:solidFill>
            <a:srgbClr val="FFFFCC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sz="1013" dirty="0"/>
              <a:t>Status:</a:t>
            </a:r>
          </a:p>
          <a:p>
            <a:pPr marL="160735" indent="-160735">
              <a:buFont typeface="Arial" panose="020B0604020202020204" pitchFamily="34" charset="0"/>
              <a:buChar char="•"/>
            </a:pPr>
            <a:r>
              <a:rPr lang="en-GB" sz="1013" dirty="0"/>
              <a:t>Long term behaviour not clear</a:t>
            </a:r>
          </a:p>
          <a:p>
            <a:pPr marL="160735" indent="-160735">
              <a:buFont typeface="Arial" panose="020B0604020202020204" pitchFamily="34" charset="0"/>
              <a:buChar char="•"/>
            </a:pPr>
            <a:r>
              <a:rPr lang="en-GB" sz="1013" dirty="0"/>
              <a:t>Values measured so far ok</a:t>
            </a:r>
          </a:p>
          <a:p>
            <a:pPr marL="160735" indent="-160735">
              <a:buFont typeface="Arial" panose="020B0604020202020204" pitchFamily="34" charset="0"/>
              <a:buChar char="•"/>
            </a:pPr>
            <a:r>
              <a:rPr lang="en-GB" sz="1013" dirty="0"/>
              <a:t>Leak rates for safety valves 1e-3 </a:t>
            </a:r>
            <a:r>
              <a:rPr lang="en-GB" sz="1013" dirty="0" err="1"/>
              <a:t>mbarl</a:t>
            </a:r>
            <a:r>
              <a:rPr lang="en-GB" sz="1013" dirty="0"/>
              <a:t>/s</a:t>
            </a:r>
          </a:p>
          <a:p>
            <a:pPr marL="160735" indent="-160735">
              <a:buFont typeface="Arial" panose="020B0604020202020204" pitchFamily="34" charset="0"/>
              <a:buChar char="•"/>
            </a:pPr>
            <a:r>
              <a:rPr lang="en-GB" sz="1013" dirty="0"/>
              <a:t>Irradiation Test with new potting material (</a:t>
            </a:r>
            <a:r>
              <a:rPr lang="en-GB" sz="1013" dirty="0" err="1"/>
              <a:t>Duromer</a:t>
            </a:r>
            <a:r>
              <a:rPr lang="en-GB" sz="1013" dirty="0"/>
              <a:t>) running at CERN </a:t>
            </a:r>
            <a:br>
              <a:rPr lang="en-GB" sz="1013" dirty="0"/>
            </a:br>
            <a:r>
              <a:rPr lang="en-GB" sz="1013" dirty="0"/>
              <a:t>(Results expected 06/2025)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C6C8D61E-9A70-47C8-A2F6-4586EEC371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54" y="3885189"/>
            <a:ext cx="884183" cy="958660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92AE2245-D090-4EE6-841D-6BF8D5BDE0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7829" y="3885189"/>
            <a:ext cx="971882" cy="958660"/>
          </a:xfrm>
          <a:prstGeom prst="rect">
            <a:avLst/>
          </a:prstGeom>
        </p:spPr>
      </p:pic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6C397F07-8352-4331-96F5-0F5F083A80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/>
              <a:t>H. Simon - GSI-CERN collaboration meeting 2025-05-07</a:t>
            </a:r>
            <a:endParaRPr lang="en-GB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72CF1DAA-BDEB-4380-ADEB-2C07F57D68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5CBDDA-5CCF-8748-8988-9DC6C8981774}" type="slidenum">
              <a:rPr lang="en-GB" noProof="0" smtClean="0"/>
              <a:pPr/>
              <a:t>8</a:t>
            </a:fld>
            <a:endParaRPr lang="en-GB" noProof="0" dirty="0"/>
          </a:p>
        </p:txBody>
      </p:sp>
      <p:pic>
        <p:nvPicPr>
          <p:cNvPr id="23" name="Grafik 22">
            <a:extLst>
              <a:ext uri="{FF2B5EF4-FFF2-40B4-BE49-F238E27FC236}">
                <a16:creationId xmlns:a16="http://schemas.microsoft.com/office/drawing/2014/main" id="{3D3B875E-40B6-4EEF-A371-9B17BB1E82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960" y="45167"/>
            <a:ext cx="535780" cy="519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0405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/>
              <a:t>H. Simon - GSI-CERN collaboration meeting 2025-05-07</a:t>
            </a:r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9</a:t>
            </a:fld>
            <a:endParaRPr lang="de-DE"/>
          </a:p>
        </p:txBody>
      </p:sp>
      <p:sp>
        <p:nvSpPr>
          <p:cNvPr id="7" name="Title 4"/>
          <p:cNvSpPr>
            <a:spLocks noGrp="1"/>
          </p:cNvSpPr>
          <p:nvPr>
            <p:ph type="title"/>
          </p:nvPr>
        </p:nvSpPr>
        <p:spPr>
          <a:xfrm>
            <a:off x="141318" y="350634"/>
            <a:ext cx="4086923" cy="363237"/>
          </a:xfrm>
        </p:spPr>
        <p:txBody>
          <a:bodyPr>
            <a:noAutofit/>
          </a:bodyPr>
          <a:lstStyle/>
          <a:p>
            <a:r>
              <a:rPr lang="en-GB" sz="2000" dirty="0">
                <a:solidFill>
                  <a:schemeClr val="tx1"/>
                </a:solidFill>
                <a:latin typeface="+mj-lt"/>
                <a:cs typeface="Helvetica" panose="020B0604020202020204" pitchFamily="34" charset="0"/>
              </a:rPr>
              <a:t>Current collaboration contracts</a:t>
            </a:r>
            <a:endParaRPr lang="en-GB" sz="20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744" y="194541"/>
            <a:ext cx="535780" cy="519330"/>
          </a:xfrm>
          <a:prstGeom prst="rect">
            <a:avLst/>
          </a:prstGeom>
        </p:spPr>
      </p:pic>
      <p:graphicFrame>
        <p:nvGraphicFramePr>
          <p:cNvPr id="18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6681545"/>
              </p:ext>
            </p:extLst>
          </p:nvPr>
        </p:nvGraphicFramePr>
        <p:xfrm>
          <a:off x="258259" y="3328211"/>
          <a:ext cx="5761193" cy="1242753"/>
        </p:xfrm>
        <a:graphic>
          <a:graphicData uri="http://schemas.openxmlformats.org/drawingml/2006/table">
            <a:tbl>
              <a:tblPr/>
              <a:tblGrid>
                <a:gridCol w="2522755">
                  <a:extLst>
                    <a:ext uri="{9D8B030D-6E8A-4147-A177-3AD203B41FA5}">
                      <a16:colId xmlns:a16="http://schemas.microsoft.com/office/drawing/2014/main" val="335494472"/>
                    </a:ext>
                  </a:extLst>
                </a:gridCol>
                <a:gridCol w="666894">
                  <a:extLst>
                    <a:ext uri="{9D8B030D-6E8A-4147-A177-3AD203B41FA5}">
                      <a16:colId xmlns:a16="http://schemas.microsoft.com/office/drawing/2014/main" val="2122624502"/>
                    </a:ext>
                  </a:extLst>
                </a:gridCol>
                <a:gridCol w="577515">
                  <a:extLst>
                    <a:ext uri="{9D8B030D-6E8A-4147-A177-3AD203B41FA5}">
                      <a16:colId xmlns:a16="http://schemas.microsoft.com/office/drawing/2014/main" val="2347085064"/>
                    </a:ext>
                  </a:extLst>
                </a:gridCol>
                <a:gridCol w="1585337">
                  <a:extLst>
                    <a:ext uri="{9D8B030D-6E8A-4147-A177-3AD203B41FA5}">
                      <a16:colId xmlns:a16="http://schemas.microsoft.com/office/drawing/2014/main" val="1439830588"/>
                    </a:ext>
                  </a:extLst>
                </a:gridCol>
                <a:gridCol w="408692">
                  <a:extLst>
                    <a:ext uri="{9D8B030D-6E8A-4147-A177-3AD203B41FA5}">
                      <a16:colId xmlns:a16="http://schemas.microsoft.com/office/drawing/2014/main" val="2643046854"/>
                    </a:ext>
                  </a:extLst>
                </a:gridCol>
              </a:tblGrid>
              <a:tr h="297873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noProof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TITLE/SCOPE</a:t>
                      </a:r>
                    </a:p>
                  </a:txBody>
                  <a:tcPr marL="28575" marR="28575" marT="19050" marB="1905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noProof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Machine</a:t>
                      </a:r>
                    </a:p>
                  </a:txBody>
                  <a:tcPr marL="28575" marR="28575" marT="19050" marB="1905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noProof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Status</a:t>
                      </a:r>
                    </a:p>
                  </a:txBody>
                  <a:tcPr marL="28575" marR="28575" marT="19050" marB="1905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noProof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Addendum</a:t>
                      </a:r>
                    </a:p>
                  </a:txBody>
                  <a:tcPr marL="28575" marR="28575" marT="19050" marB="1905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noProof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Date</a:t>
                      </a:r>
                    </a:p>
                  </a:txBody>
                  <a:tcPr marL="28575" marR="28575" marT="19050" marB="1905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5568134"/>
                  </a:ext>
                </a:extLst>
              </a:tr>
              <a:tr h="678180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noProof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Cryogenic testing of the superconducting magnets</a:t>
                      </a:r>
                    </a:p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noProof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for the Super-FRS</a:t>
                      </a:r>
                    </a:p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100" noProof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100" noProof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19050" marB="1905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noProof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Super-FRS</a:t>
                      </a:r>
                    </a:p>
                  </a:txBody>
                  <a:tcPr marL="28575" marR="28575" marT="19050" marB="1905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noProof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active</a:t>
                      </a:r>
                    </a:p>
                  </a:txBody>
                  <a:tcPr marL="28575" marR="28575" marT="19050" marB="1905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noProof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#2</a:t>
                      </a:r>
                    </a:p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noProof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#4</a:t>
                      </a:r>
                    </a:p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noProof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#5</a:t>
                      </a:r>
                    </a:p>
                    <a:p>
                      <a:pPr marL="0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noProof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#12, KR3912</a:t>
                      </a:r>
                    </a:p>
                    <a:p>
                      <a:pPr marL="0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Amendment</a:t>
                      </a:r>
                      <a:r>
                        <a:rPr lang="en-GB" sz="1100" b="0" baseline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to #12</a:t>
                      </a:r>
                      <a:endParaRPr lang="en-GB" sz="1100" b="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19050" marB="1905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noProof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2012</a:t>
                      </a:r>
                    </a:p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noProof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2014</a:t>
                      </a:r>
                    </a:p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noProof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2016</a:t>
                      </a:r>
                    </a:p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noProof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2018</a:t>
                      </a:r>
                    </a:p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1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2023</a:t>
                      </a:r>
                      <a:endParaRPr lang="en-GB" sz="1100" b="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19050" marB="1905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9033703"/>
                  </a:ext>
                </a:extLst>
              </a:tr>
              <a:tr h="68388">
                <a:tc gridSpan="5"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" noProof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19050" marB="1905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2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0" marR="381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100" marR="381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4328639"/>
                  </a:ext>
                </a:extLst>
              </a:tr>
            </a:tbl>
          </a:graphicData>
        </a:graphic>
      </p:graphicFrame>
      <p:cxnSp>
        <p:nvCxnSpPr>
          <p:cNvPr id="20" name="Gerade Verbindung mit Pfeil 8"/>
          <p:cNvCxnSpPr/>
          <p:nvPr/>
        </p:nvCxnSpPr>
        <p:spPr>
          <a:xfrm flipH="1">
            <a:off x="890417" y="1176763"/>
            <a:ext cx="1573464" cy="0"/>
          </a:xfrm>
          <a:prstGeom prst="straightConnector1">
            <a:avLst/>
          </a:prstGeom>
          <a:ln w="19050">
            <a:solidFill>
              <a:srgbClr val="FFFFFF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013607" y="4125014"/>
            <a:ext cx="844393" cy="392415"/>
          </a:xfrm>
          <a:prstGeom prst="rect">
            <a:avLst/>
          </a:prstGeom>
        </p:spPr>
        <p:txBody>
          <a:bodyPr vert="horz" wrap="square" lIns="68580" tIns="34290" rIns="68580" bIns="34290" rtlCol="0" anchor="t">
            <a:spAutoFit/>
          </a:bodyPr>
          <a:lstStyle/>
          <a:p>
            <a:pPr defTabSz="342900"/>
            <a:r>
              <a:rPr lang="en-GB" sz="1050" dirty="0">
                <a:latin typeface="Arial"/>
              </a:rPr>
              <a:t>31/10/2023</a:t>
            </a:r>
          </a:p>
          <a:p>
            <a:pPr defTabSz="342900"/>
            <a:r>
              <a:rPr lang="de-DE" sz="1050" dirty="0">
                <a:latin typeface="Arial"/>
              </a:rPr>
              <a:t>31/12/2026</a:t>
            </a:r>
            <a:endParaRPr lang="en-GB" sz="1050" dirty="0">
              <a:latin typeface="Arial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07691" y="1846910"/>
            <a:ext cx="5775959" cy="869469"/>
          </a:xfrm>
          <a:prstGeom prst="rect">
            <a:avLst/>
          </a:prstGeom>
        </p:spPr>
        <p:txBody>
          <a:bodyPr vert="horz" wrap="square" lIns="68580" tIns="34290" rIns="68580" bIns="34290" rtlCol="0" anchor="t">
            <a:spAutoFit/>
          </a:bodyPr>
          <a:lstStyle/>
          <a:p>
            <a:pPr marL="214313" indent="-214313" defTabSz="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collaborative effort</a:t>
            </a:r>
          </a:p>
          <a:p>
            <a:pPr marL="214313" indent="-214313" defTabSz="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free information exchange except sensitive contract relevant issues</a:t>
            </a:r>
          </a:p>
          <a:p>
            <a:pPr marL="214313" indent="-214313" defTabSz="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e.g. NC negotiations with suppliers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21229" y="1011075"/>
            <a:ext cx="6262421" cy="7775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80010" indent="635" algn="just">
              <a:lnSpc>
                <a:spcPct val="106000"/>
              </a:lnSpc>
              <a:spcAft>
                <a:spcPts val="300"/>
              </a:spcAft>
            </a:pPr>
            <a:r>
              <a:rPr lang="en-US" sz="1400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 14/04/2010, GSI and CERN signed the Agreement K1727/DG establishing an operational framework for collaboration in accelerator sciences and technologies, and other scientific domains of mutual interest:</a:t>
            </a:r>
            <a:endParaRPr lang="en-GB" sz="1400" dirty="0">
              <a:solidFill>
                <a:srgbClr val="1F497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2566" y="2997477"/>
            <a:ext cx="4224426" cy="320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80010" indent="635" algn="just">
              <a:lnSpc>
                <a:spcPct val="106000"/>
              </a:lnSpc>
              <a:spcAft>
                <a:spcPts val="300"/>
              </a:spcAft>
            </a:pP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Following Addendums to Agreement K1727/DG</a:t>
            </a:r>
            <a:endParaRPr lang="en-GB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044209"/>
      </p:ext>
    </p:extLst>
  </p:cSld>
  <p:clrMapOvr>
    <a:masterClrMapping/>
  </p:clrMapOvr>
</p:sld>
</file>

<file path=ppt/theme/theme1.xml><?xml version="1.0" encoding="utf-8"?>
<a:theme xmlns:a="http://schemas.openxmlformats.org/drawingml/2006/main" name="fair-gsi-folienmaster_2017_onering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8" id="{88F67082-FAA7-774F-81ED-C94DAF9F09F3}" vid="{76C6051D-27C6-564A-8764-CCBC0645D37F}"/>
    </a:ext>
  </a:extLst>
</a:theme>
</file>

<file path=ppt/theme/theme2.xml><?xml version="1.0" encoding="utf-8"?>
<a:theme xmlns:a="http://schemas.openxmlformats.org/drawingml/2006/main" name="MAC-Template-V03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fair-gsi-folienmaster_2019_16zu9</Template>
  <TotalTime>0</TotalTime>
  <Words>1040</Words>
  <Application>Microsoft Office PowerPoint</Application>
  <PresentationFormat>Benutzerdefiniert</PresentationFormat>
  <Paragraphs>198</Paragraphs>
  <Slides>15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15</vt:i4>
      </vt:variant>
    </vt:vector>
  </HeadingPairs>
  <TitlesOfParts>
    <vt:vector size="21" baseType="lpstr">
      <vt:lpstr>Arial</vt:lpstr>
      <vt:lpstr>Calibri</vt:lpstr>
      <vt:lpstr>Symbol</vt:lpstr>
      <vt:lpstr>Wingdings</vt:lpstr>
      <vt:lpstr>fair-gsi-folienmaster_2017_onering</vt:lpstr>
      <vt:lpstr>MAC-Template-V03</vt:lpstr>
      <vt:lpstr>Status Magnet Production and Further Collaboration Steps</vt:lpstr>
      <vt:lpstr>Collaboration Topics</vt:lpstr>
      <vt:lpstr>Superconducting multiplets</vt:lpstr>
      <vt:lpstr>Delivery schedule agreed with ASG 06/2024</vt:lpstr>
      <vt:lpstr>Activities</vt:lpstr>
      <vt:lpstr>PowerPoint-Präsentation</vt:lpstr>
      <vt:lpstr>PowerPoint-Präsentation</vt:lpstr>
      <vt:lpstr>PowerPoint-Präsentation</vt:lpstr>
      <vt:lpstr>Current collaboration contracts</vt:lpstr>
      <vt:lpstr>ES and beyond:       testing phase (till end 2029) </vt:lpstr>
      <vt:lpstr>FAIR 2028 and beyond </vt:lpstr>
      <vt:lpstr>PowerPoint-Präsentation</vt:lpstr>
      <vt:lpstr>Amendment #3</vt:lpstr>
      <vt:lpstr>Summary</vt:lpstr>
      <vt:lpstr>PowerPoint-Präsentation</vt:lpstr>
    </vt:vector>
  </TitlesOfParts>
  <Company>GSI Helmholtzzentrum für Schwerionenforschung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Ricciardi, Maria Valentina Dr.</dc:creator>
  <cp:lastModifiedBy>Simon, Haik Dr.</cp:lastModifiedBy>
  <cp:revision>85</cp:revision>
  <dcterms:created xsi:type="dcterms:W3CDTF">2024-04-22T12:07:31Z</dcterms:created>
  <dcterms:modified xsi:type="dcterms:W3CDTF">2025-05-06T10:27:35Z</dcterms:modified>
</cp:coreProperties>
</file>