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0" r:id="rId3"/>
    <p:sldId id="1394" r:id="rId4"/>
    <p:sldId id="1396" r:id="rId5"/>
    <p:sldId id="1411" r:id="rId6"/>
    <p:sldId id="1412" r:id="rId7"/>
    <p:sldId id="1415" r:id="rId8"/>
    <p:sldId id="1385" r:id="rId9"/>
    <p:sldId id="1413" r:id="rId10"/>
    <p:sldId id="1404" r:id="rId11"/>
    <p:sldId id="1409" r:id="rId12"/>
    <p:sldId id="1398" r:id="rId13"/>
    <p:sldId id="1401" r:id="rId14"/>
    <p:sldId id="1402" r:id="rId15"/>
    <p:sldId id="1417" r:id="rId16"/>
    <p:sldId id="1405" r:id="rId17"/>
    <p:sldId id="1403" r:id="rId18"/>
    <p:sldId id="1399" r:id="rId19"/>
    <p:sldId id="258" r:id="rId20"/>
    <p:sldId id="1395" r:id="rId21"/>
    <p:sldId id="1406" r:id="rId22"/>
    <p:sldId id="1418" r:id="rId23"/>
    <p:sldId id="1400" r:id="rId24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24" autoAdjust="0"/>
    <p:restoredTop sz="94655" autoAdjust="0"/>
  </p:normalViewPr>
  <p:slideViewPr>
    <p:cSldViewPr snapToGrid="0" snapToObjects="1">
      <p:cViewPr varScale="1">
        <p:scale>
          <a:sx n="167" d="100"/>
          <a:sy n="167" d="100"/>
        </p:scale>
        <p:origin x="800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A89C1B-4BEB-CD47-8811-ED9AF25987CD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EE9F613-DD6F-F240-84F4-E91474BD659A}">
      <dgm:prSet phldrT="[Text]" custT="1"/>
      <dgm:spPr/>
      <dgm:t>
        <a:bodyPr/>
        <a:lstStyle/>
        <a:p>
          <a:r>
            <a:rPr lang="en-GB" sz="800" b="0" dirty="0">
              <a:latin typeface="Aptos" panose="020B0004020202020204" pitchFamily="34" charset="0"/>
            </a:rPr>
            <a:t>FAIR Commissioning Subproject Leader </a:t>
          </a:r>
          <a:br>
            <a:rPr lang="en-GB" sz="800" b="0" dirty="0">
              <a:latin typeface="Aptos" panose="020B0004020202020204" pitchFamily="34" charset="0"/>
            </a:rPr>
          </a:br>
          <a:r>
            <a:rPr lang="en-US" sz="700" dirty="0"/>
            <a:t>&amp; GSI Operation Manager</a:t>
          </a:r>
        </a:p>
        <a:p>
          <a:r>
            <a:rPr lang="en-US" sz="700" dirty="0"/>
            <a:t>S. Reimann</a:t>
          </a:r>
          <a:endParaRPr lang="en-GB" sz="700" b="0" dirty="0">
            <a:latin typeface="Aptos" panose="020B0004020202020204" pitchFamily="34" charset="0"/>
          </a:endParaRPr>
        </a:p>
      </dgm:t>
    </dgm:pt>
    <dgm:pt modelId="{4A1CD39E-8F62-B24B-AC42-2E1D2F86DCE3}" type="parTrans" cxnId="{A683EB19-F340-C14F-844D-CCC2AD864E44}">
      <dgm:prSet/>
      <dgm:spPr/>
      <dgm:t>
        <a:bodyPr/>
        <a:lstStyle/>
        <a:p>
          <a:endParaRPr lang="de-DE"/>
        </a:p>
      </dgm:t>
    </dgm:pt>
    <dgm:pt modelId="{EE8F3611-DCE1-3D41-AFDD-2ABADA84D54E}" type="sibTrans" cxnId="{A683EB19-F340-C14F-844D-CCC2AD864E44}">
      <dgm:prSet/>
      <dgm:spPr/>
      <dgm:t>
        <a:bodyPr/>
        <a:lstStyle/>
        <a:p>
          <a:endParaRPr lang="de-DE"/>
        </a:p>
      </dgm:t>
    </dgm:pt>
    <dgm:pt modelId="{A89C9649-0446-7A41-87B3-0BA41EC9A131}">
      <dgm:prSet phldrT="[Text]"/>
      <dgm:spPr/>
      <dgm:t>
        <a:bodyPr/>
        <a:lstStyle/>
        <a:p>
          <a:r>
            <a:rPr lang="en-GB" b="1" noProof="0" dirty="0">
              <a:latin typeface="Aptos" panose="020B0004020202020204" pitchFamily="34" charset="0"/>
              <a:cs typeface="Calibri" panose="020F0502020204030204" pitchFamily="34" charset="0"/>
            </a:rPr>
            <a:t>HEBT</a:t>
          </a:r>
        </a:p>
        <a:p>
          <a:r>
            <a:rPr lang="en-GB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</a:p>
      </dgm:t>
    </dgm:pt>
    <dgm:pt modelId="{57CF6C3F-6A1C-5A45-97A7-9CC75A58A317}" type="parTrans" cxnId="{7D43047A-BA2A-DA46-9A17-0A179BFEC177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D922C496-0CA6-AA45-AC06-C7261906E527}" type="sibTrans" cxnId="{7D43047A-BA2A-DA46-9A17-0A179BFEC177}">
      <dgm:prSet/>
      <dgm:spPr/>
      <dgm:t>
        <a:bodyPr/>
        <a:lstStyle/>
        <a:p>
          <a:endParaRPr lang="de-DE"/>
        </a:p>
      </dgm:t>
    </dgm:pt>
    <dgm:pt modelId="{7D928671-DEF9-0142-8BCE-6159872D85F2}">
      <dgm:prSet phldrT="[Text]" custT="1"/>
      <dgm:spPr>
        <a:solidFill>
          <a:schemeClr val="accent3">
            <a:lumMod val="7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" tIns="5715" rIns="5715" bIns="5715" numCol="1" spcCol="1270" anchor="ctr" anchorCtr="0"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Cryogenic</a:t>
          </a:r>
        </a:p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 responsible</a:t>
          </a:r>
          <a:endParaRPr lang="en-GB" sz="700" b="0" kern="1200" dirty="0">
            <a:solidFill>
              <a:prstClr val="white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D7F825AB-10F1-F744-9AAE-EFBD16AC4ADE}" type="parTrans" cxnId="{4157E11A-DC1D-334F-B591-CA9390A78C39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9E75748E-A515-8D42-805D-B547C6FF1C75}" type="sibTrans" cxnId="{4157E11A-DC1D-334F-B591-CA9390A78C39}">
      <dgm:prSet/>
      <dgm:spPr/>
      <dgm:t>
        <a:bodyPr/>
        <a:lstStyle/>
        <a:p>
          <a:endParaRPr lang="de-DE"/>
        </a:p>
      </dgm:t>
    </dgm:pt>
    <dgm:pt modelId="{41F8F787-E742-E04D-802C-987DBC5B5ABF}">
      <dgm:prSet phldrT="[Text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" tIns="5715" rIns="5715" bIns="5715" numCol="1" spcCol="1270" anchor="ctr" anchorCtr="0"/>
        <a:lstStyle/>
        <a:p>
          <a:r>
            <a:rPr lang="en-GB" sz="700" b="1" kern="1200" dirty="0">
              <a:latin typeface="Aptos" panose="020B0004020202020204" pitchFamily="34" charset="0"/>
            </a:rPr>
            <a:t>FAIR Control </a:t>
          </a:r>
          <a:r>
            <a:rPr lang="en-GB" sz="700" b="1" kern="1200" dirty="0" err="1">
              <a:latin typeface="Aptos" panose="020B0004020202020204" pitchFamily="34" charset="0"/>
            </a:rPr>
            <a:t>Center</a:t>
          </a:r>
          <a:endParaRPr lang="en-GB" sz="700" b="1" kern="1200" dirty="0">
            <a:latin typeface="Aptos" panose="020B0004020202020204" pitchFamily="34" charset="0"/>
          </a:endParaRPr>
        </a:p>
        <a:p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  <a:endParaRPr lang="en-GB" sz="700" b="0" kern="1200" dirty="0">
            <a:latin typeface="Aptos" panose="020B0004020202020204" pitchFamily="34" charset="0"/>
          </a:endParaRPr>
        </a:p>
      </dgm:t>
    </dgm:pt>
    <dgm:pt modelId="{8A2FD999-6192-E24F-9392-6055571C041B}" type="parTrans" cxnId="{A50E523D-A9B9-ED4C-ABB2-76992F0B105F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15991B0A-1082-AC42-B5A6-486C8695D95B}" type="sibTrans" cxnId="{A50E523D-A9B9-ED4C-ABB2-76992F0B105F}">
      <dgm:prSet/>
      <dgm:spPr/>
      <dgm:t>
        <a:bodyPr/>
        <a:lstStyle/>
        <a:p>
          <a:endParaRPr lang="de-DE"/>
        </a:p>
      </dgm:t>
    </dgm:pt>
    <dgm:pt modelId="{C6D43FA0-1C64-3F48-827E-B657AA4C1BD1}">
      <dgm:prSet custT="1"/>
      <dgm:spPr/>
      <dgm:t>
        <a:bodyPr/>
        <a:lstStyle/>
        <a:p>
          <a:r>
            <a:rPr lang="en-GB" sz="700" b="1" dirty="0">
              <a:latin typeface="Aptos" panose="020B0004020202020204" pitchFamily="34" charset="0"/>
            </a:rPr>
            <a:t>Safety</a:t>
          </a:r>
        </a:p>
        <a:p>
          <a:r>
            <a:rPr lang="en-GB" sz="7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dirty="0">
            <a:latin typeface="Aptos" panose="020B0004020202020204" pitchFamily="34" charset="0"/>
          </a:endParaRPr>
        </a:p>
      </dgm:t>
    </dgm:pt>
    <dgm:pt modelId="{8359718C-C802-0C43-9437-3885164BE758}" type="parTrans" cxnId="{6FD99EF7-36B7-614B-B433-82BCEEC5450B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ADC01E49-5531-AB4C-86C3-2D985EB18444}" type="sibTrans" cxnId="{6FD99EF7-36B7-614B-B433-82BCEEC5450B}">
      <dgm:prSet/>
      <dgm:spPr/>
      <dgm:t>
        <a:bodyPr/>
        <a:lstStyle/>
        <a:p>
          <a:endParaRPr lang="de-DE"/>
        </a:p>
      </dgm:t>
    </dgm:pt>
    <dgm:pt modelId="{B6C6DE32-3259-FD47-815D-5858D1387697}">
      <dgm:prSet custT="1"/>
      <dgm:spPr/>
      <dgm:t>
        <a:bodyPr/>
        <a:lstStyle/>
        <a:p>
          <a:r>
            <a:rPr lang="en-GB" sz="700" b="1" dirty="0">
              <a:latin typeface="Aptos" panose="020B0004020202020204" pitchFamily="34" charset="0"/>
            </a:rPr>
            <a:t>technical building infrastructure</a:t>
          </a:r>
          <a:br>
            <a:rPr lang="en-GB" sz="700" b="1" dirty="0">
              <a:latin typeface="Aptos" panose="020B0004020202020204" pitchFamily="34" charset="0"/>
            </a:rPr>
          </a:br>
          <a:r>
            <a:rPr lang="en-GB" sz="700" noProof="0" dirty="0">
              <a:latin typeface="Aptos" panose="020B0004020202020204" pitchFamily="34" charset="0"/>
              <a:cs typeface="Calibri" panose="020F0502020204030204" pitchFamily="34" charset="0"/>
            </a:rPr>
            <a:t>responsible</a:t>
          </a:r>
          <a:endParaRPr lang="en-GB" sz="700" b="1" dirty="0">
            <a:latin typeface="Aptos" panose="020B0004020202020204" pitchFamily="34" charset="0"/>
          </a:endParaRPr>
        </a:p>
      </dgm:t>
    </dgm:pt>
    <dgm:pt modelId="{E8BDC2B9-9299-784A-9F48-56D9909CABCD}" type="parTrans" cxnId="{DC037325-8029-6B4C-A523-B6CDEDC50887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35119FCA-C5E1-6245-8B83-A96E5A67E209}" type="sibTrans" cxnId="{DC037325-8029-6B4C-A523-B6CDEDC50887}">
      <dgm:prSet/>
      <dgm:spPr/>
      <dgm:t>
        <a:bodyPr/>
        <a:lstStyle/>
        <a:p>
          <a:endParaRPr lang="de-DE"/>
        </a:p>
      </dgm:t>
    </dgm:pt>
    <dgm:pt modelId="{B459804B-27CF-4A44-9D61-FC90056760BA}">
      <dgm:prSet/>
      <dgm:spPr/>
      <dgm:t>
        <a:bodyPr/>
        <a:lstStyle/>
        <a:p>
          <a:r>
            <a:rPr lang="en-GB" b="1" dirty="0">
              <a:latin typeface="Aptos" panose="020B0004020202020204" pitchFamily="34" charset="0"/>
            </a:rPr>
            <a:t>NUSTAR</a:t>
          </a:r>
        </a:p>
        <a:p>
          <a:r>
            <a:rPr lang="en-GB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dirty="0">
            <a:latin typeface="Aptos" panose="020B0004020202020204" pitchFamily="34" charset="0"/>
          </a:endParaRPr>
        </a:p>
      </dgm:t>
    </dgm:pt>
    <dgm:pt modelId="{1732D839-B81C-6D4C-872D-06CF36BAF59D}" type="parTrans" cxnId="{87991650-5B9B-9342-84C1-D4AF34FDAEC9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85CEC3C1-3FC7-3246-A6B2-991AEE99C0DB}" type="sibTrans" cxnId="{87991650-5B9B-9342-84C1-D4AF34FDAEC9}">
      <dgm:prSet/>
      <dgm:spPr/>
      <dgm:t>
        <a:bodyPr/>
        <a:lstStyle/>
        <a:p>
          <a:endParaRPr lang="de-DE"/>
        </a:p>
      </dgm:t>
    </dgm:pt>
    <dgm:pt modelId="{96F550A2-016F-3F46-AEB4-BA9E6B41B501}">
      <dgm:prSet custT="1"/>
      <dgm:spPr/>
      <dgm:t>
        <a:bodyPr/>
        <a:lstStyle/>
        <a:p>
          <a:r>
            <a:rPr lang="en-GB" sz="700" b="1" dirty="0">
              <a:latin typeface="Aptos" panose="020B0004020202020204" pitchFamily="34" charset="0"/>
            </a:rPr>
            <a:t>Radiation Safety</a:t>
          </a:r>
        </a:p>
        <a:p>
          <a:r>
            <a:rPr lang="en-GB" sz="7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noProof="0" dirty="0">
            <a:latin typeface="Aptos" panose="020B0004020202020204" pitchFamily="34" charset="0"/>
          </a:endParaRPr>
        </a:p>
      </dgm:t>
    </dgm:pt>
    <dgm:pt modelId="{A54AA87B-533F-5B49-9404-D7338FB09188}" type="parTrans" cxnId="{344FCCA9-8B6B-6B4C-954F-9615F36F68A3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C922D1A5-35A2-FE43-8DB2-9D3BD075A63A}" type="sibTrans" cxnId="{344FCCA9-8B6B-6B4C-954F-9615F36F68A3}">
      <dgm:prSet/>
      <dgm:spPr/>
      <dgm:t>
        <a:bodyPr/>
        <a:lstStyle/>
        <a:p>
          <a:endParaRPr lang="de-DE"/>
        </a:p>
      </dgm:t>
    </dgm:pt>
    <dgm:pt modelId="{0C055FC5-C37A-4C45-8860-B6460D59F5AF}">
      <dgm:prSet phldrT="[Text]"/>
      <dgm:spPr/>
      <dgm:t>
        <a:bodyPr/>
        <a:lstStyle/>
        <a:p>
          <a:r>
            <a:rPr lang="en-GB" b="1" dirty="0">
              <a:latin typeface="Aptos" panose="020B0004020202020204" pitchFamily="34" charset="0"/>
            </a:rPr>
            <a:t>SFRS</a:t>
          </a:r>
        </a:p>
        <a:p>
          <a:r>
            <a:rPr lang="en-GB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dirty="0">
            <a:latin typeface="Aptos" panose="020B0004020202020204" pitchFamily="34" charset="0"/>
          </a:endParaRPr>
        </a:p>
      </dgm:t>
    </dgm:pt>
    <dgm:pt modelId="{23AB628C-7D8C-DB45-8318-6C9074CA4491}" type="sibTrans" cxnId="{9C13BC45-E793-A144-B0B8-EF062F041AE5}">
      <dgm:prSet/>
      <dgm:spPr/>
      <dgm:t>
        <a:bodyPr/>
        <a:lstStyle/>
        <a:p>
          <a:endParaRPr lang="de-DE"/>
        </a:p>
      </dgm:t>
    </dgm:pt>
    <dgm:pt modelId="{858EC2B2-DF26-F141-A129-1208CAEDB9C9}" type="parTrans" cxnId="{9C13BC45-E793-A144-B0B8-EF062F041AE5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D77F4DD0-5D25-424B-B04D-CA5ACCDA0E95}">
      <dgm:prSet phldrT="[Text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" tIns="5715" rIns="5715" bIns="5715" numCol="1" spcCol="1270" anchor="ctr" anchorCtr="0"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Controls</a:t>
          </a:r>
          <a:b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</a:p>
      </dgm:t>
    </dgm:pt>
    <dgm:pt modelId="{2CB1D76B-1A57-4578-B0D3-805BC0EBA4F9}" type="parTrans" cxnId="{A38DE83D-B2B2-43D9-958E-FA1A0B36DF2C}">
      <dgm:prSet/>
      <dgm:spPr/>
      <dgm:t>
        <a:bodyPr/>
        <a:lstStyle/>
        <a:p>
          <a:endParaRPr lang="en-US"/>
        </a:p>
      </dgm:t>
    </dgm:pt>
    <dgm:pt modelId="{C5B0BC3B-5FEF-4EDE-9A28-91F8C1DDE24F}" type="sibTrans" cxnId="{A38DE83D-B2B2-43D9-958E-FA1A0B36DF2C}">
      <dgm:prSet/>
      <dgm:spPr/>
      <dgm:t>
        <a:bodyPr/>
        <a:lstStyle/>
        <a:p>
          <a:endParaRPr lang="en-US"/>
        </a:p>
      </dgm:t>
    </dgm:pt>
    <dgm:pt modelId="{A855CEC5-17BA-CE4D-807E-6DFCAC4B4BE7}" type="pres">
      <dgm:prSet presAssocID="{C0A89C1B-4BEB-CD47-8811-ED9AF25987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62F9E7-2E58-7741-B4D2-469775EA3BA2}" type="pres">
      <dgm:prSet presAssocID="{EEE9F613-DD6F-F240-84F4-E91474BD659A}" presName="hierRoot1" presStyleCnt="0">
        <dgm:presLayoutVars>
          <dgm:hierBranch val="init"/>
        </dgm:presLayoutVars>
      </dgm:prSet>
      <dgm:spPr/>
    </dgm:pt>
    <dgm:pt modelId="{4688212F-0527-1345-A676-D4E04B70B341}" type="pres">
      <dgm:prSet presAssocID="{EEE9F613-DD6F-F240-84F4-E91474BD659A}" presName="rootComposite1" presStyleCnt="0"/>
      <dgm:spPr/>
    </dgm:pt>
    <dgm:pt modelId="{AC57C02C-EDB9-8A4F-A4A9-285ED19F4F67}" type="pres">
      <dgm:prSet presAssocID="{EEE9F613-DD6F-F240-84F4-E91474BD659A}" presName="rootText1" presStyleLbl="node0" presStyleIdx="0" presStyleCnt="1" custScaleX="237680">
        <dgm:presLayoutVars>
          <dgm:chPref val="3"/>
        </dgm:presLayoutVars>
      </dgm:prSet>
      <dgm:spPr/>
    </dgm:pt>
    <dgm:pt modelId="{8FC1B4B8-D1B8-C84F-B74B-7B955D08EED0}" type="pres">
      <dgm:prSet presAssocID="{EEE9F613-DD6F-F240-84F4-E91474BD659A}" presName="rootConnector1" presStyleLbl="node1" presStyleIdx="0" presStyleCnt="0"/>
      <dgm:spPr/>
    </dgm:pt>
    <dgm:pt modelId="{286251EB-F591-9549-AA7C-1E2AD54E42BE}" type="pres">
      <dgm:prSet presAssocID="{EEE9F613-DD6F-F240-84F4-E91474BD659A}" presName="hierChild2" presStyleCnt="0"/>
      <dgm:spPr/>
    </dgm:pt>
    <dgm:pt modelId="{02CCB675-4220-F24C-A419-E0D7B9167F50}" type="pres">
      <dgm:prSet presAssocID="{57CF6C3F-6A1C-5A45-97A7-9CC75A58A317}" presName="Name37" presStyleLbl="parChTrans1D2" presStyleIdx="0" presStyleCnt="9"/>
      <dgm:spPr/>
    </dgm:pt>
    <dgm:pt modelId="{553B02EB-51B2-424A-8EB8-19DFEE0C43F8}" type="pres">
      <dgm:prSet presAssocID="{A89C9649-0446-7A41-87B3-0BA41EC9A131}" presName="hierRoot2" presStyleCnt="0">
        <dgm:presLayoutVars>
          <dgm:hierBranch val="init"/>
        </dgm:presLayoutVars>
      </dgm:prSet>
      <dgm:spPr/>
    </dgm:pt>
    <dgm:pt modelId="{212D359F-C7ED-074B-8893-C25AA75284E9}" type="pres">
      <dgm:prSet presAssocID="{A89C9649-0446-7A41-87B3-0BA41EC9A131}" presName="rootComposite" presStyleCnt="0"/>
      <dgm:spPr/>
    </dgm:pt>
    <dgm:pt modelId="{F456984C-B163-7745-B9CD-8918C956FC40}" type="pres">
      <dgm:prSet presAssocID="{A89C9649-0446-7A41-87B3-0BA41EC9A131}" presName="rootText" presStyleLbl="node2" presStyleIdx="0" presStyleCnt="9">
        <dgm:presLayoutVars>
          <dgm:chPref val="3"/>
        </dgm:presLayoutVars>
      </dgm:prSet>
      <dgm:spPr/>
    </dgm:pt>
    <dgm:pt modelId="{C2C3614F-2F1D-EA46-84AF-D2AED88C8576}" type="pres">
      <dgm:prSet presAssocID="{A89C9649-0446-7A41-87B3-0BA41EC9A131}" presName="rootConnector" presStyleLbl="node2" presStyleIdx="0" presStyleCnt="9"/>
      <dgm:spPr/>
    </dgm:pt>
    <dgm:pt modelId="{36D8D73D-4131-CA4C-82E0-70EA8CF0C76B}" type="pres">
      <dgm:prSet presAssocID="{A89C9649-0446-7A41-87B3-0BA41EC9A131}" presName="hierChild4" presStyleCnt="0"/>
      <dgm:spPr/>
    </dgm:pt>
    <dgm:pt modelId="{0570F3DC-A9B7-654B-8384-B4155D762B5D}" type="pres">
      <dgm:prSet presAssocID="{A89C9649-0446-7A41-87B3-0BA41EC9A131}" presName="hierChild5" presStyleCnt="0"/>
      <dgm:spPr/>
    </dgm:pt>
    <dgm:pt modelId="{B5676141-67DC-534B-966C-87BB55F4A46F}" type="pres">
      <dgm:prSet presAssocID="{858EC2B2-DF26-F141-A129-1208CAEDB9C9}" presName="Name37" presStyleLbl="parChTrans1D2" presStyleIdx="1" presStyleCnt="9"/>
      <dgm:spPr/>
    </dgm:pt>
    <dgm:pt modelId="{61B4E2A5-8039-8F4A-909A-85A3666FBC8A}" type="pres">
      <dgm:prSet presAssocID="{0C055FC5-C37A-4C45-8860-B6460D59F5AF}" presName="hierRoot2" presStyleCnt="0">
        <dgm:presLayoutVars>
          <dgm:hierBranch val="init"/>
        </dgm:presLayoutVars>
      </dgm:prSet>
      <dgm:spPr/>
    </dgm:pt>
    <dgm:pt modelId="{921BACCC-DA00-2549-BCC1-23B29C8FA8A9}" type="pres">
      <dgm:prSet presAssocID="{0C055FC5-C37A-4C45-8860-B6460D59F5AF}" presName="rootComposite" presStyleCnt="0"/>
      <dgm:spPr/>
    </dgm:pt>
    <dgm:pt modelId="{5157D4D9-5116-EF42-BB0D-FC5E467C4CB9}" type="pres">
      <dgm:prSet presAssocID="{0C055FC5-C37A-4C45-8860-B6460D59F5AF}" presName="rootText" presStyleLbl="node2" presStyleIdx="1" presStyleCnt="9">
        <dgm:presLayoutVars>
          <dgm:chPref val="3"/>
        </dgm:presLayoutVars>
      </dgm:prSet>
      <dgm:spPr/>
    </dgm:pt>
    <dgm:pt modelId="{049744FF-064D-B942-B789-D621D41FD4A1}" type="pres">
      <dgm:prSet presAssocID="{0C055FC5-C37A-4C45-8860-B6460D59F5AF}" presName="rootConnector" presStyleLbl="node2" presStyleIdx="1" presStyleCnt="9"/>
      <dgm:spPr/>
    </dgm:pt>
    <dgm:pt modelId="{1D7170E3-7FC5-BA40-AADA-3E8C80ECD1E7}" type="pres">
      <dgm:prSet presAssocID="{0C055FC5-C37A-4C45-8860-B6460D59F5AF}" presName="hierChild4" presStyleCnt="0"/>
      <dgm:spPr/>
    </dgm:pt>
    <dgm:pt modelId="{412B1B97-318D-524A-9277-D950DBD5F318}" type="pres">
      <dgm:prSet presAssocID="{0C055FC5-C37A-4C45-8860-B6460D59F5AF}" presName="hierChild5" presStyleCnt="0"/>
      <dgm:spPr/>
    </dgm:pt>
    <dgm:pt modelId="{7B461D99-0A6A-8F46-AB9F-A2879BF74427}" type="pres">
      <dgm:prSet presAssocID="{1732D839-B81C-6D4C-872D-06CF36BAF59D}" presName="Name37" presStyleLbl="parChTrans1D2" presStyleIdx="2" presStyleCnt="9"/>
      <dgm:spPr/>
    </dgm:pt>
    <dgm:pt modelId="{491A02A0-7AD7-334F-AB57-53C166C78944}" type="pres">
      <dgm:prSet presAssocID="{B459804B-27CF-4A44-9D61-FC90056760BA}" presName="hierRoot2" presStyleCnt="0">
        <dgm:presLayoutVars>
          <dgm:hierBranch val="init"/>
        </dgm:presLayoutVars>
      </dgm:prSet>
      <dgm:spPr/>
    </dgm:pt>
    <dgm:pt modelId="{0478BFC2-5DB1-A545-B039-638E11B6B36D}" type="pres">
      <dgm:prSet presAssocID="{B459804B-27CF-4A44-9D61-FC90056760BA}" presName="rootComposite" presStyleCnt="0"/>
      <dgm:spPr/>
    </dgm:pt>
    <dgm:pt modelId="{772533B7-D88F-C945-9028-C21BB80CAF1D}" type="pres">
      <dgm:prSet presAssocID="{B459804B-27CF-4A44-9D61-FC90056760BA}" presName="rootText" presStyleLbl="node2" presStyleIdx="2" presStyleCnt="9">
        <dgm:presLayoutVars>
          <dgm:chPref val="3"/>
        </dgm:presLayoutVars>
      </dgm:prSet>
      <dgm:spPr/>
    </dgm:pt>
    <dgm:pt modelId="{7B93B08A-14D5-B346-8D88-AF3260A1D561}" type="pres">
      <dgm:prSet presAssocID="{B459804B-27CF-4A44-9D61-FC90056760BA}" presName="rootConnector" presStyleLbl="node2" presStyleIdx="2" presStyleCnt="9"/>
      <dgm:spPr/>
    </dgm:pt>
    <dgm:pt modelId="{53F2BA5A-4E70-C14B-9204-7CB2C7B96CC3}" type="pres">
      <dgm:prSet presAssocID="{B459804B-27CF-4A44-9D61-FC90056760BA}" presName="hierChild4" presStyleCnt="0"/>
      <dgm:spPr/>
    </dgm:pt>
    <dgm:pt modelId="{9A8E6615-05D9-CB43-ACAF-B7B3E5E3DED2}" type="pres">
      <dgm:prSet presAssocID="{B459804B-27CF-4A44-9D61-FC90056760BA}" presName="hierChild5" presStyleCnt="0"/>
      <dgm:spPr/>
    </dgm:pt>
    <dgm:pt modelId="{6FD039CB-39D5-DE4E-B1CD-B025BEA6007F}" type="pres">
      <dgm:prSet presAssocID="{D7F825AB-10F1-F744-9AAE-EFBD16AC4ADE}" presName="Name37" presStyleLbl="parChTrans1D2" presStyleIdx="3" presStyleCnt="9"/>
      <dgm:spPr/>
    </dgm:pt>
    <dgm:pt modelId="{A2F0CF17-8D4F-7E4A-9830-BF9AA2DE6270}" type="pres">
      <dgm:prSet presAssocID="{7D928671-DEF9-0142-8BCE-6159872D85F2}" presName="hierRoot2" presStyleCnt="0">
        <dgm:presLayoutVars>
          <dgm:hierBranch val="init"/>
        </dgm:presLayoutVars>
      </dgm:prSet>
      <dgm:spPr/>
    </dgm:pt>
    <dgm:pt modelId="{6D396DBE-BE24-C84C-9132-7838DB58AA06}" type="pres">
      <dgm:prSet presAssocID="{7D928671-DEF9-0142-8BCE-6159872D85F2}" presName="rootComposite" presStyleCnt="0"/>
      <dgm:spPr/>
    </dgm:pt>
    <dgm:pt modelId="{B11BDA9B-C259-2F47-8C4E-BB9A36F72B47}" type="pres">
      <dgm:prSet presAssocID="{7D928671-DEF9-0142-8BCE-6159872D85F2}" presName="rootText" presStyleLbl="node2" presStyleIdx="3" presStyleCnt="9">
        <dgm:presLayoutVars>
          <dgm:chPref val="3"/>
        </dgm:presLayoutVars>
      </dgm:prSet>
      <dgm:spPr>
        <a:xfrm>
          <a:off x="3358166" y="824089"/>
          <a:ext cx="925048" cy="462524"/>
        </a:xfrm>
        <a:prstGeom prst="rect">
          <a:avLst/>
        </a:prstGeom>
      </dgm:spPr>
    </dgm:pt>
    <dgm:pt modelId="{56B98741-A378-9D44-9BDC-B8365285CA84}" type="pres">
      <dgm:prSet presAssocID="{7D928671-DEF9-0142-8BCE-6159872D85F2}" presName="rootConnector" presStyleLbl="node2" presStyleIdx="3" presStyleCnt="9"/>
      <dgm:spPr/>
    </dgm:pt>
    <dgm:pt modelId="{3F5E9CDC-B0F1-4F4D-9E23-A049670C1917}" type="pres">
      <dgm:prSet presAssocID="{7D928671-DEF9-0142-8BCE-6159872D85F2}" presName="hierChild4" presStyleCnt="0"/>
      <dgm:spPr/>
    </dgm:pt>
    <dgm:pt modelId="{BFF34B76-7F30-F940-903C-128EAE70A07D}" type="pres">
      <dgm:prSet presAssocID="{7D928671-DEF9-0142-8BCE-6159872D85F2}" presName="hierChild5" presStyleCnt="0"/>
      <dgm:spPr/>
    </dgm:pt>
    <dgm:pt modelId="{969C05F4-BF81-4E9D-8213-4BE649AD4433}" type="pres">
      <dgm:prSet presAssocID="{2CB1D76B-1A57-4578-B0D3-805BC0EBA4F9}" presName="Name37" presStyleLbl="parChTrans1D2" presStyleIdx="4" presStyleCnt="9"/>
      <dgm:spPr/>
    </dgm:pt>
    <dgm:pt modelId="{D59782B5-B151-47DA-A15F-8ACC7F69F11D}" type="pres">
      <dgm:prSet presAssocID="{D77F4DD0-5D25-424B-B04D-CA5ACCDA0E95}" presName="hierRoot2" presStyleCnt="0">
        <dgm:presLayoutVars>
          <dgm:hierBranch val="init"/>
        </dgm:presLayoutVars>
      </dgm:prSet>
      <dgm:spPr/>
    </dgm:pt>
    <dgm:pt modelId="{E921DA86-D84B-47D3-B731-6817694FBD3E}" type="pres">
      <dgm:prSet presAssocID="{D77F4DD0-5D25-424B-B04D-CA5ACCDA0E95}" presName="rootComposite" presStyleCnt="0"/>
      <dgm:spPr/>
    </dgm:pt>
    <dgm:pt modelId="{4CD2EA91-FDF4-42D8-97A7-0A3ED3DE8205}" type="pres">
      <dgm:prSet presAssocID="{D77F4DD0-5D25-424B-B04D-CA5ACCDA0E95}" presName="rootText" presStyleLbl="node2" presStyleIdx="4" presStyleCnt="9">
        <dgm:presLayoutVars>
          <dgm:chPref val="3"/>
        </dgm:presLayoutVars>
      </dgm:prSet>
      <dgm:spPr/>
    </dgm:pt>
    <dgm:pt modelId="{B6CBCDD9-7CD6-4F6B-A42D-90B2B86741F1}" type="pres">
      <dgm:prSet presAssocID="{D77F4DD0-5D25-424B-B04D-CA5ACCDA0E95}" presName="rootConnector" presStyleLbl="node2" presStyleIdx="4" presStyleCnt="9"/>
      <dgm:spPr/>
    </dgm:pt>
    <dgm:pt modelId="{43C51826-082C-4923-A44E-C23C09EC52B3}" type="pres">
      <dgm:prSet presAssocID="{D77F4DD0-5D25-424B-B04D-CA5ACCDA0E95}" presName="hierChild4" presStyleCnt="0"/>
      <dgm:spPr/>
    </dgm:pt>
    <dgm:pt modelId="{5DFA502F-B86E-493A-8C13-D9B105094C71}" type="pres">
      <dgm:prSet presAssocID="{D77F4DD0-5D25-424B-B04D-CA5ACCDA0E95}" presName="hierChild5" presStyleCnt="0"/>
      <dgm:spPr/>
    </dgm:pt>
    <dgm:pt modelId="{72E715C6-EA95-744F-8ADD-2AC00E27E34B}" type="pres">
      <dgm:prSet presAssocID="{8A2FD999-6192-E24F-9392-6055571C041B}" presName="Name37" presStyleLbl="parChTrans1D2" presStyleIdx="5" presStyleCnt="9"/>
      <dgm:spPr/>
    </dgm:pt>
    <dgm:pt modelId="{5B89EDCD-831B-CD42-8B54-E1FBB430C7ED}" type="pres">
      <dgm:prSet presAssocID="{41F8F787-E742-E04D-802C-987DBC5B5ABF}" presName="hierRoot2" presStyleCnt="0">
        <dgm:presLayoutVars>
          <dgm:hierBranch val="init"/>
        </dgm:presLayoutVars>
      </dgm:prSet>
      <dgm:spPr/>
    </dgm:pt>
    <dgm:pt modelId="{60AA9B80-DCD4-2B41-BAC0-5C9BAB869F21}" type="pres">
      <dgm:prSet presAssocID="{41F8F787-E742-E04D-802C-987DBC5B5ABF}" presName="rootComposite" presStyleCnt="0"/>
      <dgm:spPr/>
    </dgm:pt>
    <dgm:pt modelId="{073EDE75-1713-5042-B374-B1DAD58FB7E5}" type="pres">
      <dgm:prSet presAssocID="{41F8F787-E742-E04D-802C-987DBC5B5ABF}" presName="rootText" presStyleLbl="node2" presStyleIdx="5" presStyleCnt="9">
        <dgm:presLayoutVars>
          <dgm:chPref val="3"/>
        </dgm:presLayoutVars>
      </dgm:prSet>
      <dgm:spPr>
        <a:xfrm>
          <a:off x="4477475" y="824089"/>
          <a:ext cx="925048" cy="462524"/>
        </a:xfrm>
        <a:prstGeom prst="rect">
          <a:avLst/>
        </a:prstGeom>
      </dgm:spPr>
    </dgm:pt>
    <dgm:pt modelId="{F0C312AB-1DE2-4442-B2C2-E1D00E017B2B}" type="pres">
      <dgm:prSet presAssocID="{41F8F787-E742-E04D-802C-987DBC5B5ABF}" presName="rootConnector" presStyleLbl="node2" presStyleIdx="5" presStyleCnt="9"/>
      <dgm:spPr/>
    </dgm:pt>
    <dgm:pt modelId="{C61C8E5C-CD12-2C4A-8F61-658026D45882}" type="pres">
      <dgm:prSet presAssocID="{41F8F787-E742-E04D-802C-987DBC5B5ABF}" presName="hierChild4" presStyleCnt="0"/>
      <dgm:spPr/>
    </dgm:pt>
    <dgm:pt modelId="{7144661C-7040-DD46-A5EC-78698F80E3F9}" type="pres">
      <dgm:prSet presAssocID="{41F8F787-E742-E04D-802C-987DBC5B5ABF}" presName="hierChild5" presStyleCnt="0"/>
      <dgm:spPr/>
    </dgm:pt>
    <dgm:pt modelId="{B67F3759-2ED7-B34F-A41B-A096F86F47D8}" type="pres">
      <dgm:prSet presAssocID="{8359718C-C802-0C43-9437-3885164BE758}" presName="Name37" presStyleLbl="parChTrans1D2" presStyleIdx="6" presStyleCnt="9"/>
      <dgm:spPr/>
    </dgm:pt>
    <dgm:pt modelId="{64F50590-4D86-284F-A155-B2F7A87AC242}" type="pres">
      <dgm:prSet presAssocID="{C6D43FA0-1C64-3F48-827E-B657AA4C1BD1}" presName="hierRoot2" presStyleCnt="0">
        <dgm:presLayoutVars>
          <dgm:hierBranch val="init"/>
        </dgm:presLayoutVars>
      </dgm:prSet>
      <dgm:spPr/>
    </dgm:pt>
    <dgm:pt modelId="{7B191A83-6C9E-FD4A-B8F6-39680F22E578}" type="pres">
      <dgm:prSet presAssocID="{C6D43FA0-1C64-3F48-827E-B657AA4C1BD1}" presName="rootComposite" presStyleCnt="0"/>
      <dgm:spPr/>
    </dgm:pt>
    <dgm:pt modelId="{F1FF19F1-5A72-6D46-B5AF-EB3F1C56C108}" type="pres">
      <dgm:prSet presAssocID="{C6D43FA0-1C64-3F48-827E-B657AA4C1BD1}" presName="rootText" presStyleLbl="node2" presStyleIdx="6" presStyleCnt="9">
        <dgm:presLayoutVars>
          <dgm:chPref val="3"/>
        </dgm:presLayoutVars>
      </dgm:prSet>
      <dgm:spPr/>
    </dgm:pt>
    <dgm:pt modelId="{B2DB86B4-4E28-744D-A0A5-7865C8CA2CAD}" type="pres">
      <dgm:prSet presAssocID="{C6D43FA0-1C64-3F48-827E-B657AA4C1BD1}" presName="rootConnector" presStyleLbl="node2" presStyleIdx="6" presStyleCnt="9"/>
      <dgm:spPr/>
    </dgm:pt>
    <dgm:pt modelId="{A2448944-DA4F-9243-B503-B9DA17F037D3}" type="pres">
      <dgm:prSet presAssocID="{C6D43FA0-1C64-3F48-827E-B657AA4C1BD1}" presName="hierChild4" presStyleCnt="0"/>
      <dgm:spPr/>
    </dgm:pt>
    <dgm:pt modelId="{DC9E1E4F-2265-E249-8701-4BBFF3319611}" type="pres">
      <dgm:prSet presAssocID="{C6D43FA0-1C64-3F48-827E-B657AA4C1BD1}" presName="hierChild5" presStyleCnt="0"/>
      <dgm:spPr/>
    </dgm:pt>
    <dgm:pt modelId="{6F37BB0B-C375-084C-87B1-E3D5767F26E2}" type="pres">
      <dgm:prSet presAssocID="{A54AA87B-533F-5B49-9404-D7338FB09188}" presName="Name37" presStyleLbl="parChTrans1D2" presStyleIdx="7" presStyleCnt="9"/>
      <dgm:spPr/>
    </dgm:pt>
    <dgm:pt modelId="{3426F47B-66B9-BD44-A2EB-F9F55A67B571}" type="pres">
      <dgm:prSet presAssocID="{96F550A2-016F-3F46-AEB4-BA9E6B41B501}" presName="hierRoot2" presStyleCnt="0">
        <dgm:presLayoutVars>
          <dgm:hierBranch val="init"/>
        </dgm:presLayoutVars>
      </dgm:prSet>
      <dgm:spPr/>
    </dgm:pt>
    <dgm:pt modelId="{F9FF8082-A954-3E49-B176-25BE8460118F}" type="pres">
      <dgm:prSet presAssocID="{96F550A2-016F-3F46-AEB4-BA9E6B41B501}" presName="rootComposite" presStyleCnt="0"/>
      <dgm:spPr/>
    </dgm:pt>
    <dgm:pt modelId="{00DF82A6-CD3F-544F-AAAE-CAD5D7882E4D}" type="pres">
      <dgm:prSet presAssocID="{96F550A2-016F-3F46-AEB4-BA9E6B41B501}" presName="rootText" presStyleLbl="node2" presStyleIdx="7" presStyleCnt="9">
        <dgm:presLayoutVars>
          <dgm:chPref val="3"/>
        </dgm:presLayoutVars>
      </dgm:prSet>
      <dgm:spPr/>
    </dgm:pt>
    <dgm:pt modelId="{12BB3066-314E-B743-9E9D-E00F01684531}" type="pres">
      <dgm:prSet presAssocID="{96F550A2-016F-3F46-AEB4-BA9E6B41B501}" presName="rootConnector" presStyleLbl="node2" presStyleIdx="7" presStyleCnt="9"/>
      <dgm:spPr/>
    </dgm:pt>
    <dgm:pt modelId="{A27030F2-4BBC-344B-B0D8-25A404BA949F}" type="pres">
      <dgm:prSet presAssocID="{96F550A2-016F-3F46-AEB4-BA9E6B41B501}" presName="hierChild4" presStyleCnt="0"/>
      <dgm:spPr/>
    </dgm:pt>
    <dgm:pt modelId="{D9411B3D-5B32-894A-B985-5F40F8280973}" type="pres">
      <dgm:prSet presAssocID="{96F550A2-016F-3F46-AEB4-BA9E6B41B501}" presName="hierChild5" presStyleCnt="0"/>
      <dgm:spPr/>
    </dgm:pt>
    <dgm:pt modelId="{7AC27167-D68D-0542-88EF-1F052215BF38}" type="pres">
      <dgm:prSet presAssocID="{E8BDC2B9-9299-784A-9F48-56D9909CABCD}" presName="Name37" presStyleLbl="parChTrans1D2" presStyleIdx="8" presStyleCnt="9"/>
      <dgm:spPr/>
    </dgm:pt>
    <dgm:pt modelId="{D81FDCCD-0E43-094B-B01B-2BCD681DD379}" type="pres">
      <dgm:prSet presAssocID="{B6C6DE32-3259-FD47-815D-5858D1387697}" presName="hierRoot2" presStyleCnt="0">
        <dgm:presLayoutVars>
          <dgm:hierBranch val="init"/>
        </dgm:presLayoutVars>
      </dgm:prSet>
      <dgm:spPr/>
    </dgm:pt>
    <dgm:pt modelId="{9B501A9B-11E1-5E40-8BD9-CCF0C4AB140E}" type="pres">
      <dgm:prSet presAssocID="{B6C6DE32-3259-FD47-815D-5858D1387697}" presName="rootComposite" presStyleCnt="0"/>
      <dgm:spPr/>
    </dgm:pt>
    <dgm:pt modelId="{504AED55-E316-E440-83EC-200497EC51D1}" type="pres">
      <dgm:prSet presAssocID="{B6C6DE32-3259-FD47-815D-5858D1387697}" presName="rootText" presStyleLbl="node2" presStyleIdx="8" presStyleCnt="9">
        <dgm:presLayoutVars>
          <dgm:chPref val="3"/>
        </dgm:presLayoutVars>
      </dgm:prSet>
      <dgm:spPr/>
    </dgm:pt>
    <dgm:pt modelId="{765BE9AF-ADA8-A84C-AB02-56C82F052979}" type="pres">
      <dgm:prSet presAssocID="{B6C6DE32-3259-FD47-815D-5858D1387697}" presName="rootConnector" presStyleLbl="node2" presStyleIdx="8" presStyleCnt="9"/>
      <dgm:spPr/>
    </dgm:pt>
    <dgm:pt modelId="{71E7CB7B-421A-5443-BD2E-5A4FA786E4D7}" type="pres">
      <dgm:prSet presAssocID="{B6C6DE32-3259-FD47-815D-5858D1387697}" presName="hierChild4" presStyleCnt="0"/>
      <dgm:spPr/>
    </dgm:pt>
    <dgm:pt modelId="{35F6FF87-5F66-4C4F-A8FD-03F6C9E2A190}" type="pres">
      <dgm:prSet presAssocID="{B6C6DE32-3259-FD47-815D-5858D1387697}" presName="hierChild5" presStyleCnt="0"/>
      <dgm:spPr/>
    </dgm:pt>
    <dgm:pt modelId="{CCB4449D-487A-9B4C-A0A1-286C83FC0E0B}" type="pres">
      <dgm:prSet presAssocID="{EEE9F613-DD6F-F240-84F4-E91474BD659A}" presName="hierChild3" presStyleCnt="0"/>
      <dgm:spPr/>
    </dgm:pt>
  </dgm:ptLst>
  <dgm:cxnLst>
    <dgm:cxn modelId="{F4F0DE08-6FD7-CD48-92C0-A137A216F94F}" type="presOf" srcId="{8A2FD999-6192-E24F-9392-6055571C041B}" destId="{72E715C6-EA95-744F-8ADD-2AC00E27E34B}" srcOrd="0" destOrd="0" presId="urn:microsoft.com/office/officeart/2005/8/layout/orgChart1"/>
    <dgm:cxn modelId="{A683EB19-F340-C14F-844D-CCC2AD864E44}" srcId="{C0A89C1B-4BEB-CD47-8811-ED9AF25987CD}" destId="{EEE9F613-DD6F-F240-84F4-E91474BD659A}" srcOrd="0" destOrd="0" parTransId="{4A1CD39E-8F62-B24B-AC42-2E1D2F86DCE3}" sibTransId="{EE8F3611-DCE1-3D41-AFDD-2ABADA84D54E}"/>
    <dgm:cxn modelId="{4157E11A-DC1D-334F-B591-CA9390A78C39}" srcId="{EEE9F613-DD6F-F240-84F4-E91474BD659A}" destId="{7D928671-DEF9-0142-8BCE-6159872D85F2}" srcOrd="3" destOrd="0" parTransId="{D7F825AB-10F1-F744-9AAE-EFBD16AC4ADE}" sibTransId="{9E75748E-A515-8D42-805D-B547C6FF1C75}"/>
    <dgm:cxn modelId="{548B171B-9350-9B45-903A-D3E1C2813682}" type="presOf" srcId="{8359718C-C802-0C43-9437-3885164BE758}" destId="{B67F3759-2ED7-B34F-A41B-A096F86F47D8}" srcOrd="0" destOrd="0" presId="urn:microsoft.com/office/officeart/2005/8/layout/orgChart1"/>
    <dgm:cxn modelId="{DC037325-8029-6B4C-A523-B6CDEDC50887}" srcId="{EEE9F613-DD6F-F240-84F4-E91474BD659A}" destId="{B6C6DE32-3259-FD47-815D-5858D1387697}" srcOrd="8" destOrd="0" parTransId="{E8BDC2B9-9299-784A-9F48-56D9909CABCD}" sibTransId="{35119FCA-C5E1-6245-8B83-A96E5A67E209}"/>
    <dgm:cxn modelId="{08EFB22F-26EC-2A4C-96B0-016E0EBE12FE}" type="presOf" srcId="{B6C6DE32-3259-FD47-815D-5858D1387697}" destId="{765BE9AF-ADA8-A84C-AB02-56C82F052979}" srcOrd="1" destOrd="0" presId="urn:microsoft.com/office/officeart/2005/8/layout/orgChart1"/>
    <dgm:cxn modelId="{219BE42F-86E2-E546-AD9D-AEDF0437EF7C}" type="presOf" srcId="{7D928671-DEF9-0142-8BCE-6159872D85F2}" destId="{56B98741-A378-9D44-9BDC-B8365285CA84}" srcOrd="1" destOrd="0" presId="urn:microsoft.com/office/officeart/2005/8/layout/orgChart1"/>
    <dgm:cxn modelId="{A50E523D-A9B9-ED4C-ABB2-76992F0B105F}" srcId="{EEE9F613-DD6F-F240-84F4-E91474BD659A}" destId="{41F8F787-E742-E04D-802C-987DBC5B5ABF}" srcOrd="5" destOrd="0" parTransId="{8A2FD999-6192-E24F-9392-6055571C041B}" sibTransId="{15991B0A-1082-AC42-B5A6-486C8695D95B}"/>
    <dgm:cxn modelId="{A38DE83D-B2B2-43D9-958E-FA1A0B36DF2C}" srcId="{EEE9F613-DD6F-F240-84F4-E91474BD659A}" destId="{D77F4DD0-5D25-424B-B04D-CA5ACCDA0E95}" srcOrd="4" destOrd="0" parTransId="{2CB1D76B-1A57-4578-B0D3-805BC0EBA4F9}" sibTransId="{C5B0BC3B-5FEF-4EDE-9A28-91F8C1DDE24F}"/>
    <dgm:cxn modelId="{9C13BC45-E793-A144-B0B8-EF062F041AE5}" srcId="{EEE9F613-DD6F-F240-84F4-E91474BD659A}" destId="{0C055FC5-C37A-4C45-8860-B6460D59F5AF}" srcOrd="1" destOrd="0" parTransId="{858EC2B2-DF26-F141-A129-1208CAEDB9C9}" sibTransId="{23AB628C-7D8C-DB45-8318-6C9074CA4491}"/>
    <dgm:cxn modelId="{57A36847-16AB-BE47-B793-D61D60FFB7A3}" type="presOf" srcId="{B6C6DE32-3259-FD47-815D-5858D1387697}" destId="{504AED55-E316-E440-83EC-200497EC51D1}" srcOrd="0" destOrd="0" presId="urn:microsoft.com/office/officeart/2005/8/layout/orgChart1"/>
    <dgm:cxn modelId="{87991650-5B9B-9342-84C1-D4AF34FDAEC9}" srcId="{EEE9F613-DD6F-F240-84F4-E91474BD659A}" destId="{B459804B-27CF-4A44-9D61-FC90056760BA}" srcOrd="2" destOrd="0" parTransId="{1732D839-B81C-6D4C-872D-06CF36BAF59D}" sibTransId="{85CEC3C1-3FC7-3246-A6B2-991AEE99C0DB}"/>
    <dgm:cxn modelId="{8CFC0451-ED61-814C-BE51-BEE3706AC621}" type="presOf" srcId="{B459804B-27CF-4A44-9D61-FC90056760BA}" destId="{7B93B08A-14D5-B346-8D88-AF3260A1D561}" srcOrd="1" destOrd="0" presId="urn:microsoft.com/office/officeart/2005/8/layout/orgChart1"/>
    <dgm:cxn modelId="{05AD6D56-EE56-5A48-95F5-920326B16555}" type="presOf" srcId="{D7F825AB-10F1-F744-9AAE-EFBD16AC4ADE}" destId="{6FD039CB-39D5-DE4E-B1CD-B025BEA6007F}" srcOrd="0" destOrd="0" presId="urn:microsoft.com/office/officeart/2005/8/layout/orgChart1"/>
    <dgm:cxn modelId="{A05F8E62-FB81-41A2-B1B2-7FECEBDAEF9A}" type="presOf" srcId="{D77F4DD0-5D25-424B-B04D-CA5ACCDA0E95}" destId="{B6CBCDD9-7CD6-4F6B-A42D-90B2B86741F1}" srcOrd="1" destOrd="0" presId="urn:microsoft.com/office/officeart/2005/8/layout/orgChart1"/>
    <dgm:cxn modelId="{634BF872-2CC0-234D-B255-A64648AB19E3}" type="presOf" srcId="{A89C9649-0446-7A41-87B3-0BA41EC9A131}" destId="{C2C3614F-2F1D-EA46-84AF-D2AED88C8576}" srcOrd="1" destOrd="0" presId="urn:microsoft.com/office/officeart/2005/8/layout/orgChart1"/>
    <dgm:cxn modelId="{AB58CD78-8E57-A04F-A49F-3C59C27C6A9C}" type="presOf" srcId="{C6D43FA0-1C64-3F48-827E-B657AA4C1BD1}" destId="{F1FF19F1-5A72-6D46-B5AF-EB3F1C56C108}" srcOrd="0" destOrd="0" presId="urn:microsoft.com/office/officeart/2005/8/layout/orgChart1"/>
    <dgm:cxn modelId="{7D43047A-BA2A-DA46-9A17-0A179BFEC177}" srcId="{EEE9F613-DD6F-F240-84F4-E91474BD659A}" destId="{A89C9649-0446-7A41-87B3-0BA41EC9A131}" srcOrd="0" destOrd="0" parTransId="{57CF6C3F-6A1C-5A45-97A7-9CC75A58A317}" sibTransId="{D922C496-0CA6-AA45-AC06-C7261906E527}"/>
    <dgm:cxn modelId="{29A18F7C-B695-234E-8626-2FAFA7E9A82D}" type="presOf" srcId="{0C055FC5-C37A-4C45-8860-B6460D59F5AF}" destId="{5157D4D9-5116-EF42-BB0D-FC5E467C4CB9}" srcOrd="0" destOrd="0" presId="urn:microsoft.com/office/officeart/2005/8/layout/orgChart1"/>
    <dgm:cxn modelId="{CA38787E-8D5E-E840-A8CD-B6321AD64DCE}" type="presOf" srcId="{96F550A2-016F-3F46-AEB4-BA9E6B41B501}" destId="{12BB3066-314E-B743-9E9D-E00F01684531}" srcOrd="1" destOrd="0" presId="urn:microsoft.com/office/officeart/2005/8/layout/orgChart1"/>
    <dgm:cxn modelId="{0076A688-5E87-C04D-84B1-09A34309A642}" type="presOf" srcId="{1732D839-B81C-6D4C-872D-06CF36BAF59D}" destId="{7B461D99-0A6A-8F46-AB9F-A2879BF74427}" srcOrd="0" destOrd="0" presId="urn:microsoft.com/office/officeart/2005/8/layout/orgChart1"/>
    <dgm:cxn modelId="{DA219C8D-103B-4AE2-98C6-9B02D3C20742}" type="presOf" srcId="{D77F4DD0-5D25-424B-B04D-CA5ACCDA0E95}" destId="{4CD2EA91-FDF4-42D8-97A7-0A3ED3DE8205}" srcOrd="0" destOrd="0" presId="urn:microsoft.com/office/officeart/2005/8/layout/orgChart1"/>
    <dgm:cxn modelId="{7D68F797-AC27-1E47-B26E-F96245F640E1}" type="presOf" srcId="{C0A89C1B-4BEB-CD47-8811-ED9AF25987CD}" destId="{A855CEC5-17BA-CE4D-807E-6DFCAC4B4BE7}" srcOrd="0" destOrd="0" presId="urn:microsoft.com/office/officeart/2005/8/layout/orgChart1"/>
    <dgm:cxn modelId="{5161DEA2-59FF-3340-936B-3E56C7A51756}" type="presOf" srcId="{858EC2B2-DF26-F141-A129-1208CAEDB9C9}" destId="{B5676141-67DC-534B-966C-87BB55F4A46F}" srcOrd="0" destOrd="0" presId="urn:microsoft.com/office/officeart/2005/8/layout/orgChart1"/>
    <dgm:cxn modelId="{344FCCA9-8B6B-6B4C-954F-9615F36F68A3}" srcId="{EEE9F613-DD6F-F240-84F4-E91474BD659A}" destId="{96F550A2-016F-3F46-AEB4-BA9E6B41B501}" srcOrd="7" destOrd="0" parTransId="{A54AA87B-533F-5B49-9404-D7338FB09188}" sibTransId="{C922D1A5-35A2-FE43-8DB2-9D3BD075A63A}"/>
    <dgm:cxn modelId="{BB6A56AE-1B4A-E54C-AD62-F4808A51F5DE}" type="presOf" srcId="{7D928671-DEF9-0142-8BCE-6159872D85F2}" destId="{B11BDA9B-C259-2F47-8C4E-BB9A36F72B47}" srcOrd="0" destOrd="0" presId="urn:microsoft.com/office/officeart/2005/8/layout/orgChart1"/>
    <dgm:cxn modelId="{D023C9B5-3E86-1145-9448-33F46E0295CA}" type="presOf" srcId="{EEE9F613-DD6F-F240-84F4-E91474BD659A}" destId="{AC57C02C-EDB9-8A4F-A4A9-285ED19F4F67}" srcOrd="0" destOrd="0" presId="urn:microsoft.com/office/officeart/2005/8/layout/orgChart1"/>
    <dgm:cxn modelId="{46DFD0B7-2279-BC45-A126-30E6DCD5C636}" type="presOf" srcId="{B459804B-27CF-4A44-9D61-FC90056760BA}" destId="{772533B7-D88F-C945-9028-C21BB80CAF1D}" srcOrd="0" destOrd="0" presId="urn:microsoft.com/office/officeart/2005/8/layout/orgChart1"/>
    <dgm:cxn modelId="{330291C0-FE63-274F-87B1-DDD960080EA5}" type="presOf" srcId="{EEE9F613-DD6F-F240-84F4-E91474BD659A}" destId="{8FC1B4B8-D1B8-C84F-B74B-7B955D08EED0}" srcOrd="1" destOrd="0" presId="urn:microsoft.com/office/officeart/2005/8/layout/orgChart1"/>
    <dgm:cxn modelId="{2EA6D0C7-555E-1049-9CDA-EDA8E8C6A105}" type="presOf" srcId="{E8BDC2B9-9299-784A-9F48-56D9909CABCD}" destId="{7AC27167-D68D-0542-88EF-1F052215BF38}" srcOrd="0" destOrd="0" presId="urn:microsoft.com/office/officeart/2005/8/layout/orgChart1"/>
    <dgm:cxn modelId="{F6F3A2CB-7800-8949-8379-68C06565DAC3}" type="presOf" srcId="{57CF6C3F-6A1C-5A45-97A7-9CC75A58A317}" destId="{02CCB675-4220-F24C-A419-E0D7B9167F50}" srcOrd="0" destOrd="0" presId="urn:microsoft.com/office/officeart/2005/8/layout/orgChart1"/>
    <dgm:cxn modelId="{7449D0CB-4F5B-6746-8F7F-FE1A6C4F8EEA}" type="presOf" srcId="{96F550A2-016F-3F46-AEB4-BA9E6B41B501}" destId="{00DF82A6-CD3F-544F-AAAE-CAD5D7882E4D}" srcOrd="0" destOrd="0" presId="urn:microsoft.com/office/officeart/2005/8/layout/orgChart1"/>
    <dgm:cxn modelId="{D8A626D4-863A-4271-B0D4-CDB20BEA2235}" type="presOf" srcId="{2CB1D76B-1A57-4578-B0D3-805BC0EBA4F9}" destId="{969C05F4-BF81-4E9D-8213-4BE649AD4433}" srcOrd="0" destOrd="0" presId="urn:microsoft.com/office/officeart/2005/8/layout/orgChart1"/>
    <dgm:cxn modelId="{995D68E0-CB1D-774E-B037-06AB20502D27}" type="presOf" srcId="{A54AA87B-533F-5B49-9404-D7338FB09188}" destId="{6F37BB0B-C375-084C-87B1-E3D5767F26E2}" srcOrd="0" destOrd="0" presId="urn:microsoft.com/office/officeart/2005/8/layout/orgChart1"/>
    <dgm:cxn modelId="{EF2E31E9-D6A7-A942-85A5-308CE171F27D}" type="presOf" srcId="{C6D43FA0-1C64-3F48-827E-B657AA4C1BD1}" destId="{B2DB86B4-4E28-744D-A0A5-7865C8CA2CAD}" srcOrd="1" destOrd="0" presId="urn:microsoft.com/office/officeart/2005/8/layout/orgChart1"/>
    <dgm:cxn modelId="{C228FDEC-D758-8C4B-A243-F27FBAA00A74}" type="presOf" srcId="{0C055FC5-C37A-4C45-8860-B6460D59F5AF}" destId="{049744FF-064D-B942-B789-D621D41FD4A1}" srcOrd="1" destOrd="0" presId="urn:microsoft.com/office/officeart/2005/8/layout/orgChart1"/>
    <dgm:cxn modelId="{0EE36DF0-BC94-354F-8BF5-02186A2B88E3}" type="presOf" srcId="{A89C9649-0446-7A41-87B3-0BA41EC9A131}" destId="{F456984C-B163-7745-B9CD-8918C956FC40}" srcOrd="0" destOrd="0" presId="urn:microsoft.com/office/officeart/2005/8/layout/orgChart1"/>
    <dgm:cxn modelId="{6FD99EF7-36B7-614B-B433-82BCEEC5450B}" srcId="{EEE9F613-DD6F-F240-84F4-E91474BD659A}" destId="{C6D43FA0-1C64-3F48-827E-B657AA4C1BD1}" srcOrd="6" destOrd="0" parTransId="{8359718C-C802-0C43-9437-3885164BE758}" sibTransId="{ADC01E49-5531-AB4C-86C3-2D985EB18444}"/>
    <dgm:cxn modelId="{70838FFB-D4B5-424C-B885-A79A01E8E388}" type="presOf" srcId="{41F8F787-E742-E04D-802C-987DBC5B5ABF}" destId="{F0C312AB-1DE2-4442-B2C2-E1D00E017B2B}" srcOrd="1" destOrd="0" presId="urn:microsoft.com/office/officeart/2005/8/layout/orgChart1"/>
    <dgm:cxn modelId="{1945B4FD-57E0-DB4F-A914-4D0F58B0F775}" type="presOf" srcId="{41F8F787-E742-E04D-802C-987DBC5B5ABF}" destId="{073EDE75-1713-5042-B374-B1DAD58FB7E5}" srcOrd="0" destOrd="0" presId="urn:microsoft.com/office/officeart/2005/8/layout/orgChart1"/>
    <dgm:cxn modelId="{B50CEA08-99BE-F249-9B57-19D2FE3A5659}" type="presParOf" srcId="{A855CEC5-17BA-CE4D-807E-6DFCAC4B4BE7}" destId="{CF62F9E7-2E58-7741-B4D2-469775EA3BA2}" srcOrd="0" destOrd="0" presId="urn:microsoft.com/office/officeart/2005/8/layout/orgChart1"/>
    <dgm:cxn modelId="{2750DBF2-A115-AA46-B67B-B6F663EC7043}" type="presParOf" srcId="{CF62F9E7-2E58-7741-B4D2-469775EA3BA2}" destId="{4688212F-0527-1345-A676-D4E04B70B341}" srcOrd="0" destOrd="0" presId="urn:microsoft.com/office/officeart/2005/8/layout/orgChart1"/>
    <dgm:cxn modelId="{95F423DC-9081-4049-857A-8A99C02651B5}" type="presParOf" srcId="{4688212F-0527-1345-A676-D4E04B70B341}" destId="{AC57C02C-EDB9-8A4F-A4A9-285ED19F4F67}" srcOrd="0" destOrd="0" presId="urn:microsoft.com/office/officeart/2005/8/layout/orgChart1"/>
    <dgm:cxn modelId="{E0C89C56-56D4-0E4C-A38B-02095A88215B}" type="presParOf" srcId="{4688212F-0527-1345-A676-D4E04B70B341}" destId="{8FC1B4B8-D1B8-C84F-B74B-7B955D08EED0}" srcOrd="1" destOrd="0" presId="urn:microsoft.com/office/officeart/2005/8/layout/orgChart1"/>
    <dgm:cxn modelId="{B8162378-8F53-1641-95CB-BBD8B905EAAC}" type="presParOf" srcId="{CF62F9E7-2E58-7741-B4D2-469775EA3BA2}" destId="{286251EB-F591-9549-AA7C-1E2AD54E42BE}" srcOrd="1" destOrd="0" presId="urn:microsoft.com/office/officeart/2005/8/layout/orgChart1"/>
    <dgm:cxn modelId="{BE84FB19-F204-424E-BF26-B834EF29CE14}" type="presParOf" srcId="{286251EB-F591-9549-AA7C-1E2AD54E42BE}" destId="{02CCB675-4220-F24C-A419-E0D7B9167F50}" srcOrd="0" destOrd="0" presId="urn:microsoft.com/office/officeart/2005/8/layout/orgChart1"/>
    <dgm:cxn modelId="{70154A18-3B10-7942-9795-AD27E33C9563}" type="presParOf" srcId="{286251EB-F591-9549-AA7C-1E2AD54E42BE}" destId="{553B02EB-51B2-424A-8EB8-19DFEE0C43F8}" srcOrd="1" destOrd="0" presId="urn:microsoft.com/office/officeart/2005/8/layout/orgChart1"/>
    <dgm:cxn modelId="{D764E86D-5993-A840-95E2-848494CB9B49}" type="presParOf" srcId="{553B02EB-51B2-424A-8EB8-19DFEE0C43F8}" destId="{212D359F-C7ED-074B-8893-C25AA75284E9}" srcOrd="0" destOrd="0" presId="urn:microsoft.com/office/officeart/2005/8/layout/orgChart1"/>
    <dgm:cxn modelId="{52360F7A-B692-314B-B178-69F0C90C7F3D}" type="presParOf" srcId="{212D359F-C7ED-074B-8893-C25AA75284E9}" destId="{F456984C-B163-7745-B9CD-8918C956FC40}" srcOrd="0" destOrd="0" presId="urn:microsoft.com/office/officeart/2005/8/layout/orgChart1"/>
    <dgm:cxn modelId="{D6C87D73-587C-6047-AA47-A4FD3801A04A}" type="presParOf" srcId="{212D359F-C7ED-074B-8893-C25AA75284E9}" destId="{C2C3614F-2F1D-EA46-84AF-D2AED88C8576}" srcOrd="1" destOrd="0" presId="urn:microsoft.com/office/officeart/2005/8/layout/orgChart1"/>
    <dgm:cxn modelId="{F896F6D6-326A-3948-A704-02F816865F27}" type="presParOf" srcId="{553B02EB-51B2-424A-8EB8-19DFEE0C43F8}" destId="{36D8D73D-4131-CA4C-82E0-70EA8CF0C76B}" srcOrd="1" destOrd="0" presId="urn:microsoft.com/office/officeart/2005/8/layout/orgChart1"/>
    <dgm:cxn modelId="{95685E75-03CD-364C-A000-89959A4D78AC}" type="presParOf" srcId="{553B02EB-51B2-424A-8EB8-19DFEE0C43F8}" destId="{0570F3DC-A9B7-654B-8384-B4155D762B5D}" srcOrd="2" destOrd="0" presId="urn:microsoft.com/office/officeart/2005/8/layout/orgChart1"/>
    <dgm:cxn modelId="{18087B6D-0094-B545-9134-D74ACEBFB511}" type="presParOf" srcId="{286251EB-F591-9549-AA7C-1E2AD54E42BE}" destId="{B5676141-67DC-534B-966C-87BB55F4A46F}" srcOrd="2" destOrd="0" presId="urn:microsoft.com/office/officeart/2005/8/layout/orgChart1"/>
    <dgm:cxn modelId="{13DED334-35F9-7D4B-A962-BCA8D6B0DAB0}" type="presParOf" srcId="{286251EB-F591-9549-AA7C-1E2AD54E42BE}" destId="{61B4E2A5-8039-8F4A-909A-85A3666FBC8A}" srcOrd="3" destOrd="0" presId="urn:microsoft.com/office/officeart/2005/8/layout/orgChart1"/>
    <dgm:cxn modelId="{AA967C14-E3FD-764E-A45D-7B07D1807110}" type="presParOf" srcId="{61B4E2A5-8039-8F4A-909A-85A3666FBC8A}" destId="{921BACCC-DA00-2549-BCC1-23B29C8FA8A9}" srcOrd="0" destOrd="0" presId="urn:microsoft.com/office/officeart/2005/8/layout/orgChart1"/>
    <dgm:cxn modelId="{CDBDD2E3-937E-1446-A92C-05E8C9203A77}" type="presParOf" srcId="{921BACCC-DA00-2549-BCC1-23B29C8FA8A9}" destId="{5157D4D9-5116-EF42-BB0D-FC5E467C4CB9}" srcOrd="0" destOrd="0" presId="urn:microsoft.com/office/officeart/2005/8/layout/orgChart1"/>
    <dgm:cxn modelId="{247C4E92-1389-A14D-BB2B-68107126DE67}" type="presParOf" srcId="{921BACCC-DA00-2549-BCC1-23B29C8FA8A9}" destId="{049744FF-064D-B942-B789-D621D41FD4A1}" srcOrd="1" destOrd="0" presId="urn:microsoft.com/office/officeart/2005/8/layout/orgChart1"/>
    <dgm:cxn modelId="{D054EE67-FDFE-0C4B-B95E-1738ED3A78D3}" type="presParOf" srcId="{61B4E2A5-8039-8F4A-909A-85A3666FBC8A}" destId="{1D7170E3-7FC5-BA40-AADA-3E8C80ECD1E7}" srcOrd="1" destOrd="0" presId="urn:microsoft.com/office/officeart/2005/8/layout/orgChart1"/>
    <dgm:cxn modelId="{E5E7D384-C3F4-1046-9B90-AF21C6393A40}" type="presParOf" srcId="{61B4E2A5-8039-8F4A-909A-85A3666FBC8A}" destId="{412B1B97-318D-524A-9277-D950DBD5F318}" srcOrd="2" destOrd="0" presId="urn:microsoft.com/office/officeart/2005/8/layout/orgChart1"/>
    <dgm:cxn modelId="{74BF4E13-7C76-5D4A-B22B-2951BAC08CC8}" type="presParOf" srcId="{286251EB-F591-9549-AA7C-1E2AD54E42BE}" destId="{7B461D99-0A6A-8F46-AB9F-A2879BF74427}" srcOrd="4" destOrd="0" presId="urn:microsoft.com/office/officeart/2005/8/layout/orgChart1"/>
    <dgm:cxn modelId="{92705D35-6C77-DE49-9E48-42FA76A00DE1}" type="presParOf" srcId="{286251EB-F591-9549-AA7C-1E2AD54E42BE}" destId="{491A02A0-7AD7-334F-AB57-53C166C78944}" srcOrd="5" destOrd="0" presId="urn:microsoft.com/office/officeart/2005/8/layout/orgChart1"/>
    <dgm:cxn modelId="{49CCA4D6-4909-FE40-AEB7-528E34619F82}" type="presParOf" srcId="{491A02A0-7AD7-334F-AB57-53C166C78944}" destId="{0478BFC2-5DB1-A545-B039-638E11B6B36D}" srcOrd="0" destOrd="0" presId="urn:microsoft.com/office/officeart/2005/8/layout/orgChart1"/>
    <dgm:cxn modelId="{EE63CCF0-4760-7740-9371-E94ECCA9DCCD}" type="presParOf" srcId="{0478BFC2-5DB1-A545-B039-638E11B6B36D}" destId="{772533B7-D88F-C945-9028-C21BB80CAF1D}" srcOrd="0" destOrd="0" presId="urn:microsoft.com/office/officeart/2005/8/layout/orgChart1"/>
    <dgm:cxn modelId="{CC54A506-5A8D-FA41-BB1D-410458F1AE4E}" type="presParOf" srcId="{0478BFC2-5DB1-A545-B039-638E11B6B36D}" destId="{7B93B08A-14D5-B346-8D88-AF3260A1D561}" srcOrd="1" destOrd="0" presId="urn:microsoft.com/office/officeart/2005/8/layout/orgChart1"/>
    <dgm:cxn modelId="{191BA341-F59E-2942-B21C-E999D2909A2B}" type="presParOf" srcId="{491A02A0-7AD7-334F-AB57-53C166C78944}" destId="{53F2BA5A-4E70-C14B-9204-7CB2C7B96CC3}" srcOrd="1" destOrd="0" presId="urn:microsoft.com/office/officeart/2005/8/layout/orgChart1"/>
    <dgm:cxn modelId="{F3EE6819-F9B4-2943-883D-60354AA32666}" type="presParOf" srcId="{491A02A0-7AD7-334F-AB57-53C166C78944}" destId="{9A8E6615-05D9-CB43-ACAF-B7B3E5E3DED2}" srcOrd="2" destOrd="0" presId="urn:microsoft.com/office/officeart/2005/8/layout/orgChart1"/>
    <dgm:cxn modelId="{38F16FCF-553D-5F4E-B9E7-2BD4F59CA703}" type="presParOf" srcId="{286251EB-F591-9549-AA7C-1E2AD54E42BE}" destId="{6FD039CB-39D5-DE4E-B1CD-B025BEA6007F}" srcOrd="6" destOrd="0" presId="urn:microsoft.com/office/officeart/2005/8/layout/orgChart1"/>
    <dgm:cxn modelId="{A23AE168-410B-4D49-9304-81810B201C9B}" type="presParOf" srcId="{286251EB-F591-9549-AA7C-1E2AD54E42BE}" destId="{A2F0CF17-8D4F-7E4A-9830-BF9AA2DE6270}" srcOrd="7" destOrd="0" presId="urn:microsoft.com/office/officeart/2005/8/layout/orgChart1"/>
    <dgm:cxn modelId="{169EEAB7-A334-7144-AD80-0152A67D5835}" type="presParOf" srcId="{A2F0CF17-8D4F-7E4A-9830-BF9AA2DE6270}" destId="{6D396DBE-BE24-C84C-9132-7838DB58AA06}" srcOrd="0" destOrd="0" presId="urn:microsoft.com/office/officeart/2005/8/layout/orgChart1"/>
    <dgm:cxn modelId="{12A64855-9215-7F4C-A56A-E95EAA9CF504}" type="presParOf" srcId="{6D396DBE-BE24-C84C-9132-7838DB58AA06}" destId="{B11BDA9B-C259-2F47-8C4E-BB9A36F72B47}" srcOrd="0" destOrd="0" presId="urn:microsoft.com/office/officeart/2005/8/layout/orgChart1"/>
    <dgm:cxn modelId="{B033103C-5ABC-7144-B358-BBF736B9C732}" type="presParOf" srcId="{6D396DBE-BE24-C84C-9132-7838DB58AA06}" destId="{56B98741-A378-9D44-9BDC-B8365285CA84}" srcOrd="1" destOrd="0" presId="urn:microsoft.com/office/officeart/2005/8/layout/orgChart1"/>
    <dgm:cxn modelId="{6E1616AA-53ED-9040-A3EF-AA5D863643C5}" type="presParOf" srcId="{A2F0CF17-8D4F-7E4A-9830-BF9AA2DE6270}" destId="{3F5E9CDC-B0F1-4F4D-9E23-A049670C1917}" srcOrd="1" destOrd="0" presId="urn:microsoft.com/office/officeart/2005/8/layout/orgChart1"/>
    <dgm:cxn modelId="{7D1E3190-531E-884D-B7F2-E6D8BCB1A7CE}" type="presParOf" srcId="{A2F0CF17-8D4F-7E4A-9830-BF9AA2DE6270}" destId="{BFF34B76-7F30-F940-903C-128EAE70A07D}" srcOrd="2" destOrd="0" presId="urn:microsoft.com/office/officeart/2005/8/layout/orgChart1"/>
    <dgm:cxn modelId="{031E89CB-2CDC-4F69-AEC1-B0A161CF6199}" type="presParOf" srcId="{286251EB-F591-9549-AA7C-1E2AD54E42BE}" destId="{969C05F4-BF81-4E9D-8213-4BE649AD4433}" srcOrd="8" destOrd="0" presId="urn:microsoft.com/office/officeart/2005/8/layout/orgChart1"/>
    <dgm:cxn modelId="{C07ED78F-9313-4C69-8C57-5E326B6D740B}" type="presParOf" srcId="{286251EB-F591-9549-AA7C-1E2AD54E42BE}" destId="{D59782B5-B151-47DA-A15F-8ACC7F69F11D}" srcOrd="9" destOrd="0" presId="urn:microsoft.com/office/officeart/2005/8/layout/orgChart1"/>
    <dgm:cxn modelId="{B4B47390-665A-48A1-80DF-0BFE16D3FCFF}" type="presParOf" srcId="{D59782B5-B151-47DA-A15F-8ACC7F69F11D}" destId="{E921DA86-D84B-47D3-B731-6817694FBD3E}" srcOrd="0" destOrd="0" presId="urn:microsoft.com/office/officeart/2005/8/layout/orgChart1"/>
    <dgm:cxn modelId="{87BF309B-F7CC-4DAD-AAF9-8BD19E7E06F7}" type="presParOf" srcId="{E921DA86-D84B-47D3-B731-6817694FBD3E}" destId="{4CD2EA91-FDF4-42D8-97A7-0A3ED3DE8205}" srcOrd="0" destOrd="0" presId="urn:microsoft.com/office/officeart/2005/8/layout/orgChart1"/>
    <dgm:cxn modelId="{6542ADEA-84FF-4092-BC1F-09A2AF829AD9}" type="presParOf" srcId="{E921DA86-D84B-47D3-B731-6817694FBD3E}" destId="{B6CBCDD9-7CD6-4F6B-A42D-90B2B86741F1}" srcOrd="1" destOrd="0" presId="urn:microsoft.com/office/officeart/2005/8/layout/orgChart1"/>
    <dgm:cxn modelId="{7FAC4C4C-557B-4A64-AA35-4619A8CA84B9}" type="presParOf" srcId="{D59782B5-B151-47DA-A15F-8ACC7F69F11D}" destId="{43C51826-082C-4923-A44E-C23C09EC52B3}" srcOrd="1" destOrd="0" presId="urn:microsoft.com/office/officeart/2005/8/layout/orgChart1"/>
    <dgm:cxn modelId="{06156020-FF51-4EB6-9CD4-5837358280D2}" type="presParOf" srcId="{D59782B5-B151-47DA-A15F-8ACC7F69F11D}" destId="{5DFA502F-B86E-493A-8C13-D9B105094C71}" srcOrd="2" destOrd="0" presId="urn:microsoft.com/office/officeart/2005/8/layout/orgChart1"/>
    <dgm:cxn modelId="{C94272D4-D259-7C4C-BF8D-90C6CA4DE035}" type="presParOf" srcId="{286251EB-F591-9549-AA7C-1E2AD54E42BE}" destId="{72E715C6-EA95-744F-8ADD-2AC00E27E34B}" srcOrd="10" destOrd="0" presId="urn:microsoft.com/office/officeart/2005/8/layout/orgChart1"/>
    <dgm:cxn modelId="{7FC0A429-60A3-F240-9008-18559347C595}" type="presParOf" srcId="{286251EB-F591-9549-AA7C-1E2AD54E42BE}" destId="{5B89EDCD-831B-CD42-8B54-E1FBB430C7ED}" srcOrd="11" destOrd="0" presId="urn:microsoft.com/office/officeart/2005/8/layout/orgChart1"/>
    <dgm:cxn modelId="{1348CD91-552A-244C-8155-46C47FE699F1}" type="presParOf" srcId="{5B89EDCD-831B-CD42-8B54-E1FBB430C7ED}" destId="{60AA9B80-DCD4-2B41-BAC0-5C9BAB869F21}" srcOrd="0" destOrd="0" presId="urn:microsoft.com/office/officeart/2005/8/layout/orgChart1"/>
    <dgm:cxn modelId="{B71FD954-02C9-FD44-92F5-FF68303DEE57}" type="presParOf" srcId="{60AA9B80-DCD4-2B41-BAC0-5C9BAB869F21}" destId="{073EDE75-1713-5042-B374-B1DAD58FB7E5}" srcOrd="0" destOrd="0" presId="urn:microsoft.com/office/officeart/2005/8/layout/orgChart1"/>
    <dgm:cxn modelId="{DB3466B1-F749-DE49-B974-DB5206BB796D}" type="presParOf" srcId="{60AA9B80-DCD4-2B41-BAC0-5C9BAB869F21}" destId="{F0C312AB-1DE2-4442-B2C2-E1D00E017B2B}" srcOrd="1" destOrd="0" presId="urn:microsoft.com/office/officeart/2005/8/layout/orgChart1"/>
    <dgm:cxn modelId="{61D8D088-1250-B24A-865F-33367961593A}" type="presParOf" srcId="{5B89EDCD-831B-CD42-8B54-E1FBB430C7ED}" destId="{C61C8E5C-CD12-2C4A-8F61-658026D45882}" srcOrd="1" destOrd="0" presId="urn:microsoft.com/office/officeart/2005/8/layout/orgChart1"/>
    <dgm:cxn modelId="{26466726-8E7F-F24E-A5A1-E899ACFD554E}" type="presParOf" srcId="{5B89EDCD-831B-CD42-8B54-E1FBB430C7ED}" destId="{7144661C-7040-DD46-A5EC-78698F80E3F9}" srcOrd="2" destOrd="0" presId="urn:microsoft.com/office/officeart/2005/8/layout/orgChart1"/>
    <dgm:cxn modelId="{FB9D2C2B-9ECF-1249-A8C1-18A33DA15C9C}" type="presParOf" srcId="{286251EB-F591-9549-AA7C-1E2AD54E42BE}" destId="{B67F3759-2ED7-B34F-A41B-A096F86F47D8}" srcOrd="12" destOrd="0" presId="urn:microsoft.com/office/officeart/2005/8/layout/orgChart1"/>
    <dgm:cxn modelId="{515F9CDF-7B59-7944-9AA0-9E89C98EC668}" type="presParOf" srcId="{286251EB-F591-9549-AA7C-1E2AD54E42BE}" destId="{64F50590-4D86-284F-A155-B2F7A87AC242}" srcOrd="13" destOrd="0" presId="urn:microsoft.com/office/officeart/2005/8/layout/orgChart1"/>
    <dgm:cxn modelId="{44CA90AE-3A96-CE44-8726-7119E6CCD0AD}" type="presParOf" srcId="{64F50590-4D86-284F-A155-B2F7A87AC242}" destId="{7B191A83-6C9E-FD4A-B8F6-39680F22E578}" srcOrd="0" destOrd="0" presId="urn:microsoft.com/office/officeart/2005/8/layout/orgChart1"/>
    <dgm:cxn modelId="{F25471D1-89D1-034F-85E7-4FACB1F8D2E4}" type="presParOf" srcId="{7B191A83-6C9E-FD4A-B8F6-39680F22E578}" destId="{F1FF19F1-5A72-6D46-B5AF-EB3F1C56C108}" srcOrd="0" destOrd="0" presId="urn:microsoft.com/office/officeart/2005/8/layout/orgChart1"/>
    <dgm:cxn modelId="{1AB1258F-3D1B-4D48-8001-EF1CAFE8CD1B}" type="presParOf" srcId="{7B191A83-6C9E-FD4A-B8F6-39680F22E578}" destId="{B2DB86B4-4E28-744D-A0A5-7865C8CA2CAD}" srcOrd="1" destOrd="0" presId="urn:microsoft.com/office/officeart/2005/8/layout/orgChart1"/>
    <dgm:cxn modelId="{A19F3FC8-6381-C64F-AB56-28C8B3167690}" type="presParOf" srcId="{64F50590-4D86-284F-A155-B2F7A87AC242}" destId="{A2448944-DA4F-9243-B503-B9DA17F037D3}" srcOrd="1" destOrd="0" presId="urn:microsoft.com/office/officeart/2005/8/layout/orgChart1"/>
    <dgm:cxn modelId="{41CD741D-0959-934B-A989-B116A6841780}" type="presParOf" srcId="{64F50590-4D86-284F-A155-B2F7A87AC242}" destId="{DC9E1E4F-2265-E249-8701-4BBFF3319611}" srcOrd="2" destOrd="0" presId="urn:microsoft.com/office/officeart/2005/8/layout/orgChart1"/>
    <dgm:cxn modelId="{54C6BDE9-892B-D941-8B69-814E4F6658C1}" type="presParOf" srcId="{286251EB-F591-9549-AA7C-1E2AD54E42BE}" destId="{6F37BB0B-C375-084C-87B1-E3D5767F26E2}" srcOrd="14" destOrd="0" presId="urn:microsoft.com/office/officeart/2005/8/layout/orgChart1"/>
    <dgm:cxn modelId="{EC0D61E3-DC84-BA41-9E8E-ED7232484D78}" type="presParOf" srcId="{286251EB-F591-9549-AA7C-1E2AD54E42BE}" destId="{3426F47B-66B9-BD44-A2EB-F9F55A67B571}" srcOrd="15" destOrd="0" presId="urn:microsoft.com/office/officeart/2005/8/layout/orgChart1"/>
    <dgm:cxn modelId="{465D7D9F-11E7-1647-BAF3-8464F8F39A9C}" type="presParOf" srcId="{3426F47B-66B9-BD44-A2EB-F9F55A67B571}" destId="{F9FF8082-A954-3E49-B176-25BE8460118F}" srcOrd="0" destOrd="0" presId="urn:microsoft.com/office/officeart/2005/8/layout/orgChart1"/>
    <dgm:cxn modelId="{1ED59F7C-83D1-2640-9429-D9873A10F839}" type="presParOf" srcId="{F9FF8082-A954-3E49-B176-25BE8460118F}" destId="{00DF82A6-CD3F-544F-AAAE-CAD5D7882E4D}" srcOrd="0" destOrd="0" presId="urn:microsoft.com/office/officeart/2005/8/layout/orgChart1"/>
    <dgm:cxn modelId="{90FAD5C1-95EC-3346-A84D-1F22A2D6526B}" type="presParOf" srcId="{F9FF8082-A954-3E49-B176-25BE8460118F}" destId="{12BB3066-314E-B743-9E9D-E00F01684531}" srcOrd="1" destOrd="0" presId="urn:microsoft.com/office/officeart/2005/8/layout/orgChart1"/>
    <dgm:cxn modelId="{A3AA35BE-6CBC-5F43-840D-19A095AAF5AE}" type="presParOf" srcId="{3426F47B-66B9-BD44-A2EB-F9F55A67B571}" destId="{A27030F2-4BBC-344B-B0D8-25A404BA949F}" srcOrd="1" destOrd="0" presId="urn:microsoft.com/office/officeart/2005/8/layout/orgChart1"/>
    <dgm:cxn modelId="{C2E14D8E-6A30-1F49-9D79-359591570276}" type="presParOf" srcId="{3426F47B-66B9-BD44-A2EB-F9F55A67B571}" destId="{D9411B3D-5B32-894A-B985-5F40F8280973}" srcOrd="2" destOrd="0" presId="urn:microsoft.com/office/officeart/2005/8/layout/orgChart1"/>
    <dgm:cxn modelId="{B688C1C0-7F31-5544-97F2-007C3741637C}" type="presParOf" srcId="{286251EB-F591-9549-AA7C-1E2AD54E42BE}" destId="{7AC27167-D68D-0542-88EF-1F052215BF38}" srcOrd="16" destOrd="0" presId="urn:microsoft.com/office/officeart/2005/8/layout/orgChart1"/>
    <dgm:cxn modelId="{25E0390C-C0C6-B942-A583-0998634DF3C3}" type="presParOf" srcId="{286251EB-F591-9549-AA7C-1E2AD54E42BE}" destId="{D81FDCCD-0E43-094B-B01B-2BCD681DD379}" srcOrd="17" destOrd="0" presId="urn:microsoft.com/office/officeart/2005/8/layout/orgChart1"/>
    <dgm:cxn modelId="{F315306B-717F-EE45-B083-51C4A6A170FC}" type="presParOf" srcId="{D81FDCCD-0E43-094B-B01B-2BCD681DD379}" destId="{9B501A9B-11E1-5E40-8BD9-CCF0C4AB140E}" srcOrd="0" destOrd="0" presId="urn:microsoft.com/office/officeart/2005/8/layout/orgChart1"/>
    <dgm:cxn modelId="{BABDF389-1351-EA46-A64E-329C62549136}" type="presParOf" srcId="{9B501A9B-11E1-5E40-8BD9-CCF0C4AB140E}" destId="{504AED55-E316-E440-83EC-200497EC51D1}" srcOrd="0" destOrd="0" presId="urn:microsoft.com/office/officeart/2005/8/layout/orgChart1"/>
    <dgm:cxn modelId="{E0F2C381-895A-FE4D-8908-C2773A1B031B}" type="presParOf" srcId="{9B501A9B-11E1-5E40-8BD9-CCF0C4AB140E}" destId="{765BE9AF-ADA8-A84C-AB02-56C82F052979}" srcOrd="1" destOrd="0" presId="urn:microsoft.com/office/officeart/2005/8/layout/orgChart1"/>
    <dgm:cxn modelId="{AC8654B2-BCD8-E147-87B5-5A40E26C98CE}" type="presParOf" srcId="{D81FDCCD-0E43-094B-B01B-2BCD681DD379}" destId="{71E7CB7B-421A-5443-BD2E-5A4FA786E4D7}" srcOrd="1" destOrd="0" presId="urn:microsoft.com/office/officeart/2005/8/layout/orgChart1"/>
    <dgm:cxn modelId="{FD5B1277-A8A7-2A4D-84E4-FE263BE94A62}" type="presParOf" srcId="{D81FDCCD-0E43-094B-B01B-2BCD681DD379}" destId="{35F6FF87-5F66-4C4F-A8FD-03F6C9E2A190}" srcOrd="2" destOrd="0" presId="urn:microsoft.com/office/officeart/2005/8/layout/orgChart1"/>
    <dgm:cxn modelId="{58009FD6-287D-4148-97C1-F68881B47396}" type="presParOf" srcId="{CF62F9E7-2E58-7741-B4D2-469775EA3BA2}" destId="{CCB4449D-487A-9B4C-A0A1-286C83FC0E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27167-D68D-0542-88EF-1F052215BF38}">
      <dsp:nvSpPr>
        <dsp:cNvPr id="0" name=""/>
        <dsp:cNvSpPr/>
      </dsp:nvSpPr>
      <dsp:spPr>
        <a:xfrm>
          <a:off x="4451737" y="704260"/>
          <a:ext cx="4030746" cy="174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43"/>
              </a:lnTo>
              <a:lnTo>
                <a:pt x="4030746" y="87443"/>
              </a:lnTo>
              <a:lnTo>
                <a:pt x="4030746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7BB0B-C375-084C-87B1-E3D5767F26E2}">
      <dsp:nvSpPr>
        <dsp:cNvPr id="0" name=""/>
        <dsp:cNvSpPr/>
      </dsp:nvSpPr>
      <dsp:spPr>
        <a:xfrm>
          <a:off x="4451737" y="704260"/>
          <a:ext cx="3023059" cy="174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43"/>
              </a:lnTo>
              <a:lnTo>
                <a:pt x="3023059" y="87443"/>
              </a:lnTo>
              <a:lnTo>
                <a:pt x="3023059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7F3759-2ED7-B34F-A41B-A096F86F47D8}">
      <dsp:nvSpPr>
        <dsp:cNvPr id="0" name=""/>
        <dsp:cNvSpPr/>
      </dsp:nvSpPr>
      <dsp:spPr>
        <a:xfrm>
          <a:off x="4451737" y="704260"/>
          <a:ext cx="2015373" cy="174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43"/>
              </a:lnTo>
              <a:lnTo>
                <a:pt x="2015373" y="87443"/>
              </a:lnTo>
              <a:lnTo>
                <a:pt x="2015373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E715C6-EA95-744F-8ADD-2AC00E27E34B}">
      <dsp:nvSpPr>
        <dsp:cNvPr id="0" name=""/>
        <dsp:cNvSpPr/>
      </dsp:nvSpPr>
      <dsp:spPr>
        <a:xfrm>
          <a:off x="4451737" y="704260"/>
          <a:ext cx="1007686" cy="174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43"/>
              </a:lnTo>
              <a:lnTo>
                <a:pt x="1007686" y="87443"/>
              </a:lnTo>
              <a:lnTo>
                <a:pt x="1007686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C05F4-BF81-4E9D-8213-4BE649AD4433}">
      <dsp:nvSpPr>
        <dsp:cNvPr id="0" name=""/>
        <dsp:cNvSpPr/>
      </dsp:nvSpPr>
      <dsp:spPr>
        <a:xfrm>
          <a:off x="4406017" y="704260"/>
          <a:ext cx="91440" cy="1748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039CB-39D5-DE4E-B1CD-B025BEA6007F}">
      <dsp:nvSpPr>
        <dsp:cNvPr id="0" name=""/>
        <dsp:cNvSpPr/>
      </dsp:nvSpPr>
      <dsp:spPr>
        <a:xfrm>
          <a:off x="3444050" y="704260"/>
          <a:ext cx="1007686" cy="174887"/>
        </a:xfrm>
        <a:custGeom>
          <a:avLst/>
          <a:gdLst/>
          <a:ahLst/>
          <a:cxnLst/>
          <a:rect l="0" t="0" r="0" b="0"/>
          <a:pathLst>
            <a:path>
              <a:moveTo>
                <a:pt x="1007686" y="0"/>
              </a:moveTo>
              <a:lnTo>
                <a:pt x="1007686" y="87443"/>
              </a:lnTo>
              <a:lnTo>
                <a:pt x="0" y="87443"/>
              </a:lnTo>
              <a:lnTo>
                <a:pt x="0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61D99-0A6A-8F46-AB9F-A2879BF74427}">
      <dsp:nvSpPr>
        <dsp:cNvPr id="0" name=""/>
        <dsp:cNvSpPr/>
      </dsp:nvSpPr>
      <dsp:spPr>
        <a:xfrm>
          <a:off x="2436364" y="704260"/>
          <a:ext cx="2015373" cy="174887"/>
        </a:xfrm>
        <a:custGeom>
          <a:avLst/>
          <a:gdLst/>
          <a:ahLst/>
          <a:cxnLst/>
          <a:rect l="0" t="0" r="0" b="0"/>
          <a:pathLst>
            <a:path>
              <a:moveTo>
                <a:pt x="2015373" y="0"/>
              </a:moveTo>
              <a:lnTo>
                <a:pt x="2015373" y="87443"/>
              </a:lnTo>
              <a:lnTo>
                <a:pt x="0" y="87443"/>
              </a:lnTo>
              <a:lnTo>
                <a:pt x="0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76141-67DC-534B-966C-87BB55F4A46F}">
      <dsp:nvSpPr>
        <dsp:cNvPr id="0" name=""/>
        <dsp:cNvSpPr/>
      </dsp:nvSpPr>
      <dsp:spPr>
        <a:xfrm>
          <a:off x="1428677" y="704260"/>
          <a:ext cx="3023059" cy="174887"/>
        </a:xfrm>
        <a:custGeom>
          <a:avLst/>
          <a:gdLst/>
          <a:ahLst/>
          <a:cxnLst/>
          <a:rect l="0" t="0" r="0" b="0"/>
          <a:pathLst>
            <a:path>
              <a:moveTo>
                <a:pt x="3023059" y="0"/>
              </a:moveTo>
              <a:lnTo>
                <a:pt x="3023059" y="87443"/>
              </a:lnTo>
              <a:lnTo>
                <a:pt x="0" y="87443"/>
              </a:lnTo>
              <a:lnTo>
                <a:pt x="0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CB675-4220-F24C-A419-E0D7B9167F50}">
      <dsp:nvSpPr>
        <dsp:cNvPr id="0" name=""/>
        <dsp:cNvSpPr/>
      </dsp:nvSpPr>
      <dsp:spPr>
        <a:xfrm>
          <a:off x="420991" y="704260"/>
          <a:ext cx="4030746" cy="174887"/>
        </a:xfrm>
        <a:custGeom>
          <a:avLst/>
          <a:gdLst/>
          <a:ahLst/>
          <a:cxnLst/>
          <a:rect l="0" t="0" r="0" b="0"/>
          <a:pathLst>
            <a:path>
              <a:moveTo>
                <a:pt x="4030746" y="0"/>
              </a:moveTo>
              <a:lnTo>
                <a:pt x="4030746" y="87443"/>
              </a:lnTo>
              <a:lnTo>
                <a:pt x="0" y="87443"/>
              </a:lnTo>
              <a:lnTo>
                <a:pt x="0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7C02C-EDB9-8A4F-A4A9-285ED19F4F67}">
      <dsp:nvSpPr>
        <dsp:cNvPr id="0" name=""/>
        <dsp:cNvSpPr/>
      </dsp:nvSpPr>
      <dsp:spPr>
        <a:xfrm>
          <a:off x="3462039" y="287860"/>
          <a:ext cx="1979396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Aptos" panose="020B0004020202020204" pitchFamily="34" charset="0"/>
            </a:rPr>
            <a:t>FAIR Commissioning Subproject Leader </a:t>
          </a:r>
          <a:br>
            <a:rPr lang="en-GB" sz="800" b="0" kern="1200" dirty="0">
              <a:latin typeface="Aptos" panose="020B0004020202020204" pitchFamily="34" charset="0"/>
            </a:rPr>
          </a:br>
          <a:r>
            <a:rPr lang="en-US" sz="700" kern="1200" dirty="0"/>
            <a:t>&amp; GSI Operation Manager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S. Reimann</a:t>
          </a:r>
          <a:endParaRPr lang="en-GB" sz="700" b="0" kern="1200" dirty="0">
            <a:latin typeface="Aptos" panose="020B0004020202020204" pitchFamily="34" charset="0"/>
          </a:endParaRPr>
        </a:p>
      </dsp:txBody>
      <dsp:txXfrm>
        <a:off x="3462039" y="287860"/>
        <a:ext cx="1979396" cy="416399"/>
      </dsp:txXfrm>
    </dsp:sp>
    <dsp:sp modelId="{F456984C-B163-7745-B9CD-8918C956FC40}">
      <dsp:nvSpPr>
        <dsp:cNvPr id="0" name=""/>
        <dsp:cNvSpPr/>
      </dsp:nvSpPr>
      <dsp:spPr>
        <a:xfrm>
          <a:off x="4591" y="879147"/>
          <a:ext cx="832798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noProof="0" dirty="0">
              <a:latin typeface="Aptos" panose="020B0004020202020204" pitchFamily="34" charset="0"/>
              <a:cs typeface="Calibri" panose="020F0502020204030204" pitchFamily="34" charset="0"/>
            </a:rPr>
            <a:t>HEBT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</a:p>
      </dsp:txBody>
      <dsp:txXfrm>
        <a:off x="4591" y="879147"/>
        <a:ext cx="832798" cy="416399"/>
      </dsp:txXfrm>
    </dsp:sp>
    <dsp:sp modelId="{5157D4D9-5116-EF42-BB0D-FC5E467C4CB9}">
      <dsp:nvSpPr>
        <dsp:cNvPr id="0" name=""/>
        <dsp:cNvSpPr/>
      </dsp:nvSpPr>
      <dsp:spPr>
        <a:xfrm>
          <a:off x="1012278" y="879147"/>
          <a:ext cx="832798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Aptos" panose="020B0004020202020204" pitchFamily="34" charset="0"/>
            </a:rPr>
            <a:t>SFRS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800" kern="1200" dirty="0">
            <a:latin typeface="Aptos" panose="020B0004020202020204" pitchFamily="34" charset="0"/>
          </a:endParaRPr>
        </a:p>
      </dsp:txBody>
      <dsp:txXfrm>
        <a:off x="1012278" y="879147"/>
        <a:ext cx="832798" cy="416399"/>
      </dsp:txXfrm>
    </dsp:sp>
    <dsp:sp modelId="{772533B7-D88F-C945-9028-C21BB80CAF1D}">
      <dsp:nvSpPr>
        <dsp:cNvPr id="0" name=""/>
        <dsp:cNvSpPr/>
      </dsp:nvSpPr>
      <dsp:spPr>
        <a:xfrm>
          <a:off x="2019965" y="879147"/>
          <a:ext cx="832798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Aptos" panose="020B0004020202020204" pitchFamily="34" charset="0"/>
            </a:rPr>
            <a:t>NUSTAR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800" kern="1200" dirty="0">
            <a:latin typeface="Aptos" panose="020B0004020202020204" pitchFamily="34" charset="0"/>
          </a:endParaRPr>
        </a:p>
      </dsp:txBody>
      <dsp:txXfrm>
        <a:off x="2019965" y="879147"/>
        <a:ext cx="832798" cy="416399"/>
      </dsp:txXfrm>
    </dsp:sp>
    <dsp:sp modelId="{B11BDA9B-C259-2F47-8C4E-BB9A36F72B47}">
      <dsp:nvSpPr>
        <dsp:cNvPr id="0" name=""/>
        <dsp:cNvSpPr/>
      </dsp:nvSpPr>
      <dsp:spPr>
        <a:xfrm>
          <a:off x="3027651" y="879147"/>
          <a:ext cx="832798" cy="416399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Cryogenic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 responsible</a:t>
          </a:r>
          <a:endParaRPr lang="en-GB" sz="700" b="0" kern="1200" dirty="0">
            <a:solidFill>
              <a:prstClr val="white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3027651" y="879147"/>
        <a:ext cx="832798" cy="416399"/>
      </dsp:txXfrm>
    </dsp:sp>
    <dsp:sp modelId="{4CD2EA91-FDF4-42D8-97A7-0A3ED3DE8205}">
      <dsp:nvSpPr>
        <dsp:cNvPr id="0" name=""/>
        <dsp:cNvSpPr/>
      </dsp:nvSpPr>
      <dsp:spPr>
        <a:xfrm>
          <a:off x="4035338" y="879147"/>
          <a:ext cx="832798" cy="41639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Controls</a:t>
          </a:r>
          <a:b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</a:p>
      </dsp:txBody>
      <dsp:txXfrm>
        <a:off x="4035338" y="879147"/>
        <a:ext cx="832798" cy="416399"/>
      </dsp:txXfrm>
    </dsp:sp>
    <dsp:sp modelId="{073EDE75-1713-5042-B374-B1DAD58FB7E5}">
      <dsp:nvSpPr>
        <dsp:cNvPr id="0" name=""/>
        <dsp:cNvSpPr/>
      </dsp:nvSpPr>
      <dsp:spPr>
        <a:xfrm>
          <a:off x="5043024" y="879147"/>
          <a:ext cx="832798" cy="41639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FAIR Control </a:t>
          </a:r>
          <a:r>
            <a:rPr lang="en-GB" sz="700" b="1" kern="1200" dirty="0" err="1">
              <a:latin typeface="Aptos" panose="020B0004020202020204" pitchFamily="34" charset="0"/>
            </a:rPr>
            <a:t>Center</a:t>
          </a:r>
          <a:endParaRPr lang="en-GB" sz="700" b="1" kern="1200" dirty="0">
            <a:latin typeface="Aptos" panose="020B0004020202020204" pitchFamily="34" charset="0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  <a:endParaRPr lang="en-GB" sz="700" b="0" kern="1200" dirty="0">
            <a:latin typeface="Aptos" panose="020B0004020202020204" pitchFamily="34" charset="0"/>
          </a:endParaRPr>
        </a:p>
      </dsp:txBody>
      <dsp:txXfrm>
        <a:off x="5043024" y="879147"/>
        <a:ext cx="832798" cy="416399"/>
      </dsp:txXfrm>
    </dsp:sp>
    <dsp:sp modelId="{F1FF19F1-5A72-6D46-B5AF-EB3F1C56C108}">
      <dsp:nvSpPr>
        <dsp:cNvPr id="0" name=""/>
        <dsp:cNvSpPr/>
      </dsp:nvSpPr>
      <dsp:spPr>
        <a:xfrm>
          <a:off x="6050711" y="879147"/>
          <a:ext cx="832798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Safety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kern="1200" dirty="0">
            <a:latin typeface="Aptos" panose="020B0004020202020204" pitchFamily="34" charset="0"/>
          </a:endParaRPr>
        </a:p>
      </dsp:txBody>
      <dsp:txXfrm>
        <a:off x="6050711" y="879147"/>
        <a:ext cx="832798" cy="416399"/>
      </dsp:txXfrm>
    </dsp:sp>
    <dsp:sp modelId="{00DF82A6-CD3F-544F-AAAE-CAD5D7882E4D}">
      <dsp:nvSpPr>
        <dsp:cNvPr id="0" name=""/>
        <dsp:cNvSpPr/>
      </dsp:nvSpPr>
      <dsp:spPr>
        <a:xfrm>
          <a:off x="7058397" y="879147"/>
          <a:ext cx="832798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Radiation Safety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kern="1200" noProof="0" dirty="0">
            <a:latin typeface="Aptos" panose="020B0004020202020204" pitchFamily="34" charset="0"/>
          </a:endParaRPr>
        </a:p>
      </dsp:txBody>
      <dsp:txXfrm>
        <a:off x="7058397" y="879147"/>
        <a:ext cx="832798" cy="416399"/>
      </dsp:txXfrm>
    </dsp:sp>
    <dsp:sp modelId="{504AED55-E316-E440-83EC-200497EC51D1}">
      <dsp:nvSpPr>
        <dsp:cNvPr id="0" name=""/>
        <dsp:cNvSpPr/>
      </dsp:nvSpPr>
      <dsp:spPr>
        <a:xfrm>
          <a:off x="8066084" y="879147"/>
          <a:ext cx="832798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technical building infrastructure</a:t>
          </a:r>
          <a:br>
            <a:rPr lang="en-GB" sz="700" b="1" kern="1200" dirty="0">
              <a:latin typeface="Aptos" panose="020B0004020202020204" pitchFamily="34" charset="0"/>
            </a:rPr>
          </a:br>
          <a:r>
            <a:rPr lang="en-GB" sz="700" kern="1200" noProof="0" dirty="0">
              <a:latin typeface="Aptos" panose="020B0004020202020204" pitchFamily="34" charset="0"/>
              <a:cs typeface="Calibri" panose="020F0502020204030204" pitchFamily="34" charset="0"/>
            </a:rPr>
            <a:t>responsible</a:t>
          </a:r>
          <a:endParaRPr lang="en-GB" sz="700" b="1" kern="1200" dirty="0">
            <a:latin typeface="Aptos" panose="020B0004020202020204" pitchFamily="34" charset="0"/>
          </a:endParaRPr>
        </a:p>
      </dsp:txBody>
      <dsp:txXfrm>
        <a:off x="8066084" y="879147"/>
        <a:ext cx="832798" cy="416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FAA7BC00-53EC-4509-AF3F-20733AF44EB3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2B4E030-90E2-4ACA-AF4F-55EF4506DEF1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F369D4D1-2787-4400-A6CF-CC6DE5C0B257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fld id="{13A1B3C9-E71C-4857-B437-2DE081743D43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FAIR operation concept from the new Control Center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783359"/>
          </a:xfrm>
        </p:spPr>
        <p:txBody>
          <a:bodyPr>
            <a:normAutofit fontScale="85000" lnSpcReduction="20000"/>
          </a:bodyPr>
          <a:lstStyle/>
          <a:p>
            <a:r>
              <a:rPr lang="en-GB" sz="2100" dirty="0"/>
              <a:t>Stephan Reimann</a:t>
            </a:r>
            <a:br>
              <a:rPr lang="en-GB" dirty="0"/>
            </a:br>
            <a:endParaRPr lang="en-GB" dirty="0"/>
          </a:p>
          <a:p>
            <a:r>
              <a:rPr lang="en-GB" sz="1200" dirty="0"/>
              <a:t>subproject leader FAIR commissioning, </a:t>
            </a:r>
          </a:p>
          <a:p>
            <a:r>
              <a:rPr lang="en-GB" sz="1200" dirty="0"/>
              <a:t>head of GSI operations department</a:t>
            </a:r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56D76FF-10D7-41BA-9225-C0C7AB1C9D47}"/>
              </a:ext>
            </a:extLst>
          </p:cNvPr>
          <p:cNvSpPr txBox="1"/>
          <p:nvPr/>
        </p:nvSpPr>
        <p:spPr>
          <a:xfrm>
            <a:off x="129091" y="455103"/>
            <a:ext cx="498245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CERN-GSI Collaboration Steering Board Meeting, May 2025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884D6-6C88-4CC1-AA31-8A64FCA7B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FAIR Control Center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08509F-C45A-4CDA-AACD-47E0475D9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2709FA-6AEE-4F1E-9AEC-F7D0C0F0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7088AD8-FADA-4D99-B8CF-D49203FAF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A8CB4B7-013F-4E39-901A-DBA395FBE517}" type="datetime1">
              <a:rPr lang="de-DE" smtClean="0"/>
              <a:t>07.05.25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F4776F-092F-E5D3-5254-1825BD352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797" y="987462"/>
            <a:ext cx="5782406" cy="3881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451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53F6DD-B9A1-435F-BBBA-526C52A66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Control Center – Move and Commissioning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525C3A-D157-44A6-8183-4705A92F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88015"/>
            <a:ext cx="8715047" cy="367768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Bi-weekly FCC commissioning meeting with all stakeholders established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 &amp; steering of construction, procurement, installation and commissioning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73B210-CFD6-48E4-B51A-1BA4E937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293723-50EA-4114-9FB3-0977E1B096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A7BC00-53EC-4509-AF3F-20733AF44EB3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785868-46FA-4DA3-8D26-95DF0A1F3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0C4491-2E3F-38CF-CA81-5D34A9B2C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84" y="2317244"/>
            <a:ext cx="6110622" cy="21666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C3A8E17-A90B-7B6D-CE89-CFC6E8D14A42}"/>
              </a:ext>
            </a:extLst>
          </p:cNvPr>
          <p:cNvSpPr/>
          <p:nvPr/>
        </p:nvSpPr>
        <p:spPr>
          <a:xfrm>
            <a:off x="2004116" y="1919501"/>
            <a:ext cx="3677402" cy="281774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final acceptance of injector controls upgrade with beam  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AA786CD-3890-DE39-2ED9-853DB0CF6B2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842817" y="2201275"/>
            <a:ext cx="0" cy="7461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412C18D-51B4-59D1-B955-9615A526B687}"/>
              </a:ext>
            </a:extLst>
          </p:cNvPr>
          <p:cNvSpPr/>
          <p:nvPr/>
        </p:nvSpPr>
        <p:spPr>
          <a:xfrm>
            <a:off x="2797845" y="4585374"/>
            <a:ext cx="4032326" cy="281774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Extended dry test phase for data supply, control and readout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5084538-3CB5-E352-50D9-4463AC28646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814008" y="3781887"/>
            <a:ext cx="0" cy="8034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3AA6C3DC-6E72-41F1-7415-4746946D3902}"/>
              </a:ext>
            </a:extLst>
          </p:cNvPr>
          <p:cNvSpPr txBox="1">
            <a:spLocks/>
          </p:cNvSpPr>
          <p:nvPr/>
        </p:nvSpPr>
        <p:spPr>
          <a:xfrm>
            <a:off x="6830171" y="2317244"/>
            <a:ext cx="2285034" cy="2549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10.11.2025 :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new main control room will be ready for interieur installation 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consoles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the call for tenders is closed, the order will be placed next week 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procurement process for other equipment (displays etc.) hast also started</a:t>
            </a:r>
          </a:p>
        </p:txBody>
      </p:sp>
    </p:spTree>
    <p:extLst>
      <p:ext uri="{BB962C8B-B14F-4D97-AF65-F5344CB8AC3E}">
        <p14:creationId xmlns:p14="http://schemas.microsoft.com/office/powerpoint/2010/main" val="157644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17A5C1-F6F3-497B-A4F8-3AC10309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Control Center – basic facts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B23C2D14-1A3C-4FD2-ACC8-5F4383A60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8" t="17038" r="3128" b="3582"/>
          <a:stretch/>
        </p:blipFill>
        <p:spPr>
          <a:xfrm>
            <a:off x="3088054" y="1067819"/>
            <a:ext cx="6119555" cy="34667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AE7A8A-1581-4A26-AE2B-EADA77420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29" y="1007289"/>
            <a:ext cx="3690940" cy="144108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C899B7-8DCF-420F-9167-94DACE5CE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029" y="2571750"/>
            <a:ext cx="8959971" cy="263208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25 workstations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fully digital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access control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water-cooled consoles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height-adjustable tables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open space, no columns/pillars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holistic floor design with meeting rooms, visitor's gallery, showers, changing rooms, kitchen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3BEF7B1-4A55-4791-AB00-D8AB4644D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9DDFDE7-1671-4EB8-B4DD-926D7F77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CEB1A7A-862F-4DDB-B167-192D10BC31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5040F6D-921C-4F05-8DDD-F35AE29CFAC4}" type="datetime1">
              <a:rPr lang="de-DE" smtClean="0"/>
              <a:t>07.05.25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9149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0F66C-07C1-40E3-8194-797FC9C1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Interieur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09CF6C-FF7B-4462-9D38-7B10F2D0E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6483215" cy="3677689"/>
          </a:xfrm>
        </p:spPr>
        <p:txBody>
          <a:bodyPr/>
          <a:lstStyle/>
          <a:p>
            <a:r>
              <a:rPr lang="en-US" dirty="0"/>
              <a:t>Console specification has benefited from CERN experience</a:t>
            </a:r>
            <a:br>
              <a:rPr lang="en-US" dirty="0"/>
            </a:br>
            <a:r>
              <a:rPr lang="en-US" dirty="0"/>
              <a:t>(screen size, accessibility, cryo and TI area)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E84091-9554-4265-A98B-5F705D9F0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457" y="1323974"/>
            <a:ext cx="1906222" cy="33464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3499422-6AB2-4CB4-B4D6-B35E7443E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4" y="1938328"/>
            <a:ext cx="6616565" cy="2974776"/>
          </a:xfrm>
          <a:prstGeom prst="rect">
            <a:avLst/>
          </a:prstGeom>
        </p:spPr>
      </p:pic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AE9C19C-3587-49DD-931C-BCA4D647E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E4B5765-7394-486B-B4AC-0AAC8E04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872BEED-47FB-4FBB-B9B9-9948A551B4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E98658-4F67-4875-B331-4A79ECDDFC29}" type="datetime1">
              <a:rPr lang="de-DE" smtClean="0"/>
              <a:t>07.05.25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7145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347B5550-E9F6-4E0B-9B06-DBF0D8EE2E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98115" y="868679"/>
            <a:ext cx="4202510" cy="4051779"/>
          </a:xfrm>
          <a:prstGeom prst="rect">
            <a:avLst/>
          </a:prstGeom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34323F-F8D7-4A66-A071-3348D0D9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Control Room – start configuration</a:t>
            </a:r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FFF42153-FA12-4ED6-A2A5-9E543898057D}"/>
              </a:ext>
            </a:extLst>
          </p:cNvPr>
          <p:cNvSpPr txBox="1">
            <a:spLocks/>
          </p:cNvSpPr>
          <p:nvPr/>
        </p:nvSpPr>
        <p:spPr>
          <a:xfrm>
            <a:off x="4534779" y="946053"/>
            <a:ext cx="4363745" cy="397440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25 workstations a 6 monitors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Ion Sources &amp; UNILAC:			5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SIS18:						2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HEBT:						1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SIS100:						3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Technical Infrastructure:			2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Access Systems (TVS, ZKS, PAS):	1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Cryogenic-system:				2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FRS &amp; SFRS:					3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ESR: 						2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HITRAP:					1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Cryring: 					2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Testing:					1</a:t>
            </a:r>
          </a:p>
          <a:p>
            <a:pPr marL="0" indent="0">
              <a:buNone/>
            </a:pPr>
            <a:endParaRPr lang="en-GB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1 wall with overview displays (LED-matrix)</a:t>
            </a:r>
          </a:p>
          <a:p>
            <a:pPr marL="0" indent="0">
              <a:buNone/>
            </a:pPr>
            <a:endParaRPr lang="en-GB" sz="1500" dirty="0"/>
          </a:p>
          <a:p>
            <a:endParaRPr lang="en-GB" sz="1500" dirty="0"/>
          </a:p>
        </p:txBody>
      </p:sp>
      <p:sp>
        <p:nvSpPr>
          <p:cNvPr id="6" name="Abgerundetes Rechteck 8">
            <a:extLst>
              <a:ext uri="{FF2B5EF4-FFF2-40B4-BE49-F238E27FC236}">
                <a16:creationId xmlns:a16="http://schemas.microsoft.com/office/drawing/2014/main" id="{1EDB7791-3476-4ECB-ADD7-EE3BEA81E3DA}"/>
              </a:ext>
            </a:extLst>
          </p:cNvPr>
          <p:cNvSpPr/>
          <p:nvPr/>
        </p:nvSpPr>
        <p:spPr>
          <a:xfrm rot="18800874">
            <a:off x="2351563" y="1508375"/>
            <a:ext cx="309242" cy="221010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 err="1"/>
              <a:t>Src</a:t>
            </a:r>
            <a:endParaRPr lang="en-GB" sz="900" dirty="0"/>
          </a:p>
        </p:txBody>
      </p:sp>
      <p:sp>
        <p:nvSpPr>
          <p:cNvPr id="7" name="Abgerundetes Rechteck 12">
            <a:extLst>
              <a:ext uri="{FF2B5EF4-FFF2-40B4-BE49-F238E27FC236}">
                <a16:creationId xmlns:a16="http://schemas.microsoft.com/office/drawing/2014/main" id="{6BFA7981-463A-4AA8-B3F5-11676843F2C0}"/>
              </a:ext>
            </a:extLst>
          </p:cNvPr>
          <p:cNvSpPr/>
          <p:nvPr/>
        </p:nvSpPr>
        <p:spPr>
          <a:xfrm rot="1666882">
            <a:off x="3087078" y="1391084"/>
            <a:ext cx="321728" cy="221010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UNI</a:t>
            </a:r>
            <a:endParaRPr lang="en-GB" sz="1350" dirty="0"/>
          </a:p>
        </p:txBody>
      </p:sp>
      <p:sp>
        <p:nvSpPr>
          <p:cNvPr id="8" name="Abgerundetes Rechteck 13">
            <a:extLst>
              <a:ext uri="{FF2B5EF4-FFF2-40B4-BE49-F238E27FC236}">
                <a16:creationId xmlns:a16="http://schemas.microsoft.com/office/drawing/2014/main" id="{B4F348E3-2C05-4036-8BB8-54ECF529B62D}"/>
              </a:ext>
            </a:extLst>
          </p:cNvPr>
          <p:cNvSpPr/>
          <p:nvPr/>
        </p:nvSpPr>
        <p:spPr>
          <a:xfrm rot="3733686">
            <a:off x="3350145" y="1681047"/>
            <a:ext cx="341964" cy="221010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UNI</a:t>
            </a:r>
            <a:endParaRPr lang="en-GB" sz="1350" dirty="0"/>
          </a:p>
        </p:txBody>
      </p:sp>
      <p:sp>
        <p:nvSpPr>
          <p:cNvPr id="9" name="Abgerundetes Rechteck 14">
            <a:extLst>
              <a:ext uri="{FF2B5EF4-FFF2-40B4-BE49-F238E27FC236}">
                <a16:creationId xmlns:a16="http://schemas.microsoft.com/office/drawing/2014/main" id="{9BDB2DFB-DDE3-4CDB-865E-979CEE13D7CC}"/>
              </a:ext>
            </a:extLst>
          </p:cNvPr>
          <p:cNvSpPr/>
          <p:nvPr/>
        </p:nvSpPr>
        <p:spPr>
          <a:xfrm rot="5400000">
            <a:off x="3401575" y="2462032"/>
            <a:ext cx="356991" cy="22101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S18</a:t>
            </a:r>
            <a:endParaRPr lang="en-GB" sz="1350" dirty="0"/>
          </a:p>
        </p:txBody>
      </p:sp>
      <p:sp>
        <p:nvSpPr>
          <p:cNvPr id="10" name="Abgerundetes Rechteck 15">
            <a:extLst>
              <a:ext uri="{FF2B5EF4-FFF2-40B4-BE49-F238E27FC236}">
                <a16:creationId xmlns:a16="http://schemas.microsoft.com/office/drawing/2014/main" id="{AFC4C666-729E-4525-BFA7-EF5B88858B87}"/>
              </a:ext>
            </a:extLst>
          </p:cNvPr>
          <p:cNvSpPr/>
          <p:nvPr/>
        </p:nvSpPr>
        <p:spPr>
          <a:xfrm rot="5400000">
            <a:off x="3401575" y="2830664"/>
            <a:ext cx="356991" cy="22101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S18</a:t>
            </a:r>
          </a:p>
        </p:txBody>
      </p:sp>
      <p:sp>
        <p:nvSpPr>
          <p:cNvPr id="11" name="Abgerundetes Rechteck 20">
            <a:extLst>
              <a:ext uri="{FF2B5EF4-FFF2-40B4-BE49-F238E27FC236}">
                <a16:creationId xmlns:a16="http://schemas.microsoft.com/office/drawing/2014/main" id="{8AE3BCAF-7096-4BCE-BF22-A6679C488DB2}"/>
              </a:ext>
            </a:extLst>
          </p:cNvPr>
          <p:cNvSpPr/>
          <p:nvPr/>
        </p:nvSpPr>
        <p:spPr>
          <a:xfrm rot="5400000">
            <a:off x="3404839" y="3556890"/>
            <a:ext cx="350462" cy="22101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750" dirty="0"/>
              <a:t>S100</a:t>
            </a:r>
            <a:endParaRPr lang="en-GB" sz="900" dirty="0"/>
          </a:p>
        </p:txBody>
      </p:sp>
      <p:sp>
        <p:nvSpPr>
          <p:cNvPr id="12" name="Abgerundetes Rechteck 21">
            <a:extLst>
              <a:ext uri="{FF2B5EF4-FFF2-40B4-BE49-F238E27FC236}">
                <a16:creationId xmlns:a16="http://schemas.microsoft.com/office/drawing/2014/main" id="{DE48CB76-4C55-4393-9190-F9FE7F3B43DA}"/>
              </a:ext>
            </a:extLst>
          </p:cNvPr>
          <p:cNvSpPr/>
          <p:nvPr/>
        </p:nvSpPr>
        <p:spPr>
          <a:xfrm rot="6592928">
            <a:off x="3367174" y="3905260"/>
            <a:ext cx="327566" cy="22101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750" dirty="0"/>
              <a:t>S100</a:t>
            </a:r>
          </a:p>
        </p:txBody>
      </p:sp>
      <p:sp>
        <p:nvSpPr>
          <p:cNvPr id="13" name="Abgerundetes Rechteck 22">
            <a:extLst>
              <a:ext uri="{FF2B5EF4-FFF2-40B4-BE49-F238E27FC236}">
                <a16:creationId xmlns:a16="http://schemas.microsoft.com/office/drawing/2014/main" id="{48757E88-6568-4501-BF11-AD8BE450392C}"/>
              </a:ext>
            </a:extLst>
          </p:cNvPr>
          <p:cNvSpPr/>
          <p:nvPr/>
        </p:nvSpPr>
        <p:spPr>
          <a:xfrm rot="10225867">
            <a:off x="2860436" y="4329661"/>
            <a:ext cx="385164" cy="22101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25" dirty="0"/>
              <a:t>FRS</a:t>
            </a:r>
          </a:p>
        </p:txBody>
      </p:sp>
      <p:sp>
        <p:nvSpPr>
          <p:cNvPr id="14" name="Abgerundetes Rechteck 23">
            <a:extLst>
              <a:ext uri="{FF2B5EF4-FFF2-40B4-BE49-F238E27FC236}">
                <a16:creationId xmlns:a16="http://schemas.microsoft.com/office/drawing/2014/main" id="{0E0719C8-EF1F-43FF-AB08-23EDEF99D336}"/>
              </a:ext>
            </a:extLst>
          </p:cNvPr>
          <p:cNvSpPr/>
          <p:nvPr/>
        </p:nvSpPr>
        <p:spPr>
          <a:xfrm rot="12504042">
            <a:off x="2477963" y="4246978"/>
            <a:ext cx="385164" cy="22101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25" dirty="0"/>
              <a:t>SFRS</a:t>
            </a:r>
            <a:endParaRPr lang="en-GB" sz="1200" dirty="0"/>
          </a:p>
        </p:txBody>
      </p:sp>
      <p:sp>
        <p:nvSpPr>
          <p:cNvPr id="15" name="Abgerundetes Rechteck 24">
            <a:extLst>
              <a:ext uri="{FF2B5EF4-FFF2-40B4-BE49-F238E27FC236}">
                <a16:creationId xmlns:a16="http://schemas.microsoft.com/office/drawing/2014/main" id="{DE145957-E294-48EF-AF0C-8A01261ABA6A}"/>
              </a:ext>
            </a:extLst>
          </p:cNvPr>
          <p:cNvSpPr/>
          <p:nvPr/>
        </p:nvSpPr>
        <p:spPr>
          <a:xfrm rot="5400000">
            <a:off x="3399705" y="2074704"/>
            <a:ext cx="360729" cy="221010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UNI</a:t>
            </a:r>
          </a:p>
        </p:txBody>
      </p:sp>
      <p:sp>
        <p:nvSpPr>
          <p:cNvPr id="16" name="Abgerundetes Rechteck 25">
            <a:extLst>
              <a:ext uri="{FF2B5EF4-FFF2-40B4-BE49-F238E27FC236}">
                <a16:creationId xmlns:a16="http://schemas.microsoft.com/office/drawing/2014/main" id="{EBB3BBC1-22AB-4876-84BB-1161EE32C7D9}"/>
              </a:ext>
            </a:extLst>
          </p:cNvPr>
          <p:cNvSpPr/>
          <p:nvPr/>
        </p:nvSpPr>
        <p:spPr>
          <a:xfrm rot="16930701">
            <a:off x="2179664" y="1830603"/>
            <a:ext cx="297755" cy="2210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00" dirty="0"/>
              <a:t>PAS</a:t>
            </a:r>
            <a:endParaRPr lang="en-GB" sz="1200" dirty="0"/>
          </a:p>
        </p:txBody>
      </p:sp>
      <p:sp>
        <p:nvSpPr>
          <p:cNvPr id="17" name="Abgerundetes Rechteck 26">
            <a:extLst>
              <a:ext uri="{FF2B5EF4-FFF2-40B4-BE49-F238E27FC236}">
                <a16:creationId xmlns:a16="http://schemas.microsoft.com/office/drawing/2014/main" id="{B14B29C4-0F2B-49C7-A61B-E0684081C43F}"/>
              </a:ext>
            </a:extLst>
          </p:cNvPr>
          <p:cNvSpPr/>
          <p:nvPr/>
        </p:nvSpPr>
        <p:spPr>
          <a:xfrm rot="5400000">
            <a:off x="2572037" y="2869654"/>
            <a:ext cx="3081346" cy="1321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750" dirty="0"/>
              <a:t>display wall</a:t>
            </a:r>
            <a:endParaRPr lang="en-GB" sz="900" dirty="0"/>
          </a:p>
        </p:txBody>
      </p:sp>
      <p:sp>
        <p:nvSpPr>
          <p:cNvPr id="18" name="Abgerundetes Rechteck 3">
            <a:extLst>
              <a:ext uri="{FF2B5EF4-FFF2-40B4-BE49-F238E27FC236}">
                <a16:creationId xmlns:a16="http://schemas.microsoft.com/office/drawing/2014/main" id="{1216F366-0E83-47EA-8310-0EDA631B1286}"/>
              </a:ext>
            </a:extLst>
          </p:cNvPr>
          <p:cNvSpPr/>
          <p:nvPr/>
        </p:nvSpPr>
        <p:spPr>
          <a:xfrm rot="7130443">
            <a:off x="1469501" y="3941414"/>
            <a:ext cx="385164" cy="22101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750" dirty="0"/>
              <a:t>ESR</a:t>
            </a:r>
            <a:endParaRPr lang="en-GB" sz="900" dirty="0"/>
          </a:p>
        </p:txBody>
      </p:sp>
      <p:sp>
        <p:nvSpPr>
          <p:cNvPr id="19" name="Abgerundetes Rechteck 9">
            <a:extLst>
              <a:ext uri="{FF2B5EF4-FFF2-40B4-BE49-F238E27FC236}">
                <a16:creationId xmlns:a16="http://schemas.microsoft.com/office/drawing/2014/main" id="{89162DB9-4D76-43F0-B49F-469838635FEE}"/>
              </a:ext>
            </a:extLst>
          </p:cNvPr>
          <p:cNvSpPr/>
          <p:nvPr/>
        </p:nvSpPr>
        <p:spPr>
          <a:xfrm rot="10107376">
            <a:off x="1091638" y="4223842"/>
            <a:ext cx="385164" cy="22101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ESR</a:t>
            </a:r>
            <a:endParaRPr lang="en-GB" sz="1350" dirty="0"/>
          </a:p>
        </p:txBody>
      </p:sp>
      <p:sp>
        <p:nvSpPr>
          <p:cNvPr id="20" name="Abgerundetes Rechteck 10">
            <a:extLst>
              <a:ext uri="{FF2B5EF4-FFF2-40B4-BE49-F238E27FC236}">
                <a16:creationId xmlns:a16="http://schemas.microsoft.com/office/drawing/2014/main" id="{E238E42A-EBF5-4F1F-8EC1-742FD61B570F}"/>
              </a:ext>
            </a:extLst>
          </p:cNvPr>
          <p:cNvSpPr/>
          <p:nvPr/>
        </p:nvSpPr>
        <p:spPr>
          <a:xfrm rot="13313359">
            <a:off x="629689" y="4083464"/>
            <a:ext cx="385164" cy="22101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600" dirty="0"/>
              <a:t>HITRAP</a:t>
            </a:r>
            <a:endParaRPr lang="en-GB" sz="750" dirty="0"/>
          </a:p>
        </p:txBody>
      </p:sp>
      <p:sp>
        <p:nvSpPr>
          <p:cNvPr id="21" name="Abgerundetes Rechteck 11">
            <a:extLst>
              <a:ext uri="{FF2B5EF4-FFF2-40B4-BE49-F238E27FC236}">
                <a16:creationId xmlns:a16="http://schemas.microsoft.com/office/drawing/2014/main" id="{BB69FB6A-69C9-4C50-A660-528CAD42A95E}"/>
              </a:ext>
            </a:extLst>
          </p:cNvPr>
          <p:cNvSpPr/>
          <p:nvPr/>
        </p:nvSpPr>
        <p:spPr>
          <a:xfrm rot="16804667">
            <a:off x="433106" y="3627383"/>
            <a:ext cx="385164" cy="22101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CRY</a:t>
            </a:r>
            <a:endParaRPr lang="en-GB" sz="1350" dirty="0"/>
          </a:p>
        </p:txBody>
      </p:sp>
      <p:sp>
        <p:nvSpPr>
          <p:cNvPr id="22" name="Abgerundetes Rechteck 27">
            <a:extLst>
              <a:ext uri="{FF2B5EF4-FFF2-40B4-BE49-F238E27FC236}">
                <a16:creationId xmlns:a16="http://schemas.microsoft.com/office/drawing/2014/main" id="{588D3D83-DB3E-4DD2-84E2-87E7CD64063B}"/>
              </a:ext>
            </a:extLst>
          </p:cNvPr>
          <p:cNvSpPr/>
          <p:nvPr/>
        </p:nvSpPr>
        <p:spPr>
          <a:xfrm rot="19602877">
            <a:off x="673092" y="3239626"/>
            <a:ext cx="385164" cy="22101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CRY</a:t>
            </a:r>
            <a:endParaRPr lang="en-GB" sz="1350" dirty="0"/>
          </a:p>
        </p:txBody>
      </p:sp>
      <p:sp>
        <p:nvSpPr>
          <p:cNvPr id="24" name="Abgerundetes Rechteck 30">
            <a:extLst>
              <a:ext uri="{FF2B5EF4-FFF2-40B4-BE49-F238E27FC236}">
                <a16:creationId xmlns:a16="http://schemas.microsoft.com/office/drawing/2014/main" id="{1BF4DAB1-2C2A-4E8D-B65B-1E73A369263B}"/>
              </a:ext>
            </a:extLst>
          </p:cNvPr>
          <p:cNvSpPr/>
          <p:nvPr/>
        </p:nvSpPr>
        <p:spPr>
          <a:xfrm rot="5400000">
            <a:off x="3404838" y="3194527"/>
            <a:ext cx="350464" cy="221010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788" dirty="0"/>
              <a:t>HEBT</a:t>
            </a:r>
            <a:endParaRPr lang="en-GB" sz="825" dirty="0"/>
          </a:p>
        </p:txBody>
      </p:sp>
      <p:sp>
        <p:nvSpPr>
          <p:cNvPr id="25" name="Abgerundetes Rechteck 32">
            <a:extLst>
              <a:ext uri="{FF2B5EF4-FFF2-40B4-BE49-F238E27FC236}">
                <a16:creationId xmlns:a16="http://schemas.microsoft.com/office/drawing/2014/main" id="{2C4680DE-2A14-4A95-B795-CD5ACD1DD5BE}"/>
              </a:ext>
            </a:extLst>
          </p:cNvPr>
          <p:cNvSpPr/>
          <p:nvPr/>
        </p:nvSpPr>
        <p:spPr>
          <a:xfrm rot="14049714">
            <a:off x="2186244" y="3967856"/>
            <a:ext cx="385164" cy="22101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25" dirty="0"/>
              <a:t>SFRS</a:t>
            </a:r>
            <a:endParaRPr lang="en-GB" sz="1200" dirty="0"/>
          </a:p>
        </p:txBody>
      </p:sp>
      <p:sp>
        <p:nvSpPr>
          <p:cNvPr id="26" name="Abgerundetes Rechteck 28">
            <a:extLst>
              <a:ext uri="{FF2B5EF4-FFF2-40B4-BE49-F238E27FC236}">
                <a16:creationId xmlns:a16="http://schemas.microsoft.com/office/drawing/2014/main" id="{39E38736-2ABF-4D04-9DBD-38D23604F93E}"/>
              </a:ext>
            </a:extLst>
          </p:cNvPr>
          <p:cNvSpPr/>
          <p:nvPr/>
        </p:nvSpPr>
        <p:spPr>
          <a:xfrm rot="3452660">
            <a:off x="1459804" y="1702296"/>
            <a:ext cx="385164" cy="2210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 err="1"/>
              <a:t>Cryo</a:t>
            </a:r>
            <a:endParaRPr lang="en-GB" sz="1350" dirty="0"/>
          </a:p>
        </p:txBody>
      </p:sp>
      <p:sp>
        <p:nvSpPr>
          <p:cNvPr id="27" name="Abgerundetes Rechteck 28">
            <a:extLst>
              <a:ext uri="{FF2B5EF4-FFF2-40B4-BE49-F238E27FC236}">
                <a16:creationId xmlns:a16="http://schemas.microsoft.com/office/drawing/2014/main" id="{E5FC8CF5-6CAE-45BB-B4FF-519E34B4103E}"/>
              </a:ext>
            </a:extLst>
          </p:cNvPr>
          <p:cNvSpPr/>
          <p:nvPr/>
        </p:nvSpPr>
        <p:spPr>
          <a:xfrm rot="623287">
            <a:off x="1073418" y="1440756"/>
            <a:ext cx="385164" cy="2210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 err="1"/>
              <a:t>Cryo</a:t>
            </a:r>
            <a:endParaRPr lang="en-GB" sz="1350" dirty="0"/>
          </a:p>
        </p:txBody>
      </p:sp>
      <p:sp>
        <p:nvSpPr>
          <p:cNvPr id="28" name="Abgerundetes Rechteck 31">
            <a:extLst>
              <a:ext uri="{FF2B5EF4-FFF2-40B4-BE49-F238E27FC236}">
                <a16:creationId xmlns:a16="http://schemas.microsoft.com/office/drawing/2014/main" id="{775C90DE-3B57-45D3-A6E8-EBDDDE8AB0AF}"/>
              </a:ext>
            </a:extLst>
          </p:cNvPr>
          <p:cNvSpPr/>
          <p:nvPr/>
        </p:nvSpPr>
        <p:spPr>
          <a:xfrm rot="19041824">
            <a:off x="594528" y="1600691"/>
            <a:ext cx="385164" cy="2210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TI</a:t>
            </a:r>
            <a:endParaRPr lang="en-GB" sz="1350" dirty="0"/>
          </a:p>
        </p:txBody>
      </p:sp>
      <p:sp>
        <p:nvSpPr>
          <p:cNvPr id="29" name="Abgerundetes Rechteck 31">
            <a:extLst>
              <a:ext uri="{FF2B5EF4-FFF2-40B4-BE49-F238E27FC236}">
                <a16:creationId xmlns:a16="http://schemas.microsoft.com/office/drawing/2014/main" id="{39979035-43F4-46C3-B15B-CD6992396C8A}"/>
              </a:ext>
            </a:extLst>
          </p:cNvPr>
          <p:cNvSpPr/>
          <p:nvPr/>
        </p:nvSpPr>
        <p:spPr>
          <a:xfrm rot="15584997">
            <a:off x="449668" y="2074364"/>
            <a:ext cx="385164" cy="2210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TI</a:t>
            </a:r>
            <a:endParaRPr lang="en-GB" sz="1350" dirty="0"/>
          </a:p>
        </p:txBody>
      </p:sp>
      <p:sp>
        <p:nvSpPr>
          <p:cNvPr id="30" name="Abgerundetes Rechteck 21">
            <a:extLst>
              <a:ext uri="{FF2B5EF4-FFF2-40B4-BE49-F238E27FC236}">
                <a16:creationId xmlns:a16="http://schemas.microsoft.com/office/drawing/2014/main" id="{B67806D9-1F38-47C4-8667-326064399BAA}"/>
              </a:ext>
            </a:extLst>
          </p:cNvPr>
          <p:cNvSpPr/>
          <p:nvPr/>
        </p:nvSpPr>
        <p:spPr>
          <a:xfrm rot="8105917">
            <a:off x="3222898" y="4173222"/>
            <a:ext cx="327566" cy="22101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750" dirty="0"/>
              <a:t>S100</a:t>
            </a:r>
          </a:p>
        </p:txBody>
      </p:sp>
      <p:sp>
        <p:nvSpPr>
          <p:cNvPr id="31" name="Abgerundetes Rechteck 12">
            <a:extLst>
              <a:ext uri="{FF2B5EF4-FFF2-40B4-BE49-F238E27FC236}">
                <a16:creationId xmlns:a16="http://schemas.microsoft.com/office/drawing/2014/main" id="{981D0471-3736-4E58-93A0-2D72486681DE}"/>
              </a:ext>
            </a:extLst>
          </p:cNvPr>
          <p:cNvSpPr/>
          <p:nvPr/>
        </p:nvSpPr>
        <p:spPr>
          <a:xfrm rot="21236408">
            <a:off x="2683881" y="1334857"/>
            <a:ext cx="321728" cy="221010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dirty="0"/>
              <a:t>UNI</a:t>
            </a:r>
            <a:endParaRPr lang="en-GB" sz="1350" dirty="0"/>
          </a:p>
        </p:txBody>
      </p:sp>
      <p:sp>
        <p:nvSpPr>
          <p:cNvPr id="32" name="Abgerundetes Rechteck 10">
            <a:extLst>
              <a:ext uri="{FF2B5EF4-FFF2-40B4-BE49-F238E27FC236}">
                <a16:creationId xmlns:a16="http://schemas.microsoft.com/office/drawing/2014/main" id="{D9E80AFD-F9DD-4FC2-B447-6DBDE2EA510C}"/>
              </a:ext>
            </a:extLst>
          </p:cNvPr>
          <p:cNvSpPr/>
          <p:nvPr/>
        </p:nvSpPr>
        <p:spPr>
          <a:xfrm rot="12487112">
            <a:off x="762706" y="2443295"/>
            <a:ext cx="385164" cy="221010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600" dirty="0"/>
              <a:t>TEST</a:t>
            </a:r>
            <a:endParaRPr lang="en-GB" sz="750" dirty="0"/>
          </a:p>
        </p:txBody>
      </p:sp>
      <p:sp>
        <p:nvSpPr>
          <p:cNvPr id="36" name="Fußzeilenplatzhalter 35">
            <a:extLst>
              <a:ext uri="{FF2B5EF4-FFF2-40B4-BE49-F238E27FC236}">
                <a16:creationId xmlns:a16="http://schemas.microsoft.com/office/drawing/2014/main" id="{02CB35E1-9A1F-4480-B1E3-19E20212E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37" name="Foliennummernplatzhalter 36">
            <a:extLst>
              <a:ext uri="{FF2B5EF4-FFF2-40B4-BE49-F238E27FC236}">
                <a16:creationId xmlns:a16="http://schemas.microsoft.com/office/drawing/2014/main" id="{AD99B4C1-2059-4618-AF4B-5C3DB89D7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38" name="Datumsplatzhalter 37">
            <a:extLst>
              <a:ext uri="{FF2B5EF4-FFF2-40B4-BE49-F238E27FC236}">
                <a16:creationId xmlns:a16="http://schemas.microsoft.com/office/drawing/2014/main" id="{2852266C-489A-4FC2-B760-80D6EE5040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A46214-8835-487A-8C33-65308E4DEA93}" type="datetime1">
              <a:rPr lang="de-DE" smtClean="0"/>
              <a:t>07.05.25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553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1FD18-7CA5-8E82-E197-0CA48C42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  <a:cs typeface="Calibri" panose="020F0502020204030204" pitchFamily="34" charset="0"/>
              </a:rPr>
              <a:t>FCC: Staff deployment during commissioning phase</a:t>
            </a:r>
            <a:endParaRPr lang="en-GB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7C243C-40E7-AB29-BE15-186CB2B1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8420176" cy="3825088"/>
          </a:xfrm>
        </p:spPr>
        <p:txBody>
          <a:bodyPr/>
          <a:lstStyle/>
          <a:p>
            <a:r>
              <a:rPr lang="en-US" noProof="1">
                <a:latin typeface="+mn-lt"/>
                <a:cs typeface="Calibri" panose="020F0502020204030204" pitchFamily="34" charset="0"/>
              </a:rPr>
              <a:t>Assumptions</a:t>
            </a:r>
          </a:p>
          <a:p>
            <a:pPr lvl="1"/>
            <a:r>
              <a:rPr lang="en-US" noProof="1">
                <a:latin typeface="+mn-lt"/>
                <a:cs typeface="Calibri" panose="020F0502020204030204" pitchFamily="34" charset="0"/>
              </a:rPr>
              <a:t>Beam commissioning always runs parallel to GSI beam time</a:t>
            </a:r>
          </a:p>
          <a:p>
            <a:pPr lvl="1"/>
            <a:r>
              <a:rPr lang="en-US" noProof="1">
                <a:latin typeface="+mn-lt"/>
                <a:cs typeface="Calibri" panose="020F0502020204030204" pitchFamily="34" charset="0"/>
              </a:rPr>
              <a:t>Hardware commissioning mainly (but not always) takes place during GSI shutdown</a:t>
            </a:r>
          </a:p>
          <a:p>
            <a:r>
              <a:rPr lang="en-US" noProof="1">
                <a:latin typeface="+mn-lt"/>
                <a:cs typeface="Calibri" panose="020F0502020204030204" pitchFamily="34" charset="0"/>
              </a:rPr>
              <a:t>Staff on site</a:t>
            </a:r>
          </a:p>
          <a:p>
            <a:pPr lvl="1"/>
            <a:r>
              <a:rPr lang="en-US" noProof="1">
                <a:latin typeface="+mn-lt"/>
                <a:cs typeface="Calibri" panose="020F0502020204030204" pitchFamily="34" charset="0"/>
              </a:rPr>
              <a:t>2-3 or </a:t>
            </a:r>
            <a:r>
              <a:rPr lang="en-US" noProof="1">
                <a:solidFill>
                  <a:schemeClr val="accent6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4 operators </a:t>
            </a:r>
            <a:r>
              <a:rPr lang="en-US" noProof="1">
                <a:latin typeface="+mn-lt"/>
                <a:cs typeface="Calibri" panose="020F0502020204030204" pitchFamily="34" charset="0"/>
              </a:rPr>
              <a:t>permanently present in 16/7 or 24/7 shift work </a:t>
            </a:r>
          </a:p>
          <a:p>
            <a:pPr lvl="1"/>
            <a:r>
              <a:rPr lang="en-US" noProof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Commissioning team (composition, depending on commissioning phase)</a:t>
            </a:r>
          </a:p>
          <a:p>
            <a:pPr lvl="1"/>
            <a:r>
              <a:rPr lang="en-US" noProof="1">
                <a:solidFill>
                  <a:schemeClr val="accent6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1 cryo operator permanently (new)</a:t>
            </a:r>
          </a:p>
          <a:p>
            <a:pPr lvl="1"/>
            <a:r>
              <a:rPr lang="en-US" noProof="1">
                <a:solidFill>
                  <a:schemeClr val="accent6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1 TI operator permanently (new)</a:t>
            </a:r>
          </a:p>
          <a:p>
            <a:pPr lvl="1"/>
            <a:r>
              <a:rPr lang="en-US" noProof="1">
                <a:latin typeface="+mn-lt"/>
                <a:cs typeface="Calibri" panose="020F0502020204030204" pitchFamily="34" charset="0"/>
              </a:rPr>
              <a:t>Machine experts on demand (UNILAC, SIS18, ESR, Cryring, FRS, </a:t>
            </a:r>
            <a:r>
              <a:rPr lang="en-US" noProof="1">
                <a:solidFill>
                  <a:schemeClr val="accent6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HEBT, SFRS, SIS100</a:t>
            </a:r>
            <a:r>
              <a:rPr lang="en-US" noProof="1">
                <a:latin typeface="+mn-lt"/>
                <a:cs typeface="Calibri" panose="020F0502020204030204" pitchFamily="34" charset="0"/>
              </a:rPr>
              <a:t>)</a:t>
            </a:r>
          </a:p>
          <a:p>
            <a:r>
              <a:rPr lang="en-US" noProof="1">
                <a:latin typeface="+mn-lt"/>
                <a:cs typeface="Calibri" panose="020F0502020204030204" pitchFamily="34" charset="0"/>
              </a:rPr>
              <a:t>staff on call </a:t>
            </a:r>
          </a:p>
          <a:p>
            <a:pPr lvl="1"/>
            <a:r>
              <a:rPr lang="en-US" noProof="1">
                <a:latin typeface="+mn-lt"/>
                <a:cs typeface="Calibri" panose="020F0502020204030204" pitchFamily="34" charset="0"/>
              </a:rPr>
              <a:t>Technical on-call services (accelerator, TI, IT)</a:t>
            </a:r>
          </a:p>
          <a:p>
            <a:pPr lvl="1"/>
            <a:r>
              <a:rPr lang="en-US" noProof="1">
                <a:latin typeface="+mn-lt"/>
                <a:cs typeface="Calibri" panose="020F0502020204030204" pitchFamily="34" charset="0"/>
              </a:rPr>
              <a:t>On-call services for safety and radiation protection</a:t>
            </a:r>
          </a:p>
          <a:p>
            <a:pPr lvl="1"/>
            <a:r>
              <a:rPr lang="en-US" noProof="1">
                <a:latin typeface="+mn-lt"/>
                <a:cs typeface="Calibri" panose="020F0502020204030204" pitchFamily="34" charset="0"/>
              </a:rPr>
              <a:t>On-call services for coordination</a:t>
            </a:r>
          </a:p>
          <a:p>
            <a:endParaRPr lang="en-US" sz="1400" noProof="1">
              <a:latin typeface="+mn-lt"/>
              <a:cs typeface="Calibri" panose="020F0502020204030204" pitchFamily="34" charset="0"/>
            </a:endParaRPr>
          </a:p>
          <a:p>
            <a:endParaRPr lang="en-US" sz="1400" noProof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35E757-4288-0B3E-547D-BA29BEF5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0CA21B-8278-558E-2C19-0EE0B2B8D1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A7BC00-53EC-4509-AF3F-20733AF44EB3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7C0AC-0ABF-CE34-4962-E11752FA5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0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01BE3A-1A08-4F6C-9587-6B0538C2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629" y="2276416"/>
            <a:ext cx="4423752" cy="590668"/>
          </a:xfrm>
        </p:spPr>
        <p:txBody>
          <a:bodyPr/>
          <a:lstStyle/>
          <a:p>
            <a:r>
              <a:rPr lang="en-US" dirty="0"/>
              <a:t>II FAIR Operation Concept (FCC 2028)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6B9BCA-00D2-4DEA-952D-AF3B06385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2D8B71-4C8C-49BF-A384-4B3D24C8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12F05FD-3CD0-4965-918B-C261E28E19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6F1D5B2-7448-482E-AAB8-43F1236FC46D}" type="datetime1">
              <a:rPr lang="de-DE" smtClean="0"/>
              <a:t>07.05.25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602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gonal liegende Ecken des Rechtecks abrunden 11">
            <a:extLst>
              <a:ext uri="{FF2B5EF4-FFF2-40B4-BE49-F238E27FC236}">
                <a16:creationId xmlns:a16="http://schemas.microsoft.com/office/drawing/2014/main" id="{2179A308-6C17-CF8A-48EC-F17F9CE3F784}"/>
              </a:ext>
            </a:extLst>
          </p:cNvPr>
          <p:cNvSpPr/>
          <p:nvPr/>
        </p:nvSpPr>
        <p:spPr>
          <a:xfrm>
            <a:off x="4508346" y="985475"/>
            <a:ext cx="6499962" cy="3927628"/>
          </a:xfrm>
          <a:prstGeom prst="round2DiagRect">
            <a:avLst>
              <a:gd name="adj1" fmla="val 10599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FC94A8-6DC8-45A1-9539-ACB70E5D0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2028 - FAIR operation concept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824756-9051-45E7-AAAE-3D44CAB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6" y="1088014"/>
            <a:ext cx="3764953" cy="3692141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+mn-lt"/>
                <a:cs typeface="Calibri" panose="020F0502020204030204" pitchFamily="34" charset="0"/>
              </a:rPr>
              <a:t>Goal</a:t>
            </a:r>
            <a:r>
              <a:rPr lang="en-US" sz="1400" dirty="0">
                <a:latin typeface="+mn-lt"/>
                <a:cs typeface="Calibri" panose="020F0502020204030204" pitchFamily="34" charset="0"/>
              </a:rPr>
              <a:t>: </a:t>
            </a:r>
          </a:p>
          <a:p>
            <a:pPr marL="0" indent="0">
              <a:buNone/>
            </a:pPr>
            <a:r>
              <a:rPr lang="en-US" sz="1400" dirty="0">
                <a:latin typeface="+mn-lt"/>
                <a:cs typeface="Calibri" panose="020F0502020204030204" pitchFamily="34" charset="0"/>
              </a:rPr>
              <a:t>consistent operating concept for an effective and efficient GSI/FAIR operation from FCC for optimal science output</a:t>
            </a:r>
          </a:p>
          <a:p>
            <a:pPr marL="0" indent="0">
              <a:buNone/>
            </a:pPr>
            <a:r>
              <a:rPr lang="en-US" sz="1400" b="1" dirty="0">
                <a:latin typeface="+mn-lt"/>
                <a:cs typeface="Calibri" panose="020F0502020204030204" pitchFamily="34" charset="0"/>
              </a:rPr>
              <a:t>Scenario</a:t>
            </a:r>
            <a:r>
              <a:rPr lang="en-US" sz="1400" dirty="0">
                <a:latin typeface="+mn-lt"/>
                <a:cs typeface="Calibri" panose="020F0502020204030204" pitchFamily="34" charset="0"/>
              </a:rPr>
              <a:t>: </a:t>
            </a:r>
          </a:p>
          <a:p>
            <a:pPr marL="0" indent="0">
              <a:buNone/>
            </a:pPr>
            <a:r>
              <a:rPr lang="en-US" sz="1400" dirty="0">
                <a:latin typeface="+mn-lt"/>
                <a:cs typeface="Calibri" panose="020F0502020204030204" pitchFamily="34" charset="0"/>
              </a:rPr>
              <a:t>9 months full operation and 3 months shutdown</a:t>
            </a:r>
          </a:p>
          <a:p>
            <a:pPr marL="0" indent="0">
              <a:buNone/>
            </a:pPr>
            <a:endParaRPr lang="en-US" sz="1400" b="1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+mn-lt"/>
                <a:cs typeface="Calibri" panose="020F0502020204030204" pitchFamily="34" charset="0"/>
              </a:rPr>
              <a:t>Deliverables</a:t>
            </a:r>
            <a:r>
              <a:rPr lang="en-US" sz="1400" dirty="0">
                <a:latin typeface="+mn-lt"/>
                <a:cs typeface="Calibri" panose="020F0502020204030204" pitchFamily="34" charset="0"/>
              </a:rPr>
              <a:t>: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highest availability for experimental operation and high beam quality to achieve optimal physics outcome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processes, roles &amp; responsibilities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staff deployment (number, qualification)</a:t>
            </a:r>
          </a:p>
          <a:p>
            <a:endParaRPr lang="en-US" sz="14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endParaRPr lang="en-US" sz="16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D5A399-019D-4297-B65D-122EB58D9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D69038-FF49-41A5-BAE7-CF0000DC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9A7B6C0-082F-4C54-8980-D5144357AD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41103FE-8971-42D3-A75C-EF09AC2ECAA8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C592D833-87D6-8A95-3310-D37D8059D080}"/>
              </a:ext>
            </a:extLst>
          </p:cNvPr>
          <p:cNvSpPr txBox="1">
            <a:spLocks/>
          </p:cNvSpPr>
          <p:nvPr/>
        </p:nvSpPr>
        <p:spPr>
          <a:xfrm>
            <a:off x="4623758" y="1157221"/>
            <a:ext cx="4520243" cy="3631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Minimization of downtimes </a:t>
            </a:r>
            <a:br>
              <a:rPr lang="en-US" sz="1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automated fault tracking, fast fault analysis (archiving system, post-mortem system), preventive or even predictive maintenance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Minimization of setup time </a:t>
            </a:r>
            <a:br>
              <a:rPr lang="en-US" sz="1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optimized user interfaces for operation, fast trim times, automation of repetitive tasks, automatic tuning &amp; beam-based feedback (e. g. spill optimization), maximized reproducibility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Optimization of parallel operation capabilities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reduction of unwanted interaction between patterns running in parallel, flexible scheduling, backup user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Optimization of beam scheduling </a:t>
            </a:r>
            <a:br>
              <a:rPr lang="en-US" sz="1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to reduce setup periods (strategic long-term beam scheduling, e. g. long blocks with the same element)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endParaRPr lang="en-GB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8" name="Gewinkelte Verbindung 17">
            <a:extLst>
              <a:ext uri="{FF2B5EF4-FFF2-40B4-BE49-F238E27FC236}">
                <a16:creationId xmlns:a16="http://schemas.microsoft.com/office/drawing/2014/main" id="{29209AD7-CDFD-728F-F755-8259F29E5C72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3657645" y="2949289"/>
            <a:ext cx="850701" cy="476845"/>
          </a:xfrm>
          <a:prstGeom prst="bentConnector3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824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2060E-7158-4818-9EC6-0414B849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  <a:cs typeface="Calibri" panose="020F0502020204030204" pitchFamily="34" charset="0"/>
              </a:rPr>
              <a:t>Optimal staff deployment </a:t>
            </a:r>
            <a:br>
              <a:rPr lang="en-US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r>
              <a:rPr lang="en-US" dirty="0">
                <a:latin typeface="+mn-lt"/>
              </a:rPr>
              <a:t>Example: Operations Department OPE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617E50-BB9A-419E-A3D7-AF57B72DE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Calibri" panose="020F0502020204030204" pitchFamily="34" charset="0"/>
              </a:rPr>
              <a:t>the demands on operation have increased over the recent years </a:t>
            </a:r>
            <a:endParaRPr lang="en-US" sz="1600" dirty="0">
              <a:latin typeface="+mn-lt"/>
              <a:cs typeface="Calibri" panose="020F0502020204030204" pitchFamily="34" charset="0"/>
            </a:endParaRPr>
          </a:p>
          <a:p>
            <a:pPr lvl="1"/>
            <a:r>
              <a:rPr lang="en-US" sz="1400" dirty="0">
                <a:latin typeface="+mn-lt"/>
                <a:cs typeface="Calibri" panose="020F0502020204030204" pitchFamily="34" charset="0"/>
              </a:rPr>
              <a:t>increased parallel operation, new operation modes, a new storage ring and the new control system, new UI to the accelerators – and now FAIR</a:t>
            </a:r>
          </a:p>
          <a:p>
            <a:r>
              <a:rPr lang="en-US" dirty="0">
                <a:latin typeface="+mn-lt"/>
                <a:cs typeface="Calibri" panose="020F0502020204030204" pitchFamily="34" charset="0"/>
              </a:rPr>
              <a:t>not all old operators could keep up with the increased demand</a:t>
            </a:r>
          </a:p>
          <a:p>
            <a:pPr lvl="1"/>
            <a:r>
              <a:rPr lang="en-US" sz="1400" dirty="0">
                <a:latin typeface="+mn-lt"/>
                <a:cs typeface="Calibri" panose="020F0502020204030204" pitchFamily="34" charset="0"/>
              </a:rPr>
              <a:t>experiences with engineers (and physicists) are increasingly better </a:t>
            </a:r>
          </a:p>
          <a:p>
            <a:pPr lvl="1"/>
            <a:r>
              <a:rPr lang="en-US" sz="1400" dirty="0">
                <a:latin typeface="+mn-lt"/>
                <a:cs typeface="Calibri" panose="020F0502020204030204" pitchFamily="34" charset="0"/>
              </a:rPr>
              <a:t>operators should also be able to develop tools (software, instrumentation)</a:t>
            </a:r>
          </a:p>
          <a:p>
            <a:r>
              <a:rPr lang="en-US" dirty="0">
                <a:latin typeface="+mn-lt"/>
                <a:cs typeface="Calibri" panose="020F0502020204030204" pitchFamily="34" charset="0"/>
              </a:rPr>
              <a:t>this is reflected in the most recent hirings</a:t>
            </a:r>
          </a:p>
          <a:p>
            <a:pPr lvl="1"/>
            <a:r>
              <a:rPr lang="en-US" sz="1400" dirty="0">
                <a:latin typeface="+mn-lt"/>
                <a:cs typeface="Calibri" panose="020F0502020204030204" pitchFamily="34" charset="0"/>
              </a:rPr>
              <a:t>balance is important </a:t>
            </a:r>
          </a:p>
          <a:p>
            <a:pPr lvl="1"/>
            <a:r>
              <a:rPr lang="en-US" sz="1400" dirty="0">
                <a:latin typeface="+mn-lt"/>
                <a:cs typeface="Calibri" panose="020F0502020204030204" pitchFamily="34" charset="0"/>
              </a:rPr>
              <a:t>presently: 1/3 physicist, 1/3 engineers, 1/3 technicians, (Status 2015 ca.: 20%, 20%, 60%)</a:t>
            </a:r>
          </a:p>
          <a:p>
            <a:r>
              <a:rPr lang="en-US" dirty="0">
                <a:latin typeface="+mn-lt"/>
                <a:cs typeface="Calibri" panose="020F0502020204030204" pitchFamily="34" charset="0"/>
              </a:rPr>
              <a:t>to be considered:</a:t>
            </a:r>
          </a:p>
          <a:p>
            <a:pPr lvl="1"/>
            <a:r>
              <a:rPr lang="en-US" sz="1400" dirty="0">
                <a:latin typeface="+mn-lt"/>
                <a:cs typeface="Calibri" panose="020F0502020204030204" pitchFamily="34" charset="0"/>
              </a:rPr>
              <a:t>impact of automatization, improving user interfaces and maturing control system are likely to shift the balance and personnel demand</a:t>
            </a:r>
          </a:p>
          <a:p>
            <a:pPr lvl="1"/>
            <a:r>
              <a:rPr lang="en-US" sz="1400" dirty="0">
                <a:latin typeface="+mn-lt"/>
                <a:cs typeface="Calibri" panose="020F0502020204030204" pitchFamily="34" charset="0"/>
              </a:rPr>
              <a:t>the domain knowledge of the machine departments must be preserved</a:t>
            </a:r>
            <a:endParaRPr lang="en-US" sz="16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C26216-5248-479A-94FA-FD383CC80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4C22BB-194A-4D60-B171-E6228811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B189129-FA3F-47EB-8F28-BFCA452F19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32B9F0-0B1E-4F53-9B2B-F6BCC21A5EB7}" type="datetime1">
              <a:rPr lang="de-DE" smtClean="0"/>
              <a:t>07.05.25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3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71764-A67A-4518-A320-CB5CA4F3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2C3CC7-EDC0-4B6F-A798-A4FE7741D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976544"/>
            <a:ext cx="8826365" cy="394391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00B0F0"/>
                </a:solidFill>
                <a:latin typeface="+mn-lt"/>
                <a:cs typeface="Calibri" panose="020F0502020204030204" pitchFamily="34" charset="0"/>
              </a:rPr>
              <a:t>With the start of commissioning, we are now entering a very intensive phase for FAIR</a:t>
            </a:r>
          </a:p>
          <a:p>
            <a:pPr marL="0" indent="0">
              <a:buNone/>
            </a:pPr>
            <a:endParaRPr lang="en-US" sz="600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We have already been working together very well for years.</a:t>
            </a:r>
            <a:endParaRPr lang="en-US" sz="800" dirty="0">
              <a:latin typeface="+mn-lt"/>
              <a:cs typeface="Calibri" panose="020F0502020204030204" pitchFamily="34" charset="0"/>
            </a:endParaRPr>
          </a:p>
          <a:p>
            <a:r>
              <a:rPr lang="en-US" sz="1600" dirty="0">
                <a:latin typeface="+mn-lt"/>
                <a:cs typeface="Calibri" panose="020F0502020204030204" pitchFamily="34" charset="0"/>
              </a:rPr>
              <a:t>consulting on various commissioning topics (cryo-system, control room, cryo-magnet commissioning, general commissioning strategies and concepts, ...)</a:t>
            </a:r>
          </a:p>
          <a:p>
            <a:r>
              <a:rPr lang="en-US" sz="1600" dirty="0">
                <a:latin typeface="+mn-lt"/>
                <a:cs typeface="Calibri" panose="020F0502020204030204" pitchFamily="34" charset="0"/>
              </a:rPr>
              <a:t>FAIR Commissioning Workshop, Safety Advisory Committee, ...</a:t>
            </a:r>
          </a:p>
          <a:p>
            <a:r>
              <a:rPr lang="en-US" sz="1600" dirty="0">
                <a:latin typeface="+mn-lt"/>
                <a:cs typeface="Calibri" panose="020F0502020204030204" pitchFamily="34" charset="0"/>
              </a:rPr>
              <a:t>the GSI/FAIR control system landscape was partly taken over from CERN 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(e.g. LSA) </a:t>
            </a:r>
            <a:r>
              <a:rPr lang="en-US" sz="1600" dirty="0">
                <a:latin typeface="+mn-lt"/>
                <a:cs typeface="Calibri" panose="020F0502020204030204" pitchFamily="34" charset="0"/>
              </a:rPr>
              <a:t>and is now further developed in collaboration with CERN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cs typeface="Calibri" panose="020F0502020204030204" pitchFamily="34" charset="0"/>
              </a:rPr>
              <a:t>basic controls concepts are the same (patterns, chains, model-driven data supply, accelerator- and beam modes, RBAC, etc.)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cs typeface="Calibri" panose="020F0502020204030204" pitchFamily="34" charset="0"/>
              </a:rPr>
              <a:t>higher-level concepts can be developed jointly since we work on the same base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cs typeface="Calibri" panose="020F0502020204030204" pitchFamily="34" charset="0"/>
              </a:rPr>
              <a:t>commissioning tools and automation will benefit both operation teams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cs typeface="Calibri" panose="020F0502020204030204" pitchFamily="34" charset="0"/>
              </a:rPr>
              <a:t>a joint further development of the software creates synergies, as experts for these systems work at both institutes</a:t>
            </a:r>
            <a:endParaRPr lang="en-US" sz="1600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600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B0F0"/>
                </a:solidFill>
                <a:latin typeface="+mn-lt"/>
                <a:cs typeface="Calibri" panose="020F0502020204030204" pitchFamily="34" charset="0"/>
              </a:rPr>
              <a:t>The collaboration on FAIR Commissioning topics is to be intensified</a:t>
            </a:r>
            <a:endParaRPr lang="de-DE" sz="1600" dirty="0">
              <a:solidFill>
                <a:srgbClr val="00B0F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CFFF13-60CC-443B-8BAD-EABB08F06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9AECDF7-634A-439B-9B94-B4A307AF2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0847C4-92D7-47CE-BA41-BEEB58C698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3547B5-E14F-4C47-8088-F29662D5EF0C}" type="datetime1">
              <a:rPr lang="de-DE" smtClean="0"/>
              <a:t>07.05.25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0119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085E28-C207-4FE4-B6D9-BEC64D51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7B1DCD-FACB-49E4-A0BA-6A6B99F4F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US" dirty="0"/>
              <a:t>FAIR Commissioning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FAIR Operation Concept (FCC 2028) 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5B2451D-3612-4502-9E71-5875BB93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3A7E40F-38E9-4A71-B763-5CCF34EE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C64AC671-DF81-4D39-9B97-E7C48D92C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BE3B166-ED34-4463-B938-01F792C4D137}" type="datetime1">
              <a:rPr lang="de-DE" smtClean="0"/>
              <a:t>07.05.25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98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CC3CD-DF60-4AD7-9923-A0F55F6AE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Work Packages defined in </a:t>
            </a:r>
            <a:r>
              <a:rPr lang="en-GB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ADDENDUM No. 16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BE841F-791E-4A33-8500-81F54AF3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358949"/>
            <a:ext cx="8005098" cy="367768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Collaboration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on Beam instrumentation &amp; </a:t>
            </a:r>
          </a:p>
          <a:p>
            <a:pPr marL="0" indent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FAIR accelerator commissioning</a:t>
            </a:r>
          </a:p>
          <a:p>
            <a:endParaRPr lang="en-US" sz="18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WP 1.1: 	Cryogenic Current Comparators (CCC) </a:t>
            </a:r>
            <a:endParaRPr lang="de-DE" sz="14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WP 1.2: 	Luminescence Monitor for LHC e-lens </a:t>
            </a:r>
            <a:endParaRPr lang="de-DE" sz="14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WP 1.3: 	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Ionisation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profile collaboration</a:t>
            </a:r>
            <a:endParaRPr lang="de-DE" sz="14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WP 1.4: 	FESA integration of beam diagnostics: Present focus on BSM and CCC</a:t>
            </a:r>
            <a:endParaRPr lang="de-DE" sz="14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WP 1.5: 	SEM-Grid Monitor for high-intensity beams </a:t>
            </a:r>
            <a:endParaRPr lang="de-DE" sz="14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WP 1.6: 	BPM Hardware development, analysis methods and signal simulation</a:t>
            </a:r>
            <a:endParaRPr lang="de-DE" sz="14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WP 1.7: 	Beam Instrumentation design and usage for slowly extracted beam</a:t>
            </a:r>
          </a:p>
          <a:p>
            <a:r>
              <a:rPr lang="en-US" sz="14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WP 2.1: 	Support for hardware and beam commissioning  of FAIR accelerators and systems </a:t>
            </a:r>
            <a:endParaRPr lang="de-DE" sz="14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4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WP 2.2: 	Support for software tools for commissioning and early beam operation</a:t>
            </a:r>
            <a:endParaRPr lang="de-DE" sz="14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A66643-79DF-497B-B946-8023013E9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733" y="1065668"/>
            <a:ext cx="2139632" cy="3041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63ECA2-190D-4136-85CA-443BE3111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83D950-01B9-4E09-B200-69317B116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7BFD96F-C615-4A83-B0FE-9B5E4EDCBD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0BF94AD-762F-4F03-B058-E3928A33AFA9}" type="datetime1">
              <a:rPr lang="de-DE" smtClean="0"/>
              <a:t>07.05.25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4003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8D77A-77AD-479F-9D21-5A5ED06E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5E7177-38DC-4FF6-9FBE-DCC970C0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3621" cy="491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DB359D34-C435-4CB0-AE5A-B28D947EA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379" y="0"/>
            <a:ext cx="2763621" cy="491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FEF59FC-9B0C-4413-9C29-4399EBEE2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F2DF55-1F60-43E1-BB07-5B1F71D1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AF1503C-49E9-406E-A81B-43FA55EA49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5A833C3-5F9E-4261-AA24-E9B7046265C4}" type="datetime1">
              <a:rPr lang="de-DE" smtClean="0"/>
              <a:t>07.05.25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7AF002-7190-75D3-DDC1-D20847B58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907" y="3195962"/>
            <a:ext cx="1287000" cy="1088802"/>
          </a:xfrm>
          <a:prstGeom prst="rect">
            <a:avLst/>
          </a:prstGeom>
        </p:spPr>
      </p:pic>
      <p:pic>
        <p:nvPicPr>
          <p:cNvPr id="9" name="Grafik 8" descr="Ein Bild, das Grafiken, Schrift, Logo, Design enthält.&#10;&#10;KI-generierte Inhalte können fehlerhaft sein.">
            <a:extLst>
              <a:ext uri="{FF2B5EF4-FFF2-40B4-BE49-F238E27FC236}">
                <a16:creationId xmlns:a16="http://schemas.microsoft.com/office/drawing/2014/main" id="{DC8BE915-C4FA-A01C-BAA7-FF43AE52C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448374"/>
            <a:ext cx="991764" cy="8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31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5AEE8-1F9E-0276-BEBF-16B965E6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Beamtime Statistics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9AB2FC-1841-92F4-861C-D14574E7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EF4943-5B46-AA8B-DDAD-686CBA133C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A7BC00-53EC-4509-AF3F-20733AF44EB3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17F54F-321C-6D5E-CCEC-D2AE9F14B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2A1B17E-8B17-87A7-AFFF-90D4E806F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536" y="958831"/>
            <a:ext cx="6140927" cy="396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84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42357B-E3A9-43E8-BEAC-DD2FE95E2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GSI &amp; FAIR parallel operation modes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20D9142-F919-4912-8E01-D058E64D90D8}"/>
              </a:ext>
            </a:extLst>
          </p:cNvPr>
          <p:cNvSpPr/>
          <p:nvPr/>
        </p:nvSpPr>
        <p:spPr>
          <a:xfrm>
            <a:off x="1678447" y="1282611"/>
            <a:ext cx="1021795" cy="3007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UNILAC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CF1AD78-1587-4706-88CA-01A323E0A6C9}"/>
              </a:ext>
            </a:extLst>
          </p:cNvPr>
          <p:cNvSpPr/>
          <p:nvPr/>
        </p:nvSpPr>
        <p:spPr>
          <a:xfrm>
            <a:off x="1678447" y="2016998"/>
            <a:ext cx="1021795" cy="3007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UNILAC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F952DC6-55EC-45E5-A694-02BC2D1492EF}"/>
              </a:ext>
            </a:extLst>
          </p:cNvPr>
          <p:cNvSpPr/>
          <p:nvPr/>
        </p:nvSpPr>
        <p:spPr>
          <a:xfrm>
            <a:off x="1678448" y="2996172"/>
            <a:ext cx="1021795" cy="3007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UNILAC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DC46312-ACA9-49A9-9D56-A54CBB710A3E}"/>
              </a:ext>
            </a:extLst>
          </p:cNvPr>
          <p:cNvSpPr txBox="1"/>
          <p:nvPr/>
        </p:nvSpPr>
        <p:spPr>
          <a:xfrm>
            <a:off x="363045" y="1237936"/>
            <a:ext cx="123142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Unilac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-Chain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A73BC00-A998-4977-B0D2-AD85B912E030}"/>
              </a:ext>
            </a:extLst>
          </p:cNvPr>
          <p:cNvSpPr/>
          <p:nvPr/>
        </p:nvSpPr>
        <p:spPr>
          <a:xfrm>
            <a:off x="4161996" y="2996172"/>
            <a:ext cx="1183841" cy="3007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ESR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029047A-D182-4882-BB49-7F598BB5D04B}"/>
              </a:ext>
            </a:extLst>
          </p:cNvPr>
          <p:cNvSpPr/>
          <p:nvPr/>
        </p:nvSpPr>
        <p:spPr>
          <a:xfrm>
            <a:off x="2835253" y="2996172"/>
            <a:ext cx="1191733" cy="3007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SIS18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569FEE9-98E3-4AF6-9347-842D00337C41}"/>
              </a:ext>
            </a:extLst>
          </p:cNvPr>
          <p:cNvSpPr/>
          <p:nvPr/>
        </p:nvSpPr>
        <p:spPr>
          <a:xfrm>
            <a:off x="2835251" y="2010876"/>
            <a:ext cx="1191733" cy="3007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SIS18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62A1B1D-2120-4CF2-A67E-6207C0159373}"/>
              </a:ext>
            </a:extLst>
          </p:cNvPr>
          <p:cNvSpPr/>
          <p:nvPr/>
        </p:nvSpPr>
        <p:spPr>
          <a:xfrm>
            <a:off x="5548464" y="2907284"/>
            <a:ext cx="693471" cy="218886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/>
              <a:t>Cryring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3C36C1E-9F8A-404B-9C9C-8B3EEDEF3564}"/>
              </a:ext>
            </a:extLst>
          </p:cNvPr>
          <p:cNvSpPr/>
          <p:nvPr/>
        </p:nvSpPr>
        <p:spPr>
          <a:xfrm>
            <a:off x="5548463" y="3259621"/>
            <a:ext cx="693471" cy="218886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/>
              <a:t>HITRAP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D5897AC-458C-446E-BCE5-1AEB29CCA36A}"/>
              </a:ext>
            </a:extLst>
          </p:cNvPr>
          <p:cNvSpPr/>
          <p:nvPr/>
        </p:nvSpPr>
        <p:spPr>
          <a:xfrm>
            <a:off x="4694726" y="1873465"/>
            <a:ext cx="1440082" cy="18759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/>
              <a:t>HHT, HAD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72D3F4F-A629-4F11-857F-7C9F5F4DBA6E}"/>
              </a:ext>
            </a:extLst>
          </p:cNvPr>
          <p:cNvSpPr/>
          <p:nvPr/>
        </p:nvSpPr>
        <p:spPr>
          <a:xfrm>
            <a:off x="2914625" y="1331162"/>
            <a:ext cx="767523" cy="1840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/>
              <a:t>X, Y, Z, M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A118EF-DA27-461E-9791-FB9238B03B14}"/>
              </a:ext>
            </a:extLst>
          </p:cNvPr>
          <p:cNvSpPr/>
          <p:nvPr/>
        </p:nvSpPr>
        <p:spPr>
          <a:xfrm>
            <a:off x="5554639" y="2652965"/>
            <a:ext cx="312906" cy="18759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/>
              <a:t>A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8152598-7524-4A97-A962-5A3FBC69C0BC}"/>
              </a:ext>
            </a:extLst>
          </p:cNvPr>
          <p:cNvSpPr txBox="1"/>
          <p:nvPr/>
        </p:nvSpPr>
        <p:spPr>
          <a:xfrm>
            <a:off x="6802551" y="1269220"/>
            <a:ext cx="185557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(2-3) of 4 parallel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63E451A-E050-4971-B397-EC050FE4B970}"/>
              </a:ext>
            </a:extLst>
          </p:cNvPr>
          <p:cNvSpPr txBox="1"/>
          <p:nvPr/>
        </p:nvSpPr>
        <p:spPr>
          <a:xfrm>
            <a:off x="6802551" y="2008670"/>
            <a:ext cx="185557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(1-2) of 5 parallel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93EDC6F-699B-4E99-A89F-75FD6A3A2AC0}"/>
              </a:ext>
            </a:extLst>
          </p:cNvPr>
          <p:cNvSpPr txBox="1"/>
          <p:nvPr/>
        </p:nvSpPr>
        <p:spPr>
          <a:xfrm>
            <a:off x="6802551" y="2912349"/>
            <a:ext cx="156382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of 3 parallel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49E18BC-1749-442F-B65D-58BD33B04C0C}"/>
              </a:ext>
            </a:extLst>
          </p:cNvPr>
          <p:cNvSpPr/>
          <p:nvPr/>
        </p:nvSpPr>
        <p:spPr>
          <a:xfrm>
            <a:off x="3739890" y="3271236"/>
            <a:ext cx="693471" cy="21888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/>
              <a:t>FRS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7E7B131-F859-44D3-80F3-29A40EF6E2F7}"/>
              </a:ext>
            </a:extLst>
          </p:cNvPr>
          <p:cNvSpPr/>
          <p:nvPr/>
        </p:nvSpPr>
        <p:spPr>
          <a:xfrm>
            <a:off x="4681163" y="2253427"/>
            <a:ext cx="1440082" cy="18759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/>
              <a:t>A, C, D, 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5C86A2D-7E52-4603-9F36-B7C7D04E9BA5}"/>
              </a:ext>
            </a:extLst>
          </p:cNvPr>
          <p:cNvSpPr txBox="1"/>
          <p:nvPr/>
        </p:nvSpPr>
        <p:spPr>
          <a:xfrm>
            <a:off x="361006" y="2017760"/>
            <a:ext cx="114807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SIS18 Chain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BB2559A-BDF1-4DCA-B9CA-CB16E0112BD0}"/>
              </a:ext>
            </a:extLst>
          </p:cNvPr>
          <p:cNvSpPr txBox="1"/>
          <p:nvPr/>
        </p:nvSpPr>
        <p:spPr>
          <a:xfrm>
            <a:off x="363045" y="2825795"/>
            <a:ext cx="1306833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Storage Rings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&amp; HITRAP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A8C3B862-4980-4710-91EB-2233DCF9918B}"/>
              </a:ext>
            </a:extLst>
          </p:cNvPr>
          <p:cNvCxnSpPr>
            <a:stCxn id="4" idx="3"/>
            <a:endCxn id="14" idx="1"/>
          </p:cNvCxnSpPr>
          <p:nvPr/>
        </p:nvCxnSpPr>
        <p:spPr>
          <a:xfrm flipV="1">
            <a:off x="2700242" y="1423201"/>
            <a:ext cx="214383" cy="9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C40B328F-C2E6-43C5-8C01-28AA371C9E20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 flipV="1">
            <a:off x="4026984" y="1967262"/>
            <a:ext cx="667742" cy="19396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B06DB287-7AFB-4626-964B-E5DE0ADCF051}"/>
              </a:ext>
            </a:extLst>
          </p:cNvPr>
          <p:cNvCxnSpPr>
            <a:stCxn id="10" idx="3"/>
            <a:endCxn id="20" idx="1"/>
          </p:cNvCxnSpPr>
          <p:nvPr/>
        </p:nvCxnSpPr>
        <p:spPr>
          <a:xfrm>
            <a:off x="4026984" y="2161230"/>
            <a:ext cx="654179" cy="18599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21682735-0FD8-4D22-8602-0D7792939DB1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2700242" y="2161230"/>
            <a:ext cx="135009" cy="612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35F87B4B-ACA6-4848-832E-37A623FFCD85}"/>
              </a:ext>
            </a:extLst>
          </p:cNvPr>
          <p:cNvCxnSpPr>
            <a:stCxn id="6" idx="3"/>
            <a:endCxn id="9" idx="1"/>
          </p:cNvCxnSpPr>
          <p:nvPr/>
        </p:nvCxnSpPr>
        <p:spPr>
          <a:xfrm>
            <a:off x="2700243" y="3146526"/>
            <a:ext cx="135010" cy="1270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B0375FFE-D14B-4BD0-A669-1EFB22A22319}"/>
              </a:ext>
            </a:extLst>
          </p:cNvPr>
          <p:cNvCxnSpPr>
            <a:stCxn id="9" idx="3"/>
            <a:endCxn id="8" idx="1"/>
          </p:cNvCxnSpPr>
          <p:nvPr/>
        </p:nvCxnSpPr>
        <p:spPr>
          <a:xfrm>
            <a:off x="4026986" y="3146526"/>
            <a:ext cx="135010" cy="1270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0E393321-D575-43CC-8656-D8A009AB74EE}"/>
              </a:ext>
            </a:extLst>
          </p:cNvPr>
          <p:cNvCxnSpPr>
            <a:stCxn id="8" idx="3"/>
            <a:endCxn id="11" idx="1"/>
          </p:cNvCxnSpPr>
          <p:nvPr/>
        </p:nvCxnSpPr>
        <p:spPr>
          <a:xfrm flipV="1">
            <a:off x="5345837" y="3016727"/>
            <a:ext cx="202627" cy="12979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ADDB1533-9F88-42CB-AEA2-35C1B09F0105}"/>
              </a:ext>
            </a:extLst>
          </p:cNvPr>
          <p:cNvCxnSpPr>
            <a:stCxn id="8" idx="3"/>
            <a:endCxn id="12" idx="1"/>
          </p:cNvCxnSpPr>
          <p:nvPr/>
        </p:nvCxnSpPr>
        <p:spPr>
          <a:xfrm>
            <a:off x="5345837" y="3146526"/>
            <a:ext cx="202626" cy="22253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E90B9C78-D4E3-4B96-B890-28B772D96391}"/>
              </a:ext>
            </a:extLst>
          </p:cNvPr>
          <p:cNvCxnSpPr>
            <a:stCxn id="8" idx="3"/>
            <a:endCxn id="15" idx="1"/>
          </p:cNvCxnSpPr>
          <p:nvPr/>
        </p:nvCxnSpPr>
        <p:spPr>
          <a:xfrm flipV="1">
            <a:off x="5345837" y="2746762"/>
            <a:ext cx="208802" cy="39976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51325EB0-DCA1-49FD-9291-8BDE5F528D52}"/>
              </a:ext>
            </a:extLst>
          </p:cNvPr>
          <p:cNvSpPr/>
          <p:nvPr/>
        </p:nvSpPr>
        <p:spPr>
          <a:xfrm>
            <a:off x="3726751" y="2289838"/>
            <a:ext cx="693471" cy="21888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/>
              <a:t>FRS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B0B94BB-AA9C-471F-8E39-00B587E43B55}"/>
              </a:ext>
            </a:extLst>
          </p:cNvPr>
          <p:cNvGrpSpPr/>
          <p:nvPr/>
        </p:nvGrpSpPr>
        <p:grpSpPr>
          <a:xfrm>
            <a:off x="196381" y="3559409"/>
            <a:ext cx="8626121" cy="1274826"/>
            <a:chOff x="196381" y="3559409"/>
            <a:chExt cx="8626121" cy="1274826"/>
          </a:xfrm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F05EF854-ECD9-4954-BCE9-12414F03C4B9}"/>
                </a:ext>
              </a:extLst>
            </p:cNvPr>
            <p:cNvSpPr/>
            <p:nvPr/>
          </p:nvSpPr>
          <p:spPr>
            <a:xfrm>
              <a:off x="2835254" y="3756554"/>
              <a:ext cx="1191733" cy="30070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SIS18</a:t>
              </a: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5E1CFC5F-8B42-43DF-9B37-A73D97E34B05}"/>
                </a:ext>
              </a:extLst>
            </p:cNvPr>
            <p:cNvSpPr/>
            <p:nvPr/>
          </p:nvSpPr>
          <p:spPr>
            <a:xfrm>
              <a:off x="1678447" y="3753498"/>
              <a:ext cx="1021795" cy="30070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UNILAC</a:t>
              </a: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E9ABFF8A-9588-4181-93F9-C433B01E9A36}"/>
                </a:ext>
              </a:extLst>
            </p:cNvPr>
            <p:cNvSpPr/>
            <p:nvPr/>
          </p:nvSpPr>
          <p:spPr>
            <a:xfrm>
              <a:off x="4154104" y="3759601"/>
              <a:ext cx="1191733" cy="30070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SIS100</a:t>
              </a: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B44C534D-A19B-4D3E-B3E6-D2F7BF0D87AD}"/>
                </a:ext>
              </a:extLst>
            </p:cNvPr>
            <p:cNvSpPr/>
            <p:nvPr/>
          </p:nvSpPr>
          <p:spPr>
            <a:xfrm>
              <a:off x="5592154" y="3849745"/>
              <a:ext cx="705665" cy="218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NUSTAR</a:t>
              </a: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8AF59BD7-D481-41A0-BB00-D609A6A1E98E}"/>
                </a:ext>
              </a:extLst>
            </p:cNvPr>
            <p:cNvSpPr/>
            <p:nvPr/>
          </p:nvSpPr>
          <p:spPr>
            <a:xfrm>
              <a:off x="5591683" y="3609595"/>
              <a:ext cx="477587" cy="1875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CBM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D29C4C73-CAF3-4B57-A2E5-86D67776DE62}"/>
                </a:ext>
              </a:extLst>
            </p:cNvPr>
            <p:cNvSpPr txBox="1"/>
            <p:nvPr/>
          </p:nvSpPr>
          <p:spPr>
            <a:xfrm>
              <a:off x="6802551" y="3677436"/>
              <a:ext cx="1730538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 1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-2 of 2 parallel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277DA140-E724-4AE5-9DA3-0AF8DB1EB1D4}"/>
                </a:ext>
              </a:extLst>
            </p:cNvPr>
            <p:cNvSpPr txBox="1"/>
            <p:nvPr/>
          </p:nvSpPr>
          <p:spPr>
            <a:xfrm>
              <a:off x="6899620" y="4249460"/>
              <a:ext cx="1922882" cy="5847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 b="1" dirty="0"/>
                <a:t>p</a:t>
              </a:r>
              <a:r>
                <a:rPr lang="en-US" sz="3200" b="1" baseline="-25000" dirty="0"/>
                <a:t>f</a:t>
              </a:r>
              <a:r>
                <a:rPr lang="en-US" sz="3200" b="1" dirty="0"/>
                <a:t> = 6 - 9</a:t>
              </a: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656AC3EF-7558-4D4F-8C43-64AA43AB13DE}"/>
                </a:ext>
              </a:extLst>
            </p:cNvPr>
            <p:cNvSpPr/>
            <p:nvPr/>
          </p:nvSpPr>
          <p:spPr>
            <a:xfrm>
              <a:off x="5079387" y="4025565"/>
              <a:ext cx="693471" cy="21888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SRFS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4DBA6E61-FBE1-479D-A4BB-1B2C984CE87F}"/>
                </a:ext>
              </a:extLst>
            </p:cNvPr>
            <p:cNvSpPr txBox="1"/>
            <p:nvPr/>
          </p:nvSpPr>
          <p:spPr>
            <a:xfrm>
              <a:off x="416272" y="3738417"/>
              <a:ext cx="885179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FAIR FS+</a:t>
              </a:r>
            </a:p>
          </p:txBody>
        </p:sp>
        <p:cxnSp>
          <p:nvCxnSpPr>
            <p:cNvPr id="43" name="Verbinder: gewinkelt 42">
              <a:extLst>
                <a:ext uri="{FF2B5EF4-FFF2-40B4-BE49-F238E27FC236}">
                  <a16:creationId xmlns:a16="http://schemas.microsoft.com/office/drawing/2014/main" id="{45CF7F8E-DD78-4CB4-BF61-A7D333047153}"/>
                </a:ext>
              </a:extLst>
            </p:cNvPr>
            <p:cNvCxnSpPr>
              <a:stCxn id="35" idx="3"/>
              <a:endCxn id="34" idx="1"/>
            </p:cNvCxnSpPr>
            <p:nvPr/>
          </p:nvCxnSpPr>
          <p:spPr>
            <a:xfrm>
              <a:off x="2700242" y="3903852"/>
              <a:ext cx="135012" cy="3056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Verbinder: gewinkelt 43">
              <a:extLst>
                <a:ext uri="{FF2B5EF4-FFF2-40B4-BE49-F238E27FC236}">
                  <a16:creationId xmlns:a16="http://schemas.microsoft.com/office/drawing/2014/main" id="{8F517F9B-C54E-46A8-9E5A-C3A290BF384C}"/>
                </a:ext>
              </a:extLst>
            </p:cNvPr>
            <p:cNvCxnSpPr>
              <a:stCxn id="34" idx="3"/>
              <a:endCxn id="36" idx="1"/>
            </p:cNvCxnSpPr>
            <p:nvPr/>
          </p:nvCxnSpPr>
          <p:spPr>
            <a:xfrm>
              <a:off x="4026987" y="3906908"/>
              <a:ext cx="127117" cy="3047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Verbinder: gewinkelt 44">
              <a:extLst>
                <a:ext uri="{FF2B5EF4-FFF2-40B4-BE49-F238E27FC236}">
                  <a16:creationId xmlns:a16="http://schemas.microsoft.com/office/drawing/2014/main" id="{A11CD565-9B85-428F-BF7F-49C9260DEB2B}"/>
                </a:ext>
              </a:extLst>
            </p:cNvPr>
            <p:cNvCxnSpPr>
              <a:stCxn id="36" idx="3"/>
              <a:endCxn id="38" idx="1"/>
            </p:cNvCxnSpPr>
            <p:nvPr/>
          </p:nvCxnSpPr>
          <p:spPr>
            <a:xfrm flipV="1">
              <a:off x="5345837" y="3703392"/>
              <a:ext cx="245846" cy="206563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Verbinder: gewinkelt 45">
              <a:extLst>
                <a:ext uri="{FF2B5EF4-FFF2-40B4-BE49-F238E27FC236}">
                  <a16:creationId xmlns:a16="http://schemas.microsoft.com/office/drawing/2014/main" id="{CC8D91FF-B310-48E5-B769-8D05B1083E35}"/>
                </a:ext>
              </a:extLst>
            </p:cNvPr>
            <p:cNvCxnSpPr>
              <a:stCxn id="36" idx="3"/>
              <a:endCxn id="37" idx="1"/>
            </p:cNvCxnSpPr>
            <p:nvPr/>
          </p:nvCxnSpPr>
          <p:spPr>
            <a:xfrm>
              <a:off x="5345837" y="3909955"/>
              <a:ext cx="246317" cy="49233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11D7349A-F005-479D-9FD6-365FB151A080}"/>
                </a:ext>
              </a:extLst>
            </p:cNvPr>
            <p:cNvSpPr/>
            <p:nvPr/>
          </p:nvSpPr>
          <p:spPr>
            <a:xfrm>
              <a:off x="196381" y="3559409"/>
              <a:ext cx="6511265" cy="95404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A95611F3-9E51-447C-B2D4-14AE4079DC88}"/>
              </a:ext>
            </a:extLst>
          </p:cNvPr>
          <p:cNvCxnSpPr>
            <a:cxnSpLocks/>
          </p:cNvCxnSpPr>
          <p:nvPr/>
        </p:nvCxnSpPr>
        <p:spPr>
          <a:xfrm flipH="1">
            <a:off x="6225586" y="3016727"/>
            <a:ext cx="1425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hteck 49">
            <a:extLst>
              <a:ext uri="{FF2B5EF4-FFF2-40B4-BE49-F238E27FC236}">
                <a16:creationId xmlns:a16="http://schemas.microsoft.com/office/drawing/2014/main" id="{B62E57C2-9199-45AC-B90C-3A3362D5DF23}"/>
              </a:ext>
            </a:extLst>
          </p:cNvPr>
          <p:cNvSpPr/>
          <p:nvPr/>
        </p:nvSpPr>
        <p:spPr>
          <a:xfrm>
            <a:off x="6376203" y="2902122"/>
            <a:ext cx="331444" cy="2292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" dirty="0"/>
              <a:t>local</a:t>
            </a:r>
          </a:p>
        </p:txBody>
      </p:sp>
      <p:sp>
        <p:nvSpPr>
          <p:cNvPr id="52" name="Fußzeilenplatzhalter 51">
            <a:extLst>
              <a:ext uri="{FF2B5EF4-FFF2-40B4-BE49-F238E27FC236}">
                <a16:creationId xmlns:a16="http://schemas.microsoft.com/office/drawing/2014/main" id="{95AE36BD-D000-47D0-AEDE-FD3416CA8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53" name="Foliennummernplatzhalter 52">
            <a:extLst>
              <a:ext uri="{FF2B5EF4-FFF2-40B4-BE49-F238E27FC236}">
                <a16:creationId xmlns:a16="http://schemas.microsoft.com/office/drawing/2014/main" id="{83C2653D-3F0B-40A1-A0D4-7D0C2641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sp>
        <p:nvSpPr>
          <p:cNvPr id="54" name="Datumsplatzhalter 53">
            <a:extLst>
              <a:ext uri="{FF2B5EF4-FFF2-40B4-BE49-F238E27FC236}">
                <a16:creationId xmlns:a16="http://schemas.microsoft.com/office/drawing/2014/main" id="{1D6FD472-17D1-42A7-96B7-9553E946CC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65B11A-91C7-4018-A84B-A75F7345E3E8}" type="datetime1">
              <a:rPr lang="de-DE" smtClean="0"/>
              <a:t>07.05.25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99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CB0CE-D910-442F-83D3-878DE994D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GSI &amp; FAIR – Integrated Campus Schedule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9074981-5D3D-409A-B845-A4CED587408A}"/>
              </a:ext>
            </a:extLst>
          </p:cNvPr>
          <p:cNvSpPr/>
          <p:nvPr/>
        </p:nvSpPr>
        <p:spPr bwMode="auto">
          <a:xfrm>
            <a:off x="-8782" y="1136905"/>
            <a:ext cx="9152782" cy="2399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F6B6158-9E21-4B16-9C2C-CBAAA64D7194}"/>
              </a:ext>
            </a:extLst>
          </p:cNvPr>
          <p:cNvSpPr txBox="1"/>
          <p:nvPr/>
        </p:nvSpPr>
        <p:spPr bwMode="auto">
          <a:xfrm>
            <a:off x="-10600" y="1140817"/>
            <a:ext cx="9154600" cy="284693"/>
          </a:xfrm>
          <a:prstGeom prst="rect">
            <a:avLst/>
          </a:prstGeom>
          <a:solidFill>
            <a:srgbClr val="EAEBEB"/>
          </a:solidFill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l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2024	                     2025			     2026			     2027			     2028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EBDAC6D-DFF3-4F8F-A991-438788BD1F0E}"/>
              </a:ext>
            </a:extLst>
          </p:cNvPr>
          <p:cNvGrpSpPr/>
          <p:nvPr/>
        </p:nvGrpSpPr>
        <p:grpSpPr>
          <a:xfrm>
            <a:off x="941887" y="1139130"/>
            <a:ext cx="6140638" cy="3804370"/>
            <a:chOff x="949570" y="977900"/>
            <a:chExt cx="6140638" cy="3917574"/>
          </a:xfrm>
        </p:grpSpPr>
        <p:cxnSp>
          <p:nvCxnSpPr>
            <p:cNvPr id="7" name="Gerader Verbinder 13">
              <a:extLst>
                <a:ext uri="{FF2B5EF4-FFF2-40B4-BE49-F238E27FC236}">
                  <a16:creationId xmlns:a16="http://schemas.microsoft.com/office/drawing/2014/main" id="{767171BE-355B-4BF9-B2F1-A80D44C5CD46}"/>
                </a:ext>
              </a:extLst>
            </p:cNvPr>
            <p:cNvCxnSpPr>
              <a:cxnSpLocks/>
            </p:cNvCxnSpPr>
            <p:nvPr/>
          </p:nvCxnSpPr>
          <p:spPr>
            <a:xfrm>
              <a:off x="7090208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12">
              <a:extLst>
                <a:ext uri="{FF2B5EF4-FFF2-40B4-BE49-F238E27FC236}">
                  <a16:creationId xmlns:a16="http://schemas.microsoft.com/office/drawing/2014/main" id="{34FE6872-BBE5-4B90-A1F3-1461CFF10998}"/>
                </a:ext>
              </a:extLst>
            </p:cNvPr>
            <p:cNvCxnSpPr>
              <a:cxnSpLocks/>
            </p:cNvCxnSpPr>
            <p:nvPr/>
          </p:nvCxnSpPr>
          <p:spPr>
            <a:xfrm>
              <a:off x="5014547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10">
              <a:extLst>
                <a:ext uri="{FF2B5EF4-FFF2-40B4-BE49-F238E27FC236}">
                  <a16:creationId xmlns:a16="http://schemas.microsoft.com/office/drawing/2014/main" id="{1A683355-F686-4C3F-9FF7-9AF466841860}"/>
                </a:ext>
              </a:extLst>
            </p:cNvPr>
            <p:cNvCxnSpPr>
              <a:cxnSpLocks/>
            </p:cNvCxnSpPr>
            <p:nvPr/>
          </p:nvCxnSpPr>
          <p:spPr>
            <a:xfrm>
              <a:off x="949570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11">
              <a:extLst>
                <a:ext uri="{FF2B5EF4-FFF2-40B4-BE49-F238E27FC236}">
                  <a16:creationId xmlns:a16="http://schemas.microsoft.com/office/drawing/2014/main" id="{A7EEB68A-A014-4635-8667-2724BFC21B46}"/>
                </a:ext>
              </a:extLst>
            </p:cNvPr>
            <p:cNvCxnSpPr>
              <a:cxnSpLocks/>
            </p:cNvCxnSpPr>
            <p:nvPr/>
          </p:nvCxnSpPr>
          <p:spPr>
            <a:xfrm>
              <a:off x="2986454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1F56E983-A940-4D4C-96DA-13593641F6AC}"/>
              </a:ext>
            </a:extLst>
          </p:cNvPr>
          <p:cNvSpPr/>
          <p:nvPr/>
        </p:nvSpPr>
        <p:spPr bwMode="auto">
          <a:xfrm>
            <a:off x="977074" y="1529088"/>
            <a:ext cx="1076713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132D1D-D67D-41F1-8D01-CE85A072F292}"/>
              </a:ext>
            </a:extLst>
          </p:cNvPr>
          <p:cNvSpPr/>
          <p:nvPr/>
        </p:nvSpPr>
        <p:spPr bwMode="auto">
          <a:xfrm>
            <a:off x="6277255" y="1532077"/>
            <a:ext cx="774176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4CBBD77-FE2E-4BBD-A010-31DE5FE612F5}"/>
              </a:ext>
            </a:extLst>
          </p:cNvPr>
          <p:cNvSpPr/>
          <p:nvPr/>
        </p:nvSpPr>
        <p:spPr bwMode="auto">
          <a:xfrm>
            <a:off x="8310083" y="1526759"/>
            <a:ext cx="774176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B42DD02-D5C0-4610-AC3A-449229FABB3C}"/>
              </a:ext>
            </a:extLst>
          </p:cNvPr>
          <p:cNvSpPr/>
          <p:nvPr/>
        </p:nvSpPr>
        <p:spPr bwMode="auto">
          <a:xfrm>
            <a:off x="3179783" y="1806608"/>
            <a:ext cx="1006477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1272651-D36D-4A09-B84D-639B32DE18A3}"/>
              </a:ext>
            </a:extLst>
          </p:cNvPr>
          <p:cNvSpPr/>
          <p:nvPr/>
        </p:nvSpPr>
        <p:spPr bwMode="auto">
          <a:xfrm>
            <a:off x="1" y="2051468"/>
            <a:ext cx="3440568" cy="2160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Injector Controls Upgrade: 1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version of new production system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85856C4-840B-43A4-9639-F20D47A53508}"/>
              </a:ext>
            </a:extLst>
          </p:cNvPr>
          <p:cNvSpPr/>
          <p:nvPr/>
        </p:nvSpPr>
        <p:spPr bwMode="auto">
          <a:xfrm>
            <a:off x="4324580" y="2053059"/>
            <a:ext cx="2096020" cy="216000"/>
          </a:xfrm>
          <a:prstGeom prst="rect">
            <a:avLst/>
          </a:pr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Injector Controls Upgrade: finalization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83672A4-4F47-4FCB-A1D4-D6ACFA1A3D10}"/>
              </a:ext>
            </a:extLst>
          </p:cNvPr>
          <p:cNvGrpSpPr/>
          <p:nvPr/>
        </p:nvGrpSpPr>
        <p:grpSpPr>
          <a:xfrm>
            <a:off x="4230662" y="1755843"/>
            <a:ext cx="874768" cy="315471"/>
            <a:chOff x="4238515" y="1336378"/>
            <a:chExt cx="874768" cy="315471"/>
          </a:xfrm>
        </p:grpSpPr>
        <p:sp>
          <p:nvSpPr>
            <p:cNvPr id="18" name="Raute 17">
              <a:extLst>
                <a:ext uri="{FF2B5EF4-FFF2-40B4-BE49-F238E27FC236}">
                  <a16:creationId xmlns:a16="http://schemas.microsoft.com/office/drawing/2014/main" id="{96483ADD-D6CF-44D5-8FCC-4CCBF8947B13}"/>
                </a:ext>
              </a:extLst>
            </p:cNvPr>
            <p:cNvSpPr/>
            <p:nvPr/>
          </p:nvSpPr>
          <p:spPr>
            <a:xfrm>
              <a:off x="4238515" y="1409674"/>
              <a:ext cx="172130" cy="172130"/>
            </a:xfrm>
            <a:prstGeom prst="diamond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FBCD757-150D-4351-91FA-4BBE48B47EC0}"/>
                </a:ext>
              </a:extLst>
            </p:cNvPr>
            <p:cNvSpPr txBox="1"/>
            <p:nvPr/>
          </p:nvSpPr>
          <p:spPr>
            <a:xfrm>
              <a:off x="4349612" y="1336378"/>
              <a:ext cx="763671" cy="315471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l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ACC operation </a:t>
              </a:r>
            </a:p>
            <a:p>
              <a:pPr marL="0" marR="0" lvl="0" indent="0" algn="l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from new FCC</a:t>
              </a:r>
            </a:p>
          </p:txBody>
        </p: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99A79190-6787-441E-B586-6725A6DB2080}"/>
              </a:ext>
            </a:extLst>
          </p:cNvPr>
          <p:cNvSpPr/>
          <p:nvPr/>
        </p:nvSpPr>
        <p:spPr bwMode="auto">
          <a:xfrm>
            <a:off x="1" y="1810866"/>
            <a:ext cx="2437892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FCC Construction &amp; Procurement of Interior equipment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D2341EC-22F9-41EE-A1F4-16B18FAA6C84}"/>
              </a:ext>
            </a:extLst>
          </p:cNvPr>
          <p:cNvSpPr/>
          <p:nvPr/>
        </p:nvSpPr>
        <p:spPr bwMode="auto">
          <a:xfrm>
            <a:off x="5163854" y="4350531"/>
            <a:ext cx="1250146" cy="144000"/>
          </a:xfrm>
          <a:prstGeom prst="rect">
            <a:avLst/>
          </a:prstGeom>
          <a:gradFill>
            <a:gsLst>
              <a:gs pos="78000">
                <a:srgbClr val="00B0F0"/>
              </a:gs>
              <a:gs pos="18000">
                <a:srgbClr val="FFC00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SFRS Cooldown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1D05383-CC62-48A4-A427-BA89AD8BDC7F}"/>
              </a:ext>
            </a:extLst>
          </p:cNvPr>
          <p:cNvSpPr/>
          <p:nvPr/>
        </p:nvSpPr>
        <p:spPr bwMode="auto">
          <a:xfrm>
            <a:off x="6946621" y="4788356"/>
            <a:ext cx="945061" cy="144000"/>
          </a:xfrm>
          <a:prstGeom prst="rect">
            <a:avLst/>
          </a:prstGeom>
          <a:gradFill>
            <a:gsLst>
              <a:gs pos="66000">
                <a:srgbClr val="00B0F0"/>
              </a:gs>
              <a:gs pos="33000">
                <a:srgbClr val="FFC00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SIS100 Cooldown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BFCED22-63CF-41DE-9E18-EA5BAA007A08}"/>
              </a:ext>
            </a:extLst>
          </p:cNvPr>
          <p:cNvSpPr/>
          <p:nvPr/>
        </p:nvSpPr>
        <p:spPr bwMode="auto">
          <a:xfrm>
            <a:off x="2" y="2287427"/>
            <a:ext cx="3440567" cy="216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Controls &amp; BI Digitization UNILAC, SIS18, ESR, Cryring, HEBT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D336772-27B7-4DBA-AE3B-77310CCE02D1}"/>
              </a:ext>
            </a:extLst>
          </p:cNvPr>
          <p:cNvGrpSpPr/>
          <p:nvPr/>
        </p:nvGrpSpPr>
        <p:grpSpPr>
          <a:xfrm>
            <a:off x="3814741" y="4117409"/>
            <a:ext cx="3222314" cy="216000"/>
            <a:chOff x="3819537" y="3409789"/>
            <a:chExt cx="3222314" cy="273762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2E965B3-C840-425D-B5AD-40FDC62D33B3}"/>
                </a:ext>
              </a:extLst>
            </p:cNvPr>
            <p:cNvSpPr/>
            <p:nvPr/>
          </p:nvSpPr>
          <p:spPr>
            <a:xfrm>
              <a:off x="3819537" y="3409789"/>
              <a:ext cx="2448135" cy="273762"/>
            </a:xfrm>
            <a:prstGeom prst="rect">
              <a:avLst/>
            </a:prstGeom>
            <a:gradFill flip="none" rotWithShape="1">
              <a:gsLst>
                <a:gs pos="800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SFRS Hardware-Commissioning                                                                      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DCCAB76-5282-4B83-B0F4-CEECBB220A09}"/>
                </a:ext>
              </a:extLst>
            </p:cNvPr>
            <p:cNvSpPr/>
            <p:nvPr/>
          </p:nvSpPr>
          <p:spPr>
            <a:xfrm>
              <a:off x="6267675" y="3409789"/>
              <a:ext cx="774176" cy="2737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ES Beam Commissioning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F7858AD8-DA3D-420F-AC1D-D0D7F2B4B12B}"/>
                </a:ext>
              </a:extLst>
            </p:cNvPr>
            <p:cNvSpPr/>
            <p:nvPr/>
          </p:nvSpPr>
          <p:spPr>
            <a:xfrm>
              <a:off x="5561448" y="3458882"/>
              <a:ext cx="657869" cy="17385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Dry-Runs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B2B4DC4-3370-46C6-A5B2-CD004FBEDCB7}"/>
              </a:ext>
            </a:extLst>
          </p:cNvPr>
          <p:cNvGrpSpPr/>
          <p:nvPr/>
        </p:nvGrpSpPr>
        <p:grpSpPr>
          <a:xfrm>
            <a:off x="1841196" y="3880785"/>
            <a:ext cx="4426477" cy="215997"/>
            <a:chOff x="1841196" y="3097583"/>
            <a:chExt cx="4426477" cy="280195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B887E21-CD2A-4D21-B229-6A58F9E16CD3}"/>
                </a:ext>
              </a:extLst>
            </p:cNvPr>
            <p:cNvSpPr/>
            <p:nvPr/>
          </p:nvSpPr>
          <p:spPr>
            <a:xfrm>
              <a:off x="2743200" y="3104016"/>
              <a:ext cx="3524473" cy="273762"/>
            </a:xfrm>
            <a:prstGeom prst="rect">
              <a:avLst/>
            </a:prstGeom>
            <a:gradFill flip="none" rotWithShape="1">
              <a:gsLst>
                <a:gs pos="800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    HEBT-ES Hardware-Commissioning</a:t>
              </a: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2B675E2-7A5A-473F-B352-C582AFA4CB41}"/>
                </a:ext>
              </a:extLst>
            </p:cNvPr>
            <p:cNvSpPr/>
            <p:nvPr/>
          </p:nvSpPr>
          <p:spPr>
            <a:xfrm>
              <a:off x="1841196" y="3097579"/>
              <a:ext cx="1330616" cy="273762"/>
            </a:xfrm>
            <a:prstGeom prst="rect">
              <a:avLst/>
            </a:prstGeom>
            <a:gradFill>
              <a:gsLst>
                <a:gs pos="32000">
                  <a:srgbClr val="64B5F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b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Commissioning</a:t>
              </a: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9D3ACEEB-4F86-465F-A695-B9A76D1AED9A}"/>
                </a:ext>
              </a:extLst>
            </p:cNvPr>
            <p:cNvSpPr/>
            <p:nvPr/>
          </p:nvSpPr>
          <p:spPr>
            <a:xfrm>
              <a:off x="5316504" y="3155950"/>
              <a:ext cx="908291" cy="17385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Dry-Runs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6E19CC8-9542-4202-83FB-E7ECE6DA7487}"/>
              </a:ext>
            </a:extLst>
          </p:cNvPr>
          <p:cNvGrpSpPr/>
          <p:nvPr/>
        </p:nvGrpSpPr>
        <p:grpSpPr>
          <a:xfrm>
            <a:off x="3045759" y="4557337"/>
            <a:ext cx="5238028" cy="216000"/>
            <a:chOff x="3045759" y="3983745"/>
            <a:chExt cx="5238028" cy="273762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407CAD80-DC95-47B6-93A5-09C8BB96ED5F}"/>
                </a:ext>
              </a:extLst>
            </p:cNvPr>
            <p:cNvSpPr/>
            <p:nvPr/>
          </p:nvSpPr>
          <p:spPr>
            <a:xfrm>
              <a:off x="3045759" y="3983745"/>
              <a:ext cx="5238028" cy="27376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HEBT &amp; SIS100 -FS Hardware-Commissioning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39A610F-0305-4C6F-9262-CB80CAE10E20}"/>
                </a:ext>
              </a:extLst>
            </p:cNvPr>
            <p:cNvSpPr/>
            <p:nvPr/>
          </p:nvSpPr>
          <p:spPr>
            <a:xfrm>
              <a:off x="7322026" y="4037291"/>
              <a:ext cx="872399" cy="18301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Dry-Runs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0B8D65BC-102D-4A35-9877-64A0FBD6E2D0}"/>
              </a:ext>
            </a:extLst>
          </p:cNvPr>
          <p:cNvSpPr/>
          <p:nvPr/>
        </p:nvSpPr>
        <p:spPr bwMode="auto">
          <a:xfrm>
            <a:off x="8283787" y="4554805"/>
            <a:ext cx="774176" cy="2130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FS Beam Commissioning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DD5F1024-D3C4-4375-BBAD-014F7CCEEC94}"/>
              </a:ext>
            </a:extLst>
          </p:cNvPr>
          <p:cNvSpPr/>
          <p:nvPr/>
        </p:nvSpPr>
        <p:spPr bwMode="auto">
          <a:xfrm>
            <a:off x="4324580" y="1518949"/>
            <a:ext cx="624704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86A3A16-4770-4039-B20A-CD36B98DB5A6}"/>
              </a:ext>
            </a:extLst>
          </p:cNvPr>
          <p:cNvSpPr/>
          <p:nvPr/>
        </p:nvSpPr>
        <p:spPr bwMode="auto">
          <a:xfrm>
            <a:off x="2502232" y="1808970"/>
            <a:ext cx="622930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</a:p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7A7AF0FC-E779-4A19-8A1F-96751E9C5C92}"/>
              </a:ext>
            </a:extLst>
          </p:cNvPr>
          <p:cNvSpPr/>
          <p:nvPr/>
        </p:nvSpPr>
        <p:spPr bwMode="auto">
          <a:xfrm>
            <a:off x="3081472" y="1514514"/>
            <a:ext cx="81873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48E114DA-951A-4D1F-9F3B-09A7B2ED449B}"/>
              </a:ext>
            </a:extLst>
          </p:cNvPr>
          <p:cNvSpPr/>
          <p:nvPr/>
        </p:nvSpPr>
        <p:spPr bwMode="auto">
          <a:xfrm>
            <a:off x="-4889" y="2556170"/>
            <a:ext cx="952488" cy="21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Civil Construction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0476FEA-E467-4C2F-A7B9-31A5B868FD8C}"/>
              </a:ext>
            </a:extLst>
          </p:cNvPr>
          <p:cNvSpPr/>
          <p:nvPr/>
        </p:nvSpPr>
        <p:spPr bwMode="auto">
          <a:xfrm>
            <a:off x="0" y="2807875"/>
            <a:ext cx="2978770" cy="21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FAIR Tech. Buildings Infrastructure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B6B7A25-B032-4FEE-BB92-BDBA7F9D1F90}"/>
              </a:ext>
            </a:extLst>
          </p:cNvPr>
          <p:cNvSpPr/>
          <p:nvPr/>
        </p:nvSpPr>
        <p:spPr bwMode="auto">
          <a:xfrm>
            <a:off x="347241" y="3040913"/>
            <a:ext cx="2711177" cy="216000"/>
          </a:xfrm>
          <a:prstGeom prst="rect">
            <a:avLst/>
          </a:prstGeom>
          <a:gradFill flip="none" rotWithShape="1">
            <a:gsLst>
              <a:gs pos="41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FAIR Buildings Testing &amp; Commissioning 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36A8917-0B87-42D4-B8D7-4A72D252F63D}"/>
              </a:ext>
            </a:extLst>
          </p:cNvPr>
          <p:cNvGrpSpPr/>
          <p:nvPr/>
        </p:nvGrpSpPr>
        <p:grpSpPr>
          <a:xfrm>
            <a:off x="-10600" y="3351892"/>
            <a:ext cx="7212176" cy="216000"/>
            <a:chOff x="-8783" y="2926548"/>
            <a:chExt cx="7220112" cy="216000"/>
          </a:xfrm>
          <a:solidFill>
            <a:srgbClr val="4FC3F7"/>
          </a:solidFill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DD01826C-67B9-4206-9097-830845F3D3B7}"/>
                </a:ext>
              </a:extLst>
            </p:cNvPr>
            <p:cNvSpPr/>
            <p:nvPr/>
          </p:nvSpPr>
          <p:spPr>
            <a:xfrm>
              <a:off x="-8783" y="2926548"/>
              <a:ext cx="7220112" cy="21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FAIR Accelerator / Experiments Procurement &amp; Manufacturing</a:t>
              </a:r>
            </a:p>
          </p:txBody>
        </p:sp>
        <p:sp>
          <p:nvSpPr>
            <p:cNvPr id="44" name="Raute 43">
              <a:extLst>
                <a:ext uri="{FF2B5EF4-FFF2-40B4-BE49-F238E27FC236}">
                  <a16:creationId xmlns:a16="http://schemas.microsoft.com/office/drawing/2014/main" id="{40F5243B-ED63-4A4A-A215-6A1E2D98625F}"/>
                </a:ext>
              </a:extLst>
            </p:cNvPr>
            <p:cNvSpPr/>
            <p:nvPr/>
          </p:nvSpPr>
          <p:spPr>
            <a:xfrm>
              <a:off x="4993410" y="2944183"/>
              <a:ext cx="172130" cy="172130"/>
            </a:xfrm>
            <a:prstGeom prst="diamond">
              <a:avLst/>
            </a:prstGeom>
            <a:solidFill>
              <a:srgbClr val="FFCE2D"/>
            </a:solidFill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EC40CDE9-8FF9-4BBB-9953-BBE53DA5328A}"/>
                </a:ext>
              </a:extLst>
            </p:cNvPr>
            <p:cNvSpPr txBox="1"/>
            <p:nvPr/>
          </p:nvSpPr>
          <p:spPr>
            <a:xfrm>
              <a:off x="6584189" y="2926548"/>
              <a:ext cx="542456" cy="192360"/>
            </a:xfrm>
            <a:prstGeom prst="rect">
              <a:avLst/>
            </a:prstGeom>
            <a:noFill/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SIS100-FS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CDDAD0F5-E60F-4277-89FD-DC0803CB023B}"/>
                </a:ext>
              </a:extLst>
            </p:cNvPr>
            <p:cNvSpPr txBox="1"/>
            <p:nvPr/>
          </p:nvSpPr>
          <p:spPr>
            <a:xfrm>
              <a:off x="5173412" y="2941150"/>
              <a:ext cx="468719" cy="192360"/>
            </a:xfrm>
            <a:prstGeom prst="rect">
              <a:avLst/>
            </a:prstGeom>
            <a:noFill/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SFRS-ES</a:t>
              </a: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641C3EE4-7E45-4CB6-9C30-83AF020CA323}"/>
              </a:ext>
            </a:extLst>
          </p:cNvPr>
          <p:cNvGrpSpPr/>
          <p:nvPr/>
        </p:nvGrpSpPr>
        <p:grpSpPr>
          <a:xfrm>
            <a:off x="-3697" y="3581971"/>
            <a:ext cx="8117317" cy="216000"/>
            <a:chOff x="-2018" y="3168305"/>
            <a:chExt cx="8117317" cy="216000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EC69C354-BB9B-4FFB-BF4A-43F2E3DBE8AF}"/>
                </a:ext>
              </a:extLst>
            </p:cNvPr>
            <p:cNvSpPr/>
            <p:nvPr/>
          </p:nvSpPr>
          <p:spPr>
            <a:xfrm>
              <a:off x="-2018" y="3168305"/>
              <a:ext cx="8117317" cy="21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                                                               FAIR Accelerator / Experiments Installation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A956A5AE-8FF5-4DCE-B97D-205BA12AEB75}"/>
                </a:ext>
              </a:extLst>
            </p:cNvPr>
            <p:cNvSpPr txBox="1"/>
            <p:nvPr/>
          </p:nvSpPr>
          <p:spPr>
            <a:xfrm>
              <a:off x="7430293" y="3189477"/>
              <a:ext cx="587177" cy="19236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SIS100-FS</a:t>
              </a:r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497FC727-81B7-4CDA-9031-A131BA2ED358}"/>
                </a:ext>
              </a:extLst>
            </p:cNvPr>
            <p:cNvGrpSpPr/>
            <p:nvPr/>
          </p:nvGrpSpPr>
          <p:grpSpPr>
            <a:xfrm>
              <a:off x="5124112" y="3178721"/>
              <a:ext cx="911719" cy="192908"/>
              <a:chOff x="6648346" y="3115272"/>
              <a:chExt cx="911719" cy="192908"/>
            </a:xfrm>
          </p:grpSpPr>
          <p:sp>
            <p:nvSpPr>
              <p:cNvPr id="51" name="Raute 50">
                <a:extLst>
                  <a:ext uri="{FF2B5EF4-FFF2-40B4-BE49-F238E27FC236}">
                    <a16:creationId xmlns:a16="http://schemas.microsoft.com/office/drawing/2014/main" id="{A75276D5-A5BE-401A-A887-36A953E15221}"/>
                  </a:ext>
                </a:extLst>
              </p:cNvPr>
              <p:cNvSpPr/>
              <p:nvPr/>
            </p:nvSpPr>
            <p:spPr>
              <a:xfrm>
                <a:off x="6648346" y="3115272"/>
                <a:ext cx="172130" cy="172130"/>
              </a:xfrm>
              <a:prstGeom prst="diamond">
                <a:avLst/>
              </a:prstGeom>
              <a:solidFill>
                <a:srgbClr val="FFCE2D"/>
              </a:solidFill>
              <a:ln w="3175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CBB29450-4B84-4FB3-9F2A-A87564F397FC}"/>
                  </a:ext>
                </a:extLst>
              </p:cNvPr>
              <p:cNvSpPr txBox="1"/>
              <p:nvPr/>
            </p:nvSpPr>
            <p:spPr>
              <a:xfrm>
                <a:off x="6823645" y="3115820"/>
                <a:ext cx="736420" cy="192360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HEBT/SFRS-ES</a:t>
                </a:r>
              </a:p>
            </p:txBody>
          </p:sp>
        </p:grpSp>
      </p:grpSp>
      <p:sp>
        <p:nvSpPr>
          <p:cNvPr id="53" name="Stern mit 5 Zacken 84">
            <a:extLst>
              <a:ext uri="{FF2B5EF4-FFF2-40B4-BE49-F238E27FC236}">
                <a16:creationId xmlns:a16="http://schemas.microsoft.com/office/drawing/2014/main" id="{C6689A5E-95D3-4D37-8DDC-20A455A0B779}"/>
              </a:ext>
            </a:extLst>
          </p:cNvPr>
          <p:cNvSpPr/>
          <p:nvPr/>
        </p:nvSpPr>
        <p:spPr bwMode="auto">
          <a:xfrm>
            <a:off x="6894457" y="4082382"/>
            <a:ext cx="308167" cy="284693"/>
          </a:xfrm>
          <a:prstGeom prst="star5">
            <a:avLst/>
          </a:prstGeom>
          <a:gradFill flip="none" rotWithShape="1"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4" name="Stern mit 5 Zacken 85">
            <a:extLst>
              <a:ext uri="{FF2B5EF4-FFF2-40B4-BE49-F238E27FC236}">
                <a16:creationId xmlns:a16="http://schemas.microsoft.com/office/drawing/2014/main" id="{BE4CE87C-0B13-4688-9D92-2F26ACCE1B07}"/>
              </a:ext>
            </a:extLst>
          </p:cNvPr>
          <p:cNvSpPr/>
          <p:nvPr/>
        </p:nvSpPr>
        <p:spPr bwMode="auto">
          <a:xfrm>
            <a:off x="8850019" y="4483150"/>
            <a:ext cx="308167" cy="284693"/>
          </a:xfrm>
          <a:prstGeom prst="star5">
            <a:avLst/>
          </a:prstGeom>
          <a:gradFill flip="none" rotWithShape="1"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62B1402B-4394-4B62-AC8B-FA0AE26FB9A4}"/>
              </a:ext>
            </a:extLst>
          </p:cNvPr>
          <p:cNvSpPr/>
          <p:nvPr/>
        </p:nvSpPr>
        <p:spPr bwMode="auto">
          <a:xfrm>
            <a:off x="3017116" y="3041786"/>
            <a:ext cx="1998429" cy="216000"/>
          </a:xfrm>
          <a:prstGeom prst="rect">
            <a:avLst/>
          </a:prstGeom>
          <a:gradFill flip="none" rotWithShape="1">
            <a:gsLst>
              <a:gs pos="49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HBO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BE4CB67A-8A51-46F6-BA68-18400A25F6D1}"/>
              </a:ext>
            </a:extLst>
          </p:cNvPr>
          <p:cNvSpPr/>
          <p:nvPr/>
        </p:nvSpPr>
        <p:spPr bwMode="auto">
          <a:xfrm>
            <a:off x="4998174" y="3040913"/>
            <a:ext cx="4150117" cy="216000"/>
          </a:xfrm>
          <a:prstGeom prst="rect">
            <a:avLst/>
          </a:prstGeom>
          <a:gradFill flip="none" rotWithShape="1">
            <a:gsLst>
              <a:gs pos="52000">
                <a:schemeClr val="accent4"/>
              </a:gs>
              <a:gs pos="10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Regular Operation of Tech. Buildings Infrastructure 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1584BDEE-A188-454F-987E-DCDA13A886BD}"/>
              </a:ext>
            </a:extLst>
          </p:cNvPr>
          <p:cNvSpPr/>
          <p:nvPr/>
        </p:nvSpPr>
        <p:spPr bwMode="auto">
          <a:xfrm>
            <a:off x="5712" y="1136905"/>
            <a:ext cx="941887" cy="3806596"/>
          </a:xfrm>
          <a:prstGeom prst="rect">
            <a:avLst/>
          </a:prstGeom>
          <a:solidFill>
            <a:srgbClr val="D9D9D9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8E23B187-DFDE-45F8-BF31-B8BD74C5B846}"/>
              </a:ext>
            </a:extLst>
          </p:cNvPr>
          <p:cNvSpPr txBox="1"/>
          <p:nvPr/>
        </p:nvSpPr>
        <p:spPr bwMode="auto">
          <a:xfrm>
            <a:off x="7209764" y="3983949"/>
            <a:ext cx="610740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l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Start of ES</a:t>
            </a:r>
          </a:p>
          <a:p>
            <a:pPr marL="0" marR="0" lvl="0" indent="0" algn="l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science program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12E8D734-425B-4DDA-B2D9-1409C02A2633}"/>
              </a:ext>
            </a:extLst>
          </p:cNvPr>
          <p:cNvSpPr txBox="1"/>
          <p:nvPr/>
        </p:nvSpPr>
        <p:spPr bwMode="auto">
          <a:xfrm>
            <a:off x="7811146" y="4049119"/>
            <a:ext cx="1332854" cy="48474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start of </a:t>
            </a:r>
            <a:r>
              <a:rPr kumimoji="0" lang="en-A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science program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&amp; first science+ program</a:t>
            </a:r>
          </a:p>
        </p:txBody>
      </p:sp>
      <p:sp>
        <p:nvSpPr>
          <p:cNvPr id="60" name="Stern: 7 Zacken 59">
            <a:extLst>
              <a:ext uri="{FF2B5EF4-FFF2-40B4-BE49-F238E27FC236}">
                <a16:creationId xmlns:a16="http://schemas.microsoft.com/office/drawing/2014/main" id="{472E25E9-A96E-478B-AEFA-C6D01B0A4F0C}"/>
              </a:ext>
            </a:extLst>
          </p:cNvPr>
          <p:cNvSpPr/>
          <p:nvPr/>
        </p:nvSpPr>
        <p:spPr bwMode="auto">
          <a:xfrm>
            <a:off x="4695120" y="1370190"/>
            <a:ext cx="200715" cy="200715"/>
          </a:xfrm>
          <a:prstGeom prst="star7">
            <a:avLst/>
          </a:prstGeom>
          <a:solidFill>
            <a:srgbClr val="FDBB6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63DCA822-BEA5-488C-89E3-A6D1760950F4}"/>
              </a:ext>
            </a:extLst>
          </p:cNvPr>
          <p:cNvSpPr txBox="1"/>
          <p:nvPr/>
        </p:nvSpPr>
        <p:spPr bwMode="auto">
          <a:xfrm>
            <a:off x="4842209" y="1373649"/>
            <a:ext cx="835485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600" dirty="0"/>
              <a:t>First beam in T1S1</a:t>
            </a:r>
          </a:p>
        </p:txBody>
      </p:sp>
      <p:sp>
        <p:nvSpPr>
          <p:cNvPr id="62" name="Fußzeilenplatzhalter 61">
            <a:extLst>
              <a:ext uri="{FF2B5EF4-FFF2-40B4-BE49-F238E27FC236}">
                <a16:creationId xmlns:a16="http://schemas.microsoft.com/office/drawing/2014/main" id="{4D70DBFD-B9C4-4AAD-BEB1-1D147ECDA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63" name="Foliennummernplatzhalter 62">
            <a:extLst>
              <a:ext uri="{FF2B5EF4-FFF2-40B4-BE49-F238E27FC236}">
                <a16:creationId xmlns:a16="http://schemas.microsoft.com/office/drawing/2014/main" id="{8F104932-04DF-4CAF-BFAB-1F64BD3F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64" name="Datumsplatzhalter 63">
            <a:extLst>
              <a:ext uri="{FF2B5EF4-FFF2-40B4-BE49-F238E27FC236}">
                <a16:creationId xmlns:a16="http://schemas.microsoft.com/office/drawing/2014/main" id="{90BED633-AAB0-4602-806C-51DAF22A1A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E6872C2-367C-4757-BBC9-863067A462C0}" type="datetime1">
              <a:rPr lang="de-DE" smtClean="0"/>
              <a:t>07.05.25</a:t>
            </a:fld>
            <a:endParaRPr lang="de-DE" dirty="0"/>
          </a:p>
        </p:txBody>
      </p: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619B8E62-97AD-A3C8-84C1-36193EC39CE8}"/>
              </a:ext>
            </a:extLst>
          </p:cNvPr>
          <p:cNvCxnSpPr/>
          <p:nvPr/>
        </p:nvCxnSpPr>
        <p:spPr>
          <a:xfrm>
            <a:off x="1754459" y="1425510"/>
            <a:ext cx="0" cy="331847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feld 65">
            <a:extLst>
              <a:ext uri="{FF2B5EF4-FFF2-40B4-BE49-F238E27FC236}">
                <a16:creationId xmlns:a16="http://schemas.microsoft.com/office/drawing/2014/main" id="{B86854A2-A8A5-6620-26C0-EED7A49CB03D}"/>
              </a:ext>
            </a:extLst>
          </p:cNvPr>
          <p:cNvSpPr txBox="1"/>
          <p:nvPr/>
        </p:nvSpPr>
        <p:spPr>
          <a:xfrm>
            <a:off x="1524475" y="4751115"/>
            <a:ext cx="529312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50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714495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nhaltsplatzhalter 38">
            <a:extLst>
              <a:ext uri="{FF2B5EF4-FFF2-40B4-BE49-F238E27FC236}">
                <a16:creationId xmlns:a16="http://schemas.microsoft.com/office/drawing/2014/main" id="{DD938663-D2F8-4717-8CFB-51E1E27E3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1015" y="1242222"/>
            <a:ext cx="4730347" cy="3678237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73AA778C-1196-34FD-7AD8-B688DD56C1B6}"/>
              </a:ext>
            </a:extLst>
          </p:cNvPr>
          <p:cNvSpPr/>
          <p:nvPr/>
        </p:nvSpPr>
        <p:spPr>
          <a:xfrm rot="5400000">
            <a:off x="7095398" y="-605163"/>
            <a:ext cx="588396" cy="3740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F377E3A-5485-F32F-30BA-002D6E862CC9}"/>
              </a:ext>
            </a:extLst>
          </p:cNvPr>
          <p:cNvSpPr/>
          <p:nvPr/>
        </p:nvSpPr>
        <p:spPr>
          <a:xfrm>
            <a:off x="4961614" y="1022625"/>
            <a:ext cx="588396" cy="3740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510AC4-4B31-4E8E-9E4B-BF18A0F2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b="1" dirty="0">
                <a:solidFill>
                  <a:schemeClr val="tx1"/>
                </a:solidFill>
                <a:latin typeface="+mn-ea"/>
                <a:cs typeface="Calibri" panose="020F0502020204030204" pitchFamily="34" charset="0"/>
              </a:rPr>
              <a:t>First 3 major Commissioning Milestones</a:t>
            </a:r>
            <a:endParaRPr lang="en-US" dirty="0"/>
          </a:p>
        </p:txBody>
      </p:sp>
      <p:sp>
        <p:nvSpPr>
          <p:cNvPr id="41" name="Fußzeilenplatzhalter 40">
            <a:extLst>
              <a:ext uri="{FF2B5EF4-FFF2-40B4-BE49-F238E27FC236}">
                <a16:creationId xmlns:a16="http://schemas.microsoft.com/office/drawing/2014/main" id="{B24CF076-958E-4147-837C-48693C923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5768" y="4920459"/>
            <a:ext cx="3136599" cy="267868"/>
          </a:xfrm>
        </p:spPr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sp>
        <p:nvSpPr>
          <p:cNvPr id="42" name="Foliennummernplatzhalter 41">
            <a:extLst>
              <a:ext uri="{FF2B5EF4-FFF2-40B4-BE49-F238E27FC236}">
                <a16:creationId xmlns:a16="http://schemas.microsoft.com/office/drawing/2014/main" id="{0E7A421F-06EB-49DA-ADAA-E149A8D5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43" name="Datumsplatzhalter 42">
            <a:extLst>
              <a:ext uri="{FF2B5EF4-FFF2-40B4-BE49-F238E27FC236}">
                <a16:creationId xmlns:a16="http://schemas.microsoft.com/office/drawing/2014/main" id="{E0411B56-50DA-4831-91AB-3743A372FB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E8AE1A-48F9-48F7-BE7B-189350C25A74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B5F5A6-EC0D-AF62-2591-D932B1802375}"/>
              </a:ext>
            </a:extLst>
          </p:cNvPr>
          <p:cNvSpPr txBox="1">
            <a:spLocks/>
          </p:cNvSpPr>
          <p:nvPr/>
        </p:nvSpPr>
        <p:spPr bwMode="auto">
          <a:xfrm>
            <a:off x="3187099" y="1971692"/>
            <a:ext cx="2556604" cy="2530236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Q2/2025 </a:t>
            </a:r>
            <a:r>
              <a:rPr lang="en-GB" sz="1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Q4/2025: </a:t>
            </a:r>
            <a:r>
              <a:rPr lang="en-GB" sz="1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 plant “Cryo2” (building K0720A &amp; parts of main supply building H0719A) (see coloured area right)</a:t>
            </a:r>
          </a:p>
          <a:p>
            <a:endParaRPr lang="en-GB" sz="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Q4/2025: start of first commissioning activities in Transfer Lines T1S2 and subsequently T1S1</a:t>
            </a:r>
          </a:p>
          <a:p>
            <a:pPr marL="0" indent="0">
              <a:buNone/>
            </a:pPr>
            <a:r>
              <a:rPr lang="en-GB" sz="1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(both ready for beam in Q4/2026)</a:t>
            </a:r>
          </a:p>
          <a:p>
            <a:endParaRPr lang="en-GB" sz="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Q1/2026 commissioning of FAIR Control Centre and new Main Control Room</a:t>
            </a:r>
          </a:p>
          <a:p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charset="2"/>
              <a:buNone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4C5742D-C48B-7076-55B4-5D288C373DC7}"/>
              </a:ext>
            </a:extLst>
          </p:cNvPr>
          <p:cNvSpPr txBox="1"/>
          <p:nvPr/>
        </p:nvSpPr>
        <p:spPr bwMode="auto">
          <a:xfrm>
            <a:off x="3187099" y="1169543"/>
            <a:ext cx="47617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ym typeface="Wingdings" pitchFamily="2" charset="2"/>
              </a:rPr>
              <a:t> Early Science</a:t>
            </a:r>
            <a:r>
              <a:rPr lang="en-GB" sz="1200" dirty="0"/>
              <a:t> commissioning schedule on section level</a:t>
            </a:r>
            <a:endParaRPr lang="en-GB" sz="7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EC2DA7C-2232-69FA-83CA-0E721922D4B1}"/>
              </a:ext>
            </a:extLst>
          </p:cNvPr>
          <p:cNvGrpSpPr/>
          <p:nvPr/>
        </p:nvGrpSpPr>
        <p:grpSpPr>
          <a:xfrm>
            <a:off x="119186" y="1089651"/>
            <a:ext cx="2796557" cy="3730807"/>
            <a:chOff x="47625" y="938577"/>
            <a:chExt cx="2796557" cy="3730807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C7BA59E-A899-37DF-FD21-63C371D0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93" y="938577"/>
              <a:ext cx="2756489" cy="37308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87E24E3D-1C7C-F21F-AD2F-F2C442E0720E}"/>
                </a:ext>
              </a:extLst>
            </p:cNvPr>
            <p:cNvGrpSpPr/>
            <p:nvPr/>
          </p:nvGrpSpPr>
          <p:grpSpPr>
            <a:xfrm>
              <a:off x="47625" y="993775"/>
              <a:ext cx="1216025" cy="405199"/>
              <a:chOff x="47625" y="993775"/>
              <a:chExt cx="1216025" cy="405199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EFA76EB7-8F2B-A510-9832-64E409C58567}"/>
                  </a:ext>
                </a:extLst>
              </p:cNvPr>
              <p:cNvSpPr/>
              <p:nvPr/>
            </p:nvSpPr>
            <p:spPr bwMode="auto">
              <a:xfrm>
                <a:off x="57150" y="1032161"/>
                <a:ext cx="511175" cy="63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F9F9D04F-3783-6FB7-61AD-14F0274DF38A}"/>
                  </a:ext>
                </a:extLst>
              </p:cNvPr>
              <p:cNvSpPr/>
              <p:nvPr/>
            </p:nvSpPr>
            <p:spPr bwMode="auto">
              <a:xfrm>
                <a:off x="47625" y="1298861"/>
                <a:ext cx="974725" cy="72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2DA40097-8DD3-0181-AC70-75B488333434}"/>
                  </a:ext>
                </a:extLst>
              </p:cNvPr>
              <p:cNvSpPr/>
              <p:nvPr/>
            </p:nvSpPr>
            <p:spPr bwMode="auto">
              <a:xfrm>
                <a:off x="387350" y="1298861"/>
                <a:ext cx="492125" cy="66389"/>
              </a:xfrm>
              <a:prstGeom prst="rect">
                <a:avLst/>
              </a:prstGeom>
              <a:solidFill>
                <a:srgbClr val="80C8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92D050"/>
                  </a:solidFill>
                </a:endParaRP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E0AC36CA-74F6-7AD5-D30D-C67466A4A098}"/>
                  </a:ext>
                </a:extLst>
              </p:cNvPr>
              <p:cNvSpPr txBox="1"/>
              <p:nvPr/>
            </p:nvSpPr>
            <p:spPr bwMode="auto">
              <a:xfrm>
                <a:off x="368300" y="1260475"/>
                <a:ext cx="554960" cy="138499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CA" sz="300" dirty="0">
                    <a:solidFill>
                      <a:schemeClr val="bg1"/>
                    </a:solidFill>
                  </a:rPr>
                  <a:t>Cryo2 Commissioning</a:t>
                </a:r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A4F5DB0-50FA-D12F-F7D7-761F63378261}"/>
                  </a:ext>
                </a:extLst>
              </p:cNvPr>
              <p:cNvSpPr/>
              <p:nvPr/>
            </p:nvSpPr>
            <p:spPr bwMode="auto">
              <a:xfrm>
                <a:off x="561975" y="1028699"/>
                <a:ext cx="701675" cy="60326"/>
              </a:xfrm>
              <a:prstGeom prst="rect">
                <a:avLst/>
              </a:prstGeom>
              <a:solidFill>
                <a:srgbClr val="7E9FE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92D050"/>
                  </a:solidFill>
                </a:endParaRP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C0E13873-3D05-D7CF-0524-B833F0237582}"/>
                  </a:ext>
                </a:extLst>
              </p:cNvPr>
              <p:cNvSpPr txBox="1"/>
              <p:nvPr/>
            </p:nvSpPr>
            <p:spPr bwMode="auto">
              <a:xfrm>
                <a:off x="577850" y="993775"/>
                <a:ext cx="623889" cy="138499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CA" sz="300" dirty="0">
                    <a:solidFill>
                      <a:schemeClr val="bg1"/>
                    </a:solidFill>
                  </a:rPr>
                  <a:t>FSB – ES Commissioning</a:t>
                </a:r>
              </a:p>
            </p:txBody>
          </p:sp>
        </p:grpSp>
      </p:grpSp>
      <p:sp>
        <p:nvSpPr>
          <p:cNvPr id="27" name="Freihandform 26">
            <a:extLst>
              <a:ext uri="{FF2B5EF4-FFF2-40B4-BE49-F238E27FC236}">
                <a16:creationId xmlns:a16="http://schemas.microsoft.com/office/drawing/2014/main" id="{ED43FCF4-4B96-C157-B4C2-AC69919FA5D0}"/>
              </a:ext>
            </a:extLst>
          </p:cNvPr>
          <p:cNvSpPr/>
          <p:nvPr/>
        </p:nvSpPr>
        <p:spPr>
          <a:xfrm>
            <a:off x="7246620" y="3014254"/>
            <a:ext cx="248194" cy="133895"/>
          </a:xfrm>
          <a:custGeom>
            <a:avLst/>
            <a:gdLst>
              <a:gd name="connsiteX0" fmla="*/ 6531 w 248194"/>
              <a:gd name="connsiteY0" fmla="*/ 0 h 133895"/>
              <a:gd name="connsiteX1" fmla="*/ 0 w 248194"/>
              <a:gd name="connsiteY1" fmla="*/ 91440 h 133895"/>
              <a:gd name="connsiteX2" fmla="*/ 71846 w 248194"/>
              <a:gd name="connsiteY2" fmla="*/ 130629 h 133895"/>
              <a:gd name="connsiteX3" fmla="*/ 160020 w 248194"/>
              <a:gd name="connsiteY3" fmla="*/ 133895 h 133895"/>
              <a:gd name="connsiteX4" fmla="*/ 248194 w 248194"/>
              <a:gd name="connsiteY4" fmla="*/ 114300 h 133895"/>
              <a:gd name="connsiteX5" fmla="*/ 235131 w 248194"/>
              <a:gd name="connsiteY5" fmla="*/ 45720 h 133895"/>
              <a:gd name="connsiteX6" fmla="*/ 97971 w 248194"/>
              <a:gd name="connsiteY6" fmla="*/ 65315 h 133895"/>
              <a:gd name="connsiteX7" fmla="*/ 35923 w 248194"/>
              <a:gd name="connsiteY7" fmla="*/ 42455 h 133895"/>
              <a:gd name="connsiteX8" fmla="*/ 6531 w 248194"/>
              <a:gd name="connsiteY8" fmla="*/ 0 h 13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194" h="133895">
                <a:moveTo>
                  <a:pt x="6531" y="0"/>
                </a:moveTo>
                <a:lnTo>
                  <a:pt x="0" y="91440"/>
                </a:lnTo>
                <a:lnTo>
                  <a:pt x="71846" y="130629"/>
                </a:lnTo>
                <a:lnTo>
                  <a:pt x="160020" y="133895"/>
                </a:lnTo>
                <a:lnTo>
                  <a:pt x="248194" y="114300"/>
                </a:lnTo>
                <a:lnTo>
                  <a:pt x="235131" y="45720"/>
                </a:lnTo>
                <a:lnTo>
                  <a:pt x="97971" y="65315"/>
                </a:lnTo>
                <a:lnTo>
                  <a:pt x="35923" y="42455"/>
                </a:lnTo>
                <a:lnTo>
                  <a:pt x="6531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4D551694-9B57-F740-C1F6-1F4716B28C6C}"/>
              </a:ext>
            </a:extLst>
          </p:cNvPr>
          <p:cNvSpPr/>
          <p:nvPr/>
        </p:nvSpPr>
        <p:spPr>
          <a:xfrm>
            <a:off x="7396843" y="2929346"/>
            <a:ext cx="336368" cy="133894"/>
          </a:xfrm>
          <a:custGeom>
            <a:avLst/>
            <a:gdLst>
              <a:gd name="connsiteX0" fmla="*/ 336368 w 336368"/>
              <a:gd name="connsiteY0" fmla="*/ 0 h 133894"/>
              <a:gd name="connsiteX1" fmla="*/ 39188 w 336368"/>
              <a:gd name="connsiteY1" fmla="*/ 65314 h 133894"/>
              <a:gd name="connsiteX2" fmla="*/ 0 w 336368"/>
              <a:gd name="connsiteY2" fmla="*/ 133894 h 133894"/>
              <a:gd name="connsiteX3" fmla="*/ 306977 w 336368"/>
              <a:gd name="connsiteY3" fmla="*/ 65314 h 133894"/>
              <a:gd name="connsiteX4" fmla="*/ 336368 w 336368"/>
              <a:gd name="connsiteY4" fmla="*/ 0 h 13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368" h="133894">
                <a:moveTo>
                  <a:pt x="336368" y="0"/>
                </a:moveTo>
                <a:lnTo>
                  <a:pt x="39188" y="65314"/>
                </a:lnTo>
                <a:lnTo>
                  <a:pt x="0" y="133894"/>
                </a:lnTo>
                <a:lnTo>
                  <a:pt x="306977" y="65314"/>
                </a:lnTo>
                <a:lnTo>
                  <a:pt x="33636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B045D883-DDAA-EDF2-4706-4B8335DEC0B9}"/>
              </a:ext>
            </a:extLst>
          </p:cNvPr>
          <p:cNvSpPr/>
          <p:nvPr/>
        </p:nvSpPr>
        <p:spPr>
          <a:xfrm>
            <a:off x="7491549" y="2971800"/>
            <a:ext cx="300445" cy="182880"/>
          </a:xfrm>
          <a:custGeom>
            <a:avLst/>
            <a:gdLst>
              <a:gd name="connsiteX0" fmla="*/ 277585 w 300445"/>
              <a:gd name="connsiteY0" fmla="*/ 0 h 182880"/>
              <a:gd name="connsiteX1" fmla="*/ 212271 w 300445"/>
              <a:gd name="connsiteY1" fmla="*/ 39189 h 182880"/>
              <a:gd name="connsiteX2" fmla="*/ 0 w 300445"/>
              <a:gd name="connsiteY2" fmla="*/ 81643 h 182880"/>
              <a:gd name="connsiteX3" fmla="*/ 9797 w 300445"/>
              <a:gd name="connsiteY3" fmla="*/ 153489 h 182880"/>
              <a:gd name="connsiteX4" fmla="*/ 104502 w 300445"/>
              <a:gd name="connsiteY4" fmla="*/ 166551 h 182880"/>
              <a:gd name="connsiteX5" fmla="*/ 146957 w 300445"/>
              <a:gd name="connsiteY5" fmla="*/ 182880 h 182880"/>
              <a:gd name="connsiteX6" fmla="*/ 186145 w 300445"/>
              <a:gd name="connsiteY6" fmla="*/ 124097 h 182880"/>
              <a:gd name="connsiteX7" fmla="*/ 235131 w 300445"/>
              <a:gd name="connsiteY7" fmla="*/ 120831 h 182880"/>
              <a:gd name="connsiteX8" fmla="*/ 235131 w 300445"/>
              <a:gd name="connsiteY8" fmla="*/ 140426 h 182880"/>
              <a:gd name="connsiteX9" fmla="*/ 300445 w 300445"/>
              <a:gd name="connsiteY9" fmla="*/ 140426 h 182880"/>
              <a:gd name="connsiteX10" fmla="*/ 277585 w 300445"/>
              <a:gd name="connsiteY10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445" h="182880">
                <a:moveTo>
                  <a:pt x="277585" y="0"/>
                </a:moveTo>
                <a:lnTo>
                  <a:pt x="212271" y="39189"/>
                </a:lnTo>
                <a:lnTo>
                  <a:pt x="0" y="81643"/>
                </a:lnTo>
                <a:lnTo>
                  <a:pt x="9797" y="153489"/>
                </a:lnTo>
                <a:lnTo>
                  <a:pt x="104502" y="166551"/>
                </a:lnTo>
                <a:lnTo>
                  <a:pt x="146957" y="182880"/>
                </a:lnTo>
                <a:lnTo>
                  <a:pt x="186145" y="124097"/>
                </a:lnTo>
                <a:lnTo>
                  <a:pt x="235131" y="120831"/>
                </a:lnTo>
                <a:lnTo>
                  <a:pt x="235131" y="140426"/>
                </a:lnTo>
                <a:lnTo>
                  <a:pt x="300445" y="140426"/>
                </a:lnTo>
                <a:lnTo>
                  <a:pt x="277585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36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DE89D-E2C7-27DA-BC92-C898E32B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 of Commissioning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85438C-4B2C-AC61-D970-C5357BCA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F3A3AD-D753-15E5-8093-45880BC390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A7BC00-53EC-4509-AF3F-20733AF44EB3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657E9B-E5A5-A068-DF14-618E5016A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cxnSp>
        <p:nvCxnSpPr>
          <p:cNvPr id="7" name="Gerader Verbinder 14">
            <a:extLst>
              <a:ext uri="{FF2B5EF4-FFF2-40B4-BE49-F238E27FC236}">
                <a16:creationId xmlns:a16="http://schemas.microsoft.com/office/drawing/2014/main" id="{7552CF97-B249-4AAB-D82F-5BFDEE56E512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5079501" y="3675437"/>
            <a:ext cx="0" cy="45826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28">
            <a:extLst>
              <a:ext uri="{FF2B5EF4-FFF2-40B4-BE49-F238E27FC236}">
                <a16:creationId xmlns:a16="http://schemas.microsoft.com/office/drawing/2014/main" id="{68794856-7194-6C4E-8131-21906E718FA1}"/>
              </a:ext>
            </a:extLst>
          </p:cNvPr>
          <p:cNvCxnSpPr>
            <a:cxnSpLocks/>
            <a:stCxn id="17" idx="2"/>
          </p:cNvCxnSpPr>
          <p:nvPr/>
        </p:nvCxnSpPr>
        <p:spPr bwMode="auto">
          <a:xfrm>
            <a:off x="3860962" y="3675437"/>
            <a:ext cx="0" cy="42123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8916598E-9B37-9FB0-64A9-DB319DA567D4}"/>
              </a:ext>
            </a:extLst>
          </p:cNvPr>
          <p:cNvSpPr txBox="1"/>
          <p:nvPr/>
        </p:nvSpPr>
        <p:spPr bwMode="auto">
          <a:xfrm flipH="1">
            <a:off x="95744" y="1106678"/>
            <a:ext cx="8995548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Commissioning is organized as a subproject within FAIR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fully integrated in FAIR management lead team with other sub project leaders and in GSI accelerator organisation (ACC)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fully integrated into FAIR reporting structures (planning, risk management, controlling) and committees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Subproject Commissioning is divided in 12 work packages with dedicated work package leaders (commissioning responsible)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Full integration of experiment groups and facility management (technical building infrastructure) in the commissioning process</a:t>
            </a:r>
            <a:endParaRPr lang="en-GB" sz="11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8BA3DD2-B83D-E85F-8345-54E2F35C4995}"/>
              </a:ext>
            </a:extLst>
          </p:cNvPr>
          <p:cNvCxnSpPr>
            <a:cxnSpLocks/>
          </p:cNvCxnSpPr>
          <p:nvPr/>
        </p:nvCxnSpPr>
        <p:spPr bwMode="auto">
          <a:xfrm>
            <a:off x="8553022" y="4358107"/>
            <a:ext cx="53827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7335ECB1-07DB-581A-87C2-E58C97DC7B80}"/>
              </a:ext>
            </a:extLst>
          </p:cNvPr>
          <p:cNvSpPr txBox="1"/>
          <p:nvPr/>
        </p:nvSpPr>
        <p:spPr bwMode="auto">
          <a:xfrm>
            <a:off x="8476950" y="3914934"/>
            <a:ext cx="717709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8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first science</a:t>
            </a:r>
          </a:p>
          <a:p>
            <a:pPr algn="l"/>
            <a:r>
              <a:rPr lang="en-GB" sz="8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and beyond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AB929CC-104A-5557-7A04-7C8C8AAC7739}"/>
              </a:ext>
            </a:extLst>
          </p:cNvPr>
          <p:cNvGrpSpPr/>
          <p:nvPr/>
        </p:nvGrpSpPr>
        <p:grpSpPr>
          <a:xfrm>
            <a:off x="4477993" y="3169905"/>
            <a:ext cx="1203016" cy="505532"/>
            <a:chOff x="4936883" y="0"/>
            <a:chExt cx="1066561" cy="422147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9318F1A-69A3-A2BA-E721-BAA6E73B7685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339BB15-7E2C-79EA-F926-F556FC30598F}"/>
                </a:ext>
              </a:extLst>
            </p:cNvPr>
            <p:cNvSpPr txBox="1"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FAIR Project Lead</a:t>
              </a:r>
            </a:p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J. Blaurock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42F85CA-D5F5-CBAF-9655-3A0EF67AC273}"/>
              </a:ext>
            </a:extLst>
          </p:cNvPr>
          <p:cNvGrpSpPr/>
          <p:nvPr/>
        </p:nvGrpSpPr>
        <p:grpSpPr>
          <a:xfrm>
            <a:off x="3259454" y="3169905"/>
            <a:ext cx="1203016" cy="505532"/>
            <a:chOff x="4936883" y="0"/>
            <a:chExt cx="1066561" cy="422147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3DB680E-3499-6225-F9D4-4E65C837F233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15638D7-53B7-AA7F-741B-3243F8CBFF51}"/>
                </a:ext>
              </a:extLst>
            </p:cNvPr>
            <p:cNvSpPr txBox="1"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Head Accelerator Operation &amp; Development</a:t>
              </a:r>
            </a:p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R. Assmann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17C267B-FDB2-DFF1-30F1-80FF71BAB9BE}"/>
              </a:ext>
            </a:extLst>
          </p:cNvPr>
          <p:cNvGrpSpPr/>
          <p:nvPr/>
        </p:nvGrpSpPr>
        <p:grpSpPr>
          <a:xfrm>
            <a:off x="3876485" y="2617829"/>
            <a:ext cx="1203016" cy="505532"/>
            <a:chOff x="4936883" y="0"/>
            <a:chExt cx="1066561" cy="422147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C9436EE-782D-5C5E-8D2D-81598B60735C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B93ADD7-FDC3-9B27-0400-7EF8E3C13EF5}"/>
                </a:ext>
              </a:extLst>
            </p:cNvPr>
            <p:cNvSpPr txBox="1"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Technical </a:t>
              </a:r>
              <a:r>
                <a:rPr lang="de-DE" sz="800" dirty="0" err="1">
                  <a:solidFill>
                    <a:prstClr val="white"/>
                  </a:solidFill>
                  <a:latin typeface="Arial"/>
                </a:rPr>
                <a:t>Director</a:t>
              </a:r>
              <a:endParaRPr lang="de-DE" sz="800" dirty="0">
                <a:solidFill>
                  <a:prstClr val="white"/>
                </a:solidFill>
                <a:latin typeface="Arial"/>
              </a:endParaRPr>
            </a:p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J. Blaurock</a:t>
              </a:r>
            </a:p>
          </p:txBody>
        </p:sp>
      </p:grp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484229BF-48E5-6FA6-FC43-029F3EDA089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19003" y="4046502"/>
            <a:ext cx="2043082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2478A92A-7130-04EA-0516-EF662E726068}"/>
              </a:ext>
            </a:extLst>
          </p:cNvPr>
          <p:cNvSpPr txBox="1"/>
          <p:nvPr/>
        </p:nvSpPr>
        <p:spPr bwMode="auto">
          <a:xfrm>
            <a:off x="1832760" y="3555953"/>
            <a:ext cx="1494673" cy="5078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900" dirty="0"/>
              <a:t>Line management </a:t>
            </a:r>
            <a:br>
              <a:rPr lang="en-US" sz="900" dirty="0"/>
            </a:br>
            <a:r>
              <a:rPr lang="en-US" sz="900" dirty="0"/>
              <a:t>S. Reimann to operations department OPE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B84F8C1-A062-4EA8-2BE7-CDF9D874890B}"/>
              </a:ext>
            </a:extLst>
          </p:cNvPr>
          <p:cNvSpPr txBox="1"/>
          <p:nvPr/>
        </p:nvSpPr>
        <p:spPr bwMode="auto">
          <a:xfrm>
            <a:off x="5794132" y="2571750"/>
            <a:ext cx="3190842" cy="83099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Note: handover to operation organisation after delivering beam with project completion parameters (PCP) on target:</a:t>
            </a:r>
          </a:p>
          <a:p>
            <a:pPr algn="l"/>
            <a:endParaRPr lang="en-GB" sz="8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800" b="1" dirty="0">
                <a:latin typeface="Aptos" panose="020B0004020202020204" pitchFamily="34" charset="0"/>
                <a:cs typeface="Calibri" panose="020F0502020204030204" pitchFamily="34" charset="0"/>
              </a:rPr>
              <a:t>Early Science: </a:t>
            </a:r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	238U73+, 1 GeV/u, 2E9 ions/second</a:t>
            </a:r>
          </a:p>
          <a:p>
            <a:r>
              <a:rPr lang="en-GB" sz="800" b="1" dirty="0">
                <a:latin typeface="Aptos" panose="020B0004020202020204" pitchFamily="34" charset="0"/>
                <a:cs typeface="Calibri" panose="020F0502020204030204" pitchFamily="34" charset="0"/>
              </a:rPr>
              <a:t>First Science: </a:t>
            </a:r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	238U28+, 1.4 GeV/u (60Tm), 2.5E10 ions/cycle</a:t>
            </a:r>
          </a:p>
          <a:p>
            <a:r>
              <a:rPr lang="en-GB" sz="800" b="1" dirty="0">
                <a:latin typeface="Aptos" panose="020B0004020202020204" pitchFamily="34" charset="0"/>
                <a:cs typeface="Calibri" panose="020F0502020204030204" pitchFamily="34" charset="0"/>
              </a:rPr>
              <a:t>First Science+:</a:t>
            </a:r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 	197Au79+, 11 GeV/u, 1E7 ions/second</a:t>
            </a:r>
            <a:endParaRPr lang="en-US" sz="800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128BC2F-6083-5153-099A-D0598D1B4172}"/>
              </a:ext>
            </a:extLst>
          </p:cNvPr>
          <p:cNvGrpSpPr/>
          <p:nvPr/>
        </p:nvGrpSpPr>
        <p:grpSpPr>
          <a:xfrm>
            <a:off x="558749" y="3647059"/>
            <a:ext cx="1203016" cy="505532"/>
            <a:chOff x="4936869" y="0"/>
            <a:chExt cx="1066575" cy="422147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728F3BDC-D83D-AA0E-8859-D32DDEB69A1C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FB13D85-F5E4-EFF9-E1FA-B19B866E1E67}"/>
                </a:ext>
              </a:extLst>
            </p:cNvPr>
            <p:cNvSpPr txBox="1"/>
            <p:nvPr/>
          </p:nvSpPr>
          <p:spPr>
            <a:xfrm>
              <a:off x="4936869" y="0"/>
              <a:ext cx="1066558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/>
              <a:r>
                <a:rPr lang="en-GB" sz="800" dirty="0">
                  <a:latin typeface="Aptos" panose="020B0004020202020204" pitchFamily="34" charset="0"/>
                </a:rPr>
                <a:t>associated GSI-group </a:t>
              </a:r>
              <a:br>
                <a:rPr lang="en-GB" sz="800" dirty="0">
                  <a:latin typeface="Aptos" panose="020B0004020202020204" pitchFamily="34" charset="0"/>
                </a:rPr>
              </a:br>
              <a:r>
                <a:rPr lang="en-GB" sz="800" dirty="0">
                  <a:latin typeface="Aptos" panose="020B0004020202020204" pitchFamily="34" charset="0"/>
                </a:rPr>
                <a:t>(FAIR Commissioning and Operation) in ACC-OPE</a:t>
              </a:r>
            </a:p>
          </p:txBody>
        </p:sp>
      </p:grpSp>
      <p:cxnSp>
        <p:nvCxnSpPr>
          <p:cNvPr id="27" name="Gerade Verbindung 25">
            <a:extLst>
              <a:ext uri="{FF2B5EF4-FFF2-40B4-BE49-F238E27FC236}">
                <a16:creationId xmlns:a16="http://schemas.microsoft.com/office/drawing/2014/main" id="{9AA62EDF-4A1F-908F-3053-251669616C8E}"/>
              </a:ext>
            </a:extLst>
          </p:cNvPr>
          <p:cNvCxnSpPr>
            <a:cxnSpLocks/>
          </p:cNvCxnSpPr>
          <p:nvPr/>
        </p:nvCxnSpPr>
        <p:spPr bwMode="auto">
          <a:xfrm flipH="1">
            <a:off x="531924" y="2696088"/>
            <a:ext cx="112676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37">
            <a:extLst>
              <a:ext uri="{FF2B5EF4-FFF2-40B4-BE49-F238E27FC236}">
                <a16:creationId xmlns:a16="http://schemas.microsoft.com/office/drawing/2014/main" id="{0EECEBEA-94D6-3AC0-B3BD-232A0CD7FA69}"/>
              </a:ext>
            </a:extLst>
          </p:cNvPr>
          <p:cNvCxnSpPr>
            <a:cxnSpLocks/>
          </p:cNvCxnSpPr>
          <p:nvPr/>
        </p:nvCxnSpPr>
        <p:spPr bwMode="auto">
          <a:xfrm flipH="1">
            <a:off x="531924" y="2894471"/>
            <a:ext cx="112676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A3CC4548-EB71-0995-C224-9955880FF01F}"/>
              </a:ext>
            </a:extLst>
          </p:cNvPr>
          <p:cNvSpPr txBox="1"/>
          <p:nvPr/>
        </p:nvSpPr>
        <p:spPr bwMode="auto">
          <a:xfrm>
            <a:off x="1657988" y="2571750"/>
            <a:ext cx="1904097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1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line management</a:t>
            </a:r>
          </a:p>
          <a:p>
            <a:pPr algn="l"/>
            <a:r>
              <a:rPr lang="en-GB" sz="11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project organisation (matrix)</a:t>
            </a:r>
          </a:p>
        </p:txBody>
      </p:sp>
      <p:graphicFrame>
        <p:nvGraphicFramePr>
          <p:cNvPr id="30" name="Inhaltsplatzhalter 7">
            <a:extLst>
              <a:ext uri="{FF2B5EF4-FFF2-40B4-BE49-F238E27FC236}">
                <a16:creationId xmlns:a16="http://schemas.microsoft.com/office/drawing/2014/main" id="{4086B119-FF60-F429-1A87-B8DDAB133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454603"/>
              </p:ext>
            </p:extLst>
          </p:nvPr>
        </p:nvGraphicFramePr>
        <p:xfrm>
          <a:off x="9994" y="3546830"/>
          <a:ext cx="8903475" cy="1583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074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58191-0EAA-B1DA-FDCF-D8A99E51D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Major Milestone: Commissioning of cryogenic plant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ABFFDC-F0A5-FA84-3E76-2BF23232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CBC2C8-BF68-8190-E9FE-1E7AA64D38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A7BC00-53EC-4509-AF3F-20733AF44EB3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3B769B6-A067-F917-310F-6C06D4F6C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79136E-7100-6051-D881-6D1D7FBB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53" t="-22" r="-8212" b="22"/>
          <a:stretch/>
        </p:blipFill>
        <p:spPr bwMode="auto">
          <a:xfrm>
            <a:off x="202367" y="920188"/>
            <a:ext cx="3762531" cy="3796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004F64-62F4-BDEB-2C1A-93A448C0D280}"/>
              </a:ext>
            </a:extLst>
          </p:cNvPr>
          <p:cNvSpPr txBox="1"/>
          <p:nvPr/>
        </p:nvSpPr>
        <p:spPr bwMode="auto">
          <a:xfrm>
            <a:off x="3872460" y="3530184"/>
            <a:ext cx="5123904" cy="13788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 defTabSz="6858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Cryo2 work package organization has been developed (as pilot for all further commissioning activities e.g. HEBT commissioning)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7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Organisation, processes and responsibilities including safety are clarified and documented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7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Lessons Learned from Cryo2 Commissioning are important for the next commissioning phases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1F9CC33-7ED0-A00D-D7AF-CDE6CD36E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991363" y="979217"/>
            <a:ext cx="4950270" cy="2175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31D22D0-C4DC-2BBD-8D33-50560C2A52CA}"/>
              </a:ext>
            </a:extLst>
          </p:cNvPr>
          <p:cNvSpPr txBox="1"/>
          <p:nvPr/>
        </p:nvSpPr>
        <p:spPr bwMode="auto">
          <a:xfrm>
            <a:off x="3991363" y="3154541"/>
            <a:ext cx="4359133" cy="226591"/>
          </a:xfrm>
          <a:prstGeom prst="rect">
            <a:avLst/>
          </a:prstGeom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en-US" sz="1000" dirty="0"/>
              <a:t>Cryo2 Commissioning - work package organization with </a:t>
            </a:r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external companies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0AA442-6186-83D7-14BD-CA6C7B026CD3}"/>
              </a:ext>
            </a:extLst>
          </p:cNvPr>
          <p:cNvSpPr txBox="1"/>
          <p:nvPr/>
        </p:nvSpPr>
        <p:spPr bwMode="auto">
          <a:xfrm>
            <a:off x="202367" y="4710447"/>
            <a:ext cx="2826662" cy="226591"/>
          </a:xfrm>
          <a:prstGeom prst="rect">
            <a:avLst/>
          </a:prstGeom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en-US" sz="1000" dirty="0"/>
              <a:t>Detailed commissioning schedule of cryo system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7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B90EE-00CB-0FD5-FC52-ABD56D504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Commissioning of cryogenic 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AF9C89-0D15-17FC-A732-8F7721F5D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493" y="1088015"/>
            <a:ext cx="6042318" cy="3677689"/>
          </a:xfrm>
        </p:spPr>
        <p:txBody>
          <a:bodyPr/>
          <a:lstStyle/>
          <a:p>
            <a:r>
              <a:rPr lang="en-US" sz="1400" noProof="1"/>
              <a:t>Cryo2 commissioning starts June 2025 with distribution box DB3</a:t>
            </a:r>
          </a:p>
          <a:p>
            <a:r>
              <a:rPr lang="en-US" sz="1400" noProof="1"/>
              <a:t>involves cryoplant, compressor station, and the helium storage</a:t>
            </a:r>
          </a:p>
          <a:p>
            <a:r>
              <a:rPr lang="en-US" sz="1400" noProof="1"/>
              <a:t>an media from construction site</a:t>
            </a:r>
          </a:p>
          <a:p>
            <a:r>
              <a:rPr lang="en-US" sz="1400" noProof="1"/>
              <a:t>requires special safety measures due to surrounding construction site</a:t>
            </a:r>
          </a:p>
          <a:p>
            <a:r>
              <a:rPr lang="en-US" sz="1400" noProof="1"/>
              <a:t>following steps: Super-FRS and SIS100 cryo distribution systems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78F751-2306-6A43-7699-239503D9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BEF258-9AE6-442C-E9BF-A987AF78DD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A7BC00-53EC-4509-AF3F-20733AF44EB3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ACB82B-8CFA-4008-2125-FD74B51A6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pic>
        <p:nvPicPr>
          <p:cNvPr id="8" name="Grafik 7" descr="Ein Bild, das Text, Karte enthält.&#10;&#10;KI-generierte Inhalte können fehlerhaft sein.">
            <a:extLst>
              <a:ext uri="{FF2B5EF4-FFF2-40B4-BE49-F238E27FC236}">
                <a16:creationId xmlns:a16="http://schemas.microsoft.com/office/drawing/2014/main" id="{9253F1E8-E3C7-7A60-6EC2-4FB4BE669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1" y="1088015"/>
            <a:ext cx="2191726" cy="3769238"/>
          </a:xfrm>
          <a:prstGeom prst="rect">
            <a:avLst/>
          </a:prstGeom>
        </p:spPr>
      </p:pic>
      <p:pic>
        <p:nvPicPr>
          <p:cNvPr id="10" name="Grafik 9" descr="Ein Bild, das Text, Diagramm, Plan, Reihe enthält.&#10;&#10;KI-generierte Inhalte können fehlerhaft sein.">
            <a:extLst>
              <a:ext uri="{FF2B5EF4-FFF2-40B4-BE49-F238E27FC236}">
                <a16:creationId xmlns:a16="http://schemas.microsoft.com/office/drawing/2014/main" id="{B13405DD-AAA3-DF10-90E0-317BB1657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102" y="2503246"/>
            <a:ext cx="5978709" cy="24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03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56B463-4913-45C1-9717-CC12FBB39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182"/>
            <a:ext cx="9144000" cy="3445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5D625-B49D-4B53-88BF-ACE91A99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  <a:cs typeface="Calibri" panose="020F0502020204030204" pitchFamily="34" charset="0"/>
              </a:rPr>
              <a:t>HEBT-Commissioning &amp; First Beam Event in Q4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BFDF1-8378-4CC6-A1D2-E602E554A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177" y="2270765"/>
            <a:ext cx="1909414" cy="598208"/>
          </a:xfrm>
        </p:spPr>
        <p:txBody>
          <a:bodyPr/>
          <a:lstStyle/>
          <a:p>
            <a:pPr marL="0" indent="0">
              <a:buNone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T1S1DF6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(Scintillator screen)</a:t>
            </a:r>
          </a:p>
          <a:p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1708023-0B49-40D2-8D3A-AC644CB44DD6}"/>
              </a:ext>
            </a:extLst>
          </p:cNvPr>
          <p:cNvSpPr/>
          <p:nvPr/>
        </p:nvSpPr>
        <p:spPr>
          <a:xfrm>
            <a:off x="852692" y="1531480"/>
            <a:ext cx="162685" cy="241222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4037E5-8061-4774-AD12-1291B5D76540}"/>
              </a:ext>
            </a:extLst>
          </p:cNvPr>
          <p:cNvSpPr txBox="1"/>
          <p:nvPr/>
        </p:nvSpPr>
        <p:spPr>
          <a:xfrm>
            <a:off x="527736" y="987603"/>
            <a:ext cx="812595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GSI/FAIR</a:t>
            </a:r>
          </a:p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border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F31987-899B-4B2E-AC13-30DF026EFC62}"/>
              </a:ext>
            </a:extLst>
          </p:cNvPr>
          <p:cNvSpPr/>
          <p:nvPr/>
        </p:nvSpPr>
        <p:spPr>
          <a:xfrm>
            <a:off x="3035324" y="3972561"/>
            <a:ext cx="206542" cy="199505"/>
          </a:xfrm>
          <a:prstGeom prst="ellipse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5F8431-A6C3-16F6-5975-EB4E15523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59844457-AE31-886F-1F9F-E6811788B130}"/>
              </a:ext>
            </a:extLst>
          </p:cNvPr>
          <p:cNvCxnSpPr/>
          <p:nvPr/>
        </p:nvCxnSpPr>
        <p:spPr>
          <a:xfrm>
            <a:off x="3962401" y="3099661"/>
            <a:ext cx="353877" cy="1573078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4">
            <a:extLst>
              <a:ext uri="{FF2B5EF4-FFF2-40B4-BE49-F238E27FC236}">
                <a16:creationId xmlns:a16="http://schemas.microsoft.com/office/drawing/2014/main" id="{FF5E46CC-B40D-0B75-B3B9-764A9521AF48}"/>
              </a:ext>
            </a:extLst>
          </p:cNvPr>
          <p:cNvSpPr txBox="1"/>
          <p:nvPr/>
        </p:nvSpPr>
        <p:spPr>
          <a:xfrm rot="20936531">
            <a:off x="3843367" y="4411122"/>
            <a:ext cx="98616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NE1   NE22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CF46599-DD74-0C35-06E4-96517F661A8F}"/>
              </a:ext>
            </a:extLst>
          </p:cNvPr>
          <p:cNvSpPr txBox="1"/>
          <p:nvPr/>
        </p:nvSpPr>
        <p:spPr>
          <a:xfrm>
            <a:off x="-77492" y="1403370"/>
            <a:ext cx="761747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beam from</a:t>
            </a:r>
          </a:p>
          <a:p>
            <a:pPr algn="l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SIS18</a:t>
            </a:r>
          </a:p>
        </p:txBody>
      </p:sp>
      <p:sp>
        <p:nvSpPr>
          <p:cNvPr id="17" name="Arrow: Down 9">
            <a:extLst>
              <a:ext uri="{FF2B5EF4-FFF2-40B4-BE49-F238E27FC236}">
                <a16:creationId xmlns:a16="http://schemas.microsoft.com/office/drawing/2014/main" id="{F1707345-44C7-4677-9FB3-254D04E5C042}"/>
              </a:ext>
            </a:extLst>
          </p:cNvPr>
          <p:cNvSpPr/>
          <p:nvPr/>
        </p:nvSpPr>
        <p:spPr>
          <a:xfrm rot="5796848">
            <a:off x="4691227" y="4451896"/>
            <a:ext cx="139148" cy="598208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80B99AD-FC1F-4241-A631-26516BB55C63}"/>
              </a:ext>
            </a:extLst>
          </p:cNvPr>
          <p:cNvSpPr txBox="1"/>
          <p:nvPr/>
        </p:nvSpPr>
        <p:spPr>
          <a:xfrm>
            <a:off x="5095072" y="4172066"/>
            <a:ext cx="1939185" cy="738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Wall</a:t>
            </a:r>
          </a:p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Boundary of the safety </a:t>
            </a:r>
          </a:p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zones NE1 and NE22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14B75D1D-980D-4E5A-BA2B-C528615970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66" t="1328" r="2751" b="2376"/>
          <a:stretch/>
        </p:blipFill>
        <p:spPr>
          <a:xfrm>
            <a:off x="5789215" y="1077531"/>
            <a:ext cx="3253029" cy="23864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E1AF0AA8-B115-465A-B4A0-B9474B85C41A}"/>
              </a:ext>
            </a:extLst>
          </p:cNvPr>
          <p:cNvSpPr/>
          <p:nvPr/>
        </p:nvSpPr>
        <p:spPr>
          <a:xfrm>
            <a:off x="7123547" y="2194561"/>
            <a:ext cx="225049" cy="10847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oliennummernplatzhalter 27">
            <a:extLst>
              <a:ext uri="{FF2B5EF4-FFF2-40B4-BE49-F238E27FC236}">
                <a16:creationId xmlns:a16="http://schemas.microsoft.com/office/drawing/2014/main" id="{748B679D-9616-48B3-81B5-295454929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29" name="Datumsplatzhalter 28">
            <a:extLst>
              <a:ext uri="{FF2B5EF4-FFF2-40B4-BE49-F238E27FC236}">
                <a16:creationId xmlns:a16="http://schemas.microsoft.com/office/drawing/2014/main" id="{7875317E-D273-4815-8414-F37F8F31F4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B7954C-178F-4769-879A-4075F0971CBB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5" name="Arrow: Down 13">
            <a:extLst>
              <a:ext uri="{FF2B5EF4-FFF2-40B4-BE49-F238E27FC236}">
                <a16:creationId xmlns:a16="http://schemas.microsoft.com/office/drawing/2014/main" id="{8DE03411-1E50-1E7B-358D-7DCE2CDE0C85}"/>
              </a:ext>
            </a:extLst>
          </p:cNvPr>
          <p:cNvSpPr/>
          <p:nvPr/>
        </p:nvSpPr>
        <p:spPr>
          <a:xfrm rot="20572274">
            <a:off x="2848291" y="2734945"/>
            <a:ext cx="167124" cy="1167307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5EF0B53-2366-C1A9-22E5-C07CC5089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735" y="1070735"/>
            <a:ext cx="2595192" cy="12255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1009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Abgerundetes Rechteck 316">
            <a:extLst>
              <a:ext uri="{FF2B5EF4-FFF2-40B4-BE49-F238E27FC236}">
                <a16:creationId xmlns:a16="http://schemas.microsoft.com/office/drawing/2014/main" id="{76D65E65-E456-B115-1EC7-169D403FFE94}"/>
              </a:ext>
            </a:extLst>
          </p:cNvPr>
          <p:cNvSpPr/>
          <p:nvPr/>
        </p:nvSpPr>
        <p:spPr>
          <a:xfrm>
            <a:off x="4936914" y="2755032"/>
            <a:ext cx="1872069" cy="2159450"/>
          </a:xfrm>
          <a:prstGeom prst="roundRect">
            <a:avLst>
              <a:gd name="adj" fmla="val 265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A85B4-83BC-EE3E-FB34-C6A25370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Preparation of Gate Reviews for phase transitions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8D1079-8DDA-C386-4235-25A40C234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3944264" cy="1225584"/>
          </a:xfrm>
        </p:spPr>
        <p:txBody>
          <a:bodyPr/>
          <a:lstStyle/>
          <a:p>
            <a:r>
              <a:rPr lang="en-GB" sz="1400" dirty="0">
                <a:latin typeface="+mn-lt"/>
              </a:rPr>
              <a:t>gate review concept under development</a:t>
            </a:r>
          </a:p>
          <a:p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different readiness needs, depending on commissioning phase / concept</a:t>
            </a:r>
          </a:p>
          <a:p>
            <a:r>
              <a:rPr lang="en-AU" sz="1400" kern="0" dirty="0">
                <a:solidFill>
                  <a:prstClr val="black"/>
                </a:solidFill>
                <a:latin typeface="+mn-lt"/>
              </a:rPr>
              <a:t>includes acceptance checklists and inspection walk-through</a:t>
            </a: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endParaRPr lang="en-GB" sz="1400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41D672-82A6-7890-B3B3-03C3797A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F2F72F-CD09-82B8-2C64-8D8F9BEF40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A7BC00-53EC-4509-AF3F-20733AF44EB3}" type="datetime1">
              <a:rPr lang="de-DE" smtClean="0"/>
              <a:t>07.05.25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D9D38D-EECA-123C-0E02-D45B334A4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CERN-GSI Collaboration Steering Board Meeting - S. Reimann</a:t>
            </a:r>
            <a:endParaRPr lang="de-DE" dirty="0"/>
          </a:p>
        </p:txBody>
      </p:sp>
      <p:grpSp>
        <p:nvGrpSpPr>
          <p:cNvPr id="286" name="Gruppieren 285">
            <a:extLst>
              <a:ext uri="{FF2B5EF4-FFF2-40B4-BE49-F238E27FC236}">
                <a16:creationId xmlns:a16="http://schemas.microsoft.com/office/drawing/2014/main" id="{60B64A03-6E62-AC96-6BA4-B2540915C6EB}"/>
              </a:ext>
            </a:extLst>
          </p:cNvPr>
          <p:cNvGrpSpPr/>
          <p:nvPr/>
        </p:nvGrpSpPr>
        <p:grpSpPr>
          <a:xfrm>
            <a:off x="2404580" y="3263333"/>
            <a:ext cx="2499084" cy="379277"/>
            <a:chOff x="2332883" y="3271614"/>
            <a:chExt cx="2499084" cy="379277"/>
          </a:xfrm>
        </p:grpSpPr>
        <p:sp>
          <p:nvSpPr>
            <p:cNvPr id="279" name="Abgerundetes Rechteck 278">
              <a:extLst>
                <a:ext uri="{FF2B5EF4-FFF2-40B4-BE49-F238E27FC236}">
                  <a16:creationId xmlns:a16="http://schemas.microsoft.com/office/drawing/2014/main" id="{F830CC11-7055-4946-4807-8753594457F6}"/>
                </a:ext>
              </a:extLst>
            </p:cNvPr>
            <p:cNvSpPr/>
            <p:nvPr/>
          </p:nvSpPr>
          <p:spPr>
            <a:xfrm>
              <a:off x="2759603" y="3271614"/>
              <a:ext cx="1653874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Textfeld 279">
              <a:extLst>
                <a:ext uri="{FF2B5EF4-FFF2-40B4-BE49-F238E27FC236}">
                  <a16:creationId xmlns:a16="http://schemas.microsoft.com/office/drawing/2014/main" id="{5BD1892B-985D-DBAF-9AE9-1974BDE3C3D6}"/>
                </a:ext>
              </a:extLst>
            </p:cNvPr>
            <p:cNvSpPr txBox="1"/>
            <p:nvPr/>
          </p:nvSpPr>
          <p:spPr>
            <a:xfrm>
              <a:off x="2705958" y="3279269"/>
              <a:ext cx="1707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2. </a:t>
              </a:r>
              <a:r>
                <a:rPr kumimoji="0" lang="en-AU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remote &amp; single system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81" name="Raute 280">
              <a:extLst>
                <a:ext uri="{FF2B5EF4-FFF2-40B4-BE49-F238E27FC236}">
                  <a16:creationId xmlns:a16="http://schemas.microsoft.com/office/drawing/2014/main" id="{CBD91E3C-72FC-62ED-182E-0D3335BF9387}"/>
                </a:ext>
              </a:extLst>
            </p:cNvPr>
            <p:cNvSpPr/>
            <p:nvPr/>
          </p:nvSpPr>
          <p:spPr>
            <a:xfrm>
              <a:off x="2332883" y="3274662"/>
              <a:ext cx="393192" cy="365760"/>
            </a:xfrm>
            <a:prstGeom prst="diamond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Raute 281">
              <a:extLst>
                <a:ext uri="{FF2B5EF4-FFF2-40B4-BE49-F238E27FC236}">
                  <a16:creationId xmlns:a16="http://schemas.microsoft.com/office/drawing/2014/main" id="{859DCC8D-19E3-47BA-436C-98A17DFF92B2}"/>
                </a:ext>
              </a:extLst>
            </p:cNvPr>
            <p:cNvSpPr/>
            <p:nvPr/>
          </p:nvSpPr>
          <p:spPr>
            <a:xfrm>
              <a:off x="4438775" y="3285131"/>
              <a:ext cx="393192" cy="365760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3" name="Textfeld 272">
            <a:extLst>
              <a:ext uri="{FF2B5EF4-FFF2-40B4-BE49-F238E27FC236}">
                <a16:creationId xmlns:a16="http://schemas.microsoft.com/office/drawing/2014/main" id="{52FFCDB1-F991-B4DA-8C52-6E90718277CC}"/>
              </a:ext>
            </a:extLst>
          </p:cNvPr>
          <p:cNvSpPr txBox="1"/>
          <p:nvPr/>
        </p:nvSpPr>
        <p:spPr>
          <a:xfrm>
            <a:off x="4491784" y="3362974"/>
            <a:ext cx="428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M104</a:t>
            </a:r>
          </a:p>
        </p:txBody>
      </p:sp>
      <p:sp>
        <p:nvSpPr>
          <p:cNvPr id="274" name="Textfeld 273">
            <a:extLst>
              <a:ext uri="{FF2B5EF4-FFF2-40B4-BE49-F238E27FC236}">
                <a16:creationId xmlns:a16="http://schemas.microsoft.com/office/drawing/2014/main" id="{6730BAF6-AD47-5640-29BE-53175D1DC16F}"/>
              </a:ext>
            </a:extLst>
          </p:cNvPr>
          <p:cNvSpPr txBox="1"/>
          <p:nvPr/>
        </p:nvSpPr>
        <p:spPr>
          <a:xfrm>
            <a:off x="2354160" y="3343401"/>
            <a:ext cx="5020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M104-s</a:t>
            </a:r>
          </a:p>
        </p:txBody>
      </p:sp>
      <p:grpSp>
        <p:nvGrpSpPr>
          <p:cNvPr id="275" name="Gruppieren 274">
            <a:extLst>
              <a:ext uri="{FF2B5EF4-FFF2-40B4-BE49-F238E27FC236}">
                <a16:creationId xmlns:a16="http://schemas.microsoft.com/office/drawing/2014/main" id="{FAAC2B6E-3485-F8E1-0EED-0B83EB6BBDC8}"/>
              </a:ext>
            </a:extLst>
          </p:cNvPr>
          <p:cNvGrpSpPr/>
          <p:nvPr/>
        </p:nvGrpSpPr>
        <p:grpSpPr>
          <a:xfrm>
            <a:off x="2128223" y="3239025"/>
            <a:ext cx="320040" cy="424196"/>
            <a:chOff x="8874556" y="1755124"/>
            <a:chExt cx="320040" cy="424196"/>
          </a:xfrm>
        </p:grpSpPr>
        <p:sp>
          <p:nvSpPr>
            <p:cNvPr id="276" name="Raute 275">
              <a:extLst>
                <a:ext uri="{FF2B5EF4-FFF2-40B4-BE49-F238E27FC236}">
                  <a16:creationId xmlns:a16="http://schemas.microsoft.com/office/drawing/2014/main" id="{7CAAFD2F-17BA-1D06-9F99-A3BAA4A6C595}"/>
                </a:ext>
              </a:extLst>
            </p:cNvPr>
            <p:cNvSpPr/>
            <p:nvPr/>
          </p:nvSpPr>
          <p:spPr>
            <a:xfrm>
              <a:off x="9023908" y="1755124"/>
              <a:ext cx="164592" cy="171212"/>
            </a:xfrm>
            <a:prstGeom prst="diamond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Raute 276">
              <a:extLst>
                <a:ext uri="{FF2B5EF4-FFF2-40B4-BE49-F238E27FC236}">
                  <a16:creationId xmlns:a16="http://schemas.microsoft.com/office/drawing/2014/main" id="{63F7123B-247D-D00E-18A5-3977302AFA2B}"/>
                </a:ext>
              </a:extLst>
            </p:cNvPr>
            <p:cNvSpPr/>
            <p:nvPr/>
          </p:nvSpPr>
          <p:spPr>
            <a:xfrm>
              <a:off x="9030004" y="2008108"/>
              <a:ext cx="164592" cy="171212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Raute 277">
              <a:extLst>
                <a:ext uri="{FF2B5EF4-FFF2-40B4-BE49-F238E27FC236}">
                  <a16:creationId xmlns:a16="http://schemas.microsoft.com/office/drawing/2014/main" id="{701C3594-567E-4DDC-030D-2FBF340AE562}"/>
                </a:ext>
              </a:extLst>
            </p:cNvPr>
            <p:cNvSpPr/>
            <p:nvPr/>
          </p:nvSpPr>
          <p:spPr>
            <a:xfrm>
              <a:off x="8874556" y="1889236"/>
              <a:ext cx="164592" cy="171212"/>
            </a:xfrm>
            <a:prstGeom prst="diamond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8" name="Gruppieren 287">
            <a:extLst>
              <a:ext uri="{FF2B5EF4-FFF2-40B4-BE49-F238E27FC236}">
                <a16:creationId xmlns:a16="http://schemas.microsoft.com/office/drawing/2014/main" id="{9473353A-F3B0-7DAD-8CD1-E961899482DF}"/>
              </a:ext>
            </a:extLst>
          </p:cNvPr>
          <p:cNvGrpSpPr/>
          <p:nvPr/>
        </p:nvGrpSpPr>
        <p:grpSpPr>
          <a:xfrm>
            <a:off x="4892635" y="4316918"/>
            <a:ext cx="2011560" cy="347472"/>
            <a:chOff x="5414340" y="4335206"/>
            <a:chExt cx="1717137" cy="347472"/>
          </a:xfrm>
        </p:grpSpPr>
        <p:sp>
          <p:nvSpPr>
            <p:cNvPr id="267" name="Abgerundetes Rechteck 266">
              <a:extLst>
                <a:ext uri="{FF2B5EF4-FFF2-40B4-BE49-F238E27FC236}">
                  <a16:creationId xmlns:a16="http://schemas.microsoft.com/office/drawing/2014/main" id="{F1A5B616-289A-9114-0E74-3BBDAA1982F8}"/>
                </a:ext>
              </a:extLst>
            </p:cNvPr>
            <p:cNvSpPr/>
            <p:nvPr/>
          </p:nvSpPr>
          <p:spPr>
            <a:xfrm>
              <a:off x="5478449" y="4335206"/>
              <a:ext cx="1556661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Textfeld 267">
              <a:extLst>
                <a:ext uri="{FF2B5EF4-FFF2-40B4-BE49-F238E27FC236}">
                  <a16:creationId xmlns:a16="http://schemas.microsoft.com/office/drawing/2014/main" id="{073BE2B2-12D9-6D32-9854-10B5C7B4FABF}"/>
                </a:ext>
              </a:extLst>
            </p:cNvPr>
            <p:cNvSpPr txBox="1"/>
            <p:nvPr/>
          </p:nvSpPr>
          <p:spPr>
            <a:xfrm>
              <a:off x="5414340" y="4343130"/>
              <a:ext cx="1717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3.2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Integration (</a:t>
              </a:r>
              <a:r>
                <a:rPr lang="de-DE" sz="1100" kern="0" dirty="0">
                  <a:solidFill>
                    <a:prstClr val="black"/>
                  </a:solidFill>
                  <a:latin typeface="Calibri" panose="020F0502020204030204"/>
                </a:rPr>
                <a:t>Dry Runs)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71" name="Textfeld 270">
            <a:extLst>
              <a:ext uri="{FF2B5EF4-FFF2-40B4-BE49-F238E27FC236}">
                <a16:creationId xmlns:a16="http://schemas.microsoft.com/office/drawing/2014/main" id="{47FD4A4C-1B11-A450-00BD-5657038EAC0D}"/>
              </a:ext>
            </a:extLst>
          </p:cNvPr>
          <p:cNvSpPr txBox="1"/>
          <p:nvPr/>
        </p:nvSpPr>
        <p:spPr>
          <a:xfrm>
            <a:off x="6750176" y="403043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M11</a:t>
            </a:r>
          </a:p>
        </p:txBody>
      </p:sp>
      <p:grpSp>
        <p:nvGrpSpPr>
          <p:cNvPr id="290" name="Gruppieren 289">
            <a:extLst>
              <a:ext uri="{FF2B5EF4-FFF2-40B4-BE49-F238E27FC236}">
                <a16:creationId xmlns:a16="http://schemas.microsoft.com/office/drawing/2014/main" id="{230B0F03-ED4B-4A3E-530A-A16F00BA5A22}"/>
              </a:ext>
            </a:extLst>
          </p:cNvPr>
          <p:cNvGrpSpPr/>
          <p:nvPr/>
        </p:nvGrpSpPr>
        <p:grpSpPr>
          <a:xfrm>
            <a:off x="6808983" y="4335206"/>
            <a:ext cx="428322" cy="365760"/>
            <a:chOff x="6373872" y="2725955"/>
            <a:chExt cx="428322" cy="365760"/>
          </a:xfrm>
        </p:grpSpPr>
        <p:sp>
          <p:nvSpPr>
            <p:cNvPr id="270" name="Raute 269">
              <a:extLst>
                <a:ext uri="{FF2B5EF4-FFF2-40B4-BE49-F238E27FC236}">
                  <a16:creationId xmlns:a16="http://schemas.microsoft.com/office/drawing/2014/main" id="{7F24F3BF-34D2-5D1A-CAEF-46003758D88D}"/>
                </a:ext>
              </a:extLst>
            </p:cNvPr>
            <p:cNvSpPr/>
            <p:nvPr/>
          </p:nvSpPr>
          <p:spPr>
            <a:xfrm>
              <a:off x="6381186" y="2725955"/>
              <a:ext cx="393192" cy="365760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Textfeld 261">
              <a:extLst>
                <a:ext uri="{FF2B5EF4-FFF2-40B4-BE49-F238E27FC236}">
                  <a16:creationId xmlns:a16="http://schemas.microsoft.com/office/drawing/2014/main" id="{E80AADC8-72AD-B762-C661-A21F488C281F}"/>
                </a:ext>
              </a:extLst>
            </p:cNvPr>
            <p:cNvSpPr txBox="1"/>
            <p:nvPr/>
          </p:nvSpPr>
          <p:spPr>
            <a:xfrm>
              <a:off x="6373872" y="2806423"/>
              <a:ext cx="4283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M105</a:t>
              </a:r>
            </a:p>
          </p:txBody>
        </p:sp>
      </p:grpSp>
      <p:sp>
        <p:nvSpPr>
          <p:cNvPr id="256" name="Abgerundetes Rechteck 255">
            <a:extLst>
              <a:ext uri="{FF2B5EF4-FFF2-40B4-BE49-F238E27FC236}">
                <a16:creationId xmlns:a16="http://schemas.microsoft.com/office/drawing/2014/main" id="{96ECC116-11BC-5EB3-8B7A-70BB9405EE30}"/>
              </a:ext>
            </a:extLst>
          </p:cNvPr>
          <p:cNvSpPr/>
          <p:nvPr/>
        </p:nvSpPr>
        <p:spPr>
          <a:xfrm>
            <a:off x="7253955" y="4335206"/>
            <a:ext cx="1459040" cy="347472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Textfeld 256">
            <a:extLst>
              <a:ext uri="{FF2B5EF4-FFF2-40B4-BE49-F238E27FC236}">
                <a16:creationId xmlns:a16="http://schemas.microsoft.com/office/drawing/2014/main" id="{56295628-05AA-6F6A-FE6B-8119FF36DE9A}"/>
              </a:ext>
            </a:extLst>
          </p:cNvPr>
          <p:cNvSpPr txBox="1"/>
          <p:nvPr/>
        </p:nvSpPr>
        <p:spPr>
          <a:xfrm>
            <a:off x="7296668" y="4356613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4. 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Pilot beam comm.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9" name="Raute 258">
            <a:extLst>
              <a:ext uri="{FF2B5EF4-FFF2-40B4-BE49-F238E27FC236}">
                <a16:creationId xmlns:a16="http://schemas.microsoft.com/office/drawing/2014/main" id="{914B53A6-64EE-7D7A-A8DC-BFE279F45819}"/>
              </a:ext>
            </a:extLst>
          </p:cNvPr>
          <p:cNvSpPr/>
          <p:nvPr/>
        </p:nvSpPr>
        <p:spPr>
          <a:xfrm>
            <a:off x="8734331" y="4307774"/>
            <a:ext cx="393192" cy="365760"/>
          </a:xfrm>
          <a:prstGeom prst="diamond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Textfeld 249">
            <a:extLst>
              <a:ext uri="{FF2B5EF4-FFF2-40B4-BE49-F238E27FC236}">
                <a16:creationId xmlns:a16="http://schemas.microsoft.com/office/drawing/2014/main" id="{69C43AC0-21E0-A922-0E7E-54C2C3136200}"/>
              </a:ext>
            </a:extLst>
          </p:cNvPr>
          <p:cNvSpPr txBox="1"/>
          <p:nvPr/>
        </p:nvSpPr>
        <p:spPr>
          <a:xfrm>
            <a:off x="8711576" y="4386562"/>
            <a:ext cx="4716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M12-A</a:t>
            </a:r>
          </a:p>
        </p:txBody>
      </p:sp>
      <p:grpSp>
        <p:nvGrpSpPr>
          <p:cNvPr id="289" name="Gruppieren 288">
            <a:extLst>
              <a:ext uri="{FF2B5EF4-FFF2-40B4-BE49-F238E27FC236}">
                <a16:creationId xmlns:a16="http://schemas.microsoft.com/office/drawing/2014/main" id="{8E694869-2894-C0A8-CEBF-3EE57B9AC577}"/>
              </a:ext>
            </a:extLst>
          </p:cNvPr>
          <p:cNvGrpSpPr/>
          <p:nvPr/>
        </p:nvGrpSpPr>
        <p:grpSpPr>
          <a:xfrm>
            <a:off x="4486150" y="4323637"/>
            <a:ext cx="450764" cy="365760"/>
            <a:chOff x="4509797" y="4415373"/>
            <a:chExt cx="450764" cy="365760"/>
          </a:xfrm>
        </p:grpSpPr>
        <p:sp>
          <p:nvSpPr>
            <p:cNvPr id="258" name="Raute 257">
              <a:extLst>
                <a:ext uri="{FF2B5EF4-FFF2-40B4-BE49-F238E27FC236}">
                  <a16:creationId xmlns:a16="http://schemas.microsoft.com/office/drawing/2014/main" id="{62866693-3FF0-A91B-3061-73C61C2DD1D7}"/>
                </a:ext>
              </a:extLst>
            </p:cNvPr>
            <p:cNvSpPr/>
            <p:nvPr/>
          </p:nvSpPr>
          <p:spPr>
            <a:xfrm>
              <a:off x="4523090" y="4415373"/>
              <a:ext cx="393192" cy="365760"/>
            </a:xfrm>
            <a:prstGeom prst="diamond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Textfeld 250">
              <a:extLst>
                <a:ext uri="{FF2B5EF4-FFF2-40B4-BE49-F238E27FC236}">
                  <a16:creationId xmlns:a16="http://schemas.microsoft.com/office/drawing/2014/main" id="{8A52F549-59B9-633B-4AAC-176CAE26BA2F}"/>
                </a:ext>
              </a:extLst>
            </p:cNvPr>
            <p:cNvSpPr txBox="1"/>
            <p:nvPr/>
          </p:nvSpPr>
          <p:spPr>
            <a:xfrm>
              <a:off x="4509797" y="4495185"/>
              <a:ext cx="4507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M12-s</a:t>
              </a:r>
            </a:p>
          </p:txBody>
        </p:sp>
      </p:grpSp>
      <p:grpSp>
        <p:nvGrpSpPr>
          <p:cNvPr id="252" name="Gruppieren 251">
            <a:extLst>
              <a:ext uri="{FF2B5EF4-FFF2-40B4-BE49-F238E27FC236}">
                <a16:creationId xmlns:a16="http://schemas.microsoft.com/office/drawing/2014/main" id="{EB13C94B-676B-9A59-3A1E-444968A6B35D}"/>
              </a:ext>
            </a:extLst>
          </p:cNvPr>
          <p:cNvGrpSpPr/>
          <p:nvPr/>
        </p:nvGrpSpPr>
        <p:grpSpPr>
          <a:xfrm>
            <a:off x="4222835" y="4286329"/>
            <a:ext cx="320040" cy="424196"/>
            <a:chOff x="8874556" y="1755124"/>
            <a:chExt cx="320040" cy="424196"/>
          </a:xfrm>
        </p:grpSpPr>
        <p:sp>
          <p:nvSpPr>
            <p:cNvPr id="253" name="Raute 252">
              <a:extLst>
                <a:ext uri="{FF2B5EF4-FFF2-40B4-BE49-F238E27FC236}">
                  <a16:creationId xmlns:a16="http://schemas.microsoft.com/office/drawing/2014/main" id="{372D3F90-AEB9-0EAF-0701-9282268E85F0}"/>
                </a:ext>
              </a:extLst>
            </p:cNvPr>
            <p:cNvSpPr/>
            <p:nvPr/>
          </p:nvSpPr>
          <p:spPr>
            <a:xfrm>
              <a:off x="9023908" y="1755124"/>
              <a:ext cx="164592" cy="171212"/>
            </a:xfrm>
            <a:prstGeom prst="diamond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Raute 253">
              <a:extLst>
                <a:ext uri="{FF2B5EF4-FFF2-40B4-BE49-F238E27FC236}">
                  <a16:creationId xmlns:a16="http://schemas.microsoft.com/office/drawing/2014/main" id="{F5851469-5C08-86A1-26A5-3310C127FEEE}"/>
                </a:ext>
              </a:extLst>
            </p:cNvPr>
            <p:cNvSpPr/>
            <p:nvPr/>
          </p:nvSpPr>
          <p:spPr>
            <a:xfrm>
              <a:off x="9030004" y="2008108"/>
              <a:ext cx="164592" cy="171212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Raute 254">
              <a:extLst>
                <a:ext uri="{FF2B5EF4-FFF2-40B4-BE49-F238E27FC236}">
                  <a16:creationId xmlns:a16="http://schemas.microsoft.com/office/drawing/2014/main" id="{810D647E-FC1F-9BD4-4797-095BFA820888}"/>
                </a:ext>
              </a:extLst>
            </p:cNvPr>
            <p:cNvSpPr/>
            <p:nvPr/>
          </p:nvSpPr>
          <p:spPr>
            <a:xfrm>
              <a:off x="8874556" y="1889236"/>
              <a:ext cx="164592" cy="171212"/>
            </a:xfrm>
            <a:prstGeom prst="diamond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9" name="Gruppieren 238">
            <a:extLst>
              <a:ext uri="{FF2B5EF4-FFF2-40B4-BE49-F238E27FC236}">
                <a16:creationId xmlns:a16="http://schemas.microsoft.com/office/drawing/2014/main" id="{11C0164F-9235-D29E-0BBD-F5D48F708B56}"/>
              </a:ext>
            </a:extLst>
          </p:cNvPr>
          <p:cNvGrpSpPr/>
          <p:nvPr/>
        </p:nvGrpSpPr>
        <p:grpSpPr>
          <a:xfrm>
            <a:off x="192377" y="2834326"/>
            <a:ext cx="2605395" cy="378986"/>
            <a:chOff x="6842760" y="2184382"/>
            <a:chExt cx="2605395" cy="378986"/>
          </a:xfrm>
        </p:grpSpPr>
        <p:sp>
          <p:nvSpPr>
            <p:cNvPr id="244" name="Abgerundetes Rechteck 243">
              <a:extLst>
                <a:ext uri="{FF2B5EF4-FFF2-40B4-BE49-F238E27FC236}">
                  <a16:creationId xmlns:a16="http://schemas.microsoft.com/office/drawing/2014/main" id="{CC110B06-63C9-C2C7-2DBD-2A56C317A1F5}"/>
                </a:ext>
              </a:extLst>
            </p:cNvPr>
            <p:cNvSpPr/>
            <p:nvPr/>
          </p:nvSpPr>
          <p:spPr>
            <a:xfrm>
              <a:off x="7315199" y="2203704"/>
              <a:ext cx="1680001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Textfeld 244">
              <a:extLst>
                <a:ext uri="{FF2B5EF4-FFF2-40B4-BE49-F238E27FC236}">
                  <a16:creationId xmlns:a16="http://schemas.microsoft.com/office/drawing/2014/main" id="{BE7C071E-8951-36EB-B0A1-599F95845CEC}"/>
                </a:ext>
              </a:extLst>
            </p:cNvPr>
            <p:cNvSpPr txBox="1"/>
            <p:nvPr/>
          </p:nvSpPr>
          <p:spPr>
            <a:xfrm>
              <a:off x="7369453" y="2224160"/>
              <a:ext cx="1891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1.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Pre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-comm. &amp; </a:t>
              </a:r>
              <a:r>
                <a:rPr kumimoji="0" lang="en-AU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Local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HW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46" name="Raute 245">
              <a:extLst>
                <a:ext uri="{FF2B5EF4-FFF2-40B4-BE49-F238E27FC236}">
                  <a16:creationId xmlns:a16="http://schemas.microsoft.com/office/drawing/2014/main" id="{483EEFC9-F0DC-CF37-6D23-161A366F58A1}"/>
                </a:ext>
              </a:extLst>
            </p:cNvPr>
            <p:cNvSpPr/>
            <p:nvPr/>
          </p:nvSpPr>
          <p:spPr>
            <a:xfrm>
              <a:off x="6888480" y="2197608"/>
              <a:ext cx="393192" cy="365760"/>
            </a:xfrm>
            <a:prstGeom prst="diamond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Raute 246">
              <a:extLst>
                <a:ext uri="{FF2B5EF4-FFF2-40B4-BE49-F238E27FC236}">
                  <a16:creationId xmlns:a16="http://schemas.microsoft.com/office/drawing/2014/main" id="{1FBF563B-C633-AC3C-196E-048673CBB7CD}"/>
                </a:ext>
              </a:extLst>
            </p:cNvPr>
            <p:cNvSpPr/>
            <p:nvPr/>
          </p:nvSpPr>
          <p:spPr>
            <a:xfrm>
              <a:off x="9054963" y="2184382"/>
              <a:ext cx="393192" cy="365760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Textfeld 247">
              <a:extLst>
                <a:ext uri="{FF2B5EF4-FFF2-40B4-BE49-F238E27FC236}">
                  <a16:creationId xmlns:a16="http://schemas.microsoft.com/office/drawing/2014/main" id="{368D2737-5D97-EE3B-46A2-E2EF54F3C1B7}"/>
                </a:ext>
              </a:extLst>
            </p:cNvPr>
            <p:cNvSpPr txBox="1"/>
            <p:nvPr/>
          </p:nvSpPr>
          <p:spPr>
            <a:xfrm>
              <a:off x="6842760" y="2261616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M103-s</a:t>
              </a:r>
            </a:p>
          </p:txBody>
        </p:sp>
      </p:grpSp>
      <p:sp>
        <p:nvSpPr>
          <p:cNvPr id="240" name="Textfeld 239">
            <a:extLst>
              <a:ext uri="{FF2B5EF4-FFF2-40B4-BE49-F238E27FC236}">
                <a16:creationId xmlns:a16="http://schemas.microsoft.com/office/drawing/2014/main" id="{1B4CF528-B91D-2F5B-9BB3-353ADD33F302}"/>
              </a:ext>
            </a:extLst>
          </p:cNvPr>
          <p:cNvSpPr txBox="1"/>
          <p:nvPr/>
        </p:nvSpPr>
        <p:spPr>
          <a:xfrm>
            <a:off x="2369450" y="2902349"/>
            <a:ext cx="428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M103</a:t>
            </a:r>
          </a:p>
        </p:txBody>
      </p:sp>
      <p:grpSp>
        <p:nvGrpSpPr>
          <p:cNvPr id="241" name="Gruppieren 240">
            <a:extLst>
              <a:ext uri="{FF2B5EF4-FFF2-40B4-BE49-F238E27FC236}">
                <a16:creationId xmlns:a16="http://schemas.microsoft.com/office/drawing/2014/main" id="{763EF3EF-1CFD-435E-90C9-8D8C9F51B84C}"/>
              </a:ext>
            </a:extLst>
          </p:cNvPr>
          <p:cNvGrpSpPr/>
          <p:nvPr/>
        </p:nvGrpSpPr>
        <p:grpSpPr>
          <a:xfrm>
            <a:off x="108252" y="2813414"/>
            <a:ext cx="170688" cy="424196"/>
            <a:chOff x="9023908" y="1755124"/>
            <a:chExt cx="170688" cy="424196"/>
          </a:xfrm>
        </p:grpSpPr>
        <p:sp>
          <p:nvSpPr>
            <p:cNvPr id="242" name="Raute 241">
              <a:extLst>
                <a:ext uri="{FF2B5EF4-FFF2-40B4-BE49-F238E27FC236}">
                  <a16:creationId xmlns:a16="http://schemas.microsoft.com/office/drawing/2014/main" id="{15AD88D2-AF72-CC06-B8A6-02E4471D5837}"/>
                </a:ext>
              </a:extLst>
            </p:cNvPr>
            <p:cNvSpPr/>
            <p:nvPr/>
          </p:nvSpPr>
          <p:spPr>
            <a:xfrm>
              <a:off x="9023908" y="1755124"/>
              <a:ext cx="164592" cy="171212"/>
            </a:xfrm>
            <a:prstGeom prst="diamond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Raute 242">
              <a:extLst>
                <a:ext uri="{FF2B5EF4-FFF2-40B4-BE49-F238E27FC236}">
                  <a16:creationId xmlns:a16="http://schemas.microsoft.com/office/drawing/2014/main" id="{C2EC7A9F-1A53-2D78-B231-C5A07D57B4A7}"/>
                </a:ext>
              </a:extLst>
            </p:cNvPr>
            <p:cNvSpPr/>
            <p:nvPr/>
          </p:nvSpPr>
          <p:spPr>
            <a:xfrm>
              <a:off x="9030004" y="2008108"/>
              <a:ext cx="164592" cy="171212"/>
            </a:xfrm>
            <a:prstGeom prst="diamond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5" name="Gruppieren 284">
            <a:extLst>
              <a:ext uri="{FF2B5EF4-FFF2-40B4-BE49-F238E27FC236}">
                <a16:creationId xmlns:a16="http://schemas.microsoft.com/office/drawing/2014/main" id="{D70DD503-8D80-0D36-2757-7728ACEA0A63}"/>
              </a:ext>
            </a:extLst>
          </p:cNvPr>
          <p:cNvGrpSpPr/>
          <p:nvPr/>
        </p:nvGrpSpPr>
        <p:grpSpPr>
          <a:xfrm>
            <a:off x="4964385" y="3270664"/>
            <a:ext cx="1901326" cy="347472"/>
            <a:chOff x="5329288" y="2891171"/>
            <a:chExt cx="1936749" cy="347472"/>
          </a:xfrm>
        </p:grpSpPr>
        <p:sp>
          <p:nvSpPr>
            <p:cNvPr id="283" name="Abgerundetes Rechteck 282">
              <a:extLst>
                <a:ext uri="{FF2B5EF4-FFF2-40B4-BE49-F238E27FC236}">
                  <a16:creationId xmlns:a16="http://schemas.microsoft.com/office/drawing/2014/main" id="{CFD7C875-2EDA-A8A1-7E49-66240802142D}"/>
                </a:ext>
              </a:extLst>
            </p:cNvPr>
            <p:cNvSpPr/>
            <p:nvPr/>
          </p:nvSpPr>
          <p:spPr>
            <a:xfrm>
              <a:off x="5331534" y="2891171"/>
              <a:ext cx="1848494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Textfeld 283">
              <a:extLst>
                <a:ext uri="{FF2B5EF4-FFF2-40B4-BE49-F238E27FC236}">
                  <a16:creationId xmlns:a16="http://schemas.microsoft.com/office/drawing/2014/main" id="{800F5F2E-30E1-7930-8651-9E45AD77FB88}"/>
                </a:ext>
              </a:extLst>
            </p:cNvPr>
            <p:cNvSpPr txBox="1"/>
            <p:nvPr/>
          </p:nvSpPr>
          <p:spPr>
            <a:xfrm>
              <a:off x="5329288" y="2907120"/>
              <a:ext cx="1936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3.1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Integration (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multi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system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cxnSp>
        <p:nvCxnSpPr>
          <p:cNvPr id="292" name="Gewinkelte Verbindung 291">
            <a:extLst>
              <a:ext uri="{FF2B5EF4-FFF2-40B4-BE49-F238E27FC236}">
                <a16:creationId xmlns:a16="http://schemas.microsoft.com/office/drawing/2014/main" id="{F0DC039A-646C-4166-536F-B49B54A48459}"/>
              </a:ext>
            </a:extLst>
          </p:cNvPr>
          <p:cNvCxnSpPr>
            <a:stCxn id="284" idx="3"/>
            <a:endCxn id="255" idx="1"/>
          </p:cNvCxnSpPr>
          <p:nvPr/>
        </p:nvCxnSpPr>
        <p:spPr>
          <a:xfrm flipH="1">
            <a:off x="4222835" y="3440502"/>
            <a:ext cx="2642876" cy="1065545"/>
          </a:xfrm>
          <a:prstGeom prst="bentConnector5">
            <a:avLst>
              <a:gd name="adj1" fmla="val -8650"/>
              <a:gd name="adj2" fmla="val 53204"/>
              <a:gd name="adj3" fmla="val 10865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5" name="Raute 122">
            <a:extLst>
              <a:ext uri="{FF2B5EF4-FFF2-40B4-BE49-F238E27FC236}">
                <a16:creationId xmlns:a16="http://schemas.microsoft.com/office/drawing/2014/main" id="{F95AF080-51D8-FED1-DC7A-5A0980241919}"/>
              </a:ext>
            </a:extLst>
          </p:cNvPr>
          <p:cNvSpPr/>
          <p:nvPr/>
        </p:nvSpPr>
        <p:spPr>
          <a:xfrm>
            <a:off x="11631" y="2946581"/>
            <a:ext cx="164592" cy="171212"/>
          </a:xfrm>
          <a:prstGeom prst="diamon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5" name="Raute 304">
            <a:extLst>
              <a:ext uri="{FF2B5EF4-FFF2-40B4-BE49-F238E27FC236}">
                <a16:creationId xmlns:a16="http://schemas.microsoft.com/office/drawing/2014/main" id="{662E5164-76AE-01C3-7F14-B81F2F41B64E}"/>
              </a:ext>
            </a:extLst>
          </p:cNvPr>
          <p:cNvSpPr/>
          <p:nvPr/>
        </p:nvSpPr>
        <p:spPr>
          <a:xfrm>
            <a:off x="4674123" y="1270895"/>
            <a:ext cx="164592" cy="171212"/>
          </a:xfrm>
          <a:prstGeom prst="diamon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Textfeld 305">
            <a:extLst>
              <a:ext uri="{FF2B5EF4-FFF2-40B4-BE49-F238E27FC236}">
                <a16:creationId xmlns:a16="http://schemas.microsoft.com/office/drawing/2014/main" id="{10264B49-C458-4AB1-9556-922A4EDAC09B}"/>
              </a:ext>
            </a:extLst>
          </p:cNvPr>
          <p:cNvSpPr txBox="1"/>
          <p:nvPr/>
        </p:nvSpPr>
        <p:spPr>
          <a:xfrm>
            <a:off x="5075873" y="1195112"/>
            <a:ext cx="1918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FSB: TBI &amp; Media Ready</a:t>
            </a:r>
          </a:p>
        </p:txBody>
      </p:sp>
      <p:sp>
        <p:nvSpPr>
          <p:cNvPr id="307" name="Raute 306">
            <a:extLst>
              <a:ext uri="{FF2B5EF4-FFF2-40B4-BE49-F238E27FC236}">
                <a16:creationId xmlns:a16="http://schemas.microsoft.com/office/drawing/2014/main" id="{CD0A1607-4A37-4FA6-684F-647CF2580453}"/>
              </a:ext>
            </a:extLst>
          </p:cNvPr>
          <p:cNvSpPr/>
          <p:nvPr/>
        </p:nvSpPr>
        <p:spPr>
          <a:xfrm>
            <a:off x="4677145" y="1519391"/>
            <a:ext cx="164592" cy="171212"/>
          </a:xfrm>
          <a:prstGeom prst="diamond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Textfeld 307">
            <a:extLst>
              <a:ext uri="{FF2B5EF4-FFF2-40B4-BE49-F238E27FC236}">
                <a16:creationId xmlns:a16="http://schemas.microsoft.com/office/drawing/2014/main" id="{B2D8975F-589A-6A98-321F-833BD6B87B3D}"/>
              </a:ext>
            </a:extLst>
          </p:cNvPr>
          <p:cNvSpPr txBox="1"/>
          <p:nvPr/>
        </p:nvSpPr>
        <p:spPr>
          <a:xfrm>
            <a:off x="5079888" y="1443949"/>
            <a:ext cx="1918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400" dirty="0" err="1">
                <a:solidFill>
                  <a:prstClr val="black"/>
                </a:solidFill>
                <a:latin typeface="Calibri" panose="020F0502020204030204"/>
              </a:rPr>
              <a:t>Safety</a:t>
            </a: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 / </a:t>
            </a:r>
            <a:r>
              <a:rPr lang="de-DE" sz="1400" dirty="0" err="1">
                <a:solidFill>
                  <a:prstClr val="black"/>
                </a:solidFill>
                <a:latin typeface="Calibri" panose="020F0502020204030204"/>
              </a:rPr>
              <a:t>radiation</a:t>
            </a: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Calibri" panose="020F0502020204030204"/>
              </a:rPr>
              <a:t>safety</a:t>
            </a:r>
            <a:endParaRPr lang="de-DE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9" name="Raute 308">
            <a:extLst>
              <a:ext uri="{FF2B5EF4-FFF2-40B4-BE49-F238E27FC236}">
                <a16:creationId xmlns:a16="http://schemas.microsoft.com/office/drawing/2014/main" id="{5753BDC6-5E4A-4DA5-2FF3-87BA224B1492}"/>
              </a:ext>
            </a:extLst>
          </p:cNvPr>
          <p:cNvSpPr/>
          <p:nvPr/>
        </p:nvSpPr>
        <p:spPr>
          <a:xfrm>
            <a:off x="4677145" y="1767764"/>
            <a:ext cx="164592" cy="171212"/>
          </a:xfrm>
          <a:prstGeom prst="diamond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Textfeld 309">
            <a:extLst>
              <a:ext uri="{FF2B5EF4-FFF2-40B4-BE49-F238E27FC236}">
                <a16:creationId xmlns:a16="http://schemas.microsoft.com/office/drawing/2014/main" id="{3C38A384-726E-B873-305A-E98F26AF8DAE}"/>
              </a:ext>
            </a:extLst>
          </p:cNvPr>
          <p:cNvSpPr txBox="1"/>
          <p:nvPr/>
        </p:nvSpPr>
        <p:spPr>
          <a:xfrm>
            <a:off x="5075873" y="1691864"/>
            <a:ext cx="366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CA" sz="1400" dirty="0">
                <a:solidFill>
                  <a:prstClr val="black"/>
                </a:solidFill>
                <a:latin typeface="Calibri" panose="020F0502020204030204"/>
              </a:rPr>
              <a:t>Commissioning: previous phase are completed</a:t>
            </a:r>
          </a:p>
        </p:txBody>
      </p:sp>
      <p:sp>
        <p:nvSpPr>
          <p:cNvPr id="311" name="Raute 310">
            <a:extLst>
              <a:ext uri="{FF2B5EF4-FFF2-40B4-BE49-F238E27FC236}">
                <a16:creationId xmlns:a16="http://schemas.microsoft.com/office/drawing/2014/main" id="{2F6E3C10-B5C8-7D1E-4183-D204097A2AA4}"/>
              </a:ext>
            </a:extLst>
          </p:cNvPr>
          <p:cNvSpPr/>
          <p:nvPr/>
        </p:nvSpPr>
        <p:spPr>
          <a:xfrm>
            <a:off x="4558316" y="2022709"/>
            <a:ext cx="393192" cy="365760"/>
          </a:xfrm>
          <a:prstGeom prst="diamond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Textfeld 311">
            <a:extLst>
              <a:ext uri="{FF2B5EF4-FFF2-40B4-BE49-F238E27FC236}">
                <a16:creationId xmlns:a16="http://schemas.microsoft.com/office/drawing/2014/main" id="{5446BA1E-F449-BD46-A80C-FE9B58BE5D86}"/>
              </a:ext>
            </a:extLst>
          </p:cNvPr>
          <p:cNvSpPr txBox="1"/>
          <p:nvPr/>
        </p:nvSpPr>
        <p:spPr>
          <a:xfrm>
            <a:off x="4997917" y="2045003"/>
            <a:ext cx="4074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CA" sz="1400" dirty="0">
                <a:solidFill>
                  <a:prstClr val="black"/>
                </a:solidFill>
                <a:latin typeface="Calibri" panose="020F0502020204030204"/>
              </a:rPr>
              <a:t>Readiness Review (Gate): release for the next phase </a:t>
            </a:r>
          </a:p>
        </p:txBody>
      </p:sp>
      <p:sp>
        <p:nvSpPr>
          <p:cNvPr id="314" name="Raute 313">
            <a:extLst>
              <a:ext uri="{FF2B5EF4-FFF2-40B4-BE49-F238E27FC236}">
                <a16:creationId xmlns:a16="http://schemas.microsoft.com/office/drawing/2014/main" id="{6423999F-0EF4-1E20-D44C-F338B7BC4A78}"/>
              </a:ext>
            </a:extLst>
          </p:cNvPr>
          <p:cNvSpPr/>
          <p:nvPr/>
        </p:nvSpPr>
        <p:spPr>
          <a:xfrm>
            <a:off x="4679134" y="1023048"/>
            <a:ext cx="164592" cy="171212"/>
          </a:xfrm>
          <a:prstGeom prst="diamond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Textfeld 314">
            <a:extLst>
              <a:ext uri="{FF2B5EF4-FFF2-40B4-BE49-F238E27FC236}">
                <a16:creationId xmlns:a16="http://schemas.microsoft.com/office/drawing/2014/main" id="{B20DBFF2-75A4-DF78-C02E-8D5E5FD0A910}"/>
              </a:ext>
            </a:extLst>
          </p:cNvPr>
          <p:cNvSpPr txBox="1"/>
          <p:nvPr/>
        </p:nvSpPr>
        <p:spPr>
          <a:xfrm>
            <a:off x="5075872" y="939772"/>
            <a:ext cx="1913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noProof="1">
                <a:solidFill>
                  <a:prstClr val="black"/>
                </a:solidFill>
                <a:latin typeface="Calibri" panose="020F0502020204030204"/>
              </a:rPr>
              <a:t>Mechanical Completion</a:t>
            </a:r>
          </a:p>
        </p:txBody>
      </p:sp>
      <p:sp>
        <p:nvSpPr>
          <p:cNvPr id="316" name="Textfeld 315">
            <a:extLst>
              <a:ext uri="{FF2B5EF4-FFF2-40B4-BE49-F238E27FC236}">
                <a16:creationId xmlns:a16="http://schemas.microsoft.com/office/drawing/2014/main" id="{8C19E7AB-3F5F-0D00-3AD2-77B84BC1B345}"/>
              </a:ext>
            </a:extLst>
          </p:cNvPr>
          <p:cNvSpPr txBox="1"/>
          <p:nvPr/>
        </p:nvSpPr>
        <p:spPr>
          <a:xfrm>
            <a:off x="8588741" y="3991552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M12</a:t>
            </a:r>
          </a:p>
        </p:txBody>
      </p:sp>
      <p:sp>
        <p:nvSpPr>
          <p:cNvPr id="318" name="Textfeld 317">
            <a:extLst>
              <a:ext uri="{FF2B5EF4-FFF2-40B4-BE49-F238E27FC236}">
                <a16:creationId xmlns:a16="http://schemas.microsoft.com/office/drawing/2014/main" id="{C7B75549-95A2-2CA5-17A3-008861B353B0}"/>
              </a:ext>
            </a:extLst>
          </p:cNvPr>
          <p:cNvSpPr txBox="1"/>
          <p:nvPr/>
        </p:nvSpPr>
        <p:spPr>
          <a:xfrm>
            <a:off x="5383871" y="2774041"/>
            <a:ext cx="97815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. Integration</a:t>
            </a:r>
          </a:p>
        </p:txBody>
      </p:sp>
    </p:spTree>
    <p:extLst>
      <p:ext uri="{BB962C8B-B14F-4D97-AF65-F5344CB8AC3E}">
        <p14:creationId xmlns:p14="http://schemas.microsoft.com/office/powerpoint/2010/main" val="1670700116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2125</Words>
  <Application>Microsoft Macintosh PowerPoint</Application>
  <PresentationFormat>Bildschirmpräsentation (16:9)</PresentationFormat>
  <Paragraphs>378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fair-gsi-folienmaster_2017_onering</vt:lpstr>
      <vt:lpstr>FAIR operation concept from the new Control Center</vt:lpstr>
      <vt:lpstr>Outline</vt:lpstr>
      <vt:lpstr>GSI &amp; FAIR – Integrated Campus Schedule</vt:lpstr>
      <vt:lpstr>First 3 major Commissioning Milestones</vt:lpstr>
      <vt:lpstr>Organisation of Commissioning</vt:lpstr>
      <vt:lpstr>1st Major Milestone: Commissioning of cryogenic plant</vt:lpstr>
      <vt:lpstr>Commissioning of cryogenic system</vt:lpstr>
      <vt:lpstr>HEBT-Commissioning &amp; First Beam Event in Q4 2026</vt:lpstr>
      <vt:lpstr>Preparation of Gate Reviews for phase transitions</vt:lpstr>
      <vt:lpstr>II. FAIR Control Center</vt:lpstr>
      <vt:lpstr>FAIR Control Center – Move and Commissioning</vt:lpstr>
      <vt:lpstr>FAIR Control Center – basic facts</vt:lpstr>
      <vt:lpstr>Interieur</vt:lpstr>
      <vt:lpstr>Main Control Room – start configuration</vt:lpstr>
      <vt:lpstr>FCC: Staff deployment during commissioning phase</vt:lpstr>
      <vt:lpstr>II FAIR Operation Concept (FCC 2028)</vt:lpstr>
      <vt:lpstr>FCC 2028 - FAIR operation concept</vt:lpstr>
      <vt:lpstr>Optimal staff deployment  Example: Operations Department OPE</vt:lpstr>
      <vt:lpstr>Conclusion</vt:lpstr>
      <vt:lpstr>2 Work Packages defined in ADDENDUM No. 16</vt:lpstr>
      <vt:lpstr>Thank You</vt:lpstr>
      <vt:lpstr>Recent Beamtime Statistics</vt:lpstr>
      <vt:lpstr>GSI &amp; FAIR parallel operation modes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Reimann, Stephan</dc:creator>
  <cp:lastModifiedBy>Stephan Reimann</cp:lastModifiedBy>
  <cp:revision>67</cp:revision>
  <dcterms:created xsi:type="dcterms:W3CDTF">2023-07-06T07:39:51Z</dcterms:created>
  <dcterms:modified xsi:type="dcterms:W3CDTF">2025-05-07T07:01:16Z</dcterms:modified>
</cp:coreProperties>
</file>