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1622" r:id="rId2"/>
    <p:sldId id="2452" r:id="rId3"/>
    <p:sldId id="2453" r:id="rId4"/>
    <p:sldId id="2455" r:id="rId5"/>
    <p:sldId id="1682" r:id="rId6"/>
    <p:sldId id="1648" r:id="rId7"/>
    <p:sldId id="2451" r:id="rId8"/>
    <p:sldId id="1680" r:id="rId9"/>
    <p:sldId id="1591" r:id="rId10"/>
    <p:sldId id="1593" r:id="rId11"/>
    <p:sldId id="1571" r:id="rId12"/>
    <p:sldId id="1607" r:id="rId13"/>
    <p:sldId id="1595" r:id="rId14"/>
    <p:sldId id="1661" r:id="rId15"/>
    <p:sldId id="1596" r:id="rId16"/>
    <p:sldId id="1662" r:id="rId17"/>
    <p:sldId id="1606" r:id="rId18"/>
    <p:sldId id="2450" r:id="rId19"/>
    <p:sldId id="1574" r:id="rId20"/>
    <p:sldId id="257" r:id="rId21"/>
    <p:sldId id="2462" r:id="rId22"/>
    <p:sldId id="1553" r:id="rId23"/>
    <p:sldId id="1605" r:id="rId24"/>
    <p:sldId id="2463" r:id="rId25"/>
    <p:sldId id="1587" r:id="rId26"/>
    <p:sldId id="2444" r:id="rId27"/>
    <p:sldId id="2445" r:id="rId28"/>
    <p:sldId id="1664" r:id="rId29"/>
    <p:sldId id="647" r:id="rId30"/>
    <p:sldId id="2457" r:id="rId31"/>
    <p:sldId id="2458" r:id="rId32"/>
    <p:sldId id="669" r:id="rId33"/>
    <p:sldId id="260" r:id="rId34"/>
    <p:sldId id="1667" r:id="rId35"/>
    <p:sldId id="2454" r:id="rId36"/>
    <p:sldId id="1678" r:id="rId37"/>
    <p:sldId id="1671" r:id="rId38"/>
    <p:sldId id="1681" r:id="rId39"/>
    <p:sldId id="1654" r:id="rId40"/>
    <p:sldId id="2449" r:id="rId41"/>
    <p:sldId id="2461" r:id="rId42"/>
    <p:sldId id="256" r:id="rId43"/>
    <p:sldId id="258" r:id="rId44"/>
    <p:sldId id="2460" r:id="rId45"/>
    <p:sldId id="1641" r:id="rId46"/>
    <p:sldId id="1643" r:id="rId47"/>
    <p:sldId id="2436" r:id="rId48"/>
    <p:sldId id="1635" r:id="rId49"/>
    <p:sldId id="165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0"/>
    <p:restoredTop sz="94528"/>
  </p:normalViewPr>
  <p:slideViewPr>
    <p:cSldViewPr snapToGrid="0">
      <p:cViewPr varScale="1">
        <p:scale>
          <a:sx n="104" d="100"/>
          <a:sy n="104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06A21-5ABF-E947-99AB-D9948F35D168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E82D5-1A74-E147-83C0-4A69B0B98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5F0F8-1AB4-93ED-7BD5-C3E6C6BC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D4211-667B-A021-5E92-CE1BEE773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4191E-F6BF-D5AE-B53D-4728F61EE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2C584-049F-050D-A735-A17A2071B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32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3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3322-E9A3-B941-8722-5DE0E94B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789AF-120C-4BBC-E818-2F85B7108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A256B-48A5-B438-EA0A-732802970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A5734-ED61-2D96-050A-A7465D930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6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A0737-F4EE-84AB-CB5F-383AD9B42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9C28B-BA46-682D-CA76-863211B03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AF316-D7AE-3F3C-5C95-0D236F025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0B33C-4759-3090-F2AB-0E845A660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8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8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2B466-CB9D-829A-2D50-DBBADF119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EBB40-B0BB-EBEB-4724-E92A52165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2DDDE-1401-B5DD-4AA1-CE6942FC2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21EF7-8B04-1F9A-5090-CF183A775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5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A79CF84E-0D6C-818A-202E-24983A9E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>
            <a:extLst>
              <a:ext uri="{FF2B5EF4-FFF2-40B4-BE49-F238E27FC236}">
                <a16:creationId xmlns:a16="http://schemas.microsoft.com/office/drawing/2014/main" id="{93E2DC26-7912-0D10-A362-FF734AC991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:notes">
            <a:extLst>
              <a:ext uri="{FF2B5EF4-FFF2-40B4-BE49-F238E27FC236}">
                <a16:creationId xmlns:a16="http://schemas.microsoft.com/office/drawing/2014/main" id="{B26F35B5-597F-2171-6B80-431580A4ED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70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D1E0-BC76-D7E2-8145-E1EDC370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2BA2D-A9B0-A26D-C841-5FCB6BEDA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6679C-11B7-F079-1B47-97C6AE981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F71EA-91EA-17D6-2F6E-2C539F27C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46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12C4-8F1D-954D-052C-BF6166BB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624F0-5556-3C83-D40E-22813E4D3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EBAF9-96B8-AE3E-04AD-E97BFEFF0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11F1E-6643-C51E-F833-1C3C6AF54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33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90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2935F-A365-4FC5-D186-62C44DCC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8A7752B-8227-DB06-FF08-992E2D1F6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961DF-8D97-8848-A748-D54EC3B4C2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0962" name="Rectangle 2">
            <a:extLst>
              <a:ext uri="{FF2B5EF4-FFF2-40B4-BE49-F238E27FC236}">
                <a16:creationId xmlns:a16="http://schemas.microsoft.com/office/drawing/2014/main" id="{EFFD763A-5776-E905-65B3-A75405C84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0963" name="Rectangle 3">
            <a:extLst>
              <a:ext uri="{FF2B5EF4-FFF2-40B4-BE49-F238E27FC236}">
                <a16:creationId xmlns:a16="http://schemas.microsoft.com/office/drawing/2014/main" id="{F3FAF638-B4E7-36D2-236D-ACC17756C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Exceptions are Ni-63 (first measurement, radioactive sample) and to a less extent some </a:t>
            </a:r>
            <a:r>
              <a:rPr lang="en-GB" dirty="0" err="1"/>
              <a:t>Zr</a:t>
            </a:r>
            <a:r>
              <a:rPr lang="en-GB" dirty="0"/>
              <a:t> isotopes</a:t>
            </a:r>
          </a:p>
        </p:txBody>
      </p:sp>
    </p:spTree>
    <p:extLst>
      <p:ext uri="{BB962C8B-B14F-4D97-AF65-F5344CB8AC3E}">
        <p14:creationId xmlns:p14="http://schemas.microsoft.com/office/powerpoint/2010/main" val="174587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A79AA-82FE-8025-BC81-9D6D51C4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27ED11A-68DF-14A6-080A-96A1886B8B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961DF-8D97-8848-A748-D54EC3B4C2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0962" name="Rectangle 2">
            <a:extLst>
              <a:ext uri="{FF2B5EF4-FFF2-40B4-BE49-F238E27FC236}">
                <a16:creationId xmlns:a16="http://schemas.microsoft.com/office/drawing/2014/main" id="{828E360C-B152-CD87-265E-7A1995DC3A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0963" name="Rectangle 3">
            <a:extLst>
              <a:ext uri="{FF2B5EF4-FFF2-40B4-BE49-F238E27FC236}">
                <a16:creationId xmlns:a16="http://schemas.microsoft.com/office/drawing/2014/main" id="{F8955E80-9F54-A5EF-0E15-48A128422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Exceptions are Ni-63 (first measurement, radioactive sample) and to a less extent some </a:t>
            </a:r>
            <a:r>
              <a:rPr lang="en-GB" dirty="0" err="1"/>
              <a:t>Zr</a:t>
            </a:r>
            <a:r>
              <a:rPr lang="en-GB" dirty="0"/>
              <a:t> isotopes</a:t>
            </a:r>
          </a:p>
        </p:txBody>
      </p:sp>
    </p:spTree>
    <p:extLst>
      <p:ext uri="{BB962C8B-B14F-4D97-AF65-F5344CB8AC3E}">
        <p14:creationId xmlns:p14="http://schemas.microsoft.com/office/powerpoint/2010/main" val="4178009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2BB23-BE4E-F894-8D76-0948CB51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A33A4-A9AA-0B9D-4DF3-69857680A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58C5E-C0E8-A4E7-3E17-8AEA8D1E4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56FC8-AAEB-2881-CA9C-CC0694802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4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961DF-8D97-8848-A748-D54EC3B4C209}" type="slidenum">
              <a:rPr lang="en-US"/>
              <a:pPr/>
              <a:t>29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313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E408-C513-0243-A1F3-4554EE441AF8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182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1EF27-AD89-CCCE-F85D-702C6C706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D4420-7944-01AC-CE87-50654E589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151BD-D17E-F8C3-90EC-24F86EA8E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066BD-E08E-60F4-6356-879971EC2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BCA1C-FE56-A05C-6D1F-813234A07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1C6A0-B416-E2E2-5D8C-720414489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C360B-1DF4-8484-66DD-A605766A9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E84F-EC93-C23E-C9B5-5B62E2D85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8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36C29-9655-DCF2-7D1B-6CF3DBF3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E3029-E2F6-D9BB-BE19-3938D3B93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B3FC2-248A-E4DE-487F-C76271A63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048BA-D31A-B368-3477-0D0CC49BA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12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32CB-E094-9279-5740-3D54BFA2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51A26-6A6B-C3D9-90D1-07A5015CA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EF53A-7BDF-9C04-16FB-A5A327412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D1B05-4426-F838-F76E-ADE0794F0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47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D0052-2CED-8D20-E0ED-639DFBDA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71267-A7C6-8CE1-4B12-D32CF7F52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2834B-65D1-278C-B04D-B85C1EE26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59459-F844-F7CA-D69C-0B59FDC38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2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3C0D-D7AD-E26E-1A47-0BE62528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B42F8-6CF0-28EB-22F8-C2D2492B6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189E6-613D-5A2C-B727-1691D25A0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1ACF2-C703-6331-A383-3CA3CD2FD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17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318E6-4DA6-E668-CC2E-926311AA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D9318-2E70-44C5-5C7E-9DA226F77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1367B-0BDC-53BA-3507-BED990C6A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8532-85A7-0291-FD33-B1BAA8832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645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DB31-F2DB-6945-E946-8C38A64B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FD083-0796-D277-A55B-2F39F7B8B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D9838-D28B-30DF-93B6-793EC59F2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CA2A0-0796-C01F-2F12-0CF82868B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07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64EB6-E6EF-8180-32FB-768350AFE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D7089-FEB0-F2D4-B072-97F14534F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A4CC4-6C16-A7A5-4A23-1E58928D4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99571-9E37-2C9C-0FD0-6D2FEF02D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51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962-F1A2-F1BD-76DA-BF56ADF9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C7861-2AD1-68FA-5CEB-6D06F0FFC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A6F6A-3D72-9856-551F-E7BE010D8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41C8E-29BE-5815-AD4B-53E466688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0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FFC4-F682-57F7-74AE-3BB866D1F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A8142-BA5D-C72C-3046-2F220E091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CFE71-80F4-20EE-D639-17AF8A6FA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6DCB3-DAE9-A535-FC40-9E082A27A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45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0DBA1-5348-3E9C-978B-68CA5604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DFD92-846C-F4F0-9781-4A63A35E1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EAB7F-8AF2-3EE7-1E82-EC3C38003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3C834-5D7E-90D3-2391-052DC48FE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7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0FA5-DE11-C05B-8184-D639F88F1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57113-39E7-F276-D95E-638D14980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D4EB0-CA28-21AF-0ADF-9AAF7663B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48A14-F754-5A13-8A9A-8E4BA2B89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2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C0C26-6865-AD84-5F5C-26621523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6543B-2E5F-7108-6ADA-88333CA48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9F229-62E8-8B2D-FCDF-CF7312B64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8CBF5-2F91-BD1B-790D-21A603156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46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6C24-BC70-2D1B-CFD3-102787334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D3B7B-F010-05FD-DEFC-E4295DC1E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A5FE0-414C-5553-EBDB-85CBB5B5C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1BA23-1ED6-BBA8-4ADB-04719451E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82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0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F7D1-F77A-3E35-A11F-8A9379D6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7B79E-449D-9BB8-D6B4-4DE080956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2886C-4B48-67B5-3A11-27FA85F60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ABF41-3B7F-4184-16CA-ED3A9F3FD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9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3760-45D9-8A14-1EF7-A5CFFE88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F19BAB-D9E5-98C6-0C93-020C3F7E7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34D23-7783-C60A-EA02-E03555364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326F1-EA30-144E-192A-5BCA63035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2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44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4E63-1B77-514A-83BB-9B83B35B7E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9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3F3EC-3722-A099-31F3-8A88F3CE5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7108-8A7C-6594-E4D2-E5AA865F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6AD9C-29E0-B0C3-F57A-F4BAF016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9768-EB24-FBFC-7DFC-D16827E49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FD1DA-55AC-7B1E-6232-9283B415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4B60-231C-8EAE-EF2A-623701BE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B786A-6D3D-212E-8035-740950A7A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34DE4-3E39-9FA7-3E1A-30E73357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7B44C-269C-AA44-6ECA-97502A51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7D380-3F8D-87F5-0567-C8F14C6B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0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C1464-032F-DF82-DC72-875EF0383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2A0B0-358B-C1BF-02E4-16F85AD27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11A89-0B96-E2A5-3E42-30E6231D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F425-2180-EAAC-1AEB-F9757623C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49D99-EA6B-A22A-5A68-5C7BCD51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3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94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0B230-4AB8-1A4C-849D-6DB3720D29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90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magine"/>
          <p:cNvSpPr>
            <a:spLocks noGrp="1"/>
          </p:cNvSpPr>
          <p:nvPr>
            <p:ph type="pic" sz="quarter" idx="13"/>
          </p:nvPr>
        </p:nvSpPr>
        <p:spPr>
          <a:xfrm>
            <a:off x="8001000" y="250031"/>
            <a:ext cx="3857625" cy="42505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Immagine"/>
          <p:cNvSpPr>
            <a:spLocks noGrp="1"/>
          </p:cNvSpPr>
          <p:nvPr>
            <p:ph type="pic" sz="quarter" idx="14"/>
          </p:nvPr>
        </p:nvSpPr>
        <p:spPr>
          <a:xfrm>
            <a:off x="4167188" y="250031"/>
            <a:ext cx="3857625" cy="42505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" name="Immagine"/>
          <p:cNvSpPr>
            <a:spLocks noGrp="1"/>
          </p:cNvSpPr>
          <p:nvPr>
            <p:ph type="pic" sz="quarter" idx="15"/>
          </p:nvPr>
        </p:nvSpPr>
        <p:spPr>
          <a:xfrm>
            <a:off x="333375" y="250031"/>
            <a:ext cx="3857625" cy="42505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" name="Titolo Testo"/>
          <p:cNvSpPr txBox="1">
            <a:spLocks noGrp="1"/>
          </p:cNvSpPr>
          <p:nvPr>
            <p:ph type="title"/>
          </p:nvPr>
        </p:nvSpPr>
        <p:spPr>
          <a:xfrm>
            <a:off x="607219" y="4625579"/>
            <a:ext cx="10977563" cy="1000125"/>
          </a:xfrm>
          <a:prstGeom prst="rect">
            <a:avLst/>
          </a:prstGeom>
        </p:spPr>
        <p:txBody>
          <a:bodyPr anchor="b"/>
          <a:lstStyle>
            <a:lvl1pPr algn="ctr">
              <a:defRPr sz="5273">
                <a:solidFill>
                  <a:srgbClr val="546056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7219" y="5616774"/>
            <a:ext cx="10977563" cy="90189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2213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BACF-B404-046B-15C9-3DBE76A4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B64F1-15DD-D676-5E3B-FF577F629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A542F-85F5-4F5D-8E03-D625C633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C3A3-5635-FE93-09C2-F7C91FFE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45CEA-BE02-6BB2-F896-F3983E93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9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96A58-CAA3-1CE0-4E51-DBEBC13C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021A9-0864-99DF-4490-11462088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64FCF-A9E9-BDC3-2333-58813A23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90C47-B973-CFF0-648D-BEE97D5E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77DA0-B0AA-682B-182C-E4738DB0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D70E-2370-D409-3F0C-DD37DA1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7B3B2-BAFC-A2D8-9838-E5CC0294A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6A238-7AB4-FCE6-CC29-041A95041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856C9-7398-7625-7E4A-7A163596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75907-4C45-7A10-B005-D795B10E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8AB72-A514-BFE8-6DC4-AFAE85EB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D012-9A70-0A4B-305F-DD37B0BE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4227F-4CB3-0F10-3E7F-0121E283D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355C8-9F79-8881-5FF4-DA146E676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E9A18-FB15-2C3A-DFA0-46339548E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A49111-717D-E07F-5589-99639BD1B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8FF90-2604-EC0F-3900-1A4197CA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9ABA1-9C6B-646D-C62A-F259AAF5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FBE38-9292-1A82-3E80-BFC2EE67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3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2C3C-A455-A264-1FD8-0B57CC7F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E6873-095C-C145-4C10-87EB82EA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8DCD3-9C1C-3EE5-AE63-91B828A8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6794D-110F-0CF5-DDE3-DF70C3F7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CF5C1-007E-D842-6339-489D314D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847B0-4EC1-BF29-F8BD-5E90CAD7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12C02-EEE8-BCFA-B05A-E35B58AF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4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E39B-2BBE-F776-1024-D39A811B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24D95-CD6F-E867-E478-20A8D392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9EE92-8055-3B31-590A-3ED6DC6C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11A2A-16DE-970F-FFC7-85344623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9973-55E6-3025-D7B2-57E8C2FA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93BFF-C9B7-54B9-D818-0F0ABEC1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9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A5B1-222F-CD73-C04F-AE412EC8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CD8641-C078-3C0D-320B-B81AD8485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8CC14-97F5-C2C8-EE6C-48572C743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C04C1-0A20-83D6-64AB-6E4CFE84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C5EE4-DDE4-D0BD-5D91-071A1305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55919-3439-BD2B-89A5-A3BF33A2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5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A31F2-36B1-6B18-25F2-DE131050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B79F2-BA32-34C6-352B-36719385E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61B1E-078C-F5D1-2061-0B32C1662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C0A68-598F-D242-9986-6CCFC3604C05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4113-68A9-EB0A-21DC-48FF25084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99A0D-776D-235D-174A-804A6D171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A21278-FC3C-8341-B654-CD0F6FA17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hyperlink" Target="https://doi.org/10.1007/s11214-021-00825-8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dx.doi.org/10.1103/PhysRevLett.133.052702" TargetMode="External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x.doi.org/10.1103/PhysRevLett.133.052702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5.emf"/><Relationship Id="rId4" Type="http://schemas.openxmlformats.org/officeDocument/2006/relationships/hyperlink" Target="https://journals.aps.org/prl/abstract/10.1103/PhysRevLett.133.05270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hyperlink" Target="https://twiki.cern.ch/NTOFPublic/ListOfPublication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exp-astro.de/kadonis1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ki.cern.ch/NTOFPublic/ListOfPublication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hyperlink" Target="https://doi.org/10.1007/s11214-021-00825-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hyperlink" Target="https://doi.org/10.1007/s11214-021-00825-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17.emf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5.emf"/><Relationship Id="rId4" Type="http://schemas.openxmlformats.org/officeDocument/2006/relationships/hyperlink" Target="https://journals.aps.org/prl/abstract/10.1103/PhysRevLett.133.052702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hyperlink" Target="https://cds.cern.ch/record/2856506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hyperlink" Target="https://cds.cern.ch/record/2856506" TargetMode="Externa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ds.cern.ch/record/2886135" TargetMode="Externa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hyperlink" Target="https://cds.cern.ch/record/2886135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48C98F-2BC9-BF67-19E6-2F91324DE372}"/>
              </a:ext>
            </a:extLst>
          </p:cNvPr>
          <p:cNvSpPr txBox="1"/>
          <p:nvPr/>
        </p:nvSpPr>
        <p:spPr>
          <a:xfrm>
            <a:off x="8226061" y="6110793"/>
            <a:ext cx="329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DPG Spring meeting workshop </a:t>
            </a:r>
          </a:p>
          <a:p>
            <a:r>
              <a:rPr lang="en-US" dirty="0"/>
              <a:t>11 March 2025, Köln, Germany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E48D1-D84C-3E52-EA34-19FD50AFC3A3}"/>
              </a:ext>
            </a:extLst>
          </p:cNvPr>
          <p:cNvSpPr txBox="1"/>
          <p:nvPr/>
        </p:nvSpPr>
        <p:spPr>
          <a:xfrm>
            <a:off x="161051" y="6387792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alberto.mengoni@cern.ch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BF8F5-B009-A933-0902-FBCBAED7A712}"/>
              </a:ext>
            </a:extLst>
          </p:cNvPr>
          <p:cNvSpPr txBox="1"/>
          <p:nvPr/>
        </p:nvSpPr>
        <p:spPr>
          <a:xfrm>
            <a:off x="356122" y="1216843"/>
            <a:ext cx="8800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/>
                <a:latin typeface="Helvetica" pitchFamily="2" charset="0"/>
              </a:rPr>
              <a:t>Neutron-induced reactions </a:t>
            </a:r>
          </a:p>
          <a:p>
            <a:r>
              <a:rPr lang="en-GB" sz="3200" dirty="0">
                <a:effectLst/>
                <a:latin typeface="Helvetica" pitchFamily="2" charset="0"/>
              </a:rPr>
              <a:t>and (some) open questions in the s-process</a:t>
            </a:r>
          </a:p>
        </p:txBody>
      </p:sp>
      <p:pic>
        <p:nvPicPr>
          <p:cNvPr id="1028" name="Picture 4" descr="DPG Phi">
            <a:extLst>
              <a:ext uri="{FF2B5EF4-FFF2-40B4-BE49-F238E27FC236}">
                <a16:creationId xmlns:a16="http://schemas.microsoft.com/office/drawing/2014/main" id="{6EFC4A5F-7480-6EF5-30B1-CF6856F1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61" y="6212548"/>
            <a:ext cx="5334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Actinium series (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235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U →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207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Pb)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6A7420-B3FC-9F91-A358-44253ED4449A}"/>
              </a:ext>
            </a:extLst>
          </p:cNvPr>
          <p:cNvCxnSpPr>
            <a:cxnSpLocks/>
          </p:cNvCxnSpPr>
          <p:nvPr/>
        </p:nvCxnSpPr>
        <p:spPr>
          <a:xfrm flipH="1">
            <a:off x="6788582" y="1537561"/>
            <a:ext cx="1428318" cy="150807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6C8286-BE97-BBBF-499C-9A286202B335}"/>
              </a:ext>
            </a:extLst>
          </p:cNvPr>
          <p:cNvCxnSpPr>
            <a:cxnSpLocks/>
          </p:cNvCxnSpPr>
          <p:nvPr/>
        </p:nvCxnSpPr>
        <p:spPr>
          <a:xfrm flipH="1">
            <a:off x="9756239" y="1784758"/>
            <a:ext cx="1095723" cy="121748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DE75F2-3B30-5FB6-5D82-75F688DF8589}"/>
              </a:ext>
            </a:extLst>
          </p:cNvPr>
          <p:cNvCxnSpPr>
            <a:cxnSpLocks/>
          </p:cNvCxnSpPr>
          <p:nvPr/>
        </p:nvCxnSpPr>
        <p:spPr>
          <a:xfrm flipH="1" flipV="1">
            <a:off x="9022005" y="2324305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DF1814-5992-AA7C-1D7F-512DD93E18DB}"/>
              </a:ext>
            </a:extLst>
          </p:cNvPr>
          <p:cNvCxnSpPr>
            <a:cxnSpLocks/>
          </p:cNvCxnSpPr>
          <p:nvPr/>
        </p:nvCxnSpPr>
        <p:spPr>
          <a:xfrm flipH="1" flipV="1">
            <a:off x="6839391" y="3051059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A222B-4EBB-95A8-A69C-A5BA069E61C5}"/>
              </a:ext>
            </a:extLst>
          </p:cNvPr>
          <p:cNvCxnSpPr>
            <a:cxnSpLocks/>
          </p:cNvCxnSpPr>
          <p:nvPr/>
        </p:nvCxnSpPr>
        <p:spPr>
          <a:xfrm flipH="1" flipV="1">
            <a:off x="8220932" y="1503246"/>
            <a:ext cx="746279" cy="8039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CCB87B-FDF4-69E0-7976-0BBE23F32D77}"/>
              </a:ext>
            </a:extLst>
          </p:cNvPr>
          <p:cNvCxnSpPr>
            <a:cxnSpLocks/>
          </p:cNvCxnSpPr>
          <p:nvPr/>
        </p:nvCxnSpPr>
        <p:spPr>
          <a:xfrm flipH="1">
            <a:off x="7518832" y="2312566"/>
            <a:ext cx="1452411" cy="14661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C9767CB-AB87-87FE-FFD3-04174D702EFA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B01CCD-BC0C-6293-E1F3-451348E9B74A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4910F-5169-BE21-87E2-3D018B15871F}"/>
              </a:ext>
            </a:extLst>
          </p:cNvPr>
          <p:cNvSpPr txBox="1"/>
          <p:nvPr/>
        </p:nvSpPr>
        <p:spPr>
          <a:xfrm>
            <a:off x="10797169" y="1107650"/>
            <a:ext cx="1252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235</a:t>
            </a:r>
            <a:r>
              <a:rPr lang="en-US" sz="2400" dirty="0"/>
              <a:t>U </a:t>
            </a:r>
          </a:p>
          <a:p>
            <a:r>
              <a:rPr lang="en-US" sz="1400" dirty="0"/>
              <a:t>(T</a:t>
            </a:r>
            <a:r>
              <a:rPr lang="en-US" sz="1400" baseline="-25000" dirty="0"/>
              <a:t>1/2</a:t>
            </a:r>
            <a:r>
              <a:rPr lang="en-US" sz="1400" dirty="0"/>
              <a:t>: 0.72 </a:t>
            </a:r>
            <a:r>
              <a:rPr lang="en-US" sz="1400" dirty="0" err="1"/>
              <a:t>Gyr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96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Thorium series (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232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 →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208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Pb)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6A7420-B3FC-9F91-A358-44253ED4449A}"/>
              </a:ext>
            </a:extLst>
          </p:cNvPr>
          <p:cNvCxnSpPr>
            <a:cxnSpLocks/>
          </p:cNvCxnSpPr>
          <p:nvPr/>
        </p:nvCxnSpPr>
        <p:spPr>
          <a:xfrm flipH="1">
            <a:off x="8256484" y="2282211"/>
            <a:ext cx="1384374" cy="149773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6C8286-BE97-BBBF-499C-9A286202B335}"/>
              </a:ext>
            </a:extLst>
          </p:cNvPr>
          <p:cNvCxnSpPr>
            <a:cxnSpLocks/>
          </p:cNvCxnSpPr>
          <p:nvPr/>
        </p:nvCxnSpPr>
        <p:spPr>
          <a:xfrm flipH="1">
            <a:off x="9640858" y="705272"/>
            <a:ext cx="1423363" cy="15560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DE75F2-3B30-5FB6-5D82-75F688DF8589}"/>
              </a:ext>
            </a:extLst>
          </p:cNvPr>
          <p:cNvCxnSpPr>
            <a:cxnSpLocks/>
          </p:cNvCxnSpPr>
          <p:nvPr/>
        </p:nvCxnSpPr>
        <p:spPr>
          <a:xfrm flipH="1" flipV="1">
            <a:off x="8992757" y="1601616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96C893-5FA9-09A4-068F-1F234ECEFC79}"/>
              </a:ext>
            </a:extLst>
          </p:cNvPr>
          <p:cNvCxnSpPr>
            <a:cxnSpLocks/>
          </p:cNvCxnSpPr>
          <p:nvPr/>
        </p:nvCxnSpPr>
        <p:spPr>
          <a:xfrm flipH="1">
            <a:off x="7589789" y="1590150"/>
            <a:ext cx="1293382" cy="1434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5FABAC7-A4F4-2C9B-D9DF-BEDE68676516}"/>
              </a:ext>
            </a:extLst>
          </p:cNvPr>
          <p:cNvCxnSpPr>
            <a:cxnSpLocks/>
          </p:cNvCxnSpPr>
          <p:nvPr/>
        </p:nvCxnSpPr>
        <p:spPr>
          <a:xfrm flipH="1" flipV="1">
            <a:off x="7589789" y="3090029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8EEFA3F-047E-D7D6-0508-6735C3CB0C52}"/>
              </a:ext>
            </a:extLst>
          </p:cNvPr>
          <p:cNvSpPr/>
          <p:nvPr/>
        </p:nvSpPr>
        <p:spPr>
          <a:xfrm>
            <a:off x="7158666" y="2646850"/>
            <a:ext cx="7488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025931-04F7-E258-9B79-8C446BFDDABD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0D6442-213E-0A87-49ED-15BA1A47163B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38F77-9F36-68D1-7563-C825C04A25C0}"/>
              </a:ext>
            </a:extLst>
          </p:cNvPr>
          <p:cNvSpPr txBox="1"/>
          <p:nvPr/>
        </p:nvSpPr>
        <p:spPr>
          <a:xfrm>
            <a:off x="10964372" y="385205"/>
            <a:ext cx="1252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232</a:t>
            </a:r>
            <a:r>
              <a:rPr lang="en-US" sz="2400" dirty="0"/>
              <a:t>Th </a:t>
            </a:r>
          </a:p>
          <a:p>
            <a:r>
              <a:rPr lang="en-US" sz="1400" dirty="0"/>
              <a:t>(T</a:t>
            </a:r>
            <a:r>
              <a:rPr lang="en-US" sz="1400" baseline="-25000" dirty="0"/>
              <a:t>1/2</a:t>
            </a:r>
            <a:r>
              <a:rPr lang="en-US" sz="1400" dirty="0"/>
              <a:t>: 14.1 </a:t>
            </a:r>
            <a:r>
              <a:rPr lang="en-US" sz="1400" dirty="0" err="1"/>
              <a:t>Gyr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17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Radiogenic 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8EEFA3F-047E-D7D6-0508-6735C3CB0C52}"/>
              </a:ext>
            </a:extLst>
          </p:cNvPr>
          <p:cNvSpPr/>
          <p:nvPr/>
        </p:nvSpPr>
        <p:spPr>
          <a:xfrm>
            <a:off x="7158666" y="2646850"/>
            <a:ext cx="7488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025931-04F7-E258-9B79-8C446BFDDABD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0D6442-213E-0A87-49ED-15BA1A47163B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6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Radiogenic 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6E81F8-DF79-0AC2-2E08-8513AC5791EF}"/>
                  </a:ext>
                </a:extLst>
              </p:cNvPr>
              <p:cNvSpPr txBox="1"/>
              <p:nvPr/>
            </p:nvSpPr>
            <p:spPr>
              <a:xfrm>
                <a:off x="195276" y="3533887"/>
                <a:ext cx="3521926" cy="1288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present (4.5 </a:t>
                </a:r>
                <a:r>
                  <a:rPr lang="en-US" dirty="0" err="1"/>
                  <a:t>Gyr</a:t>
                </a:r>
                <a:r>
                  <a:rPr lang="en-US" dirty="0"/>
                  <a:t> after):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=94,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=350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6E81F8-DF79-0AC2-2E08-8513AC579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6" y="3533887"/>
                <a:ext cx="3521926" cy="1288430"/>
              </a:xfrm>
              <a:prstGeom prst="rect">
                <a:avLst/>
              </a:prstGeom>
              <a:blipFill>
                <a:blip r:embed="rId3"/>
                <a:stretch>
                  <a:fillRect l="-1439" t="-1961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C12EA-3703-687B-4C8D-1B79E336BF56}"/>
                  </a:ext>
                </a:extLst>
              </p:cNvPr>
              <p:cNvSpPr txBox="1"/>
              <p:nvPr/>
            </p:nvSpPr>
            <p:spPr>
              <a:xfrm>
                <a:off x="200722" y="1579479"/>
                <a:ext cx="3492303" cy="1288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solar system formation: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=74,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=131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C12EA-3703-687B-4C8D-1B79E336B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22" y="1579479"/>
                <a:ext cx="3492303" cy="1288430"/>
              </a:xfrm>
              <a:prstGeom prst="rect">
                <a:avLst/>
              </a:prstGeom>
              <a:blipFill>
                <a:blip r:embed="rId4"/>
                <a:stretch>
                  <a:fillRect l="-1087" t="-1961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A5D1858-E8FF-58B2-BCBB-0EF8DC8D3092}"/>
              </a:ext>
            </a:extLst>
          </p:cNvPr>
          <p:cNvSpPr txBox="1"/>
          <p:nvPr/>
        </p:nvSpPr>
        <p:spPr>
          <a:xfrm>
            <a:off x="9424989" y="691311"/>
            <a:ext cx="2541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data from: E Anders &amp; N </a:t>
            </a:r>
            <a:r>
              <a:rPr lang="en-US" sz="1100" dirty="0" err="1"/>
              <a:t>Grevesse</a:t>
            </a:r>
            <a:r>
              <a:rPr lang="en-US" sz="1100" dirty="0"/>
              <a:t> (1989)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233E-53AA-FB39-399B-8FE0D6C69E17}"/>
              </a:ext>
            </a:extLst>
          </p:cNvPr>
          <p:cNvSpPr txBox="1"/>
          <p:nvPr/>
        </p:nvSpPr>
        <p:spPr>
          <a:xfrm>
            <a:off x="11418849" y="3256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B256C5B1-5955-B682-CBE4-7FFDF6C17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853" y="1181683"/>
            <a:ext cx="7772400" cy="5478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F35A96-3E97-AB26-E3E4-1CD060F103FD}"/>
              </a:ext>
            </a:extLst>
          </p:cNvPr>
          <p:cNvSpPr txBox="1"/>
          <p:nvPr/>
        </p:nvSpPr>
        <p:spPr>
          <a:xfrm>
            <a:off x="565856" y="5278521"/>
            <a:ext cx="3692870" cy="707886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wrap="none" rtlCol="0">
            <a:spAutoFit/>
            <a:flatTx/>
          </a:bodyPr>
          <a:lstStyle/>
          <a:p>
            <a:pPr algn="ctr"/>
            <a:r>
              <a:rPr lang="en-US" sz="2000" dirty="0"/>
              <a:t>Only a small amount of Pb (&lt; 1%)</a:t>
            </a:r>
            <a:br>
              <a:rPr lang="en-US" sz="2000" dirty="0"/>
            </a:br>
            <a:r>
              <a:rPr lang="en-US" sz="2000" dirty="0"/>
              <a:t>is radiogenic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0D704-B859-F248-8099-035F01484F5B}"/>
              </a:ext>
            </a:extLst>
          </p:cNvPr>
          <p:cNvSpPr txBox="1"/>
          <p:nvPr/>
        </p:nvSpPr>
        <p:spPr>
          <a:xfrm>
            <a:off x="3445565" y="5247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0A017-0C23-9428-C3C1-79E7109D5E2D}"/>
              </a:ext>
            </a:extLst>
          </p:cNvPr>
          <p:cNvSpPr txBox="1"/>
          <p:nvPr/>
        </p:nvSpPr>
        <p:spPr>
          <a:xfrm>
            <a:off x="2782957" y="5247861"/>
            <a:ext cx="184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4A83F-D9B7-C939-D02B-BF200FCA3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95E186-2BE6-3CEF-E2DA-95A2BA7A6F73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4386A0-17AF-EAF6-1385-DF680D1F5BC2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Radiogenic Lead (&lt; 1%)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582FCE0-86BE-C707-A7B4-7EDF30C26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A0CA751-6303-FF4C-8A36-75F9F32CDE1F}"/>
              </a:ext>
            </a:extLst>
          </p:cNvPr>
          <p:cNvSpPr/>
          <p:nvPr/>
        </p:nvSpPr>
        <p:spPr>
          <a:xfrm>
            <a:off x="7158666" y="2646850"/>
            <a:ext cx="7488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536D0F-2188-D205-494E-5B66C59B7343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2A9333-D730-C373-2124-09A620890871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2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What about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Pb?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70D6442-213E-0A87-49ED-15BA1A47163B}"/>
              </a:ext>
            </a:extLst>
          </p:cNvPr>
          <p:cNvSpPr/>
          <p:nvPr/>
        </p:nvSpPr>
        <p:spPr>
          <a:xfrm>
            <a:off x="4258991" y="2654879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AC93204-91F5-B621-71F1-8FF483A50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C744B2-0B95-EADB-C9C1-24A5A082CBCD}"/>
              </a:ext>
            </a:extLst>
          </p:cNvPr>
          <p:cNvSpPr/>
          <p:nvPr/>
        </p:nvSpPr>
        <p:spPr>
          <a:xfrm>
            <a:off x="7158666" y="2646850"/>
            <a:ext cx="7488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DA151F-1DC6-FB4E-1B05-F171C7FEC001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54468-C6BC-BD98-41BA-5B946B58BDC0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E5F25-0D14-86ED-90D5-CB2C36F490E7}"/>
              </a:ext>
            </a:extLst>
          </p:cNvPr>
          <p:cNvSpPr/>
          <p:nvPr/>
        </p:nvSpPr>
        <p:spPr>
          <a:xfrm>
            <a:off x="4260850" y="26601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7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B254-ADE5-F892-21CB-5A2B22D00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FC741BC-88D8-FF7A-0A43-2D841FA4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96931C8-89D1-6082-2476-CB1A41034AA5}"/>
              </a:ext>
            </a:extLst>
          </p:cNvPr>
          <p:cNvSpPr/>
          <p:nvPr/>
        </p:nvSpPr>
        <p:spPr>
          <a:xfrm>
            <a:off x="7158666" y="2646850"/>
            <a:ext cx="7488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6729B7-CD8C-123E-F1A3-9D74710D7497}"/>
              </a:ext>
            </a:extLst>
          </p:cNvPr>
          <p:cNvSpPr/>
          <p:nvPr/>
        </p:nvSpPr>
        <p:spPr>
          <a:xfrm>
            <a:off x="6438900" y="2646850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92B487-2BC6-7D9E-F88E-88EAA636747C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09BFC-8FDA-2659-B88B-DEF4BA123932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8E39B5-C3A0-F601-3979-584462B96CB6}"/>
              </a:ext>
            </a:extLst>
          </p:cNvPr>
          <p:cNvSpPr/>
          <p:nvPr/>
        </p:nvSpPr>
        <p:spPr>
          <a:xfrm>
            <a:off x="4260850" y="26601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ne 43">
            <a:extLst>
              <a:ext uri="{FF2B5EF4-FFF2-40B4-BE49-F238E27FC236}">
                <a16:creationId xmlns:a16="http://schemas.microsoft.com/office/drawing/2014/main" id="{772C48A9-E648-0516-FCDD-90A29147DC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63900" y="5943600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7" name="Line 43">
            <a:extLst>
              <a:ext uri="{FF2B5EF4-FFF2-40B4-BE49-F238E27FC236}">
                <a16:creationId xmlns:a16="http://schemas.microsoft.com/office/drawing/2014/main" id="{A669C4FF-5122-F2B7-7854-1FFC8EEB7E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4242" y="5192537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0" name="Line 43">
            <a:extLst>
              <a:ext uri="{FF2B5EF4-FFF2-40B4-BE49-F238E27FC236}">
                <a16:creationId xmlns:a16="http://schemas.microsoft.com/office/drawing/2014/main" id="{E742FC0D-FE56-3E1C-008B-151FB40C25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49520" y="5192537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1" name="Line 43">
            <a:extLst>
              <a:ext uri="{FF2B5EF4-FFF2-40B4-BE49-F238E27FC236}">
                <a16:creationId xmlns:a16="http://schemas.microsoft.com/office/drawing/2014/main" id="{AFF740CC-3C00-F393-185E-1CD0BFAEE8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35139" y="5185815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Line 43">
            <a:extLst>
              <a:ext uri="{FF2B5EF4-FFF2-40B4-BE49-F238E27FC236}">
                <a16:creationId xmlns:a16="http://schemas.microsoft.com/office/drawing/2014/main" id="{4C5A1BDC-95C7-1E4D-4037-59F0E0CC33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52143" y="5185815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3" name="Line 43">
            <a:extLst>
              <a:ext uri="{FF2B5EF4-FFF2-40B4-BE49-F238E27FC236}">
                <a16:creationId xmlns:a16="http://schemas.microsoft.com/office/drawing/2014/main" id="{9288783C-8B7A-7AA6-1D29-FC7621C20E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41618" y="44797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4" name="Line 43">
            <a:extLst>
              <a:ext uri="{FF2B5EF4-FFF2-40B4-BE49-F238E27FC236}">
                <a16:creationId xmlns:a16="http://schemas.microsoft.com/office/drawing/2014/main" id="{7C1274F7-15F7-4C3B-1A65-8EEB6B186D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3657" y="44797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5" name="Line 43">
            <a:extLst>
              <a:ext uri="{FF2B5EF4-FFF2-40B4-BE49-F238E27FC236}">
                <a16:creationId xmlns:a16="http://schemas.microsoft.com/office/drawing/2014/main" id="{7B1FC363-7968-8375-5C9F-CF18C0D08A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00452" y="44797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6" name="Line 43">
            <a:extLst>
              <a:ext uri="{FF2B5EF4-FFF2-40B4-BE49-F238E27FC236}">
                <a16:creationId xmlns:a16="http://schemas.microsoft.com/office/drawing/2014/main" id="{FF0352FE-FB20-C0EB-EC5C-259B12E9FF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9432" y="36923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7" name="Line 43">
            <a:extLst>
              <a:ext uri="{FF2B5EF4-FFF2-40B4-BE49-F238E27FC236}">
                <a16:creationId xmlns:a16="http://schemas.microsoft.com/office/drawing/2014/main" id="{1B8481C2-8446-1D19-8922-B01F38A067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1471" y="36923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8" name="Line 43">
            <a:extLst>
              <a:ext uri="{FF2B5EF4-FFF2-40B4-BE49-F238E27FC236}">
                <a16:creationId xmlns:a16="http://schemas.microsoft.com/office/drawing/2014/main" id="{74D3F7B8-D0A5-066A-96D3-645407CFED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38456" y="369233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0" name="Line 43">
            <a:extLst>
              <a:ext uri="{FF2B5EF4-FFF2-40B4-BE49-F238E27FC236}">
                <a16:creationId xmlns:a16="http://schemas.microsoft.com/office/drawing/2014/main" id="{E413A870-C686-6AE2-CF74-66A208E067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63510" y="3025494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1" name="Line 43">
            <a:extLst>
              <a:ext uri="{FF2B5EF4-FFF2-40B4-BE49-F238E27FC236}">
                <a16:creationId xmlns:a16="http://schemas.microsoft.com/office/drawing/2014/main" id="{8028C2AC-8136-3FED-0738-9C6CCD73F7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85108" y="5061984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2" name="Line 43">
            <a:extLst>
              <a:ext uri="{FF2B5EF4-FFF2-40B4-BE49-F238E27FC236}">
                <a16:creationId xmlns:a16="http://schemas.microsoft.com/office/drawing/2014/main" id="{A49302B6-FBC0-C2B9-A205-761F99A3E1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55258" y="5147500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3" name="Line 43">
            <a:extLst>
              <a:ext uri="{FF2B5EF4-FFF2-40B4-BE49-F238E27FC236}">
                <a16:creationId xmlns:a16="http://schemas.microsoft.com/office/drawing/2014/main" id="{42053B07-658D-AFC4-A3F8-E350B9CB8F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5508" y="5299900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4" name="Line 43">
            <a:extLst>
              <a:ext uri="{FF2B5EF4-FFF2-40B4-BE49-F238E27FC236}">
                <a16:creationId xmlns:a16="http://schemas.microsoft.com/office/drawing/2014/main" id="{76EF4CA2-6057-A216-D34E-2A238097A2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33998" y="4450117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2D1C18-34B5-DCFA-28EF-E7713E58BBC9}"/>
              </a:ext>
            </a:extLst>
          </p:cNvPr>
          <p:cNvSpPr txBox="1"/>
          <p:nvPr/>
        </p:nvSpPr>
        <p:spPr>
          <a:xfrm>
            <a:off x="8314092" y="5394131"/>
            <a:ext cx="1041439" cy="369332"/>
          </a:xfrm>
          <a:prstGeom prst="rect">
            <a:avLst/>
          </a:prstGeom>
          <a:noFill/>
          <a:ln w="44450">
            <a:solidFill>
              <a:srgbClr val="00FA00"/>
            </a:solidFill>
          </a:ln>
        </p:spPr>
        <p:txBody>
          <a:bodyPr wrap="none" rtlCol="0" anchor="ctr" anchorCtr="1">
            <a:noAutofit/>
          </a:bodyPr>
          <a:lstStyle/>
          <a:p>
            <a:r>
              <a:rPr lang="en-US" dirty="0"/>
              <a:t>r-process</a:t>
            </a:r>
          </a:p>
        </p:txBody>
      </p:sp>
      <p:sp>
        <p:nvSpPr>
          <p:cNvPr id="27" name="Line 31">
            <a:extLst>
              <a:ext uri="{FF2B5EF4-FFF2-40B4-BE49-F238E27FC236}">
                <a16:creationId xmlns:a16="http://schemas.microsoft.com/office/drawing/2014/main" id="{82673D2C-408E-1C88-506D-55E67ECF6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9348" y="5192537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8" name="Line 31">
            <a:extLst>
              <a:ext uri="{FF2B5EF4-FFF2-40B4-BE49-F238E27FC236}">
                <a16:creationId xmlns:a16="http://schemas.microsoft.com/office/drawing/2014/main" id="{C1F73797-ED1F-A092-F51B-926BB866B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498" y="4479731"/>
            <a:ext cx="67665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9" name="Line 31">
            <a:extLst>
              <a:ext uri="{FF2B5EF4-FFF2-40B4-BE49-F238E27FC236}">
                <a16:creationId xmlns:a16="http://schemas.microsoft.com/office/drawing/2014/main" id="{91D05AA5-7DBE-9CF5-3124-76C7983EF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0150" y="4479731"/>
            <a:ext cx="7937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F0591D24-534E-4A77-ABDF-BF1B1D6DD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242" y="4479731"/>
            <a:ext cx="67665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2D732C23-73C4-524F-3CDE-C6FF2329C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93498" y="4479731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9663FA78-0D47-AEB2-791F-7C0B15F03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0893" y="4479731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0" name="Line 31">
            <a:extLst>
              <a:ext uri="{FF2B5EF4-FFF2-40B4-BE49-F238E27FC236}">
                <a16:creationId xmlns:a16="http://schemas.microsoft.com/office/drawing/2014/main" id="{2E274A19-7F15-C933-5189-13F3E3A7A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8027" y="4479731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F0A0C068-9AC2-99EA-A95A-0DF4949E81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95765" y="3756820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2" name="Line 31">
            <a:extLst>
              <a:ext uri="{FF2B5EF4-FFF2-40B4-BE49-F238E27FC236}">
                <a16:creationId xmlns:a16="http://schemas.microsoft.com/office/drawing/2014/main" id="{4425D8E5-587B-3E2C-690C-827FA6802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7659" y="374225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2CCCCAE1-B52F-9E64-D344-41ABEA7509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7966" y="3023150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4" name="Line 31">
            <a:extLst>
              <a:ext uri="{FF2B5EF4-FFF2-40B4-BE49-F238E27FC236}">
                <a16:creationId xmlns:a16="http://schemas.microsoft.com/office/drawing/2014/main" id="{81245441-FB3F-9536-4FBD-FD4D117AB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417" y="374412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5" name="Line 31">
            <a:extLst>
              <a:ext uri="{FF2B5EF4-FFF2-40B4-BE49-F238E27FC236}">
                <a16:creationId xmlns:a16="http://schemas.microsoft.com/office/drawing/2014/main" id="{30F1C5B6-FC97-A848-86B6-B9103035B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6184" y="3747101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6" name="Line 31">
            <a:extLst>
              <a:ext uri="{FF2B5EF4-FFF2-40B4-BE49-F238E27FC236}">
                <a16:creationId xmlns:a16="http://schemas.microsoft.com/office/drawing/2014/main" id="{6F1A942D-3F2F-415E-7573-AE482AAF09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28281" y="3029444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7" name="Line 31">
            <a:extLst>
              <a:ext uri="{FF2B5EF4-FFF2-40B4-BE49-F238E27FC236}">
                <a16:creationId xmlns:a16="http://schemas.microsoft.com/office/drawing/2014/main" id="{9A228D52-53CE-21BA-52E8-B8E7D4E45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8281" y="302315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EA3DA9D7-782E-73C4-00B5-09BCDC5EC1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0429" y="302315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9" name="Line 31">
            <a:extLst>
              <a:ext uri="{FF2B5EF4-FFF2-40B4-BE49-F238E27FC236}">
                <a16:creationId xmlns:a16="http://schemas.microsoft.com/office/drawing/2014/main" id="{33332F29-B65C-BE82-BF22-DABEE7880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108" y="302315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0" name="Line 31">
            <a:extLst>
              <a:ext uri="{FF2B5EF4-FFF2-40B4-BE49-F238E27FC236}">
                <a16:creationId xmlns:a16="http://schemas.microsoft.com/office/drawing/2014/main" id="{C0B83669-F9DA-AA3B-49E1-D59DEBE0EE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1804" y="2295537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1" name="Line 31">
            <a:extLst>
              <a:ext uri="{FF2B5EF4-FFF2-40B4-BE49-F238E27FC236}">
                <a16:creationId xmlns:a16="http://schemas.microsoft.com/office/drawing/2014/main" id="{506B9858-FDE0-2BF2-261E-DB7F1025D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3998" y="2289788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2" name="Line 31">
            <a:extLst>
              <a:ext uri="{FF2B5EF4-FFF2-40B4-BE49-F238E27FC236}">
                <a16:creationId xmlns:a16="http://schemas.microsoft.com/office/drawing/2014/main" id="{35B194C4-FBB9-CE7E-6EDA-2FC0999F17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02289" y="1562175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3" name="Line 31">
            <a:extLst>
              <a:ext uri="{FF2B5EF4-FFF2-40B4-BE49-F238E27FC236}">
                <a16:creationId xmlns:a16="http://schemas.microsoft.com/office/drawing/2014/main" id="{C728C224-1500-0769-710D-20F46601B2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6657" y="1559151"/>
            <a:ext cx="1450447" cy="146399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4" name="Line 31">
            <a:extLst>
              <a:ext uri="{FF2B5EF4-FFF2-40B4-BE49-F238E27FC236}">
                <a16:creationId xmlns:a16="http://schemas.microsoft.com/office/drawing/2014/main" id="{F0A9ED02-A614-74A6-9F61-AD522FC78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7966" y="3023149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5" name="Line 31">
            <a:extLst>
              <a:ext uri="{FF2B5EF4-FFF2-40B4-BE49-F238E27FC236}">
                <a16:creationId xmlns:a16="http://schemas.microsoft.com/office/drawing/2014/main" id="{C9A5187A-C651-103D-1ED1-2FDF79ED1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2272" y="3023149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EFB43AF-BE72-FD95-9049-4862BCEEF05D}"/>
              </a:ext>
            </a:extLst>
          </p:cNvPr>
          <p:cNvSpPr/>
          <p:nvPr/>
        </p:nvSpPr>
        <p:spPr>
          <a:xfrm>
            <a:off x="4990689" y="3370607"/>
            <a:ext cx="749300" cy="73069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3B1C1-3871-DBE4-E868-CA35DF8EBEFC}"/>
              </a:ext>
            </a:extLst>
          </p:cNvPr>
          <p:cNvSpPr txBox="1"/>
          <p:nvPr/>
        </p:nvSpPr>
        <p:spPr>
          <a:xfrm>
            <a:off x="261316" y="4995185"/>
            <a:ext cx="1041439" cy="369332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txBody>
          <a:bodyPr wrap="none" rtlCol="0" anchor="ctr" anchorCtr="1">
            <a:noAutofit/>
          </a:bodyPr>
          <a:lstStyle/>
          <a:p>
            <a:r>
              <a:rPr lang="en-US" dirty="0"/>
              <a:t>s-process</a:t>
            </a: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0E1BE0D0-47E2-B3E1-13B2-1433779F5F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97805" y="3789796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6" name="Line 43">
            <a:extLst>
              <a:ext uri="{FF2B5EF4-FFF2-40B4-BE49-F238E27FC236}">
                <a16:creationId xmlns:a16="http://schemas.microsoft.com/office/drawing/2014/main" id="{79E07F90-1936-CDCA-D842-C17F4BC342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30662" y="3043085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0" name="Line 43">
            <a:extLst>
              <a:ext uri="{FF2B5EF4-FFF2-40B4-BE49-F238E27FC236}">
                <a16:creationId xmlns:a16="http://schemas.microsoft.com/office/drawing/2014/main" id="{38120C05-89C9-94CE-DA02-1E4A26302E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0429" y="3020426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3" name="Line 43">
            <a:extLst>
              <a:ext uri="{FF2B5EF4-FFF2-40B4-BE49-F238E27FC236}">
                <a16:creationId xmlns:a16="http://schemas.microsoft.com/office/drawing/2014/main" id="{F38791E9-1535-B3F6-FED6-FB3145BF5D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73395" y="3063710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E506B4-E9C2-74C8-8857-AED7BAE2D848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What about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Pb?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65F4E4-1D4D-C246-05B7-88C338209DA1}"/>
              </a:ext>
            </a:extLst>
          </p:cNvPr>
          <p:cNvSpPr/>
          <p:nvPr/>
        </p:nvSpPr>
        <p:spPr>
          <a:xfrm>
            <a:off x="5722952" y="4110303"/>
            <a:ext cx="749300" cy="730699"/>
          </a:xfrm>
          <a:prstGeom prst="rect">
            <a:avLst/>
          </a:prstGeom>
          <a:noFill/>
          <a:ln w="50800"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Line 31">
            <a:extLst>
              <a:ext uri="{FF2B5EF4-FFF2-40B4-BE49-F238E27FC236}">
                <a16:creationId xmlns:a16="http://schemas.microsoft.com/office/drawing/2014/main" id="{5E34A0FE-9AD6-B493-B0CC-F83BED28F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8283" y="3748905"/>
            <a:ext cx="681381" cy="65275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B2322563-452D-9EF0-6A35-DC4163550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8863" y="4410660"/>
            <a:ext cx="67665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62772D55-47F2-9326-EE56-45E06011E2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01531" y="3773489"/>
            <a:ext cx="577901" cy="627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8" name="Line 43">
            <a:extLst>
              <a:ext uri="{FF2B5EF4-FFF2-40B4-BE49-F238E27FC236}">
                <a16:creationId xmlns:a16="http://schemas.microsoft.com/office/drawing/2014/main" id="{7B8A801F-408E-3B76-C654-65CD52CE86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4962" y="4491571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9" name="Line 43">
            <a:extLst>
              <a:ext uri="{FF2B5EF4-FFF2-40B4-BE49-F238E27FC236}">
                <a16:creationId xmlns:a16="http://schemas.microsoft.com/office/drawing/2014/main" id="{75C6C318-3F6C-E7E2-3018-82C8167412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56098" y="4510589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0" name="Line 43">
            <a:extLst>
              <a:ext uri="{FF2B5EF4-FFF2-40B4-BE49-F238E27FC236}">
                <a16:creationId xmlns:a16="http://schemas.microsoft.com/office/drawing/2014/main" id="{1F8E9E36-6B2C-F6D5-D6D6-4A1058B8DA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9057" y="4521095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1" name="Line 43">
            <a:extLst>
              <a:ext uri="{FF2B5EF4-FFF2-40B4-BE49-F238E27FC236}">
                <a16:creationId xmlns:a16="http://schemas.microsoft.com/office/drawing/2014/main" id="{C2960081-EAB8-2ED5-C002-43296511D8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96220" y="4508464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2" name="Line 43">
            <a:extLst>
              <a:ext uri="{FF2B5EF4-FFF2-40B4-BE49-F238E27FC236}">
                <a16:creationId xmlns:a16="http://schemas.microsoft.com/office/drawing/2014/main" id="{877FAEF8-7195-DD7D-D316-550413E05F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98841" y="3761269"/>
            <a:ext cx="914400" cy="914400"/>
          </a:xfrm>
          <a:prstGeom prst="line">
            <a:avLst/>
          </a:prstGeom>
          <a:noFill/>
          <a:ln w="38100">
            <a:solidFill>
              <a:srgbClr val="19ED46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"/>
                            </p:stCondLst>
                            <p:childTnLst>
                              <p:par>
                                <p:cTn id="1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"/>
                            </p:stCondLst>
                            <p:childTnLst>
                              <p:par>
                                <p:cTn id="1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"/>
                            </p:stCondLst>
                            <p:childTnLst>
                              <p:par>
                                <p:cTn id="1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00"/>
                            </p:stCondLst>
                            <p:childTnLst>
                              <p:par>
                                <p:cTn id="1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00"/>
                            </p:stCondLst>
                            <p:childTnLst>
                              <p:par>
                                <p:cTn id="16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00"/>
                            </p:stCondLst>
                            <p:childTnLst>
                              <p:par>
                                <p:cTn id="17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00"/>
                            </p:stCondLst>
                            <p:childTnLst>
                              <p:par>
                                <p:cTn id="1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00"/>
                            </p:stCondLst>
                            <p:childTnLst>
                              <p:par>
                                <p:cTn id="1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800"/>
                            </p:stCondLst>
                            <p:childTnLst>
                              <p:par>
                                <p:cTn id="20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900"/>
                            </p:stCondLst>
                            <p:childTnLst>
                              <p:par>
                                <p:cTn id="2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200"/>
                            </p:stCondLst>
                            <p:childTnLst>
                              <p:par>
                                <p:cTn id="2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300"/>
                            </p:stCondLst>
                            <p:childTnLst>
                              <p:par>
                                <p:cTn id="2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400"/>
                            </p:stCondLst>
                            <p:childTnLst>
                              <p:par>
                                <p:cTn id="2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7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600"/>
                            </p:stCondLst>
                            <p:childTnLst>
                              <p:par>
                                <p:cTn id="2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00"/>
                            </p:stCondLst>
                            <p:childTnLst>
                              <p:par>
                                <p:cTn id="26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2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8" grpId="0" animBg="1"/>
      <p:bldP spid="19" grpId="0" animBg="1"/>
      <p:bldP spid="26" grpId="0" animBg="1"/>
      <p:bldP spid="30" grpId="0" animBg="1"/>
      <p:bldP spid="33" grpId="0" animBg="1"/>
      <p:bldP spid="36" grpId="0" animBg="1"/>
      <p:bldP spid="2" grpId="0" animBg="1"/>
      <p:bldP spid="4" grpId="0" animBg="1"/>
      <p:bldP spid="9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F4A74A-B823-77F0-D704-04DF6202EA7E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s-process branching at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5F950-E8CE-3391-BCBA-237325C4D164}"/>
              </a:ext>
            </a:extLst>
          </p:cNvPr>
          <p:cNvSpPr/>
          <p:nvPr/>
        </p:nvSpPr>
        <p:spPr>
          <a:xfrm>
            <a:off x="4990689" y="3370607"/>
            <a:ext cx="749300" cy="73069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5C9834EF-D35A-CFCD-F8CA-D382CBEBB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417" y="374412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6F3CFD4C-2786-EBE7-6821-E1B8536535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93098" y="3023150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46E0B-066B-83BA-E1B2-86C2404D13F0}"/>
              </a:ext>
            </a:extLst>
          </p:cNvPr>
          <p:cNvSpPr txBox="1"/>
          <p:nvPr/>
        </p:nvSpPr>
        <p:spPr>
          <a:xfrm>
            <a:off x="5420831" y="366685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(n,𝛾)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46826-1ADE-3C63-9FC0-DD93C0979865}"/>
              </a:ext>
            </a:extLst>
          </p:cNvPr>
          <p:cNvSpPr txBox="1"/>
          <p:nvPr/>
        </p:nvSpPr>
        <p:spPr>
          <a:xfrm>
            <a:off x="4808588" y="292242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β</a:t>
            </a:r>
            <a:r>
              <a:rPr lang="en-US" sz="1800" baseline="30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480BCE8A-57A3-360F-3EB3-16B2AD656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4332" y="3723095"/>
            <a:ext cx="789539" cy="8401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F2097-8864-018C-20C3-C73F119B483C}"/>
              </a:ext>
            </a:extLst>
          </p:cNvPr>
          <p:cNvSpPr txBox="1"/>
          <p:nvPr/>
        </p:nvSpPr>
        <p:spPr>
          <a:xfrm>
            <a:off x="5476116" y="429430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EC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C0D43562-3A14-DAE5-F54B-49B5B035A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85" y="3742283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3" grpId="1"/>
      <p:bldP spid="4" grpId="0" animBg="1"/>
      <p:bldP spid="7" grpId="0"/>
      <p:bldP spid="7" grpId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20AC-EFD3-C1E9-6D3B-2AB43A2B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F49925-4C54-6F9A-FF1B-3ADA1C1FE8C5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BB37E98-2BF3-7A4B-08F1-99058C63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3E98C-2D59-F117-E9F7-3C13899FBDAA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s-process branching at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CD74D2-A041-5733-DECF-8BEF16EA7FBE}"/>
              </a:ext>
            </a:extLst>
          </p:cNvPr>
          <p:cNvSpPr/>
          <p:nvPr/>
        </p:nvSpPr>
        <p:spPr>
          <a:xfrm>
            <a:off x="4990689" y="3370607"/>
            <a:ext cx="749300" cy="73069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C50ABC8D-4C17-561A-90BA-FAD7A95CE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417" y="3744120"/>
            <a:ext cx="76424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00CEB5D8-1EFE-68B6-7965-A145533D3F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93098" y="3023150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F21D1-C1E8-5698-2D9E-0DAFFF029EE7}"/>
              </a:ext>
            </a:extLst>
          </p:cNvPr>
          <p:cNvSpPr txBox="1"/>
          <p:nvPr/>
        </p:nvSpPr>
        <p:spPr>
          <a:xfrm>
            <a:off x="5420831" y="366685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(n,𝛾)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86C55-17EF-B366-D642-C99B0017CE57}"/>
              </a:ext>
            </a:extLst>
          </p:cNvPr>
          <p:cNvSpPr txBox="1"/>
          <p:nvPr/>
        </p:nvSpPr>
        <p:spPr>
          <a:xfrm>
            <a:off x="4808588" y="292242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β</a:t>
            </a:r>
            <a:r>
              <a:rPr lang="en-US" sz="1800" baseline="30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2454BE27-3D2C-8311-BBFC-3377793C8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4332" y="3723095"/>
            <a:ext cx="789539" cy="8401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2BB4E-3C88-93BE-5BA3-8C8E209EF83F}"/>
              </a:ext>
            </a:extLst>
          </p:cNvPr>
          <p:cNvSpPr txBox="1"/>
          <p:nvPr/>
        </p:nvSpPr>
        <p:spPr>
          <a:xfrm>
            <a:off x="5476116" y="429430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EC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9D46E865-563F-2AC5-4920-22345318F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85" y="3742283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085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19FF-C659-7C4E-8D29-96A0F073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24693E8-F2A1-E442-1B88-927A7D4C7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3"/>
          <a:stretch/>
        </p:blipFill>
        <p:spPr bwMode="auto">
          <a:xfrm>
            <a:off x="2354865" y="756160"/>
            <a:ext cx="9813752" cy="61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89C47-B553-4869-6646-D224B53A7E53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C5E2C-7140-3554-DE36-F82E970E9DD4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 @ CERN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88D9A-8F00-F60B-3A91-D4A2953319CA}"/>
              </a:ext>
            </a:extLst>
          </p:cNvPr>
          <p:cNvSpPr txBox="1"/>
          <p:nvPr/>
        </p:nvSpPr>
        <p:spPr>
          <a:xfrm>
            <a:off x="6272451" y="93625"/>
            <a:ext cx="5896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Rubbia et al., A high resolution spallation driven facility at the CERN-PS </a:t>
            </a:r>
          </a:p>
          <a:p>
            <a:r>
              <a:rPr lang="en-US" sz="1400" dirty="0"/>
              <a:t>to measure neutron cross sections in the interval from 1 eV to 250 MeV</a:t>
            </a:r>
            <a:br>
              <a:rPr lang="en-US" sz="1400" dirty="0"/>
            </a:br>
            <a:r>
              <a:rPr lang="en-US" sz="1400" dirty="0"/>
              <a:t>CERN/LHC/98-02(EET) 1998.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F80C6-CBCA-8F88-0812-6C6DAF92A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1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E760E-A5A1-33B0-558F-34BC95FF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solar system&#10;&#10;AI-generated content may be incorrect.">
            <a:extLst>
              <a:ext uri="{FF2B5EF4-FFF2-40B4-BE49-F238E27FC236}">
                <a16:creationId xmlns:a16="http://schemas.microsoft.com/office/drawing/2014/main" id="{512D9A53-FB7D-A29B-E64C-F39E0BABC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44994"/>
            <a:ext cx="7772400" cy="4513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0B819-4F0C-F944-01F6-8896FF6D8BB6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88D51C-96A3-5DFC-47C4-8FA0A6BDA712}"/>
              </a:ext>
            </a:extLst>
          </p:cNvPr>
          <p:cNvGrpSpPr/>
          <p:nvPr/>
        </p:nvGrpSpPr>
        <p:grpSpPr>
          <a:xfrm>
            <a:off x="7315199" y="4305748"/>
            <a:ext cx="3894497" cy="906286"/>
            <a:chOff x="7315199" y="4305748"/>
            <a:chExt cx="3894497" cy="90628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900A2C-D132-59E1-3546-DBC0E8C7860C}"/>
                </a:ext>
              </a:extLst>
            </p:cNvPr>
            <p:cNvSpPr txBox="1"/>
            <p:nvPr/>
          </p:nvSpPr>
          <p:spPr>
            <a:xfrm>
              <a:off x="7315199" y="4305748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N=50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1A2A38-19C2-063D-D674-BDC47C289C93}"/>
                </a:ext>
              </a:extLst>
            </p:cNvPr>
            <p:cNvCxnSpPr>
              <a:cxnSpLocks/>
            </p:cNvCxnSpPr>
            <p:nvPr/>
          </p:nvCxnSpPr>
          <p:spPr>
            <a:xfrm>
              <a:off x="7672760" y="4550580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62B53C-9EF8-D2C1-C6D5-9A692392B90C}"/>
                </a:ext>
              </a:extLst>
            </p:cNvPr>
            <p:cNvSpPr txBox="1"/>
            <p:nvPr/>
          </p:nvSpPr>
          <p:spPr>
            <a:xfrm>
              <a:off x="8449742" y="4332603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N=82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ED1C90-43B9-B6BE-00D7-E5155E1C70D4}"/>
                </a:ext>
              </a:extLst>
            </p:cNvPr>
            <p:cNvCxnSpPr>
              <a:cxnSpLocks/>
            </p:cNvCxnSpPr>
            <p:nvPr/>
          </p:nvCxnSpPr>
          <p:spPr>
            <a:xfrm>
              <a:off x="8790415" y="4589792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2389695-8177-5919-ECC6-4648CB4384A9}"/>
                </a:ext>
              </a:extLst>
            </p:cNvPr>
            <p:cNvSpPr txBox="1"/>
            <p:nvPr/>
          </p:nvSpPr>
          <p:spPr>
            <a:xfrm>
              <a:off x="10302116" y="4443076"/>
              <a:ext cx="907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N=126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01D107F-296A-1148-D53B-044BEAC38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5909" y="4700265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AEA1801-5FEA-DDDF-CCDE-1333C4732A49}"/>
              </a:ext>
            </a:extLst>
          </p:cNvPr>
          <p:cNvSpPr txBox="1"/>
          <p:nvPr/>
        </p:nvSpPr>
        <p:spPr>
          <a:xfrm>
            <a:off x="8216013" y="3277926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neutrons &amp; β-decay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FCCCF2-2687-EDDC-28F3-0953FCF70E24}"/>
              </a:ext>
            </a:extLst>
          </p:cNvPr>
          <p:cNvSpPr txBox="1"/>
          <p:nvPr/>
        </p:nvSpPr>
        <p:spPr>
          <a:xfrm>
            <a:off x="102754" y="151514"/>
            <a:ext cx="5862618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“Cosmic” abundance of </a:t>
            </a:r>
          </a:p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chemical elements</a:t>
            </a:r>
          </a:p>
          <a:p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4CC220-A5FB-6564-666B-9DE7D211F9E5}"/>
              </a:ext>
            </a:extLst>
          </p:cNvPr>
          <p:cNvSpPr txBox="1"/>
          <p:nvPr/>
        </p:nvSpPr>
        <p:spPr>
          <a:xfrm>
            <a:off x="0" y="5549926"/>
            <a:ext cx="4434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Lodders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K. Relative Atomic Solar System Abundances, Mass Fractions, and Atomic Masses of the Elements and Their Isotopes, Composition of the Solar Photosphere, and Compositions of the Major Chondritic Meteorite Groups. </a:t>
            </a:r>
            <a:r>
              <a:rPr lang="en-GB" sz="1000" b="0" i="1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Space Sci Rev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</a:t>
            </a:r>
            <a:r>
              <a:rPr lang="en-GB" sz="1000" b="1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217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44 (2021). </a:t>
            </a:r>
          </a:p>
          <a:p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https://</a:t>
            </a:r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doi.org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/10.1007/s11214-021-00825-8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F91D61-98A5-BA47-4E6B-A10247A9F5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90" t="42720" r="29287" b="21569"/>
          <a:stretch/>
        </p:blipFill>
        <p:spPr>
          <a:xfrm>
            <a:off x="5871338" y="807398"/>
            <a:ext cx="4533090" cy="15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"/>
          <p:cNvPicPr preferRelativeResize="0"/>
          <p:nvPr/>
        </p:nvPicPr>
        <p:blipFill rotWithShape="1">
          <a:blip r:embed="rId3">
            <a:alphaModFix/>
          </a:blip>
          <a:srcRect l="16544" t="22048" r="7857" b="12114"/>
          <a:stretch/>
        </p:blipFill>
        <p:spPr>
          <a:xfrm>
            <a:off x="338400" y="811619"/>
            <a:ext cx="11687397" cy="523476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"/>
          <p:cNvSpPr/>
          <p:nvPr/>
        </p:nvSpPr>
        <p:spPr>
          <a:xfrm rot="10800000">
            <a:off x="11438600" y="5852323"/>
            <a:ext cx="459000" cy="2134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2" name="Google Shape;2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280" y="1289520"/>
            <a:ext cx="1801800" cy="134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1600" y="1310040"/>
            <a:ext cx="1698120" cy="219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80" y="2765880"/>
            <a:ext cx="3161520" cy="212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9961" y="4719625"/>
            <a:ext cx="2772576" cy="20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"/>
          <p:cNvSpPr txBox="1"/>
          <p:nvPr/>
        </p:nvSpPr>
        <p:spPr>
          <a:xfrm>
            <a:off x="5709450" y="5852288"/>
            <a:ext cx="77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NEAR</a:t>
            </a:r>
            <a:endParaRPr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"/>
          <p:cNvSpPr/>
          <p:nvPr/>
        </p:nvSpPr>
        <p:spPr>
          <a:xfrm>
            <a:off x="10379380" y="6072858"/>
            <a:ext cx="2118439" cy="64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lang="de-DE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r>
              <a:rPr lang="de-DE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/c </a:t>
            </a:r>
            <a:r>
              <a:rPr lang="de-DE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proton</a:t>
            </a:r>
            <a:r>
              <a:rPr lang="de-DE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beam </a:t>
            </a:r>
            <a:r>
              <a:rPr lang="de-DE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de-DE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PS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89924-D7F0-0FB1-A879-4B8068644AD6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 facility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2555E-F195-EC33-BA8E-96C48C411899}"/>
              </a:ext>
            </a:extLst>
          </p:cNvPr>
          <p:cNvSpPr txBox="1"/>
          <p:nvPr/>
        </p:nvSpPr>
        <p:spPr>
          <a:xfrm>
            <a:off x="0" y="4913578"/>
            <a:ext cx="942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E15B2F-FD81-6EB9-6F2B-9016954E7BDC}"/>
              </a:ext>
            </a:extLst>
          </p:cNvPr>
          <p:cNvCxnSpPr>
            <a:cxnSpLocks/>
          </p:cNvCxnSpPr>
          <p:nvPr/>
        </p:nvCxnSpPr>
        <p:spPr>
          <a:xfrm>
            <a:off x="8102600" y="5295900"/>
            <a:ext cx="2578100" cy="317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A8B47-CC9A-E6E6-6583-A5628B4CCE95}"/>
              </a:ext>
            </a:extLst>
          </p:cNvPr>
          <p:cNvCxnSpPr>
            <a:cxnSpLocks/>
          </p:cNvCxnSpPr>
          <p:nvPr/>
        </p:nvCxnSpPr>
        <p:spPr>
          <a:xfrm flipV="1">
            <a:off x="7997809" y="6044762"/>
            <a:ext cx="2916489" cy="274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98190C-AE65-F358-97F0-10A799D15724}"/>
              </a:ext>
            </a:extLst>
          </p:cNvPr>
          <p:cNvSpPr txBox="1"/>
          <p:nvPr/>
        </p:nvSpPr>
        <p:spPr>
          <a:xfrm>
            <a:off x="3189381" y="331669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@186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C03D7-E23B-FD6F-7756-1670429AAAB3}"/>
              </a:ext>
            </a:extLst>
          </p:cNvPr>
          <p:cNvSpPr txBox="1"/>
          <p:nvPr/>
        </p:nvSpPr>
        <p:spPr>
          <a:xfrm>
            <a:off x="10245758" y="414427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@20 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77BCBC-3FA2-50EF-E99C-4C652C6BEFB2}"/>
              </a:ext>
            </a:extLst>
          </p:cNvPr>
          <p:cNvGrpSpPr/>
          <p:nvPr/>
        </p:nvGrpSpPr>
        <p:grpSpPr>
          <a:xfrm>
            <a:off x="9802906" y="2765880"/>
            <a:ext cx="2222891" cy="2709542"/>
            <a:chOff x="9802906" y="2765880"/>
            <a:chExt cx="2222891" cy="2709542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AA34FC-B5C4-D861-3002-47007F5AAB5C}"/>
                </a:ext>
              </a:extLst>
            </p:cNvPr>
            <p:cNvSpPr/>
            <p:nvPr/>
          </p:nvSpPr>
          <p:spPr>
            <a:xfrm>
              <a:off x="10529047" y="2765880"/>
              <a:ext cx="1496750" cy="21476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6426B6-1C59-30CE-94D5-86048C81C54D}"/>
                </a:ext>
              </a:extLst>
            </p:cNvPr>
            <p:cNvSpPr/>
            <p:nvPr/>
          </p:nvSpPr>
          <p:spPr>
            <a:xfrm>
              <a:off x="9802906" y="3501360"/>
              <a:ext cx="877794" cy="1012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7DB550-5B79-F286-3544-42ECBC323317}"/>
                </a:ext>
              </a:extLst>
            </p:cNvPr>
            <p:cNvSpPr/>
            <p:nvPr/>
          </p:nvSpPr>
          <p:spPr>
            <a:xfrm>
              <a:off x="11281157" y="4830545"/>
              <a:ext cx="459000" cy="6448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78A94-D55D-203D-5A23-6AFAF75BB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5809" y="-50513"/>
            <a:ext cx="1449696" cy="1012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835F5-1A53-B2EC-2A40-5E4604125866}"/>
              </a:ext>
            </a:extLst>
          </p:cNvPr>
          <p:cNvSpPr txBox="1"/>
          <p:nvPr/>
        </p:nvSpPr>
        <p:spPr>
          <a:xfrm>
            <a:off x="8457809" y="3515912"/>
            <a:ext cx="942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301731-D561-A1FB-523F-84B75E4175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8" grpId="0"/>
      <p:bldP spid="209" grpId="0"/>
      <p:bldP spid="4" grpId="0"/>
      <p:bldP spid="1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F93CED99-C8D8-31B6-7324-5F26C9A23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7A92B-39D0-58A8-118C-2A3F9602812F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 beams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A43EE-C8E5-42FE-B9C9-E9532FD98AB2}"/>
              </a:ext>
            </a:extLst>
          </p:cNvPr>
          <p:cNvSpPr txBox="1"/>
          <p:nvPr/>
        </p:nvSpPr>
        <p:spPr>
          <a:xfrm>
            <a:off x="10245758" y="414427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@20 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37F0BB-738B-1501-9F7A-FB1B4B364E03}"/>
              </a:ext>
            </a:extLst>
          </p:cNvPr>
          <p:cNvGrpSpPr/>
          <p:nvPr/>
        </p:nvGrpSpPr>
        <p:grpSpPr>
          <a:xfrm>
            <a:off x="9802906" y="2765880"/>
            <a:ext cx="2222891" cy="2709542"/>
            <a:chOff x="9802906" y="2765880"/>
            <a:chExt cx="2222891" cy="2709542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357B2D-74A3-B24D-606C-26E7FF348A69}"/>
                </a:ext>
              </a:extLst>
            </p:cNvPr>
            <p:cNvSpPr/>
            <p:nvPr/>
          </p:nvSpPr>
          <p:spPr>
            <a:xfrm>
              <a:off x="10529047" y="2765880"/>
              <a:ext cx="1496750" cy="21476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E5C182-10A1-B27D-355F-6E4B12382B09}"/>
                </a:ext>
              </a:extLst>
            </p:cNvPr>
            <p:cNvSpPr/>
            <p:nvPr/>
          </p:nvSpPr>
          <p:spPr>
            <a:xfrm>
              <a:off x="9802906" y="3501360"/>
              <a:ext cx="877794" cy="1012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B28960-C968-8E56-8628-EA780E137F6C}"/>
                </a:ext>
              </a:extLst>
            </p:cNvPr>
            <p:cNvSpPr/>
            <p:nvPr/>
          </p:nvSpPr>
          <p:spPr>
            <a:xfrm>
              <a:off x="11281157" y="4830545"/>
              <a:ext cx="459000" cy="6448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07B56-56EB-461C-F481-190F3EA7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809" y="-50513"/>
            <a:ext cx="1449696" cy="1012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68B684-E9EB-75C1-C7FB-4D6A14D837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pic>
        <p:nvPicPr>
          <p:cNvPr id="16" name="Picture 15" descr="A graph of a graph showing different colors&#10;&#10;AI-generated content may be incorrect.">
            <a:extLst>
              <a:ext uri="{FF2B5EF4-FFF2-40B4-BE49-F238E27FC236}">
                <a16:creationId xmlns:a16="http://schemas.microsoft.com/office/drawing/2014/main" id="{CBB60C61-4A82-8E8D-086F-2272B2DFF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472" y="1446204"/>
            <a:ext cx="6289675" cy="4717256"/>
          </a:xfrm>
          <a:prstGeom prst="rect">
            <a:avLst/>
          </a:prstGeom>
        </p:spPr>
      </p:pic>
      <p:graphicFrame>
        <p:nvGraphicFramePr>
          <p:cNvPr id="17" name="Group 3">
            <a:extLst>
              <a:ext uri="{FF2B5EF4-FFF2-40B4-BE49-F238E27FC236}">
                <a16:creationId xmlns:a16="http://schemas.microsoft.com/office/drawing/2014/main" id="{8F43B1E5-BA48-D992-80A0-B62F74932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732895"/>
              </p:ext>
            </p:extLst>
          </p:nvPr>
        </p:nvGraphicFramePr>
        <p:xfrm>
          <a:off x="224115" y="2084953"/>
          <a:ext cx="5512007" cy="3509551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052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proton beam momentum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 GeV/c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90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intensity (dedicated mode)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up to 9 x 10</a:t>
                      </a:r>
                      <a:r>
                        <a:rPr kumimoji="0" lang="en-US" altLang="en-US" sz="1400" b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 </a:t>
                      </a: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protons/pulse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repetition frequency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pulse/1.2s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pulse width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 ns (rms)</a:t>
                      </a:r>
                      <a:endParaRPr kumimoji="0" lang="en-US" alt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n/p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~300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lead target dimensions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70x76x63 cm</a:t>
                      </a:r>
                      <a:r>
                        <a:rPr kumimoji="0" lang="en-US" altLang="en-US" sz="1400" b="0" u="none" strike="noStrike" cap="none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kumimoji="0" lang="en-US" altLang="en-US" sz="1400" b="0" i="0" u="none" strike="noStrike" cap="none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cooling &amp; moderation material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kumimoji="0" lang="en-US" altLang="en-US" sz="1400" b="1" u="none" strike="noStrike" cap="none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&amp; H</a:t>
                      </a:r>
                      <a:r>
                        <a:rPr kumimoji="0" lang="en-US" altLang="en-US" sz="1400" b="0" u="none" strike="noStrike" cap="none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 (borated)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88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moderator thickness in the exit face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 cm</a:t>
                      </a:r>
                      <a:endParaRPr kumimoji="0" lang="en-US" alt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545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neutron beam dimension in EAR-1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(capture mode)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cm (FWHM)</a:t>
                      </a:r>
                      <a:endParaRPr kumimoji="0" lang="en-US" alt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3990-821C-1286-A674-1F770C58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8076CF-E5AE-7E59-0CEF-763C8DA3587E}"/>
              </a:ext>
            </a:extLst>
          </p:cNvPr>
          <p:cNvSpPr/>
          <p:nvPr/>
        </p:nvSpPr>
        <p:spPr>
          <a:xfrm>
            <a:off x="1150388" y="3895346"/>
            <a:ext cx="518162" cy="186156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0E282-A932-E6E4-5D49-6100A25B7BCC}"/>
              </a:ext>
            </a:extLst>
          </p:cNvPr>
          <p:cNvSpPr/>
          <p:nvPr/>
        </p:nvSpPr>
        <p:spPr>
          <a:xfrm>
            <a:off x="1880954" y="4985437"/>
            <a:ext cx="471348" cy="76529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2DE1E-9ECB-0315-5663-4D2754267EC5}"/>
              </a:ext>
            </a:extLst>
          </p:cNvPr>
          <p:cNvSpPr/>
          <p:nvPr/>
        </p:nvSpPr>
        <p:spPr>
          <a:xfrm>
            <a:off x="316314" y="5876290"/>
            <a:ext cx="2035987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2001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- 2004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AAC301-198F-97AD-F46D-E2E48B185AF0}"/>
              </a:ext>
            </a:extLst>
          </p:cNvPr>
          <p:cNvSpPr/>
          <p:nvPr/>
        </p:nvSpPr>
        <p:spPr>
          <a:xfrm>
            <a:off x="1880954" y="3016246"/>
            <a:ext cx="471348" cy="385524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CC9BA-B356-F7F1-5E67-68BA5178A325}"/>
              </a:ext>
            </a:extLst>
          </p:cNvPr>
          <p:cNvSpPr/>
          <p:nvPr/>
        </p:nvSpPr>
        <p:spPr>
          <a:xfrm>
            <a:off x="1880954" y="3461902"/>
            <a:ext cx="471348" cy="44047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87CDC-8E8E-3EE2-C73B-8A98E87A0A03}"/>
              </a:ext>
            </a:extLst>
          </p:cNvPr>
          <p:cNvSpPr/>
          <p:nvPr/>
        </p:nvSpPr>
        <p:spPr>
          <a:xfrm>
            <a:off x="1895468" y="3962468"/>
            <a:ext cx="471348" cy="9458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233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nat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C69B3-A1F2-68B5-8961-9DF4F72A1687}"/>
              </a:ext>
            </a:extLst>
          </p:cNvPr>
          <p:cNvSpPr/>
          <p:nvPr/>
        </p:nvSpPr>
        <p:spPr>
          <a:xfrm>
            <a:off x="1150388" y="3123546"/>
            <a:ext cx="518162" cy="710945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A6229-3396-AF04-331E-ADF371F5F033}"/>
              </a:ext>
            </a:extLst>
          </p:cNvPr>
          <p:cNvSpPr/>
          <p:nvPr/>
        </p:nvSpPr>
        <p:spPr>
          <a:xfrm>
            <a:off x="1150388" y="2369274"/>
            <a:ext cx="518162" cy="70104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FC8810-486E-7BA2-EFE1-AFE20F1E43FF}"/>
              </a:ext>
            </a:extLst>
          </p:cNvPr>
          <p:cNvSpPr/>
          <p:nvPr/>
        </p:nvSpPr>
        <p:spPr>
          <a:xfrm rot="16200000">
            <a:off x="141343" y="4747864"/>
            <a:ext cx="1861570" cy="1565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A981D-B200-F6F8-5601-655354750568}"/>
              </a:ext>
            </a:extLst>
          </p:cNvPr>
          <p:cNvSpPr/>
          <p:nvPr/>
        </p:nvSpPr>
        <p:spPr>
          <a:xfrm rot="16200000">
            <a:off x="1329798" y="4357104"/>
            <a:ext cx="945798" cy="15652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CC38F9-E485-2834-A79C-9F3537241415}"/>
              </a:ext>
            </a:extLst>
          </p:cNvPr>
          <p:cNvSpPr/>
          <p:nvPr/>
        </p:nvSpPr>
        <p:spPr>
          <a:xfrm rot="16200000">
            <a:off x="1413945" y="5288797"/>
            <a:ext cx="765295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30E844-796F-657D-E257-6CB95A7E5C1E}"/>
              </a:ext>
            </a:extLst>
          </p:cNvPr>
          <p:cNvSpPr/>
          <p:nvPr/>
        </p:nvSpPr>
        <p:spPr>
          <a:xfrm rot="16200000">
            <a:off x="1606371" y="3127183"/>
            <a:ext cx="385520" cy="16364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B7C3FB-466A-BFBE-9793-8C4689C1C232}"/>
              </a:ext>
            </a:extLst>
          </p:cNvPr>
          <p:cNvSpPr/>
          <p:nvPr/>
        </p:nvSpPr>
        <p:spPr>
          <a:xfrm rot="16200000">
            <a:off x="721609" y="2641524"/>
            <a:ext cx="701041" cy="1565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D868F7-4D10-A7AA-74A4-72E4A8AC394F}"/>
              </a:ext>
            </a:extLst>
          </p:cNvPr>
          <p:cNvSpPr/>
          <p:nvPr/>
        </p:nvSpPr>
        <p:spPr>
          <a:xfrm rot="16200000">
            <a:off x="716654" y="3400750"/>
            <a:ext cx="710948" cy="15652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5D9BBE-FECB-A552-8168-016039CEBC7B}"/>
              </a:ext>
            </a:extLst>
          </p:cNvPr>
          <p:cNvSpPr/>
          <p:nvPr/>
        </p:nvSpPr>
        <p:spPr>
          <a:xfrm rot="16200000">
            <a:off x="1578893" y="3600311"/>
            <a:ext cx="440475" cy="1636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6CA1A8-FA34-5250-7EA2-F3AFD2E8438D}"/>
              </a:ext>
            </a:extLst>
          </p:cNvPr>
          <p:cNvSpPr/>
          <p:nvPr/>
        </p:nvSpPr>
        <p:spPr>
          <a:xfrm>
            <a:off x="495215" y="4671984"/>
            <a:ext cx="447452" cy="1095085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BA822778-DCE7-8177-07D3-F8BB2B37ACC5}"/>
              </a:ext>
            </a:extLst>
          </p:cNvPr>
          <p:cNvSpPr/>
          <p:nvPr/>
        </p:nvSpPr>
        <p:spPr>
          <a:xfrm>
            <a:off x="495215" y="4159902"/>
            <a:ext cx="447452" cy="459812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76EAB6-056F-C1F0-C439-E2660E992C5D}"/>
              </a:ext>
            </a:extLst>
          </p:cNvPr>
          <p:cNvSpPr/>
          <p:nvPr/>
        </p:nvSpPr>
        <p:spPr>
          <a:xfrm rot="16200000">
            <a:off x="-131698" y="5142368"/>
            <a:ext cx="1097295" cy="1565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A9C77F-6DA1-1E32-DEEC-05B077BD32AF}"/>
              </a:ext>
            </a:extLst>
          </p:cNvPr>
          <p:cNvSpPr/>
          <p:nvPr/>
        </p:nvSpPr>
        <p:spPr>
          <a:xfrm rot="16200000">
            <a:off x="187051" y="4311545"/>
            <a:ext cx="459810" cy="1565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553DB7-75DD-C4FD-71F8-24819DF00500}"/>
              </a:ext>
            </a:extLst>
          </p:cNvPr>
          <p:cNvSpPr/>
          <p:nvPr/>
        </p:nvSpPr>
        <p:spPr>
          <a:xfrm>
            <a:off x="495215" y="3688253"/>
            <a:ext cx="444826" cy="409016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FF5C1D-A8ED-2982-5EC3-973E3B36EEBE}"/>
              </a:ext>
            </a:extLst>
          </p:cNvPr>
          <p:cNvSpPr/>
          <p:nvPr/>
        </p:nvSpPr>
        <p:spPr>
          <a:xfrm rot="16200000">
            <a:off x="212445" y="3814496"/>
            <a:ext cx="409014" cy="1565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A8C885B8-539A-3F7D-2001-3553DD44C31B}"/>
              </a:ext>
            </a:extLst>
          </p:cNvPr>
          <p:cNvSpPr/>
          <p:nvPr/>
        </p:nvSpPr>
        <p:spPr>
          <a:xfrm rot="16200000">
            <a:off x="1293199" y="5090529"/>
            <a:ext cx="92664" cy="225579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DACE92-1BC5-CF40-03A0-F7711086E0EF}"/>
              </a:ext>
            </a:extLst>
          </p:cNvPr>
          <p:cNvSpPr txBox="1"/>
          <p:nvPr/>
        </p:nvSpPr>
        <p:spPr>
          <a:xfrm>
            <a:off x="1034951" y="6311941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1</a:t>
            </a:r>
          </a:p>
        </p:txBody>
      </p:sp>
      <p:sp>
        <p:nvSpPr>
          <p:cNvPr id="101" name="Left Brace 100">
            <a:extLst>
              <a:ext uri="{FF2B5EF4-FFF2-40B4-BE49-F238E27FC236}">
                <a16:creationId xmlns:a16="http://schemas.microsoft.com/office/drawing/2014/main" id="{BF791364-1B82-CF32-B773-8EB3351544C8}"/>
              </a:ext>
            </a:extLst>
          </p:cNvPr>
          <p:cNvSpPr/>
          <p:nvPr/>
        </p:nvSpPr>
        <p:spPr>
          <a:xfrm rot="16200000">
            <a:off x="4056608" y="4732421"/>
            <a:ext cx="96599" cy="298579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58859D6-02A8-0087-9635-6FAEB6E2932A}"/>
              </a:ext>
            </a:extLst>
          </p:cNvPr>
          <p:cNvSpPr txBox="1"/>
          <p:nvPr/>
        </p:nvSpPr>
        <p:spPr>
          <a:xfrm>
            <a:off x="3760280" y="635548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0CC1D57-4629-AADE-66D1-71859EC3DEAE}"/>
              </a:ext>
            </a:extLst>
          </p:cNvPr>
          <p:cNvSpPr/>
          <p:nvPr/>
        </p:nvSpPr>
        <p:spPr>
          <a:xfrm>
            <a:off x="3537989" y="5266475"/>
            <a:ext cx="518162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F0EEC9C-3F60-DAB9-E888-E0D919963526}"/>
              </a:ext>
            </a:extLst>
          </p:cNvPr>
          <p:cNvSpPr/>
          <p:nvPr/>
        </p:nvSpPr>
        <p:spPr>
          <a:xfrm>
            <a:off x="4268555" y="4908264"/>
            <a:ext cx="471348" cy="83521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51B29B5-5DCF-B170-65B4-5B213AB006FC}"/>
              </a:ext>
            </a:extLst>
          </p:cNvPr>
          <p:cNvSpPr/>
          <p:nvPr/>
        </p:nvSpPr>
        <p:spPr>
          <a:xfrm>
            <a:off x="2703916" y="5869034"/>
            <a:ext cx="2761702" cy="223155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2009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- 2012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50CC58A-07B8-904B-B6BD-9CC8DAF92F08}"/>
              </a:ext>
            </a:extLst>
          </p:cNvPr>
          <p:cNvSpPr/>
          <p:nvPr/>
        </p:nvSpPr>
        <p:spPr>
          <a:xfrm rot="16200000">
            <a:off x="3217112" y="5428776"/>
            <a:ext cx="483181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305BF9B-0DB0-44F1-D480-613D3EC6540F}"/>
              </a:ext>
            </a:extLst>
          </p:cNvPr>
          <p:cNvSpPr/>
          <p:nvPr/>
        </p:nvSpPr>
        <p:spPr>
          <a:xfrm rot="16200000">
            <a:off x="3762962" y="5250210"/>
            <a:ext cx="835212" cy="151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FEDFCA8-0D8F-8A6A-85AC-6BFDA04835C7}"/>
              </a:ext>
            </a:extLst>
          </p:cNvPr>
          <p:cNvSpPr/>
          <p:nvPr/>
        </p:nvSpPr>
        <p:spPr>
          <a:xfrm>
            <a:off x="2882816" y="5266475"/>
            <a:ext cx="447452" cy="493339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E96BFEA-3772-A466-46FF-04199A8AFAE3}"/>
              </a:ext>
            </a:extLst>
          </p:cNvPr>
          <p:cNvSpPr/>
          <p:nvPr/>
        </p:nvSpPr>
        <p:spPr>
          <a:xfrm rot="16200000">
            <a:off x="2556860" y="5436069"/>
            <a:ext cx="493339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C7DFA56-C893-88DF-5940-2E8A2047A388}"/>
              </a:ext>
            </a:extLst>
          </p:cNvPr>
          <p:cNvSpPr/>
          <p:nvPr/>
        </p:nvSpPr>
        <p:spPr>
          <a:xfrm>
            <a:off x="4987011" y="4970925"/>
            <a:ext cx="471348" cy="76529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8AC0FDA-507F-FFCD-F92D-423098E5D627}"/>
              </a:ext>
            </a:extLst>
          </p:cNvPr>
          <p:cNvSpPr/>
          <p:nvPr/>
        </p:nvSpPr>
        <p:spPr>
          <a:xfrm rot="16200000">
            <a:off x="4366904" y="5128443"/>
            <a:ext cx="1064235" cy="1513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4D92B6F-E864-A8DB-1911-B1ADF1B4F0FE}"/>
              </a:ext>
            </a:extLst>
          </p:cNvPr>
          <p:cNvSpPr/>
          <p:nvPr/>
        </p:nvSpPr>
        <p:spPr>
          <a:xfrm>
            <a:off x="3530731" y="4776047"/>
            <a:ext cx="518162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CF5A5A2-E8ED-99D6-BC56-E1F50F0BC356}"/>
              </a:ext>
            </a:extLst>
          </p:cNvPr>
          <p:cNvSpPr/>
          <p:nvPr/>
        </p:nvSpPr>
        <p:spPr>
          <a:xfrm rot="16200000">
            <a:off x="3236788" y="4911421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BA57DE1-D3EE-9F7B-BC41-2D18941C30AC}"/>
              </a:ext>
            </a:extLst>
          </p:cNvPr>
          <p:cNvSpPr/>
          <p:nvPr/>
        </p:nvSpPr>
        <p:spPr>
          <a:xfrm>
            <a:off x="4987011" y="4671983"/>
            <a:ext cx="471348" cy="2989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GR" sz="10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1C0FFDA-5330-7FD1-9BC6-1CD0BA032AF6}"/>
              </a:ext>
            </a:extLst>
          </p:cNvPr>
          <p:cNvSpPr/>
          <p:nvPr/>
        </p:nvSpPr>
        <p:spPr>
          <a:xfrm>
            <a:off x="4270961" y="3934213"/>
            <a:ext cx="471348" cy="4293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B3921C1-6494-F8A6-3D68-CE9712C35F9C}"/>
              </a:ext>
            </a:extLst>
          </p:cNvPr>
          <p:cNvSpPr/>
          <p:nvPr/>
        </p:nvSpPr>
        <p:spPr>
          <a:xfrm rot="16200000">
            <a:off x="3973390" y="4065959"/>
            <a:ext cx="429318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CVD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9B7AB46-C153-D7EF-9797-8D2C82032416}"/>
              </a:ext>
            </a:extLst>
          </p:cNvPr>
          <p:cNvSpPr/>
          <p:nvPr/>
        </p:nvSpPr>
        <p:spPr>
          <a:xfrm>
            <a:off x="4263706" y="3355900"/>
            <a:ext cx="478603" cy="521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ABEE5CA-9464-D387-A258-8BF89529103A}"/>
              </a:ext>
            </a:extLst>
          </p:cNvPr>
          <p:cNvSpPr/>
          <p:nvPr/>
        </p:nvSpPr>
        <p:spPr>
          <a:xfrm rot="16200000">
            <a:off x="3920092" y="3533688"/>
            <a:ext cx="521403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D4C2BB2-933E-BC28-A4E3-0B0107131431}"/>
              </a:ext>
            </a:extLst>
          </p:cNvPr>
          <p:cNvSpPr/>
          <p:nvPr/>
        </p:nvSpPr>
        <p:spPr>
          <a:xfrm>
            <a:off x="4270961" y="4420446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5AF7E35-1317-53A3-0956-B6458678E1B5}"/>
              </a:ext>
            </a:extLst>
          </p:cNvPr>
          <p:cNvSpPr/>
          <p:nvPr/>
        </p:nvSpPr>
        <p:spPr>
          <a:xfrm rot="16200000">
            <a:off x="3973187" y="4551988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2976078-A296-9459-C3CD-78CF21D690F0}"/>
              </a:ext>
            </a:extLst>
          </p:cNvPr>
          <p:cNvSpPr/>
          <p:nvPr/>
        </p:nvSpPr>
        <p:spPr>
          <a:xfrm>
            <a:off x="4989418" y="4188217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85681B-8C35-C25F-ADC6-64A8F244016A}"/>
              </a:ext>
            </a:extLst>
          </p:cNvPr>
          <p:cNvSpPr/>
          <p:nvPr/>
        </p:nvSpPr>
        <p:spPr>
          <a:xfrm rot="16200000">
            <a:off x="4691644" y="4319759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3B1A941-2297-E103-4659-ECEE342B147E}"/>
              </a:ext>
            </a:extLst>
          </p:cNvPr>
          <p:cNvSpPr/>
          <p:nvPr/>
        </p:nvSpPr>
        <p:spPr>
          <a:xfrm>
            <a:off x="4996677" y="3609900"/>
            <a:ext cx="468941" cy="52141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003346D-299C-822D-CE4D-61F67F03E397}"/>
              </a:ext>
            </a:extLst>
          </p:cNvPr>
          <p:cNvSpPr/>
          <p:nvPr/>
        </p:nvSpPr>
        <p:spPr>
          <a:xfrm rot="16200000">
            <a:off x="4651567" y="3788780"/>
            <a:ext cx="521408" cy="163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30" name="Rectangle 129">
            <a:hlinkClick r:id="" action="ppaction://noaction"/>
            <a:extLst>
              <a:ext uri="{FF2B5EF4-FFF2-40B4-BE49-F238E27FC236}">
                <a16:creationId xmlns:a16="http://schemas.microsoft.com/office/drawing/2014/main" id="{3B7F1EF9-F665-E984-03F6-56C6EFB4CD06}"/>
              </a:ext>
            </a:extLst>
          </p:cNvPr>
          <p:cNvSpPr/>
          <p:nvPr/>
        </p:nvSpPr>
        <p:spPr>
          <a:xfrm>
            <a:off x="6636787" y="4776047"/>
            <a:ext cx="518162" cy="96635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CAA4C22-CDC4-A983-946E-AFD0BCC3BDEA}"/>
              </a:ext>
            </a:extLst>
          </p:cNvPr>
          <p:cNvSpPr/>
          <p:nvPr/>
        </p:nvSpPr>
        <p:spPr>
          <a:xfrm>
            <a:off x="7367353" y="5194344"/>
            <a:ext cx="471348" cy="54187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AB235EC-5578-B26F-B539-C62D982D3069}"/>
              </a:ext>
            </a:extLst>
          </p:cNvPr>
          <p:cNvSpPr/>
          <p:nvPr/>
        </p:nvSpPr>
        <p:spPr>
          <a:xfrm>
            <a:off x="5802714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017AECD-BDEE-A4CA-9F73-D77B515145DE}"/>
              </a:ext>
            </a:extLst>
          </p:cNvPr>
          <p:cNvSpPr/>
          <p:nvPr/>
        </p:nvSpPr>
        <p:spPr>
          <a:xfrm rot="16200000">
            <a:off x="6071789" y="5182469"/>
            <a:ext cx="966350" cy="1534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2B9D698-C8FC-143E-FEC0-8E8332B6F61E}"/>
              </a:ext>
            </a:extLst>
          </p:cNvPr>
          <p:cNvSpPr/>
          <p:nvPr/>
        </p:nvSpPr>
        <p:spPr>
          <a:xfrm rot="16200000">
            <a:off x="7023376" y="5374670"/>
            <a:ext cx="541877" cy="181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75D9B36-6555-534C-185A-C91A09FDA377}"/>
              </a:ext>
            </a:extLst>
          </p:cNvPr>
          <p:cNvSpPr/>
          <p:nvPr/>
        </p:nvSpPr>
        <p:spPr>
          <a:xfrm>
            <a:off x="6494781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C34A2A0-218F-498C-6700-ECC7EC9685D2}"/>
              </a:ext>
            </a:extLst>
          </p:cNvPr>
          <p:cNvSpPr/>
          <p:nvPr/>
        </p:nvSpPr>
        <p:spPr>
          <a:xfrm>
            <a:off x="7194266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5F26D6-D9CA-6229-B2A0-15FEFD3190D4}"/>
              </a:ext>
            </a:extLst>
          </p:cNvPr>
          <p:cNvSpPr/>
          <p:nvPr/>
        </p:nvSpPr>
        <p:spPr>
          <a:xfrm rot="16200000">
            <a:off x="5605718" y="5415642"/>
            <a:ext cx="488546" cy="1801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2257012-001E-FD4E-0909-68B09EB105B9}"/>
              </a:ext>
            </a:extLst>
          </p:cNvPr>
          <p:cNvSpPr/>
          <p:nvPr/>
        </p:nvSpPr>
        <p:spPr>
          <a:xfrm>
            <a:off x="8085809" y="4489704"/>
            <a:ext cx="471348" cy="1239257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32363A0-E51E-E396-26F1-64052A5A80B2}"/>
              </a:ext>
            </a:extLst>
          </p:cNvPr>
          <p:cNvSpPr/>
          <p:nvPr/>
        </p:nvSpPr>
        <p:spPr>
          <a:xfrm rot="16200000">
            <a:off x="7387308" y="5024556"/>
            <a:ext cx="1239257" cy="1695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4667990-D40E-DB6C-8BF2-E21F1CE4730F}"/>
              </a:ext>
            </a:extLst>
          </p:cNvPr>
          <p:cNvSpPr/>
          <p:nvPr/>
        </p:nvSpPr>
        <p:spPr>
          <a:xfrm>
            <a:off x="7912722" y="5854520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43" name="Left Brace 142">
            <a:extLst>
              <a:ext uri="{FF2B5EF4-FFF2-40B4-BE49-F238E27FC236}">
                <a16:creationId xmlns:a16="http://schemas.microsoft.com/office/drawing/2014/main" id="{0524564F-40DB-85F6-597D-773517A8F607}"/>
              </a:ext>
            </a:extLst>
          </p:cNvPr>
          <p:cNvSpPr/>
          <p:nvPr/>
        </p:nvSpPr>
        <p:spPr>
          <a:xfrm rot="16200000">
            <a:off x="7520437" y="4388799"/>
            <a:ext cx="106770" cy="3662871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1122F6B-49D9-31BE-9793-7AC20E547074}"/>
              </a:ext>
            </a:extLst>
          </p:cNvPr>
          <p:cNvSpPr/>
          <p:nvPr/>
        </p:nvSpPr>
        <p:spPr>
          <a:xfrm>
            <a:off x="8818778" y="4827993"/>
            <a:ext cx="471348" cy="908227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407D258-A4F1-A4D3-AEA9-7D2680870C0D}"/>
              </a:ext>
            </a:extLst>
          </p:cNvPr>
          <p:cNvSpPr/>
          <p:nvPr/>
        </p:nvSpPr>
        <p:spPr>
          <a:xfrm rot="16200000">
            <a:off x="8278536" y="5204586"/>
            <a:ext cx="908227" cy="15503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B20EB07-3D96-4ECE-FA31-4B394D4CFCCB}"/>
              </a:ext>
            </a:extLst>
          </p:cNvPr>
          <p:cNvSpPr/>
          <p:nvPr/>
        </p:nvSpPr>
        <p:spPr>
          <a:xfrm>
            <a:off x="8645691" y="5861779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6727FBA-9C84-AEE8-D5B4-5150CB039754}"/>
              </a:ext>
            </a:extLst>
          </p:cNvPr>
          <p:cNvSpPr txBox="1"/>
          <p:nvPr/>
        </p:nvSpPr>
        <p:spPr>
          <a:xfrm>
            <a:off x="7238634" y="6315389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E95A234-DC82-808D-2DD1-01FBADACFAAF}"/>
              </a:ext>
            </a:extLst>
          </p:cNvPr>
          <p:cNvSpPr txBox="1"/>
          <p:nvPr/>
        </p:nvSpPr>
        <p:spPr>
          <a:xfrm>
            <a:off x="10511694" y="6311940"/>
            <a:ext cx="670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4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F335E54-51ED-A0DD-8DB2-C804FE8C00C4}"/>
              </a:ext>
            </a:extLst>
          </p:cNvPr>
          <p:cNvSpPr/>
          <p:nvPr/>
        </p:nvSpPr>
        <p:spPr>
          <a:xfrm>
            <a:off x="9767155" y="4159903"/>
            <a:ext cx="922291" cy="1579908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-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US" sz="1000" b="0" i="0" u="none" strike="noStrike" kern="1200" cap="none" spc="-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  <a:endParaRPr kumimoji="0" lang="en-US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63,65</a:t>
            </a:r>
            <a:r>
              <a:rPr lang="en-US" sz="1000" spc="-50" dirty="0">
                <a:solidFill>
                  <a:prstClr val="white"/>
                </a:solidFill>
                <a:latin typeface="Calibri" panose="020F0502020204030204"/>
              </a:rPr>
              <a:t>Cu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92.</a:t>
            </a: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,95,96,97,98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166,167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28,29,30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,53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238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F7CD2BB-826C-6B7E-BD19-19CF80CC1B02}"/>
              </a:ext>
            </a:extLst>
          </p:cNvPr>
          <p:cNvSpPr/>
          <p:nvPr/>
        </p:nvSpPr>
        <p:spPr>
          <a:xfrm rot="16200000">
            <a:off x="8915069" y="4871434"/>
            <a:ext cx="1579910" cy="1568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48F2B89-AB61-A90E-6578-FB9518EBACF3}"/>
              </a:ext>
            </a:extLst>
          </p:cNvPr>
          <p:cNvSpPr/>
          <p:nvPr/>
        </p:nvSpPr>
        <p:spPr>
          <a:xfrm>
            <a:off x="9631000" y="5846334"/>
            <a:ext cx="2431765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202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1-2024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AE4C2E60-5F67-786F-8055-AD7FB9804619}"/>
              </a:ext>
            </a:extLst>
          </p:cNvPr>
          <p:cNvSpPr/>
          <p:nvPr/>
        </p:nvSpPr>
        <p:spPr>
          <a:xfrm>
            <a:off x="5949368" y="5261901"/>
            <a:ext cx="471348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4D73EA6-B75E-5D47-A3F2-DAFDCBA80778}"/>
              </a:ext>
            </a:extLst>
          </p:cNvPr>
          <p:cNvSpPr/>
          <p:nvPr/>
        </p:nvSpPr>
        <p:spPr>
          <a:xfrm>
            <a:off x="5763809" y="5079077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59" name="Rectangle 158">
            <a:hlinkClick r:id="" action="ppaction://noaction"/>
            <a:extLst>
              <a:ext uri="{FF2B5EF4-FFF2-40B4-BE49-F238E27FC236}">
                <a16:creationId xmlns:a16="http://schemas.microsoft.com/office/drawing/2014/main" id="{5F585BD2-C98E-9832-7B48-B6187A9A84AF}"/>
              </a:ext>
            </a:extLst>
          </p:cNvPr>
          <p:cNvSpPr/>
          <p:nvPr/>
        </p:nvSpPr>
        <p:spPr>
          <a:xfrm>
            <a:off x="5910483" y="4489704"/>
            <a:ext cx="510233" cy="47591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3E113DD-0CEC-8012-46AE-4D6D4F4AC5AB}"/>
              </a:ext>
            </a:extLst>
          </p:cNvPr>
          <p:cNvSpPr/>
          <p:nvPr/>
        </p:nvSpPr>
        <p:spPr>
          <a:xfrm rot="16200000">
            <a:off x="5605486" y="4655363"/>
            <a:ext cx="475912" cy="14459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9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565F4BD-9DB3-AED4-DA08-0F9C2A5EFF5B}"/>
              </a:ext>
            </a:extLst>
          </p:cNvPr>
          <p:cNvSpPr/>
          <p:nvPr/>
        </p:nvSpPr>
        <p:spPr>
          <a:xfrm>
            <a:off x="5766575" y="4300451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D5744FD-BF99-C3D1-D7C9-8C1F68AC1551}"/>
              </a:ext>
            </a:extLst>
          </p:cNvPr>
          <p:cNvSpPr/>
          <p:nvPr/>
        </p:nvSpPr>
        <p:spPr>
          <a:xfrm>
            <a:off x="6639832" y="4273306"/>
            <a:ext cx="515117" cy="44570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E74959C-148B-8049-D229-F0D3720C0D0C}"/>
              </a:ext>
            </a:extLst>
          </p:cNvPr>
          <p:cNvSpPr/>
          <p:nvPr/>
        </p:nvSpPr>
        <p:spPr>
          <a:xfrm rot="16200000">
            <a:off x="6334398" y="4419408"/>
            <a:ext cx="445702" cy="15349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08495F0-B9BD-32DD-658E-1377ABCBFEC9}"/>
              </a:ext>
            </a:extLst>
          </p:cNvPr>
          <p:cNvSpPr/>
          <p:nvPr/>
        </p:nvSpPr>
        <p:spPr>
          <a:xfrm>
            <a:off x="6475930" y="4087093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6C7A205-4937-12BC-FEC9-0C7D81361CEC}"/>
              </a:ext>
            </a:extLst>
          </p:cNvPr>
          <p:cNvSpPr/>
          <p:nvPr/>
        </p:nvSpPr>
        <p:spPr>
          <a:xfrm>
            <a:off x="6633089" y="3523574"/>
            <a:ext cx="518162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CCD11D5-BFD7-EF83-E105-5033A42E1C09}"/>
              </a:ext>
            </a:extLst>
          </p:cNvPr>
          <p:cNvSpPr/>
          <p:nvPr/>
        </p:nvSpPr>
        <p:spPr>
          <a:xfrm rot="16200000">
            <a:off x="6312212" y="3685875"/>
            <a:ext cx="483181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D32E6FD-26D6-F5A4-BA2C-5AFED529F8EB}"/>
              </a:ext>
            </a:extLst>
          </p:cNvPr>
          <p:cNvSpPr/>
          <p:nvPr/>
        </p:nvSpPr>
        <p:spPr>
          <a:xfrm>
            <a:off x="6646685" y="3192084"/>
            <a:ext cx="475833" cy="2579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DAEE278-5643-F742-1CA4-DEEB04F098E9}"/>
              </a:ext>
            </a:extLst>
          </p:cNvPr>
          <p:cNvSpPr/>
          <p:nvPr/>
        </p:nvSpPr>
        <p:spPr>
          <a:xfrm rot="16200000">
            <a:off x="6428390" y="3241785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F05BC4BF-E34D-4C73-034B-91622EBAD719}"/>
              </a:ext>
            </a:extLst>
          </p:cNvPr>
          <p:cNvSpPr/>
          <p:nvPr/>
        </p:nvSpPr>
        <p:spPr>
          <a:xfrm>
            <a:off x="6646685" y="2623856"/>
            <a:ext cx="478603" cy="521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B2DAC66-CFFA-DF1D-9D2D-C77E5B67EDCE}"/>
              </a:ext>
            </a:extLst>
          </p:cNvPr>
          <p:cNvSpPr/>
          <p:nvPr/>
        </p:nvSpPr>
        <p:spPr>
          <a:xfrm rot="16200000">
            <a:off x="6303071" y="2801644"/>
            <a:ext cx="521403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C977E1F-AB72-12A9-1697-49E0C7F1642C}"/>
              </a:ext>
            </a:extLst>
          </p:cNvPr>
          <p:cNvSpPr/>
          <p:nvPr/>
        </p:nvSpPr>
        <p:spPr>
          <a:xfrm>
            <a:off x="6475930" y="1875931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781225E-ED36-C4D6-7D8D-18A919D1F18E}"/>
              </a:ext>
            </a:extLst>
          </p:cNvPr>
          <p:cNvSpPr/>
          <p:nvPr/>
        </p:nvSpPr>
        <p:spPr>
          <a:xfrm>
            <a:off x="6642603" y="2078521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7492163-B387-C07C-9CAD-181BD48CC559}"/>
              </a:ext>
            </a:extLst>
          </p:cNvPr>
          <p:cNvSpPr/>
          <p:nvPr/>
        </p:nvSpPr>
        <p:spPr>
          <a:xfrm rot="16200000">
            <a:off x="6321961" y="2239831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A6A0C02-FA89-67A0-0880-F25BB6F6352C}"/>
              </a:ext>
            </a:extLst>
          </p:cNvPr>
          <p:cNvSpPr/>
          <p:nvPr/>
        </p:nvSpPr>
        <p:spPr>
          <a:xfrm>
            <a:off x="7186328" y="1949343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5556C7A-9632-B653-1B4C-A6850D6C589A}"/>
              </a:ext>
            </a:extLst>
          </p:cNvPr>
          <p:cNvSpPr/>
          <p:nvPr/>
        </p:nvSpPr>
        <p:spPr>
          <a:xfrm>
            <a:off x="7353001" y="2151933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0C91A60-595D-539D-3EA4-2D5810341619}"/>
              </a:ext>
            </a:extLst>
          </p:cNvPr>
          <p:cNvSpPr/>
          <p:nvPr/>
        </p:nvSpPr>
        <p:spPr>
          <a:xfrm rot="16200000">
            <a:off x="7032359" y="2313243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C00D3B0-65ED-BE1C-99F3-367F92491DCB}"/>
              </a:ext>
            </a:extLst>
          </p:cNvPr>
          <p:cNvSpPr/>
          <p:nvPr/>
        </p:nvSpPr>
        <p:spPr>
          <a:xfrm>
            <a:off x="7364082" y="2678407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ED14586-DD1A-1820-20F8-8C5473D286DE}"/>
              </a:ext>
            </a:extLst>
          </p:cNvPr>
          <p:cNvSpPr/>
          <p:nvPr/>
        </p:nvSpPr>
        <p:spPr>
          <a:xfrm rot="16200000">
            <a:off x="7043440" y="2839717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ADC8087D-862D-12CA-3838-C9A65C02DE57}"/>
              </a:ext>
            </a:extLst>
          </p:cNvPr>
          <p:cNvSpPr/>
          <p:nvPr/>
        </p:nvSpPr>
        <p:spPr>
          <a:xfrm>
            <a:off x="7369760" y="4718865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4F57A12-A993-154A-E911-E5C104E6462F}"/>
              </a:ext>
            </a:extLst>
          </p:cNvPr>
          <p:cNvSpPr/>
          <p:nvPr/>
        </p:nvSpPr>
        <p:spPr>
          <a:xfrm rot="16200000">
            <a:off x="7071986" y="4850407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0BF8E0B-2C49-E532-C74C-D36CF821AFCF}"/>
              </a:ext>
            </a:extLst>
          </p:cNvPr>
          <p:cNvSpPr/>
          <p:nvPr/>
        </p:nvSpPr>
        <p:spPr>
          <a:xfrm>
            <a:off x="7367353" y="4226276"/>
            <a:ext cx="468941" cy="44570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3161364-3955-A77A-ACFD-1954109CC05E}"/>
              </a:ext>
            </a:extLst>
          </p:cNvPr>
          <p:cNvSpPr/>
          <p:nvPr/>
        </p:nvSpPr>
        <p:spPr>
          <a:xfrm rot="16200000">
            <a:off x="7055041" y="4379257"/>
            <a:ext cx="445702" cy="1397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183" name="Rectangle 182">
            <a:hlinkClick r:id="" action="ppaction://noaction"/>
            <a:extLst>
              <a:ext uri="{FF2B5EF4-FFF2-40B4-BE49-F238E27FC236}">
                <a16:creationId xmlns:a16="http://schemas.microsoft.com/office/drawing/2014/main" id="{55D770D0-7197-F6AB-0BBA-5336147DF7B3}"/>
              </a:ext>
            </a:extLst>
          </p:cNvPr>
          <p:cNvSpPr/>
          <p:nvPr/>
        </p:nvSpPr>
        <p:spPr>
          <a:xfrm>
            <a:off x="7369512" y="3920084"/>
            <a:ext cx="466781" cy="25797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A40D4DBA-578F-1C11-CB66-C0EE8F48FFFE}"/>
              </a:ext>
            </a:extLst>
          </p:cNvPr>
          <p:cNvSpPr/>
          <p:nvPr/>
        </p:nvSpPr>
        <p:spPr>
          <a:xfrm rot="16200000">
            <a:off x="7151217" y="3969785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A330F27-44C4-D9A0-1381-B673A5D76DFD}"/>
              </a:ext>
            </a:extLst>
          </p:cNvPr>
          <p:cNvSpPr/>
          <p:nvPr/>
        </p:nvSpPr>
        <p:spPr>
          <a:xfrm>
            <a:off x="7201489" y="3725728"/>
            <a:ext cx="634804" cy="152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B6E0B68-308F-5052-6B98-CB1006FA4FA3}"/>
              </a:ext>
            </a:extLst>
          </p:cNvPr>
          <p:cNvSpPr/>
          <p:nvPr/>
        </p:nvSpPr>
        <p:spPr>
          <a:xfrm>
            <a:off x="7362944" y="3206490"/>
            <a:ext cx="475833" cy="3798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45F73C51-20C7-1FF6-F2B1-46FED1879DEE}"/>
              </a:ext>
            </a:extLst>
          </p:cNvPr>
          <p:cNvSpPr/>
          <p:nvPr/>
        </p:nvSpPr>
        <p:spPr>
          <a:xfrm rot="16200000">
            <a:off x="7081124" y="3319711"/>
            <a:ext cx="379866" cy="1534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6B9AD8-5BA6-6FE3-F65F-5568A3A681FA}"/>
              </a:ext>
            </a:extLst>
          </p:cNvPr>
          <p:cNvSpPr/>
          <p:nvPr/>
        </p:nvSpPr>
        <p:spPr>
          <a:xfrm>
            <a:off x="8087879" y="3997600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5F7F0FC-758E-8C45-08D7-2F28AA8E4037}"/>
              </a:ext>
            </a:extLst>
          </p:cNvPr>
          <p:cNvSpPr/>
          <p:nvPr/>
        </p:nvSpPr>
        <p:spPr>
          <a:xfrm rot="16200000">
            <a:off x="7790105" y="4129142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90" name="Rectangle 189">
            <a:hlinkClick r:id="" action="ppaction://noaction"/>
            <a:extLst>
              <a:ext uri="{FF2B5EF4-FFF2-40B4-BE49-F238E27FC236}">
                <a16:creationId xmlns:a16="http://schemas.microsoft.com/office/drawing/2014/main" id="{125AE603-C84C-122F-5909-103A058B7C87}"/>
              </a:ext>
            </a:extLst>
          </p:cNvPr>
          <p:cNvSpPr/>
          <p:nvPr/>
        </p:nvSpPr>
        <p:spPr>
          <a:xfrm>
            <a:off x="8090039" y="3555492"/>
            <a:ext cx="466781" cy="38354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EF32CC4-C55C-0590-ECCA-F972F2C720C0}"/>
              </a:ext>
            </a:extLst>
          </p:cNvPr>
          <p:cNvSpPr/>
          <p:nvPr/>
        </p:nvSpPr>
        <p:spPr>
          <a:xfrm rot="16200000">
            <a:off x="7812793" y="3664147"/>
            <a:ext cx="383534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RPT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787094C2-CB8B-4C63-C83A-ECFE3BE63D74}"/>
              </a:ext>
            </a:extLst>
          </p:cNvPr>
          <p:cNvSpPr/>
          <p:nvPr/>
        </p:nvSpPr>
        <p:spPr>
          <a:xfrm>
            <a:off x="7922016" y="3360881"/>
            <a:ext cx="634804" cy="152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14F310C-4622-B2DE-CD64-42758C7BBFED}"/>
              </a:ext>
            </a:extLst>
          </p:cNvPr>
          <p:cNvSpPr/>
          <p:nvPr/>
        </p:nvSpPr>
        <p:spPr>
          <a:xfrm>
            <a:off x="8085809" y="2569997"/>
            <a:ext cx="475833" cy="6598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74FE263-A02D-DD75-A4EC-F7AECC3197F2}"/>
              </a:ext>
            </a:extLst>
          </p:cNvPr>
          <p:cNvSpPr/>
          <p:nvPr/>
        </p:nvSpPr>
        <p:spPr>
          <a:xfrm rot="16200000">
            <a:off x="7670427" y="2816784"/>
            <a:ext cx="65980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+ MGAS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71E45E7-888C-2180-F6FB-803353516440}"/>
              </a:ext>
            </a:extLst>
          </p:cNvPr>
          <p:cNvSpPr/>
          <p:nvPr/>
        </p:nvSpPr>
        <p:spPr>
          <a:xfrm>
            <a:off x="8083448" y="1987202"/>
            <a:ext cx="471348" cy="54187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83D47F1-33EB-7C91-16A5-CEC649E5731D}"/>
              </a:ext>
            </a:extLst>
          </p:cNvPr>
          <p:cNvSpPr/>
          <p:nvPr/>
        </p:nvSpPr>
        <p:spPr>
          <a:xfrm rot="16200000">
            <a:off x="7739471" y="2167528"/>
            <a:ext cx="541877" cy="181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C451CB2-7CA2-67C6-B519-39417A5B1984}"/>
              </a:ext>
            </a:extLst>
          </p:cNvPr>
          <p:cNvSpPr/>
          <p:nvPr/>
        </p:nvSpPr>
        <p:spPr>
          <a:xfrm>
            <a:off x="7917214" y="1812175"/>
            <a:ext cx="625428" cy="137168"/>
          </a:xfrm>
          <a:prstGeom prst="rect">
            <a:avLst/>
          </a:prstGeom>
          <a:solidFill>
            <a:srgbClr val="E19C9F"/>
          </a:solidFill>
          <a:ln>
            <a:solidFill>
              <a:srgbClr val="E19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4C1D191-20C6-71FA-9AEA-9EB9E271F3F1}"/>
              </a:ext>
            </a:extLst>
          </p:cNvPr>
          <p:cNvSpPr/>
          <p:nvPr/>
        </p:nvSpPr>
        <p:spPr>
          <a:xfrm>
            <a:off x="7910964" y="1619777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33A5D99-0D45-3A93-C64C-CCE85EEA1484}"/>
              </a:ext>
            </a:extLst>
          </p:cNvPr>
          <p:cNvSpPr/>
          <p:nvPr/>
        </p:nvSpPr>
        <p:spPr>
          <a:xfrm>
            <a:off x="8818778" y="4283005"/>
            <a:ext cx="490239" cy="4824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7D45C81-4BFA-3804-8F40-18A2DC5593C9}"/>
              </a:ext>
            </a:extLst>
          </p:cNvPr>
          <p:cNvSpPr/>
          <p:nvPr/>
        </p:nvSpPr>
        <p:spPr>
          <a:xfrm rot="16200000">
            <a:off x="8497445" y="4450710"/>
            <a:ext cx="482400" cy="1584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hlinkClick r:id="" action="ppaction://noaction"/>
            <a:extLst>
              <a:ext uri="{FF2B5EF4-FFF2-40B4-BE49-F238E27FC236}">
                <a16:creationId xmlns:a16="http://schemas.microsoft.com/office/drawing/2014/main" id="{FA03DA6A-182B-176F-7DBF-97B296680767}"/>
              </a:ext>
            </a:extLst>
          </p:cNvPr>
          <p:cNvSpPr/>
          <p:nvPr/>
        </p:nvSpPr>
        <p:spPr>
          <a:xfrm>
            <a:off x="8823344" y="3864568"/>
            <a:ext cx="468000" cy="3852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B46E972-FBD7-8916-6355-0130E8FFBFC5}"/>
              </a:ext>
            </a:extLst>
          </p:cNvPr>
          <p:cNvSpPr/>
          <p:nvPr/>
        </p:nvSpPr>
        <p:spPr>
          <a:xfrm rot="16200000">
            <a:off x="8546099" y="3973224"/>
            <a:ext cx="383534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RPT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DB083974-4106-DE72-B5AE-5BE923B00CDD}"/>
              </a:ext>
            </a:extLst>
          </p:cNvPr>
          <p:cNvSpPr/>
          <p:nvPr/>
        </p:nvSpPr>
        <p:spPr>
          <a:xfrm>
            <a:off x="8823809" y="3559502"/>
            <a:ext cx="475833" cy="2579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5DC55267-10A6-7219-0E71-67791950C243}"/>
              </a:ext>
            </a:extLst>
          </p:cNvPr>
          <p:cNvSpPr/>
          <p:nvPr/>
        </p:nvSpPr>
        <p:spPr>
          <a:xfrm rot="16200000">
            <a:off x="8605514" y="3609203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ACCAA6E-60DD-6F90-7E10-2D2677FD5E08}"/>
              </a:ext>
            </a:extLst>
          </p:cNvPr>
          <p:cNvSpPr/>
          <p:nvPr/>
        </p:nvSpPr>
        <p:spPr>
          <a:xfrm>
            <a:off x="8820983" y="3020803"/>
            <a:ext cx="475833" cy="4759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90D3C851-CA0B-D6FE-C74F-E7EAC7B65F09}"/>
              </a:ext>
            </a:extLst>
          </p:cNvPr>
          <p:cNvSpPr/>
          <p:nvPr/>
        </p:nvSpPr>
        <p:spPr>
          <a:xfrm rot="16200000">
            <a:off x="8493718" y="3179474"/>
            <a:ext cx="475913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DFGIC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2D2AE094-EE96-F5D3-46C8-7025F883EB2C}"/>
              </a:ext>
            </a:extLst>
          </p:cNvPr>
          <p:cNvSpPr/>
          <p:nvPr/>
        </p:nvSpPr>
        <p:spPr>
          <a:xfrm>
            <a:off x="8818778" y="1681811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628FCEC-56A1-93B3-C0D0-48164913BA7A}"/>
              </a:ext>
            </a:extLst>
          </p:cNvPr>
          <p:cNvSpPr/>
          <p:nvPr/>
        </p:nvSpPr>
        <p:spPr>
          <a:xfrm rot="16200000">
            <a:off x="8498136" y="1843121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BB8D1245-4036-D192-B4EC-F2AD4DFBB669}"/>
              </a:ext>
            </a:extLst>
          </p:cNvPr>
          <p:cNvSpPr/>
          <p:nvPr/>
        </p:nvSpPr>
        <p:spPr>
          <a:xfrm>
            <a:off x="8815345" y="2208285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EFC950E-E0A8-CBAF-665D-0F43753795E3}"/>
              </a:ext>
            </a:extLst>
          </p:cNvPr>
          <p:cNvSpPr/>
          <p:nvPr/>
        </p:nvSpPr>
        <p:spPr>
          <a:xfrm rot="16200000">
            <a:off x="8494703" y="2369595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B8C1028-4297-6401-7872-77220BAA7867}"/>
              </a:ext>
            </a:extLst>
          </p:cNvPr>
          <p:cNvSpPr/>
          <p:nvPr/>
        </p:nvSpPr>
        <p:spPr>
          <a:xfrm>
            <a:off x="8659445" y="1465009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EF5AE9F-D742-4FBB-54B0-38DF6F4F064E}"/>
              </a:ext>
            </a:extLst>
          </p:cNvPr>
          <p:cNvSpPr/>
          <p:nvPr/>
        </p:nvSpPr>
        <p:spPr>
          <a:xfrm>
            <a:off x="8652387" y="2818544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F58AA-EAE5-F515-4B9E-03641009DC8D}"/>
              </a:ext>
            </a:extLst>
          </p:cNvPr>
          <p:cNvSpPr/>
          <p:nvPr/>
        </p:nvSpPr>
        <p:spPr>
          <a:xfrm>
            <a:off x="406542" y="1058306"/>
            <a:ext cx="2700000" cy="21600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Radiative capture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n,γ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(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</a:rPr>
              <a:t>103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797FC85-7F55-1D34-FBA3-C06385EACEA0}"/>
              </a:ext>
            </a:extLst>
          </p:cNvPr>
          <p:cNvSpPr/>
          <p:nvPr/>
        </p:nvSpPr>
        <p:spPr>
          <a:xfrm>
            <a:off x="416949" y="1346604"/>
            <a:ext cx="2700000" cy="2160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Fission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n,f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(37)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B13C09E-EFC6-18F7-05B3-0A7099A2BE85}"/>
              </a:ext>
            </a:extLst>
          </p:cNvPr>
          <p:cNvSpPr/>
          <p:nvPr/>
        </p:nvSpPr>
        <p:spPr>
          <a:xfrm>
            <a:off x="406542" y="1629326"/>
            <a:ext cx="2700000" cy="21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particle emission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n,lcp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(11)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9F9B23AB-B431-B4E3-11CB-A423C41ABB56}"/>
              </a:ext>
            </a:extLst>
          </p:cNvPr>
          <p:cNvSpPr/>
          <p:nvPr/>
        </p:nvSpPr>
        <p:spPr>
          <a:xfrm>
            <a:off x="9786336" y="3677239"/>
            <a:ext cx="903109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C9923F4-C0B1-9F6F-D335-C07A9187EFAC}"/>
              </a:ext>
            </a:extLst>
          </p:cNvPr>
          <p:cNvSpPr/>
          <p:nvPr/>
        </p:nvSpPr>
        <p:spPr>
          <a:xfrm rot="16200000">
            <a:off x="9492394" y="3812613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CE21058D-F7D7-853E-736D-B495A96923A3}"/>
              </a:ext>
            </a:extLst>
          </p:cNvPr>
          <p:cNvSpPr/>
          <p:nvPr/>
        </p:nvSpPr>
        <p:spPr>
          <a:xfrm>
            <a:off x="9784628" y="3201853"/>
            <a:ext cx="904818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03248F4F-9758-169B-43C4-EF748EF52596}"/>
              </a:ext>
            </a:extLst>
          </p:cNvPr>
          <p:cNvSpPr/>
          <p:nvPr/>
        </p:nvSpPr>
        <p:spPr>
          <a:xfrm rot="16200000">
            <a:off x="9490685" y="3337227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iTED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8E89838C-C97D-796F-AD03-7F6EBAB69A43}"/>
              </a:ext>
            </a:extLst>
          </p:cNvPr>
          <p:cNvSpPr/>
          <p:nvPr/>
        </p:nvSpPr>
        <p:spPr>
          <a:xfrm>
            <a:off x="9631000" y="1937669"/>
            <a:ext cx="1058446" cy="169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8D23716F-6E43-C401-845A-D901FAE0F6F3}"/>
              </a:ext>
            </a:extLst>
          </p:cNvPr>
          <p:cNvSpPr/>
          <p:nvPr/>
        </p:nvSpPr>
        <p:spPr>
          <a:xfrm>
            <a:off x="10914960" y="3834485"/>
            <a:ext cx="466781" cy="1281001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30</a:t>
            </a:r>
            <a:r>
              <a:rPr lang="en-US" sz="1000" spc="-50" dirty="0">
                <a:solidFill>
                  <a:prstClr val="white"/>
                </a:solidFill>
                <a:latin typeface="Calibri" panose="020F0502020204030204"/>
              </a:rPr>
              <a:t>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40</a:t>
            </a:r>
            <a:r>
              <a:rPr lang="en-US" sz="1000" spc="-50" dirty="0">
                <a:solidFill>
                  <a:prstClr val="white"/>
                </a:solidFill>
                <a:latin typeface="Calibri" panose="020F0502020204030204"/>
              </a:rPr>
              <a:t>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88</a:t>
            </a:r>
            <a:r>
              <a:rPr lang="en-US" sz="1000" spc="-50" dirty="0">
                <a:solidFill>
                  <a:prstClr val="white"/>
                </a:solidFill>
                <a:latin typeface="Calibri" panose="020F0502020204030204"/>
              </a:rPr>
              <a:t>Zr</a:t>
            </a:r>
            <a:endParaRPr kumimoji="0" lang="en-GR" sz="1000" b="0" i="0" u="none" strike="noStrike" kern="1200" cap="none" spc="-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baseline="30000" dirty="0">
                <a:solidFill>
                  <a:prstClr val="white"/>
                </a:solidFill>
                <a:latin typeface="Calibri" panose="020F0502020204030204"/>
              </a:rPr>
              <a:t>209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</a:t>
            </a:r>
            <a:endParaRPr kumimoji="0" lang="en-GR" sz="1000" b="0" i="0" u="none" strike="noStrike" kern="1200" cap="none" spc="-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146</a:t>
            </a:r>
            <a:r>
              <a:rPr kumimoji="0" lang="en-US" sz="1000" b="0" i="0" u="none" strike="noStrike" kern="1200" cap="none" spc="-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18BD72EA-0CEB-D90C-35D4-D2079C4BF360}"/>
              </a:ext>
            </a:extLst>
          </p:cNvPr>
          <p:cNvSpPr/>
          <p:nvPr/>
        </p:nvSpPr>
        <p:spPr>
          <a:xfrm rot="16200000">
            <a:off x="10199896" y="4395632"/>
            <a:ext cx="1280866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F7E7898-3CC6-7E47-524B-D172BC5AA58F}"/>
              </a:ext>
            </a:extLst>
          </p:cNvPr>
          <p:cNvSpPr/>
          <p:nvPr/>
        </p:nvSpPr>
        <p:spPr>
          <a:xfrm>
            <a:off x="10923571" y="5172980"/>
            <a:ext cx="478603" cy="569205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BE6802A8-2640-3360-08F7-F60552710308}"/>
              </a:ext>
            </a:extLst>
          </p:cNvPr>
          <p:cNvSpPr/>
          <p:nvPr/>
        </p:nvSpPr>
        <p:spPr>
          <a:xfrm rot="16200000">
            <a:off x="10563319" y="5378541"/>
            <a:ext cx="569204" cy="1593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88CC6D5-619F-EB4E-0107-5117729D072D}"/>
              </a:ext>
            </a:extLst>
          </p:cNvPr>
          <p:cNvSpPr/>
          <p:nvPr/>
        </p:nvSpPr>
        <p:spPr>
          <a:xfrm>
            <a:off x="10791923" y="2550792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224" name="Rectangle 223">
            <a:hlinkClick r:id="" action="ppaction://noaction"/>
            <a:extLst>
              <a:ext uri="{FF2B5EF4-FFF2-40B4-BE49-F238E27FC236}">
                <a16:creationId xmlns:a16="http://schemas.microsoft.com/office/drawing/2014/main" id="{9CE3A71F-2EE3-6743-3D0C-2ABFA9257967}"/>
              </a:ext>
            </a:extLst>
          </p:cNvPr>
          <p:cNvSpPr/>
          <p:nvPr/>
        </p:nvSpPr>
        <p:spPr>
          <a:xfrm>
            <a:off x="11481082" y="4551473"/>
            <a:ext cx="566169" cy="176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</a:p>
        </p:txBody>
      </p:sp>
      <p:sp>
        <p:nvSpPr>
          <p:cNvPr id="147" name="Left Brace 146">
            <a:extLst>
              <a:ext uri="{FF2B5EF4-FFF2-40B4-BE49-F238E27FC236}">
                <a16:creationId xmlns:a16="http://schemas.microsoft.com/office/drawing/2014/main" id="{E84557B5-E234-2041-C550-935035A1A835}"/>
              </a:ext>
            </a:extLst>
          </p:cNvPr>
          <p:cNvSpPr/>
          <p:nvPr/>
        </p:nvSpPr>
        <p:spPr>
          <a:xfrm rot="5400000" flipH="1">
            <a:off x="10796836" y="4960175"/>
            <a:ext cx="49085" cy="248277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A815D32-5163-5C81-62BC-4280562C01DC}"/>
              </a:ext>
            </a:extLst>
          </p:cNvPr>
          <p:cNvSpPr/>
          <p:nvPr/>
        </p:nvSpPr>
        <p:spPr>
          <a:xfrm>
            <a:off x="11480405" y="4766780"/>
            <a:ext cx="571544" cy="984873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</a:t>
            </a: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2C1B2BF4-A390-55DF-F7E5-BD24C1055FD4}"/>
              </a:ext>
            </a:extLst>
          </p:cNvPr>
          <p:cNvSpPr/>
          <p:nvPr/>
        </p:nvSpPr>
        <p:spPr>
          <a:xfrm>
            <a:off x="9789058" y="2672800"/>
            <a:ext cx="900387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136B931-3728-15E9-BA54-E089920AAADB}"/>
              </a:ext>
            </a:extLst>
          </p:cNvPr>
          <p:cNvSpPr/>
          <p:nvPr/>
        </p:nvSpPr>
        <p:spPr>
          <a:xfrm rot="16200000">
            <a:off x="9475003" y="2827524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6B9C47C-9A70-B4BF-ED60-5168CCA90598}"/>
              </a:ext>
            </a:extLst>
          </p:cNvPr>
          <p:cNvSpPr/>
          <p:nvPr/>
        </p:nvSpPr>
        <p:spPr>
          <a:xfrm>
            <a:off x="10920551" y="3314830"/>
            <a:ext cx="493778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73B6CA9-9BB5-54CB-563F-DBA52D15C581}"/>
              </a:ext>
            </a:extLst>
          </p:cNvPr>
          <p:cNvSpPr/>
          <p:nvPr/>
        </p:nvSpPr>
        <p:spPr>
          <a:xfrm rot="16200000">
            <a:off x="10606495" y="3469552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18043300-F82A-734D-492D-374DC06669F9}"/>
              </a:ext>
            </a:extLst>
          </p:cNvPr>
          <p:cNvSpPr/>
          <p:nvPr/>
        </p:nvSpPr>
        <p:spPr>
          <a:xfrm>
            <a:off x="9789586" y="2142421"/>
            <a:ext cx="899859" cy="481957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  <a:endParaRPr kumimoji="0" lang="en-US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9B7DF821-07C1-0C5D-6E97-F8BF6D09CF21}"/>
              </a:ext>
            </a:extLst>
          </p:cNvPr>
          <p:cNvSpPr/>
          <p:nvPr/>
        </p:nvSpPr>
        <p:spPr>
          <a:xfrm rot="16200000">
            <a:off x="9475531" y="2297145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dirty="0">
                <a:solidFill>
                  <a:srgbClr val="0070C0"/>
                </a:solidFill>
                <a:latin typeface="Calibri" panose="020F0502020204030204"/>
              </a:rPr>
              <a:t>V</a:t>
            </a:r>
            <a:r>
              <a:rPr kumimoji="0" lang="en-US" sz="1000" b="0" i="0" u="none" strike="noStrike" kern="1200" cap="none" spc="-5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arii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 233">
            <a:hlinkClick r:id="" action="ppaction://noaction"/>
            <a:extLst>
              <a:ext uri="{FF2B5EF4-FFF2-40B4-BE49-F238E27FC236}">
                <a16:creationId xmlns:a16="http://schemas.microsoft.com/office/drawing/2014/main" id="{4825A899-502E-92ED-5D9F-7600F0313194}"/>
              </a:ext>
            </a:extLst>
          </p:cNvPr>
          <p:cNvSpPr/>
          <p:nvPr/>
        </p:nvSpPr>
        <p:spPr>
          <a:xfrm>
            <a:off x="10934984" y="2764284"/>
            <a:ext cx="494171" cy="481957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DFGC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X17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FDCD8AF-B1E7-D418-A6D2-2C8D75791E5D}"/>
              </a:ext>
            </a:extLst>
          </p:cNvPr>
          <p:cNvSpPr>
            <a:spLocks/>
          </p:cNvSpPr>
          <p:nvPr/>
        </p:nvSpPr>
        <p:spPr>
          <a:xfrm>
            <a:off x="416949" y="1920937"/>
            <a:ext cx="2700000" cy="246221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 developments                                      (7)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71453-1F93-E93D-E3C6-7F3DCBCB627B}"/>
              </a:ext>
            </a:extLst>
          </p:cNvPr>
          <p:cNvSpPr/>
          <p:nvPr/>
        </p:nvSpPr>
        <p:spPr>
          <a:xfrm rot="16200000">
            <a:off x="10605906" y="2919005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50" dirty="0">
                <a:solidFill>
                  <a:srgbClr val="0070C0"/>
                </a:solidFill>
                <a:latin typeface="Calibri" panose="020F0502020204030204"/>
              </a:rPr>
              <a:t>V</a:t>
            </a:r>
            <a:r>
              <a:rPr kumimoji="0" lang="en-US" sz="1000" b="0" i="0" u="none" strike="noStrike" kern="1200" cap="none" spc="-5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arii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1550C-ACB2-0F02-42A9-39B17DAAF279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Done at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_TOF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33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652EC-7251-5BEF-00A5-5D8E39F6C229}"/>
              </a:ext>
            </a:extLst>
          </p:cNvPr>
          <p:cNvSpPr txBox="1"/>
          <p:nvPr/>
        </p:nvSpPr>
        <p:spPr>
          <a:xfrm>
            <a:off x="454170" y="1304658"/>
            <a:ext cx="53411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Pellet containing 225 mg of </a:t>
            </a:r>
            <a:r>
              <a:rPr lang="en-US" baseline="30000" dirty="0"/>
              <a:t>203</a:t>
            </a:r>
            <a:r>
              <a:rPr lang="en-US" dirty="0"/>
              <a:t>Tl, 99.5% isotopic purity, produced at </a:t>
            </a:r>
            <a:r>
              <a:rPr lang="en-US" b="1" dirty="0"/>
              <a:t>PSI</a:t>
            </a:r>
            <a:r>
              <a:rPr lang="en-US" dirty="0"/>
              <a:t> by machine pressing and inserted into quartz container</a:t>
            </a:r>
          </a:p>
          <a:p>
            <a:endParaRPr lang="en-US" dirty="0"/>
          </a:p>
          <a:p>
            <a:r>
              <a:rPr lang="en-US" dirty="0"/>
              <a:t>Irradiated at </a:t>
            </a:r>
            <a:r>
              <a:rPr lang="en-US" b="1" dirty="0"/>
              <a:t>ILL reactor</a:t>
            </a:r>
            <a:r>
              <a:rPr lang="en-US" dirty="0"/>
              <a:t> with thermal neutrons for 56 days: </a:t>
            </a:r>
            <a:r>
              <a:rPr lang="en-US" dirty="0">
                <a:solidFill>
                  <a:srgbClr val="FF0000"/>
                </a:solidFill>
              </a:rPr>
              <a:t>9 mg of </a:t>
            </a:r>
            <a:r>
              <a:rPr lang="en-US" baseline="30000" dirty="0">
                <a:solidFill>
                  <a:srgbClr val="FF0000"/>
                </a:solidFill>
              </a:rPr>
              <a:t>204</a:t>
            </a:r>
            <a:r>
              <a:rPr lang="en-US" dirty="0">
                <a:solidFill>
                  <a:srgbClr val="FF0000"/>
                </a:solidFill>
              </a:rPr>
              <a:t>Tl</a:t>
            </a:r>
            <a:r>
              <a:rPr lang="en-US" dirty="0"/>
              <a:t> produced</a:t>
            </a:r>
          </a:p>
          <a:p>
            <a:endParaRPr lang="en-US" dirty="0"/>
          </a:p>
          <a:p>
            <a:r>
              <a:rPr lang="en-US" dirty="0"/>
              <a:t>180 </a:t>
            </a:r>
            <a:r>
              <a:rPr lang="en-US" dirty="0" err="1"/>
              <a:t>GBq</a:t>
            </a:r>
            <a:r>
              <a:rPr lang="en-US" dirty="0"/>
              <a:t> of </a:t>
            </a:r>
            <a:r>
              <a:rPr lang="el-GR" dirty="0"/>
              <a:t>β </a:t>
            </a:r>
            <a:r>
              <a:rPr lang="en-US" dirty="0"/>
              <a:t>activity plus radioactive impurities and bremsstrahlung</a:t>
            </a:r>
          </a:p>
          <a:p>
            <a:endParaRPr lang="en-US" dirty="0"/>
          </a:p>
          <a:p>
            <a:r>
              <a:rPr lang="en-US" dirty="0"/>
              <a:t>620 mSv/h contact, 18 mSv/h a 10 cm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690E56-BB97-7878-2DA1-DB319A378FE9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Tl(n,𝛾) experiment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5CDB0-6A0F-4523-99E8-2FE140C7610C}"/>
              </a:ext>
            </a:extLst>
          </p:cNvPr>
          <p:cNvSpPr txBox="1"/>
          <p:nvPr/>
        </p:nvSpPr>
        <p:spPr>
          <a:xfrm>
            <a:off x="1139974" y="5998764"/>
            <a:ext cx="339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A Casanovas-</a:t>
            </a:r>
            <a:r>
              <a:rPr lang="en-GB" sz="1200" dirty="0" err="1">
                <a:solidFill>
                  <a:srgbClr val="211E1E"/>
                </a:solidFill>
                <a:effectLst/>
                <a:latin typeface="AdvOT483a8203"/>
              </a:rPr>
              <a:t>Hoste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</a:t>
            </a:r>
            <a:r>
              <a:rPr lang="en-GB" sz="1200" i="1" dirty="0">
                <a:solidFill>
                  <a:srgbClr val="211E1E"/>
                </a:solidFill>
                <a:effectLst/>
                <a:latin typeface="AdvOT483a8203"/>
              </a:rPr>
              <a:t>et al.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(The n_TOF Collaboration)</a:t>
            </a:r>
          </a:p>
          <a:p>
            <a:r>
              <a:rPr lang="en-GB" sz="1200" dirty="0">
                <a:solidFill>
                  <a:srgbClr val="211E1E"/>
                </a:solidFill>
                <a:latin typeface="AdvOT483a8203"/>
              </a:rPr>
              <a:t>Physical Review Letters </a:t>
            </a:r>
            <a:r>
              <a:rPr lang="en-GB" sz="1200" b="1" dirty="0">
                <a:solidFill>
                  <a:srgbClr val="211E1E"/>
                </a:solidFill>
                <a:latin typeface="AdvOT483a8203"/>
              </a:rPr>
              <a:t>133</a:t>
            </a:r>
            <a:r>
              <a:rPr lang="en-GB" sz="1200" dirty="0">
                <a:solidFill>
                  <a:srgbClr val="211E1E"/>
                </a:solidFill>
                <a:latin typeface="AdvOT483a8203"/>
              </a:rPr>
              <a:t>, 052702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(2024)</a:t>
            </a:r>
          </a:p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DOI: </a:t>
            </a:r>
            <a:r>
              <a:rPr lang="en-GB" sz="1200" dirty="0">
                <a:solidFill>
                  <a:srgbClr val="2D2D91"/>
                </a:solidFill>
                <a:effectLst/>
                <a:latin typeface="AdvOT483a8203"/>
                <a:hlinkClick r:id="rId3"/>
              </a:rPr>
              <a:t>10.1103/PhysRevLett.133.052702 </a:t>
            </a:r>
            <a:endParaRPr lang="en-GB" sz="1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B50CF4-9F43-3BD9-19AD-448BD8F6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0" y="4590182"/>
            <a:ext cx="1798786" cy="10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CA6761-5DD4-1127-0D22-EABC90A3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78" y="4165559"/>
            <a:ext cx="2497419" cy="236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5">
            <a:extLst>
              <a:ext uri="{FF2B5EF4-FFF2-40B4-BE49-F238E27FC236}">
                <a16:creationId xmlns:a16="http://schemas.microsoft.com/office/drawing/2014/main" id="{9C3A5979-7B3A-84A7-375C-944C5102FFAA}"/>
              </a:ext>
            </a:extLst>
          </p:cNvPr>
          <p:cNvGrpSpPr>
            <a:grpSpLocks noChangeAspect="1"/>
          </p:cNvGrpSpPr>
          <p:nvPr/>
        </p:nvGrpSpPr>
        <p:grpSpPr>
          <a:xfrm>
            <a:off x="7173697" y="142424"/>
            <a:ext cx="5015220" cy="4602984"/>
            <a:chOff x="4585351" y="948142"/>
            <a:chExt cx="4376819" cy="4017058"/>
          </a:xfrm>
        </p:grpSpPr>
        <p:grpSp>
          <p:nvGrpSpPr>
            <p:cNvPr id="10" name="Grupo 3">
              <a:extLst>
                <a:ext uri="{FF2B5EF4-FFF2-40B4-BE49-F238E27FC236}">
                  <a16:creationId xmlns:a16="http://schemas.microsoft.com/office/drawing/2014/main" id="{6CD32F5C-6FE6-13F4-C1C0-4F5045F082F6}"/>
                </a:ext>
              </a:extLst>
            </p:cNvPr>
            <p:cNvGrpSpPr/>
            <p:nvPr/>
          </p:nvGrpSpPr>
          <p:grpSpPr>
            <a:xfrm>
              <a:off x="4585351" y="1349567"/>
              <a:ext cx="4376819" cy="3615633"/>
              <a:chOff x="4274173" y="620688"/>
              <a:chExt cx="4376819" cy="3615633"/>
            </a:xfrm>
          </p:grpSpPr>
          <p:pic>
            <p:nvPicPr>
              <p:cNvPr id="12" name="Imagen 27">
                <a:extLst>
                  <a:ext uri="{FF2B5EF4-FFF2-40B4-BE49-F238E27FC236}">
                    <a16:creationId xmlns:a16="http://schemas.microsoft.com/office/drawing/2014/main" id="{ABC17C20-239A-A9A5-5721-2D697256F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4173" y="620688"/>
                <a:ext cx="4376819" cy="3615633"/>
              </a:xfrm>
              <a:prstGeom prst="rect">
                <a:avLst/>
              </a:prstGeom>
            </p:spPr>
          </p:pic>
          <p:sp>
            <p:nvSpPr>
              <p:cNvPr id="13" name="CuadroTexto 28">
                <a:extLst>
                  <a:ext uri="{FF2B5EF4-FFF2-40B4-BE49-F238E27FC236}">
                    <a16:creationId xmlns:a16="http://schemas.microsoft.com/office/drawing/2014/main" id="{DEF2D236-7473-8A76-15E6-7D8EABC97C78}"/>
                  </a:ext>
                </a:extLst>
              </p:cNvPr>
              <p:cNvSpPr txBox="1"/>
              <p:nvPr/>
            </p:nvSpPr>
            <p:spPr>
              <a:xfrm>
                <a:off x="6760367" y="705281"/>
                <a:ext cx="1086495" cy="59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C00000"/>
                    </a:solidFill>
                  </a:rPr>
                  <a:t>irradiated material</a:t>
                </a:r>
              </a:p>
            </p:txBody>
          </p:sp>
          <p:sp>
            <p:nvSpPr>
              <p:cNvPr id="14" name="CuadroTexto 11">
                <a:extLst>
                  <a:ext uri="{FF2B5EF4-FFF2-40B4-BE49-F238E27FC236}">
                    <a16:creationId xmlns:a16="http://schemas.microsoft.com/office/drawing/2014/main" id="{99B7AC23-D5D6-1D9A-0AA5-B548B5BA838C}"/>
                  </a:ext>
                </a:extLst>
              </p:cNvPr>
              <p:cNvSpPr txBox="1"/>
              <p:nvPr/>
            </p:nvSpPr>
            <p:spPr>
              <a:xfrm>
                <a:off x="4499992" y="3356993"/>
                <a:ext cx="1480533" cy="59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err="1">
                    <a:solidFill>
                      <a:srgbClr val="263EA8"/>
                    </a:solidFill>
                  </a:rPr>
                  <a:t>n_TOF</a:t>
                </a:r>
                <a:r>
                  <a:rPr lang="en-GB" sz="1200" dirty="0">
                    <a:solidFill>
                      <a:srgbClr val="263EA8"/>
                    </a:solidFill>
                  </a:rPr>
                  <a:t> beam profile</a:t>
                </a:r>
              </a:p>
            </p:txBody>
          </p:sp>
          <p:sp>
            <p:nvSpPr>
              <p:cNvPr id="15" name="CuadroTexto 35">
                <a:extLst>
                  <a:ext uri="{FF2B5EF4-FFF2-40B4-BE49-F238E27FC236}">
                    <a16:creationId xmlns:a16="http://schemas.microsoft.com/office/drawing/2014/main" id="{6FEDC6A8-6D0B-5792-FC5F-15C976092102}"/>
                  </a:ext>
                </a:extLst>
              </p:cNvPr>
              <p:cNvSpPr txBox="1"/>
              <p:nvPr/>
            </p:nvSpPr>
            <p:spPr>
              <a:xfrm>
                <a:off x="6523565" y="3580867"/>
                <a:ext cx="1423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/>
                  <a:t>Sample holder ring</a:t>
                </a:r>
              </a:p>
            </p:txBody>
          </p:sp>
          <p:sp>
            <p:nvSpPr>
              <p:cNvPr id="16" name="CuadroTexto 36">
                <a:extLst>
                  <a:ext uri="{FF2B5EF4-FFF2-40B4-BE49-F238E27FC236}">
                    <a16:creationId xmlns:a16="http://schemas.microsoft.com/office/drawing/2014/main" id="{8CB3A46E-53BA-0FFF-42CE-E1386DA5B81E}"/>
                  </a:ext>
                </a:extLst>
              </p:cNvPr>
              <p:cNvSpPr txBox="1"/>
              <p:nvPr/>
            </p:nvSpPr>
            <p:spPr>
              <a:xfrm>
                <a:off x="4787282" y="685459"/>
                <a:ext cx="10864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/>
                  <a:t>Quartz capsule</a:t>
                </a:r>
              </a:p>
            </p:txBody>
          </p:sp>
          <p:cxnSp>
            <p:nvCxnSpPr>
              <p:cNvPr id="17" name="Conector recto 37">
                <a:extLst>
                  <a:ext uri="{FF2B5EF4-FFF2-40B4-BE49-F238E27FC236}">
                    <a16:creationId xmlns:a16="http://schemas.microsoft.com/office/drawing/2014/main" id="{DDA5175C-5452-03D4-F4A9-CB2B0FE42EA0}"/>
                  </a:ext>
                </a:extLst>
              </p:cNvPr>
              <p:cNvCxnSpPr/>
              <p:nvPr/>
            </p:nvCxnSpPr>
            <p:spPr>
              <a:xfrm>
                <a:off x="5708568" y="891519"/>
                <a:ext cx="497040" cy="32169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41">
                <a:extLst>
                  <a:ext uri="{FF2B5EF4-FFF2-40B4-BE49-F238E27FC236}">
                    <a16:creationId xmlns:a16="http://schemas.microsoft.com/office/drawing/2014/main" id="{4B0BC005-4B13-DF11-C6AE-02C3813853B3}"/>
                  </a:ext>
                </a:extLst>
              </p:cNvPr>
              <p:cNvCxnSpPr>
                <a:endCxn id="15" idx="0"/>
              </p:cNvCxnSpPr>
              <p:nvPr/>
            </p:nvCxnSpPr>
            <p:spPr>
              <a:xfrm>
                <a:off x="6929550" y="3196146"/>
                <a:ext cx="305583" cy="3847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43">
                <a:extLst>
                  <a:ext uri="{FF2B5EF4-FFF2-40B4-BE49-F238E27FC236}">
                    <a16:creationId xmlns:a16="http://schemas.microsoft.com/office/drawing/2014/main" id="{6EDCAF95-7BF3-620F-C701-99A7AC09764B}"/>
                  </a:ext>
                </a:extLst>
              </p:cNvPr>
              <p:cNvCxnSpPr/>
              <p:nvPr/>
            </p:nvCxnSpPr>
            <p:spPr>
              <a:xfrm flipH="1">
                <a:off x="5070314" y="2758015"/>
                <a:ext cx="638254" cy="630491"/>
              </a:xfrm>
              <a:prstGeom prst="line">
                <a:avLst/>
              </a:prstGeom>
              <a:ln>
                <a:solidFill>
                  <a:srgbClr val="263EA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46">
                <a:extLst>
                  <a:ext uri="{FF2B5EF4-FFF2-40B4-BE49-F238E27FC236}">
                    <a16:creationId xmlns:a16="http://schemas.microsoft.com/office/drawing/2014/main" id="{259D39B9-A84B-C1D1-E056-AA68AA27F311}"/>
                  </a:ext>
                </a:extLst>
              </p:cNvPr>
              <p:cNvCxnSpPr>
                <a:stCxn id="13" idx="2"/>
              </p:cNvCxnSpPr>
              <p:nvPr/>
            </p:nvCxnSpPr>
            <p:spPr>
              <a:xfrm flipH="1">
                <a:off x="6402099" y="1302526"/>
                <a:ext cx="901516" cy="614305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48">
                <a:extLst>
                  <a:ext uri="{FF2B5EF4-FFF2-40B4-BE49-F238E27FC236}">
                    <a16:creationId xmlns:a16="http://schemas.microsoft.com/office/drawing/2014/main" id="{33E310DC-8E59-8449-A487-514FA822D8BE}"/>
                  </a:ext>
                </a:extLst>
              </p:cNvPr>
              <p:cNvCxnSpPr/>
              <p:nvPr/>
            </p:nvCxnSpPr>
            <p:spPr>
              <a:xfrm flipH="1">
                <a:off x="6496471" y="1248999"/>
                <a:ext cx="676473" cy="76847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uadroTexto 1">
              <a:extLst>
                <a:ext uri="{FF2B5EF4-FFF2-40B4-BE49-F238E27FC236}">
                  <a16:creationId xmlns:a16="http://schemas.microsoft.com/office/drawing/2014/main" id="{05B8AC94-4885-9E27-5CAA-782488D21469}"/>
                </a:ext>
              </a:extLst>
            </p:cNvPr>
            <p:cNvSpPr txBox="1"/>
            <p:nvPr/>
          </p:nvSpPr>
          <p:spPr>
            <a:xfrm>
              <a:off x="5585493" y="948142"/>
              <a:ext cx="2029299" cy="32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Scanner results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AA41A55-86CA-C898-28FC-7FEA965DA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2DABE-374F-8670-FEC6-6C045CA95E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EF42-C931-12F3-D93E-09AC9C35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10">
            <a:extLst>
              <a:ext uri="{FF2B5EF4-FFF2-40B4-BE49-F238E27FC236}">
                <a16:creationId xmlns:a16="http://schemas.microsoft.com/office/drawing/2014/main" id="{A2A08D38-806B-1412-4D3C-6D10F51E8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95" y="198029"/>
            <a:ext cx="5399373" cy="4049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A546B-F5C7-0556-04AC-A8CB45E4BCDD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2D24D-184C-AF68-BC82-A6D9BF4F2AFA}"/>
              </a:ext>
            </a:extLst>
          </p:cNvPr>
          <p:cNvSpPr txBox="1"/>
          <p:nvPr/>
        </p:nvSpPr>
        <p:spPr>
          <a:xfrm>
            <a:off x="454170" y="1304658"/>
            <a:ext cx="53411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Pellet containing 225 mg of </a:t>
            </a:r>
            <a:r>
              <a:rPr lang="en-US" baseline="30000" dirty="0"/>
              <a:t>203</a:t>
            </a:r>
            <a:r>
              <a:rPr lang="en-US" dirty="0"/>
              <a:t>Tl, 99.5% isotopic purity, produced at </a:t>
            </a:r>
            <a:r>
              <a:rPr lang="en-US" b="1" dirty="0"/>
              <a:t>PSI</a:t>
            </a:r>
            <a:r>
              <a:rPr lang="en-US" dirty="0"/>
              <a:t> by machine pressing and inserted into quartz container</a:t>
            </a:r>
          </a:p>
          <a:p>
            <a:endParaRPr lang="en-US" dirty="0"/>
          </a:p>
          <a:p>
            <a:r>
              <a:rPr lang="en-US" dirty="0"/>
              <a:t>Irradiated at </a:t>
            </a:r>
            <a:r>
              <a:rPr lang="en-US" b="1" dirty="0"/>
              <a:t>ILL reactor</a:t>
            </a:r>
            <a:r>
              <a:rPr lang="en-US" dirty="0"/>
              <a:t> with thermal neutrons for 56 days: </a:t>
            </a:r>
            <a:r>
              <a:rPr lang="en-US" dirty="0">
                <a:solidFill>
                  <a:srgbClr val="FF0000"/>
                </a:solidFill>
              </a:rPr>
              <a:t>9 mg of </a:t>
            </a:r>
            <a:r>
              <a:rPr lang="en-US" baseline="30000" dirty="0">
                <a:solidFill>
                  <a:srgbClr val="FF0000"/>
                </a:solidFill>
              </a:rPr>
              <a:t>204</a:t>
            </a:r>
            <a:r>
              <a:rPr lang="en-US" dirty="0">
                <a:solidFill>
                  <a:srgbClr val="FF0000"/>
                </a:solidFill>
              </a:rPr>
              <a:t>Tl</a:t>
            </a:r>
            <a:r>
              <a:rPr lang="en-US" dirty="0"/>
              <a:t> produced</a:t>
            </a:r>
          </a:p>
          <a:p>
            <a:endParaRPr lang="en-US" dirty="0"/>
          </a:p>
          <a:p>
            <a:r>
              <a:rPr lang="en-US" dirty="0"/>
              <a:t>180 </a:t>
            </a:r>
            <a:r>
              <a:rPr lang="en-US" dirty="0" err="1"/>
              <a:t>GBq</a:t>
            </a:r>
            <a:r>
              <a:rPr lang="en-US" dirty="0"/>
              <a:t> of </a:t>
            </a:r>
            <a:r>
              <a:rPr lang="el-GR" dirty="0"/>
              <a:t>β </a:t>
            </a:r>
            <a:r>
              <a:rPr lang="en-US" dirty="0"/>
              <a:t>activity plus radioactive impurities and bremsstrahlung</a:t>
            </a:r>
          </a:p>
          <a:p>
            <a:endParaRPr lang="en-US" dirty="0"/>
          </a:p>
          <a:p>
            <a:r>
              <a:rPr lang="en-US" dirty="0"/>
              <a:t>620 mSv/h contact, 18 mSv/h a 10 cm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CCF40-2438-DD34-9CBD-2443C6CF9F91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Tl(n,𝛾) experiment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CE30BD-BA8E-E2D9-1213-CAE9E94132E4}"/>
              </a:ext>
            </a:extLst>
          </p:cNvPr>
          <p:cNvGrpSpPr>
            <a:grpSpLocks noChangeAspect="1"/>
          </p:cNvGrpSpPr>
          <p:nvPr/>
        </p:nvGrpSpPr>
        <p:grpSpPr>
          <a:xfrm>
            <a:off x="5245452" y="3797847"/>
            <a:ext cx="6946548" cy="3060153"/>
            <a:chOff x="568951" y="2348880"/>
            <a:chExt cx="7355618" cy="3240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CB4EC3-4CEB-745E-3C22-3830019B4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951" y="2348880"/>
              <a:ext cx="7355618" cy="324036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76BFFFF-4A4F-8238-694C-1F3BE4E58ECA}"/>
                </a:ext>
              </a:extLst>
            </p:cNvPr>
            <p:cNvSpPr/>
            <p:nvPr/>
          </p:nvSpPr>
          <p:spPr>
            <a:xfrm>
              <a:off x="1403648" y="3524142"/>
              <a:ext cx="432048" cy="550324"/>
            </a:xfrm>
            <a:prstGeom prst="round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F077B37-FB89-F515-7392-39548061D8ED}"/>
                </a:ext>
              </a:extLst>
            </p:cNvPr>
            <p:cNvSpPr/>
            <p:nvPr/>
          </p:nvSpPr>
          <p:spPr>
            <a:xfrm>
              <a:off x="3814712" y="3140968"/>
              <a:ext cx="397248" cy="957071"/>
            </a:xfrm>
            <a:prstGeom prst="round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34C644D-125F-9DBF-94A4-0B9326DFA667}"/>
                </a:ext>
              </a:extLst>
            </p:cNvPr>
            <p:cNvSpPr/>
            <p:nvPr/>
          </p:nvSpPr>
          <p:spPr>
            <a:xfrm>
              <a:off x="6300191" y="3429000"/>
              <a:ext cx="680572" cy="576065"/>
            </a:xfrm>
            <a:prstGeom prst="round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5FC17D-A801-CEAA-2176-0A01482887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9562A1-AA7B-4B2D-2B02-2C728E7C9B84}"/>
              </a:ext>
            </a:extLst>
          </p:cNvPr>
          <p:cNvSpPr txBox="1"/>
          <p:nvPr/>
        </p:nvSpPr>
        <p:spPr>
          <a:xfrm>
            <a:off x="1139974" y="5998764"/>
            <a:ext cx="339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A Casanovas-</a:t>
            </a:r>
            <a:r>
              <a:rPr lang="en-GB" sz="1200" dirty="0" err="1">
                <a:solidFill>
                  <a:srgbClr val="211E1E"/>
                </a:solidFill>
                <a:effectLst/>
                <a:latin typeface="AdvOT483a8203"/>
              </a:rPr>
              <a:t>Hoste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</a:t>
            </a:r>
            <a:r>
              <a:rPr lang="en-GB" sz="1200" i="1" dirty="0">
                <a:solidFill>
                  <a:srgbClr val="211E1E"/>
                </a:solidFill>
                <a:effectLst/>
                <a:latin typeface="AdvOT483a8203"/>
              </a:rPr>
              <a:t>et al.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(The n_TOF Collaboration)</a:t>
            </a:r>
          </a:p>
          <a:p>
            <a:r>
              <a:rPr lang="en-GB" sz="1200" dirty="0">
                <a:solidFill>
                  <a:srgbClr val="211E1E"/>
                </a:solidFill>
                <a:latin typeface="AdvOT483a8203"/>
              </a:rPr>
              <a:t>Physical Review Letters </a:t>
            </a:r>
            <a:r>
              <a:rPr lang="en-GB" sz="1200" b="1" dirty="0">
                <a:solidFill>
                  <a:srgbClr val="211E1E"/>
                </a:solidFill>
                <a:latin typeface="AdvOT483a8203"/>
              </a:rPr>
              <a:t>133</a:t>
            </a:r>
            <a:r>
              <a:rPr lang="en-GB" sz="1200" dirty="0">
                <a:solidFill>
                  <a:srgbClr val="211E1E"/>
                </a:solidFill>
                <a:latin typeface="AdvOT483a8203"/>
              </a:rPr>
              <a:t>, 052702</a:t>
            </a:r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 (2024)</a:t>
            </a:r>
          </a:p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DOI: </a:t>
            </a:r>
            <a:r>
              <a:rPr lang="en-GB" sz="1200" dirty="0">
                <a:solidFill>
                  <a:srgbClr val="2D2D91"/>
                </a:solidFill>
                <a:effectLst/>
                <a:latin typeface="AdvOT483a8203"/>
                <a:hlinkClick r:id="rId6"/>
              </a:rPr>
              <a:t>10.1103/PhysRevLett.133.052702 </a:t>
            </a:r>
            <a:endParaRPr lang="en-GB" sz="12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9939760-B10B-3AC9-BB1F-30EBE035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0" y="4590182"/>
            <a:ext cx="1798786" cy="10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4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Tl(n,𝛾) experiment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89EE9FB-CF98-0C08-A152-0BA5975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984" y="990600"/>
            <a:ext cx="7327900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12D225-B14E-311A-66AE-941E88CF979B}"/>
              </a:ext>
            </a:extLst>
          </p:cNvPr>
          <p:cNvSpPr txBox="1"/>
          <p:nvPr/>
        </p:nvSpPr>
        <p:spPr>
          <a:xfrm>
            <a:off x="202999" y="2090172"/>
            <a:ext cx="40121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Maxwellian-averaged cross sections (MACS) of 580(168) mb and 260(90) mb, respectively at </a:t>
            </a:r>
            <a:r>
              <a:rPr lang="en-US" sz="1400" dirty="0" err="1"/>
              <a:t>kT</a:t>
            </a:r>
            <a:r>
              <a:rPr lang="en-US" sz="1400" dirty="0"/>
              <a:t>=8 keV and </a:t>
            </a:r>
            <a:r>
              <a:rPr lang="en-US" sz="1400" dirty="0" err="1"/>
              <a:t>kT</a:t>
            </a:r>
            <a:r>
              <a:rPr lang="en-US" sz="1400" dirty="0"/>
              <a:t>=30 keV. These are about 3% lower and 20% higher than the corresponding values widely used in astrophysical calculations, which were based only on theoretical calculations.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By using the new </a:t>
            </a:r>
            <a:r>
              <a:rPr lang="en-US" sz="1400" baseline="30000" dirty="0"/>
              <a:t>204</a:t>
            </a:r>
            <a:r>
              <a:rPr lang="en-US" sz="1400" dirty="0"/>
              <a:t>Tl MACS, the uncertainty arising from the </a:t>
            </a:r>
            <a:r>
              <a:rPr lang="en-US" sz="1400" baseline="30000" dirty="0"/>
              <a:t>204</a:t>
            </a:r>
            <a:r>
              <a:rPr lang="en-US" sz="1400" dirty="0"/>
              <a:t>Tl(n,𝛾) cross section on the 𝑠-process abundance of  </a:t>
            </a:r>
            <a:r>
              <a:rPr lang="en-US" sz="1400" baseline="30000" dirty="0"/>
              <a:t>204</a:t>
            </a:r>
            <a:r>
              <a:rPr lang="en-US" sz="1400" dirty="0"/>
              <a:t>Pb has been reduced from ∼30% down to +8%/−6%, and the 𝑠-process calculations are in agreement with the latest solar system abundance of  </a:t>
            </a:r>
            <a:r>
              <a:rPr lang="en-US" sz="1400" baseline="30000" dirty="0"/>
              <a:t>204</a:t>
            </a:r>
            <a:r>
              <a:rPr lang="en-US" sz="1400" dirty="0"/>
              <a:t>Pb reported by K. </a:t>
            </a:r>
            <a:r>
              <a:rPr lang="en-US" sz="1400" dirty="0" err="1"/>
              <a:t>Lodders</a:t>
            </a:r>
            <a:r>
              <a:rPr lang="en-US" sz="1400" dirty="0"/>
              <a:t> in 2021.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89C96-6CEA-5E55-9F57-6F40642EE1CC}"/>
              </a:ext>
            </a:extLst>
          </p:cNvPr>
          <p:cNvCxnSpPr/>
          <p:nvPr/>
        </p:nvCxnSpPr>
        <p:spPr>
          <a:xfrm>
            <a:off x="6787376" y="2750633"/>
            <a:ext cx="5575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C02ED9-6BBC-D092-9D00-67030B23E139}"/>
              </a:ext>
            </a:extLst>
          </p:cNvPr>
          <p:cNvSpPr txBox="1"/>
          <p:nvPr/>
        </p:nvSpPr>
        <p:spPr>
          <a:xfrm>
            <a:off x="9351291" y="3492391"/>
            <a:ext cx="2637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DOI: </a:t>
            </a:r>
            <a:r>
              <a:rPr lang="en-GB" sz="1200" dirty="0">
                <a:solidFill>
                  <a:srgbClr val="2D2D91"/>
                </a:solidFill>
                <a:effectLst/>
                <a:latin typeface="AdvOT483a8203"/>
                <a:hlinkClick r:id="rId4"/>
              </a:rPr>
              <a:t>10.1103/PhysRevLett.133.052702 </a:t>
            </a:r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A174D2-1A80-6196-6C48-50C147A4D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984" y="3872031"/>
            <a:ext cx="5665813" cy="27879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8E4862-69F0-DC69-8F14-09E16969D338}"/>
              </a:ext>
            </a:extLst>
          </p:cNvPr>
          <p:cNvSpPr/>
          <p:nvPr/>
        </p:nvSpPr>
        <p:spPr>
          <a:xfrm>
            <a:off x="202999" y="3492391"/>
            <a:ext cx="4212884" cy="1650380"/>
          </a:xfrm>
          <a:prstGeom prst="roundRect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233120-23D7-D412-FF7F-940EB1D24A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50C40C-53EF-61F0-5783-660078DCA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9431-D91B-06E0-135C-265D971F0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>
            <a:extLst>
              <a:ext uri="{FF2B5EF4-FFF2-40B4-BE49-F238E27FC236}">
                <a16:creationId xmlns:a16="http://schemas.microsoft.com/office/drawing/2014/main" id="{ABB10D8E-6D73-D1B1-61DB-B931E757E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60594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55F4FD-842A-ECF1-980C-849FE96C2B35}"/>
              </a:ext>
            </a:extLst>
          </p:cNvPr>
          <p:cNvSpPr txBox="1"/>
          <p:nvPr/>
        </p:nvSpPr>
        <p:spPr>
          <a:xfrm>
            <a:off x="1196702" y="5278080"/>
            <a:ext cx="2638864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(*) exceptions with uncertainties &gt; 5%: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Ni, t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100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first measurement at n_TOF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C Lederer-Woods et al., PRC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(2014)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 via TOF and Activation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C. Guerrero, et al. PRL 125, 142701 (2020)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La, one of the first measurements at n_TOF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R. Terlizzi et al., PRC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035807 (2007)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CE5F2-ACC3-5DF7-83AE-4E54DC26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4D96B2-3259-7018-3D20-7C3C8D675FF9}"/>
              </a:ext>
            </a:extLst>
          </p:cNvPr>
          <p:cNvSpPr txBox="1"/>
          <p:nvPr/>
        </p:nvSpPr>
        <p:spPr>
          <a:xfrm>
            <a:off x="8926747" y="29717"/>
            <a:ext cx="32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https://exp-astro.de/kadonis1.0/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logo with text&#10;&#10;Description automatically generated">
            <a:extLst>
              <a:ext uri="{FF2B5EF4-FFF2-40B4-BE49-F238E27FC236}">
                <a16:creationId xmlns:a16="http://schemas.microsoft.com/office/drawing/2014/main" id="{57F31746-AC6A-8D99-DCD5-A3F8C2B08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8EF44-29B4-F692-8F77-319AA6972C8D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MACS-30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01A47-7C5F-D4B7-AF3A-0572D4F4F7AA}"/>
              </a:ext>
            </a:extLst>
          </p:cNvPr>
          <p:cNvSpPr txBox="1"/>
          <p:nvPr/>
        </p:nvSpPr>
        <p:spPr>
          <a:xfrm>
            <a:off x="327864" y="1147145"/>
            <a:ext cx="15392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276 nuclides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154 nuclides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𝜎 &gt; 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69 nuclides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𝜎 &gt; 10%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nuclides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𝜎 &gt; 20%</a:t>
            </a:r>
          </a:p>
        </p:txBody>
      </p:sp>
      <p:pic>
        <p:nvPicPr>
          <p:cNvPr id="7" name="Picture 6" descr="A graph of a mass number&#10;&#10;AI-generated content may be incorrect.">
            <a:extLst>
              <a:ext uri="{FF2B5EF4-FFF2-40B4-BE49-F238E27FC236}">
                <a16:creationId xmlns:a16="http://schemas.microsoft.com/office/drawing/2014/main" id="{57B28D91-83F6-A275-BD5D-5B8D4043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400" y="331200"/>
            <a:ext cx="7771200" cy="582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E2F65-4080-08C5-DC20-C968B2D143EC}"/>
              </a:ext>
            </a:extLst>
          </p:cNvPr>
          <p:cNvSpPr txBox="1"/>
          <p:nvPr/>
        </p:nvSpPr>
        <p:spPr>
          <a:xfrm>
            <a:off x="754550" y="4320608"/>
            <a:ext cx="326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 nuclides measured @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_TOF</a:t>
            </a:r>
          </a:p>
          <a:p>
            <a:pPr algn="ctr"/>
            <a:r>
              <a:rPr lang="en-US" dirty="0"/>
              <a:t>(several under analysis)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2CBEA-C07F-87CE-C3FF-40B0DC68B022}"/>
              </a:ext>
            </a:extLst>
          </p:cNvPr>
          <p:cNvSpPr txBox="1"/>
          <p:nvPr/>
        </p:nvSpPr>
        <p:spPr>
          <a:xfrm>
            <a:off x="5864254" y="6321930"/>
            <a:ext cx="445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n_TOF Collaboration, </a:t>
            </a:r>
            <a:r>
              <a:rPr lang="en-GB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Full list of publications</a:t>
            </a:r>
            <a:r>
              <a:rPr lang="en-GB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(2025)</a:t>
            </a:r>
            <a:endParaRPr lang="en-CH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9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4602E-50F1-052F-771C-F0BF48B97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>
            <a:extLst>
              <a:ext uri="{FF2B5EF4-FFF2-40B4-BE49-F238E27FC236}">
                <a16:creationId xmlns:a16="http://schemas.microsoft.com/office/drawing/2014/main" id="{DD87938A-C0BC-C93C-070A-AD62F53A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60594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73F67-8284-6657-D582-BD9016A307D0}"/>
              </a:ext>
            </a:extLst>
          </p:cNvPr>
          <p:cNvSpPr txBox="1"/>
          <p:nvPr/>
        </p:nvSpPr>
        <p:spPr>
          <a:xfrm>
            <a:off x="652848" y="2151727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Reducing the uncertainty in the MACS is not only a question of better nuclear data: higher accuracy in the reaction rates opens the possibility to investigate new astrophysical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[nuclear clocks, constrains on the BBN, AGB modeling, nucleosynthesis conditions in explosive scenarios, others]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FEAAD-88FB-F130-139C-95499846E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2" name="Picture 1" descr="A blue logo with text&#10;&#10;Description automatically generated">
            <a:extLst>
              <a:ext uri="{FF2B5EF4-FFF2-40B4-BE49-F238E27FC236}">
                <a16:creationId xmlns:a16="http://schemas.microsoft.com/office/drawing/2014/main" id="{BACC17D7-DC8C-BC5D-08D6-751A19DE0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AC578-9B40-BD89-DCCB-90B97469AA13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MACS means more</a:t>
            </a:r>
          </a:p>
        </p:txBody>
      </p:sp>
      <p:pic>
        <p:nvPicPr>
          <p:cNvPr id="5" name="Picture 4" descr="A graph of a mass number&#10;&#10;AI-generated content may be incorrect.">
            <a:extLst>
              <a:ext uri="{FF2B5EF4-FFF2-40B4-BE49-F238E27FC236}">
                <a16:creationId xmlns:a16="http://schemas.microsoft.com/office/drawing/2014/main" id="{6161CE62-4B2A-7D67-2321-1259599FD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688" y="1299555"/>
            <a:ext cx="5678516" cy="4258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BA40E-1858-812F-3341-CC92E93AA2FD}"/>
              </a:ext>
            </a:extLst>
          </p:cNvPr>
          <p:cNvSpPr txBox="1"/>
          <p:nvPr/>
        </p:nvSpPr>
        <p:spPr>
          <a:xfrm>
            <a:off x="5864254" y="6321930"/>
            <a:ext cx="445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n_TOF Collaboration, </a:t>
            </a:r>
            <a:r>
              <a:rPr lang="en-GB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Full list of publications</a:t>
            </a:r>
            <a:r>
              <a:rPr lang="en-GB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(2025)</a:t>
            </a:r>
            <a:endParaRPr lang="en-CH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0776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8DAA6-3768-66FF-7C3A-6B72C6A24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415F65-E3DD-8D5D-D7F4-25900EE53FE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E6BDF9B-6EFE-F5C0-FF7E-50062C70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B0F6A-76F8-C1CD-470A-DD8AD5B37A56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s-process branching at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Tl: β-decay 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9DC4BE-7D91-2C0C-BCF9-BFE671CAEB3B}"/>
              </a:ext>
            </a:extLst>
          </p:cNvPr>
          <p:cNvSpPr/>
          <p:nvPr/>
        </p:nvSpPr>
        <p:spPr>
          <a:xfrm>
            <a:off x="4990689" y="3370607"/>
            <a:ext cx="749300" cy="73069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02C7C7CB-8AD5-DBCF-7462-BB1EC1BC1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417" y="3744120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F9D98A5A-038B-AD49-19BA-B7B4FDEDDD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93098" y="3023150"/>
            <a:ext cx="676652" cy="71280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D001C-3128-99CA-BAFA-319C274DE24F}"/>
              </a:ext>
            </a:extLst>
          </p:cNvPr>
          <p:cNvSpPr txBox="1"/>
          <p:nvPr/>
        </p:nvSpPr>
        <p:spPr>
          <a:xfrm>
            <a:off x="5420831" y="366685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(n,𝛾)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B8AF6-2C1F-093A-8DED-F48304A31F67}"/>
              </a:ext>
            </a:extLst>
          </p:cNvPr>
          <p:cNvSpPr txBox="1"/>
          <p:nvPr/>
        </p:nvSpPr>
        <p:spPr>
          <a:xfrm>
            <a:off x="4808588" y="292242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β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2EAB136B-3123-35F9-6F23-B86B7D43A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385" y="3723095"/>
            <a:ext cx="789539" cy="840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329D1-32AE-4E4A-9017-C05C77A5E1B4}"/>
              </a:ext>
            </a:extLst>
          </p:cNvPr>
          <p:cNvSpPr txBox="1"/>
          <p:nvPr/>
        </p:nvSpPr>
        <p:spPr>
          <a:xfrm>
            <a:off x="5476116" y="429430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EC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C842BC33-8B27-76B8-91B2-E3EA76A1D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85" y="3742283"/>
            <a:ext cx="76424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19C1B-FAF3-F7EA-DC5F-4F02CAB0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14" name="Picture 13" descr="A blue logo with text&#10;&#10;Description automatically generated">
            <a:extLst>
              <a:ext uri="{FF2B5EF4-FFF2-40B4-BE49-F238E27FC236}">
                <a16:creationId xmlns:a16="http://schemas.microsoft.com/office/drawing/2014/main" id="{958DE9FD-750F-0A3F-A10A-CC27F739C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4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ChangeArrowheads="1"/>
          </p:cNvSpPr>
          <p:nvPr/>
        </p:nvSpPr>
        <p:spPr bwMode="auto">
          <a:xfrm>
            <a:off x="5519739" y="60594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>
              <a:latin typeface="SimSu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7275CE-AB04-C24B-BBF4-FACBEA482501}"/>
                  </a:ext>
                </a:extLst>
              </p:cNvPr>
              <p:cNvSpPr txBox="1"/>
              <p:nvPr/>
            </p:nvSpPr>
            <p:spPr>
              <a:xfrm>
                <a:off x="1124304" y="1392198"/>
                <a:ext cx="518808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7275CE-AB04-C24B-BBF4-FACBEA482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304" y="1392198"/>
                <a:ext cx="5188087" cy="615553"/>
              </a:xfrm>
              <a:prstGeom prst="rect">
                <a:avLst/>
              </a:prstGeom>
              <a:blipFill>
                <a:blip r:embed="rId3"/>
                <a:stretch>
                  <a:fillRect l="-489" t="-8163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0A70F618-1E5E-D846-94ED-98B743B7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192417"/>
            <a:ext cx="2584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3117E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000" baseline="30000" dirty="0">
                <a:latin typeface="Arial" charset="0"/>
              </a:rPr>
              <a:t>187</a:t>
            </a:r>
            <a:r>
              <a:rPr lang="en-US" sz="2000" dirty="0">
                <a:latin typeface="Arial" charset="0"/>
              </a:rPr>
              <a:t>Os at </a:t>
            </a:r>
            <a:r>
              <a:rPr lang="en-US" sz="2000" i="1" dirty="0" err="1">
                <a:latin typeface="Arial" charset="0"/>
              </a:rPr>
              <a:t>kT</a:t>
            </a:r>
            <a:r>
              <a:rPr lang="en-US" sz="2000" i="1" dirty="0">
                <a:latin typeface="Arial" charset="0"/>
              </a:rPr>
              <a:t> = </a:t>
            </a:r>
            <a:r>
              <a:rPr lang="en-US" sz="2000" dirty="0">
                <a:latin typeface="Arial" charset="0"/>
              </a:rPr>
              <a:t>30 </a:t>
            </a:r>
            <a:r>
              <a:rPr lang="en-US" sz="2000" dirty="0" err="1">
                <a:latin typeface="Arial" charset="0"/>
              </a:rPr>
              <a:t>keV</a:t>
            </a:r>
            <a:r>
              <a:rPr lang="en-US" sz="2000" dirty="0">
                <a:latin typeface="Arial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D5CBC-B372-2242-8B7D-17893BCEC539}"/>
              </a:ext>
            </a:extLst>
          </p:cNvPr>
          <p:cNvSpPr txBox="1"/>
          <p:nvPr/>
        </p:nvSpPr>
        <p:spPr>
          <a:xfrm>
            <a:off x="6312391" y="2192417"/>
            <a:ext cx="111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AD7475-157F-7548-932D-C693CD0175CD}"/>
                  </a:ext>
                </a:extLst>
              </p:cNvPr>
              <p:cNvSpPr txBox="1"/>
              <p:nvPr/>
            </p:nvSpPr>
            <p:spPr>
              <a:xfrm>
                <a:off x="8115300" y="2561749"/>
                <a:ext cx="1139992" cy="696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it-IT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 1.3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AD7475-157F-7548-932D-C693CD017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300" y="2561749"/>
                <a:ext cx="1139992" cy="696473"/>
              </a:xfrm>
              <a:prstGeom prst="rect">
                <a:avLst/>
              </a:prstGeom>
              <a:blipFill>
                <a:blip r:embed="rId4"/>
                <a:stretch>
                  <a:fillRect r="-12088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A165E1-FFF9-52AA-95CB-7C3A6DEAA94B}"/>
                  </a:ext>
                </a:extLst>
              </p:cNvPr>
              <p:cNvSpPr txBox="1"/>
              <p:nvPr/>
            </p:nvSpPr>
            <p:spPr>
              <a:xfrm>
                <a:off x="1083107" y="3452337"/>
                <a:ext cx="511973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A165E1-FFF9-52AA-95CB-7C3A6DEAA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07" y="3452337"/>
                <a:ext cx="5119735" cy="615553"/>
              </a:xfrm>
              <a:prstGeom prst="rect">
                <a:avLst/>
              </a:prstGeom>
              <a:blipFill>
                <a:blip r:embed="rId5"/>
                <a:stretch>
                  <a:fillRect l="-1485" t="-8000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90A140-F804-6CA3-E36C-70E70FA9ED66}"/>
                  </a:ext>
                </a:extLst>
              </p:cNvPr>
              <p:cNvSpPr txBox="1"/>
              <p:nvPr/>
            </p:nvSpPr>
            <p:spPr>
              <a:xfrm>
                <a:off x="1124304" y="5327810"/>
                <a:ext cx="41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can differ by orders of magnitude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90A140-F804-6CA3-E36C-70E70FA9E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304" y="5327810"/>
                <a:ext cx="4144276" cy="369332"/>
              </a:xfrm>
              <a:prstGeom prst="rect">
                <a:avLst/>
              </a:prstGeom>
              <a:blipFill>
                <a:blip r:embed="rId6"/>
                <a:stretch>
                  <a:fillRect l="-917" t="-6667" r="-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A1BBAA-E36F-68D4-E4B0-CA6DBAFBC866}"/>
                  </a:ext>
                </a:extLst>
              </p:cNvPr>
              <p:cNvSpPr txBox="1"/>
              <p:nvPr/>
            </p:nvSpPr>
            <p:spPr>
              <a:xfrm>
                <a:off x="1083107" y="5920988"/>
                <a:ext cx="60845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transitions </a:t>
                </a:r>
                <a:br>
                  <a:rPr lang="en-US" dirty="0"/>
                </a:br>
                <a:r>
                  <a:rPr lang="en-US" dirty="0"/>
                  <a:t>(with different degree of </a:t>
                </a:r>
                <a:r>
                  <a:rPr lang="en-US" dirty="0" err="1"/>
                  <a:t>forbiddeness</a:t>
                </a:r>
                <a:r>
                  <a:rPr lang="en-US" dirty="0"/>
                  <a:t>) can appear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A1BBAA-E36F-68D4-E4B0-CA6DBAFBC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07" y="5920988"/>
                <a:ext cx="6084551" cy="646331"/>
              </a:xfrm>
              <a:prstGeom prst="rect">
                <a:avLst/>
              </a:prstGeom>
              <a:blipFill>
                <a:blip r:embed="rId7"/>
                <a:stretch>
                  <a:fillRect l="-625" t="-392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5901F9-A2DA-9AA3-5BE4-D7862831EB8F}"/>
                  </a:ext>
                </a:extLst>
              </p:cNvPr>
              <p:cNvSpPr txBox="1"/>
              <p:nvPr/>
            </p:nvSpPr>
            <p:spPr>
              <a:xfrm>
                <a:off x="6296104" y="4241903"/>
                <a:ext cx="1127745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5901F9-A2DA-9AA3-5BE4-D7862831E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104" y="4241903"/>
                <a:ext cx="1127745" cy="526041"/>
              </a:xfrm>
              <a:prstGeom prst="rect">
                <a:avLst/>
              </a:prstGeom>
              <a:blipFill>
                <a:blip r:embed="rId8"/>
                <a:stretch>
                  <a:fillRect l="-3333" t="-2381" r="-444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6CBD8E8-A4C9-452C-8CCB-934CE07AEDE6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s-process branching at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Tl: β-decay 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38" grpId="0"/>
      <p:bldP spid="5" grpId="0"/>
      <p:bldP spid="3" grpId="0"/>
      <p:bldP spid="8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E480E-2E15-052E-D2B1-129837C52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showing the atomic number z&#10;&#10;AI-generated content may be incorrect.">
            <a:extLst>
              <a:ext uri="{FF2B5EF4-FFF2-40B4-BE49-F238E27FC236}">
                <a16:creationId xmlns:a16="http://schemas.microsoft.com/office/drawing/2014/main" id="{A247437A-D7D1-6CA0-F59D-E058B24A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44994"/>
            <a:ext cx="7772400" cy="4513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8B804-7052-4515-2E5D-1343BB7BA003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D0B46F-C7BB-E5AB-9E1E-7C15DA2A5B3A}"/>
              </a:ext>
            </a:extLst>
          </p:cNvPr>
          <p:cNvGrpSpPr/>
          <p:nvPr/>
        </p:nvGrpSpPr>
        <p:grpSpPr>
          <a:xfrm>
            <a:off x="7315199" y="4305748"/>
            <a:ext cx="3894497" cy="906286"/>
            <a:chOff x="7315199" y="4305748"/>
            <a:chExt cx="3894497" cy="90628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6850CD-4909-4F3A-EDF2-951E512658D9}"/>
                </a:ext>
              </a:extLst>
            </p:cNvPr>
            <p:cNvSpPr txBox="1"/>
            <p:nvPr/>
          </p:nvSpPr>
          <p:spPr>
            <a:xfrm>
              <a:off x="7315199" y="4305748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N=50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0CE2777-6B0E-80DB-2AE1-BE4B38789DB7}"/>
                </a:ext>
              </a:extLst>
            </p:cNvPr>
            <p:cNvCxnSpPr>
              <a:cxnSpLocks/>
            </p:cNvCxnSpPr>
            <p:nvPr/>
          </p:nvCxnSpPr>
          <p:spPr>
            <a:xfrm>
              <a:off x="7672760" y="4550580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4ADC91-524E-88B4-8EEB-778CB682D9BA}"/>
                </a:ext>
              </a:extLst>
            </p:cNvPr>
            <p:cNvSpPr txBox="1"/>
            <p:nvPr/>
          </p:nvSpPr>
          <p:spPr>
            <a:xfrm>
              <a:off x="8449742" y="4332603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N=82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43840B3-3D54-F911-727B-9CBD99D701B6}"/>
                </a:ext>
              </a:extLst>
            </p:cNvPr>
            <p:cNvCxnSpPr>
              <a:cxnSpLocks/>
            </p:cNvCxnSpPr>
            <p:nvPr/>
          </p:nvCxnSpPr>
          <p:spPr>
            <a:xfrm>
              <a:off x="8790415" y="4589792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F4D3C1-C0EA-41EA-9D9D-766DE72ED1B1}"/>
                </a:ext>
              </a:extLst>
            </p:cNvPr>
            <p:cNvSpPr txBox="1"/>
            <p:nvPr/>
          </p:nvSpPr>
          <p:spPr>
            <a:xfrm>
              <a:off x="10302116" y="4443076"/>
              <a:ext cx="907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N=126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D5C07B4-A0AA-521F-8F37-03F70B4A1457}"/>
                </a:ext>
              </a:extLst>
            </p:cNvPr>
            <p:cNvCxnSpPr>
              <a:cxnSpLocks/>
            </p:cNvCxnSpPr>
            <p:nvPr/>
          </p:nvCxnSpPr>
          <p:spPr>
            <a:xfrm>
              <a:off x="10755909" y="4700265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CECA145-CF0F-35C6-06AB-D045FAD4D539}"/>
              </a:ext>
            </a:extLst>
          </p:cNvPr>
          <p:cNvSpPr txBox="1"/>
          <p:nvPr/>
        </p:nvSpPr>
        <p:spPr>
          <a:xfrm>
            <a:off x="102754" y="151514"/>
            <a:ext cx="5862618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“Cosmic” abundance of </a:t>
            </a:r>
          </a:p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chemical elements</a:t>
            </a:r>
          </a:p>
          <a:p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79AB90-F2CF-17A6-603E-FC439A3DC849}"/>
              </a:ext>
            </a:extLst>
          </p:cNvPr>
          <p:cNvSpPr txBox="1"/>
          <p:nvPr/>
        </p:nvSpPr>
        <p:spPr>
          <a:xfrm>
            <a:off x="0" y="5549926"/>
            <a:ext cx="4434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Lodders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K. Relative Atomic Solar System Abundances, Mass Fractions, and Atomic Masses of the Elements and Their Isotopes, Composition of the Solar Photosphere, and Compositions of the Major Chondritic Meteorite Groups. </a:t>
            </a:r>
            <a:r>
              <a:rPr lang="en-GB" sz="1000" b="0" i="1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Space Sci Rev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</a:t>
            </a:r>
            <a:r>
              <a:rPr lang="en-GB" sz="1000" b="1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217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44 (2021). </a:t>
            </a:r>
          </a:p>
          <a:p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https://</a:t>
            </a:r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doi.org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/10.1007/s11214-021-00825-8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6932A9-0D9D-259F-0B38-C42D4C0996DE}"/>
              </a:ext>
            </a:extLst>
          </p:cNvPr>
          <p:cNvSpPr txBox="1"/>
          <p:nvPr/>
        </p:nvSpPr>
        <p:spPr>
          <a:xfrm>
            <a:off x="8216013" y="3277926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neutrons &amp; β-decay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5A35B-F521-27AE-71FD-786F3DC1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65" t="42720" r="11765" b="21569"/>
          <a:stretch/>
        </p:blipFill>
        <p:spPr>
          <a:xfrm>
            <a:off x="5818615" y="807398"/>
            <a:ext cx="5943600" cy="15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9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6a00d8341c684553ef0148c830119f970c-pi.png" descr="6a00d8341c684553ef0148c830119f970c-pi.png"/>
          <p:cNvPicPr>
            <a:picLocks noChangeAspect="1"/>
          </p:cNvPicPr>
          <p:nvPr/>
        </p:nvPicPr>
        <p:blipFill>
          <a:blip r:embed="rId3"/>
          <a:srcRect l="27" t="24" r="387"/>
          <a:stretch>
            <a:fillRect/>
          </a:stretch>
        </p:blipFill>
        <p:spPr>
          <a:xfrm>
            <a:off x="1880223" y="33455"/>
            <a:ext cx="3062914" cy="3466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8245" y="0"/>
                </a:moveTo>
                <a:lnTo>
                  <a:pt x="8241" y="73"/>
                </a:lnTo>
                <a:cubicBezTo>
                  <a:pt x="8239" y="118"/>
                  <a:pt x="8256" y="162"/>
                  <a:pt x="8280" y="177"/>
                </a:cubicBezTo>
                <a:cubicBezTo>
                  <a:pt x="8317" y="201"/>
                  <a:pt x="8317" y="207"/>
                  <a:pt x="8266" y="231"/>
                </a:cubicBezTo>
                <a:cubicBezTo>
                  <a:pt x="8235" y="246"/>
                  <a:pt x="8184" y="259"/>
                  <a:pt x="8154" y="259"/>
                </a:cubicBezTo>
                <a:cubicBezTo>
                  <a:pt x="8119" y="259"/>
                  <a:pt x="8097" y="278"/>
                  <a:pt x="8091" y="313"/>
                </a:cubicBezTo>
                <a:cubicBezTo>
                  <a:pt x="8084" y="356"/>
                  <a:pt x="8058" y="370"/>
                  <a:pt x="7956" y="388"/>
                </a:cubicBezTo>
                <a:cubicBezTo>
                  <a:pt x="7831" y="409"/>
                  <a:pt x="7827" y="414"/>
                  <a:pt x="7810" y="513"/>
                </a:cubicBezTo>
                <a:cubicBezTo>
                  <a:pt x="7800" y="575"/>
                  <a:pt x="7767" y="635"/>
                  <a:pt x="7728" y="668"/>
                </a:cubicBezTo>
                <a:lnTo>
                  <a:pt x="7663" y="722"/>
                </a:lnTo>
                <a:lnTo>
                  <a:pt x="7582" y="669"/>
                </a:lnTo>
                <a:cubicBezTo>
                  <a:pt x="7538" y="641"/>
                  <a:pt x="7491" y="617"/>
                  <a:pt x="7478" y="617"/>
                </a:cubicBezTo>
                <a:cubicBezTo>
                  <a:pt x="7464" y="617"/>
                  <a:pt x="7437" y="602"/>
                  <a:pt x="7419" y="582"/>
                </a:cubicBezTo>
                <a:cubicBezTo>
                  <a:pt x="7390" y="552"/>
                  <a:pt x="7401" y="539"/>
                  <a:pt x="7482" y="509"/>
                </a:cubicBezTo>
                <a:cubicBezTo>
                  <a:pt x="7582" y="473"/>
                  <a:pt x="7627" y="434"/>
                  <a:pt x="7598" y="409"/>
                </a:cubicBezTo>
                <a:cubicBezTo>
                  <a:pt x="7567" y="382"/>
                  <a:pt x="7123" y="376"/>
                  <a:pt x="7069" y="402"/>
                </a:cubicBezTo>
                <a:cubicBezTo>
                  <a:pt x="7031" y="419"/>
                  <a:pt x="7011" y="417"/>
                  <a:pt x="6998" y="398"/>
                </a:cubicBezTo>
                <a:cubicBezTo>
                  <a:pt x="6985" y="380"/>
                  <a:pt x="6970" y="385"/>
                  <a:pt x="6953" y="412"/>
                </a:cubicBezTo>
                <a:cubicBezTo>
                  <a:pt x="6936" y="439"/>
                  <a:pt x="6914" y="446"/>
                  <a:pt x="6894" y="431"/>
                </a:cubicBezTo>
                <a:cubicBezTo>
                  <a:pt x="6850" y="401"/>
                  <a:pt x="6555" y="376"/>
                  <a:pt x="6538" y="402"/>
                </a:cubicBezTo>
                <a:cubicBezTo>
                  <a:pt x="6530" y="413"/>
                  <a:pt x="6537" y="429"/>
                  <a:pt x="6553" y="438"/>
                </a:cubicBezTo>
                <a:cubicBezTo>
                  <a:pt x="6573" y="449"/>
                  <a:pt x="6571" y="465"/>
                  <a:pt x="6547" y="490"/>
                </a:cubicBezTo>
                <a:cubicBezTo>
                  <a:pt x="6529" y="510"/>
                  <a:pt x="6513" y="577"/>
                  <a:pt x="6512" y="638"/>
                </a:cubicBezTo>
                <a:cubicBezTo>
                  <a:pt x="6511" y="748"/>
                  <a:pt x="6510" y="748"/>
                  <a:pt x="6402" y="765"/>
                </a:cubicBezTo>
                <a:cubicBezTo>
                  <a:pt x="6342" y="774"/>
                  <a:pt x="6242" y="783"/>
                  <a:pt x="6178" y="784"/>
                </a:cubicBezTo>
                <a:cubicBezTo>
                  <a:pt x="6074" y="785"/>
                  <a:pt x="6062" y="791"/>
                  <a:pt x="6077" y="833"/>
                </a:cubicBezTo>
                <a:cubicBezTo>
                  <a:pt x="6104" y="907"/>
                  <a:pt x="6098" y="1119"/>
                  <a:pt x="6070" y="1151"/>
                </a:cubicBezTo>
                <a:cubicBezTo>
                  <a:pt x="6055" y="1167"/>
                  <a:pt x="6038" y="1254"/>
                  <a:pt x="6030" y="1344"/>
                </a:cubicBezTo>
                <a:cubicBezTo>
                  <a:pt x="6022" y="1434"/>
                  <a:pt x="6003" y="1521"/>
                  <a:pt x="5987" y="1535"/>
                </a:cubicBezTo>
                <a:cubicBezTo>
                  <a:pt x="5947" y="1570"/>
                  <a:pt x="5263" y="1566"/>
                  <a:pt x="5214" y="1530"/>
                </a:cubicBezTo>
                <a:cubicBezTo>
                  <a:pt x="5193" y="1515"/>
                  <a:pt x="5183" y="1478"/>
                  <a:pt x="5190" y="1443"/>
                </a:cubicBezTo>
                <a:cubicBezTo>
                  <a:pt x="5199" y="1401"/>
                  <a:pt x="5188" y="1372"/>
                  <a:pt x="5153" y="1349"/>
                </a:cubicBezTo>
                <a:cubicBezTo>
                  <a:pt x="5105" y="1318"/>
                  <a:pt x="5105" y="1314"/>
                  <a:pt x="5149" y="1299"/>
                </a:cubicBezTo>
                <a:cubicBezTo>
                  <a:pt x="5249" y="1264"/>
                  <a:pt x="5189" y="1241"/>
                  <a:pt x="4980" y="1234"/>
                </a:cubicBezTo>
                <a:cubicBezTo>
                  <a:pt x="4861" y="1231"/>
                  <a:pt x="4764" y="1219"/>
                  <a:pt x="4766" y="1207"/>
                </a:cubicBezTo>
                <a:cubicBezTo>
                  <a:pt x="4771" y="1165"/>
                  <a:pt x="4694" y="1152"/>
                  <a:pt x="4526" y="1163"/>
                </a:cubicBezTo>
                <a:lnTo>
                  <a:pt x="4356" y="1175"/>
                </a:lnTo>
                <a:lnTo>
                  <a:pt x="4356" y="1264"/>
                </a:lnTo>
                <a:cubicBezTo>
                  <a:pt x="4356" y="1313"/>
                  <a:pt x="4350" y="1388"/>
                  <a:pt x="4341" y="1429"/>
                </a:cubicBezTo>
                <a:cubicBezTo>
                  <a:pt x="4326" y="1493"/>
                  <a:pt x="4331" y="1504"/>
                  <a:pt x="4376" y="1504"/>
                </a:cubicBezTo>
                <a:cubicBezTo>
                  <a:pt x="4448" y="1504"/>
                  <a:pt x="4530" y="1587"/>
                  <a:pt x="4508" y="1638"/>
                </a:cubicBezTo>
                <a:cubicBezTo>
                  <a:pt x="4492" y="1674"/>
                  <a:pt x="4485" y="1674"/>
                  <a:pt x="4429" y="1627"/>
                </a:cubicBezTo>
                <a:cubicBezTo>
                  <a:pt x="4355" y="1566"/>
                  <a:pt x="4329" y="1580"/>
                  <a:pt x="4329" y="1685"/>
                </a:cubicBezTo>
                <a:cubicBezTo>
                  <a:pt x="4329" y="1744"/>
                  <a:pt x="4343" y="1765"/>
                  <a:pt x="4390" y="1777"/>
                </a:cubicBezTo>
                <a:lnTo>
                  <a:pt x="4451" y="1791"/>
                </a:lnTo>
                <a:lnTo>
                  <a:pt x="4394" y="1832"/>
                </a:lnTo>
                <a:cubicBezTo>
                  <a:pt x="4362" y="1855"/>
                  <a:pt x="4328" y="1908"/>
                  <a:pt x="4317" y="1947"/>
                </a:cubicBezTo>
                <a:cubicBezTo>
                  <a:pt x="4307" y="1987"/>
                  <a:pt x="4285" y="2031"/>
                  <a:pt x="4270" y="2048"/>
                </a:cubicBezTo>
                <a:cubicBezTo>
                  <a:pt x="4235" y="2085"/>
                  <a:pt x="4075" y="2088"/>
                  <a:pt x="3998" y="2052"/>
                </a:cubicBezTo>
                <a:lnTo>
                  <a:pt x="3941" y="2025"/>
                </a:lnTo>
                <a:lnTo>
                  <a:pt x="4006" y="1980"/>
                </a:lnTo>
                <a:lnTo>
                  <a:pt x="4071" y="1935"/>
                </a:lnTo>
                <a:lnTo>
                  <a:pt x="3977" y="1932"/>
                </a:lnTo>
                <a:cubicBezTo>
                  <a:pt x="3781" y="1923"/>
                  <a:pt x="3745" y="1919"/>
                  <a:pt x="3688" y="1902"/>
                </a:cubicBezTo>
                <a:cubicBezTo>
                  <a:pt x="3655" y="1892"/>
                  <a:pt x="3622" y="1895"/>
                  <a:pt x="3613" y="1907"/>
                </a:cubicBezTo>
                <a:cubicBezTo>
                  <a:pt x="3603" y="1921"/>
                  <a:pt x="3565" y="1916"/>
                  <a:pt x="3517" y="1895"/>
                </a:cubicBezTo>
                <a:cubicBezTo>
                  <a:pt x="3450" y="1866"/>
                  <a:pt x="3438" y="1848"/>
                  <a:pt x="3446" y="1789"/>
                </a:cubicBezTo>
                <a:cubicBezTo>
                  <a:pt x="3451" y="1750"/>
                  <a:pt x="3444" y="1712"/>
                  <a:pt x="3432" y="1706"/>
                </a:cubicBezTo>
                <a:cubicBezTo>
                  <a:pt x="3420" y="1699"/>
                  <a:pt x="3422" y="1666"/>
                  <a:pt x="3436" y="1633"/>
                </a:cubicBezTo>
                <a:cubicBezTo>
                  <a:pt x="3480" y="1530"/>
                  <a:pt x="3467" y="1465"/>
                  <a:pt x="3393" y="1422"/>
                </a:cubicBezTo>
                <a:cubicBezTo>
                  <a:pt x="3337" y="1390"/>
                  <a:pt x="3330" y="1375"/>
                  <a:pt x="3355" y="1347"/>
                </a:cubicBezTo>
                <a:cubicBezTo>
                  <a:pt x="3373" y="1329"/>
                  <a:pt x="3401" y="1320"/>
                  <a:pt x="3418" y="1328"/>
                </a:cubicBezTo>
                <a:cubicBezTo>
                  <a:pt x="3435" y="1337"/>
                  <a:pt x="3422" y="1317"/>
                  <a:pt x="3389" y="1285"/>
                </a:cubicBezTo>
                <a:cubicBezTo>
                  <a:pt x="3355" y="1252"/>
                  <a:pt x="3328" y="1214"/>
                  <a:pt x="3328" y="1200"/>
                </a:cubicBezTo>
                <a:cubicBezTo>
                  <a:pt x="3328" y="1169"/>
                  <a:pt x="3235" y="1143"/>
                  <a:pt x="3202" y="1165"/>
                </a:cubicBezTo>
                <a:cubicBezTo>
                  <a:pt x="3189" y="1173"/>
                  <a:pt x="3150" y="1217"/>
                  <a:pt x="3115" y="1260"/>
                </a:cubicBezTo>
                <a:cubicBezTo>
                  <a:pt x="3069" y="1319"/>
                  <a:pt x="3059" y="1347"/>
                  <a:pt x="3080" y="1370"/>
                </a:cubicBezTo>
                <a:cubicBezTo>
                  <a:pt x="3114" y="1406"/>
                  <a:pt x="3092" y="1433"/>
                  <a:pt x="3027" y="1433"/>
                </a:cubicBezTo>
                <a:cubicBezTo>
                  <a:pt x="2999" y="1433"/>
                  <a:pt x="2969" y="1461"/>
                  <a:pt x="2952" y="1504"/>
                </a:cubicBezTo>
                <a:cubicBezTo>
                  <a:pt x="2927" y="1568"/>
                  <a:pt x="2916" y="1573"/>
                  <a:pt x="2854" y="1553"/>
                </a:cubicBezTo>
                <a:cubicBezTo>
                  <a:pt x="2797" y="1533"/>
                  <a:pt x="2785" y="1536"/>
                  <a:pt x="2785" y="1568"/>
                </a:cubicBezTo>
                <a:cubicBezTo>
                  <a:pt x="2785" y="1623"/>
                  <a:pt x="2705" y="1695"/>
                  <a:pt x="2645" y="1695"/>
                </a:cubicBezTo>
                <a:cubicBezTo>
                  <a:pt x="2585" y="1695"/>
                  <a:pt x="2580" y="1727"/>
                  <a:pt x="2636" y="1768"/>
                </a:cubicBezTo>
                <a:cubicBezTo>
                  <a:pt x="2661" y="1787"/>
                  <a:pt x="2668" y="1807"/>
                  <a:pt x="2653" y="1824"/>
                </a:cubicBezTo>
                <a:cubicBezTo>
                  <a:pt x="2640" y="1838"/>
                  <a:pt x="2623" y="1907"/>
                  <a:pt x="2616" y="1977"/>
                </a:cubicBezTo>
                <a:cubicBezTo>
                  <a:pt x="2608" y="2051"/>
                  <a:pt x="2584" y="2122"/>
                  <a:pt x="2555" y="2151"/>
                </a:cubicBezTo>
                <a:cubicBezTo>
                  <a:pt x="2511" y="2194"/>
                  <a:pt x="2501" y="2195"/>
                  <a:pt x="2460" y="2163"/>
                </a:cubicBezTo>
                <a:cubicBezTo>
                  <a:pt x="2397" y="2112"/>
                  <a:pt x="2371" y="2118"/>
                  <a:pt x="2405" y="2175"/>
                </a:cubicBezTo>
                <a:cubicBezTo>
                  <a:pt x="2442" y="2235"/>
                  <a:pt x="2422" y="2270"/>
                  <a:pt x="2358" y="2255"/>
                </a:cubicBezTo>
                <a:cubicBezTo>
                  <a:pt x="2331" y="2249"/>
                  <a:pt x="2286" y="2265"/>
                  <a:pt x="2258" y="2293"/>
                </a:cubicBezTo>
                <a:cubicBezTo>
                  <a:pt x="2220" y="2330"/>
                  <a:pt x="2198" y="2336"/>
                  <a:pt x="2171" y="2316"/>
                </a:cubicBezTo>
                <a:cubicBezTo>
                  <a:pt x="2130" y="2285"/>
                  <a:pt x="1819" y="2309"/>
                  <a:pt x="1794" y="2345"/>
                </a:cubicBezTo>
                <a:cubicBezTo>
                  <a:pt x="1784" y="2359"/>
                  <a:pt x="1760" y="2357"/>
                  <a:pt x="1735" y="2338"/>
                </a:cubicBezTo>
                <a:cubicBezTo>
                  <a:pt x="1674" y="2294"/>
                  <a:pt x="1360" y="2290"/>
                  <a:pt x="1320" y="2333"/>
                </a:cubicBezTo>
                <a:cubicBezTo>
                  <a:pt x="1277" y="2378"/>
                  <a:pt x="937" y="2378"/>
                  <a:pt x="854" y="2333"/>
                </a:cubicBezTo>
                <a:cubicBezTo>
                  <a:pt x="821" y="2315"/>
                  <a:pt x="769" y="2305"/>
                  <a:pt x="740" y="2307"/>
                </a:cubicBezTo>
                <a:cubicBezTo>
                  <a:pt x="710" y="2309"/>
                  <a:pt x="634" y="2312"/>
                  <a:pt x="570" y="2314"/>
                </a:cubicBezTo>
                <a:cubicBezTo>
                  <a:pt x="475" y="2317"/>
                  <a:pt x="454" y="2326"/>
                  <a:pt x="454" y="2366"/>
                </a:cubicBezTo>
                <a:cubicBezTo>
                  <a:pt x="454" y="2405"/>
                  <a:pt x="474" y="2415"/>
                  <a:pt x="549" y="2415"/>
                </a:cubicBezTo>
                <a:cubicBezTo>
                  <a:pt x="662" y="2415"/>
                  <a:pt x="693" y="2450"/>
                  <a:pt x="631" y="2510"/>
                </a:cubicBezTo>
                <a:cubicBezTo>
                  <a:pt x="594" y="2547"/>
                  <a:pt x="576" y="2550"/>
                  <a:pt x="535" y="2528"/>
                </a:cubicBezTo>
                <a:cubicBezTo>
                  <a:pt x="474" y="2494"/>
                  <a:pt x="435" y="2519"/>
                  <a:pt x="478" y="2564"/>
                </a:cubicBezTo>
                <a:cubicBezTo>
                  <a:pt x="518" y="2607"/>
                  <a:pt x="492" y="2630"/>
                  <a:pt x="397" y="2630"/>
                </a:cubicBezTo>
                <a:cubicBezTo>
                  <a:pt x="326" y="2630"/>
                  <a:pt x="303" y="2653"/>
                  <a:pt x="319" y="2714"/>
                </a:cubicBezTo>
                <a:cubicBezTo>
                  <a:pt x="322" y="2727"/>
                  <a:pt x="330" y="2753"/>
                  <a:pt x="334" y="2773"/>
                </a:cubicBezTo>
                <a:cubicBezTo>
                  <a:pt x="339" y="2793"/>
                  <a:pt x="343" y="2811"/>
                  <a:pt x="344" y="2815"/>
                </a:cubicBezTo>
                <a:cubicBezTo>
                  <a:pt x="345" y="2818"/>
                  <a:pt x="347" y="2829"/>
                  <a:pt x="348" y="2839"/>
                </a:cubicBezTo>
                <a:cubicBezTo>
                  <a:pt x="349" y="2849"/>
                  <a:pt x="369" y="2876"/>
                  <a:pt x="391" y="2898"/>
                </a:cubicBezTo>
                <a:cubicBezTo>
                  <a:pt x="434" y="2939"/>
                  <a:pt x="418" y="3000"/>
                  <a:pt x="372" y="2975"/>
                </a:cubicBezTo>
                <a:cubicBezTo>
                  <a:pt x="336" y="2955"/>
                  <a:pt x="234" y="2987"/>
                  <a:pt x="252" y="3013"/>
                </a:cubicBezTo>
                <a:cubicBezTo>
                  <a:pt x="260" y="3025"/>
                  <a:pt x="284" y="3029"/>
                  <a:pt x="305" y="3022"/>
                </a:cubicBezTo>
                <a:cubicBezTo>
                  <a:pt x="325" y="3015"/>
                  <a:pt x="379" y="3027"/>
                  <a:pt x="425" y="3048"/>
                </a:cubicBezTo>
                <a:cubicBezTo>
                  <a:pt x="494" y="3079"/>
                  <a:pt x="504" y="3093"/>
                  <a:pt x="486" y="3138"/>
                </a:cubicBezTo>
                <a:cubicBezTo>
                  <a:pt x="450" y="3228"/>
                  <a:pt x="447" y="3428"/>
                  <a:pt x="482" y="3409"/>
                </a:cubicBezTo>
                <a:cubicBezTo>
                  <a:pt x="499" y="3400"/>
                  <a:pt x="528" y="3405"/>
                  <a:pt x="549" y="3420"/>
                </a:cubicBezTo>
                <a:cubicBezTo>
                  <a:pt x="569" y="3435"/>
                  <a:pt x="621" y="3443"/>
                  <a:pt x="663" y="3439"/>
                </a:cubicBezTo>
                <a:cubicBezTo>
                  <a:pt x="725" y="3433"/>
                  <a:pt x="740" y="3443"/>
                  <a:pt x="747" y="3488"/>
                </a:cubicBezTo>
                <a:cubicBezTo>
                  <a:pt x="752" y="3518"/>
                  <a:pt x="744" y="3559"/>
                  <a:pt x="726" y="3578"/>
                </a:cubicBezTo>
                <a:cubicBezTo>
                  <a:pt x="699" y="3607"/>
                  <a:pt x="704" y="3611"/>
                  <a:pt x="763" y="3611"/>
                </a:cubicBezTo>
                <a:cubicBezTo>
                  <a:pt x="850" y="3611"/>
                  <a:pt x="904" y="3707"/>
                  <a:pt x="859" y="3781"/>
                </a:cubicBezTo>
                <a:cubicBezTo>
                  <a:pt x="826" y="3836"/>
                  <a:pt x="833" y="3835"/>
                  <a:pt x="537" y="3839"/>
                </a:cubicBezTo>
                <a:cubicBezTo>
                  <a:pt x="410" y="3841"/>
                  <a:pt x="235" y="3845"/>
                  <a:pt x="149" y="3847"/>
                </a:cubicBezTo>
                <a:lnTo>
                  <a:pt x="0" y="3851"/>
                </a:lnTo>
                <a:cubicBezTo>
                  <a:pt x="5" y="4340"/>
                  <a:pt x="12" y="4586"/>
                  <a:pt x="31" y="4579"/>
                </a:cubicBezTo>
                <a:cubicBezTo>
                  <a:pt x="52" y="4572"/>
                  <a:pt x="77" y="4546"/>
                  <a:pt x="85" y="4520"/>
                </a:cubicBezTo>
                <a:cubicBezTo>
                  <a:pt x="102" y="4460"/>
                  <a:pt x="159" y="4461"/>
                  <a:pt x="177" y="4522"/>
                </a:cubicBezTo>
                <a:cubicBezTo>
                  <a:pt x="185" y="4548"/>
                  <a:pt x="201" y="4569"/>
                  <a:pt x="214" y="4569"/>
                </a:cubicBezTo>
                <a:cubicBezTo>
                  <a:pt x="259" y="4569"/>
                  <a:pt x="345" y="4664"/>
                  <a:pt x="330" y="4698"/>
                </a:cubicBezTo>
                <a:cubicBezTo>
                  <a:pt x="322" y="4717"/>
                  <a:pt x="339" y="4736"/>
                  <a:pt x="370" y="4743"/>
                </a:cubicBezTo>
                <a:cubicBezTo>
                  <a:pt x="399" y="4750"/>
                  <a:pt x="438" y="4786"/>
                  <a:pt x="458" y="4823"/>
                </a:cubicBezTo>
                <a:cubicBezTo>
                  <a:pt x="495" y="4889"/>
                  <a:pt x="529" y="4914"/>
                  <a:pt x="627" y="4941"/>
                </a:cubicBezTo>
                <a:cubicBezTo>
                  <a:pt x="707" y="4963"/>
                  <a:pt x="636" y="5011"/>
                  <a:pt x="529" y="5009"/>
                </a:cubicBezTo>
                <a:lnTo>
                  <a:pt x="441" y="5005"/>
                </a:lnTo>
                <a:lnTo>
                  <a:pt x="446" y="5285"/>
                </a:lnTo>
                <a:cubicBezTo>
                  <a:pt x="449" y="5439"/>
                  <a:pt x="451" y="5612"/>
                  <a:pt x="452" y="5671"/>
                </a:cubicBezTo>
                <a:cubicBezTo>
                  <a:pt x="454" y="5731"/>
                  <a:pt x="451" y="5855"/>
                  <a:pt x="446" y="5948"/>
                </a:cubicBezTo>
                <a:lnTo>
                  <a:pt x="439" y="6115"/>
                </a:lnTo>
                <a:lnTo>
                  <a:pt x="574" y="6116"/>
                </a:lnTo>
                <a:cubicBezTo>
                  <a:pt x="668" y="6118"/>
                  <a:pt x="722" y="6107"/>
                  <a:pt x="743" y="6082"/>
                </a:cubicBezTo>
                <a:cubicBezTo>
                  <a:pt x="767" y="6053"/>
                  <a:pt x="783" y="6052"/>
                  <a:pt x="812" y="6073"/>
                </a:cubicBezTo>
                <a:cubicBezTo>
                  <a:pt x="833" y="6088"/>
                  <a:pt x="909" y="6109"/>
                  <a:pt x="983" y="6120"/>
                </a:cubicBezTo>
                <a:cubicBezTo>
                  <a:pt x="1113" y="6139"/>
                  <a:pt x="1119" y="6143"/>
                  <a:pt x="1111" y="6214"/>
                </a:cubicBezTo>
                <a:lnTo>
                  <a:pt x="1103" y="6287"/>
                </a:lnTo>
                <a:lnTo>
                  <a:pt x="1300" y="6290"/>
                </a:lnTo>
                <a:cubicBezTo>
                  <a:pt x="1456" y="6293"/>
                  <a:pt x="1504" y="6302"/>
                  <a:pt x="1530" y="6335"/>
                </a:cubicBezTo>
                <a:cubicBezTo>
                  <a:pt x="1548" y="6359"/>
                  <a:pt x="1582" y="6396"/>
                  <a:pt x="1605" y="6417"/>
                </a:cubicBezTo>
                <a:cubicBezTo>
                  <a:pt x="1660" y="6467"/>
                  <a:pt x="1634" y="6487"/>
                  <a:pt x="1510" y="6487"/>
                </a:cubicBezTo>
                <a:cubicBezTo>
                  <a:pt x="1422" y="6487"/>
                  <a:pt x="1409" y="6492"/>
                  <a:pt x="1422" y="6535"/>
                </a:cubicBezTo>
                <a:cubicBezTo>
                  <a:pt x="1431" y="6567"/>
                  <a:pt x="1415" y="6605"/>
                  <a:pt x="1375" y="6643"/>
                </a:cubicBezTo>
                <a:lnTo>
                  <a:pt x="1312" y="6702"/>
                </a:lnTo>
                <a:lnTo>
                  <a:pt x="1371" y="6756"/>
                </a:lnTo>
                <a:cubicBezTo>
                  <a:pt x="1403" y="6787"/>
                  <a:pt x="1430" y="6827"/>
                  <a:pt x="1430" y="6846"/>
                </a:cubicBezTo>
                <a:cubicBezTo>
                  <a:pt x="1430" y="6874"/>
                  <a:pt x="1483" y="6882"/>
                  <a:pt x="1680" y="6886"/>
                </a:cubicBezTo>
                <a:cubicBezTo>
                  <a:pt x="1817" y="6889"/>
                  <a:pt x="1940" y="6904"/>
                  <a:pt x="1955" y="6918"/>
                </a:cubicBezTo>
                <a:cubicBezTo>
                  <a:pt x="1999" y="6956"/>
                  <a:pt x="2103" y="6945"/>
                  <a:pt x="2158" y="6897"/>
                </a:cubicBezTo>
                <a:cubicBezTo>
                  <a:pt x="2209" y="6851"/>
                  <a:pt x="2248" y="6849"/>
                  <a:pt x="2399" y="6880"/>
                </a:cubicBezTo>
                <a:cubicBezTo>
                  <a:pt x="2448" y="6889"/>
                  <a:pt x="2535" y="6890"/>
                  <a:pt x="2592" y="6881"/>
                </a:cubicBezTo>
                <a:cubicBezTo>
                  <a:pt x="2683" y="6868"/>
                  <a:pt x="2693" y="6859"/>
                  <a:pt x="2683" y="6810"/>
                </a:cubicBezTo>
                <a:cubicBezTo>
                  <a:pt x="2673" y="6764"/>
                  <a:pt x="2690" y="6746"/>
                  <a:pt x="2769" y="6713"/>
                </a:cubicBezTo>
                <a:cubicBezTo>
                  <a:pt x="2885" y="6664"/>
                  <a:pt x="2948" y="6679"/>
                  <a:pt x="2948" y="6754"/>
                </a:cubicBezTo>
                <a:cubicBezTo>
                  <a:pt x="2948" y="6784"/>
                  <a:pt x="2961" y="6825"/>
                  <a:pt x="2976" y="6845"/>
                </a:cubicBezTo>
                <a:cubicBezTo>
                  <a:pt x="2994" y="6870"/>
                  <a:pt x="3001" y="6824"/>
                  <a:pt x="3001" y="6695"/>
                </a:cubicBezTo>
                <a:cubicBezTo>
                  <a:pt x="3002" y="6579"/>
                  <a:pt x="3015" y="6488"/>
                  <a:pt x="3039" y="6455"/>
                </a:cubicBezTo>
                <a:cubicBezTo>
                  <a:pt x="3093" y="6379"/>
                  <a:pt x="3118" y="6269"/>
                  <a:pt x="3080" y="6276"/>
                </a:cubicBezTo>
                <a:cubicBezTo>
                  <a:pt x="3013" y="6289"/>
                  <a:pt x="3033" y="6230"/>
                  <a:pt x="3111" y="6179"/>
                </a:cubicBezTo>
                <a:cubicBezTo>
                  <a:pt x="3168" y="6142"/>
                  <a:pt x="3235" y="6123"/>
                  <a:pt x="3324" y="6122"/>
                </a:cubicBezTo>
                <a:lnTo>
                  <a:pt x="3454" y="6118"/>
                </a:lnTo>
                <a:lnTo>
                  <a:pt x="3460" y="6021"/>
                </a:lnTo>
                <a:cubicBezTo>
                  <a:pt x="3469" y="5832"/>
                  <a:pt x="3478" y="5803"/>
                  <a:pt x="3532" y="5803"/>
                </a:cubicBezTo>
                <a:cubicBezTo>
                  <a:pt x="3561" y="5803"/>
                  <a:pt x="3599" y="5787"/>
                  <a:pt x="3617" y="5767"/>
                </a:cubicBezTo>
                <a:cubicBezTo>
                  <a:pt x="3635" y="5747"/>
                  <a:pt x="3652" y="5741"/>
                  <a:pt x="3652" y="5753"/>
                </a:cubicBezTo>
                <a:cubicBezTo>
                  <a:pt x="3653" y="5764"/>
                  <a:pt x="3670" y="5760"/>
                  <a:pt x="3694" y="5742"/>
                </a:cubicBezTo>
                <a:cubicBezTo>
                  <a:pt x="3739" y="5710"/>
                  <a:pt x="3900" y="5709"/>
                  <a:pt x="4181" y="5739"/>
                </a:cubicBezTo>
                <a:lnTo>
                  <a:pt x="4343" y="5755"/>
                </a:lnTo>
                <a:lnTo>
                  <a:pt x="4343" y="5856"/>
                </a:lnTo>
                <a:cubicBezTo>
                  <a:pt x="4343" y="5928"/>
                  <a:pt x="4359" y="5966"/>
                  <a:pt x="4398" y="5993"/>
                </a:cubicBezTo>
                <a:cubicBezTo>
                  <a:pt x="4452" y="6029"/>
                  <a:pt x="4450" y="6030"/>
                  <a:pt x="4390" y="6045"/>
                </a:cubicBezTo>
                <a:cubicBezTo>
                  <a:pt x="4356" y="6053"/>
                  <a:pt x="4329" y="6074"/>
                  <a:pt x="4329" y="6090"/>
                </a:cubicBezTo>
                <a:cubicBezTo>
                  <a:pt x="4329" y="6116"/>
                  <a:pt x="4488" y="6121"/>
                  <a:pt x="4815" y="6104"/>
                </a:cubicBezTo>
                <a:cubicBezTo>
                  <a:pt x="4820" y="6104"/>
                  <a:pt x="4809" y="6088"/>
                  <a:pt x="4791" y="6069"/>
                </a:cubicBezTo>
                <a:cubicBezTo>
                  <a:pt x="4768" y="6045"/>
                  <a:pt x="4770" y="6031"/>
                  <a:pt x="4791" y="6019"/>
                </a:cubicBezTo>
                <a:cubicBezTo>
                  <a:pt x="4840" y="5992"/>
                  <a:pt x="4899" y="6025"/>
                  <a:pt x="4899" y="6080"/>
                </a:cubicBezTo>
                <a:cubicBezTo>
                  <a:pt x="4899" y="6126"/>
                  <a:pt x="4911" y="6130"/>
                  <a:pt x="5027" y="6123"/>
                </a:cubicBezTo>
                <a:cubicBezTo>
                  <a:pt x="5170" y="6115"/>
                  <a:pt x="5296" y="6161"/>
                  <a:pt x="5257" y="6207"/>
                </a:cubicBezTo>
                <a:cubicBezTo>
                  <a:pt x="5213" y="6259"/>
                  <a:pt x="5224" y="6337"/>
                  <a:pt x="5279" y="6349"/>
                </a:cubicBezTo>
                <a:cubicBezTo>
                  <a:pt x="5347" y="6365"/>
                  <a:pt x="5348" y="6415"/>
                  <a:pt x="5279" y="6431"/>
                </a:cubicBezTo>
                <a:cubicBezTo>
                  <a:pt x="5249" y="6438"/>
                  <a:pt x="5224" y="6456"/>
                  <a:pt x="5224" y="6471"/>
                </a:cubicBezTo>
                <a:cubicBezTo>
                  <a:pt x="5224" y="6512"/>
                  <a:pt x="5879" y="6507"/>
                  <a:pt x="5936" y="6466"/>
                </a:cubicBezTo>
                <a:cubicBezTo>
                  <a:pt x="6010" y="6411"/>
                  <a:pt x="6091" y="6470"/>
                  <a:pt x="6091" y="6579"/>
                </a:cubicBezTo>
                <a:cubicBezTo>
                  <a:pt x="6091" y="6640"/>
                  <a:pt x="6108" y="6685"/>
                  <a:pt x="6144" y="6714"/>
                </a:cubicBezTo>
                <a:cubicBezTo>
                  <a:pt x="6174" y="6738"/>
                  <a:pt x="6199" y="6782"/>
                  <a:pt x="6199" y="6812"/>
                </a:cubicBezTo>
                <a:cubicBezTo>
                  <a:pt x="6199" y="6842"/>
                  <a:pt x="6212" y="6873"/>
                  <a:pt x="6227" y="6881"/>
                </a:cubicBezTo>
                <a:cubicBezTo>
                  <a:pt x="6242" y="6889"/>
                  <a:pt x="6254" y="6978"/>
                  <a:pt x="6254" y="7078"/>
                </a:cubicBezTo>
                <a:cubicBezTo>
                  <a:pt x="6254" y="7248"/>
                  <a:pt x="6258" y="7258"/>
                  <a:pt x="6309" y="7246"/>
                </a:cubicBezTo>
                <a:cubicBezTo>
                  <a:pt x="6353" y="7236"/>
                  <a:pt x="6371" y="7251"/>
                  <a:pt x="6404" y="7319"/>
                </a:cubicBezTo>
                <a:cubicBezTo>
                  <a:pt x="6426" y="7367"/>
                  <a:pt x="6463" y="7425"/>
                  <a:pt x="6486" y="7448"/>
                </a:cubicBezTo>
                <a:cubicBezTo>
                  <a:pt x="6533" y="7493"/>
                  <a:pt x="6517" y="7540"/>
                  <a:pt x="6455" y="7540"/>
                </a:cubicBezTo>
                <a:cubicBezTo>
                  <a:pt x="6395" y="7540"/>
                  <a:pt x="6408" y="7581"/>
                  <a:pt x="6473" y="7596"/>
                </a:cubicBezTo>
                <a:cubicBezTo>
                  <a:pt x="6518" y="7606"/>
                  <a:pt x="6527" y="7620"/>
                  <a:pt x="6514" y="7667"/>
                </a:cubicBezTo>
                <a:cubicBezTo>
                  <a:pt x="6505" y="7700"/>
                  <a:pt x="6507" y="7764"/>
                  <a:pt x="6518" y="7808"/>
                </a:cubicBezTo>
                <a:lnTo>
                  <a:pt x="6538" y="7888"/>
                </a:lnTo>
                <a:lnTo>
                  <a:pt x="6551" y="7782"/>
                </a:lnTo>
                <a:cubicBezTo>
                  <a:pt x="6566" y="7667"/>
                  <a:pt x="6623" y="7618"/>
                  <a:pt x="6705" y="7646"/>
                </a:cubicBezTo>
                <a:cubicBezTo>
                  <a:pt x="6753" y="7663"/>
                  <a:pt x="6752" y="7666"/>
                  <a:pt x="6707" y="7695"/>
                </a:cubicBezTo>
                <a:cubicBezTo>
                  <a:pt x="6638" y="7740"/>
                  <a:pt x="6650" y="7833"/>
                  <a:pt x="6730" y="7900"/>
                </a:cubicBezTo>
                <a:cubicBezTo>
                  <a:pt x="6769" y="7932"/>
                  <a:pt x="6809" y="7957"/>
                  <a:pt x="6819" y="7954"/>
                </a:cubicBezTo>
                <a:cubicBezTo>
                  <a:pt x="6829" y="7951"/>
                  <a:pt x="6837" y="7971"/>
                  <a:pt x="6837" y="8001"/>
                </a:cubicBezTo>
                <a:cubicBezTo>
                  <a:pt x="6837" y="8040"/>
                  <a:pt x="6822" y="8053"/>
                  <a:pt x="6785" y="8048"/>
                </a:cubicBezTo>
                <a:cubicBezTo>
                  <a:pt x="6750" y="8043"/>
                  <a:pt x="6743" y="8049"/>
                  <a:pt x="6758" y="8070"/>
                </a:cubicBezTo>
                <a:cubicBezTo>
                  <a:pt x="6796" y="8125"/>
                  <a:pt x="6787" y="8186"/>
                  <a:pt x="6736" y="8227"/>
                </a:cubicBezTo>
                <a:cubicBezTo>
                  <a:pt x="6709" y="8249"/>
                  <a:pt x="6687" y="8296"/>
                  <a:pt x="6687" y="8333"/>
                </a:cubicBezTo>
                <a:cubicBezTo>
                  <a:pt x="6687" y="8414"/>
                  <a:pt x="6652" y="8437"/>
                  <a:pt x="6579" y="8403"/>
                </a:cubicBezTo>
                <a:cubicBezTo>
                  <a:pt x="6532" y="8380"/>
                  <a:pt x="6524" y="8384"/>
                  <a:pt x="6524" y="8429"/>
                </a:cubicBezTo>
                <a:cubicBezTo>
                  <a:pt x="6524" y="8457"/>
                  <a:pt x="6479" y="8520"/>
                  <a:pt x="6426" y="8566"/>
                </a:cubicBezTo>
                <a:cubicBezTo>
                  <a:pt x="6342" y="8637"/>
                  <a:pt x="6321" y="8645"/>
                  <a:pt x="6278" y="8622"/>
                </a:cubicBezTo>
                <a:cubicBezTo>
                  <a:pt x="6250" y="8606"/>
                  <a:pt x="6195" y="8594"/>
                  <a:pt x="6158" y="8594"/>
                </a:cubicBezTo>
                <a:cubicBezTo>
                  <a:pt x="6100" y="8594"/>
                  <a:pt x="6089" y="8606"/>
                  <a:pt x="6085" y="8672"/>
                </a:cubicBezTo>
                <a:cubicBezTo>
                  <a:pt x="6083" y="8715"/>
                  <a:pt x="6083" y="8771"/>
                  <a:pt x="6085" y="8797"/>
                </a:cubicBezTo>
                <a:cubicBezTo>
                  <a:pt x="6098" y="8919"/>
                  <a:pt x="6092" y="8986"/>
                  <a:pt x="6066" y="9009"/>
                </a:cubicBezTo>
                <a:cubicBezTo>
                  <a:pt x="6030" y="9041"/>
                  <a:pt x="6028" y="9150"/>
                  <a:pt x="6062" y="9181"/>
                </a:cubicBezTo>
                <a:cubicBezTo>
                  <a:pt x="6075" y="9194"/>
                  <a:pt x="6090" y="9236"/>
                  <a:pt x="6095" y="9275"/>
                </a:cubicBezTo>
                <a:cubicBezTo>
                  <a:pt x="6102" y="9334"/>
                  <a:pt x="6117" y="9349"/>
                  <a:pt x="6178" y="9354"/>
                </a:cubicBezTo>
                <a:cubicBezTo>
                  <a:pt x="6218" y="9356"/>
                  <a:pt x="6260" y="9347"/>
                  <a:pt x="6268" y="9334"/>
                </a:cubicBezTo>
                <a:cubicBezTo>
                  <a:pt x="6277" y="9322"/>
                  <a:pt x="6326" y="9312"/>
                  <a:pt x="6376" y="9312"/>
                </a:cubicBezTo>
                <a:cubicBezTo>
                  <a:pt x="6456" y="9312"/>
                  <a:pt x="6467" y="9303"/>
                  <a:pt x="6475" y="9246"/>
                </a:cubicBezTo>
                <a:cubicBezTo>
                  <a:pt x="6483" y="9181"/>
                  <a:pt x="6486" y="9181"/>
                  <a:pt x="6693" y="9174"/>
                </a:cubicBezTo>
                <a:cubicBezTo>
                  <a:pt x="6808" y="9171"/>
                  <a:pt x="6903" y="9157"/>
                  <a:pt x="6903" y="9145"/>
                </a:cubicBezTo>
                <a:cubicBezTo>
                  <a:pt x="6903" y="9133"/>
                  <a:pt x="6808" y="9119"/>
                  <a:pt x="6693" y="9115"/>
                </a:cubicBezTo>
                <a:cubicBezTo>
                  <a:pt x="6528" y="9110"/>
                  <a:pt x="6485" y="9102"/>
                  <a:pt x="6485" y="9074"/>
                </a:cubicBezTo>
                <a:cubicBezTo>
                  <a:pt x="6485" y="9045"/>
                  <a:pt x="6528" y="9036"/>
                  <a:pt x="6695" y="9030"/>
                </a:cubicBezTo>
                <a:cubicBezTo>
                  <a:pt x="6840" y="9025"/>
                  <a:pt x="6905" y="9014"/>
                  <a:pt x="6898" y="8995"/>
                </a:cubicBezTo>
                <a:cubicBezTo>
                  <a:pt x="6892" y="8980"/>
                  <a:pt x="6901" y="8929"/>
                  <a:pt x="6919" y="8882"/>
                </a:cubicBezTo>
                <a:cubicBezTo>
                  <a:pt x="6953" y="8794"/>
                  <a:pt x="7025" y="8764"/>
                  <a:pt x="7116" y="8799"/>
                </a:cubicBezTo>
                <a:cubicBezTo>
                  <a:pt x="7141" y="8809"/>
                  <a:pt x="7170" y="8815"/>
                  <a:pt x="7183" y="8813"/>
                </a:cubicBezTo>
                <a:cubicBezTo>
                  <a:pt x="7195" y="8810"/>
                  <a:pt x="7244" y="8837"/>
                  <a:pt x="7291" y="8872"/>
                </a:cubicBezTo>
                <a:cubicBezTo>
                  <a:pt x="7354" y="8919"/>
                  <a:pt x="7375" y="8953"/>
                  <a:pt x="7370" y="9001"/>
                </a:cubicBezTo>
                <a:cubicBezTo>
                  <a:pt x="7365" y="9036"/>
                  <a:pt x="7379" y="9078"/>
                  <a:pt x="7401" y="9094"/>
                </a:cubicBezTo>
                <a:cubicBezTo>
                  <a:pt x="7423" y="9111"/>
                  <a:pt x="7435" y="9140"/>
                  <a:pt x="7427" y="9159"/>
                </a:cubicBezTo>
                <a:cubicBezTo>
                  <a:pt x="7415" y="9185"/>
                  <a:pt x="7433" y="9192"/>
                  <a:pt x="7503" y="9187"/>
                </a:cubicBezTo>
                <a:cubicBezTo>
                  <a:pt x="7591" y="9180"/>
                  <a:pt x="7596" y="9184"/>
                  <a:pt x="7604" y="9270"/>
                </a:cubicBezTo>
                <a:cubicBezTo>
                  <a:pt x="7609" y="9333"/>
                  <a:pt x="7594" y="9382"/>
                  <a:pt x="7554" y="9432"/>
                </a:cubicBezTo>
                <a:cubicBezTo>
                  <a:pt x="7523" y="9471"/>
                  <a:pt x="7503" y="9514"/>
                  <a:pt x="7511" y="9526"/>
                </a:cubicBezTo>
                <a:cubicBezTo>
                  <a:pt x="7531" y="9554"/>
                  <a:pt x="7462" y="9604"/>
                  <a:pt x="7415" y="9595"/>
                </a:cubicBezTo>
                <a:cubicBezTo>
                  <a:pt x="7388" y="9590"/>
                  <a:pt x="7375" y="9623"/>
                  <a:pt x="7370" y="9713"/>
                </a:cubicBezTo>
                <a:cubicBezTo>
                  <a:pt x="7361" y="9839"/>
                  <a:pt x="7362" y="9839"/>
                  <a:pt x="7442" y="9839"/>
                </a:cubicBezTo>
                <a:cubicBezTo>
                  <a:pt x="7496" y="9839"/>
                  <a:pt x="7542" y="9859"/>
                  <a:pt x="7576" y="9898"/>
                </a:cubicBezTo>
                <a:cubicBezTo>
                  <a:pt x="7625" y="9953"/>
                  <a:pt x="7632" y="9955"/>
                  <a:pt x="7688" y="9920"/>
                </a:cubicBezTo>
                <a:cubicBezTo>
                  <a:pt x="7733" y="9893"/>
                  <a:pt x="7756" y="9888"/>
                  <a:pt x="7779" y="9908"/>
                </a:cubicBezTo>
                <a:cubicBezTo>
                  <a:pt x="7796" y="9923"/>
                  <a:pt x="7904" y="9936"/>
                  <a:pt x="8032" y="9936"/>
                </a:cubicBezTo>
                <a:cubicBezTo>
                  <a:pt x="8216" y="9936"/>
                  <a:pt x="8305" y="9946"/>
                  <a:pt x="8351" y="9978"/>
                </a:cubicBezTo>
                <a:lnTo>
                  <a:pt x="8353" y="9946"/>
                </a:lnTo>
                <a:lnTo>
                  <a:pt x="8624" y="9946"/>
                </a:lnTo>
                <a:lnTo>
                  <a:pt x="8894" y="9946"/>
                </a:lnTo>
                <a:lnTo>
                  <a:pt x="8912" y="10019"/>
                </a:lnTo>
                <a:cubicBezTo>
                  <a:pt x="8927" y="10089"/>
                  <a:pt x="8915" y="10129"/>
                  <a:pt x="8876" y="10152"/>
                </a:cubicBezTo>
                <a:cubicBezTo>
                  <a:pt x="8883" y="10156"/>
                  <a:pt x="8894" y="10157"/>
                  <a:pt x="8900" y="10164"/>
                </a:cubicBezTo>
                <a:cubicBezTo>
                  <a:pt x="8929" y="10200"/>
                  <a:pt x="8935" y="10197"/>
                  <a:pt x="8963" y="10152"/>
                </a:cubicBezTo>
                <a:cubicBezTo>
                  <a:pt x="9000" y="10090"/>
                  <a:pt x="9045" y="10109"/>
                  <a:pt x="9045" y="10185"/>
                </a:cubicBezTo>
                <a:cubicBezTo>
                  <a:pt x="9045" y="10215"/>
                  <a:pt x="9066" y="10266"/>
                  <a:pt x="9094" y="10298"/>
                </a:cubicBezTo>
                <a:cubicBezTo>
                  <a:pt x="9122" y="10329"/>
                  <a:pt x="9150" y="10376"/>
                  <a:pt x="9155" y="10402"/>
                </a:cubicBezTo>
                <a:cubicBezTo>
                  <a:pt x="9162" y="10431"/>
                  <a:pt x="9193" y="10454"/>
                  <a:pt x="9234" y="10459"/>
                </a:cubicBezTo>
                <a:cubicBezTo>
                  <a:pt x="9271" y="10464"/>
                  <a:pt x="9315" y="10476"/>
                  <a:pt x="9330" y="10487"/>
                </a:cubicBezTo>
                <a:cubicBezTo>
                  <a:pt x="9346" y="10498"/>
                  <a:pt x="9392" y="10503"/>
                  <a:pt x="9433" y="10499"/>
                </a:cubicBezTo>
                <a:cubicBezTo>
                  <a:pt x="9527" y="10490"/>
                  <a:pt x="9569" y="10552"/>
                  <a:pt x="9545" y="10664"/>
                </a:cubicBezTo>
                <a:cubicBezTo>
                  <a:pt x="9522" y="10772"/>
                  <a:pt x="9551" y="10845"/>
                  <a:pt x="9616" y="10845"/>
                </a:cubicBezTo>
                <a:cubicBezTo>
                  <a:pt x="9654" y="10845"/>
                  <a:pt x="9667" y="10828"/>
                  <a:pt x="9667" y="10784"/>
                </a:cubicBezTo>
                <a:cubicBezTo>
                  <a:pt x="9667" y="10707"/>
                  <a:pt x="9744" y="10679"/>
                  <a:pt x="9793" y="10737"/>
                </a:cubicBezTo>
                <a:cubicBezTo>
                  <a:pt x="9819" y="10769"/>
                  <a:pt x="9820" y="10792"/>
                  <a:pt x="9799" y="10828"/>
                </a:cubicBezTo>
                <a:cubicBezTo>
                  <a:pt x="9776" y="10865"/>
                  <a:pt x="9780" y="10881"/>
                  <a:pt x="9812" y="10897"/>
                </a:cubicBezTo>
                <a:cubicBezTo>
                  <a:pt x="9843" y="10912"/>
                  <a:pt x="9849" y="10941"/>
                  <a:pt x="9838" y="11002"/>
                </a:cubicBezTo>
                <a:cubicBezTo>
                  <a:pt x="9829" y="11048"/>
                  <a:pt x="9835" y="11085"/>
                  <a:pt x="9848" y="11085"/>
                </a:cubicBezTo>
                <a:cubicBezTo>
                  <a:pt x="9861" y="11086"/>
                  <a:pt x="9944" y="11089"/>
                  <a:pt x="10035" y="11092"/>
                </a:cubicBezTo>
                <a:cubicBezTo>
                  <a:pt x="10171" y="11096"/>
                  <a:pt x="10216" y="11108"/>
                  <a:pt x="10292" y="11165"/>
                </a:cubicBezTo>
                <a:cubicBezTo>
                  <a:pt x="10385" y="11234"/>
                  <a:pt x="10392" y="11249"/>
                  <a:pt x="10418" y="11391"/>
                </a:cubicBezTo>
                <a:cubicBezTo>
                  <a:pt x="10430" y="11456"/>
                  <a:pt x="10444" y="11470"/>
                  <a:pt x="10493" y="11464"/>
                </a:cubicBezTo>
                <a:cubicBezTo>
                  <a:pt x="10564" y="11456"/>
                  <a:pt x="10705" y="11533"/>
                  <a:pt x="10682" y="11567"/>
                </a:cubicBezTo>
                <a:cubicBezTo>
                  <a:pt x="10656" y="11603"/>
                  <a:pt x="10723" y="11661"/>
                  <a:pt x="10792" y="11661"/>
                </a:cubicBezTo>
                <a:cubicBezTo>
                  <a:pt x="10830" y="11661"/>
                  <a:pt x="10860" y="11642"/>
                  <a:pt x="10868" y="11614"/>
                </a:cubicBezTo>
                <a:cubicBezTo>
                  <a:pt x="10876" y="11588"/>
                  <a:pt x="10899" y="11571"/>
                  <a:pt x="10924" y="11574"/>
                </a:cubicBezTo>
                <a:cubicBezTo>
                  <a:pt x="10985" y="11582"/>
                  <a:pt x="11105" y="11729"/>
                  <a:pt x="11105" y="11798"/>
                </a:cubicBezTo>
                <a:cubicBezTo>
                  <a:pt x="11105" y="11847"/>
                  <a:pt x="11115" y="11855"/>
                  <a:pt x="11185" y="11848"/>
                </a:cubicBezTo>
                <a:cubicBezTo>
                  <a:pt x="11250" y="11842"/>
                  <a:pt x="11278" y="11854"/>
                  <a:pt x="11317" y="11906"/>
                </a:cubicBezTo>
                <a:cubicBezTo>
                  <a:pt x="11344" y="11942"/>
                  <a:pt x="11375" y="11964"/>
                  <a:pt x="11386" y="11954"/>
                </a:cubicBezTo>
                <a:cubicBezTo>
                  <a:pt x="11396" y="11945"/>
                  <a:pt x="11444" y="11939"/>
                  <a:pt x="11494" y="11942"/>
                </a:cubicBezTo>
                <a:cubicBezTo>
                  <a:pt x="11566" y="11947"/>
                  <a:pt x="11588" y="11938"/>
                  <a:pt x="11600" y="11897"/>
                </a:cubicBezTo>
                <a:cubicBezTo>
                  <a:pt x="11608" y="11869"/>
                  <a:pt x="11629" y="11852"/>
                  <a:pt x="11643" y="11861"/>
                </a:cubicBezTo>
                <a:cubicBezTo>
                  <a:pt x="11658" y="11869"/>
                  <a:pt x="11675" y="11867"/>
                  <a:pt x="11683" y="11855"/>
                </a:cubicBezTo>
                <a:cubicBezTo>
                  <a:pt x="11691" y="11844"/>
                  <a:pt x="11761" y="11838"/>
                  <a:pt x="11836" y="11841"/>
                </a:cubicBezTo>
                <a:cubicBezTo>
                  <a:pt x="11946" y="11846"/>
                  <a:pt x="11986" y="11859"/>
                  <a:pt x="12041" y="11911"/>
                </a:cubicBezTo>
                <a:cubicBezTo>
                  <a:pt x="12105" y="11972"/>
                  <a:pt x="12112" y="11975"/>
                  <a:pt x="12145" y="11935"/>
                </a:cubicBezTo>
                <a:cubicBezTo>
                  <a:pt x="12169" y="11906"/>
                  <a:pt x="12185" y="11900"/>
                  <a:pt x="12198" y="11920"/>
                </a:cubicBezTo>
                <a:cubicBezTo>
                  <a:pt x="12212" y="11939"/>
                  <a:pt x="12234" y="11940"/>
                  <a:pt x="12269" y="11923"/>
                </a:cubicBezTo>
                <a:cubicBezTo>
                  <a:pt x="12308" y="11905"/>
                  <a:pt x="12337" y="11912"/>
                  <a:pt x="12397" y="11956"/>
                </a:cubicBezTo>
                <a:cubicBezTo>
                  <a:pt x="12439" y="11987"/>
                  <a:pt x="12497" y="12017"/>
                  <a:pt x="12526" y="12022"/>
                </a:cubicBezTo>
                <a:cubicBezTo>
                  <a:pt x="12575" y="12031"/>
                  <a:pt x="12581" y="12050"/>
                  <a:pt x="12576" y="12194"/>
                </a:cubicBezTo>
                <a:lnTo>
                  <a:pt x="12570" y="12354"/>
                </a:lnTo>
                <a:lnTo>
                  <a:pt x="12656" y="12349"/>
                </a:lnTo>
                <a:cubicBezTo>
                  <a:pt x="12768" y="12341"/>
                  <a:pt x="12779" y="12411"/>
                  <a:pt x="12668" y="12422"/>
                </a:cubicBezTo>
                <a:cubicBezTo>
                  <a:pt x="12627" y="12426"/>
                  <a:pt x="12593" y="12439"/>
                  <a:pt x="12593" y="12452"/>
                </a:cubicBezTo>
                <a:cubicBezTo>
                  <a:pt x="12593" y="12484"/>
                  <a:pt x="12687" y="12480"/>
                  <a:pt x="12725" y="12446"/>
                </a:cubicBezTo>
                <a:cubicBezTo>
                  <a:pt x="12750" y="12424"/>
                  <a:pt x="12764" y="12423"/>
                  <a:pt x="12788" y="12445"/>
                </a:cubicBezTo>
                <a:cubicBezTo>
                  <a:pt x="12836" y="12487"/>
                  <a:pt x="12740" y="12570"/>
                  <a:pt x="12645" y="12570"/>
                </a:cubicBezTo>
                <a:cubicBezTo>
                  <a:pt x="12550" y="12570"/>
                  <a:pt x="12547" y="12598"/>
                  <a:pt x="12635" y="12676"/>
                </a:cubicBezTo>
                <a:cubicBezTo>
                  <a:pt x="12717" y="12749"/>
                  <a:pt x="12722" y="12823"/>
                  <a:pt x="12646" y="12858"/>
                </a:cubicBezTo>
                <a:cubicBezTo>
                  <a:pt x="12607" y="12877"/>
                  <a:pt x="12593" y="12904"/>
                  <a:pt x="12599" y="12949"/>
                </a:cubicBezTo>
                <a:lnTo>
                  <a:pt x="12607" y="13013"/>
                </a:lnTo>
                <a:lnTo>
                  <a:pt x="12947" y="13015"/>
                </a:lnTo>
                <a:cubicBezTo>
                  <a:pt x="13253" y="13017"/>
                  <a:pt x="13435" y="13044"/>
                  <a:pt x="13435" y="13088"/>
                </a:cubicBezTo>
                <a:cubicBezTo>
                  <a:pt x="13435" y="13097"/>
                  <a:pt x="13404" y="13129"/>
                  <a:pt x="13366" y="13159"/>
                </a:cubicBezTo>
                <a:cubicBezTo>
                  <a:pt x="13287" y="13224"/>
                  <a:pt x="13279" y="13284"/>
                  <a:pt x="13347" y="13305"/>
                </a:cubicBezTo>
                <a:cubicBezTo>
                  <a:pt x="13373" y="13313"/>
                  <a:pt x="13416" y="13337"/>
                  <a:pt x="13443" y="13357"/>
                </a:cubicBezTo>
                <a:cubicBezTo>
                  <a:pt x="13508" y="13407"/>
                  <a:pt x="13842" y="13416"/>
                  <a:pt x="13882" y="13370"/>
                </a:cubicBezTo>
                <a:cubicBezTo>
                  <a:pt x="13899" y="13349"/>
                  <a:pt x="13980" y="13338"/>
                  <a:pt x="14116" y="13335"/>
                </a:cubicBezTo>
                <a:cubicBezTo>
                  <a:pt x="14296" y="13331"/>
                  <a:pt x="14326" y="13323"/>
                  <a:pt x="14338" y="13283"/>
                </a:cubicBezTo>
                <a:cubicBezTo>
                  <a:pt x="14349" y="13247"/>
                  <a:pt x="14372" y="13238"/>
                  <a:pt x="14440" y="13244"/>
                </a:cubicBezTo>
                <a:cubicBezTo>
                  <a:pt x="14542" y="13253"/>
                  <a:pt x="14577" y="13310"/>
                  <a:pt x="14493" y="13330"/>
                </a:cubicBezTo>
                <a:cubicBezTo>
                  <a:pt x="14432" y="13344"/>
                  <a:pt x="14420" y="13372"/>
                  <a:pt x="14464" y="13396"/>
                </a:cubicBezTo>
                <a:cubicBezTo>
                  <a:pt x="14503" y="13417"/>
                  <a:pt x="14498" y="13752"/>
                  <a:pt x="14458" y="13787"/>
                </a:cubicBezTo>
                <a:cubicBezTo>
                  <a:pt x="14440" y="13803"/>
                  <a:pt x="14398" y="13815"/>
                  <a:pt x="14363" y="13815"/>
                </a:cubicBezTo>
                <a:cubicBezTo>
                  <a:pt x="14326" y="13815"/>
                  <a:pt x="14301" y="13830"/>
                  <a:pt x="14301" y="13851"/>
                </a:cubicBezTo>
                <a:cubicBezTo>
                  <a:pt x="14301" y="13906"/>
                  <a:pt x="14375" y="13894"/>
                  <a:pt x="14440" y="13829"/>
                </a:cubicBezTo>
                <a:cubicBezTo>
                  <a:pt x="14507" y="13761"/>
                  <a:pt x="14544" y="13769"/>
                  <a:pt x="14544" y="13853"/>
                </a:cubicBezTo>
                <a:cubicBezTo>
                  <a:pt x="14544" y="13888"/>
                  <a:pt x="14560" y="13912"/>
                  <a:pt x="14584" y="13912"/>
                </a:cubicBezTo>
                <a:cubicBezTo>
                  <a:pt x="14645" y="13912"/>
                  <a:pt x="14662" y="13958"/>
                  <a:pt x="14607" y="13976"/>
                </a:cubicBezTo>
                <a:cubicBezTo>
                  <a:pt x="14580" y="13985"/>
                  <a:pt x="14536" y="14017"/>
                  <a:pt x="14509" y="14048"/>
                </a:cubicBezTo>
                <a:cubicBezTo>
                  <a:pt x="14478" y="14083"/>
                  <a:pt x="14432" y="14103"/>
                  <a:pt x="14381" y="14103"/>
                </a:cubicBezTo>
                <a:cubicBezTo>
                  <a:pt x="14329" y="14103"/>
                  <a:pt x="14301" y="14114"/>
                  <a:pt x="14301" y="14138"/>
                </a:cubicBezTo>
                <a:cubicBezTo>
                  <a:pt x="14301" y="14185"/>
                  <a:pt x="14426" y="14185"/>
                  <a:pt x="14529" y="14138"/>
                </a:cubicBezTo>
                <a:cubicBezTo>
                  <a:pt x="14629" y="14092"/>
                  <a:pt x="14707" y="14094"/>
                  <a:pt x="14727" y="14142"/>
                </a:cubicBezTo>
                <a:cubicBezTo>
                  <a:pt x="14741" y="14172"/>
                  <a:pt x="14767" y="14177"/>
                  <a:pt x="14861" y="14164"/>
                </a:cubicBezTo>
                <a:cubicBezTo>
                  <a:pt x="14970" y="14150"/>
                  <a:pt x="14980" y="14153"/>
                  <a:pt x="15005" y="14209"/>
                </a:cubicBezTo>
                <a:cubicBezTo>
                  <a:pt x="15023" y="14252"/>
                  <a:pt x="15052" y="14270"/>
                  <a:pt x="15097" y="14270"/>
                </a:cubicBezTo>
                <a:cubicBezTo>
                  <a:pt x="15172" y="14270"/>
                  <a:pt x="15230" y="14321"/>
                  <a:pt x="15209" y="14369"/>
                </a:cubicBezTo>
                <a:cubicBezTo>
                  <a:pt x="15199" y="14394"/>
                  <a:pt x="15222" y="14402"/>
                  <a:pt x="15298" y="14402"/>
                </a:cubicBezTo>
                <a:cubicBezTo>
                  <a:pt x="15386" y="14402"/>
                  <a:pt x="15400" y="14410"/>
                  <a:pt x="15408" y="14461"/>
                </a:cubicBezTo>
                <a:cubicBezTo>
                  <a:pt x="15419" y="14531"/>
                  <a:pt x="15455" y="14558"/>
                  <a:pt x="15544" y="14559"/>
                </a:cubicBezTo>
                <a:cubicBezTo>
                  <a:pt x="15593" y="14559"/>
                  <a:pt x="15603" y="14548"/>
                  <a:pt x="15589" y="14515"/>
                </a:cubicBezTo>
                <a:cubicBezTo>
                  <a:pt x="15579" y="14492"/>
                  <a:pt x="15569" y="14468"/>
                  <a:pt x="15567" y="14461"/>
                </a:cubicBezTo>
                <a:cubicBezTo>
                  <a:pt x="15565" y="14455"/>
                  <a:pt x="15595" y="14421"/>
                  <a:pt x="15634" y="14385"/>
                </a:cubicBezTo>
                <a:cubicBezTo>
                  <a:pt x="15695" y="14327"/>
                  <a:pt x="15709" y="14322"/>
                  <a:pt x="15738" y="14354"/>
                </a:cubicBezTo>
                <a:cubicBezTo>
                  <a:pt x="15757" y="14373"/>
                  <a:pt x="15761" y="14390"/>
                  <a:pt x="15750" y="14390"/>
                </a:cubicBezTo>
                <a:cubicBezTo>
                  <a:pt x="15739" y="14390"/>
                  <a:pt x="15760" y="14412"/>
                  <a:pt x="15795" y="14437"/>
                </a:cubicBezTo>
                <a:cubicBezTo>
                  <a:pt x="15855" y="14480"/>
                  <a:pt x="15855" y="14484"/>
                  <a:pt x="15809" y="14500"/>
                </a:cubicBezTo>
                <a:cubicBezTo>
                  <a:pt x="15727" y="14528"/>
                  <a:pt x="15812" y="14554"/>
                  <a:pt x="15917" y="14533"/>
                </a:cubicBezTo>
                <a:cubicBezTo>
                  <a:pt x="15981" y="14520"/>
                  <a:pt x="16016" y="14524"/>
                  <a:pt x="16023" y="14543"/>
                </a:cubicBezTo>
                <a:cubicBezTo>
                  <a:pt x="16035" y="14570"/>
                  <a:pt x="16056" y="14921"/>
                  <a:pt x="16061" y="15178"/>
                </a:cubicBezTo>
                <a:cubicBezTo>
                  <a:pt x="16063" y="15297"/>
                  <a:pt x="16068" y="15305"/>
                  <a:pt x="16122" y="15292"/>
                </a:cubicBezTo>
                <a:cubicBezTo>
                  <a:pt x="16205" y="15273"/>
                  <a:pt x="16347" y="15342"/>
                  <a:pt x="16309" y="15383"/>
                </a:cubicBezTo>
                <a:cubicBezTo>
                  <a:pt x="16287" y="15406"/>
                  <a:pt x="16290" y="15422"/>
                  <a:pt x="16320" y="15444"/>
                </a:cubicBezTo>
                <a:cubicBezTo>
                  <a:pt x="16343" y="15460"/>
                  <a:pt x="16360" y="15494"/>
                  <a:pt x="16360" y="15517"/>
                </a:cubicBezTo>
                <a:cubicBezTo>
                  <a:pt x="16360" y="15540"/>
                  <a:pt x="16389" y="15576"/>
                  <a:pt x="16425" y="15597"/>
                </a:cubicBezTo>
                <a:cubicBezTo>
                  <a:pt x="16494" y="15637"/>
                  <a:pt x="16529" y="15752"/>
                  <a:pt x="16490" y="15814"/>
                </a:cubicBezTo>
                <a:cubicBezTo>
                  <a:pt x="16475" y="15836"/>
                  <a:pt x="16430" y="15852"/>
                  <a:pt x="16374" y="15852"/>
                </a:cubicBezTo>
                <a:cubicBezTo>
                  <a:pt x="16239" y="15852"/>
                  <a:pt x="16246" y="15917"/>
                  <a:pt x="16381" y="15927"/>
                </a:cubicBezTo>
                <a:lnTo>
                  <a:pt x="16482" y="15936"/>
                </a:lnTo>
                <a:lnTo>
                  <a:pt x="16488" y="16115"/>
                </a:lnTo>
                <a:cubicBezTo>
                  <a:pt x="16490" y="16214"/>
                  <a:pt x="16496" y="16311"/>
                  <a:pt x="16499" y="16330"/>
                </a:cubicBezTo>
                <a:cubicBezTo>
                  <a:pt x="16503" y="16350"/>
                  <a:pt x="16496" y="16407"/>
                  <a:pt x="16486" y="16456"/>
                </a:cubicBezTo>
                <a:cubicBezTo>
                  <a:pt x="16463" y="16560"/>
                  <a:pt x="16485" y="16576"/>
                  <a:pt x="16604" y="16546"/>
                </a:cubicBezTo>
                <a:cubicBezTo>
                  <a:pt x="16713" y="16518"/>
                  <a:pt x="16749" y="16535"/>
                  <a:pt x="16712" y="16596"/>
                </a:cubicBezTo>
                <a:cubicBezTo>
                  <a:pt x="16692" y="16629"/>
                  <a:pt x="16655" y="16642"/>
                  <a:pt x="16590" y="16642"/>
                </a:cubicBezTo>
                <a:cubicBezTo>
                  <a:pt x="16513" y="16642"/>
                  <a:pt x="16495" y="16651"/>
                  <a:pt x="16495" y="16692"/>
                </a:cubicBezTo>
                <a:cubicBezTo>
                  <a:pt x="16495" y="16722"/>
                  <a:pt x="16475" y="16747"/>
                  <a:pt x="16442" y="16755"/>
                </a:cubicBezTo>
                <a:cubicBezTo>
                  <a:pt x="16413" y="16761"/>
                  <a:pt x="16395" y="16777"/>
                  <a:pt x="16403" y="16788"/>
                </a:cubicBezTo>
                <a:cubicBezTo>
                  <a:pt x="16430" y="16827"/>
                  <a:pt x="16268" y="16874"/>
                  <a:pt x="16147" y="16862"/>
                </a:cubicBezTo>
                <a:cubicBezTo>
                  <a:pt x="16032" y="16852"/>
                  <a:pt x="16028" y="16853"/>
                  <a:pt x="16047" y="16908"/>
                </a:cubicBezTo>
                <a:cubicBezTo>
                  <a:pt x="16058" y="16939"/>
                  <a:pt x="16065" y="17004"/>
                  <a:pt x="16063" y="17054"/>
                </a:cubicBezTo>
                <a:cubicBezTo>
                  <a:pt x="16060" y="17123"/>
                  <a:pt x="16069" y="17141"/>
                  <a:pt x="16100" y="17130"/>
                </a:cubicBezTo>
                <a:cubicBezTo>
                  <a:pt x="16140" y="17117"/>
                  <a:pt x="16216" y="17207"/>
                  <a:pt x="16202" y="17250"/>
                </a:cubicBezTo>
                <a:cubicBezTo>
                  <a:pt x="16199" y="17262"/>
                  <a:pt x="16216" y="17291"/>
                  <a:pt x="16242" y="17316"/>
                </a:cubicBezTo>
                <a:cubicBezTo>
                  <a:pt x="16285" y="17358"/>
                  <a:pt x="16284" y="17363"/>
                  <a:pt x="16238" y="17408"/>
                </a:cubicBezTo>
                <a:cubicBezTo>
                  <a:pt x="16211" y="17435"/>
                  <a:pt x="16161" y="17457"/>
                  <a:pt x="16126" y="17457"/>
                </a:cubicBezTo>
                <a:cubicBezTo>
                  <a:pt x="16076" y="17457"/>
                  <a:pt x="16056" y="17474"/>
                  <a:pt x="16043" y="17532"/>
                </a:cubicBezTo>
                <a:cubicBezTo>
                  <a:pt x="16031" y="17585"/>
                  <a:pt x="16003" y="17615"/>
                  <a:pt x="15943" y="17638"/>
                </a:cubicBezTo>
                <a:cubicBezTo>
                  <a:pt x="15867" y="17667"/>
                  <a:pt x="15856" y="17666"/>
                  <a:pt x="15815" y="17624"/>
                </a:cubicBezTo>
                <a:cubicBezTo>
                  <a:pt x="15756" y="17562"/>
                  <a:pt x="15628" y="17560"/>
                  <a:pt x="15628" y="17620"/>
                </a:cubicBezTo>
                <a:cubicBezTo>
                  <a:pt x="15628" y="17682"/>
                  <a:pt x="15599" y="17700"/>
                  <a:pt x="15555" y="17667"/>
                </a:cubicBezTo>
                <a:cubicBezTo>
                  <a:pt x="15527" y="17647"/>
                  <a:pt x="15504" y="17648"/>
                  <a:pt x="15459" y="17669"/>
                </a:cubicBezTo>
                <a:cubicBezTo>
                  <a:pt x="15413" y="17691"/>
                  <a:pt x="15262" y="17694"/>
                  <a:pt x="15262" y="17673"/>
                </a:cubicBezTo>
                <a:cubicBezTo>
                  <a:pt x="15262" y="17670"/>
                  <a:pt x="15203" y="17663"/>
                  <a:pt x="15129" y="17657"/>
                </a:cubicBezTo>
                <a:cubicBezTo>
                  <a:pt x="14943" y="17642"/>
                  <a:pt x="14908" y="17630"/>
                  <a:pt x="14948" y="17594"/>
                </a:cubicBezTo>
                <a:cubicBezTo>
                  <a:pt x="14965" y="17579"/>
                  <a:pt x="14979" y="17499"/>
                  <a:pt x="14979" y="17414"/>
                </a:cubicBezTo>
                <a:cubicBezTo>
                  <a:pt x="14979" y="17286"/>
                  <a:pt x="14972" y="17262"/>
                  <a:pt x="14942" y="17285"/>
                </a:cubicBezTo>
                <a:cubicBezTo>
                  <a:pt x="14890" y="17323"/>
                  <a:pt x="14833" y="17260"/>
                  <a:pt x="14828" y="17154"/>
                </a:cubicBezTo>
                <a:cubicBezTo>
                  <a:pt x="14824" y="17077"/>
                  <a:pt x="14847" y="17043"/>
                  <a:pt x="14910" y="17036"/>
                </a:cubicBezTo>
                <a:cubicBezTo>
                  <a:pt x="14925" y="17035"/>
                  <a:pt x="14953" y="17031"/>
                  <a:pt x="14971" y="17029"/>
                </a:cubicBezTo>
                <a:cubicBezTo>
                  <a:pt x="14991" y="17027"/>
                  <a:pt x="15007" y="16991"/>
                  <a:pt x="15007" y="16944"/>
                </a:cubicBezTo>
                <a:cubicBezTo>
                  <a:pt x="15007" y="16842"/>
                  <a:pt x="15062" y="16796"/>
                  <a:pt x="15140" y="16833"/>
                </a:cubicBezTo>
                <a:cubicBezTo>
                  <a:pt x="15171" y="16847"/>
                  <a:pt x="15195" y="16874"/>
                  <a:pt x="15195" y="16894"/>
                </a:cubicBezTo>
                <a:cubicBezTo>
                  <a:pt x="15195" y="16934"/>
                  <a:pt x="15238" y="16941"/>
                  <a:pt x="15264" y="16904"/>
                </a:cubicBezTo>
                <a:cubicBezTo>
                  <a:pt x="15274" y="16890"/>
                  <a:pt x="15311" y="16869"/>
                  <a:pt x="15347" y="16857"/>
                </a:cubicBezTo>
                <a:cubicBezTo>
                  <a:pt x="15394" y="16841"/>
                  <a:pt x="15412" y="16817"/>
                  <a:pt x="15412" y="16769"/>
                </a:cubicBezTo>
                <a:cubicBezTo>
                  <a:pt x="15410" y="16669"/>
                  <a:pt x="15358" y="16627"/>
                  <a:pt x="15215" y="16610"/>
                </a:cubicBezTo>
                <a:cubicBezTo>
                  <a:pt x="15087" y="16595"/>
                  <a:pt x="15087" y="16595"/>
                  <a:pt x="15036" y="16689"/>
                </a:cubicBezTo>
                <a:cubicBezTo>
                  <a:pt x="15005" y="16746"/>
                  <a:pt x="14995" y="16791"/>
                  <a:pt x="15011" y="16805"/>
                </a:cubicBezTo>
                <a:cubicBezTo>
                  <a:pt x="15026" y="16819"/>
                  <a:pt x="15009" y="16842"/>
                  <a:pt x="14965" y="16868"/>
                </a:cubicBezTo>
                <a:cubicBezTo>
                  <a:pt x="14926" y="16890"/>
                  <a:pt x="14885" y="16903"/>
                  <a:pt x="14877" y="16895"/>
                </a:cubicBezTo>
                <a:cubicBezTo>
                  <a:pt x="14868" y="16888"/>
                  <a:pt x="14843" y="16895"/>
                  <a:pt x="14822" y="16911"/>
                </a:cubicBezTo>
                <a:cubicBezTo>
                  <a:pt x="14790" y="16934"/>
                  <a:pt x="14776" y="16932"/>
                  <a:pt x="14749" y="16899"/>
                </a:cubicBezTo>
                <a:cubicBezTo>
                  <a:pt x="14702" y="16843"/>
                  <a:pt x="14659" y="16847"/>
                  <a:pt x="14649" y="16909"/>
                </a:cubicBezTo>
                <a:cubicBezTo>
                  <a:pt x="14637" y="16979"/>
                  <a:pt x="14573" y="16995"/>
                  <a:pt x="14554" y="16932"/>
                </a:cubicBezTo>
                <a:cubicBezTo>
                  <a:pt x="14535" y="16866"/>
                  <a:pt x="14507" y="16869"/>
                  <a:pt x="14470" y="16941"/>
                </a:cubicBezTo>
                <a:cubicBezTo>
                  <a:pt x="14453" y="16973"/>
                  <a:pt x="14397" y="17016"/>
                  <a:pt x="14344" y="17038"/>
                </a:cubicBezTo>
                <a:cubicBezTo>
                  <a:pt x="14251" y="17077"/>
                  <a:pt x="14244" y="17077"/>
                  <a:pt x="14124" y="17028"/>
                </a:cubicBezTo>
                <a:cubicBezTo>
                  <a:pt x="14002" y="16977"/>
                  <a:pt x="13999" y="16974"/>
                  <a:pt x="14045" y="16928"/>
                </a:cubicBezTo>
                <a:cubicBezTo>
                  <a:pt x="14082" y="16892"/>
                  <a:pt x="14084" y="16881"/>
                  <a:pt x="14055" y="16880"/>
                </a:cubicBezTo>
                <a:cubicBezTo>
                  <a:pt x="14034" y="16879"/>
                  <a:pt x="13996" y="16874"/>
                  <a:pt x="13970" y="16869"/>
                </a:cubicBezTo>
                <a:cubicBezTo>
                  <a:pt x="13916" y="16860"/>
                  <a:pt x="13880" y="16894"/>
                  <a:pt x="13921" y="16916"/>
                </a:cubicBezTo>
                <a:cubicBezTo>
                  <a:pt x="13938" y="16926"/>
                  <a:pt x="13935" y="16950"/>
                  <a:pt x="13911" y="16984"/>
                </a:cubicBezTo>
                <a:cubicBezTo>
                  <a:pt x="13869" y="17043"/>
                  <a:pt x="13888" y="17253"/>
                  <a:pt x="13935" y="17254"/>
                </a:cubicBezTo>
                <a:cubicBezTo>
                  <a:pt x="13990" y="17254"/>
                  <a:pt x="14033" y="17295"/>
                  <a:pt x="14019" y="17334"/>
                </a:cubicBezTo>
                <a:cubicBezTo>
                  <a:pt x="13999" y="17389"/>
                  <a:pt x="14159" y="17397"/>
                  <a:pt x="14226" y="17344"/>
                </a:cubicBezTo>
                <a:cubicBezTo>
                  <a:pt x="14272" y="17307"/>
                  <a:pt x="14311" y="17315"/>
                  <a:pt x="14318" y="17363"/>
                </a:cubicBezTo>
                <a:cubicBezTo>
                  <a:pt x="14320" y="17375"/>
                  <a:pt x="14322" y="17395"/>
                  <a:pt x="14324" y="17407"/>
                </a:cubicBezTo>
                <a:cubicBezTo>
                  <a:pt x="14326" y="17419"/>
                  <a:pt x="14351" y="17422"/>
                  <a:pt x="14379" y="17415"/>
                </a:cubicBezTo>
                <a:cubicBezTo>
                  <a:pt x="14452" y="17398"/>
                  <a:pt x="14467" y="17437"/>
                  <a:pt x="14421" y="17516"/>
                </a:cubicBezTo>
                <a:cubicBezTo>
                  <a:pt x="14372" y="17599"/>
                  <a:pt x="14406" y="17628"/>
                  <a:pt x="14519" y="17600"/>
                </a:cubicBezTo>
                <a:cubicBezTo>
                  <a:pt x="14577" y="17585"/>
                  <a:pt x="14605" y="17591"/>
                  <a:pt x="14641" y="17626"/>
                </a:cubicBezTo>
                <a:cubicBezTo>
                  <a:pt x="14656" y="17641"/>
                  <a:pt x="14663" y="17649"/>
                  <a:pt x="14666" y="17657"/>
                </a:cubicBezTo>
                <a:cubicBezTo>
                  <a:pt x="14700" y="17649"/>
                  <a:pt x="14739" y="17672"/>
                  <a:pt x="14721" y="17697"/>
                </a:cubicBezTo>
                <a:cubicBezTo>
                  <a:pt x="14713" y="17709"/>
                  <a:pt x="14693" y="17720"/>
                  <a:pt x="14680" y="17720"/>
                </a:cubicBezTo>
                <a:cubicBezTo>
                  <a:pt x="14655" y="17720"/>
                  <a:pt x="14641" y="17702"/>
                  <a:pt x="14641" y="17685"/>
                </a:cubicBezTo>
                <a:cubicBezTo>
                  <a:pt x="14620" y="17690"/>
                  <a:pt x="14591" y="17693"/>
                  <a:pt x="14572" y="17692"/>
                </a:cubicBezTo>
                <a:cubicBezTo>
                  <a:pt x="14550" y="17690"/>
                  <a:pt x="14486" y="17690"/>
                  <a:pt x="14430" y="17692"/>
                </a:cubicBezTo>
                <a:cubicBezTo>
                  <a:pt x="14342" y="17695"/>
                  <a:pt x="14328" y="17703"/>
                  <a:pt x="14328" y="17754"/>
                </a:cubicBezTo>
                <a:cubicBezTo>
                  <a:pt x="14328" y="17819"/>
                  <a:pt x="14249" y="17872"/>
                  <a:pt x="14185" y="17850"/>
                </a:cubicBezTo>
                <a:cubicBezTo>
                  <a:pt x="14122" y="17829"/>
                  <a:pt x="14101" y="17886"/>
                  <a:pt x="14153" y="17937"/>
                </a:cubicBezTo>
                <a:cubicBezTo>
                  <a:pt x="14207" y="17989"/>
                  <a:pt x="14188" y="18082"/>
                  <a:pt x="14133" y="18034"/>
                </a:cubicBezTo>
                <a:cubicBezTo>
                  <a:pt x="14091" y="17997"/>
                  <a:pt x="14033" y="18001"/>
                  <a:pt x="13939" y="18045"/>
                </a:cubicBezTo>
                <a:cubicBezTo>
                  <a:pt x="13875" y="18074"/>
                  <a:pt x="13852" y="18074"/>
                  <a:pt x="13819" y="18050"/>
                </a:cubicBezTo>
                <a:cubicBezTo>
                  <a:pt x="13789" y="18028"/>
                  <a:pt x="13650" y="18019"/>
                  <a:pt x="13317" y="18020"/>
                </a:cubicBezTo>
                <a:cubicBezTo>
                  <a:pt x="12873" y="18021"/>
                  <a:pt x="12856" y="18023"/>
                  <a:pt x="12818" y="18074"/>
                </a:cubicBezTo>
                <a:cubicBezTo>
                  <a:pt x="12762" y="18148"/>
                  <a:pt x="12589" y="18149"/>
                  <a:pt x="12534" y="18076"/>
                </a:cubicBezTo>
                <a:cubicBezTo>
                  <a:pt x="12496" y="18025"/>
                  <a:pt x="12496" y="18025"/>
                  <a:pt x="12448" y="18116"/>
                </a:cubicBezTo>
                <a:cubicBezTo>
                  <a:pt x="12402" y="18202"/>
                  <a:pt x="12396" y="18205"/>
                  <a:pt x="12361" y="18163"/>
                </a:cubicBezTo>
                <a:cubicBezTo>
                  <a:pt x="12341" y="18138"/>
                  <a:pt x="12324" y="18077"/>
                  <a:pt x="12324" y="18027"/>
                </a:cubicBezTo>
                <a:cubicBezTo>
                  <a:pt x="12324" y="17923"/>
                  <a:pt x="12328" y="17924"/>
                  <a:pt x="12226" y="17972"/>
                </a:cubicBezTo>
                <a:cubicBezTo>
                  <a:pt x="12155" y="18004"/>
                  <a:pt x="12143" y="18004"/>
                  <a:pt x="12112" y="17966"/>
                </a:cubicBezTo>
                <a:cubicBezTo>
                  <a:pt x="12093" y="17944"/>
                  <a:pt x="12085" y="17908"/>
                  <a:pt x="12094" y="17888"/>
                </a:cubicBezTo>
                <a:cubicBezTo>
                  <a:pt x="12111" y="17848"/>
                  <a:pt x="12113" y="17839"/>
                  <a:pt x="12110" y="17794"/>
                </a:cubicBezTo>
                <a:cubicBezTo>
                  <a:pt x="12099" y="17796"/>
                  <a:pt x="12093" y="17798"/>
                  <a:pt x="12076" y="17796"/>
                </a:cubicBezTo>
                <a:cubicBezTo>
                  <a:pt x="12022" y="17790"/>
                  <a:pt x="12002" y="17802"/>
                  <a:pt x="11988" y="17845"/>
                </a:cubicBezTo>
                <a:lnTo>
                  <a:pt x="11970" y="17900"/>
                </a:lnTo>
                <a:lnTo>
                  <a:pt x="11927" y="17846"/>
                </a:lnTo>
                <a:cubicBezTo>
                  <a:pt x="11882" y="17790"/>
                  <a:pt x="11759" y="17772"/>
                  <a:pt x="11710" y="17815"/>
                </a:cubicBezTo>
                <a:cubicBezTo>
                  <a:pt x="11696" y="17828"/>
                  <a:pt x="11606" y="17840"/>
                  <a:pt x="11510" y="17841"/>
                </a:cubicBezTo>
                <a:cubicBezTo>
                  <a:pt x="11413" y="17843"/>
                  <a:pt x="11320" y="17856"/>
                  <a:pt x="11301" y="17869"/>
                </a:cubicBezTo>
                <a:cubicBezTo>
                  <a:pt x="11299" y="17870"/>
                  <a:pt x="11297" y="17870"/>
                  <a:pt x="11295" y="17871"/>
                </a:cubicBezTo>
                <a:cubicBezTo>
                  <a:pt x="11294" y="17884"/>
                  <a:pt x="11291" y="17886"/>
                  <a:pt x="11289" y="17906"/>
                </a:cubicBezTo>
                <a:cubicBezTo>
                  <a:pt x="11282" y="18005"/>
                  <a:pt x="11273" y="18020"/>
                  <a:pt x="11219" y="18022"/>
                </a:cubicBezTo>
                <a:cubicBezTo>
                  <a:pt x="11185" y="18024"/>
                  <a:pt x="11149" y="18032"/>
                  <a:pt x="11140" y="18039"/>
                </a:cubicBezTo>
                <a:cubicBezTo>
                  <a:pt x="11115" y="18062"/>
                  <a:pt x="10967" y="17986"/>
                  <a:pt x="10975" y="17954"/>
                </a:cubicBezTo>
                <a:cubicBezTo>
                  <a:pt x="10984" y="17917"/>
                  <a:pt x="10810" y="17845"/>
                  <a:pt x="10717" y="17846"/>
                </a:cubicBezTo>
                <a:cubicBezTo>
                  <a:pt x="10641" y="17848"/>
                  <a:pt x="10622" y="17882"/>
                  <a:pt x="10672" y="17926"/>
                </a:cubicBezTo>
                <a:cubicBezTo>
                  <a:pt x="10691" y="17943"/>
                  <a:pt x="10682" y="17963"/>
                  <a:pt x="10646" y="17992"/>
                </a:cubicBezTo>
                <a:cubicBezTo>
                  <a:pt x="10582" y="18044"/>
                  <a:pt x="10534" y="18025"/>
                  <a:pt x="10534" y="17946"/>
                </a:cubicBezTo>
                <a:cubicBezTo>
                  <a:pt x="10534" y="17903"/>
                  <a:pt x="10520" y="17888"/>
                  <a:pt x="10481" y="17888"/>
                </a:cubicBezTo>
                <a:cubicBezTo>
                  <a:pt x="10414" y="17888"/>
                  <a:pt x="10387" y="17973"/>
                  <a:pt x="10410" y="18104"/>
                </a:cubicBezTo>
                <a:cubicBezTo>
                  <a:pt x="10427" y="18195"/>
                  <a:pt x="10424" y="18200"/>
                  <a:pt x="10332" y="18239"/>
                </a:cubicBezTo>
                <a:cubicBezTo>
                  <a:pt x="10257" y="18271"/>
                  <a:pt x="10224" y="18274"/>
                  <a:pt x="10186" y="18253"/>
                </a:cubicBezTo>
                <a:cubicBezTo>
                  <a:pt x="10147" y="18231"/>
                  <a:pt x="10125" y="18236"/>
                  <a:pt x="10080" y="18276"/>
                </a:cubicBezTo>
                <a:cubicBezTo>
                  <a:pt x="10016" y="18332"/>
                  <a:pt x="9933" y="18319"/>
                  <a:pt x="9940" y="18253"/>
                </a:cubicBezTo>
                <a:cubicBezTo>
                  <a:pt x="9943" y="18230"/>
                  <a:pt x="9944" y="18171"/>
                  <a:pt x="9942" y="18121"/>
                </a:cubicBezTo>
                <a:cubicBezTo>
                  <a:pt x="9940" y="18048"/>
                  <a:pt x="9929" y="18031"/>
                  <a:pt x="9885" y="18031"/>
                </a:cubicBezTo>
                <a:cubicBezTo>
                  <a:pt x="9846" y="18031"/>
                  <a:pt x="9830" y="18048"/>
                  <a:pt x="9830" y="18090"/>
                </a:cubicBezTo>
                <a:cubicBezTo>
                  <a:pt x="9830" y="18155"/>
                  <a:pt x="9709" y="18224"/>
                  <a:pt x="9594" y="18224"/>
                </a:cubicBezTo>
                <a:cubicBezTo>
                  <a:pt x="9529" y="18224"/>
                  <a:pt x="9529" y="18227"/>
                  <a:pt x="9543" y="18385"/>
                </a:cubicBezTo>
                <a:cubicBezTo>
                  <a:pt x="9551" y="18474"/>
                  <a:pt x="9557" y="18589"/>
                  <a:pt x="9557" y="18641"/>
                </a:cubicBezTo>
                <a:cubicBezTo>
                  <a:pt x="9557" y="18734"/>
                  <a:pt x="9557" y="18735"/>
                  <a:pt x="9610" y="18693"/>
                </a:cubicBezTo>
                <a:cubicBezTo>
                  <a:pt x="9674" y="18642"/>
                  <a:pt x="9765" y="18651"/>
                  <a:pt x="9759" y="18709"/>
                </a:cubicBezTo>
                <a:cubicBezTo>
                  <a:pt x="9756" y="18748"/>
                  <a:pt x="9772" y="18755"/>
                  <a:pt x="9946" y="18785"/>
                </a:cubicBezTo>
                <a:cubicBezTo>
                  <a:pt x="9972" y="18790"/>
                  <a:pt x="10001" y="18783"/>
                  <a:pt x="10009" y="18771"/>
                </a:cubicBezTo>
                <a:cubicBezTo>
                  <a:pt x="10034" y="18735"/>
                  <a:pt x="10183" y="18746"/>
                  <a:pt x="10200" y="18785"/>
                </a:cubicBezTo>
                <a:cubicBezTo>
                  <a:pt x="10208" y="18805"/>
                  <a:pt x="10195" y="18861"/>
                  <a:pt x="10170" y="18907"/>
                </a:cubicBezTo>
                <a:cubicBezTo>
                  <a:pt x="10145" y="18953"/>
                  <a:pt x="10128" y="19024"/>
                  <a:pt x="10133" y="19065"/>
                </a:cubicBezTo>
                <a:cubicBezTo>
                  <a:pt x="10141" y="19138"/>
                  <a:pt x="10145" y="19142"/>
                  <a:pt x="10273" y="19143"/>
                </a:cubicBezTo>
                <a:lnTo>
                  <a:pt x="10404" y="19145"/>
                </a:lnTo>
                <a:lnTo>
                  <a:pt x="10418" y="19300"/>
                </a:lnTo>
                <a:cubicBezTo>
                  <a:pt x="10425" y="19386"/>
                  <a:pt x="10444" y="19469"/>
                  <a:pt x="10461" y="19484"/>
                </a:cubicBezTo>
                <a:cubicBezTo>
                  <a:pt x="10479" y="19499"/>
                  <a:pt x="10560" y="19516"/>
                  <a:pt x="10642" y="19521"/>
                </a:cubicBezTo>
                <a:cubicBezTo>
                  <a:pt x="10778" y="19528"/>
                  <a:pt x="10794" y="19523"/>
                  <a:pt x="10802" y="19475"/>
                </a:cubicBezTo>
                <a:cubicBezTo>
                  <a:pt x="10809" y="19428"/>
                  <a:pt x="10796" y="19423"/>
                  <a:pt x="10680" y="19416"/>
                </a:cubicBezTo>
                <a:cubicBezTo>
                  <a:pt x="10566" y="19410"/>
                  <a:pt x="10548" y="19401"/>
                  <a:pt x="10540" y="19352"/>
                </a:cubicBezTo>
                <a:cubicBezTo>
                  <a:pt x="10527" y="19268"/>
                  <a:pt x="10581" y="19229"/>
                  <a:pt x="10631" y="19288"/>
                </a:cubicBezTo>
                <a:cubicBezTo>
                  <a:pt x="10665" y="19329"/>
                  <a:pt x="10704" y="19335"/>
                  <a:pt x="10961" y="19336"/>
                </a:cubicBezTo>
                <a:lnTo>
                  <a:pt x="11252" y="19336"/>
                </a:lnTo>
                <a:lnTo>
                  <a:pt x="11278" y="19439"/>
                </a:lnTo>
                <a:lnTo>
                  <a:pt x="11305" y="19543"/>
                </a:lnTo>
                <a:lnTo>
                  <a:pt x="11490" y="19526"/>
                </a:lnTo>
                <a:cubicBezTo>
                  <a:pt x="11663" y="19511"/>
                  <a:pt x="11677" y="19513"/>
                  <a:pt x="11691" y="19559"/>
                </a:cubicBezTo>
                <a:cubicBezTo>
                  <a:pt x="11699" y="19586"/>
                  <a:pt x="11725" y="19615"/>
                  <a:pt x="11748" y="19623"/>
                </a:cubicBezTo>
                <a:cubicBezTo>
                  <a:pt x="11784" y="19636"/>
                  <a:pt x="11783" y="19642"/>
                  <a:pt x="11742" y="19682"/>
                </a:cubicBezTo>
                <a:cubicBezTo>
                  <a:pt x="11707" y="19717"/>
                  <a:pt x="11701" y="19740"/>
                  <a:pt x="11722" y="19773"/>
                </a:cubicBezTo>
                <a:cubicBezTo>
                  <a:pt x="11747" y="19812"/>
                  <a:pt x="11754" y="19810"/>
                  <a:pt x="11781" y="19747"/>
                </a:cubicBezTo>
                <a:lnTo>
                  <a:pt x="11811" y="19677"/>
                </a:lnTo>
                <a:lnTo>
                  <a:pt x="11891" y="19745"/>
                </a:lnTo>
                <a:cubicBezTo>
                  <a:pt x="11945" y="19790"/>
                  <a:pt x="11967" y="19827"/>
                  <a:pt x="11956" y="19856"/>
                </a:cubicBezTo>
                <a:cubicBezTo>
                  <a:pt x="11944" y="19890"/>
                  <a:pt x="11959" y="19903"/>
                  <a:pt x="12027" y="19915"/>
                </a:cubicBezTo>
                <a:cubicBezTo>
                  <a:pt x="12079" y="19924"/>
                  <a:pt x="12119" y="19948"/>
                  <a:pt x="12127" y="19974"/>
                </a:cubicBezTo>
                <a:cubicBezTo>
                  <a:pt x="12137" y="20007"/>
                  <a:pt x="12163" y="20017"/>
                  <a:pt x="12226" y="20013"/>
                </a:cubicBezTo>
                <a:cubicBezTo>
                  <a:pt x="12336" y="20005"/>
                  <a:pt x="12345" y="20076"/>
                  <a:pt x="12235" y="20087"/>
                </a:cubicBezTo>
                <a:cubicBezTo>
                  <a:pt x="12194" y="20092"/>
                  <a:pt x="12161" y="20105"/>
                  <a:pt x="12161" y="20117"/>
                </a:cubicBezTo>
                <a:cubicBezTo>
                  <a:pt x="12161" y="20149"/>
                  <a:pt x="12252" y="20144"/>
                  <a:pt x="12290" y="20110"/>
                </a:cubicBezTo>
                <a:cubicBezTo>
                  <a:pt x="12315" y="20088"/>
                  <a:pt x="12331" y="20088"/>
                  <a:pt x="12355" y="20110"/>
                </a:cubicBezTo>
                <a:cubicBezTo>
                  <a:pt x="12403" y="20152"/>
                  <a:pt x="12306" y="20235"/>
                  <a:pt x="12210" y="20235"/>
                </a:cubicBezTo>
                <a:cubicBezTo>
                  <a:pt x="12166" y="20235"/>
                  <a:pt x="12133" y="20248"/>
                  <a:pt x="12133" y="20265"/>
                </a:cubicBezTo>
                <a:cubicBezTo>
                  <a:pt x="12133" y="20288"/>
                  <a:pt x="12285" y="20294"/>
                  <a:pt x="12804" y="20294"/>
                </a:cubicBezTo>
                <a:lnTo>
                  <a:pt x="13474" y="20294"/>
                </a:lnTo>
                <a:lnTo>
                  <a:pt x="13469" y="20414"/>
                </a:lnTo>
                <a:lnTo>
                  <a:pt x="13465" y="20534"/>
                </a:lnTo>
                <a:lnTo>
                  <a:pt x="13561" y="20534"/>
                </a:lnTo>
                <a:cubicBezTo>
                  <a:pt x="13670" y="20534"/>
                  <a:pt x="13717" y="20590"/>
                  <a:pt x="13626" y="20611"/>
                </a:cubicBezTo>
                <a:cubicBezTo>
                  <a:pt x="13553" y="20628"/>
                  <a:pt x="13553" y="20666"/>
                  <a:pt x="13626" y="20666"/>
                </a:cubicBezTo>
                <a:cubicBezTo>
                  <a:pt x="13713" y="20666"/>
                  <a:pt x="13899" y="20810"/>
                  <a:pt x="13880" y="20863"/>
                </a:cubicBezTo>
                <a:cubicBezTo>
                  <a:pt x="13869" y="20894"/>
                  <a:pt x="13878" y="20906"/>
                  <a:pt x="13911" y="20906"/>
                </a:cubicBezTo>
                <a:cubicBezTo>
                  <a:pt x="13975" y="20906"/>
                  <a:pt x="14057" y="20974"/>
                  <a:pt x="14057" y="21028"/>
                </a:cubicBezTo>
                <a:cubicBezTo>
                  <a:pt x="14057" y="21064"/>
                  <a:pt x="14069" y="21069"/>
                  <a:pt x="14124" y="21051"/>
                </a:cubicBezTo>
                <a:cubicBezTo>
                  <a:pt x="14163" y="21037"/>
                  <a:pt x="14224" y="21036"/>
                  <a:pt x="14275" y="21049"/>
                </a:cubicBezTo>
                <a:cubicBezTo>
                  <a:pt x="14363" y="21071"/>
                  <a:pt x="14768" y="21063"/>
                  <a:pt x="14814" y="21038"/>
                </a:cubicBezTo>
                <a:cubicBezTo>
                  <a:pt x="14828" y="21031"/>
                  <a:pt x="14848" y="21035"/>
                  <a:pt x="14857" y="21049"/>
                </a:cubicBezTo>
                <a:cubicBezTo>
                  <a:pt x="14880" y="21081"/>
                  <a:pt x="15025" y="21080"/>
                  <a:pt x="15048" y="21047"/>
                </a:cubicBezTo>
                <a:cubicBezTo>
                  <a:pt x="15058" y="21033"/>
                  <a:pt x="15081" y="21027"/>
                  <a:pt x="15099" y="21033"/>
                </a:cubicBezTo>
                <a:cubicBezTo>
                  <a:pt x="15117" y="21039"/>
                  <a:pt x="15134" y="21033"/>
                  <a:pt x="15136" y="21018"/>
                </a:cubicBezTo>
                <a:cubicBezTo>
                  <a:pt x="15139" y="21002"/>
                  <a:pt x="15149" y="20954"/>
                  <a:pt x="15158" y="20912"/>
                </a:cubicBezTo>
                <a:cubicBezTo>
                  <a:pt x="15168" y="20865"/>
                  <a:pt x="15162" y="20819"/>
                  <a:pt x="15142" y="20799"/>
                </a:cubicBezTo>
                <a:cubicBezTo>
                  <a:pt x="15119" y="20773"/>
                  <a:pt x="15118" y="20752"/>
                  <a:pt x="15140" y="20715"/>
                </a:cubicBezTo>
                <a:cubicBezTo>
                  <a:pt x="15159" y="20684"/>
                  <a:pt x="15162" y="20651"/>
                  <a:pt x="15146" y="20625"/>
                </a:cubicBezTo>
                <a:cubicBezTo>
                  <a:pt x="15068" y="20491"/>
                  <a:pt x="15295" y="20424"/>
                  <a:pt x="15445" y="20536"/>
                </a:cubicBezTo>
                <a:cubicBezTo>
                  <a:pt x="15526" y="20596"/>
                  <a:pt x="15533" y="20596"/>
                  <a:pt x="15567" y="20555"/>
                </a:cubicBezTo>
                <a:cubicBezTo>
                  <a:pt x="15611" y="20502"/>
                  <a:pt x="15600" y="20468"/>
                  <a:pt x="15538" y="20459"/>
                </a:cubicBezTo>
                <a:cubicBezTo>
                  <a:pt x="15473" y="20451"/>
                  <a:pt x="15408" y="20402"/>
                  <a:pt x="15428" y="20374"/>
                </a:cubicBezTo>
                <a:cubicBezTo>
                  <a:pt x="15436" y="20362"/>
                  <a:pt x="15476" y="20358"/>
                  <a:pt x="15516" y="20366"/>
                </a:cubicBezTo>
                <a:lnTo>
                  <a:pt x="15589" y="20380"/>
                </a:lnTo>
                <a:lnTo>
                  <a:pt x="15589" y="19974"/>
                </a:lnTo>
                <a:lnTo>
                  <a:pt x="15589" y="19569"/>
                </a:lnTo>
                <a:lnTo>
                  <a:pt x="15506" y="19568"/>
                </a:lnTo>
                <a:cubicBezTo>
                  <a:pt x="15366" y="19564"/>
                  <a:pt x="15334" y="19562"/>
                  <a:pt x="15262" y="19566"/>
                </a:cubicBezTo>
                <a:cubicBezTo>
                  <a:pt x="15147" y="19572"/>
                  <a:pt x="15131" y="19537"/>
                  <a:pt x="15158" y="19331"/>
                </a:cubicBezTo>
                <a:cubicBezTo>
                  <a:pt x="15181" y="19159"/>
                  <a:pt x="15188" y="19144"/>
                  <a:pt x="15251" y="19133"/>
                </a:cubicBezTo>
                <a:cubicBezTo>
                  <a:pt x="15316" y="19121"/>
                  <a:pt x="15343" y="19084"/>
                  <a:pt x="15333" y="19020"/>
                </a:cubicBezTo>
                <a:cubicBezTo>
                  <a:pt x="15325" y="18969"/>
                  <a:pt x="15328" y="18884"/>
                  <a:pt x="15339" y="18822"/>
                </a:cubicBezTo>
                <a:cubicBezTo>
                  <a:pt x="15347" y="18778"/>
                  <a:pt x="15365" y="18763"/>
                  <a:pt x="15412" y="18763"/>
                </a:cubicBezTo>
                <a:cubicBezTo>
                  <a:pt x="15473" y="18763"/>
                  <a:pt x="15475" y="18767"/>
                  <a:pt x="15469" y="18947"/>
                </a:cubicBezTo>
                <a:cubicBezTo>
                  <a:pt x="15463" y="19120"/>
                  <a:pt x="15468" y="19133"/>
                  <a:pt x="15520" y="19133"/>
                </a:cubicBezTo>
                <a:cubicBezTo>
                  <a:pt x="15573" y="19133"/>
                  <a:pt x="15575" y="19120"/>
                  <a:pt x="15575" y="18837"/>
                </a:cubicBezTo>
                <a:cubicBezTo>
                  <a:pt x="15575" y="18569"/>
                  <a:pt x="15579" y="18538"/>
                  <a:pt x="15630" y="18497"/>
                </a:cubicBezTo>
                <a:cubicBezTo>
                  <a:pt x="15667" y="18467"/>
                  <a:pt x="15683" y="18433"/>
                  <a:pt x="15675" y="18396"/>
                </a:cubicBezTo>
                <a:cubicBezTo>
                  <a:pt x="15668" y="18361"/>
                  <a:pt x="15679" y="18333"/>
                  <a:pt x="15703" y="18325"/>
                </a:cubicBezTo>
                <a:cubicBezTo>
                  <a:pt x="15764" y="18304"/>
                  <a:pt x="15802" y="18359"/>
                  <a:pt x="15795" y="18453"/>
                </a:cubicBezTo>
                <a:cubicBezTo>
                  <a:pt x="15792" y="18501"/>
                  <a:pt x="15804" y="18555"/>
                  <a:pt x="15821" y="18573"/>
                </a:cubicBezTo>
                <a:cubicBezTo>
                  <a:pt x="15857" y="18612"/>
                  <a:pt x="16024" y="18618"/>
                  <a:pt x="16049" y="18582"/>
                </a:cubicBezTo>
                <a:cubicBezTo>
                  <a:pt x="16070" y="18552"/>
                  <a:pt x="16542" y="18549"/>
                  <a:pt x="16562" y="18578"/>
                </a:cubicBezTo>
                <a:cubicBezTo>
                  <a:pt x="16571" y="18590"/>
                  <a:pt x="16559" y="18614"/>
                  <a:pt x="16537" y="18631"/>
                </a:cubicBezTo>
                <a:cubicBezTo>
                  <a:pt x="16500" y="18657"/>
                  <a:pt x="16479" y="18750"/>
                  <a:pt x="16509" y="18750"/>
                </a:cubicBezTo>
                <a:cubicBezTo>
                  <a:pt x="16516" y="18750"/>
                  <a:pt x="16564" y="18728"/>
                  <a:pt x="16617" y="18702"/>
                </a:cubicBezTo>
                <a:cubicBezTo>
                  <a:pt x="16670" y="18675"/>
                  <a:pt x="16750" y="18655"/>
                  <a:pt x="16794" y="18655"/>
                </a:cubicBezTo>
                <a:cubicBezTo>
                  <a:pt x="16873" y="18655"/>
                  <a:pt x="16875" y="18650"/>
                  <a:pt x="16875" y="18535"/>
                </a:cubicBezTo>
                <a:cubicBezTo>
                  <a:pt x="16875" y="18470"/>
                  <a:pt x="16888" y="18411"/>
                  <a:pt x="16903" y="18403"/>
                </a:cubicBezTo>
                <a:cubicBezTo>
                  <a:pt x="16918" y="18395"/>
                  <a:pt x="16930" y="18350"/>
                  <a:pt x="16930" y="18305"/>
                </a:cubicBezTo>
                <a:cubicBezTo>
                  <a:pt x="16930" y="18170"/>
                  <a:pt x="17023" y="18044"/>
                  <a:pt x="17145" y="18012"/>
                </a:cubicBezTo>
                <a:cubicBezTo>
                  <a:pt x="17202" y="17996"/>
                  <a:pt x="17269" y="17989"/>
                  <a:pt x="17294" y="17998"/>
                </a:cubicBezTo>
                <a:cubicBezTo>
                  <a:pt x="17330" y="18010"/>
                  <a:pt x="17336" y="18002"/>
                  <a:pt x="17324" y="17956"/>
                </a:cubicBezTo>
                <a:cubicBezTo>
                  <a:pt x="17305" y="17888"/>
                  <a:pt x="17362" y="17781"/>
                  <a:pt x="17418" y="17777"/>
                </a:cubicBezTo>
                <a:cubicBezTo>
                  <a:pt x="17440" y="17775"/>
                  <a:pt x="17474" y="17771"/>
                  <a:pt x="17495" y="17770"/>
                </a:cubicBezTo>
                <a:cubicBezTo>
                  <a:pt x="17520" y="17768"/>
                  <a:pt x="17527" y="17749"/>
                  <a:pt x="17514" y="17706"/>
                </a:cubicBezTo>
                <a:cubicBezTo>
                  <a:pt x="17500" y="17656"/>
                  <a:pt x="17508" y="17641"/>
                  <a:pt x="17552" y="17631"/>
                </a:cubicBezTo>
                <a:cubicBezTo>
                  <a:pt x="17582" y="17624"/>
                  <a:pt x="17607" y="17605"/>
                  <a:pt x="17607" y="17587"/>
                </a:cubicBezTo>
                <a:cubicBezTo>
                  <a:pt x="17607" y="17532"/>
                  <a:pt x="17664" y="17521"/>
                  <a:pt x="17679" y="17573"/>
                </a:cubicBezTo>
                <a:cubicBezTo>
                  <a:pt x="17688" y="17601"/>
                  <a:pt x="17714" y="17624"/>
                  <a:pt x="17737" y="17624"/>
                </a:cubicBezTo>
                <a:cubicBezTo>
                  <a:pt x="17771" y="17624"/>
                  <a:pt x="17774" y="17599"/>
                  <a:pt x="17762" y="17480"/>
                </a:cubicBezTo>
                <a:cubicBezTo>
                  <a:pt x="17754" y="17400"/>
                  <a:pt x="17732" y="17319"/>
                  <a:pt x="17713" y="17299"/>
                </a:cubicBezTo>
                <a:cubicBezTo>
                  <a:pt x="17687" y="17271"/>
                  <a:pt x="17687" y="17255"/>
                  <a:pt x="17711" y="17234"/>
                </a:cubicBezTo>
                <a:cubicBezTo>
                  <a:pt x="17729" y="17218"/>
                  <a:pt x="17742" y="17134"/>
                  <a:pt x="17742" y="17033"/>
                </a:cubicBezTo>
                <a:cubicBezTo>
                  <a:pt x="17742" y="16899"/>
                  <a:pt x="17753" y="16854"/>
                  <a:pt x="17784" y="16843"/>
                </a:cubicBezTo>
                <a:cubicBezTo>
                  <a:pt x="17806" y="16836"/>
                  <a:pt x="17819" y="16819"/>
                  <a:pt x="17811" y="16808"/>
                </a:cubicBezTo>
                <a:cubicBezTo>
                  <a:pt x="17804" y="16798"/>
                  <a:pt x="17846" y="16756"/>
                  <a:pt x="17906" y="16715"/>
                </a:cubicBezTo>
                <a:cubicBezTo>
                  <a:pt x="17965" y="16673"/>
                  <a:pt x="18014" y="16619"/>
                  <a:pt x="18014" y="16596"/>
                </a:cubicBezTo>
                <a:cubicBezTo>
                  <a:pt x="18014" y="16573"/>
                  <a:pt x="18021" y="16548"/>
                  <a:pt x="18030" y="16541"/>
                </a:cubicBezTo>
                <a:cubicBezTo>
                  <a:pt x="18063" y="16511"/>
                  <a:pt x="18153" y="16556"/>
                  <a:pt x="18191" y="16621"/>
                </a:cubicBezTo>
                <a:cubicBezTo>
                  <a:pt x="18229" y="16687"/>
                  <a:pt x="18241" y="16690"/>
                  <a:pt x="18425" y="16690"/>
                </a:cubicBezTo>
                <a:cubicBezTo>
                  <a:pt x="18604" y="16690"/>
                  <a:pt x="18615" y="16687"/>
                  <a:pt x="18602" y="16642"/>
                </a:cubicBezTo>
                <a:cubicBezTo>
                  <a:pt x="18591" y="16605"/>
                  <a:pt x="18609" y="16584"/>
                  <a:pt x="18671" y="16556"/>
                </a:cubicBezTo>
                <a:cubicBezTo>
                  <a:pt x="18731" y="16529"/>
                  <a:pt x="18744" y="16512"/>
                  <a:pt x="18722" y="16492"/>
                </a:cubicBezTo>
                <a:cubicBezTo>
                  <a:pt x="18670" y="16446"/>
                  <a:pt x="18688" y="16358"/>
                  <a:pt x="18757" y="16318"/>
                </a:cubicBezTo>
                <a:lnTo>
                  <a:pt x="18822" y="16280"/>
                </a:lnTo>
                <a:lnTo>
                  <a:pt x="18755" y="16193"/>
                </a:lnTo>
                <a:cubicBezTo>
                  <a:pt x="18714" y="16139"/>
                  <a:pt x="18698" y="16097"/>
                  <a:pt x="18714" y="16084"/>
                </a:cubicBezTo>
                <a:cubicBezTo>
                  <a:pt x="18730" y="16070"/>
                  <a:pt x="18731" y="16036"/>
                  <a:pt x="18714" y="15993"/>
                </a:cubicBezTo>
                <a:cubicBezTo>
                  <a:pt x="18694" y="15942"/>
                  <a:pt x="18696" y="15913"/>
                  <a:pt x="18720" y="15887"/>
                </a:cubicBezTo>
                <a:cubicBezTo>
                  <a:pt x="18747" y="15858"/>
                  <a:pt x="18744" y="15852"/>
                  <a:pt x="18710" y="15852"/>
                </a:cubicBezTo>
                <a:cubicBezTo>
                  <a:pt x="18656" y="15852"/>
                  <a:pt x="18646" y="15837"/>
                  <a:pt x="18626" y="15725"/>
                </a:cubicBezTo>
                <a:cubicBezTo>
                  <a:pt x="18612" y="15651"/>
                  <a:pt x="18620" y="15624"/>
                  <a:pt x="18673" y="15578"/>
                </a:cubicBezTo>
                <a:cubicBezTo>
                  <a:pt x="18721" y="15535"/>
                  <a:pt x="18732" y="15511"/>
                  <a:pt x="18712" y="15480"/>
                </a:cubicBezTo>
                <a:cubicBezTo>
                  <a:pt x="18669" y="15412"/>
                  <a:pt x="18573" y="15338"/>
                  <a:pt x="18529" y="15338"/>
                </a:cubicBezTo>
                <a:cubicBezTo>
                  <a:pt x="18502" y="15337"/>
                  <a:pt x="18483" y="15303"/>
                  <a:pt x="18472" y="15240"/>
                </a:cubicBezTo>
                <a:cubicBezTo>
                  <a:pt x="18463" y="15188"/>
                  <a:pt x="18452" y="15156"/>
                  <a:pt x="18449" y="15169"/>
                </a:cubicBezTo>
                <a:cubicBezTo>
                  <a:pt x="18438" y="15206"/>
                  <a:pt x="18429" y="15238"/>
                  <a:pt x="18425" y="15261"/>
                </a:cubicBezTo>
                <a:cubicBezTo>
                  <a:pt x="18423" y="15273"/>
                  <a:pt x="18402" y="15269"/>
                  <a:pt x="18380" y="15252"/>
                </a:cubicBezTo>
                <a:cubicBezTo>
                  <a:pt x="18357" y="15236"/>
                  <a:pt x="18298" y="15204"/>
                  <a:pt x="18250" y="15181"/>
                </a:cubicBezTo>
                <a:cubicBezTo>
                  <a:pt x="18172" y="15144"/>
                  <a:pt x="18163" y="15129"/>
                  <a:pt x="18171" y="15053"/>
                </a:cubicBezTo>
                <a:cubicBezTo>
                  <a:pt x="18180" y="14967"/>
                  <a:pt x="18179" y="14966"/>
                  <a:pt x="18083" y="14966"/>
                </a:cubicBezTo>
                <a:cubicBezTo>
                  <a:pt x="18021" y="14966"/>
                  <a:pt x="17980" y="14952"/>
                  <a:pt x="17971" y="14929"/>
                </a:cubicBezTo>
                <a:cubicBezTo>
                  <a:pt x="17961" y="14907"/>
                  <a:pt x="17918" y="14893"/>
                  <a:pt x="17860" y="14893"/>
                </a:cubicBezTo>
                <a:cubicBezTo>
                  <a:pt x="17803" y="14893"/>
                  <a:pt x="17762" y="14880"/>
                  <a:pt x="17752" y="14858"/>
                </a:cubicBezTo>
                <a:cubicBezTo>
                  <a:pt x="17744" y="14838"/>
                  <a:pt x="17747" y="14674"/>
                  <a:pt x="17760" y="14493"/>
                </a:cubicBezTo>
                <a:cubicBezTo>
                  <a:pt x="17782" y="14187"/>
                  <a:pt x="17787" y="14163"/>
                  <a:pt x="17837" y="14161"/>
                </a:cubicBezTo>
                <a:cubicBezTo>
                  <a:pt x="18024" y="14153"/>
                  <a:pt x="18014" y="14165"/>
                  <a:pt x="18014" y="13992"/>
                </a:cubicBezTo>
                <a:cubicBezTo>
                  <a:pt x="18014" y="13822"/>
                  <a:pt x="18062" y="13734"/>
                  <a:pt x="18142" y="13761"/>
                </a:cubicBezTo>
                <a:cubicBezTo>
                  <a:pt x="18176" y="13772"/>
                  <a:pt x="18180" y="13755"/>
                  <a:pt x="18169" y="13662"/>
                </a:cubicBezTo>
                <a:cubicBezTo>
                  <a:pt x="18159" y="13569"/>
                  <a:pt x="18167" y="13546"/>
                  <a:pt x="18209" y="13526"/>
                </a:cubicBezTo>
                <a:cubicBezTo>
                  <a:pt x="18237" y="13513"/>
                  <a:pt x="18252" y="13492"/>
                  <a:pt x="18244" y="13481"/>
                </a:cubicBezTo>
                <a:cubicBezTo>
                  <a:pt x="18236" y="13470"/>
                  <a:pt x="18248" y="13448"/>
                  <a:pt x="18270" y="13432"/>
                </a:cubicBezTo>
                <a:cubicBezTo>
                  <a:pt x="18301" y="13409"/>
                  <a:pt x="18332" y="13413"/>
                  <a:pt x="18413" y="13448"/>
                </a:cubicBezTo>
                <a:cubicBezTo>
                  <a:pt x="18469" y="13472"/>
                  <a:pt x="18515" y="13509"/>
                  <a:pt x="18515" y="13528"/>
                </a:cubicBezTo>
                <a:cubicBezTo>
                  <a:pt x="18515" y="13547"/>
                  <a:pt x="18545" y="13569"/>
                  <a:pt x="18582" y="13576"/>
                </a:cubicBezTo>
                <a:cubicBezTo>
                  <a:pt x="18640" y="13589"/>
                  <a:pt x="18651" y="13605"/>
                  <a:pt x="18651" y="13686"/>
                </a:cubicBezTo>
                <a:lnTo>
                  <a:pt x="18651" y="13780"/>
                </a:lnTo>
                <a:lnTo>
                  <a:pt x="18865" y="13780"/>
                </a:lnTo>
                <a:cubicBezTo>
                  <a:pt x="19013" y="13780"/>
                  <a:pt x="19084" y="13789"/>
                  <a:pt x="19092" y="13809"/>
                </a:cubicBezTo>
                <a:cubicBezTo>
                  <a:pt x="19108" y="13853"/>
                  <a:pt x="19251" y="13847"/>
                  <a:pt x="19271" y="13803"/>
                </a:cubicBezTo>
                <a:cubicBezTo>
                  <a:pt x="19283" y="13775"/>
                  <a:pt x="19318" y="13768"/>
                  <a:pt x="19402" y="13773"/>
                </a:cubicBezTo>
                <a:cubicBezTo>
                  <a:pt x="19503" y="13779"/>
                  <a:pt x="19516" y="13786"/>
                  <a:pt x="19518" y="13839"/>
                </a:cubicBezTo>
                <a:cubicBezTo>
                  <a:pt x="19525" y="13989"/>
                  <a:pt x="19539" y="14019"/>
                  <a:pt x="19556" y="13922"/>
                </a:cubicBezTo>
                <a:cubicBezTo>
                  <a:pt x="19576" y="13802"/>
                  <a:pt x="19650" y="13791"/>
                  <a:pt x="19662" y="13905"/>
                </a:cubicBezTo>
                <a:cubicBezTo>
                  <a:pt x="19669" y="13967"/>
                  <a:pt x="19680" y="13981"/>
                  <a:pt x="19725" y="13976"/>
                </a:cubicBezTo>
                <a:cubicBezTo>
                  <a:pt x="19768" y="13972"/>
                  <a:pt x="19783" y="13987"/>
                  <a:pt x="19790" y="14042"/>
                </a:cubicBezTo>
                <a:cubicBezTo>
                  <a:pt x="19795" y="14081"/>
                  <a:pt x="19826" y="14130"/>
                  <a:pt x="19859" y="14152"/>
                </a:cubicBezTo>
                <a:cubicBezTo>
                  <a:pt x="19914" y="14189"/>
                  <a:pt x="19918" y="14207"/>
                  <a:pt x="19906" y="14430"/>
                </a:cubicBezTo>
                <a:cubicBezTo>
                  <a:pt x="19897" y="14585"/>
                  <a:pt x="19898" y="14640"/>
                  <a:pt x="19914" y="14590"/>
                </a:cubicBezTo>
                <a:cubicBezTo>
                  <a:pt x="19941" y="14501"/>
                  <a:pt x="19983" y="14469"/>
                  <a:pt x="20026" y="14507"/>
                </a:cubicBezTo>
                <a:cubicBezTo>
                  <a:pt x="20042" y="14521"/>
                  <a:pt x="20076" y="14534"/>
                  <a:pt x="20101" y="14534"/>
                </a:cubicBezTo>
                <a:cubicBezTo>
                  <a:pt x="20200" y="14534"/>
                  <a:pt x="20241" y="14622"/>
                  <a:pt x="20197" y="14743"/>
                </a:cubicBezTo>
                <a:cubicBezTo>
                  <a:pt x="20185" y="14776"/>
                  <a:pt x="20194" y="14797"/>
                  <a:pt x="20225" y="14807"/>
                </a:cubicBezTo>
                <a:cubicBezTo>
                  <a:pt x="20253" y="14817"/>
                  <a:pt x="20265" y="14840"/>
                  <a:pt x="20256" y="14870"/>
                </a:cubicBezTo>
                <a:cubicBezTo>
                  <a:pt x="20243" y="14915"/>
                  <a:pt x="20254" y="14917"/>
                  <a:pt x="20553" y="14917"/>
                </a:cubicBezTo>
                <a:lnTo>
                  <a:pt x="20866" y="14917"/>
                </a:lnTo>
                <a:lnTo>
                  <a:pt x="20852" y="14807"/>
                </a:lnTo>
                <a:cubicBezTo>
                  <a:pt x="20840" y="14712"/>
                  <a:pt x="20844" y="14694"/>
                  <a:pt x="20889" y="14684"/>
                </a:cubicBezTo>
                <a:cubicBezTo>
                  <a:pt x="20938" y="14673"/>
                  <a:pt x="20940" y="14668"/>
                  <a:pt x="20899" y="14628"/>
                </a:cubicBezTo>
                <a:cubicBezTo>
                  <a:pt x="20866" y="14596"/>
                  <a:pt x="20862" y="14575"/>
                  <a:pt x="20883" y="14540"/>
                </a:cubicBezTo>
                <a:cubicBezTo>
                  <a:pt x="20899" y="14514"/>
                  <a:pt x="20904" y="14487"/>
                  <a:pt x="20895" y="14479"/>
                </a:cubicBezTo>
                <a:cubicBezTo>
                  <a:pt x="20886" y="14471"/>
                  <a:pt x="20893" y="14449"/>
                  <a:pt x="20911" y="14430"/>
                </a:cubicBezTo>
                <a:cubicBezTo>
                  <a:pt x="20934" y="14406"/>
                  <a:pt x="20934" y="14390"/>
                  <a:pt x="20913" y="14378"/>
                </a:cubicBezTo>
                <a:cubicBezTo>
                  <a:pt x="20891" y="14366"/>
                  <a:pt x="20891" y="14353"/>
                  <a:pt x="20913" y="14329"/>
                </a:cubicBezTo>
                <a:cubicBezTo>
                  <a:pt x="20930" y="14311"/>
                  <a:pt x="20939" y="14287"/>
                  <a:pt x="20931" y="14275"/>
                </a:cubicBezTo>
                <a:cubicBezTo>
                  <a:pt x="20922" y="14264"/>
                  <a:pt x="20933" y="14234"/>
                  <a:pt x="20954" y="14209"/>
                </a:cubicBezTo>
                <a:cubicBezTo>
                  <a:pt x="21000" y="14156"/>
                  <a:pt x="21013" y="13780"/>
                  <a:pt x="20968" y="13804"/>
                </a:cubicBezTo>
                <a:cubicBezTo>
                  <a:pt x="20928" y="13826"/>
                  <a:pt x="20904" y="13754"/>
                  <a:pt x="20935" y="13705"/>
                </a:cubicBezTo>
                <a:cubicBezTo>
                  <a:pt x="20955" y="13673"/>
                  <a:pt x="20944" y="13647"/>
                  <a:pt x="20881" y="13592"/>
                </a:cubicBezTo>
                <a:cubicBezTo>
                  <a:pt x="20827" y="13544"/>
                  <a:pt x="20805" y="13502"/>
                  <a:pt x="20811" y="13460"/>
                </a:cubicBezTo>
                <a:cubicBezTo>
                  <a:pt x="20821" y="13383"/>
                  <a:pt x="20885" y="13363"/>
                  <a:pt x="20905" y="13430"/>
                </a:cubicBezTo>
                <a:cubicBezTo>
                  <a:pt x="20919" y="13479"/>
                  <a:pt x="20922" y="13479"/>
                  <a:pt x="20956" y="13439"/>
                </a:cubicBezTo>
                <a:cubicBezTo>
                  <a:pt x="20976" y="13416"/>
                  <a:pt x="20993" y="13388"/>
                  <a:pt x="20994" y="13378"/>
                </a:cubicBezTo>
                <a:cubicBezTo>
                  <a:pt x="20995" y="13350"/>
                  <a:pt x="20846" y="13358"/>
                  <a:pt x="20813" y="13387"/>
                </a:cubicBezTo>
                <a:cubicBezTo>
                  <a:pt x="20770" y="13425"/>
                  <a:pt x="20600" y="13424"/>
                  <a:pt x="20547" y="13385"/>
                </a:cubicBezTo>
                <a:cubicBezTo>
                  <a:pt x="20521" y="13366"/>
                  <a:pt x="20507" y="13328"/>
                  <a:pt x="20514" y="13298"/>
                </a:cubicBezTo>
                <a:cubicBezTo>
                  <a:pt x="20523" y="13256"/>
                  <a:pt x="20511" y="13246"/>
                  <a:pt x="20459" y="13246"/>
                </a:cubicBezTo>
                <a:cubicBezTo>
                  <a:pt x="20364" y="13246"/>
                  <a:pt x="20338" y="13212"/>
                  <a:pt x="20370" y="13137"/>
                </a:cubicBezTo>
                <a:cubicBezTo>
                  <a:pt x="20391" y="13087"/>
                  <a:pt x="20414" y="13072"/>
                  <a:pt x="20478" y="13072"/>
                </a:cubicBezTo>
                <a:cubicBezTo>
                  <a:pt x="20536" y="13072"/>
                  <a:pt x="20561" y="13062"/>
                  <a:pt x="20561" y="13034"/>
                </a:cubicBezTo>
                <a:cubicBezTo>
                  <a:pt x="20561" y="13001"/>
                  <a:pt x="20538" y="12997"/>
                  <a:pt x="20419" y="13010"/>
                </a:cubicBezTo>
                <a:cubicBezTo>
                  <a:pt x="20336" y="13018"/>
                  <a:pt x="20270" y="13039"/>
                  <a:pt x="20256" y="13060"/>
                </a:cubicBezTo>
                <a:cubicBezTo>
                  <a:pt x="20220" y="13117"/>
                  <a:pt x="20100" y="13040"/>
                  <a:pt x="20114" y="12970"/>
                </a:cubicBezTo>
                <a:cubicBezTo>
                  <a:pt x="20126" y="12912"/>
                  <a:pt x="20087" y="12838"/>
                  <a:pt x="20057" y="12864"/>
                </a:cubicBezTo>
                <a:cubicBezTo>
                  <a:pt x="20019" y="12897"/>
                  <a:pt x="19939" y="12830"/>
                  <a:pt x="19922" y="12751"/>
                </a:cubicBezTo>
                <a:lnTo>
                  <a:pt x="19904" y="12667"/>
                </a:lnTo>
                <a:lnTo>
                  <a:pt x="19701" y="12660"/>
                </a:lnTo>
                <a:lnTo>
                  <a:pt x="19497" y="12653"/>
                </a:lnTo>
                <a:lnTo>
                  <a:pt x="19487" y="12572"/>
                </a:lnTo>
                <a:cubicBezTo>
                  <a:pt x="19481" y="12527"/>
                  <a:pt x="19463" y="12475"/>
                  <a:pt x="19446" y="12457"/>
                </a:cubicBezTo>
                <a:cubicBezTo>
                  <a:pt x="19422" y="12432"/>
                  <a:pt x="19422" y="12417"/>
                  <a:pt x="19446" y="12396"/>
                </a:cubicBezTo>
                <a:cubicBezTo>
                  <a:pt x="19476" y="12370"/>
                  <a:pt x="19491" y="12283"/>
                  <a:pt x="19465" y="12283"/>
                </a:cubicBezTo>
                <a:cubicBezTo>
                  <a:pt x="19459" y="12283"/>
                  <a:pt x="19412" y="12303"/>
                  <a:pt x="19363" y="12328"/>
                </a:cubicBezTo>
                <a:cubicBezTo>
                  <a:pt x="19314" y="12354"/>
                  <a:pt x="19256" y="12373"/>
                  <a:pt x="19233" y="12370"/>
                </a:cubicBezTo>
                <a:cubicBezTo>
                  <a:pt x="19166" y="12361"/>
                  <a:pt x="19127" y="12330"/>
                  <a:pt x="19141" y="12299"/>
                </a:cubicBezTo>
                <a:cubicBezTo>
                  <a:pt x="19150" y="12277"/>
                  <a:pt x="19115" y="12271"/>
                  <a:pt x="19005" y="12276"/>
                </a:cubicBezTo>
                <a:cubicBezTo>
                  <a:pt x="18879" y="12282"/>
                  <a:pt x="18851" y="12276"/>
                  <a:pt x="18826" y="12234"/>
                </a:cubicBezTo>
                <a:cubicBezTo>
                  <a:pt x="18810" y="12207"/>
                  <a:pt x="18804" y="12177"/>
                  <a:pt x="18812" y="12165"/>
                </a:cubicBezTo>
                <a:cubicBezTo>
                  <a:pt x="18835" y="12133"/>
                  <a:pt x="18770" y="12102"/>
                  <a:pt x="18677" y="12102"/>
                </a:cubicBezTo>
                <a:cubicBezTo>
                  <a:pt x="18609" y="12102"/>
                  <a:pt x="18597" y="12095"/>
                  <a:pt x="18604" y="12052"/>
                </a:cubicBezTo>
                <a:cubicBezTo>
                  <a:pt x="18608" y="12023"/>
                  <a:pt x="18601" y="11994"/>
                  <a:pt x="18586" y="11986"/>
                </a:cubicBezTo>
                <a:cubicBezTo>
                  <a:pt x="18552" y="11967"/>
                  <a:pt x="18625" y="11836"/>
                  <a:pt x="18686" y="11805"/>
                </a:cubicBezTo>
                <a:cubicBezTo>
                  <a:pt x="18728" y="11784"/>
                  <a:pt x="18726" y="11778"/>
                  <a:pt x="18677" y="11746"/>
                </a:cubicBezTo>
                <a:cubicBezTo>
                  <a:pt x="18626" y="11712"/>
                  <a:pt x="18624" y="11715"/>
                  <a:pt x="18616" y="11779"/>
                </a:cubicBezTo>
                <a:cubicBezTo>
                  <a:pt x="18604" y="11877"/>
                  <a:pt x="18550" y="11906"/>
                  <a:pt x="18421" y="11887"/>
                </a:cubicBezTo>
                <a:cubicBezTo>
                  <a:pt x="18296" y="11868"/>
                  <a:pt x="18265" y="11840"/>
                  <a:pt x="18313" y="11789"/>
                </a:cubicBezTo>
                <a:cubicBezTo>
                  <a:pt x="18357" y="11742"/>
                  <a:pt x="18349" y="11737"/>
                  <a:pt x="18183" y="11718"/>
                </a:cubicBezTo>
                <a:cubicBezTo>
                  <a:pt x="18068" y="11705"/>
                  <a:pt x="18041" y="11707"/>
                  <a:pt x="18041" y="11735"/>
                </a:cubicBezTo>
                <a:cubicBezTo>
                  <a:pt x="18041" y="11755"/>
                  <a:pt x="18011" y="11796"/>
                  <a:pt x="17975" y="11826"/>
                </a:cubicBezTo>
                <a:cubicBezTo>
                  <a:pt x="17920" y="11871"/>
                  <a:pt x="17896" y="11877"/>
                  <a:pt x="17833" y="11859"/>
                </a:cubicBezTo>
                <a:cubicBezTo>
                  <a:pt x="17753" y="11835"/>
                  <a:pt x="17752" y="11830"/>
                  <a:pt x="17740" y="11600"/>
                </a:cubicBezTo>
                <a:lnTo>
                  <a:pt x="17735" y="11504"/>
                </a:lnTo>
                <a:lnTo>
                  <a:pt x="17331" y="11504"/>
                </a:lnTo>
                <a:cubicBezTo>
                  <a:pt x="16933" y="11504"/>
                  <a:pt x="16927" y="11503"/>
                  <a:pt x="16877" y="11445"/>
                </a:cubicBezTo>
                <a:cubicBezTo>
                  <a:pt x="16849" y="11412"/>
                  <a:pt x="16831" y="11377"/>
                  <a:pt x="16838" y="11367"/>
                </a:cubicBezTo>
                <a:cubicBezTo>
                  <a:pt x="16845" y="11357"/>
                  <a:pt x="16830" y="11348"/>
                  <a:pt x="16802" y="11348"/>
                </a:cubicBezTo>
                <a:cubicBezTo>
                  <a:pt x="16729" y="11348"/>
                  <a:pt x="16640" y="11287"/>
                  <a:pt x="16592" y="11202"/>
                </a:cubicBezTo>
                <a:cubicBezTo>
                  <a:pt x="16568" y="11160"/>
                  <a:pt x="16551" y="11123"/>
                  <a:pt x="16551" y="11120"/>
                </a:cubicBezTo>
                <a:cubicBezTo>
                  <a:pt x="16551" y="11102"/>
                  <a:pt x="16832" y="10993"/>
                  <a:pt x="16851" y="11003"/>
                </a:cubicBezTo>
                <a:cubicBezTo>
                  <a:pt x="16864" y="11010"/>
                  <a:pt x="16875" y="10995"/>
                  <a:pt x="16875" y="10969"/>
                </a:cubicBezTo>
                <a:cubicBezTo>
                  <a:pt x="16875" y="10942"/>
                  <a:pt x="16887" y="10914"/>
                  <a:pt x="16901" y="10906"/>
                </a:cubicBezTo>
                <a:cubicBezTo>
                  <a:pt x="16944" y="10882"/>
                  <a:pt x="16967" y="10539"/>
                  <a:pt x="16932" y="10437"/>
                </a:cubicBezTo>
                <a:cubicBezTo>
                  <a:pt x="16915" y="10385"/>
                  <a:pt x="16888" y="10343"/>
                  <a:pt x="16873" y="10343"/>
                </a:cubicBezTo>
                <a:cubicBezTo>
                  <a:pt x="16858" y="10343"/>
                  <a:pt x="16795" y="10320"/>
                  <a:pt x="16733" y="10294"/>
                </a:cubicBezTo>
                <a:cubicBezTo>
                  <a:pt x="16644" y="10256"/>
                  <a:pt x="16566" y="10247"/>
                  <a:pt x="16344" y="10247"/>
                </a:cubicBezTo>
                <a:cubicBezTo>
                  <a:pt x="16188" y="10247"/>
                  <a:pt x="16058" y="10256"/>
                  <a:pt x="16049" y="10270"/>
                </a:cubicBezTo>
                <a:cubicBezTo>
                  <a:pt x="16040" y="10283"/>
                  <a:pt x="15992" y="10294"/>
                  <a:pt x="15943" y="10294"/>
                </a:cubicBezTo>
                <a:cubicBezTo>
                  <a:pt x="15893" y="10294"/>
                  <a:pt x="15839" y="10308"/>
                  <a:pt x="15823" y="10325"/>
                </a:cubicBezTo>
                <a:cubicBezTo>
                  <a:pt x="15793" y="10357"/>
                  <a:pt x="15657" y="10361"/>
                  <a:pt x="15603" y="10331"/>
                </a:cubicBezTo>
                <a:cubicBezTo>
                  <a:pt x="15574" y="10315"/>
                  <a:pt x="15570" y="10126"/>
                  <a:pt x="15597" y="10059"/>
                </a:cubicBezTo>
                <a:cubicBezTo>
                  <a:pt x="15603" y="10043"/>
                  <a:pt x="15661" y="10007"/>
                  <a:pt x="15726" y="9981"/>
                </a:cubicBezTo>
                <a:cubicBezTo>
                  <a:pt x="15825" y="9941"/>
                  <a:pt x="15846" y="9923"/>
                  <a:pt x="15846" y="9868"/>
                </a:cubicBezTo>
                <a:cubicBezTo>
                  <a:pt x="15846" y="9780"/>
                  <a:pt x="15800" y="9743"/>
                  <a:pt x="15689" y="9743"/>
                </a:cubicBezTo>
                <a:cubicBezTo>
                  <a:pt x="15613" y="9743"/>
                  <a:pt x="15595" y="9732"/>
                  <a:pt x="15571" y="9672"/>
                </a:cubicBezTo>
                <a:cubicBezTo>
                  <a:pt x="15530" y="9568"/>
                  <a:pt x="15467" y="9578"/>
                  <a:pt x="15463" y="9689"/>
                </a:cubicBezTo>
                <a:cubicBezTo>
                  <a:pt x="15461" y="9738"/>
                  <a:pt x="15462" y="9792"/>
                  <a:pt x="15465" y="9809"/>
                </a:cubicBezTo>
                <a:cubicBezTo>
                  <a:pt x="15470" y="9841"/>
                  <a:pt x="15359" y="9890"/>
                  <a:pt x="15323" y="9872"/>
                </a:cubicBezTo>
                <a:cubicBezTo>
                  <a:pt x="15312" y="9866"/>
                  <a:pt x="15304" y="9802"/>
                  <a:pt x="15304" y="9731"/>
                </a:cubicBezTo>
                <a:cubicBezTo>
                  <a:pt x="15304" y="9616"/>
                  <a:pt x="15298" y="9600"/>
                  <a:pt x="15251" y="9600"/>
                </a:cubicBezTo>
                <a:cubicBezTo>
                  <a:pt x="15202" y="9600"/>
                  <a:pt x="15195" y="9616"/>
                  <a:pt x="15195" y="9753"/>
                </a:cubicBezTo>
                <a:cubicBezTo>
                  <a:pt x="15195" y="9872"/>
                  <a:pt x="15205" y="9909"/>
                  <a:pt x="15239" y="9920"/>
                </a:cubicBezTo>
                <a:cubicBezTo>
                  <a:pt x="15276" y="9933"/>
                  <a:pt x="15274" y="9944"/>
                  <a:pt x="15219" y="9995"/>
                </a:cubicBezTo>
                <a:cubicBezTo>
                  <a:pt x="15168" y="10042"/>
                  <a:pt x="15150" y="10048"/>
                  <a:pt x="15129" y="10023"/>
                </a:cubicBezTo>
                <a:cubicBezTo>
                  <a:pt x="15114" y="10005"/>
                  <a:pt x="15026" y="9985"/>
                  <a:pt x="14934" y="9978"/>
                </a:cubicBezTo>
                <a:cubicBezTo>
                  <a:pt x="14777" y="9965"/>
                  <a:pt x="14765" y="9968"/>
                  <a:pt x="14757" y="10016"/>
                </a:cubicBezTo>
                <a:cubicBezTo>
                  <a:pt x="14750" y="10057"/>
                  <a:pt x="14731" y="10066"/>
                  <a:pt x="14655" y="10066"/>
                </a:cubicBezTo>
                <a:cubicBezTo>
                  <a:pt x="14580" y="10066"/>
                  <a:pt x="14559" y="10058"/>
                  <a:pt x="14562" y="10025"/>
                </a:cubicBezTo>
                <a:cubicBezTo>
                  <a:pt x="14565" y="9992"/>
                  <a:pt x="14550" y="9983"/>
                  <a:pt x="14495" y="9988"/>
                </a:cubicBezTo>
                <a:cubicBezTo>
                  <a:pt x="14430" y="9994"/>
                  <a:pt x="14424" y="9988"/>
                  <a:pt x="14428" y="9917"/>
                </a:cubicBezTo>
                <a:cubicBezTo>
                  <a:pt x="14433" y="9848"/>
                  <a:pt x="14426" y="9839"/>
                  <a:pt x="14365" y="9839"/>
                </a:cubicBezTo>
                <a:cubicBezTo>
                  <a:pt x="14320" y="9839"/>
                  <a:pt x="14292" y="9824"/>
                  <a:pt x="14283" y="9792"/>
                </a:cubicBezTo>
                <a:cubicBezTo>
                  <a:pt x="14266" y="9734"/>
                  <a:pt x="14251" y="9732"/>
                  <a:pt x="14192" y="9779"/>
                </a:cubicBezTo>
                <a:cubicBezTo>
                  <a:pt x="14154" y="9810"/>
                  <a:pt x="14141" y="9810"/>
                  <a:pt x="14096" y="9781"/>
                </a:cubicBezTo>
                <a:cubicBezTo>
                  <a:pt x="14045" y="9748"/>
                  <a:pt x="14046" y="9746"/>
                  <a:pt x="14098" y="9696"/>
                </a:cubicBezTo>
                <a:cubicBezTo>
                  <a:pt x="14131" y="9664"/>
                  <a:pt x="14175" y="9648"/>
                  <a:pt x="14218" y="9653"/>
                </a:cubicBezTo>
                <a:cubicBezTo>
                  <a:pt x="14266" y="9657"/>
                  <a:pt x="14290" y="9647"/>
                  <a:pt x="14297" y="9618"/>
                </a:cubicBezTo>
                <a:cubicBezTo>
                  <a:pt x="14307" y="9570"/>
                  <a:pt x="14263" y="9566"/>
                  <a:pt x="14102" y="9599"/>
                </a:cubicBezTo>
                <a:cubicBezTo>
                  <a:pt x="13972" y="9625"/>
                  <a:pt x="13868" y="9596"/>
                  <a:pt x="13868" y="9531"/>
                </a:cubicBezTo>
                <a:cubicBezTo>
                  <a:pt x="13868" y="9505"/>
                  <a:pt x="13857" y="9476"/>
                  <a:pt x="13842" y="9468"/>
                </a:cubicBezTo>
                <a:cubicBezTo>
                  <a:pt x="13828" y="9460"/>
                  <a:pt x="13822" y="9439"/>
                  <a:pt x="13830" y="9420"/>
                </a:cubicBezTo>
                <a:cubicBezTo>
                  <a:pt x="13839" y="9400"/>
                  <a:pt x="13838" y="9366"/>
                  <a:pt x="13829" y="9343"/>
                </a:cubicBezTo>
                <a:cubicBezTo>
                  <a:pt x="13813" y="9308"/>
                  <a:pt x="13801" y="9312"/>
                  <a:pt x="13746" y="9373"/>
                </a:cubicBezTo>
                <a:lnTo>
                  <a:pt x="13683" y="9444"/>
                </a:lnTo>
                <a:lnTo>
                  <a:pt x="13642" y="9362"/>
                </a:lnTo>
                <a:cubicBezTo>
                  <a:pt x="13620" y="9317"/>
                  <a:pt x="13609" y="9265"/>
                  <a:pt x="13616" y="9247"/>
                </a:cubicBezTo>
                <a:cubicBezTo>
                  <a:pt x="13629" y="9217"/>
                  <a:pt x="13604" y="9211"/>
                  <a:pt x="13461" y="9207"/>
                </a:cubicBezTo>
                <a:cubicBezTo>
                  <a:pt x="13400" y="9206"/>
                  <a:pt x="13396" y="9196"/>
                  <a:pt x="13404" y="9124"/>
                </a:cubicBezTo>
                <a:cubicBezTo>
                  <a:pt x="13409" y="9073"/>
                  <a:pt x="13402" y="9048"/>
                  <a:pt x="13384" y="9058"/>
                </a:cubicBezTo>
                <a:cubicBezTo>
                  <a:pt x="13369" y="9066"/>
                  <a:pt x="13343" y="9053"/>
                  <a:pt x="13327" y="9027"/>
                </a:cubicBezTo>
                <a:cubicBezTo>
                  <a:pt x="13306" y="8993"/>
                  <a:pt x="13308" y="8975"/>
                  <a:pt x="13331" y="8962"/>
                </a:cubicBezTo>
                <a:cubicBezTo>
                  <a:pt x="13382" y="8934"/>
                  <a:pt x="13527" y="8932"/>
                  <a:pt x="13563" y="8959"/>
                </a:cubicBezTo>
                <a:cubicBezTo>
                  <a:pt x="13587" y="8976"/>
                  <a:pt x="13602" y="8970"/>
                  <a:pt x="13614" y="8941"/>
                </a:cubicBezTo>
                <a:cubicBezTo>
                  <a:pt x="13634" y="8895"/>
                  <a:pt x="13606" y="8865"/>
                  <a:pt x="13530" y="8853"/>
                </a:cubicBezTo>
                <a:cubicBezTo>
                  <a:pt x="13487" y="8846"/>
                  <a:pt x="13477" y="8830"/>
                  <a:pt x="13484" y="8776"/>
                </a:cubicBezTo>
                <a:cubicBezTo>
                  <a:pt x="13492" y="8721"/>
                  <a:pt x="13484" y="8710"/>
                  <a:pt x="13449" y="8722"/>
                </a:cubicBezTo>
                <a:cubicBezTo>
                  <a:pt x="13423" y="8731"/>
                  <a:pt x="13399" y="8723"/>
                  <a:pt x="13390" y="8702"/>
                </a:cubicBezTo>
                <a:cubicBezTo>
                  <a:pt x="13370" y="8657"/>
                  <a:pt x="13299" y="8654"/>
                  <a:pt x="13299" y="8698"/>
                </a:cubicBezTo>
                <a:cubicBezTo>
                  <a:pt x="13299" y="8716"/>
                  <a:pt x="13318" y="8746"/>
                  <a:pt x="13341" y="8762"/>
                </a:cubicBezTo>
                <a:cubicBezTo>
                  <a:pt x="13411" y="8814"/>
                  <a:pt x="13339" y="8848"/>
                  <a:pt x="13258" y="8801"/>
                </a:cubicBezTo>
                <a:cubicBezTo>
                  <a:pt x="13190" y="8761"/>
                  <a:pt x="13190" y="8761"/>
                  <a:pt x="13164" y="8822"/>
                </a:cubicBezTo>
                <a:cubicBezTo>
                  <a:pt x="13149" y="8856"/>
                  <a:pt x="13124" y="8878"/>
                  <a:pt x="13111" y="8870"/>
                </a:cubicBezTo>
                <a:cubicBezTo>
                  <a:pt x="13067" y="8846"/>
                  <a:pt x="13050" y="8725"/>
                  <a:pt x="13081" y="8653"/>
                </a:cubicBezTo>
                <a:cubicBezTo>
                  <a:pt x="13106" y="8595"/>
                  <a:pt x="13104" y="8578"/>
                  <a:pt x="13061" y="8547"/>
                </a:cubicBezTo>
                <a:cubicBezTo>
                  <a:pt x="13001" y="8503"/>
                  <a:pt x="12940" y="8383"/>
                  <a:pt x="12961" y="8352"/>
                </a:cubicBezTo>
                <a:cubicBezTo>
                  <a:pt x="12969" y="8340"/>
                  <a:pt x="12962" y="8310"/>
                  <a:pt x="12945" y="8283"/>
                </a:cubicBezTo>
                <a:cubicBezTo>
                  <a:pt x="12911" y="8226"/>
                  <a:pt x="12952" y="8158"/>
                  <a:pt x="13008" y="8176"/>
                </a:cubicBezTo>
                <a:cubicBezTo>
                  <a:pt x="13071" y="8197"/>
                  <a:pt x="13107" y="8146"/>
                  <a:pt x="13124" y="8013"/>
                </a:cubicBezTo>
                <a:cubicBezTo>
                  <a:pt x="13142" y="7878"/>
                  <a:pt x="13142" y="7880"/>
                  <a:pt x="13065" y="7872"/>
                </a:cubicBezTo>
                <a:cubicBezTo>
                  <a:pt x="13010" y="7867"/>
                  <a:pt x="12984" y="7846"/>
                  <a:pt x="12971" y="7803"/>
                </a:cubicBezTo>
                <a:cubicBezTo>
                  <a:pt x="12961" y="7770"/>
                  <a:pt x="12951" y="7754"/>
                  <a:pt x="12949" y="7766"/>
                </a:cubicBezTo>
                <a:cubicBezTo>
                  <a:pt x="12948" y="7778"/>
                  <a:pt x="12916" y="7763"/>
                  <a:pt x="12881" y="7733"/>
                </a:cubicBezTo>
                <a:cubicBezTo>
                  <a:pt x="12845" y="7704"/>
                  <a:pt x="12794" y="7678"/>
                  <a:pt x="12766" y="7674"/>
                </a:cubicBezTo>
                <a:cubicBezTo>
                  <a:pt x="12732" y="7670"/>
                  <a:pt x="12713" y="7644"/>
                  <a:pt x="12707" y="7591"/>
                </a:cubicBezTo>
                <a:cubicBezTo>
                  <a:pt x="12701" y="7535"/>
                  <a:pt x="12680" y="7508"/>
                  <a:pt x="12633" y="7492"/>
                </a:cubicBezTo>
                <a:cubicBezTo>
                  <a:pt x="12573" y="7472"/>
                  <a:pt x="12568" y="7456"/>
                  <a:pt x="12568" y="7330"/>
                </a:cubicBezTo>
                <a:cubicBezTo>
                  <a:pt x="12568" y="7180"/>
                  <a:pt x="12605" y="7116"/>
                  <a:pt x="12666" y="7161"/>
                </a:cubicBezTo>
                <a:cubicBezTo>
                  <a:pt x="12691" y="7180"/>
                  <a:pt x="12713" y="7179"/>
                  <a:pt x="12737" y="7161"/>
                </a:cubicBezTo>
                <a:cubicBezTo>
                  <a:pt x="12756" y="7147"/>
                  <a:pt x="12826" y="7132"/>
                  <a:pt x="12892" y="7126"/>
                </a:cubicBezTo>
                <a:cubicBezTo>
                  <a:pt x="12966" y="7121"/>
                  <a:pt x="12933" y="7117"/>
                  <a:pt x="12808" y="7116"/>
                </a:cubicBezTo>
                <a:cubicBezTo>
                  <a:pt x="12586" y="7114"/>
                  <a:pt x="12540" y="7103"/>
                  <a:pt x="12540" y="7048"/>
                </a:cubicBezTo>
                <a:cubicBezTo>
                  <a:pt x="12540" y="7029"/>
                  <a:pt x="12522" y="7013"/>
                  <a:pt x="12499" y="7013"/>
                </a:cubicBezTo>
                <a:cubicBezTo>
                  <a:pt x="12476" y="7013"/>
                  <a:pt x="12446" y="6985"/>
                  <a:pt x="12432" y="6953"/>
                </a:cubicBezTo>
                <a:cubicBezTo>
                  <a:pt x="12405" y="6890"/>
                  <a:pt x="12335" y="6877"/>
                  <a:pt x="12228" y="6914"/>
                </a:cubicBezTo>
                <a:cubicBezTo>
                  <a:pt x="12197" y="6925"/>
                  <a:pt x="12154" y="6923"/>
                  <a:pt x="12129" y="6909"/>
                </a:cubicBezTo>
                <a:cubicBezTo>
                  <a:pt x="12096" y="6891"/>
                  <a:pt x="12067" y="6894"/>
                  <a:pt x="12021" y="6921"/>
                </a:cubicBezTo>
                <a:cubicBezTo>
                  <a:pt x="11961" y="6956"/>
                  <a:pt x="11952" y="6954"/>
                  <a:pt x="11836" y="6876"/>
                </a:cubicBezTo>
                <a:cubicBezTo>
                  <a:pt x="11698" y="6783"/>
                  <a:pt x="11678" y="6751"/>
                  <a:pt x="11675" y="6624"/>
                </a:cubicBezTo>
                <a:lnTo>
                  <a:pt x="11673" y="6534"/>
                </a:lnTo>
                <a:lnTo>
                  <a:pt x="11472" y="6534"/>
                </a:lnTo>
                <a:cubicBezTo>
                  <a:pt x="11259" y="6534"/>
                  <a:pt x="11244" y="6527"/>
                  <a:pt x="11234" y="6427"/>
                </a:cubicBezTo>
                <a:cubicBezTo>
                  <a:pt x="11230" y="6386"/>
                  <a:pt x="11215" y="6369"/>
                  <a:pt x="11191" y="6377"/>
                </a:cubicBezTo>
                <a:cubicBezTo>
                  <a:pt x="11144" y="6393"/>
                  <a:pt x="11043" y="6346"/>
                  <a:pt x="11063" y="6318"/>
                </a:cubicBezTo>
                <a:cubicBezTo>
                  <a:pt x="11071" y="6306"/>
                  <a:pt x="11051" y="6283"/>
                  <a:pt x="11018" y="6268"/>
                </a:cubicBezTo>
                <a:lnTo>
                  <a:pt x="10959" y="6240"/>
                </a:lnTo>
                <a:lnTo>
                  <a:pt x="11020" y="6196"/>
                </a:lnTo>
                <a:cubicBezTo>
                  <a:pt x="11054" y="6172"/>
                  <a:pt x="11072" y="6149"/>
                  <a:pt x="11059" y="6148"/>
                </a:cubicBezTo>
                <a:cubicBezTo>
                  <a:pt x="10947" y="6133"/>
                  <a:pt x="10703" y="6135"/>
                  <a:pt x="10670" y="6151"/>
                </a:cubicBezTo>
                <a:cubicBezTo>
                  <a:pt x="10621" y="6174"/>
                  <a:pt x="10465" y="6074"/>
                  <a:pt x="10491" y="6036"/>
                </a:cubicBezTo>
                <a:cubicBezTo>
                  <a:pt x="10500" y="6023"/>
                  <a:pt x="10475" y="5993"/>
                  <a:pt x="10436" y="5970"/>
                </a:cubicBezTo>
                <a:cubicBezTo>
                  <a:pt x="10375" y="5935"/>
                  <a:pt x="10368" y="5919"/>
                  <a:pt x="10381" y="5843"/>
                </a:cubicBezTo>
                <a:cubicBezTo>
                  <a:pt x="10401" y="5725"/>
                  <a:pt x="10368" y="5588"/>
                  <a:pt x="10320" y="5588"/>
                </a:cubicBezTo>
                <a:cubicBezTo>
                  <a:pt x="10265" y="5588"/>
                  <a:pt x="10211" y="5366"/>
                  <a:pt x="10210" y="5129"/>
                </a:cubicBezTo>
                <a:cubicBezTo>
                  <a:pt x="10208" y="4917"/>
                  <a:pt x="10241" y="4864"/>
                  <a:pt x="10316" y="4951"/>
                </a:cubicBezTo>
                <a:cubicBezTo>
                  <a:pt x="10374" y="5020"/>
                  <a:pt x="10405" y="4990"/>
                  <a:pt x="10383" y="4885"/>
                </a:cubicBezTo>
                <a:cubicBezTo>
                  <a:pt x="10370" y="4825"/>
                  <a:pt x="10376" y="4794"/>
                  <a:pt x="10406" y="4774"/>
                </a:cubicBezTo>
                <a:cubicBezTo>
                  <a:pt x="10429" y="4759"/>
                  <a:pt x="10451" y="4727"/>
                  <a:pt x="10457" y="4701"/>
                </a:cubicBezTo>
                <a:cubicBezTo>
                  <a:pt x="10464" y="4672"/>
                  <a:pt x="10486" y="4657"/>
                  <a:pt x="10514" y="4661"/>
                </a:cubicBezTo>
                <a:cubicBezTo>
                  <a:pt x="10542" y="4665"/>
                  <a:pt x="10562" y="4652"/>
                  <a:pt x="10562" y="4630"/>
                </a:cubicBezTo>
                <a:cubicBezTo>
                  <a:pt x="10562" y="4609"/>
                  <a:pt x="10581" y="4587"/>
                  <a:pt x="10603" y="4579"/>
                </a:cubicBezTo>
                <a:cubicBezTo>
                  <a:pt x="10634" y="4569"/>
                  <a:pt x="10642" y="4525"/>
                  <a:pt x="10642" y="4400"/>
                </a:cubicBezTo>
                <a:cubicBezTo>
                  <a:pt x="10642" y="4219"/>
                  <a:pt x="10656" y="4230"/>
                  <a:pt x="10440" y="4225"/>
                </a:cubicBezTo>
                <a:cubicBezTo>
                  <a:pt x="10364" y="4223"/>
                  <a:pt x="10361" y="4217"/>
                  <a:pt x="10369" y="4143"/>
                </a:cubicBezTo>
                <a:cubicBezTo>
                  <a:pt x="10375" y="4087"/>
                  <a:pt x="10363" y="4053"/>
                  <a:pt x="10328" y="4030"/>
                </a:cubicBezTo>
                <a:cubicBezTo>
                  <a:pt x="10280" y="3999"/>
                  <a:pt x="10279" y="3997"/>
                  <a:pt x="10337" y="3948"/>
                </a:cubicBezTo>
                <a:cubicBezTo>
                  <a:pt x="10409" y="3889"/>
                  <a:pt x="10413" y="3864"/>
                  <a:pt x="10359" y="3773"/>
                </a:cubicBezTo>
                <a:cubicBezTo>
                  <a:pt x="10324" y="3712"/>
                  <a:pt x="10323" y="3697"/>
                  <a:pt x="10363" y="3644"/>
                </a:cubicBezTo>
                <a:cubicBezTo>
                  <a:pt x="10396" y="3600"/>
                  <a:pt x="10423" y="3589"/>
                  <a:pt x="10467" y="3599"/>
                </a:cubicBezTo>
                <a:cubicBezTo>
                  <a:pt x="10511" y="3609"/>
                  <a:pt x="10556" y="3588"/>
                  <a:pt x="10629" y="3529"/>
                </a:cubicBezTo>
                <a:cubicBezTo>
                  <a:pt x="10741" y="3438"/>
                  <a:pt x="10818" y="3420"/>
                  <a:pt x="11067" y="3420"/>
                </a:cubicBezTo>
                <a:cubicBezTo>
                  <a:pt x="11244" y="3420"/>
                  <a:pt x="11283" y="3393"/>
                  <a:pt x="11195" y="3336"/>
                </a:cubicBezTo>
                <a:cubicBezTo>
                  <a:pt x="11157" y="3311"/>
                  <a:pt x="11165" y="3301"/>
                  <a:pt x="11266" y="3255"/>
                </a:cubicBezTo>
                <a:cubicBezTo>
                  <a:pt x="11377" y="3203"/>
                  <a:pt x="11478" y="3203"/>
                  <a:pt x="11443" y="3253"/>
                </a:cubicBezTo>
                <a:cubicBezTo>
                  <a:pt x="11434" y="3266"/>
                  <a:pt x="11449" y="3275"/>
                  <a:pt x="11478" y="3275"/>
                </a:cubicBezTo>
                <a:cubicBezTo>
                  <a:pt x="11507" y="3275"/>
                  <a:pt x="11545" y="3291"/>
                  <a:pt x="11563" y="3310"/>
                </a:cubicBezTo>
                <a:cubicBezTo>
                  <a:pt x="11589" y="3338"/>
                  <a:pt x="11584" y="3351"/>
                  <a:pt x="11533" y="3375"/>
                </a:cubicBezTo>
                <a:cubicBezTo>
                  <a:pt x="11471" y="3404"/>
                  <a:pt x="11470" y="3406"/>
                  <a:pt x="11561" y="3427"/>
                </a:cubicBezTo>
                <a:cubicBezTo>
                  <a:pt x="11669" y="3452"/>
                  <a:pt x="11695" y="3435"/>
                  <a:pt x="11651" y="3373"/>
                </a:cubicBezTo>
                <a:cubicBezTo>
                  <a:pt x="11631" y="3344"/>
                  <a:pt x="11631" y="3321"/>
                  <a:pt x="11647" y="3312"/>
                </a:cubicBezTo>
                <a:cubicBezTo>
                  <a:pt x="11690" y="3288"/>
                  <a:pt x="11677" y="3201"/>
                  <a:pt x="11626" y="3168"/>
                </a:cubicBezTo>
                <a:cubicBezTo>
                  <a:pt x="11533" y="3107"/>
                  <a:pt x="11624" y="3081"/>
                  <a:pt x="11899" y="3089"/>
                </a:cubicBezTo>
                <a:cubicBezTo>
                  <a:pt x="12133" y="3096"/>
                  <a:pt x="12159" y="3093"/>
                  <a:pt x="12171" y="3053"/>
                </a:cubicBezTo>
                <a:cubicBezTo>
                  <a:pt x="12188" y="2995"/>
                  <a:pt x="12254" y="3014"/>
                  <a:pt x="12265" y="3081"/>
                </a:cubicBezTo>
                <a:cubicBezTo>
                  <a:pt x="12271" y="3115"/>
                  <a:pt x="12289" y="3132"/>
                  <a:pt x="12318" y="3128"/>
                </a:cubicBezTo>
                <a:cubicBezTo>
                  <a:pt x="12394" y="3117"/>
                  <a:pt x="12390" y="3220"/>
                  <a:pt x="12310" y="3303"/>
                </a:cubicBezTo>
                <a:cubicBezTo>
                  <a:pt x="12237" y="3380"/>
                  <a:pt x="12244" y="3409"/>
                  <a:pt x="12336" y="3423"/>
                </a:cubicBezTo>
                <a:cubicBezTo>
                  <a:pt x="12373" y="3429"/>
                  <a:pt x="12393" y="3415"/>
                  <a:pt x="12405" y="3373"/>
                </a:cubicBezTo>
                <a:cubicBezTo>
                  <a:pt x="12428" y="3286"/>
                  <a:pt x="12502" y="3294"/>
                  <a:pt x="12491" y="3382"/>
                </a:cubicBezTo>
                <a:cubicBezTo>
                  <a:pt x="12484" y="3443"/>
                  <a:pt x="12488" y="3449"/>
                  <a:pt x="12544" y="3435"/>
                </a:cubicBezTo>
                <a:cubicBezTo>
                  <a:pt x="12579" y="3427"/>
                  <a:pt x="12642" y="3420"/>
                  <a:pt x="12684" y="3420"/>
                </a:cubicBezTo>
                <a:cubicBezTo>
                  <a:pt x="12750" y="3419"/>
                  <a:pt x="12756" y="3414"/>
                  <a:pt x="12731" y="3373"/>
                </a:cubicBezTo>
                <a:cubicBezTo>
                  <a:pt x="12699" y="3320"/>
                  <a:pt x="12729" y="3293"/>
                  <a:pt x="12796" y="3315"/>
                </a:cubicBezTo>
                <a:cubicBezTo>
                  <a:pt x="12823" y="3325"/>
                  <a:pt x="12867" y="3309"/>
                  <a:pt x="12908" y="3275"/>
                </a:cubicBezTo>
                <a:cubicBezTo>
                  <a:pt x="12960" y="3232"/>
                  <a:pt x="12973" y="3195"/>
                  <a:pt x="12973" y="3105"/>
                </a:cubicBezTo>
                <a:cubicBezTo>
                  <a:pt x="12973" y="3042"/>
                  <a:pt x="12960" y="2984"/>
                  <a:pt x="12943" y="2975"/>
                </a:cubicBezTo>
                <a:cubicBezTo>
                  <a:pt x="12922" y="2963"/>
                  <a:pt x="12922" y="2952"/>
                  <a:pt x="12943" y="2933"/>
                </a:cubicBezTo>
                <a:cubicBezTo>
                  <a:pt x="12989" y="2893"/>
                  <a:pt x="12980" y="2860"/>
                  <a:pt x="12914" y="2834"/>
                </a:cubicBezTo>
                <a:cubicBezTo>
                  <a:pt x="12881" y="2821"/>
                  <a:pt x="12838" y="2781"/>
                  <a:pt x="12820" y="2749"/>
                </a:cubicBezTo>
                <a:cubicBezTo>
                  <a:pt x="12801" y="2716"/>
                  <a:pt x="12770" y="2690"/>
                  <a:pt x="12751" y="2690"/>
                </a:cubicBezTo>
                <a:cubicBezTo>
                  <a:pt x="12732" y="2689"/>
                  <a:pt x="12676" y="2655"/>
                  <a:pt x="12625" y="2613"/>
                </a:cubicBezTo>
                <a:cubicBezTo>
                  <a:pt x="12533" y="2537"/>
                  <a:pt x="12532" y="2537"/>
                  <a:pt x="12548" y="2370"/>
                </a:cubicBezTo>
                <a:cubicBezTo>
                  <a:pt x="12560" y="2240"/>
                  <a:pt x="12555" y="2196"/>
                  <a:pt x="12525" y="2173"/>
                </a:cubicBezTo>
                <a:cubicBezTo>
                  <a:pt x="12498" y="2154"/>
                  <a:pt x="12493" y="2135"/>
                  <a:pt x="12511" y="2116"/>
                </a:cubicBezTo>
                <a:cubicBezTo>
                  <a:pt x="12543" y="2081"/>
                  <a:pt x="12561" y="1679"/>
                  <a:pt x="12532" y="1610"/>
                </a:cubicBezTo>
                <a:cubicBezTo>
                  <a:pt x="12517" y="1573"/>
                  <a:pt x="12530" y="1542"/>
                  <a:pt x="12582" y="1493"/>
                </a:cubicBezTo>
                <a:cubicBezTo>
                  <a:pt x="12646" y="1432"/>
                  <a:pt x="12648" y="1425"/>
                  <a:pt x="12605" y="1398"/>
                </a:cubicBezTo>
                <a:cubicBezTo>
                  <a:pt x="12553" y="1364"/>
                  <a:pt x="12575" y="1313"/>
                  <a:pt x="12641" y="1313"/>
                </a:cubicBezTo>
                <a:cubicBezTo>
                  <a:pt x="12669" y="1313"/>
                  <a:pt x="12652" y="1287"/>
                  <a:pt x="12589" y="1234"/>
                </a:cubicBezTo>
                <a:cubicBezTo>
                  <a:pt x="12497" y="1157"/>
                  <a:pt x="12491" y="1155"/>
                  <a:pt x="12216" y="1149"/>
                </a:cubicBezTo>
                <a:cubicBezTo>
                  <a:pt x="12062" y="1146"/>
                  <a:pt x="11921" y="1133"/>
                  <a:pt x="11905" y="1121"/>
                </a:cubicBezTo>
                <a:cubicBezTo>
                  <a:pt x="11889" y="1109"/>
                  <a:pt x="11833" y="1098"/>
                  <a:pt x="11781" y="1094"/>
                </a:cubicBezTo>
                <a:cubicBezTo>
                  <a:pt x="11696" y="1086"/>
                  <a:pt x="11686" y="1076"/>
                  <a:pt x="11679" y="1007"/>
                </a:cubicBezTo>
                <a:cubicBezTo>
                  <a:pt x="11671" y="939"/>
                  <a:pt x="11660" y="928"/>
                  <a:pt x="11594" y="928"/>
                </a:cubicBezTo>
                <a:cubicBezTo>
                  <a:pt x="11511" y="928"/>
                  <a:pt x="11360" y="870"/>
                  <a:pt x="11329" y="826"/>
                </a:cubicBezTo>
                <a:cubicBezTo>
                  <a:pt x="11316" y="808"/>
                  <a:pt x="11303" y="819"/>
                  <a:pt x="11293" y="857"/>
                </a:cubicBezTo>
                <a:cubicBezTo>
                  <a:pt x="11278" y="913"/>
                  <a:pt x="11265" y="917"/>
                  <a:pt x="11083" y="923"/>
                </a:cubicBezTo>
                <a:cubicBezTo>
                  <a:pt x="10943" y="928"/>
                  <a:pt x="10871" y="922"/>
                  <a:pt x="10825" y="895"/>
                </a:cubicBezTo>
                <a:cubicBezTo>
                  <a:pt x="10770" y="864"/>
                  <a:pt x="10754" y="861"/>
                  <a:pt x="10709" y="890"/>
                </a:cubicBezTo>
                <a:cubicBezTo>
                  <a:pt x="10636" y="937"/>
                  <a:pt x="10565" y="901"/>
                  <a:pt x="10581" y="824"/>
                </a:cubicBezTo>
                <a:cubicBezTo>
                  <a:pt x="10593" y="772"/>
                  <a:pt x="10583" y="763"/>
                  <a:pt x="10503" y="756"/>
                </a:cubicBezTo>
                <a:cubicBezTo>
                  <a:pt x="10429" y="750"/>
                  <a:pt x="10411" y="739"/>
                  <a:pt x="10404" y="690"/>
                </a:cubicBezTo>
                <a:cubicBezTo>
                  <a:pt x="10389" y="579"/>
                  <a:pt x="10377" y="561"/>
                  <a:pt x="10332" y="595"/>
                </a:cubicBezTo>
                <a:cubicBezTo>
                  <a:pt x="10298" y="619"/>
                  <a:pt x="10281" y="617"/>
                  <a:pt x="10241" y="586"/>
                </a:cubicBezTo>
                <a:cubicBezTo>
                  <a:pt x="10211" y="562"/>
                  <a:pt x="10184" y="555"/>
                  <a:pt x="10168" y="569"/>
                </a:cubicBezTo>
                <a:cubicBezTo>
                  <a:pt x="10153" y="582"/>
                  <a:pt x="10118" y="574"/>
                  <a:pt x="10078" y="548"/>
                </a:cubicBezTo>
                <a:cubicBezTo>
                  <a:pt x="10025" y="512"/>
                  <a:pt x="10019" y="497"/>
                  <a:pt x="10042" y="457"/>
                </a:cubicBezTo>
                <a:cubicBezTo>
                  <a:pt x="10058" y="431"/>
                  <a:pt x="10061" y="400"/>
                  <a:pt x="10048" y="388"/>
                </a:cubicBezTo>
                <a:cubicBezTo>
                  <a:pt x="10036" y="376"/>
                  <a:pt x="10021" y="300"/>
                  <a:pt x="10015" y="219"/>
                </a:cubicBezTo>
                <a:cubicBezTo>
                  <a:pt x="10009" y="138"/>
                  <a:pt x="9987" y="54"/>
                  <a:pt x="9968" y="33"/>
                </a:cubicBezTo>
                <a:cubicBezTo>
                  <a:pt x="9948" y="12"/>
                  <a:pt x="9392" y="4"/>
                  <a:pt x="8245" y="0"/>
                </a:cubicBezTo>
                <a:close/>
                <a:moveTo>
                  <a:pt x="13148" y="28"/>
                </a:moveTo>
                <a:cubicBezTo>
                  <a:pt x="13146" y="35"/>
                  <a:pt x="13142" y="52"/>
                  <a:pt x="13142" y="78"/>
                </a:cubicBezTo>
                <a:cubicBezTo>
                  <a:pt x="13142" y="131"/>
                  <a:pt x="13147" y="155"/>
                  <a:pt x="13154" y="132"/>
                </a:cubicBezTo>
                <a:cubicBezTo>
                  <a:pt x="13161" y="109"/>
                  <a:pt x="13162" y="66"/>
                  <a:pt x="13156" y="37"/>
                </a:cubicBezTo>
                <a:cubicBezTo>
                  <a:pt x="13153" y="22"/>
                  <a:pt x="13150" y="20"/>
                  <a:pt x="13148" y="28"/>
                </a:cubicBezTo>
                <a:close/>
                <a:moveTo>
                  <a:pt x="11049" y="617"/>
                </a:moveTo>
                <a:cubicBezTo>
                  <a:pt x="11013" y="617"/>
                  <a:pt x="10996" y="634"/>
                  <a:pt x="10996" y="666"/>
                </a:cubicBezTo>
                <a:cubicBezTo>
                  <a:pt x="10996" y="698"/>
                  <a:pt x="11013" y="713"/>
                  <a:pt x="11049" y="713"/>
                </a:cubicBezTo>
                <a:cubicBezTo>
                  <a:pt x="11086" y="713"/>
                  <a:pt x="11105" y="698"/>
                  <a:pt x="11105" y="666"/>
                </a:cubicBezTo>
                <a:cubicBezTo>
                  <a:pt x="11105" y="634"/>
                  <a:pt x="11086" y="617"/>
                  <a:pt x="11049" y="617"/>
                </a:cubicBezTo>
                <a:close/>
                <a:moveTo>
                  <a:pt x="11628" y="761"/>
                </a:moveTo>
                <a:cubicBezTo>
                  <a:pt x="11531" y="762"/>
                  <a:pt x="11451" y="802"/>
                  <a:pt x="11512" y="819"/>
                </a:cubicBezTo>
                <a:cubicBezTo>
                  <a:pt x="11534" y="825"/>
                  <a:pt x="11570" y="835"/>
                  <a:pt x="11592" y="841"/>
                </a:cubicBezTo>
                <a:cubicBezTo>
                  <a:pt x="11653" y="859"/>
                  <a:pt x="11685" y="846"/>
                  <a:pt x="11695" y="801"/>
                </a:cubicBezTo>
                <a:cubicBezTo>
                  <a:pt x="11701" y="772"/>
                  <a:pt x="11685" y="761"/>
                  <a:pt x="11628" y="761"/>
                </a:cubicBezTo>
                <a:close/>
                <a:moveTo>
                  <a:pt x="4840" y="1153"/>
                </a:moveTo>
                <a:cubicBezTo>
                  <a:pt x="4819" y="1160"/>
                  <a:pt x="4824" y="1165"/>
                  <a:pt x="4856" y="1167"/>
                </a:cubicBezTo>
                <a:cubicBezTo>
                  <a:pt x="4885" y="1168"/>
                  <a:pt x="4900" y="1162"/>
                  <a:pt x="4891" y="1154"/>
                </a:cubicBezTo>
                <a:cubicBezTo>
                  <a:pt x="4882" y="1146"/>
                  <a:pt x="4860" y="1146"/>
                  <a:pt x="4840" y="1153"/>
                </a:cubicBezTo>
                <a:close/>
                <a:moveTo>
                  <a:pt x="4948" y="1153"/>
                </a:moveTo>
                <a:cubicBezTo>
                  <a:pt x="4927" y="1160"/>
                  <a:pt x="4933" y="1165"/>
                  <a:pt x="4964" y="1167"/>
                </a:cubicBezTo>
                <a:cubicBezTo>
                  <a:pt x="4993" y="1168"/>
                  <a:pt x="5009" y="1162"/>
                  <a:pt x="5000" y="1154"/>
                </a:cubicBezTo>
                <a:cubicBezTo>
                  <a:pt x="4991" y="1146"/>
                  <a:pt x="4968" y="1146"/>
                  <a:pt x="4948" y="1153"/>
                </a:cubicBezTo>
                <a:close/>
                <a:moveTo>
                  <a:pt x="5057" y="1153"/>
                </a:moveTo>
                <a:cubicBezTo>
                  <a:pt x="5035" y="1160"/>
                  <a:pt x="5041" y="1165"/>
                  <a:pt x="5072" y="1167"/>
                </a:cubicBezTo>
                <a:cubicBezTo>
                  <a:pt x="5101" y="1168"/>
                  <a:pt x="5117" y="1162"/>
                  <a:pt x="5108" y="1154"/>
                </a:cubicBezTo>
                <a:cubicBezTo>
                  <a:pt x="5099" y="1146"/>
                  <a:pt x="5076" y="1146"/>
                  <a:pt x="5057" y="1153"/>
                </a:cubicBezTo>
                <a:close/>
                <a:moveTo>
                  <a:pt x="2636" y="1528"/>
                </a:moveTo>
                <a:cubicBezTo>
                  <a:pt x="2613" y="1528"/>
                  <a:pt x="2596" y="1543"/>
                  <a:pt x="2596" y="1563"/>
                </a:cubicBezTo>
                <a:cubicBezTo>
                  <a:pt x="2596" y="1583"/>
                  <a:pt x="2613" y="1599"/>
                  <a:pt x="2636" y="1599"/>
                </a:cubicBezTo>
                <a:cubicBezTo>
                  <a:pt x="2658" y="1599"/>
                  <a:pt x="2677" y="1583"/>
                  <a:pt x="2677" y="1563"/>
                </a:cubicBezTo>
                <a:cubicBezTo>
                  <a:pt x="2677" y="1543"/>
                  <a:pt x="2658" y="1528"/>
                  <a:pt x="2636" y="1528"/>
                </a:cubicBezTo>
                <a:close/>
                <a:moveTo>
                  <a:pt x="17963" y="2208"/>
                </a:moveTo>
                <a:cubicBezTo>
                  <a:pt x="17948" y="2207"/>
                  <a:pt x="17936" y="2208"/>
                  <a:pt x="17927" y="2213"/>
                </a:cubicBezTo>
                <a:cubicBezTo>
                  <a:pt x="17915" y="2220"/>
                  <a:pt x="17906" y="2236"/>
                  <a:pt x="17906" y="2248"/>
                </a:cubicBezTo>
                <a:cubicBezTo>
                  <a:pt x="17906" y="2277"/>
                  <a:pt x="18033" y="2278"/>
                  <a:pt x="18053" y="2250"/>
                </a:cubicBezTo>
                <a:cubicBezTo>
                  <a:pt x="18066" y="2232"/>
                  <a:pt x="18007" y="2210"/>
                  <a:pt x="17963" y="2208"/>
                </a:cubicBezTo>
                <a:close/>
                <a:moveTo>
                  <a:pt x="12959" y="2677"/>
                </a:moveTo>
                <a:cubicBezTo>
                  <a:pt x="12937" y="2677"/>
                  <a:pt x="12920" y="2694"/>
                  <a:pt x="12920" y="2714"/>
                </a:cubicBezTo>
                <a:cubicBezTo>
                  <a:pt x="12920" y="2734"/>
                  <a:pt x="12937" y="2749"/>
                  <a:pt x="12959" y="2749"/>
                </a:cubicBezTo>
                <a:cubicBezTo>
                  <a:pt x="12982" y="2749"/>
                  <a:pt x="13000" y="2734"/>
                  <a:pt x="13000" y="2714"/>
                </a:cubicBezTo>
                <a:cubicBezTo>
                  <a:pt x="13000" y="2694"/>
                  <a:pt x="12982" y="2677"/>
                  <a:pt x="12959" y="2677"/>
                </a:cubicBezTo>
                <a:close/>
                <a:moveTo>
                  <a:pt x="12174" y="3368"/>
                </a:moveTo>
                <a:cubicBezTo>
                  <a:pt x="12160" y="3368"/>
                  <a:pt x="12144" y="3381"/>
                  <a:pt x="12139" y="3395"/>
                </a:cubicBezTo>
                <a:cubicBezTo>
                  <a:pt x="12134" y="3410"/>
                  <a:pt x="12150" y="3420"/>
                  <a:pt x="12174" y="3420"/>
                </a:cubicBezTo>
                <a:cubicBezTo>
                  <a:pt x="12199" y="3420"/>
                  <a:pt x="12215" y="3410"/>
                  <a:pt x="12210" y="3395"/>
                </a:cubicBezTo>
                <a:cubicBezTo>
                  <a:pt x="12205" y="3381"/>
                  <a:pt x="12189" y="3368"/>
                  <a:pt x="12174" y="3368"/>
                </a:cubicBezTo>
                <a:close/>
                <a:moveTo>
                  <a:pt x="11158" y="4689"/>
                </a:moveTo>
                <a:cubicBezTo>
                  <a:pt x="11146" y="4689"/>
                  <a:pt x="11129" y="4706"/>
                  <a:pt x="11120" y="4725"/>
                </a:cubicBezTo>
                <a:cubicBezTo>
                  <a:pt x="11110" y="4750"/>
                  <a:pt x="11122" y="4762"/>
                  <a:pt x="11158" y="4762"/>
                </a:cubicBezTo>
                <a:cubicBezTo>
                  <a:pt x="11193" y="4762"/>
                  <a:pt x="11206" y="4750"/>
                  <a:pt x="11195" y="4725"/>
                </a:cubicBezTo>
                <a:cubicBezTo>
                  <a:pt x="11186" y="4706"/>
                  <a:pt x="11169" y="4689"/>
                  <a:pt x="11158" y="4689"/>
                </a:cubicBezTo>
                <a:close/>
                <a:moveTo>
                  <a:pt x="17113" y="5002"/>
                </a:moveTo>
                <a:cubicBezTo>
                  <a:pt x="17103" y="5002"/>
                  <a:pt x="17090" y="5006"/>
                  <a:pt x="17076" y="5011"/>
                </a:cubicBezTo>
                <a:cubicBezTo>
                  <a:pt x="17034" y="5025"/>
                  <a:pt x="17035" y="5031"/>
                  <a:pt x="17082" y="5077"/>
                </a:cubicBezTo>
                <a:lnTo>
                  <a:pt x="17133" y="5125"/>
                </a:lnTo>
                <a:lnTo>
                  <a:pt x="17143" y="5073"/>
                </a:lnTo>
                <a:cubicBezTo>
                  <a:pt x="17151" y="5024"/>
                  <a:pt x="17142" y="5001"/>
                  <a:pt x="17113" y="5002"/>
                </a:cubicBezTo>
                <a:close/>
                <a:moveTo>
                  <a:pt x="18500" y="5002"/>
                </a:moveTo>
                <a:cubicBezTo>
                  <a:pt x="18478" y="5005"/>
                  <a:pt x="18471" y="5024"/>
                  <a:pt x="18488" y="5049"/>
                </a:cubicBezTo>
                <a:cubicBezTo>
                  <a:pt x="18502" y="5070"/>
                  <a:pt x="18514" y="5069"/>
                  <a:pt x="18531" y="5045"/>
                </a:cubicBezTo>
                <a:cubicBezTo>
                  <a:pt x="18545" y="5026"/>
                  <a:pt x="18542" y="5010"/>
                  <a:pt x="18525" y="5005"/>
                </a:cubicBezTo>
                <a:cubicBezTo>
                  <a:pt x="18515" y="5002"/>
                  <a:pt x="18507" y="5001"/>
                  <a:pt x="18500" y="5002"/>
                </a:cubicBezTo>
                <a:close/>
                <a:moveTo>
                  <a:pt x="2814" y="6822"/>
                </a:moveTo>
                <a:cubicBezTo>
                  <a:pt x="2800" y="6822"/>
                  <a:pt x="2780" y="6832"/>
                  <a:pt x="2771" y="6845"/>
                </a:cubicBezTo>
                <a:cubicBezTo>
                  <a:pt x="2762" y="6858"/>
                  <a:pt x="2774" y="6869"/>
                  <a:pt x="2797" y="6869"/>
                </a:cubicBezTo>
                <a:cubicBezTo>
                  <a:pt x="2820" y="6869"/>
                  <a:pt x="2840" y="6858"/>
                  <a:pt x="2840" y="6845"/>
                </a:cubicBezTo>
                <a:cubicBezTo>
                  <a:pt x="2840" y="6832"/>
                  <a:pt x="2829" y="6822"/>
                  <a:pt x="2814" y="6822"/>
                </a:cubicBezTo>
                <a:close/>
                <a:moveTo>
                  <a:pt x="12540" y="6893"/>
                </a:moveTo>
                <a:cubicBezTo>
                  <a:pt x="12525" y="6893"/>
                  <a:pt x="12513" y="6905"/>
                  <a:pt x="12513" y="6918"/>
                </a:cubicBezTo>
                <a:cubicBezTo>
                  <a:pt x="12513" y="6931"/>
                  <a:pt x="12525" y="6940"/>
                  <a:pt x="12540" y="6940"/>
                </a:cubicBezTo>
                <a:cubicBezTo>
                  <a:pt x="12555" y="6940"/>
                  <a:pt x="12568" y="6931"/>
                  <a:pt x="12568" y="6918"/>
                </a:cubicBezTo>
                <a:cubicBezTo>
                  <a:pt x="12568" y="6905"/>
                  <a:pt x="12555" y="6893"/>
                  <a:pt x="12540" y="6893"/>
                </a:cubicBezTo>
                <a:close/>
                <a:moveTo>
                  <a:pt x="6119" y="6918"/>
                </a:moveTo>
                <a:cubicBezTo>
                  <a:pt x="6103" y="6918"/>
                  <a:pt x="6091" y="6989"/>
                  <a:pt x="6091" y="7085"/>
                </a:cubicBezTo>
                <a:cubicBezTo>
                  <a:pt x="6091" y="7180"/>
                  <a:pt x="6103" y="7253"/>
                  <a:pt x="6119" y="7253"/>
                </a:cubicBezTo>
                <a:cubicBezTo>
                  <a:pt x="6134" y="7253"/>
                  <a:pt x="6144" y="7180"/>
                  <a:pt x="6144" y="7085"/>
                </a:cubicBezTo>
                <a:cubicBezTo>
                  <a:pt x="6144" y="6989"/>
                  <a:pt x="6134" y="6918"/>
                  <a:pt x="6119" y="6918"/>
                </a:cubicBezTo>
                <a:close/>
                <a:moveTo>
                  <a:pt x="17719" y="6999"/>
                </a:moveTo>
                <a:cubicBezTo>
                  <a:pt x="17706" y="7005"/>
                  <a:pt x="17690" y="7028"/>
                  <a:pt x="17679" y="7062"/>
                </a:cubicBezTo>
                <a:cubicBezTo>
                  <a:pt x="17669" y="7099"/>
                  <a:pt x="17682" y="7116"/>
                  <a:pt x="17733" y="7133"/>
                </a:cubicBezTo>
                <a:cubicBezTo>
                  <a:pt x="17784" y="7151"/>
                  <a:pt x="17797" y="7168"/>
                  <a:pt x="17784" y="7205"/>
                </a:cubicBezTo>
                <a:cubicBezTo>
                  <a:pt x="17774" y="7232"/>
                  <a:pt x="17779" y="7253"/>
                  <a:pt x="17796" y="7253"/>
                </a:cubicBezTo>
                <a:cubicBezTo>
                  <a:pt x="17841" y="7253"/>
                  <a:pt x="17830" y="7116"/>
                  <a:pt x="17784" y="7100"/>
                </a:cubicBezTo>
                <a:cubicBezTo>
                  <a:pt x="17761" y="7093"/>
                  <a:pt x="17742" y="7064"/>
                  <a:pt x="17742" y="7036"/>
                </a:cubicBezTo>
                <a:cubicBezTo>
                  <a:pt x="17742" y="7006"/>
                  <a:pt x="17732" y="6994"/>
                  <a:pt x="17719" y="6999"/>
                </a:cubicBezTo>
                <a:close/>
                <a:moveTo>
                  <a:pt x="20960" y="7046"/>
                </a:moveTo>
                <a:cubicBezTo>
                  <a:pt x="20941" y="7054"/>
                  <a:pt x="20906" y="7068"/>
                  <a:pt x="20879" y="7076"/>
                </a:cubicBezTo>
                <a:cubicBezTo>
                  <a:pt x="20832" y="7091"/>
                  <a:pt x="20816" y="7134"/>
                  <a:pt x="20848" y="7163"/>
                </a:cubicBezTo>
                <a:cubicBezTo>
                  <a:pt x="20872" y="7184"/>
                  <a:pt x="20993" y="7102"/>
                  <a:pt x="20994" y="7064"/>
                </a:cubicBezTo>
                <a:cubicBezTo>
                  <a:pt x="20994" y="7055"/>
                  <a:pt x="20990" y="7050"/>
                  <a:pt x="20984" y="7046"/>
                </a:cubicBezTo>
                <a:cubicBezTo>
                  <a:pt x="20978" y="7043"/>
                  <a:pt x="20969" y="7043"/>
                  <a:pt x="20960" y="7046"/>
                </a:cubicBezTo>
                <a:close/>
                <a:moveTo>
                  <a:pt x="13286" y="7109"/>
                </a:moveTo>
                <a:cubicBezTo>
                  <a:pt x="13263" y="7109"/>
                  <a:pt x="13244" y="7120"/>
                  <a:pt x="13244" y="7133"/>
                </a:cubicBezTo>
                <a:cubicBezTo>
                  <a:pt x="13244" y="7147"/>
                  <a:pt x="13263" y="7156"/>
                  <a:pt x="13286" y="7156"/>
                </a:cubicBezTo>
                <a:cubicBezTo>
                  <a:pt x="13308" y="7156"/>
                  <a:pt x="13325" y="7147"/>
                  <a:pt x="13325" y="7133"/>
                </a:cubicBezTo>
                <a:cubicBezTo>
                  <a:pt x="13325" y="7120"/>
                  <a:pt x="13308" y="7109"/>
                  <a:pt x="13286" y="7109"/>
                </a:cubicBezTo>
                <a:close/>
                <a:moveTo>
                  <a:pt x="15081" y="7109"/>
                </a:moveTo>
                <a:cubicBezTo>
                  <a:pt x="15022" y="7110"/>
                  <a:pt x="15020" y="7111"/>
                  <a:pt x="15072" y="7146"/>
                </a:cubicBezTo>
                <a:cubicBezTo>
                  <a:pt x="15137" y="7189"/>
                  <a:pt x="15142" y="7190"/>
                  <a:pt x="15142" y="7146"/>
                </a:cubicBezTo>
                <a:cubicBezTo>
                  <a:pt x="15142" y="7124"/>
                  <a:pt x="15118" y="7109"/>
                  <a:pt x="15081" y="7109"/>
                </a:cubicBezTo>
                <a:close/>
                <a:moveTo>
                  <a:pt x="16472" y="7109"/>
                </a:moveTo>
                <a:cubicBezTo>
                  <a:pt x="16356" y="7110"/>
                  <a:pt x="16350" y="7113"/>
                  <a:pt x="16399" y="7146"/>
                </a:cubicBezTo>
                <a:cubicBezTo>
                  <a:pt x="16428" y="7165"/>
                  <a:pt x="16500" y="7180"/>
                  <a:pt x="16558" y="7180"/>
                </a:cubicBezTo>
                <a:cubicBezTo>
                  <a:pt x="16650" y="7180"/>
                  <a:pt x="16660" y="7176"/>
                  <a:pt x="16631" y="7146"/>
                </a:cubicBezTo>
                <a:cubicBezTo>
                  <a:pt x="16610" y="7123"/>
                  <a:pt x="16551" y="7109"/>
                  <a:pt x="16472" y="7109"/>
                </a:cubicBezTo>
                <a:close/>
                <a:moveTo>
                  <a:pt x="13632" y="7112"/>
                </a:moveTo>
                <a:cubicBezTo>
                  <a:pt x="13509" y="7111"/>
                  <a:pt x="13401" y="7121"/>
                  <a:pt x="13392" y="7133"/>
                </a:cubicBezTo>
                <a:cubicBezTo>
                  <a:pt x="13373" y="7160"/>
                  <a:pt x="13556" y="7162"/>
                  <a:pt x="13732" y="7135"/>
                </a:cubicBezTo>
                <a:cubicBezTo>
                  <a:pt x="13840" y="7119"/>
                  <a:pt x="13829" y="7115"/>
                  <a:pt x="13632" y="7112"/>
                </a:cubicBezTo>
                <a:close/>
                <a:moveTo>
                  <a:pt x="17384" y="7116"/>
                </a:moveTo>
                <a:cubicBezTo>
                  <a:pt x="17363" y="7124"/>
                  <a:pt x="17371" y="7129"/>
                  <a:pt x="17402" y="7130"/>
                </a:cubicBezTo>
                <a:cubicBezTo>
                  <a:pt x="17431" y="7131"/>
                  <a:pt x="17447" y="7126"/>
                  <a:pt x="17438" y="7118"/>
                </a:cubicBezTo>
                <a:cubicBezTo>
                  <a:pt x="17429" y="7110"/>
                  <a:pt x="17404" y="7109"/>
                  <a:pt x="17384" y="7116"/>
                </a:cubicBezTo>
                <a:close/>
                <a:moveTo>
                  <a:pt x="21082" y="7116"/>
                </a:moveTo>
                <a:cubicBezTo>
                  <a:pt x="21056" y="7122"/>
                  <a:pt x="21077" y="7128"/>
                  <a:pt x="21129" y="7128"/>
                </a:cubicBezTo>
                <a:cubicBezTo>
                  <a:pt x="21181" y="7128"/>
                  <a:pt x="21203" y="7122"/>
                  <a:pt x="21176" y="7116"/>
                </a:cubicBezTo>
                <a:cubicBezTo>
                  <a:pt x="21150" y="7110"/>
                  <a:pt x="21108" y="7110"/>
                  <a:pt x="21082" y="7116"/>
                </a:cubicBezTo>
                <a:close/>
                <a:moveTo>
                  <a:pt x="13109" y="7118"/>
                </a:moveTo>
                <a:cubicBezTo>
                  <a:pt x="13093" y="7118"/>
                  <a:pt x="13078" y="7122"/>
                  <a:pt x="13061" y="7130"/>
                </a:cubicBezTo>
                <a:cubicBezTo>
                  <a:pt x="13023" y="7150"/>
                  <a:pt x="13031" y="7156"/>
                  <a:pt x="13109" y="7156"/>
                </a:cubicBezTo>
                <a:cubicBezTo>
                  <a:pt x="13186" y="7156"/>
                  <a:pt x="13195" y="7150"/>
                  <a:pt x="13156" y="7130"/>
                </a:cubicBezTo>
                <a:cubicBezTo>
                  <a:pt x="13140" y="7122"/>
                  <a:pt x="13124" y="7118"/>
                  <a:pt x="13109" y="7118"/>
                </a:cubicBezTo>
                <a:close/>
                <a:moveTo>
                  <a:pt x="15231" y="7118"/>
                </a:moveTo>
                <a:cubicBezTo>
                  <a:pt x="15228" y="7120"/>
                  <a:pt x="15226" y="7128"/>
                  <a:pt x="15225" y="7142"/>
                </a:cubicBezTo>
                <a:cubicBezTo>
                  <a:pt x="15224" y="7167"/>
                  <a:pt x="15230" y="7181"/>
                  <a:pt x="15239" y="7173"/>
                </a:cubicBezTo>
                <a:cubicBezTo>
                  <a:pt x="15248" y="7165"/>
                  <a:pt x="15248" y="7145"/>
                  <a:pt x="15241" y="7128"/>
                </a:cubicBezTo>
                <a:cubicBezTo>
                  <a:pt x="15236" y="7119"/>
                  <a:pt x="15234" y="7115"/>
                  <a:pt x="15231" y="7118"/>
                </a:cubicBezTo>
                <a:close/>
                <a:moveTo>
                  <a:pt x="14777" y="7128"/>
                </a:moveTo>
                <a:cubicBezTo>
                  <a:pt x="14772" y="7126"/>
                  <a:pt x="14769" y="7146"/>
                  <a:pt x="14769" y="7180"/>
                </a:cubicBezTo>
                <a:cubicBezTo>
                  <a:pt x="14769" y="7226"/>
                  <a:pt x="14774" y="7245"/>
                  <a:pt x="14780" y="7222"/>
                </a:cubicBezTo>
                <a:cubicBezTo>
                  <a:pt x="14787" y="7199"/>
                  <a:pt x="14787" y="7162"/>
                  <a:pt x="14780" y="7139"/>
                </a:cubicBezTo>
                <a:cubicBezTo>
                  <a:pt x="14779" y="7133"/>
                  <a:pt x="14778" y="7129"/>
                  <a:pt x="14777" y="7128"/>
                </a:cubicBezTo>
                <a:close/>
                <a:moveTo>
                  <a:pt x="18500" y="7731"/>
                </a:moveTo>
                <a:cubicBezTo>
                  <a:pt x="18460" y="7731"/>
                  <a:pt x="18451" y="7753"/>
                  <a:pt x="18450" y="7851"/>
                </a:cubicBezTo>
                <a:cubicBezTo>
                  <a:pt x="18450" y="7941"/>
                  <a:pt x="18460" y="7971"/>
                  <a:pt x="18490" y="7971"/>
                </a:cubicBezTo>
                <a:cubicBezTo>
                  <a:pt x="18512" y="7971"/>
                  <a:pt x="18537" y="7953"/>
                  <a:pt x="18545" y="7930"/>
                </a:cubicBezTo>
                <a:cubicBezTo>
                  <a:pt x="18553" y="7907"/>
                  <a:pt x="18572" y="7867"/>
                  <a:pt x="18586" y="7843"/>
                </a:cubicBezTo>
                <a:cubicBezTo>
                  <a:pt x="18618" y="7790"/>
                  <a:pt x="18572" y="7731"/>
                  <a:pt x="18500" y="7731"/>
                </a:cubicBezTo>
                <a:close/>
                <a:moveTo>
                  <a:pt x="14192" y="7876"/>
                </a:moveTo>
                <a:cubicBezTo>
                  <a:pt x="14177" y="7876"/>
                  <a:pt x="14167" y="7907"/>
                  <a:pt x="14167" y="7947"/>
                </a:cubicBezTo>
                <a:cubicBezTo>
                  <a:pt x="14167" y="7987"/>
                  <a:pt x="14177" y="8018"/>
                  <a:pt x="14192" y="8018"/>
                </a:cubicBezTo>
                <a:cubicBezTo>
                  <a:pt x="14207" y="8018"/>
                  <a:pt x="14220" y="7987"/>
                  <a:pt x="14220" y="7947"/>
                </a:cubicBezTo>
                <a:cubicBezTo>
                  <a:pt x="14220" y="7907"/>
                  <a:pt x="14207" y="7876"/>
                  <a:pt x="14192" y="7876"/>
                </a:cubicBezTo>
                <a:close/>
                <a:moveTo>
                  <a:pt x="16509" y="7876"/>
                </a:moveTo>
                <a:cubicBezTo>
                  <a:pt x="16366" y="7876"/>
                  <a:pt x="16360" y="7877"/>
                  <a:pt x="16360" y="7938"/>
                </a:cubicBezTo>
                <a:cubicBezTo>
                  <a:pt x="16360" y="8001"/>
                  <a:pt x="16360" y="8003"/>
                  <a:pt x="16415" y="7959"/>
                </a:cubicBezTo>
                <a:cubicBezTo>
                  <a:pt x="16469" y="7916"/>
                  <a:pt x="16472" y="7915"/>
                  <a:pt x="16488" y="7966"/>
                </a:cubicBezTo>
                <a:cubicBezTo>
                  <a:pt x="16499" y="8005"/>
                  <a:pt x="16522" y="8018"/>
                  <a:pt x="16580" y="8018"/>
                </a:cubicBezTo>
                <a:cubicBezTo>
                  <a:pt x="16649" y="8018"/>
                  <a:pt x="16659" y="8010"/>
                  <a:pt x="16659" y="7947"/>
                </a:cubicBezTo>
                <a:cubicBezTo>
                  <a:pt x="16659" y="7876"/>
                  <a:pt x="16657" y="7876"/>
                  <a:pt x="16509" y="7876"/>
                </a:cubicBezTo>
                <a:close/>
                <a:moveTo>
                  <a:pt x="17445" y="7876"/>
                </a:moveTo>
                <a:cubicBezTo>
                  <a:pt x="17431" y="7876"/>
                  <a:pt x="17418" y="7907"/>
                  <a:pt x="17418" y="7947"/>
                </a:cubicBezTo>
                <a:cubicBezTo>
                  <a:pt x="17418" y="7987"/>
                  <a:pt x="17431" y="8018"/>
                  <a:pt x="17445" y="8018"/>
                </a:cubicBezTo>
                <a:cubicBezTo>
                  <a:pt x="17460" y="8018"/>
                  <a:pt x="17471" y="7987"/>
                  <a:pt x="17471" y="7947"/>
                </a:cubicBezTo>
                <a:cubicBezTo>
                  <a:pt x="17471" y="7907"/>
                  <a:pt x="17460" y="7876"/>
                  <a:pt x="17445" y="7876"/>
                </a:cubicBezTo>
                <a:close/>
                <a:moveTo>
                  <a:pt x="14464" y="7904"/>
                </a:moveTo>
                <a:cubicBezTo>
                  <a:pt x="14392" y="7899"/>
                  <a:pt x="14328" y="7903"/>
                  <a:pt x="14328" y="7921"/>
                </a:cubicBezTo>
                <a:cubicBezTo>
                  <a:pt x="14328" y="7933"/>
                  <a:pt x="14341" y="7951"/>
                  <a:pt x="14356" y="7959"/>
                </a:cubicBezTo>
                <a:cubicBezTo>
                  <a:pt x="14371" y="7967"/>
                  <a:pt x="14377" y="7998"/>
                  <a:pt x="14369" y="8027"/>
                </a:cubicBezTo>
                <a:cubicBezTo>
                  <a:pt x="14354" y="8086"/>
                  <a:pt x="14395" y="8159"/>
                  <a:pt x="14428" y="8130"/>
                </a:cubicBezTo>
                <a:cubicBezTo>
                  <a:pt x="14440" y="8119"/>
                  <a:pt x="14450" y="8076"/>
                  <a:pt x="14450" y="8034"/>
                </a:cubicBezTo>
                <a:cubicBezTo>
                  <a:pt x="14450" y="7964"/>
                  <a:pt x="14458" y="7959"/>
                  <a:pt x="14552" y="7952"/>
                </a:cubicBezTo>
                <a:cubicBezTo>
                  <a:pt x="14662" y="7944"/>
                  <a:pt x="14714" y="7991"/>
                  <a:pt x="14659" y="8050"/>
                </a:cubicBezTo>
                <a:cubicBezTo>
                  <a:pt x="14643" y="8067"/>
                  <a:pt x="14637" y="8107"/>
                  <a:pt x="14647" y="8138"/>
                </a:cubicBezTo>
                <a:cubicBezTo>
                  <a:pt x="14663" y="8192"/>
                  <a:pt x="14665" y="8194"/>
                  <a:pt x="14684" y="8150"/>
                </a:cubicBezTo>
                <a:cubicBezTo>
                  <a:pt x="14695" y="8125"/>
                  <a:pt x="14709" y="8085"/>
                  <a:pt x="14718" y="8062"/>
                </a:cubicBezTo>
                <a:cubicBezTo>
                  <a:pt x="14728" y="8032"/>
                  <a:pt x="14764" y="8019"/>
                  <a:pt x="14836" y="8017"/>
                </a:cubicBezTo>
                <a:lnTo>
                  <a:pt x="14938" y="8013"/>
                </a:lnTo>
                <a:lnTo>
                  <a:pt x="14830" y="7997"/>
                </a:lnTo>
                <a:cubicBezTo>
                  <a:pt x="14770" y="7989"/>
                  <a:pt x="14692" y="7963"/>
                  <a:pt x="14655" y="7942"/>
                </a:cubicBezTo>
                <a:cubicBezTo>
                  <a:pt x="14618" y="7921"/>
                  <a:pt x="14536" y="7908"/>
                  <a:pt x="14464" y="7904"/>
                </a:cubicBezTo>
                <a:close/>
                <a:moveTo>
                  <a:pt x="5696" y="8046"/>
                </a:moveTo>
                <a:cubicBezTo>
                  <a:pt x="5676" y="8045"/>
                  <a:pt x="5658" y="8047"/>
                  <a:pt x="5645" y="8051"/>
                </a:cubicBezTo>
                <a:cubicBezTo>
                  <a:pt x="5593" y="8069"/>
                  <a:pt x="5585" y="8377"/>
                  <a:pt x="5635" y="8422"/>
                </a:cubicBezTo>
                <a:cubicBezTo>
                  <a:pt x="5674" y="8456"/>
                  <a:pt x="5810" y="8460"/>
                  <a:pt x="5834" y="8427"/>
                </a:cubicBezTo>
                <a:cubicBezTo>
                  <a:pt x="5843" y="8414"/>
                  <a:pt x="5892" y="8403"/>
                  <a:pt x="5944" y="8403"/>
                </a:cubicBezTo>
                <a:lnTo>
                  <a:pt x="6036" y="8403"/>
                </a:lnTo>
                <a:lnTo>
                  <a:pt x="6034" y="8288"/>
                </a:lnTo>
                <a:cubicBezTo>
                  <a:pt x="6032" y="8201"/>
                  <a:pt x="6027" y="8188"/>
                  <a:pt x="6012" y="8234"/>
                </a:cubicBezTo>
                <a:cubicBezTo>
                  <a:pt x="5988" y="8311"/>
                  <a:pt x="5919" y="8313"/>
                  <a:pt x="5906" y="8236"/>
                </a:cubicBezTo>
                <a:cubicBezTo>
                  <a:pt x="5901" y="8203"/>
                  <a:pt x="5872" y="8161"/>
                  <a:pt x="5843" y="8143"/>
                </a:cubicBezTo>
                <a:cubicBezTo>
                  <a:pt x="5815" y="8126"/>
                  <a:pt x="5800" y="8101"/>
                  <a:pt x="5808" y="8090"/>
                </a:cubicBezTo>
                <a:cubicBezTo>
                  <a:pt x="5822" y="8069"/>
                  <a:pt x="5754" y="8048"/>
                  <a:pt x="5696" y="8046"/>
                </a:cubicBezTo>
                <a:close/>
                <a:moveTo>
                  <a:pt x="18529" y="8067"/>
                </a:moveTo>
                <a:cubicBezTo>
                  <a:pt x="18514" y="8067"/>
                  <a:pt x="18502" y="8078"/>
                  <a:pt x="18502" y="8091"/>
                </a:cubicBezTo>
                <a:cubicBezTo>
                  <a:pt x="18502" y="8104"/>
                  <a:pt x="18514" y="8114"/>
                  <a:pt x="18529" y="8114"/>
                </a:cubicBezTo>
                <a:cubicBezTo>
                  <a:pt x="18544" y="8114"/>
                  <a:pt x="18555" y="8104"/>
                  <a:pt x="18555" y="8091"/>
                </a:cubicBezTo>
                <a:cubicBezTo>
                  <a:pt x="18555" y="8078"/>
                  <a:pt x="18544" y="8067"/>
                  <a:pt x="18529" y="8067"/>
                </a:cubicBezTo>
                <a:close/>
                <a:moveTo>
                  <a:pt x="1573" y="8194"/>
                </a:moveTo>
                <a:cubicBezTo>
                  <a:pt x="1547" y="8200"/>
                  <a:pt x="1568" y="8206"/>
                  <a:pt x="1621" y="8206"/>
                </a:cubicBezTo>
                <a:cubicBezTo>
                  <a:pt x="1673" y="8206"/>
                  <a:pt x="1694" y="8200"/>
                  <a:pt x="1668" y="8194"/>
                </a:cubicBezTo>
                <a:cubicBezTo>
                  <a:pt x="1642" y="8188"/>
                  <a:pt x="1600" y="8188"/>
                  <a:pt x="1573" y="8194"/>
                </a:cubicBezTo>
                <a:close/>
                <a:moveTo>
                  <a:pt x="6127" y="8449"/>
                </a:moveTo>
                <a:cubicBezTo>
                  <a:pt x="6116" y="8448"/>
                  <a:pt x="6100" y="8458"/>
                  <a:pt x="6095" y="8472"/>
                </a:cubicBezTo>
                <a:cubicBezTo>
                  <a:pt x="6083" y="8505"/>
                  <a:pt x="6190" y="8506"/>
                  <a:pt x="6213" y="8474"/>
                </a:cubicBezTo>
                <a:cubicBezTo>
                  <a:pt x="6222" y="8461"/>
                  <a:pt x="6211" y="8449"/>
                  <a:pt x="6188" y="8449"/>
                </a:cubicBezTo>
                <a:cubicBezTo>
                  <a:pt x="6164" y="8449"/>
                  <a:pt x="6137" y="8450"/>
                  <a:pt x="6127" y="8449"/>
                </a:cubicBezTo>
                <a:close/>
                <a:moveTo>
                  <a:pt x="17799" y="8642"/>
                </a:moveTo>
                <a:cubicBezTo>
                  <a:pt x="17748" y="8642"/>
                  <a:pt x="17712" y="8737"/>
                  <a:pt x="17731" y="8823"/>
                </a:cubicBezTo>
                <a:cubicBezTo>
                  <a:pt x="17740" y="8870"/>
                  <a:pt x="17762" y="8903"/>
                  <a:pt x="17778" y="8898"/>
                </a:cubicBezTo>
                <a:cubicBezTo>
                  <a:pt x="17816" y="8887"/>
                  <a:pt x="17837" y="8642"/>
                  <a:pt x="17799" y="8642"/>
                </a:cubicBezTo>
                <a:close/>
                <a:moveTo>
                  <a:pt x="19178" y="8714"/>
                </a:moveTo>
                <a:cubicBezTo>
                  <a:pt x="19148" y="8714"/>
                  <a:pt x="19125" y="8730"/>
                  <a:pt x="19125" y="8750"/>
                </a:cubicBezTo>
                <a:cubicBezTo>
                  <a:pt x="19125" y="8770"/>
                  <a:pt x="19148" y="8785"/>
                  <a:pt x="19178" y="8785"/>
                </a:cubicBezTo>
                <a:cubicBezTo>
                  <a:pt x="19208" y="8785"/>
                  <a:pt x="19233" y="8770"/>
                  <a:pt x="19233" y="8750"/>
                </a:cubicBezTo>
                <a:cubicBezTo>
                  <a:pt x="19233" y="8730"/>
                  <a:pt x="19208" y="8714"/>
                  <a:pt x="19178" y="8714"/>
                </a:cubicBezTo>
                <a:close/>
                <a:moveTo>
                  <a:pt x="4872" y="8834"/>
                </a:moveTo>
                <a:cubicBezTo>
                  <a:pt x="4836" y="8834"/>
                  <a:pt x="4824" y="8844"/>
                  <a:pt x="4834" y="8868"/>
                </a:cubicBezTo>
                <a:cubicBezTo>
                  <a:pt x="4843" y="8888"/>
                  <a:pt x="4860" y="8905"/>
                  <a:pt x="4872" y="8905"/>
                </a:cubicBezTo>
                <a:cubicBezTo>
                  <a:pt x="4883" y="8905"/>
                  <a:pt x="4901" y="8888"/>
                  <a:pt x="4909" y="8868"/>
                </a:cubicBezTo>
                <a:cubicBezTo>
                  <a:pt x="4920" y="8844"/>
                  <a:pt x="4907" y="8834"/>
                  <a:pt x="4872" y="8834"/>
                </a:cubicBezTo>
                <a:close/>
                <a:moveTo>
                  <a:pt x="18043" y="8834"/>
                </a:moveTo>
                <a:cubicBezTo>
                  <a:pt x="18029" y="8834"/>
                  <a:pt x="18010" y="8844"/>
                  <a:pt x="18000" y="8858"/>
                </a:cubicBezTo>
                <a:cubicBezTo>
                  <a:pt x="17988" y="8875"/>
                  <a:pt x="17969" y="8875"/>
                  <a:pt x="17943" y="8856"/>
                </a:cubicBezTo>
                <a:cubicBezTo>
                  <a:pt x="17912" y="8834"/>
                  <a:pt x="17906" y="8838"/>
                  <a:pt x="17906" y="8879"/>
                </a:cubicBezTo>
                <a:cubicBezTo>
                  <a:pt x="17906" y="8945"/>
                  <a:pt x="17990" y="8945"/>
                  <a:pt x="18035" y="8881"/>
                </a:cubicBezTo>
                <a:cubicBezTo>
                  <a:pt x="18054" y="8854"/>
                  <a:pt x="18058" y="8834"/>
                  <a:pt x="18043" y="8834"/>
                </a:cubicBezTo>
                <a:close/>
                <a:moveTo>
                  <a:pt x="18148" y="8834"/>
                </a:moveTo>
                <a:cubicBezTo>
                  <a:pt x="18132" y="8834"/>
                  <a:pt x="18127" y="8845"/>
                  <a:pt x="18136" y="8858"/>
                </a:cubicBezTo>
                <a:cubicBezTo>
                  <a:pt x="18145" y="8871"/>
                  <a:pt x="18159" y="8881"/>
                  <a:pt x="18165" y="8881"/>
                </a:cubicBezTo>
                <a:cubicBezTo>
                  <a:pt x="18172" y="8881"/>
                  <a:pt x="18177" y="8871"/>
                  <a:pt x="18177" y="8858"/>
                </a:cubicBezTo>
                <a:cubicBezTo>
                  <a:pt x="18177" y="8845"/>
                  <a:pt x="18163" y="8834"/>
                  <a:pt x="18148" y="8834"/>
                </a:cubicBezTo>
                <a:close/>
                <a:moveTo>
                  <a:pt x="13830" y="9207"/>
                </a:moveTo>
                <a:cubicBezTo>
                  <a:pt x="13823" y="9204"/>
                  <a:pt x="13811" y="9205"/>
                  <a:pt x="13797" y="9209"/>
                </a:cubicBezTo>
                <a:cubicBezTo>
                  <a:pt x="13762" y="9221"/>
                  <a:pt x="13762" y="9228"/>
                  <a:pt x="13791" y="9244"/>
                </a:cubicBezTo>
                <a:cubicBezTo>
                  <a:pt x="13839" y="9271"/>
                  <a:pt x="13840" y="9271"/>
                  <a:pt x="13840" y="9230"/>
                </a:cubicBezTo>
                <a:cubicBezTo>
                  <a:pt x="13840" y="9219"/>
                  <a:pt x="13838" y="9211"/>
                  <a:pt x="13830" y="9207"/>
                </a:cubicBezTo>
                <a:close/>
                <a:moveTo>
                  <a:pt x="6565" y="9439"/>
                </a:moveTo>
                <a:cubicBezTo>
                  <a:pt x="6560" y="9440"/>
                  <a:pt x="6555" y="9441"/>
                  <a:pt x="6547" y="9446"/>
                </a:cubicBezTo>
                <a:cubicBezTo>
                  <a:pt x="6530" y="9455"/>
                  <a:pt x="6421" y="9461"/>
                  <a:pt x="6304" y="9458"/>
                </a:cubicBezTo>
                <a:cubicBezTo>
                  <a:pt x="6106" y="9453"/>
                  <a:pt x="6091" y="9457"/>
                  <a:pt x="6091" y="9501"/>
                </a:cubicBezTo>
                <a:cubicBezTo>
                  <a:pt x="6091" y="9542"/>
                  <a:pt x="6111" y="9551"/>
                  <a:pt x="6219" y="9557"/>
                </a:cubicBezTo>
                <a:cubicBezTo>
                  <a:pt x="6290" y="9561"/>
                  <a:pt x="6347" y="9575"/>
                  <a:pt x="6345" y="9588"/>
                </a:cubicBezTo>
                <a:cubicBezTo>
                  <a:pt x="6342" y="9601"/>
                  <a:pt x="6336" y="9628"/>
                  <a:pt x="6331" y="9647"/>
                </a:cubicBezTo>
                <a:cubicBezTo>
                  <a:pt x="6326" y="9670"/>
                  <a:pt x="6339" y="9682"/>
                  <a:pt x="6368" y="9680"/>
                </a:cubicBezTo>
                <a:cubicBezTo>
                  <a:pt x="6395" y="9679"/>
                  <a:pt x="6443" y="9709"/>
                  <a:pt x="6477" y="9746"/>
                </a:cubicBezTo>
                <a:cubicBezTo>
                  <a:pt x="6539" y="9817"/>
                  <a:pt x="6625" y="9824"/>
                  <a:pt x="6707" y="9764"/>
                </a:cubicBezTo>
                <a:cubicBezTo>
                  <a:pt x="6781" y="9709"/>
                  <a:pt x="6717" y="9516"/>
                  <a:pt x="6630" y="9533"/>
                </a:cubicBezTo>
                <a:cubicBezTo>
                  <a:pt x="6610" y="9536"/>
                  <a:pt x="6591" y="9525"/>
                  <a:pt x="6589" y="9505"/>
                </a:cubicBezTo>
                <a:cubicBezTo>
                  <a:pt x="6583" y="9452"/>
                  <a:pt x="6579" y="9436"/>
                  <a:pt x="6565" y="9439"/>
                </a:cubicBezTo>
                <a:close/>
                <a:moveTo>
                  <a:pt x="7427" y="9465"/>
                </a:moveTo>
                <a:cubicBezTo>
                  <a:pt x="7422" y="9467"/>
                  <a:pt x="7419" y="9472"/>
                  <a:pt x="7419" y="9479"/>
                </a:cubicBezTo>
                <a:cubicBezTo>
                  <a:pt x="7419" y="9493"/>
                  <a:pt x="7431" y="9505"/>
                  <a:pt x="7446" y="9505"/>
                </a:cubicBezTo>
                <a:cubicBezTo>
                  <a:pt x="7461" y="9505"/>
                  <a:pt x="7474" y="9500"/>
                  <a:pt x="7474" y="9494"/>
                </a:cubicBezTo>
                <a:cubicBezTo>
                  <a:pt x="7474" y="9489"/>
                  <a:pt x="7461" y="9476"/>
                  <a:pt x="7446" y="9468"/>
                </a:cubicBezTo>
                <a:cubicBezTo>
                  <a:pt x="7439" y="9464"/>
                  <a:pt x="7432" y="9463"/>
                  <a:pt x="7427" y="9465"/>
                </a:cubicBezTo>
                <a:close/>
                <a:moveTo>
                  <a:pt x="6878" y="9599"/>
                </a:moveTo>
                <a:cubicBezTo>
                  <a:pt x="6872" y="9598"/>
                  <a:pt x="6866" y="9602"/>
                  <a:pt x="6860" y="9607"/>
                </a:cubicBezTo>
                <a:cubicBezTo>
                  <a:pt x="6851" y="9615"/>
                  <a:pt x="6854" y="9634"/>
                  <a:pt x="6866" y="9651"/>
                </a:cubicBezTo>
                <a:cubicBezTo>
                  <a:pt x="6883" y="9675"/>
                  <a:pt x="6888" y="9675"/>
                  <a:pt x="6898" y="9651"/>
                </a:cubicBezTo>
                <a:cubicBezTo>
                  <a:pt x="6907" y="9625"/>
                  <a:pt x="6895" y="9600"/>
                  <a:pt x="6878" y="9599"/>
                </a:cubicBezTo>
                <a:close/>
                <a:moveTo>
                  <a:pt x="15685" y="9600"/>
                </a:moveTo>
                <a:cubicBezTo>
                  <a:pt x="15669" y="9600"/>
                  <a:pt x="15656" y="9610"/>
                  <a:pt x="15656" y="9623"/>
                </a:cubicBezTo>
                <a:cubicBezTo>
                  <a:pt x="15656" y="9636"/>
                  <a:pt x="15661" y="9647"/>
                  <a:pt x="15667" y="9647"/>
                </a:cubicBezTo>
                <a:cubicBezTo>
                  <a:pt x="15674" y="9647"/>
                  <a:pt x="15688" y="9636"/>
                  <a:pt x="15697" y="9623"/>
                </a:cubicBezTo>
                <a:cubicBezTo>
                  <a:pt x="15706" y="9610"/>
                  <a:pt x="15701" y="9600"/>
                  <a:pt x="15685" y="9600"/>
                </a:cubicBezTo>
                <a:close/>
                <a:moveTo>
                  <a:pt x="20215" y="9727"/>
                </a:moveTo>
                <a:cubicBezTo>
                  <a:pt x="20189" y="9733"/>
                  <a:pt x="20210" y="9738"/>
                  <a:pt x="20262" y="9738"/>
                </a:cubicBezTo>
                <a:cubicBezTo>
                  <a:pt x="20314" y="9738"/>
                  <a:pt x="20337" y="9733"/>
                  <a:pt x="20311" y="9727"/>
                </a:cubicBezTo>
                <a:cubicBezTo>
                  <a:pt x="20285" y="9721"/>
                  <a:pt x="20241" y="9721"/>
                  <a:pt x="20215" y="9727"/>
                </a:cubicBezTo>
                <a:close/>
                <a:moveTo>
                  <a:pt x="7039" y="9792"/>
                </a:moveTo>
                <a:cubicBezTo>
                  <a:pt x="6958" y="9792"/>
                  <a:pt x="6959" y="9792"/>
                  <a:pt x="6959" y="9936"/>
                </a:cubicBezTo>
                <a:cubicBezTo>
                  <a:pt x="6959" y="10080"/>
                  <a:pt x="6958" y="10078"/>
                  <a:pt x="7039" y="10078"/>
                </a:cubicBezTo>
                <a:cubicBezTo>
                  <a:pt x="7120" y="10078"/>
                  <a:pt x="7120" y="10080"/>
                  <a:pt x="7120" y="9936"/>
                </a:cubicBezTo>
                <a:cubicBezTo>
                  <a:pt x="7120" y="9792"/>
                  <a:pt x="7120" y="9792"/>
                  <a:pt x="7039" y="9792"/>
                </a:cubicBezTo>
                <a:close/>
                <a:moveTo>
                  <a:pt x="17202" y="9887"/>
                </a:moveTo>
                <a:cubicBezTo>
                  <a:pt x="17187" y="9887"/>
                  <a:pt x="17174" y="9898"/>
                  <a:pt x="17174" y="9912"/>
                </a:cubicBezTo>
                <a:cubicBezTo>
                  <a:pt x="17174" y="9925"/>
                  <a:pt x="17187" y="9936"/>
                  <a:pt x="17202" y="9936"/>
                </a:cubicBezTo>
                <a:cubicBezTo>
                  <a:pt x="17216" y="9936"/>
                  <a:pt x="17227" y="9925"/>
                  <a:pt x="17227" y="9912"/>
                </a:cubicBezTo>
                <a:cubicBezTo>
                  <a:pt x="17227" y="9898"/>
                  <a:pt x="17216" y="9887"/>
                  <a:pt x="17202" y="9887"/>
                </a:cubicBezTo>
                <a:close/>
                <a:moveTo>
                  <a:pt x="18094" y="9983"/>
                </a:moveTo>
                <a:cubicBezTo>
                  <a:pt x="18080" y="9983"/>
                  <a:pt x="18067" y="10015"/>
                  <a:pt x="18067" y="10054"/>
                </a:cubicBezTo>
                <a:cubicBezTo>
                  <a:pt x="18067" y="10094"/>
                  <a:pt x="18080" y="10127"/>
                  <a:pt x="18094" y="10127"/>
                </a:cubicBezTo>
                <a:cubicBezTo>
                  <a:pt x="18109" y="10127"/>
                  <a:pt x="18122" y="10094"/>
                  <a:pt x="18122" y="10054"/>
                </a:cubicBezTo>
                <a:cubicBezTo>
                  <a:pt x="18122" y="10015"/>
                  <a:pt x="18109" y="9983"/>
                  <a:pt x="18094" y="9983"/>
                </a:cubicBezTo>
                <a:close/>
                <a:moveTo>
                  <a:pt x="7669" y="10002"/>
                </a:moveTo>
                <a:cubicBezTo>
                  <a:pt x="7632" y="9994"/>
                  <a:pt x="7621" y="10005"/>
                  <a:pt x="7621" y="10054"/>
                </a:cubicBezTo>
                <a:cubicBezTo>
                  <a:pt x="7621" y="10104"/>
                  <a:pt x="7632" y="10116"/>
                  <a:pt x="7669" y="10108"/>
                </a:cubicBezTo>
                <a:cubicBezTo>
                  <a:pt x="7695" y="10102"/>
                  <a:pt x="7718" y="10077"/>
                  <a:pt x="7718" y="10054"/>
                </a:cubicBezTo>
                <a:cubicBezTo>
                  <a:pt x="7718" y="10031"/>
                  <a:pt x="7695" y="10008"/>
                  <a:pt x="7669" y="10002"/>
                </a:cubicBezTo>
                <a:close/>
                <a:moveTo>
                  <a:pt x="8449" y="10174"/>
                </a:moveTo>
                <a:cubicBezTo>
                  <a:pt x="8434" y="10174"/>
                  <a:pt x="8422" y="10208"/>
                  <a:pt x="8422" y="10247"/>
                </a:cubicBezTo>
                <a:cubicBezTo>
                  <a:pt x="8422" y="10287"/>
                  <a:pt x="8434" y="10318"/>
                  <a:pt x="8449" y="10318"/>
                </a:cubicBezTo>
                <a:cubicBezTo>
                  <a:pt x="8464" y="10318"/>
                  <a:pt x="8475" y="10287"/>
                  <a:pt x="8475" y="10247"/>
                </a:cubicBezTo>
                <a:cubicBezTo>
                  <a:pt x="8475" y="10208"/>
                  <a:pt x="8464" y="10174"/>
                  <a:pt x="8449" y="10174"/>
                </a:cubicBezTo>
                <a:close/>
                <a:moveTo>
                  <a:pt x="3082" y="10270"/>
                </a:moveTo>
                <a:cubicBezTo>
                  <a:pt x="3068" y="10270"/>
                  <a:pt x="3056" y="10281"/>
                  <a:pt x="3056" y="10294"/>
                </a:cubicBezTo>
                <a:cubicBezTo>
                  <a:pt x="3056" y="10307"/>
                  <a:pt x="3074" y="10318"/>
                  <a:pt x="3098" y="10318"/>
                </a:cubicBezTo>
                <a:cubicBezTo>
                  <a:pt x="3121" y="10318"/>
                  <a:pt x="3132" y="10307"/>
                  <a:pt x="3123" y="10294"/>
                </a:cubicBezTo>
                <a:cubicBezTo>
                  <a:pt x="3114" y="10281"/>
                  <a:pt x="3096" y="10270"/>
                  <a:pt x="3082" y="10270"/>
                </a:cubicBezTo>
                <a:close/>
                <a:moveTo>
                  <a:pt x="18686" y="10661"/>
                </a:moveTo>
                <a:cubicBezTo>
                  <a:pt x="18665" y="10669"/>
                  <a:pt x="18671" y="10674"/>
                  <a:pt x="18702" y="10675"/>
                </a:cubicBezTo>
                <a:cubicBezTo>
                  <a:pt x="18731" y="10676"/>
                  <a:pt x="18747" y="10671"/>
                  <a:pt x="18738" y="10663"/>
                </a:cubicBezTo>
                <a:cubicBezTo>
                  <a:pt x="18729" y="10655"/>
                  <a:pt x="18706" y="10654"/>
                  <a:pt x="18686" y="10661"/>
                </a:cubicBezTo>
                <a:close/>
                <a:moveTo>
                  <a:pt x="17225" y="10678"/>
                </a:moveTo>
                <a:cubicBezTo>
                  <a:pt x="17158" y="10678"/>
                  <a:pt x="17146" y="10687"/>
                  <a:pt x="17146" y="10737"/>
                </a:cubicBezTo>
                <a:cubicBezTo>
                  <a:pt x="17146" y="10770"/>
                  <a:pt x="17155" y="10798"/>
                  <a:pt x="17164" y="10798"/>
                </a:cubicBezTo>
                <a:cubicBezTo>
                  <a:pt x="17174" y="10798"/>
                  <a:pt x="17210" y="10770"/>
                  <a:pt x="17245" y="10737"/>
                </a:cubicBezTo>
                <a:lnTo>
                  <a:pt x="17306" y="10678"/>
                </a:lnTo>
                <a:lnTo>
                  <a:pt x="17225" y="10678"/>
                </a:lnTo>
                <a:close/>
                <a:moveTo>
                  <a:pt x="9116" y="10753"/>
                </a:moveTo>
                <a:cubicBezTo>
                  <a:pt x="9119" y="10762"/>
                  <a:pt x="9122" y="10772"/>
                  <a:pt x="9124" y="10786"/>
                </a:cubicBezTo>
                <a:cubicBezTo>
                  <a:pt x="9135" y="10857"/>
                  <a:pt x="9134" y="10857"/>
                  <a:pt x="9151" y="10798"/>
                </a:cubicBezTo>
                <a:cubicBezTo>
                  <a:pt x="9156" y="10782"/>
                  <a:pt x="9164" y="10768"/>
                  <a:pt x="9173" y="10758"/>
                </a:cubicBezTo>
                <a:cubicBezTo>
                  <a:pt x="9163" y="10755"/>
                  <a:pt x="9134" y="10755"/>
                  <a:pt x="9116" y="10753"/>
                </a:cubicBezTo>
                <a:close/>
                <a:moveTo>
                  <a:pt x="19280" y="10753"/>
                </a:moveTo>
                <a:cubicBezTo>
                  <a:pt x="19268" y="10756"/>
                  <a:pt x="19261" y="10778"/>
                  <a:pt x="19261" y="10821"/>
                </a:cubicBezTo>
                <a:cubicBezTo>
                  <a:pt x="19261" y="10885"/>
                  <a:pt x="19269" y="10894"/>
                  <a:pt x="19341" y="10894"/>
                </a:cubicBezTo>
                <a:cubicBezTo>
                  <a:pt x="19386" y="10894"/>
                  <a:pt x="19422" y="10883"/>
                  <a:pt x="19422" y="10870"/>
                </a:cubicBezTo>
                <a:cubicBezTo>
                  <a:pt x="19422" y="10856"/>
                  <a:pt x="19409" y="10849"/>
                  <a:pt x="19391" y="10852"/>
                </a:cubicBezTo>
                <a:cubicBezTo>
                  <a:pt x="19373" y="10855"/>
                  <a:pt x="19345" y="10833"/>
                  <a:pt x="19330" y="10803"/>
                </a:cubicBezTo>
                <a:cubicBezTo>
                  <a:pt x="19310" y="10766"/>
                  <a:pt x="19293" y="10750"/>
                  <a:pt x="19280" y="10753"/>
                </a:cubicBezTo>
                <a:close/>
                <a:moveTo>
                  <a:pt x="17567" y="10790"/>
                </a:moveTo>
                <a:cubicBezTo>
                  <a:pt x="17515" y="10772"/>
                  <a:pt x="17511" y="10847"/>
                  <a:pt x="17560" y="10916"/>
                </a:cubicBezTo>
                <a:cubicBezTo>
                  <a:pt x="17582" y="10948"/>
                  <a:pt x="17621" y="10964"/>
                  <a:pt x="17676" y="10962"/>
                </a:cubicBezTo>
                <a:lnTo>
                  <a:pt x="17756" y="10960"/>
                </a:lnTo>
                <a:lnTo>
                  <a:pt x="17676" y="10944"/>
                </a:lnTo>
                <a:cubicBezTo>
                  <a:pt x="17607" y="10931"/>
                  <a:pt x="17596" y="10918"/>
                  <a:pt x="17603" y="10866"/>
                </a:cubicBezTo>
                <a:cubicBezTo>
                  <a:pt x="17608" y="10827"/>
                  <a:pt x="17594" y="10799"/>
                  <a:pt x="17567" y="10790"/>
                </a:cubicBezTo>
                <a:close/>
                <a:moveTo>
                  <a:pt x="9616" y="10990"/>
                </a:moveTo>
                <a:cubicBezTo>
                  <a:pt x="9579" y="10990"/>
                  <a:pt x="9561" y="11009"/>
                  <a:pt x="9555" y="11056"/>
                </a:cubicBezTo>
                <a:cubicBezTo>
                  <a:pt x="9553" y="11071"/>
                  <a:pt x="9549" y="11083"/>
                  <a:pt x="9545" y="11092"/>
                </a:cubicBezTo>
                <a:cubicBezTo>
                  <a:pt x="9570" y="11097"/>
                  <a:pt x="9591" y="11105"/>
                  <a:pt x="9606" y="11116"/>
                </a:cubicBezTo>
                <a:cubicBezTo>
                  <a:pt x="9612" y="11107"/>
                  <a:pt x="9615" y="11097"/>
                  <a:pt x="9625" y="11094"/>
                </a:cubicBezTo>
                <a:cubicBezTo>
                  <a:pt x="9687" y="11073"/>
                  <a:pt x="9680" y="10990"/>
                  <a:pt x="9616" y="10990"/>
                </a:cubicBezTo>
                <a:close/>
                <a:moveTo>
                  <a:pt x="16810" y="11132"/>
                </a:moveTo>
                <a:cubicBezTo>
                  <a:pt x="16759" y="11132"/>
                  <a:pt x="16748" y="11142"/>
                  <a:pt x="16759" y="11179"/>
                </a:cubicBezTo>
                <a:cubicBezTo>
                  <a:pt x="16767" y="11205"/>
                  <a:pt x="16793" y="11231"/>
                  <a:pt x="16818" y="11236"/>
                </a:cubicBezTo>
                <a:cubicBezTo>
                  <a:pt x="16843" y="11242"/>
                  <a:pt x="16865" y="11249"/>
                  <a:pt x="16869" y="11250"/>
                </a:cubicBezTo>
                <a:cubicBezTo>
                  <a:pt x="16873" y="11252"/>
                  <a:pt x="16875" y="11226"/>
                  <a:pt x="16875" y="11193"/>
                </a:cubicBezTo>
                <a:cubicBezTo>
                  <a:pt x="16875" y="11146"/>
                  <a:pt x="16862" y="11132"/>
                  <a:pt x="16810" y="11132"/>
                </a:cubicBezTo>
                <a:close/>
                <a:moveTo>
                  <a:pt x="7690" y="11325"/>
                </a:moveTo>
                <a:cubicBezTo>
                  <a:pt x="7675" y="11325"/>
                  <a:pt x="7663" y="11357"/>
                  <a:pt x="7663" y="11396"/>
                </a:cubicBezTo>
                <a:cubicBezTo>
                  <a:pt x="7663" y="11436"/>
                  <a:pt x="7675" y="11468"/>
                  <a:pt x="7690" y="11468"/>
                </a:cubicBezTo>
                <a:cubicBezTo>
                  <a:pt x="7705" y="11468"/>
                  <a:pt x="7718" y="11436"/>
                  <a:pt x="7718" y="11396"/>
                </a:cubicBezTo>
                <a:cubicBezTo>
                  <a:pt x="7718" y="11357"/>
                  <a:pt x="7705" y="11325"/>
                  <a:pt x="7690" y="11325"/>
                </a:cubicBezTo>
                <a:close/>
                <a:moveTo>
                  <a:pt x="9399" y="11325"/>
                </a:moveTo>
                <a:cubicBezTo>
                  <a:pt x="9296" y="11325"/>
                  <a:pt x="9291" y="11326"/>
                  <a:pt x="9283" y="11414"/>
                </a:cubicBezTo>
                <a:cubicBezTo>
                  <a:pt x="9276" y="11494"/>
                  <a:pt x="9267" y="11505"/>
                  <a:pt x="9201" y="11504"/>
                </a:cubicBezTo>
                <a:cubicBezTo>
                  <a:pt x="9124" y="11503"/>
                  <a:pt x="9106" y="11539"/>
                  <a:pt x="9142" y="11622"/>
                </a:cubicBezTo>
                <a:cubicBezTo>
                  <a:pt x="9162" y="11670"/>
                  <a:pt x="9177" y="11669"/>
                  <a:pt x="9240" y="11619"/>
                </a:cubicBezTo>
                <a:cubicBezTo>
                  <a:pt x="9274" y="11592"/>
                  <a:pt x="9328" y="11580"/>
                  <a:pt x="9399" y="11584"/>
                </a:cubicBezTo>
                <a:lnTo>
                  <a:pt x="9506" y="11591"/>
                </a:lnTo>
                <a:lnTo>
                  <a:pt x="9506" y="11457"/>
                </a:lnTo>
                <a:lnTo>
                  <a:pt x="9506" y="11325"/>
                </a:lnTo>
                <a:lnTo>
                  <a:pt x="9399" y="11325"/>
                </a:lnTo>
                <a:close/>
                <a:moveTo>
                  <a:pt x="1294" y="11337"/>
                </a:moveTo>
                <a:cubicBezTo>
                  <a:pt x="1279" y="11329"/>
                  <a:pt x="1269" y="11338"/>
                  <a:pt x="1269" y="11358"/>
                </a:cubicBezTo>
                <a:cubicBezTo>
                  <a:pt x="1269" y="11379"/>
                  <a:pt x="1279" y="11396"/>
                  <a:pt x="1294" y="11396"/>
                </a:cubicBezTo>
                <a:cubicBezTo>
                  <a:pt x="1309" y="11396"/>
                  <a:pt x="1322" y="11386"/>
                  <a:pt x="1322" y="11374"/>
                </a:cubicBezTo>
                <a:cubicBezTo>
                  <a:pt x="1322" y="11361"/>
                  <a:pt x="1309" y="11345"/>
                  <a:pt x="1294" y="11337"/>
                </a:cubicBezTo>
                <a:close/>
                <a:moveTo>
                  <a:pt x="20270" y="11396"/>
                </a:moveTo>
                <a:cubicBezTo>
                  <a:pt x="20207" y="11396"/>
                  <a:pt x="20169" y="11509"/>
                  <a:pt x="20215" y="11558"/>
                </a:cubicBezTo>
                <a:cubicBezTo>
                  <a:pt x="20230" y="11574"/>
                  <a:pt x="20266" y="11588"/>
                  <a:pt x="20297" y="11588"/>
                </a:cubicBezTo>
                <a:cubicBezTo>
                  <a:pt x="20340" y="11588"/>
                  <a:pt x="20346" y="11580"/>
                  <a:pt x="20323" y="11560"/>
                </a:cubicBezTo>
                <a:cubicBezTo>
                  <a:pt x="20306" y="11544"/>
                  <a:pt x="20300" y="11502"/>
                  <a:pt x="20309" y="11464"/>
                </a:cubicBezTo>
                <a:cubicBezTo>
                  <a:pt x="20322" y="11407"/>
                  <a:pt x="20315" y="11396"/>
                  <a:pt x="20270" y="11396"/>
                </a:cubicBezTo>
                <a:close/>
                <a:moveTo>
                  <a:pt x="18651" y="11516"/>
                </a:moveTo>
                <a:cubicBezTo>
                  <a:pt x="18623" y="11516"/>
                  <a:pt x="18609" y="11541"/>
                  <a:pt x="18610" y="11595"/>
                </a:cubicBezTo>
                <a:cubicBezTo>
                  <a:pt x="18611" y="11668"/>
                  <a:pt x="18613" y="11670"/>
                  <a:pt x="18651" y="11626"/>
                </a:cubicBezTo>
                <a:cubicBezTo>
                  <a:pt x="18702" y="11566"/>
                  <a:pt x="18703" y="11516"/>
                  <a:pt x="18651" y="11516"/>
                </a:cubicBezTo>
                <a:close/>
                <a:moveTo>
                  <a:pt x="19178" y="11516"/>
                </a:moveTo>
                <a:cubicBezTo>
                  <a:pt x="19163" y="11516"/>
                  <a:pt x="19153" y="11548"/>
                  <a:pt x="19153" y="11588"/>
                </a:cubicBezTo>
                <a:cubicBezTo>
                  <a:pt x="19153" y="11627"/>
                  <a:pt x="19163" y="11661"/>
                  <a:pt x="19178" y="11661"/>
                </a:cubicBezTo>
                <a:cubicBezTo>
                  <a:pt x="19193" y="11661"/>
                  <a:pt x="19206" y="11627"/>
                  <a:pt x="19206" y="11588"/>
                </a:cubicBezTo>
                <a:cubicBezTo>
                  <a:pt x="19206" y="11548"/>
                  <a:pt x="19193" y="11516"/>
                  <a:pt x="19178" y="11516"/>
                </a:cubicBezTo>
                <a:close/>
                <a:moveTo>
                  <a:pt x="4701" y="11530"/>
                </a:moveTo>
                <a:cubicBezTo>
                  <a:pt x="4680" y="11534"/>
                  <a:pt x="4651" y="11546"/>
                  <a:pt x="4616" y="11563"/>
                </a:cubicBezTo>
                <a:cubicBezTo>
                  <a:pt x="4561" y="11590"/>
                  <a:pt x="4482" y="11612"/>
                  <a:pt x="4439" y="11612"/>
                </a:cubicBezTo>
                <a:cubicBezTo>
                  <a:pt x="4345" y="11612"/>
                  <a:pt x="4330" y="11644"/>
                  <a:pt x="4356" y="11774"/>
                </a:cubicBezTo>
                <a:cubicBezTo>
                  <a:pt x="4368" y="11828"/>
                  <a:pt x="4370" y="11880"/>
                  <a:pt x="4362" y="11887"/>
                </a:cubicBezTo>
                <a:cubicBezTo>
                  <a:pt x="4354" y="11894"/>
                  <a:pt x="4299" y="11899"/>
                  <a:pt x="4240" y="11899"/>
                </a:cubicBezTo>
                <a:cubicBezTo>
                  <a:pt x="4143" y="11899"/>
                  <a:pt x="4136" y="11904"/>
                  <a:pt x="4150" y="11953"/>
                </a:cubicBezTo>
                <a:cubicBezTo>
                  <a:pt x="4170" y="12024"/>
                  <a:pt x="4019" y="12245"/>
                  <a:pt x="3963" y="12226"/>
                </a:cubicBezTo>
                <a:cubicBezTo>
                  <a:pt x="3941" y="12218"/>
                  <a:pt x="3926" y="12225"/>
                  <a:pt x="3930" y="12241"/>
                </a:cubicBezTo>
                <a:cubicBezTo>
                  <a:pt x="3939" y="12284"/>
                  <a:pt x="3525" y="12295"/>
                  <a:pt x="3469" y="12253"/>
                </a:cubicBezTo>
                <a:cubicBezTo>
                  <a:pt x="3446" y="12237"/>
                  <a:pt x="3409" y="12222"/>
                  <a:pt x="3385" y="12222"/>
                </a:cubicBezTo>
                <a:cubicBezTo>
                  <a:pt x="3357" y="12222"/>
                  <a:pt x="3337" y="12197"/>
                  <a:pt x="3332" y="12156"/>
                </a:cubicBezTo>
                <a:cubicBezTo>
                  <a:pt x="3327" y="12118"/>
                  <a:pt x="3308" y="12092"/>
                  <a:pt x="3285" y="12092"/>
                </a:cubicBezTo>
                <a:cubicBezTo>
                  <a:pt x="3263" y="12092"/>
                  <a:pt x="3237" y="12075"/>
                  <a:pt x="3228" y="12054"/>
                </a:cubicBezTo>
                <a:cubicBezTo>
                  <a:pt x="3214" y="12021"/>
                  <a:pt x="3181" y="12017"/>
                  <a:pt x="3031" y="12031"/>
                </a:cubicBezTo>
                <a:cubicBezTo>
                  <a:pt x="2932" y="12040"/>
                  <a:pt x="2839" y="12057"/>
                  <a:pt x="2822" y="12069"/>
                </a:cubicBezTo>
                <a:cubicBezTo>
                  <a:pt x="2805" y="12081"/>
                  <a:pt x="2784" y="12164"/>
                  <a:pt x="2773" y="12252"/>
                </a:cubicBezTo>
                <a:cubicBezTo>
                  <a:pt x="2757" y="12384"/>
                  <a:pt x="2761" y="12413"/>
                  <a:pt x="2797" y="12431"/>
                </a:cubicBezTo>
                <a:cubicBezTo>
                  <a:pt x="2824" y="12444"/>
                  <a:pt x="2840" y="12485"/>
                  <a:pt x="2840" y="12537"/>
                </a:cubicBezTo>
                <a:cubicBezTo>
                  <a:pt x="2840" y="12610"/>
                  <a:pt x="2828" y="12624"/>
                  <a:pt x="2752" y="12648"/>
                </a:cubicBezTo>
                <a:cubicBezTo>
                  <a:pt x="2703" y="12663"/>
                  <a:pt x="2657" y="12669"/>
                  <a:pt x="2649" y="12664"/>
                </a:cubicBezTo>
                <a:cubicBezTo>
                  <a:pt x="2629" y="12648"/>
                  <a:pt x="2604" y="13068"/>
                  <a:pt x="2618" y="13196"/>
                </a:cubicBezTo>
                <a:cubicBezTo>
                  <a:pt x="2627" y="13286"/>
                  <a:pt x="2645" y="13319"/>
                  <a:pt x="2712" y="13363"/>
                </a:cubicBezTo>
                <a:cubicBezTo>
                  <a:pt x="2788" y="13412"/>
                  <a:pt x="2802" y="13414"/>
                  <a:pt x="2866" y="13382"/>
                </a:cubicBezTo>
                <a:cubicBezTo>
                  <a:pt x="2923" y="13353"/>
                  <a:pt x="2945" y="13351"/>
                  <a:pt x="3001" y="13377"/>
                </a:cubicBezTo>
                <a:cubicBezTo>
                  <a:pt x="3039" y="13394"/>
                  <a:pt x="3065" y="13425"/>
                  <a:pt x="3060" y="13446"/>
                </a:cubicBezTo>
                <a:cubicBezTo>
                  <a:pt x="3056" y="13467"/>
                  <a:pt x="3063" y="13497"/>
                  <a:pt x="3076" y="13512"/>
                </a:cubicBezTo>
                <a:cubicBezTo>
                  <a:pt x="3105" y="13547"/>
                  <a:pt x="3103" y="13648"/>
                  <a:pt x="3072" y="13691"/>
                </a:cubicBezTo>
                <a:cubicBezTo>
                  <a:pt x="3059" y="13710"/>
                  <a:pt x="3063" y="13735"/>
                  <a:pt x="3080" y="13750"/>
                </a:cubicBezTo>
                <a:cubicBezTo>
                  <a:pt x="3100" y="13768"/>
                  <a:pt x="3101" y="13786"/>
                  <a:pt x="3082" y="13806"/>
                </a:cubicBezTo>
                <a:cubicBezTo>
                  <a:pt x="3039" y="13852"/>
                  <a:pt x="3039" y="14739"/>
                  <a:pt x="3082" y="14785"/>
                </a:cubicBezTo>
                <a:cubicBezTo>
                  <a:pt x="3108" y="14813"/>
                  <a:pt x="3109" y="14830"/>
                  <a:pt x="3086" y="14854"/>
                </a:cubicBezTo>
                <a:cubicBezTo>
                  <a:pt x="3058" y="14884"/>
                  <a:pt x="3036" y="15588"/>
                  <a:pt x="3060" y="15685"/>
                </a:cubicBezTo>
                <a:cubicBezTo>
                  <a:pt x="3066" y="15709"/>
                  <a:pt x="3043" y="15723"/>
                  <a:pt x="2990" y="15729"/>
                </a:cubicBezTo>
                <a:lnTo>
                  <a:pt x="2909" y="15736"/>
                </a:lnTo>
                <a:lnTo>
                  <a:pt x="2976" y="15781"/>
                </a:lnTo>
                <a:cubicBezTo>
                  <a:pt x="3039" y="15823"/>
                  <a:pt x="3039" y="15826"/>
                  <a:pt x="2988" y="15840"/>
                </a:cubicBezTo>
                <a:cubicBezTo>
                  <a:pt x="2840" y="15880"/>
                  <a:pt x="2799" y="15914"/>
                  <a:pt x="2791" y="15997"/>
                </a:cubicBezTo>
                <a:cubicBezTo>
                  <a:pt x="2777" y="16140"/>
                  <a:pt x="2764" y="16153"/>
                  <a:pt x="2693" y="16094"/>
                </a:cubicBezTo>
                <a:lnTo>
                  <a:pt x="2630" y="16040"/>
                </a:lnTo>
                <a:lnTo>
                  <a:pt x="2616" y="16090"/>
                </a:lnTo>
                <a:cubicBezTo>
                  <a:pt x="2593" y="16166"/>
                  <a:pt x="2626" y="16399"/>
                  <a:pt x="2663" y="16426"/>
                </a:cubicBezTo>
                <a:cubicBezTo>
                  <a:pt x="2681" y="16439"/>
                  <a:pt x="2797" y="16455"/>
                  <a:pt x="2921" y="16461"/>
                </a:cubicBezTo>
                <a:cubicBezTo>
                  <a:pt x="3115" y="16470"/>
                  <a:pt x="3150" y="16477"/>
                  <a:pt x="3176" y="16520"/>
                </a:cubicBezTo>
                <a:cubicBezTo>
                  <a:pt x="3198" y="16556"/>
                  <a:pt x="3216" y="16563"/>
                  <a:pt x="3237" y="16544"/>
                </a:cubicBezTo>
                <a:cubicBezTo>
                  <a:pt x="3253" y="16530"/>
                  <a:pt x="3307" y="16523"/>
                  <a:pt x="3357" y="16527"/>
                </a:cubicBezTo>
                <a:cubicBezTo>
                  <a:pt x="3427" y="16533"/>
                  <a:pt x="3448" y="16546"/>
                  <a:pt x="3450" y="16582"/>
                </a:cubicBezTo>
                <a:cubicBezTo>
                  <a:pt x="3451" y="16609"/>
                  <a:pt x="3462" y="16654"/>
                  <a:pt x="3473" y="16683"/>
                </a:cubicBezTo>
                <a:cubicBezTo>
                  <a:pt x="3490" y="16727"/>
                  <a:pt x="3503" y="16734"/>
                  <a:pt x="3544" y="16715"/>
                </a:cubicBezTo>
                <a:cubicBezTo>
                  <a:pt x="3583" y="16696"/>
                  <a:pt x="3602" y="16700"/>
                  <a:pt x="3621" y="16730"/>
                </a:cubicBezTo>
                <a:cubicBezTo>
                  <a:pt x="3643" y="16766"/>
                  <a:pt x="3655" y="16762"/>
                  <a:pt x="3741" y="16704"/>
                </a:cubicBezTo>
                <a:lnTo>
                  <a:pt x="3837" y="16640"/>
                </a:lnTo>
                <a:lnTo>
                  <a:pt x="3879" y="16715"/>
                </a:lnTo>
                <a:cubicBezTo>
                  <a:pt x="3902" y="16756"/>
                  <a:pt x="3915" y="16804"/>
                  <a:pt x="3906" y="16819"/>
                </a:cubicBezTo>
                <a:cubicBezTo>
                  <a:pt x="3896" y="16834"/>
                  <a:pt x="3905" y="16833"/>
                  <a:pt x="3926" y="16815"/>
                </a:cubicBezTo>
                <a:cubicBezTo>
                  <a:pt x="3946" y="16799"/>
                  <a:pt x="3987" y="16786"/>
                  <a:pt x="4020" y="16786"/>
                </a:cubicBezTo>
                <a:cubicBezTo>
                  <a:pt x="4053" y="16786"/>
                  <a:pt x="4087" y="16770"/>
                  <a:pt x="4095" y="16751"/>
                </a:cubicBezTo>
                <a:cubicBezTo>
                  <a:pt x="4103" y="16732"/>
                  <a:pt x="4148" y="16698"/>
                  <a:pt x="4195" y="16676"/>
                </a:cubicBezTo>
                <a:cubicBezTo>
                  <a:pt x="4242" y="16655"/>
                  <a:pt x="4329" y="16594"/>
                  <a:pt x="4386" y="16539"/>
                </a:cubicBezTo>
                <a:cubicBezTo>
                  <a:pt x="4475" y="16453"/>
                  <a:pt x="4501" y="16441"/>
                  <a:pt x="4585" y="16447"/>
                </a:cubicBezTo>
                <a:lnTo>
                  <a:pt x="4681" y="16454"/>
                </a:lnTo>
                <a:lnTo>
                  <a:pt x="4681" y="16285"/>
                </a:lnTo>
                <a:cubicBezTo>
                  <a:pt x="4681" y="16128"/>
                  <a:pt x="4710" y="16058"/>
                  <a:pt x="4750" y="16115"/>
                </a:cubicBezTo>
                <a:cubicBezTo>
                  <a:pt x="4759" y="16129"/>
                  <a:pt x="4775" y="16199"/>
                  <a:pt x="4783" y="16271"/>
                </a:cubicBezTo>
                <a:cubicBezTo>
                  <a:pt x="4792" y="16343"/>
                  <a:pt x="4812" y="16411"/>
                  <a:pt x="4828" y="16423"/>
                </a:cubicBezTo>
                <a:cubicBezTo>
                  <a:pt x="4869" y="16451"/>
                  <a:pt x="5114" y="16470"/>
                  <a:pt x="5192" y="16452"/>
                </a:cubicBezTo>
                <a:lnTo>
                  <a:pt x="5255" y="16438"/>
                </a:lnTo>
                <a:lnTo>
                  <a:pt x="5200" y="16393"/>
                </a:lnTo>
                <a:cubicBezTo>
                  <a:pt x="5126" y="16334"/>
                  <a:pt x="5150" y="16306"/>
                  <a:pt x="5277" y="16306"/>
                </a:cubicBezTo>
                <a:cubicBezTo>
                  <a:pt x="5402" y="16306"/>
                  <a:pt x="5451" y="16261"/>
                  <a:pt x="5434" y="16162"/>
                </a:cubicBezTo>
                <a:cubicBezTo>
                  <a:pt x="5417" y="16060"/>
                  <a:pt x="5465" y="16046"/>
                  <a:pt x="5540" y="16129"/>
                </a:cubicBezTo>
                <a:cubicBezTo>
                  <a:pt x="5600" y="16194"/>
                  <a:pt x="5603" y="16195"/>
                  <a:pt x="5603" y="16146"/>
                </a:cubicBezTo>
                <a:cubicBezTo>
                  <a:pt x="5603" y="16117"/>
                  <a:pt x="5591" y="16086"/>
                  <a:pt x="5576" y="16078"/>
                </a:cubicBezTo>
                <a:cubicBezTo>
                  <a:pt x="5561" y="16070"/>
                  <a:pt x="5548" y="16038"/>
                  <a:pt x="5548" y="16007"/>
                </a:cubicBezTo>
                <a:cubicBezTo>
                  <a:pt x="5548" y="15976"/>
                  <a:pt x="5561" y="15944"/>
                  <a:pt x="5576" y="15936"/>
                </a:cubicBezTo>
                <a:cubicBezTo>
                  <a:pt x="5611" y="15916"/>
                  <a:pt x="5611" y="15581"/>
                  <a:pt x="5576" y="15550"/>
                </a:cubicBezTo>
                <a:cubicBezTo>
                  <a:pt x="5557" y="15533"/>
                  <a:pt x="5561" y="15501"/>
                  <a:pt x="5590" y="15451"/>
                </a:cubicBezTo>
                <a:cubicBezTo>
                  <a:pt x="5627" y="15385"/>
                  <a:pt x="5628" y="15366"/>
                  <a:pt x="5594" y="15292"/>
                </a:cubicBezTo>
                <a:cubicBezTo>
                  <a:pt x="5572" y="15247"/>
                  <a:pt x="5560" y="15202"/>
                  <a:pt x="5568" y="15195"/>
                </a:cubicBezTo>
                <a:cubicBezTo>
                  <a:pt x="5592" y="15174"/>
                  <a:pt x="5595" y="15077"/>
                  <a:pt x="5572" y="15018"/>
                </a:cubicBezTo>
                <a:cubicBezTo>
                  <a:pt x="5556" y="14978"/>
                  <a:pt x="5561" y="14960"/>
                  <a:pt x="5592" y="14950"/>
                </a:cubicBezTo>
                <a:cubicBezTo>
                  <a:pt x="5622" y="14940"/>
                  <a:pt x="5632" y="14909"/>
                  <a:pt x="5627" y="14844"/>
                </a:cubicBezTo>
                <a:cubicBezTo>
                  <a:pt x="5623" y="14794"/>
                  <a:pt x="5628" y="14744"/>
                  <a:pt x="5639" y="14734"/>
                </a:cubicBezTo>
                <a:cubicBezTo>
                  <a:pt x="5649" y="14725"/>
                  <a:pt x="5656" y="14630"/>
                  <a:pt x="5656" y="14521"/>
                </a:cubicBezTo>
                <a:cubicBezTo>
                  <a:pt x="5656" y="14412"/>
                  <a:pt x="5669" y="14315"/>
                  <a:pt x="5684" y="14307"/>
                </a:cubicBezTo>
                <a:cubicBezTo>
                  <a:pt x="5719" y="14287"/>
                  <a:pt x="5720" y="14182"/>
                  <a:pt x="5684" y="14162"/>
                </a:cubicBezTo>
                <a:cubicBezTo>
                  <a:pt x="5669" y="14154"/>
                  <a:pt x="5663" y="14139"/>
                  <a:pt x="5670" y="14128"/>
                </a:cubicBezTo>
                <a:cubicBezTo>
                  <a:pt x="5678" y="14117"/>
                  <a:pt x="5667" y="14102"/>
                  <a:pt x="5645" y="14095"/>
                </a:cubicBezTo>
                <a:cubicBezTo>
                  <a:pt x="5592" y="14077"/>
                  <a:pt x="5612" y="13815"/>
                  <a:pt x="5668" y="13778"/>
                </a:cubicBezTo>
                <a:cubicBezTo>
                  <a:pt x="5689" y="13764"/>
                  <a:pt x="5710" y="13727"/>
                  <a:pt x="5715" y="13695"/>
                </a:cubicBezTo>
                <a:cubicBezTo>
                  <a:pt x="5722" y="13653"/>
                  <a:pt x="5743" y="13634"/>
                  <a:pt x="5786" y="13632"/>
                </a:cubicBezTo>
                <a:cubicBezTo>
                  <a:pt x="5820" y="13631"/>
                  <a:pt x="5871" y="13612"/>
                  <a:pt x="5900" y="13589"/>
                </a:cubicBezTo>
                <a:cubicBezTo>
                  <a:pt x="5941" y="13556"/>
                  <a:pt x="5963" y="13552"/>
                  <a:pt x="5991" y="13573"/>
                </a:cubicBezTo>
                <a:cubicBezTo>
                  <a:pt x="6041" y="13610"/>
                  <a:pt x="6064" y="13584"/>
                  <a:pt x="6064" y="13491"/>
                </a:cubicBezTo>
                <a:cubicBezTo>
                  <a:pt x="6064" y="13434"/>
                  <a:pt x="6053" y="13414"/>
                  <a:pt x="6020" y="13417"/>
                </a:cubicBezTo>
                <a:cubicBezTo>
                  <a:pt x="5982" y="13419"/>
                  <a:pt x="5976" y="13393"/>
                  <a:pt x="5981" y="13234"/>
                </a:cubicBezTo>
                <a:lnTo>
                  <a:pt x="5987" y="13050"/>
                </a:lnTo>
                <a:lnTo>
                  <a:pt x="5902" y="13046"/>
                </a:lnTo>
                <a:cubicBezTo>
                  <a:pt x="5760" y="13041"/>
                  <a:pt x="5753" y="13038"/>
                  <a:pt x="5743" y="12989"/>
                </a:cubicBezTo>
                <a:cubicBezTo>
                  <a:pt x="5737" y="12963"/>
                  <a:pt x="5720" y="12928"/>
                  <a:pt x="5706" y="12912"/>
                </a:cubicBezTo>
                <a:cubicBezTo>
                  <a:pt x="5650" y="12852"/>
                  <a:pt x="5610" y="12517"/>
                  <a:pt x="5607" y="12109"/>
                </a:cubicBezTo>
                <a:cubicBezTo>
                  <a:pt x="5606" y="11854"/>
                  <a:pt x="5554" y="11825"/>
                  <a:pt x="5542" y="12073"/>
                </a:cubicBezTo>
                <a:cubicBezTo>
                  <a:pt x="5536" y="12208"/>
                  <a:pt x="5527" y="12246"/>
                  <a:pt x="5495" y="12246"/>
                </a:cubicBezTo>
                <a:cubicBezTo>
                  <a:pt x="5463" y="12246"/>
                  <a:pt x="5452" y="12207"/>
                  <a:pt x="5446" y="12069"/>
                </a:cubicBezTo>
                <a:cubicBezTo>
                  <a:pt x="5438" y="11897"/>
                  <a:pt x="5436" y="11894"/>
                  <a:pt x="5385" y="11935"/>
                </a:cubicBezTo>
                <a:cubicBezTo>
                  <a:pt x="5335" y="11975"/>
                  <a:pt x="5333" y="11975"/>
                  <a:pt x="5306" y="11913"/>
                </a:cubicBezTo>
                <a:cubicBezTo>
                  <a:pt x="5266" y="11819"/>
                  <a:pt x="5272" y="11761"/>
                  <a:pt x="5326" y="11734"/>
                </a:cubicBezTo>
                <a:cubicBezTo>
                  <a:pt x="5352" y="11720"/>
                  <a:pt x="5363" y="11710"/>
                  <a:pt x="5352" y="11709"/>
                </a:cubicBezTo>
                <a:cubicBezTo>
                  <a:pt x="5340" y="11709"/>
                  <a:pt x="5302" y="11725"/>
                  <a:pt x="5267" y="11746"/>
                </a:cubicBezTo>
                <a:cubicBezTo>
                  <a:pt x="5188" y="11792"/>
                  <a:pt x="5156" y="11760"/>
                  <a:pt x="5165" y="11643"/>
                </a:cubicBezTo>
                <a:lnTo>
                  <a:pt x="5171" y="11563"/>
                </a:lnTo>
                <a:lnTo>
                  <a:pt x="4972" y="11563"/>
                </a:lnTo>
                <a:cubicBezTo>
                  <a:pt x="4863" y="11563"/>
                  <a:pt x="4762" y="11553"/>
                  <a:pt x="4746" y="11539"/>
                </a:cubicBezTo>
                <a:cubicBezTo>
                  <a:pt x="4736" y="11530"/>
                  <a:pt x="4721" y="11526"/>
                  <a:pt x="4701" y="11530"/>
                </a:cubicBezTo>
                <a:close/>
                <a:moveTo>
                  <a:pt x="19544" y="11535"/>
                </a:moveTo>
                <a:cubicBezTo>
                  <a:pt x="19540" y="11533"/>
                  <a:pt x="19536" y="11553"/>
                  <a:pt x="19536" y="11588"/>
                </a:cubicBezTo>
                <a:cubicBezTo>
                  <a:pt x="19536" y="11634"/>
                  <a:pt x="19543" y="11652"/>
                  <a:pt x="19550" y="11629"/>
                </a:cubicBezTo>
                <a:cubicBezTo>
                  <a:pt x="19557" y="11606"/>
                  <a:pt x="19557" y="11569"/>
                  <a:pt x="19550" y="11546"/>
                </a:cubicBezTo>
                <a:cubicBezTo>
                  <a:pt x="19548" y="11540"/>
                  <a:pt x="19545" y="11536"/>
                  <a:pt x="19544" y="11535"/>
                </a:cubicBezTo>
                <a:close/>
                <a:moveTo>
                  <a:pt x="20258" y="11706"/>
                </a:moveTo>
                <a:cubicBezTo>
                  <a:pt x="20245" y="11714"/>
                  <a:pt x="20235" y="11764"/>
                  <a:pt x="20221" y="11881"/>
                </a:cubicBezTo>
                <a:cubicBezTo>
                  <a:pt x="20202" y="12038"/>
                  <a:pt x="20203" y="12043"/>
                  <a:pt x="20262" y="12043"/>
                </a:cubicBezTo>
                <a:cubicBezTo>
                  <a:pt x="20320" y="12043"/>
                  <a:pt x="20324" y="12038"/>
                  <a:pt x="20305" y="11881"/>
                </a:cubicBezTo>
                <a:cubicBezTo>
                  <a:pt x="20295" y="11792"/>
                  <a:pt x="20280" y="11715"/>
                  <a:pt x="20274" y="11709"/>
                </a:cubicBezTo>
                <a:cubicBezTo>
                  <a:pt x="20268" y="11704"/>
                  <a:pt x="20262" y="11703"/>
                  <a:pt x="20258" y="11706"/>
                </a:cubicBezTo>
                <a:close/>
                <a:moveTo>
                  <a:pt x="8424" y="11709"/>
                </a:moveTo>
                <a:cubicBezTo>
                  <a:pt x="8395" y="11725"/>
                  <a:pt x="8394" y="11739"/>
                  <a:pt x="8428" y="11784"/>
                </a:cubicBezTo>
                <a:cubicBezTo>
                  <a:pt x="8426" y="11758"/>
                  <a:pt x="8425" y="11748"/>
                  <a:pt x="8424" y="11709"/>
                </a:cubicBezTo>
                <a:close/>
                <a:moveTo>
                  <a:pt x="8284" y="11768"/>
                </a:moveTo>
                <a:cubicBezTo>
                  <a:pt x="8269" y="11777"/>
                  <a:pt x="8264" y="11793"/>
                  <a:pt x="8272" y="11805"/>
                </a:cubicBezTo>
                <a:cubicBezTo>
                  <a:pt x="8296" y="11838"/>
                  <a:pt x="8314" y="11831"/>
                  <a:pt x="8314" y="11789"/>
                </a:cubicBezTo>
                <a:cubicBezTo>
                  <a:pt x="8314" y="11769"/>
                  <a:pt x="8299" y="11760"/>
                  <a:pt x="8284" y="11768"/>
                </a:cubicBezTo>
                <a:close/>
                <a:moveTo>
                  <a:pt x="3029" y="11899"/>
                </a:moveTo>
                <a:cubicBezTo>
                  <a:pt x="2961" y="11899"/>
                  <a:pt x="2924" y="11909"/>
                  <a:pt x="2934" y="11923"/>
                </a:cubicBezTo>
                <a:cubicBezTo>
                  <a:pt x="2944" y="11936"/>
                  <a:pt x="2986" y="11947"/>
                  <a:pt x="3029" y="11947"/>
                </a:cubicBezTo>
                <a:cubicBezTo>
                  <a:pt x="3072" y="11947"/>
                  <a:pt x="3114" y="11936"/>
                  <a:pt x="3123" y="11923"/>
                </a:cubicBezTo>
                <a:cubicBezTo>
                  <a:pt x="3133" y="11909"/>
                  <a:pt x="3096" y="11899"/>
                  <a:pt x="3029" y="11899"/>
                </a:cubicBezTo>
                <a:close/>
                <a:moveTo>
                  <a:pt x="11209" y="12260"/>
                </a:moveTo>
                <a:cubicBezTo>
                  <a:pt x="11183" y="12257"/>
                  <a:pt x="11157" y="12264"/>
                  <a:pt x="11144" y="12283"/>
                </a:cubicBezTo>
                <a:cubicBezTo>
                  <a:pt x="11134" y="12297"/>
                  <a:pt x="11104" y="12301"/>
                  <a:pt x="11075" y="12293"/>
                </a:cubicBezTo>
                <a:cubicBezTo>
                  <a:pt x="11027" y="12280"/>
                  <a:pt x="11022" y="12292"/>
                  <a:pt x="11022" y="12450"/>
                </a:cubicBezTo>
                <a:cubicBezTo>
                  <a:pt x="11022" y="12607"/>
                  <a:pt x="11027" y="12620"/>
                  <a:pt x="11075" y="12606"/>
                </a:cubicBezTo>
                <a:cubicBezTo>
                  <a:pt x="11104" y="12598"/>
                  <a:pt x="11134" y="12601"/>
                  <a:pt x="11142" y="12613"/>
                </a:cubicBezTo>
                <a:cubicBezTo>
                  <a:pt x="11150" y="12625"/>
                  <a:pt x="11246" y="12631"/>
                  <a:pt x="11354" y="12625"/>
                </a:cubicBezTo>
                <a:cubicBezTo>
                  <a:pt x="11463" y="12620"/>
                  <a:pt x="11581" y="12615"/>
                  <a:pt x="11618" y="12615"/>
                </a:cubicBezTo>
                <a:cubicBezTo>
                  <a:pt x="11684" y="12614"/>
                  <a:pt x="11687" y="12609"/>
                  <a:pt x="11687" y="12446"/>
                </a:cubicBezTo>
                <a:cubicBezTo>
                  <a:pt x="11687" y="12298"/>
                  <a:pt x="11682" y="12280"/>
                  <a:pt x="11639" y="12290"/>
                </a:cubicBezTo>
                <a:cubicBezTo>
                  <a:pt x="11613" y="12296"/>
                  <a:pt x="11555" y="12291"/>
                  <a:pt x="11512" y="12276"/>
                </a:cubicBezTo>
                <a:cubicBezTo>
                  <a:pt x="11444" y="12254"/>
                  <a:pt x="11423" y="12256"/>
                  <a:pt x="11374" y="12295"/>
                </a:cubicBezTo>
                <a:cubicBezTo>
                  <a:pt x="11319" y="12339"/>
                  <a:pt x="11314" y="12340"/>
                  <a:pt x="11282" y="12300"/>
                </a:cubicBezTo>
                <a:cubicBezTo>
                  <a:pt x="11262" y="12277"/>
                  <a:pt x="11235" y="12264"/>
                  <a:pt x="11209" y="12260"/>
                </a:cubicBezTo>
                <a:close/>
                <a:moveTo>
                  <a:pt x="10886" y="12283"/>
                </a:moveTo>
                <a:cubicBezTo>
                  <a:pt x="10871" y="12283"/>
                  <a:pt x="10861" y="12354"/>
                  <a:pt x="10861" y="12450"/>
                </a:cubicBezTo>
                <a:cubicBezTo>
                  <a:pt x="10861" y="12546"/>
                  <a:pt x="10871" y="12619"/>
                  <a:pt x="10886" y="12619"/>
                </a:cubicBezTo>
                <a:cubicBezTo>
                  <a:pt x="10902" y="12619"/>
                  <a:pt x="10914" y="12546"/>
                  <a:pt x="10914" y="12450"/>
                </a:cubicBezTo>
                <a:cubicBezTo>
                  <a:pt x="10914" y="12354"/>
                  <a:pt x="10902" y="12283"/>
                  <a:pt x="10886" y="12283"/>
                </a:cubicBezTo>
                <a:close/>
                <a:moveTo>
                  <a:pt x="9504" y="12474"/>
                </a:moveTo>
                <a:cubicBezTo>
                  <a:pt x="9459" y="12474"/>
                  <a:pt x="9452" y="12501"/>
                  <a:pt x="9456" y="12629"/>
                </a:cubicBezTo>
                <a:cubicBezTo>
                  <a:pt x="9524" y="12632"/>
                  <a:pt x="9530" y="12623"/>
                  <a:pt x="9537" y="12542"/>
                </a:cubicBezTo>
                <a:cubicBezTo>
                  <a:pt x="9539" y="12522"/>
                  <a:pt x="9543" y="12509"/>
                  <a:pt x="9547" y="12495"/>
                </a:cubicBezTo>
                <a:cubicBezTo>
                  <a:pt x="9537" y="12480"/>
                  <a:pt x="9526" y="12474"/>
                  <a:pt x="9504" y="12474"/>
                </a:cubicBezTo>
                <a:close/>
                <a:moveTo>
                  <a:pt x="8740" y="12481"/>
                </a:moveTo>
                <a:cubicBezTo>
                  <a:pt x="8719" y="12489"/>
                  <a:pt x="8727" y="12494"/>
                  <a:pt x="8758" y="12495"/>
                </a:cubicBezTo>
                <a:cubicBezTo>
                  <a:pt x="8787" y="12496"/>
                  <a:pt x="8803" y="12493"/>
                  <a:pt x="8794" y="12485"/>
                </a:cubicBezTo>
                <a:cubicBezTo>
                  <a:pt x="8785" y="12477"/>
                  <a:pt x="8760" y="12474"/>
                  <a:pt x="8740" y="12481"/>
                </a:cubicBezTo>
                <a:close/>
                <a:moveTo>
                  <a:pt x="8748" y="12570"/>
                </a:moveTo>
                <a:cubicBezTo>
                  <a:pt x="8734" y="12570"/>
                  <a:pt x="8714" y="12581"/>
                  <a:pt x="8705" y="12594"/>
                </a:cubicBezTo>
                <a:cubicBezTo>
                  <a:pt x="8696" y="12607"/>
                  <a:pt x="8707" y="12619"/>
                  <a:pt x="8731" y="12619"/>
                </a:cubicBezTo>
                <a:cubicBezTo>
                  <a:pt x="8754" y="12619"/>
                  <a:pt x="8774" y="12607"/>
                  <a:pt x="8774" y="12594"/>
                </a:cubicBezTo>
                <a:cubicBezTo>
                  <a:pt x="8774" y="12581"/>
                  <a:pt x="8762" y="12570"/>
                  <a:pt x="8748" y="12570"/>
                </a:cubicBezTo>
                <a:close/>
                <a:moveTo>
                  <a:pt x="9289" y="12665"/>
                </a:moveTo>
                <a:cubicBezTo>
                  <a:pt x="9274" y="12665"/>
                  <a:pt x="9267" y="12670"/>
                  <a:pt x="9256" y="12672"/>
                </a:cubicBezTo>
                <a:cubicBezTo>
                  <a:pt x="9274" y="12725"/>
                  <a:pt x="9306" y="12724"/>
                  <a:pt x="9323" y="12667"/>
                </a:cubicBezTo>
                <a:cubicBezTo>
                  <a:pt x="9313" y="12666"/>
                  <a:pt x="9303" y="12665"/>
                  <a:pt x="9289" y="12665"/>
                </a:cubicBezTo>
                <a:close/>
                <a:moveTo>
                  <a:pt x="20207" y="12733"/>
                </a:moveTo>
                <a:cubicBezTo>
                  <a:pt x="20196" y="12739"/>
                  <a:pt x="20195" y="12756"/>
                  <a:pt x="20195" y="12789"/>
                </a:cubicBezTo>
                <a:lnTo>
                  <a:pt x="20195" y="12857"/>
                </a:lnTo>
                <a:lnTo>
                  <a:pt x="20378" y="12857"/>
                </a:lnTo>
                <a:cubicBezTo>
                  <a:pt x="20516" y="12857"/>
                  <a:pt x="20561" y="12849"/>
                  <a:pt x="20561" y="12824"/>
                </a:cubicBezTo>
                <a:cubicBezTo>
                  <a:pt x="20561" y="12803"/>
                  <a:pt x="20521" y="12786"/>
                  <a:pt x="20459" y="12778"/>
                </a:cubicBezTo>
                <a:cubicBezTo>
                  <a:pt x="20403" y="12772"/>
                  <a:pt x="20320" y="12757"/>
                  <a:pt x="20276" y="12744"/>
                </a:cubicBezTo>
                <a:cubicBezTo>
                  <a:pt x="20237" y="12732"/>
                  <a:pt x="20217" y="12727"/>
                  <a:pt x="20207" y="12733"/>
                </a:cubicBezTo>
                <a:close/>
                <a:moveTo>
                  <a:pt x="9863" y="13055"/>
                </a:moveTo>
                <a:cubicBezTo>
                  <a:pt x="9808" y="13060"/>
                  <a:pt x="9854" y="13065"/>
                  <a:pt x="9966" y="13065"/>
                </a:cubicBezTo>
                <a:cubicBezTo>
                  <a:pt x="10078" y="13065"/>
                  <a:pt x="10124" y="13060"/>
                  <a:pt x="10068" y="13055"/>
                </a:cubicBezTo>
                <a:cubicBezTo>
                  <a:pt x="10012" y="13050"/>
                  <a:pt x="9919" y="13050"/>
                  <a:pt x="9863" y="13055"/>
                </a:cubicBezTo>
                <a:close/>
                <a:moveTo>
                  <a:pt x="1674" y="13288"/>
                </a:moveTo>
                <a:cubicBezTo>
                  <a:pt x="1659" y="13288"/>
                  <a:pt x="1646" y="13310"/>
                  <a:pt x="1646" y="13337"/>
                </a:cubicBezTo>
                <a:cubicBezTo>
                  <a:pt x="1646" y="13363"/>
                  <a:pt x="1659" y="13385"/>
                  <a:pt x="1674" y="13385"/>
                </a:cubicBezTo>
                <a:cubicBezTo>
                  <a:pt x="1689" y="13385"/>
                  <a:pt x="1701" y="13363"/>
                  <a:pt x="1701" y="13337"/>
                </a:cubicBezTo>
                <a:cubicBezTo>
                  <a:pt x="1701" y="13310"/>
                  <a:pt x="1689" y="13288"/>
                  <a:pt x="1674" y="13288"/>
                </a:cubicBezTo>
                <a:close/>
                <a:moveTo>
                  <a:pt x="14356" y="13420"/>
                </a:moveTo>
                <a:cubicBezTo>
                  <a:pt x="14339" y="13411"/>
                  <a:pt x="14328" y="13468"/>
                  <a:pt x="14328" y="13575"/>
                </a:cubicBezTo>
                <a:cubicBezTo>
                  <a:pt x="14328" y="13672"/>
                  <a:pt x="14340" y="13743"/>
                  <a:pt x="14356" y="13743"/>
                </a:cubicBezTo>
                <a:cubicBezTo>
                  <a:pt x="14371" y="13743"/>
                  <a:pt x="14383" y="13676"/>
                  <a:pt x="14383" y="13589"/>
                </a:cubicBezTo>
                <a:cubicBezTo>
                  <a:pt x="14383" y="13504"/>
                  <a:pt x="14371" y="13428"/>
                  <a:pt x="14356" y="13420"/>
                </a:cubicBezTo>
                <a:close/>
                <a:moveTo>
                  <a:pt x="18325" y="13516"/>
                </a:moveTo>
                <a:cubicBezTo>
                  <a:pt x="18320" y="13517"/>
                  <a:pt x="18320" y="13521"/>
                  <a:pt x="18325" y="13528"/>
                </a:cubicBezTo>
                <a:cubicBezTo>
                  <a:pt x="18334" y="13541"/>
                  <a:pt x="18354" y="13552"/>
                  <a:pt x="18368" y="13552"/>
                </a:cubicBezTo>
                <a:cubicBezTo>
                  <a:pt x="18407" y="13552"/>
                  <a:pt x="18397" y="13535"/>
                  <a:pt x="18350" y="13519"/>
                </a:cubicBezTo>
                <a:cubicBezTo>
                  <a:pt x="18338" y="13515"/>
                  <a:pt x="18329" y="13514"/>
                  <a:pt x="18325" y="13516"/>
                </a:cubicBezTo>
                <a:close/>
                <a:moveTo>
                  <a:pt x="14383" y="13959"/>
                </a:moveTo>
                <a:cubicBezTo>
                  <a:pt x="14353" y="13959"/>
                  <a:pt x="14328" y="13970"/>
                  <a:pt x="14328" y="13983"/>
                </a:cubicBezTo>
                <a:cubicBezTo>
                  <a:pt x="14328" y="13996"/>
                  <a:pt x="14353" y="14008"/>
                  <a:pt x="14383" y="14008"/>
                </a:cubicBezTo>
                <a:cubicBezTo>
                  <a:pt x="14413" y="14008"/>
                  <a:pt x="14436" y="13996"/>
                  <a:pt x="14436" y="13983"/>
                </a:cubicBezTo>
                <a:cubicBezTo>
                  <a:pt x="14436" y="13970"/>
                  <a:pt x="14413" y="13959"/>
                  <a:pt x="14383" y="13959"/>
                </a:cubicBezTo>
                <a:close/>
                <a:moveTo>
                  <a:pt x="21552" y="14030"/>
                </a:moveTo>
                <a:cubicBezTo>
                  <a:pt x="21509" y="14030"/>
                  <a:pt x="21475" y="14096"/>
                  <a:pt x="21499" y="14131"/>
                </a:cubicBezTo>
                <a:cubicBezTo>
                  <a:pt x="21508" y="14144"/>
                  <a:pt x="21531" y="14134"/>
                  <a:pt x="21552" y="14110"/>
                </a:cubicBezTo>
                <a:cubicBezTo>
                  <a:pt x="21600" y="14054"/>
                  <a:pt x="21599" y="14030"/>
                  <a:pt x="21552" y="14030"/>
                </a:cubicBezTo>
                <a:close/>
                <a:moveTo>
                  <a:pt x="18094" y="14199"/>
                </a:moveTo>
                <a:cubicBezTo>
                  <a:pt x="18080" y="14199"/>
                  <a:pt x="18067" y="14231"/>
                  <a:pt x="18067" y="14270"/>
                </a:cubicBezTo>
                <a:cubicBezTo>
                  <a:pt x="18067" y="14310"/>
                  <a:pt x="18080" y="14343"/>
                  <a:pt x="18094" y="14343"/>
                </a:cubicBezTo>
                <a:cubicBezTo>
                  <a:pt x="18109" y="14343"/>
                  <a:pt x="18122" y="14310"/>
                  <a:pt x="18122" y="14270"/>
                </a:cubicBezTo>
                <a:cubicBezTo>
                  <a:pt x="18122" y="14231"/>
                  <a:pt x="18109" y="14199"/>
                  <a:pt x="18094" y="14199"/>
                </a:cubicBezTo>
                <a:close/>
                <a:moveTo>
                  <a:pt x="7690" y="14774"/>
                </a:moveTo>
                <a:cubicBezTo>
                  <a:pt x="7660" y="14774"/>
                  <a:pt x="7635" y="14789"/>
                  <a:pt x="7635" y="14809"/>
                </a:cubicBezTo>
                <a:cubicBezTo>
                  <a:pt x="7635" y="14829"/>
                  <a:pt x="7660" y="14846"/>
                  <a:pt x="7690" y="14846"/>
                </a:cubicBezTo>
                <a:cubicBezTo>
                  <a:pt x="7720" y="14846"/>
                  <a:pt x="7743" y="14829"/>
                  <a:pt x="7743" y="14809"/>
                </a:cubicBezTo>
                <a:cubicBezTo>
                  <a:pt x="7743" y="14789"/>
                  <a:pt x="7720" y="14774"/>
                  <a:pt x="7690" y="14774"/>
                </a:cubicBezTo>
                <a:close/>
                <a:moveTo>
                  <a:pt x="15638" y="14795"/>
                </a:moveTo>
                <a:cubicBezTo>
                  <a:pt x="15636" y="14799"/>
                  <a:pt x="15636" y="14828"/>
                  <a:pt x="15636" y="14887"/>
                </a:cubicBezTo>
                <a:cubicBezTo>
                  <a:pt x="15636" y="14957"/>
                  <a:pt x="15648" y="15020"/>
                  <a:pt x="15660" y="15026"/>
                </a:cubicBezTo>
                <a:cubicBezTo>
                  <a:pt x="15671" y="15033"/>
                  <a:pt x="15672" y="15062"/>
                  <a:pt x="15660" y="15091"/>
                </a:cubicBezTo>
                <a:cubicBezTo>
                  <a:pt x="15641" y="15135"/>
                  <a:pt x="15655" y="15156"/>
                  <a:pt x="15748" y="15221"/>
                </a:cubicBezTo>
                <a:lnTo>
                  <a:pt x="15860" y="15299"/>
                </a:lnTo>
                <a:lnTo>
                  <a:pt x="15868" y="15237"/>
                </a:lnTo>
                <a:cubicBezTo>
                  <a:pt x="15874" y="15197"/>
                  <a:pt x="15861" y="15165"/>
                  <a:pt x="15835" y="15152"/>
                </a:cubicBezTo>
                <a:cubicBezTo>
                  <a:pt x="15811" y="15140"/>
                  <a:pt x="15791" y="15100"/>
                  <a:pt x="15791" y="15065"/>
                </a:cubicBezTo>
                <a:cubicBezTo>
                  <a:pt x="15791" y="15020"/>
                  <a:pt x="15772" y="14994"/>
                  <a:pt x="15730" y="14978"/>
                </a:cubicBezTo>
                <a:cubicBezTo>
                  <a:pt x="15687" y="14961"/>
                  <a:pt x="15666" y="14926"/>
                  <a:pt x="15654" y="14858"/>
                </a:cubicBezTo>
                <a:cubicBezTo>
                  <a:pt x="15646" y="14813"/>
                  <a:pt x="15640" y="14791"/>
                  <a:pt x="15638" y="14795"/>
                </a:cubicBezTo>
                <a:close/>
                <a:moveTo>
                  <a:pt x="8221" y="14946"/>
                </a:moveTo>
                <a:cubicBezTo>
                  <a:pt x="8209" y="14954"/>
                  <a:pt x="8194" y="14958"/>
                  <a:pt x="8170" y="14960"/>
                </a:cubicBezTo>
                <a:cubicBezTo>
                  <a:pt x="8097" y="14968"/>
                  <a:pt x="8095" y="14971"/>
                  <a:pt x="8095" y="15134"/>
                </a:cubicBezTo>
                <a:cubicBezTo>
                  <a:pt x="8095" y="15295"/>
                  <a:pt x="8098" y="15301"/>
                  <a:pt x="8162" y="15301"/>
                </a:cubicBezTo>
                <a:cubicBezTo>
                  <a:pt x="8182" y="15301"/>
                  <a:pt x="8201" y="15305"/>
                  <a:pt x="8217" y="15312"/>
                </a:cubicBezTo>
                <a:lnTo>
                  <a:pt x="8217" y="15073"/>
                </a:lnTo>
                <a:cubicBezTo>
                  <a:pt x="8217" y="15002"/>
                  <a:pt x="8220" y="14991"/>
                  <a:pt x="8221" y="14946"/>
                </a:cubicBezTo>
                <a:close/>
                <a:moveTo>
                  <a:pt x="15073" y="14966"/>
                </a:moveTo>
                <a:cubicBezTo>
                  <a:pt x="15028" y="14966"/>
                  <a:pt x="15027" y="14969"/>
                  <a:pt x="15050" y="15023"/>
                </a:cubicBezTo>
                <a:cubicBezTo>
                  <a:pt x="15073" y="15077"/>
                  <a:pt x="15115" y="15070"/>
                  <a:pt x="15115" y="15013"/>
                </a:cubicBezTo>
                <a:cubicBezTo>
                  <a:pt x="15115" y="14986"/>
                  <a:pt x="15096" y="14966"/>
                  <a:pt x="15073" y="14966"/>
                </a:cubicBezTo>
                <a:close/>
                <a:moveTo>
                  <a:pt x="20913" y="14966"/>
                </a:moveTo>
                <a:cubicBezTo>
                  <a:pt x="20898" y="14966"/>
                  <a:pt x="20885" y="14997"/>
                  <a:pt x="20885" y="15037"/>
                </a:cubicBezTo>
                <a:cubicBezTo>
                  <a:pt x="20885" y="15076"/>
                  <a:pt x="20898" y="15108"/>
                  <a:pt x="20913" y="15108"/>
                </a:cubicBezTo>
                <a:cubicBezTo>
                  <a:pt x="20928" y="15108"/>
                  <a:pt x="20940" y="15076"/>
                  <a:pt x="20940" y="15037"/>
                </a:cubicBezTo>
                <a:cubicBezTo>
                  <a:pt x="20940" y="14997"/>
                  <a:pt x="20928" y="14966"/>
                  <a:pt x="20913" y="14966"/>
                </a:cubicBezTo>
                <a:close/>
                <a:moveTo>
                  <a:pt x="19005" y="14971"/>
                </a:moveTo>
                <a:cubicBezTo>
                  <a:pt x="18910" y="14974"/>
                  <a:pt x="18890" y="14981"/>
                  <a:pt x="18913" y="15006"/>
                </a:cubicBezTo>
                <a:cubicBezTo>
                  <a:pt x="18933" y="15028"/>
                  <a:pt x="18933" y="15046"/>
                  <a:pt x="18911" y="15070"/>
                </a:cubicBezTo>
                <a:cubicBezTo>
                  <a:pt x="18887" y="15095"/>
                  <a:pt x="18886" y="15118"/>
                  <a:pt x="18911" y="15166"/>
                </a:cubicBezTo>
                <a:cubicBezTo>
                  <a:pt x="18951" y="15244"/>
                  <a:pt x="18972" y="15245"/>
                  <a:pt x="19011" y="15169"/>
                </a:cubicBezTo>
                <a:cubicBezTo>
                  <a:pt x="19028" y="15136"/>
                  <a:pt x="19061" y="15108"/>
                  <a:pt x="19084" y="15108"/>
                </a:cubicBezTo>
                <a:cubicBezTo>
                  <a:pt x="19111" y="15108"/>
                  <a:pt x="19125" y="15087"/>
                  <a:pt x="19125" y="15039"/>
                </a:cubicBezTo>
                <a:cubicBezTo>
                  <a:pt x="19125" y="14969"/>
                  <a:pt x="19122" y="14966"/>
                  <a:pt x="19005" y="14971"/>
                </a:cubicBezTo>
                <a:close/>
                <a:moveTo>
                  <a:pt x="14310" y="14973"/>
                </a:moveTo>
                <a:cubicBezTo>
                  <a:pt x="14300" y="14969"/>
                  <a:pt x="14286" y="14991"/>
                  <a:pt x="14263" y="15039"/>
                </a:cubicBezTo>
                <a:cubicBezTo>
                  <a:pt x="14236" y="15096"/>
                  <a:pt x="14232" y="15134"/>
                  <a:pt x="14251" y="15166"/>
                </a:cubicBezTo>
                <a:cubicBezTo>
                  <a:pt x="14293" y="15234"/>
                  <a:pt x="14342" y="15173"/>
                  <a:pt x="14332" y="15066"/>
                </a:cubicBezTo>
                <a:cubicBezTo>
                  <a:pt x="14326" y="15007"/>
                  <a:pt x="14320" y="14977"/>
                  <a:pt x="14310" y="14973"/>
                </a:cubicBezTo>
                <a:close/>
                <a:moveTo>
                  <a:pt x="14857" y="14974"/>
                </a:moveTo>
                <a:cubicBezTo>
                  <a:pt x="14838" y="14974"/>
                  <a:pt x="14828" y="14988"/>
                  <a:pt x="14836" y="15006"/>
                </a:cubicBezTo>
                <a:cubicBezTo>
                  <a:pt x="14843" y="15023"/>
                  <a:pt x="14853" y="15037"/>
                  <a:pt x="14857" y="15037"/>
                </a:cubicBezTo>
                <a:cubicBezTo>
                  <a:pt x="14861" y="15037"/>
                  <a:pt x="14871" y="15023"/>
                  <a:pt x="14879" y="15006"/>
                </a:cubicBezTo>
                <a:cubicBezTo>
                  <a:pt x="14886" y="14988"/>
                  <a:pt x="14877" y="14974"/>
                  <a:pt x="14857" y="14974"/>
                </a:cubicBezTo>
                <a:close/>
                <a:moveTo>
                  <a:pt x="14539" y="14981"/>
                </a:moveTo>
                <a:cubicBezTo>
                  <a:pt x="14493" y="14981"/>
                  <a:pt x="14491" y="14996"/>
                  <a:pt x="14491" y="15054"/>
                </a:cubicBezTo>
                <a:cubicBezTo>
                  <a:pt x="14491" y="15114"/>
                  <a:pt x="14476" y="15139"/>
                  <a:pt x="14432" y="15153"/>
                </a:cubicBezTo>
                <a:cubicBezTo>
                  <a:pt x="14393" y="15166"/>
                  <a:pt x="14384" y="15178"/>
                  <a:pt x="14405" y="15190"/>
                </a:cubicBezTo>
                <a:cubicBezTo>
                  <a:pt x="14422" y="15199"/>
                  <a:pt x="14438" y="15231"/>
                  <a:pt x="14438" y="15259"/>
                </a:cubicBezTo>
                <a:cubicBezTo>
                  <a:pt x="14439" y="15311"/>
                  <a:pt x="14439" y="15312"/>
                  <a:pt x="14478" y="15266"/>
                </a:cubicBezTo>
                <a:cubicBezTo>
                  <a:pt x="14499" y="15241"/>
                  <a:pt x="14519" y="15206"/>
                  <a:pt x="14519" y="15190"/>
                </a:cubicBezTo>
                <a:cubicBezTo>
                  <a:pt x="14519" y="15173"/>
                  <a:pt x="14561" y="15131"/>
                  <a:pt x="14613" y="15096"/>
                </a:cubicBezTo>
                <a:cubicBezTo>
                  <a:pt x="14665" y="15061"/>
                  <a:pt x="14708" y="15023"/>
                  <a:pt x="14708" y="15013"/>
                </a:cubicBezTo>
                <a:cubicBezTo>
                  <a:pt x="14708" y="15002"/>
                  <a:pt x="14659" y="14990"/>
                  <a:pt x="14599" y="14985"/>
                </a:cubicBezTo>
                <a:cubicBezTo>
                  <a:pt x="14573" y="14982"/>
                  <a:pt x="14554" y="14981"/>
                  <a:pt x="14539" y="14981"/>
                </a:cubicBezTo>
                <a:close/>
                <a:moveTo>
                  <a:pt x="13789" y="15004"/>
                </a:moveTo>
                <a:cubicBezTo>
                  <a:pt x="13773" y="14996"/>
                  <a:pt x="13768" y="15014"/>
                  <a:pt x="13756" y="15075"/>
                </a:cubicBezTo>
                <a:cubicBezTo>
                  <a:pt x="13742" y="15147"/>
                  <a:pt x="13746" y="15176"/>
                  <a:pt x="13781" y="15200"/>
                </a:cubicBezTo>
                <a:cubicBezTo>
                  <a:pt x="13822" y="15228"/>
                  <a:pt x="13829" y="15222"/>
                  <a:pt x="13836" y="15145"/>
                </a:cubicBezTo>
                <a:cubicBezTo>
                  <a:pt x="13841" y="15097"/>
                  <a:pt x="13828" y="15040"/>
                  <a:pt x="13809" y="15020"/>
                </a:cubicBezTo>
                <a:cubicBezTo>
                  <a:pt x="13801" y="15011"/>
                  <a:pt x="13794" y="15007"/>
                  <a:pt x="13789" y="15004"/>
                </a:cubicBezTo>
                <a:close/>
                <a:moveTo>
                  <a:pt x="14957" y="15072"/>
                </a:moveTo>
                <a:cubicBezTo>
                  <a:pt x="14949" y="15075"/>
                  <a:pt x="14938" y="15095"/>
                  <a:pt x="14916" y="15133"/>
                </a:cubicBezTo>
                <a:cubicBezTo>
                  <a:pt x="14891" y="15176"/>
                  <a:pt x="14871" y="15217"/>
                  <a:pt x="14871" y="15221"/>
                </a:cubicBezTo>
                <a:cubicBezTo>
                  <a:pt x="14871" y="15245"/>
                  <a:pt x="15002" y="15224"/>
                  <a:pt x="15048" y="15193"/>
                </a:cubicBezTo>
                <a:cubicBezTo>
                  <a:pt x="15096" y="15161"/>
                  <a:pt x="15096" y="15158"/>
                  <a:pt x="15052" y="15157"/>
                </a:cubicBezTo>
                <a:cubicBezTo>
                  <a:pt x="15025" y="15156"/>
                  <a:pt x="14995" y="15133"/>
                  <a:pt x="14983" y="15105"/>
                </a:cubicBezTo>
                <a:cubicBezTo>
                  <a:pt x="14973" y="15080"/>
                  <a:pt x="14966" y="15068"/>
                  <a:pt x="14957" y="15072"/>
                </a:cubicBezTo>
                <a:close/>
                <a:moveTo>
                  <a:pt x="14777" y="15103"/>
                </a:moveTo>
                <a:cubicBezTo>
                  <a:pt x="14768" y="15098"/>
                  <a:pt x="14756" y="15102"/>
                  <a:pt x="14735" y="15113"/>
                </a:cubicBezTo>
                <a:cubicBezTo>
                  <a:pt x="14709" y="15128"/>
                  <a:pt x="14674" y="15177"/>
                  <a:pt x="14659" y="15223"/>
                </a:cubicBezTo>
                <a:lnTo>
                  <a:pt x="14629" y="15306"/>
                </a:lnTo>
                <a:lnTo>
                  <a:pt x="14690" y="15256"/>
                </a:lnTo>
                <a:cubicBezTo>
                  <a:pt x="14724" y="15228"/>
                  <a:pt x="14765" y="15206"/>
                  <a:pt x="14780" y="15206"/>
                </a:cubicBezTo>
                <a:cubicBezTo>
                  <a:pt x="14796" y="15206"/>
                  <a:pt x="14803" y="15179"/>
                  <a:pt x="14796" y="15146"/>
                </a:cubicBezTo>
                <a:cubicBezTo>
                  <a:pt x="14791" y="15122"/>
                  <a:pt x="14785" y="15108"/>
                  <a:pt x="14777" y="15103"/>
                </a:cubicBezTo>
                <a:close/>
                <a:moveTo>
                  <a:pt x="13392" y="15157"/>
                </a:moveTo>
                <a:cubicBezTo>
                  <a:pt x="13292" y="15157"/>
                  <a:pt x="13257" y="15218"/>
                  <a:pt x="13347" y="15235"/>
                </a:cubicBezTo>
                <a:cubicBezTo>
                  <a:pt x="13411" y="15248"/>
                  <a:pt x="13455" y="15233"/>
                  <a:pt x="13473" y="15192"/>
                </a:cubicBezTo>
                <a:cubicBezTo>
                  <a:pt x="13484" y="15166"/>
                  <a:pt x="13462" y="15157"/>
                  <a:pt x="13392" y="15157"/>
                </a:cubicBezTo>
                <a:close/>
                <a:moveTo>
                  <a:pt x="810" y="15744"/>
                </a:moveTo>
                <a:cubicBezTo>
                  <a:pt x="778" y="15727"/>
                  <a:pt x="749" y="15794"/>
                  <a:pt x="769" y="15840"/>
                </a:cubicBezTo>
                <a:cubicBezTo>
                  <a:pt x="789" y="15887"/>
                  <a:pt x="834" y="15862"/>
                  <a:pt x="834" y="15804"/>
                </a:cubicBezTo>
                <a:cubicBezTo>
                  <a:pt x="834" y="15779"/>
                  <a:pt x="824" y="15752"/>
                  <a:pt x="810" y="15744"/>
                </a:cubicBezTo>
                <a:close/>
                <a:moveTo>
                  <a:pt x="20913" y="15804"/>
                </a:moveTo>
                <a:cubicBezTo>
                  <a:pt x="20896" y="15804"/>
                  <a:pt x="20832" y="15911"/>
                  <a:pt x="20832" y="15937"/>
                </a:cubicBezTo>
                <a:cubicBezTo>
                  <a:pt x="20832" y="15943"/>
                  <a:pt x="20868" y="15948"/>
                  <a:pt x="20913" y="15948"/>
                </a:cubicBezTo>
                <a:cubicBezTo>
                  <a:pt x="20958" y="15948"/>
                  <a:pt x="20994" y="15943"/>
                  <a:pt x="20994" y="15937"/>
                </a:cubicBezTo>
                <a:cubicBezTo>
                  <a:pt x="20994" y="15911"/>
                  <a:pt x="20929" y="15804"/>
                  <a:pt x="20913" y="15804"/>
                </a:cubicBezTo>
                <a:close/>
                <a:moveTo>
                  <a:pt x="15359" y="15877"/>
                </a:moveTo>
                <a:cubicBezTo>
                  <a:pt x="15261" y="15878"/>
                  <a:pt x="15191" y="15888"/>
                  <a:pt x="15174" y="15906"/>
                </a:cubicBezTo>
                <a:cubicBezTo>
                  <a:pt x="15151" y="15930"/>
                  <a:pt x="15212" y="15937"/>
                  <a:pt x="15475" y="15943"/>
                </a:cubicBezTo>
                <a:cubicBezTo>
                  <a:pt x="15656" y="15947"/>
                  <a:pt x="15817" y="15960"/>
                  <a:pt x="15831" y="15972"/>
                </a:cubicBezTo>
                <a:cubicBezTo>
                  <a:pt x="15847" y="15986"/>
                  <a:pt x="15867" y="15987"/>
                  <a:pt x="15884" y="15972"/>
                </a:cubicBezTo>
                <a:cubicBezTo>
                  <a:pt x="15925" y="15936"/>
                  <a:pt x="15893" y="15923"/>
                  <a:pt x="15707" y="15899"/>
                </a:cubicBezTo>
                <a:cubicBezTo>
                  <a:pt x="15582" y="15883"/>
                  <a:pt x="15456" y="15875"/>
                  <a:pt x="15359" y="15877"/>
                </a:cubicBezTo>
                <a:close/>
                <a:moveTo>
                  <a:pt x="13294" y="15931"/>
                </a:moveTo>
                <a:cubicBezTo>
                  <a:pt x="13272" y="15938"/>
                  <a:pt x="13278" y="15943"/>
                  <a:pt x="13309" y="15944"/>
                </a:cubicBezTo>
                <a:cubicBezTo>
                  <a:pt x="13338" y="15945"/>
                  <a:pt x="13354" y="15940"/>
                  <a:pt x="13345" y="15932"/>
                </a:cubicBezTo>
                <a:cubicBezTo>
                  <a:pt x="13336" y="15924"/>
                  <a:pt x="13313" y="15924"/>
                  <a:pt x="13294" y="15931"/>
                </a:cubicBezTo>
                <a:close/>
                <a:moveTo>
                  <a:pt x="14796" y="15931"/>
                </a:moveTo>
                <a:cubicBezTo>
                  <a:pt x="14770" y="15937"/>
                  <a:pt x="14791" y="15943"/>
                  <a:pt x="14843" y="15943"/>
                </a:cubicBezTo>
                <a:cubicBezTo>
                  <a:pt x="14896" y="15943"/>
                  <a:pt x="14917" y="15937"/>
                  <a:pt x="14891" y="15931"/>
                </a:cubicBezTo>
                <a:cubicBezTo>
                  <a:pt x="14865" y="15924"/>
                  <a:pt x="14822" y="15924"/>
                  <a:pt x="14796" y="15931"/>
                </a:cubicBezTo>
                <a:close/>
                <a:moveTo>
                  <a:pt x="15239" y="16499"/>
                </a:moveTo>
                <a:cubicBezTo>
                  <a:pt x="15215" y="16499"/>
                  <a:pt x="15195" y="16508"/>
                  <a:pt x="15195" y="16522"/>
                </a:cubicBezTo>
                <a:cubicBezTo>
                  <a:pt x="15195" y="16535"/>
                  <a:pt x="15207" y="16546"/>
                  <a:pt x="15221" y="16546"/>
                </a:cubicBezTo>
                <a:cubicBezTo>
                  <a:pt x="15235" y="16546"/>
                  <a:pt x="15253" y="16535"/>
                  <a:pt x="15262" y="16522"/>
                </a:cubicBezTo>
                <a:cubicBezTo>
                  <a:pt x="15272" y="16508"/>
                  <a:pt x="15262" y="16499"/>
                  <a:pt x="15239" y="16499"/>
                </a:cubicBezTo>
                <a:close/>
                <a:moveTo>
                  <a:pt x="4268" y="16748"/>
                </a:moveTo>
                <a:cubicBezTo>
                  <a:pt x="4249" y="16755"/>
                  <a:pt x="4213" y="16769"/>
                  <a:pt x="4187" y="16777"/>
                </a:cubicBezTo>
                <a:cubicBezTo>
                  <a:pt x="4121" y="16798"/>
                  <a:pt x="4128" y="16827"/>
                  <a:pt x="4201" y="16838"/>
                </a:cubicBezTo>
                <a:cubicBezTo>
                  <a:pt x="4283" y="16850"/>
                  <a:pt x="4303" y="16840"/>
                  <a:pt x="4303" y="16782"/>
                </a:cubicBezTo>
                <a:cubicBezTo>
                  <a:pt x="4303" y="16752"/>
                  <a:pt x="4289" y="16739"/>
                  <a:pt x="4268" y="16748"/>
                </a:cubicBezTo>
                <a:close/>
                <a:moveTo>
                  <a:pt x="18421" y="16786"/>
                </a:moveTo>
                <a:cubicBezTo>
                  <a:pt x="18313" y="16786"/>
                  <a:pt x="18230" y="16797"/>
                  <a:pt x="18230" y="16810"/>
                </a:cubicBezTo>
                <a:cubicBezTo>
                  <a:pt x="18230" y="16824"/>
                  <a:pt x="18313" y="16833"/>
                  <a:pt x="18421" y="16833"/>
                </a:cubicBezTo>
                <a:cubicBezTo>
                  <a:pt x="18529" y="16833"/>
                  <a:pt x="18610" y="16824"/>
                  <a:pt x="18610" y="16810"/>
                </a:cubicBezTo>
                <a:cubicBezTo>
                  <a:pt x="18610" y="16797"/>
                  <a:pt x="18529" y="16786"/>
                  <a:pt x="18421" y="16786"/>
                </a:cubicBezTo>
                <a:close/>
                <a:moveTo>
                  <a:pt x="3536" y="16798"/>
                </a:moveTo>
                <a:cubicBezTo>
                  <a:pt x="3507" y="16795"/>
                  <a:pt x="3489" y="16812"/>
                  <a:pt x="3505" y="16835"/>
                </a:cubicBezTo>
                <a:cubicBezTo>
                  <a:pt x="3513" y="16846"/>
                  <a:pt x="3537" y="16849"/>
                  <a:pt x="3560" y="16842"/>
                </a:cubicBezTo>
                <a:cubicBezTo>
                  <a:pt x="3593" y="16830"/>
                  <a:pt x="3595" y="16823"/>
                  <a:pt x="3568" y="16808"/>
                </a:cubicBezTo>
                <a:cubicBezTo>
                  <a:pt x="3557" y="16803"/>
                  <a:pt x="3546" y="16799"/>
                  <a:pt x="3536" y="16798"/>
                </a:cubicBezTo>
                <a:close/>
                <a:moveTo>
                  <a:pt x="11575" y="16833"/>
                </a:moveTo>
                <a:cubicBezTo>
                  <a:pt x="11529" y="16833"/>
                  <a:pt x="11515" y="16846"/>
                  <a:pt x="11518" y="16887"/>
                </a:cubicBezTo>
                <a:cubicBezTo>
                  <a:pt x="11519" y="16916"/>
                  <a:pt x="11536" y="16959"/>
                  <a:pt x="11557" y="16981"/>
                </a:cubicBezTo>
                <a:cubicBezTo>
                  <a:pt x="11578" y="17003"/>
                  <a:pt x="11635" y="17021"/>
                  <a:pt x="11689" y="17021"/>
                </a:cubicBezTo>
                <a:cubicBezTo>
                  <a:pt x="11771" y="17021"/>
                  <a:pt x="11781" y="17013"/>
                  <a:pt x="11781" y="16956"/>
                </a:cubicBezTo>
                <a:cubicBezTo>
                  <a:pt x="11781" y="16888"/>
                  <a:pt x="11689" y="16833"/>
                  <a:pt x="11575" y="16833"/>
                </a:cubicBezTo>
                <a:close/>
                <a:moveTo>
                  <a:pt x="14346" y="16857"/>
                </a:moveTo>
                <a:cubicBezTo>
                  <a:pt x="14290" y="16857"/>
                  <a:pt x="14272" y="16886"/>
                  <a:pt x="14304" y="16922"/>
                </a:cubicBezTo>
                <a:cubicBezTo>
                  <a:pt x="14321" y="16939"/>
                  <a:pt x="14346" y="16948"/>
                  <a:pt x="14360" y="16941"/>
                </a:cubicBezTo>
                <a:cubicBezTo>
                  <a:pt x="14397" y="16920"/>
                  <a:pt x="14386" y="16857"/>
                  <a:pt x="14346" y="16857"/>
                </a:cubicBezTo>
                <a:close/>
                <a:moveTo>
                  <a:pt x="16086" y="17217"/>
                </a:moveTo>
                <a:cubicBezTo>
                  <a:pt x="16073" y="17217"/>
                  <a:pt x="16063" y="17238"/>
                  <a:pt x="16063" y="17264"/>
                </a:cubicBezTo>
                <a:cubicBezTo>
                  <a:pt x="16063" y="17290"/>
                  <a:pt x="16067" y="17313"/>
                  <a:pt x="16073" y="17313"/>
                </a:cubicBezTo>
                <a:cubicBezTo>
                  <a:pt x="16078" y="17313"/>
                  <a:pt x="16090" y="17290"/>
                  <a:pt x="16098" y="17264"/>
                </a:cubicBezTo>
                <a:cubicBezTo>
                  <a:pt x="16106" y="17238"/>
                  <a:pt x="16100" y="17217"/>
                  <a:pt x="16086" y="17217"/>
                </a:cubicBezTo>
                <a:close/>
                <a:moveTo>
                  <a:pt x="15115" y="17264"/>
                </a:moveTo>
                <a:cubicBezTo>
                  <a:pt x="15100" y="17264"/>
                  <a:pt x="15087" y="17333"/>
                  <a:pt x="15087" y="17420"/>
                </a:cubicBezTo>
                <a:cubicBezTo>
                  <a:pt x="15087" y="17508"/>
                  <a:pt x="15100" y="17577"/>
                  <a:pt x="15115" y="17577"/>
                </a:cubicBezTo>
                <a:cubicBezTo>
                  <a:pt x="15130" y="17577"/>
                  <a:pt x="15142" y="17508"/>
                  <a:pt x="15142" y="17420"/>
                </a:cubicBezTo>
                <a:cubicBezTo>
                  <a:pt x="15142" y="17333"/>
                  <a:pt x="15130" y="17264"/>
                  <a:pt x="15115" y="17264"/>
                </a:cubicBezTo>
                <a:close/>
                <a:moveTo>
                  <a:pt x="11289" y="17629"/>
                </a:moveTo>
                <a:cubicBezTo>
                  <a:pt x="11272" y="17633"/>
                  <a:pt x="11266" y="17641"/>
                  <a:pt x="11266" y="17653"/>
                </a:cubicBezTo>
                <a:cubicBezTo>
                  <a:pt x="11266" y="17672"/>
                  <a:pt x="11275" y="17695"/>
                  <a:pt x="11285" y="17704"/>
                </a:cubicBezTo>
                <a:cubicBezTo>
                  <a:pt x="11296" y="17713"/>
                  <a:pt x="11323" y="17717"/>
                  <a:pt x="11346" y="17711"/>
                </a:cubicBezTo>
                <a:cubicBezTo>
                  <a:pt x="11546" y="17662"/>
                  <a:pt x="11550" y="17649"/>
                  <a:pt x="11376" y="17631"/>
                </a:cubicBezTo>
                <a:cubicBezTo>
                  <a:pt x="11335" y="17627"/>
                  <a:pt x="11306" y="17626"/>
                  <a:pt x="11289" y="17629"/>
                </a:cubicBezTo>
                <a:close/>
                <a:moveTo>
                  <a:pt x="10762" y="17633"/>
                </a:moveTo>
                <a:cubicBezTo>
                  <a:pt x="10732" y="17634"/>
                  <a:pt x="10697" y="17665"/>
                  <a:pt x="10697" y="17699"/>
                </a:cubicBezTo>
                <a:cubicBezTo>
                  <a:pt x="10697" y="17728"/>
                  <a:pt x="10717" y="17744"/>
                  <a:pt x="10752" y="17744"/>
                </a:cubicBezTo>
                <a:cubicBezTo>
                  <a:pt x="10804" y="17744"/>
                  <a:pt x="10829" y="17676"/>
                  <a:pt x="10790" y="17641"/>
                </a:cubicBezTo>
                <a:cubicBezTo>
                  <a:pt x="10782" y="17635"/>
                  <a:pt x="10772" y="17632"/>
                  <a:pt x="10762" y="17633"/>
                </a:cubicBezTo>
                <a:close/>
                <a:moveTo>
                  <a:pt x="10465" y="17634"/>
                </a:moveTo>
                <a:cubicBezTo>
                  <a:pt x="10439" y="17636"/>
                  <a:pt x="10426" y="17658"/>
                  <a:pt x="10426" y="17700"/>
                </a:cubicBezTo>
                <a:cubicBezTo>
                  <a:pt x="10426" y="17728"/>
                  <a:pt x="10447" y="17744"/>
                  <a:pt x="10481" y="17744"/>
                </a:cubicBezTo>
                <a:cubicBezTo>
                  <a:pt x="10544" y="17744"/>
                  <a:pt x="10557" y="17662"/>
                  <a:pt x="10497" y="17641"/>
                </a:cubicBezTo>
                <a:cubicBezTo>
                  <a:pt x="10485" y="17637"/>
                  <a:pt x="10474" y="17634"/>
                  <a:pt x="10465" y="17634"/>
                </a:cubicBezTo>
                <a:close/>
                <a:moveTo>
                  <a:pt x="3092" y="17653"/>
                </a:moveTo>
                <a:cubicBezTo>
                  <a:pt x="3050" y="17646"/>
                  <a:pt x="2983" y="17666"/>
                  <a:pt x="2952" y="17702"/>
                </a:cubicBezTo>
                <a:cubicBezTo>
                  <a:pt x="2933" y="17725"/>
                  <a:pt x="2928" y="17756"/>
                  <a:pt x="2938" y="17772"/>
                </a:cubicBezTo>
                <a:cubicBezTo>
                  <a:pt x="2952" y="17791"/>
                  <a:pt x="2968" y="17785"/>
                  <a:pt x="2995" y="17749"/>
                </a:cubicBezTo>
                <a:cubicBezTo>
                  <a:pt x="3017" y="17720"/>
                  <a:pt x="3059" y="17695"/>
                  <a:pt x="3088" y="17695"/>
                </a:cubicBezTo>
                <a:cubicBezTo>
                  <a:pt x="3118" y="17695"/>
                  <a:pt x="3133" y="17685"/>
                  <a:pt x="3123" y="17671"/>
                </a:cubicBezTo>
                <a:cubicBezTo>
                  <a:pt x="3117" y="17662"/>
                  <a:pt x="3106" y="17656"/>
                  <a:pt x="3092" y="17653"/>
                </a:cubicBezTo>
                <a:close/>
                <a:moveTo>
                  <a:pt x="11158" y="17839"/>
                </a:moveTo>
                <a:cubicBezTo>
                  <a:pt x="11143" y="17839"/>
                  <a:pt x="11130" y="17851"/>
                  <a:pt x="11130" y="17864"/>
                </a:cubicBezTo>
                <a:cubicBezTo>
                  <a:pt x="11130" y="17877"/>
                  <a:pt x="11143" y="17888"/>
                  <a:pt x="11158" y="17888"/>
                </a:cubicBezTo>
                <a:cubicBezTo>
                  <a:pt x="11173" y="17888"/>
                  <a:pt x="11185" y="17877"/>
                  <a:pt x="11185" y="17864"/>
                </a:cubicBezTo>
                <a:cubicBezTo>
                  <a:pt x="11185" y="17851"/>
                  <a:pt x="11173" y="17839"/>
                  <a:pt x="11158" y="17839"/>
                </a:cubicBezTo>
                <a:close/>
                <a:moveTo>
                  <a:pt x="9582" y="18024"/>
                </a:moveTo>
                <a:cubicBezTo>
                  <a:pt x="9538" y="18026"/>
                  <a:pt x="9530" y="18046"/>
                  <a:pt x="9549" y="18090"/>
                </a:cubicBezTo>
                <a:cubicBezTo>
                  <a:pt x="9558" y="18111"/>
                  <a:pt x="9579" y="18123"/>
                  <a:pt x="9596" y="18116"/>
                </a:cubicBezTo>
                <a:cubicBezTo>
                  <a:pt x="9613" y="18109"/>
                  <a:pt x="9649" y="18096"/>
                  <a:pt x="9675" y="18088"/>
                </a:cubicBezTo>
                <a:cubicBezTo>
                  <a:pt x="9747" y="18066"/>
                  <a:pt x="9731" y="18037"/>
                  <a:pt x="9639" y="18025"/>
                </a:cubicBezTo>
                <a:cubicBezTo>
                  <a:pt x="9616" y="18023"/>
                  <a:pt x="9597" y="18023"/>
                  <a:pt x="9582" y="18024"/>
                </a:cubicBezTo>
                <a:close/>
                <a:moveTo>
                  <a:pt x="10003" y="18997"/>
                </a:moveTo>
                <a:cubicBezTo>
                  <a:pt x="10001" y="19005"/>
                  <a:pt x="9999" y="19023"/>
                  <a:pt x="9999" y="19050"/>
                </a:cubicBezTo>
                <a:cubicBezTo>
                  <a:pt x="9999" y="19102"/>
                  <a:pt x="10004" y="19126"/>
                  <a:pt x="10011" y="19103"/>
                </a:cubicBezTo>
                <a:cubicBezTo>
                  <a:pt x="10018" y="19081"/>
                  <a:pt x="10019" y="19038"/>
                  <a:pt x="10013" y="19008"/>
                </a:cubicBezTo>
                <a:cubicBezTo>
                  <a:pt x="10010" y="18993"/>
                  <a:pt x="10005" y="18990"/>
                  <a:pt x="10003" y="18997"/>
                </a:cubicBezTo>
                <a:close/>
                <a:moveTo>
                  <a:pt x="11775" y="19865"/>
                </a:moveTo>
                <a:cubicBezTo>
                  <a:pt x="11746" y="19862"/>
                  <a:pt x="11726" y="19877"/>
                  <a:pt x="11742" y="19900"/>
                </a:cubicBezTo>
                <a:cubicBezTo>
                  <a:pt x="11750" y="19911"/>
                  <a:pt x="11776" y="19914"/>
                  <a:pt x="11799" y="19907"/>
                </a:cubicBezTo>
                <a:cubicBezTo>
                  <a:pt x="11832" y="19895"/>
                  <a:pt x="11832" y="19888"/>
                  <a:pt x="11805" y="19874"/>
                </a:cubicBezTo>
                <a:cubicBezTo>
                  <a:pt x="11794" y="19868"/>
                  <a:pt x="11785" y="19866"/>
                  <a:pt x="11775" y="19865"/>
                </a:cubicBezTo>
                <a:close/>
                <a:moveTo>
                  <a:pt x="19505" y="20044"/>
                </a:moveTo>
                <a:cubicBezTo>
                  <a:pt x="19490" y="20044"/>
                  <a:pt x="19477" y="20053"/>
                  <a:pt x="19477" y="20067"/>
                </a:cubicBezTo>
                <a:cubicBezTo>
                  <a:pt x="19477" y="20080"/>
                  <a:pt x="19490" y="20091"/>
                  <a:pt x="19505" y="20091"/>
                </a:cubicBezTo>
                <a:cubicBezTo>
                  <a:pt x="19520" y="20091"/>
                  <a:pt x="19530" y="20080"/>
                  <a:pt x="19530" y="20067"/>
                </a:cubicBezTo>
                <a:cubicBezTo>
                  <a:pt x="19530" y="20053"/>
                  <a:pt x="19520" y="20044"/>
                  <a:pt x="19505" y="20044"/>
                </a:cubicBezTo>
                <a:close/>
                <a:moveTo>
                  <a:pt x="7497" y="20162"/>
                </a:moveTo>
                <a:cubicBezTo>
                  <a:pt x="7483" y="20162"/>
                  <a:pt x="7474" y="20173"/>
                  <a:pt x="7474" y="20187"/>
                </a:cubicBezTo>
                <a:cubicBezTo>
                  <a:pt x="7474" y="20200"/>
                  <a:pt x="7492" y="20211"/>
                  <a:pt x="7515" y="20211"/>
                </a:cubicBezTo>
                <a:cubicBezTo>
                  <a:pt x="7538" y="20211"/>
                  <a:pt x="7550" y="20200"/>
                  <a:pt x="7541" y="20187"/>
                </a:cubicBezTo>
                <a:cubicBezTo>
                  <a:pt x="7531" y="20173"/>
                  <a:pt x="7511" y="20162"/>
                  <a:pt x="7497" y="20162"/>
                </a:cubicBezTo>
                <a:close/>
                <a:moveTo>
                  <a:pt x="9464" y="20534"/>
                </a:moveTo>
                <a:cubicBezTo>
                  <a:pt x="9366" y="20535"/>
                  <a:pt x="9357" y="20541"/>
                  <a:pt x="9356" y="20600"/>
                </a:cubicBezTo>
                <a:cubicBezTo>
                  <a:pt x="9355" y="20636"/>
                  <a:pt x="9339" y="20678"/>
                  <a:pt x="9321" y="20694"/>
                </a:cubicBezTo>
                <a:cubicBezTo>
                  <a:pt x="9266" y="20742"/>
                  <a:pt x="9283" y="20851"/>
                  <a:pt x="9350" y="20894"/>
                </a:cubicBezTo>
                <a:cubicBezTo>
                  <a:pt x="9394" y="20922"/>
                  <a:pt x="9451" y="20931"/>
                  <a:pt x="9553" y="20924"/>
                </a:cubicBezTo>
                <a:cubicBezTo>
                  <a:pt x="9801" y="20907"/>
                  <a:pt x="9885" y="20767"/>
                  <a:pt x="9694" y="20687"/>
                </a:cubicBezTo>
                <a:cubicBezTo>
                  <a:pt x="9638" y="20664"/>
                  <a:pt x="9595" y="20626"/>
                  <a:pt x="9586" y="20592"/>
                </a:cubicBezTo>
                <a:cubicBezTo>
                  <a:pt x="9573" y="20544"/>
                  <a:pt x="9555" y="20534"/>
                  <a:pt x="9464" y="20534"/>
                </a:cubicBezTo>
                <a:close/>
                <a:moveTo>
                  <a:pt x="8056" y="20543"/>
                </a:moveTo>
                <a:cubicBezTo>
                  <a:pt x="8052" y="20541"/>
                  <a:pt x="8048" y="20559"/>
                  <a:pt x="8048" y="20593"/>
                </a:cubicBezTo>
                <a:cubicBezTo>
                  <a:pt x="8048" y="20639"/>
                  <a:pt x="8053" y="20660"/>
                  <a:pt x="8060" y="20637"/>
                </a:cubicBezTo>
                <a:cubicBezTo>
                  <a:pt x="8067" y="20614"/>
                  <a:pt x="8067" y="20575"/>
                  <a:pt x="8060" y="20552"/>
                </a:cubicBezTo>
                <a:cubicBezTo>
                  <a:pt x="8058" y="20546"/>
                  <a:pt x="8057" y="20544"/>
                  <a:pt x="8056" y="20543"/>
                </a:cubicBezTo>
                <a:close/>
                <a:moveTo>
                  <a:pt x="15538" y="20632"/>
                </a:moveTo>
                <a:cubicBezTo>
                  <a:pt x="15527" y="20630"/>
                  <a:pt x="15516" y="20631"/>
                  <a:pt x="15504" y="20635"/>
                </a:cubicBezTo>
                <a:cubicBezTo>
                  <a:pt x="15471" y="20646"/>
                  <a:pt x="15469" y="20653"/>
                  <a:pt x="15496" y="20668"/>
                </a:cubicBezTo>
                <a:cubicBezTo>
                  <a:pt x="15537" y="20691"/>
                  <a:pt x="15583" y="20673"/>
                  <a:pt x="15561" y="20642"/>
                </a:cubicBezTo>
                <a:cubicBezTo>
                  <a:pt x="15557" y="20636"/>
                  <a:pt x="15548" y="20633"/>
                  <a:pt x="15538" y="20632"/>
                </a:cubicBezTo>
                <a:close/>
                <a:moveTo>
                  <a:pt x="9153" y="20713"/>
                </a:moveTo>
                <a:cubicBezTo>
                  <a:pt x="9139" y="20713"/>
                  <a:pt x="9126" y="20731"/>
                  <a:pt x="9126" y="20752"/>
                </a:cubicBezTo>
                <a:cubicBezTo>
                  <a:pt x="9126" y="20772"/>
                  <a:pt x="9139" y="20782"/>
                  <a:pt x="9153" y="20774"/>
                </a:cubicBezTo>
                <a:cubicBezTo>
                  <a:pt x="9168" y="20766"/>
                  <a:pt x="9179" y="20748"/>
                  <a:pt x="9179" y="20736"/>
                </a:cubicBezTo>
                <a:cubicBezTo>
                  <a:pt x="9179" y="20724"/>
                  <a:pt x="9168" y="20713"/>
                  <a:pt x="9153" y="20713"/>
                </a:cubicBezTo>
                <a:close/>
                <a:moveTo>
                  <a:pt x="9913" y="20713"/>
                </a:moveTo>
                <a:cubicBezTo>
                  <a:pt x="9907" y="20713"/>
                  <a:pt x="9901" y="20715"/>
                  <a:pt x="9895" y="20720"/>
                </a:cubicBezTo>
                <a:cubicBezTo>
                  <a:pt x="9886" y="20728"/>
                  <a:pt x="9889" y="20749"/>
                  <a:pt x="9901" y="20765"/>
                </a:cubicBezTo>
                <a:cubicBezTo>
                  <a:pt x="9918" y="20790"/>
                  <a:pt x="9923" y="20790"/>
                  <a:pt x="9932" y="20765"/>
                </a:cubicBezTo>
                <a:cubicBezTo>
                  <a:pt x="9942" y="20739"/>
                  <a:pt x="9930" y="20715"/>
                  <a:pt x="9913" y="20713"/>
                </a:cubicBezTo>
                <a:close/>
                <a:moveTo>
                  <a:pt x="13909" y="21002"/>
                </a:moveTo>
                <a:cubicBezTo>
                  <a:pt x="13887" y="21002"/>
                  <a:pt x="13868" y="21017"/>
                  <a:pt x="13868" y="21037"/>
                </a:cubicBezTo>
                <a:cubicBezTo>
                  <a:pt x="13868" y="21056"/>
                  <a:pt x="13887" y="21073"/>
                  <a:pt x="13909" y="21073"/>
                </a:cubicBezTo>
                <a:cubicBezTo>
                  <a:pt x="13932" y="21073"/>
                  <a:pt x="13948" y="21056"/>
                  <a:pt x="13948" y="21037"/>
                </a:cubicBezTo>
                <a:cubicBezTo>
                  <a:pt x="13948" y="21017"/>
                  <a:pt x="13932" y="21002"/>
                  <a:pt x="13909" y="21002"/>
                </a:cubicBezTo>
                <a:close/>
                <a:moveTo>
                  <a:pt x="9533" y="21004"/>
                </a:moveTo>
                <a:cubicBezTo>
                  <a:pt x="9523" y="21004"/>
                  <a:pt x="9512" y="21010"/>
                  <a:pt x="9500" y="21021"/>
                </a:cubicBezTo>
                <a:cubicBezTo>
                  <a:pt x="9474" y="21043"/>
                  <a:pt x="9482" y="21049"/>
                  <a:pt x="9533" y="21049"/>
                </a:cubicBezTo>
                <a:cubicBezTo>
                  <a:pt x="9584" y="21049"/>
                  <a:pt x="9590" y="21043"/>
                  <a:pt x="9565" y="21021"/>
                </a:cubicBezTo>
                <a:cubicBezTo>
                  <a:pt x="9552" y="21010"/>
                  <a:pt x="9543" y="21004"/>
                  <a:pt x="9533" y="21004"/>
                </a:cubicBezTo>
                <a:close/>
                <a:moveTo>
                  <a:pt x="11759" y="21091"/>
                </a:moveTo>
                <a:cubicBezTo>
                  <a:pt x="11729" y="21096"/>
                  <a:pt x="11728" y="21108"/>
                  <a:pt x="11750" y="21127"/>
                </a:cubicBezTo>
                <a:cubicBezTo>
                  <a:pt x="11768" y="21144"/>
                  <a:pt x="11767" y="21167"/>
                  <a:pt x="11744" y="21202"/>
                </a:cubicBezTo>
                <a:cubicBezTo>
                  <a:pt x="11722" y="21234"/>
                  <a:pt x="11715" y="21315"/>
                  <a:pt x="11722" y="21426"/>
                </a:cubicBezTo>
                <a:lnTo>
                  <a:pt x="11732" y="21600"/>
                </a:lnTo>
                <a:lnTo>
                  <a:pt x="11931" y="21600"/>
                </a:lnTo>
                <a:cubicBezTo>
                  <a:pt x="12116" y="21600"/>
                  <a:pt x="12130" y="21596"/>
                  <a:pt x="12139" y="21546"/>
                </a:cubicBezTo>
                <a:cubicBezTo>
                  <a:pt x="12144" y="21516"/>
                  <a:pt x="12164" y="21496"/>
                  <a:pt x="12182" y="21499"/>
                </a:cubicBezTo>
                <a:cubicBezTo>
                  <a:pt x="12201" y="21503"/>
                  <a:pt x="12216" y="21479"/>
                  <a:pt x="12216" y="21445"/>
                </a:cubicBezTo>
                <a:cubicBezTo>
                  <a:pt x="12216" y="21413"/>
                  <a:pt x="12226" y="21381"/>
                  <a:pt x="12239" y="21374"/>
                </a:cubicBezTo>
                <a:cubicBezTo>
                  <a:pt x="12279" y="21352"/>
                  <a:pt x="12211" y="21222"/>
                  <a:pt x="12153" y="21209"/>
                </a:cubicBezTo>
                <a:cubicBezTo>
                  <a:pt x="12116" y="21200"/>
                  <a:pt x="12104" y="21180"/>
                  <a:pt x="12113" y="21148"/>
                </a:cubicBezTo>
                <a:cubicBezTo>
                  <a:pt x="12126" y="21106"/>
                  <a:pt x="12110" y="21101"/>
                  <a:pt x="11948" y="21091"/>
                </a:cubicBezTo>
                <a:cubicBezTo>
                  <a:pt x="11852" y="21085"/>
                  <a:pt x="11790" y="21085"/>
                  <a:pt x="11759" y="2109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9" name="The PANDORA project: an experimental setup for measuring in-plasma β-decays of astrophysical interest"/>
          <p:cNvSpPr txBox="1">
            <a:spLocks noGrp="1"/>
          </p:cNvSpPr>
          <p:nvPr>
            <p:ph type="ctrTitle"/>
          </p:nvPr>
        </p:nvSpPr>
        <p:spPr>
          <a:xfrm>
            <a:off x="1257095" y="3975442"/>
            <a:ext cx="9208620" cy="1254278"/>
          </a:xfrm>
          <a:prstGeom prst="rect">
            <a:avLst/>
          </a:prstGeom>
        </p:spPr>
        <p:txBody>
          <a:bodyPr/>
          <a:lstStyle/>
          <a:p>
            <a:pPr algn="l" defTabSz="321457">
              <a:defRPr sz="3300">
                <a:solidFill>
                  <a:schemeClr val="accent1">
                    <a:hueOff val="-33021"/>
                    <a:satOff val="15631"/>
                    <a:lumOff val="-38912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experimental setup for measuring in-plasma β-decays of astrophysical interest</a:t>
            </a:r>
            <a:endParaRPr sz="422" b="1" dirty="0">
              <a:solidFill>
                <a:schemeClr val="tx1"/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  <a:sym typeface="Times"/>
            </a:endParaRPr>
          </a:p>
          <a:p>
            <a:pPr algn="l" defTabSz="316100">
              <a:spcBef>
                <a:spcPts val="352"/>
              </a:spcBef>
              <a:defRPr sz="32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sz="422" b="1" dirty="0">
              <a:solidFill>
                <a:schemeClr val="tx1"/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  <a:sym typeface="Times"/>
            </a:endParaRPr>
          </a:p>
        </p:txBody>
      </p:sp>
      <p:sp>
        <p:nvSpPr>
          <p:cNvPr id="142" name="Stella"/>
          <p:cNvSpPr/>
          <p:nvPr/>
        </p:nvSpPr>
        <p:spPr>
          <a:xfrm>
            <a:off x="3823802" y="2893220"/>
            <a:ext cx="293867" cy="419695"/>
          </a:xfrm>
          <a:prstGeom prst="star6">
            <a:avLst>
              <a:gd name="adj" fmla="val 10583"/>
              <a:gd name="hf" fmla="val 115470"/>
            </a:avLst>
          </a:prstGeom>
          <a:solidFill>
            <a:srgbClr val="001E57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1969"/>
          </a:p>
        </p:txBody>
      </p:sp>
      <p:sp>
        <p:nvSpPr>
          <p:cNvPr id="143" name="Stella"/>
          <p:cNvSpPr/>
          <p:nvPr/>
        </p:nvSpPr>
        <p:spPr>
          <a:xfrm>
            <a:off x="3327883" y="1250156"/>
            <a:ext cx="232000" cy="348258"/>
          </a:xfrm>
          <a:prstGeom prst="star6">
            <a:avLst>
              <a:gd name="adj" fmla="val 10583"/>
              <a:gd name="hf" fmla="val 115470"/>
            </a:avLst>
          </a:prstGeom>
          <a:solidFill>
            <a:srgbClr val="0042A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1969"/>
          </a:p>
        </p:txBody>
      </p:sp>
      <p:sp>
        <p:nvSpPr>
          <p:cNvPr id="145" name="Laboratori Nazionali del Sud…"/>
          <p:cNvSpPr txBox="1"/>
          <p:nvPr/>
        </p:nvSpPr>
        <p:spPr>
          <a:xfrm>
            <a:off x="4117022" y="2968122"/>
            <a:ext cx="1978978" cy="50481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rPr sz="1406" dirty="0" err="1"/>
              <a:t>Laboratori</a:t>
            </a:r>
            <a:r>
              <a:rPr sz="1406" dirty="0"/>
              <a:t> </a:t>
            </a:r>
            <a:r>
              <a:rPr sz="1406" dirty="0" err="1"/>
              <a:t>Nazionali</a:t>
            </a:r>
            <a:r>
              <a:rPr sz="1406" dirty="0"/>
              <a:t> del Sud</a:t>
            </a:r>
            <a:r>
              <a:rPr lang="en-US" sz="1406" dirty="0"/>
              <a:t>, </a:t>
            </a:r>
            <a:r>
              <a:rPr sz="1406" dirty="0"/>
              <a:t>Catania</a:t>
            </a:r>
          </a:p>
        </p:txBody>
      </p:sp>
      <p:sp>
        <p:nvSpPr>
          <p:cNvPr id="146" name="INFN-Pg"/>
          <p:cNvSpPr txBox="1"/>
          <p:nvPr/>
        </p:nvSpPr>
        <p:spPr>
          <a:xfrm>
            <a:off x="3029095" y="1125949"/>
            <a:ext cx="1598414" cy="2452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 b="1">
                <a:solidFill>
                  <a:srgbClr val="000000"/>
                </a:solidFill>
              </a:defRPr>
            </a:lvl1pPr>
          </a:lstStyle>
          <a:p>
            <a:r>
              <a:rPr sz="1125" dirty="0"/>
              <a:t>INFN-</a:t>
            </a:r>
            <a:r>
              <a:rPr sz="1125" dirty="0" err="1"/>
              <a:t>Pg</a:t>
            </a:r>
            <a:endParaRPr sz="1125" dirty="0"/>
          </a:p>
        </p:txBody>
      </p:sp>
      <p:pic>
        <p:nvPicPr>
          <p:cNvPr id="14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832" y="6046452"/>
            <a:ext cx="1224673" cy="6190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5"/>
          <a:srcRect r="4816" b="2750"/>
          <a:stretch>
            <a:fillRect/>
          </a:stretch>
        </p:blipFill>
        <p:spPr>
          <a:xfrm>
            <a:off x="6330526" y="559853"/>
            <a:ext cx="1726391" cy="27919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0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8027" y="1004039"/>
            <a:ext cx="1978978" cy="2418750"/>
          </a:xfrm>
          <a:prstGeom prst="rect">
            <a:avLst/>
          </a:prstGeom>
          <a:noFill/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1" name="Stella"/>
          <p:cNvSpPr/>
          <p:nvPr/>
        </p:nvSpPr>
        <p:spPr>
          <a:xfrm>
            <a:off x="2970695" y="592619"/>
            <a:ext cx="232000" cy="348259"/>
          </a:xfrm>
          <a:prstGeom prst="star6">
            <a:avLst>
              <a:gd name="adj" fmla="val 10583"/>
              <a:gd name="hf" fmla="val 115470"/>
            </a:avLst>
          </a:prstGeom>
          <a:solidFill>
            <a:srgbClr val="0042A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1969"/>
          </a:p>
        </p:txBody>
      </p:sp>
      <p:sp>
        <p:nvSpPr>
          <p:cNvPr id="152" name="INFN-Bo"/>
          <p:cNvSpPr txBox="1"/>
          <p:nvPr/>
        </p:nvSpPr>
        <p:spPr>
          <a:xfrm>
            <a:off x="2760675" y="508490"/>
            <a:ext cx="1598415" cy="2452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 b="1">
                <a:solidFill>
                  <a:srgbClr val="000000"/>
                </a:solidFill>
              </a:defRPr>
            </a:lvl1pPr>
          </a:lstStyle>
          <a:p>
            <a:r>
              <a:rPr sz="1125" dirty="0"/>
              <a:t>INFN-</a:t>
            </a:r>
            <a:r>
              <a:rPr lang="en-GB" sz="1125" dirty="0"/>
              <a:t>B</a:t>
            </a:r>
            <a:r>
              <a:rPr sz="1125" dirty="0"/>
              <a:t>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E8A210-67EB-AE42-9511-73355031A807}"/>
              </a:ext>
            </a:extLst>
          </p:cNvPr>
          <p:cNvSpPr txBox="1"/>
          <p:nvPr/>
        </p:nvSpPr>
        <p:spPr>
          <a:xfrm>
            <a:off x="3970735" y="6488668"/>
            <a:ext cx="438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David </a:t>
            </a:r>
            <a:r>
              <a:rPr lang="en-US" dirty="0" err="1"/>
              <a:t>Mascali</a:t>
            </a:r>
            <a:r>
              <a:rPr lang="en-US" dirty="0"/>
              <a:t> (LNS, Catania)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D7927-730D-125B-4D89-A01BCA77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" y="5880660"/>
            <a:ext cx="1269535" cy="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1801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7901339" y="1260304"/>
            <a:ext cx="3654023" cy="5399667"/>
          </a:xfrm>
          <a:prstGeom prst="rect">
            <a:avLst/>
          </a:prstGeom>
          <a:noFill/>
        </p:spPr>
        <p:txBody>
          <a:bodyPr wrap="square" lIns="64248" tIns="32123" rIns="64248" bIns="32123" rtlCol="0">
            <a:spAutoFit/>
          </a:bodyPr>
          <a:lstStyle/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AU" sz="2000" kern="0" dirty="0"/>
              <a:t>A “buffer plasma” is created by He, O or </a:t>
            </a:r>
            <a:r>
              <a:rPr lang="en-AU" sz="2000" kern="0" dirty="0" err="1"/>
              <a:t>Ar</a:t>
            </a:r>
            <a:r>
              <a:rPr lang="en-AU" sz="2000" kern="0" dirty="0"/>
              <a:t> up to densities of 10</a:t>
            </a:r>
            <a:r>
              <a:rPr lang="en-AU" sz="2000" kern="0" baseline="30000" dirty="0"/>
              <a:t>13</a:t>
            </a:r>
            <a:r>
              <a:rPr lang="en-AU" sz="2000" kern="0" dirty="0"/>
              <a:t> cm</a:t>
            </a:r>
            <a:r>
              <a:rPr lang="en-AU" sz="2000" kern="0" baseline="30000" dirty="0"/>
              <a:t>-3</a:t>
            </a:r>
          </a:p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endParaRPr lang="en-AU" sz="2000" kern="0" baseline="30000" dirty="0"/>
          </a:p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AU" sz="2000" kern="0" dirty="0"/>
              <a:t>The isotope to be measured is then directly fluxed (if gaseous) or vaporized by appropriate ovens and then fluxed inside the chamber to be turned into plasma-state</a:t>
            </a:r>
          </a:p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endParaRPr lang="en-AU" sz="2000" kern="0" dirty="0"/>
          </a:p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AU" sz="2000" kern="0" dirty="0"/>
              <a:t>Relative abundances of buffer vs. isotope densities range from 100:1 (if the isotope is in metal state) to 3:1 (in case of gaseous elements)</a:t>
            </a:r>
          </a:p>
          <a:p>
            <a:pPr marL="321241" indent="-321241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endParaRPr lang="en-AU" sz="2000" kern="0" baseline="30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8" y="1725561"/>
            <a:ext cx="6252377" cy="4454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FBA4ED-6F4D-309E-48DB-43254D4C846B}"/>
              </a:ext>
            </a:extLst>
          </p:cNvPr>
          <p:cNvSpPr txBox="1"/>
          <p:nvPr/>
        </p:nvSpPr>
        <p:spPr>
          <a:xfrm>
            <a:off x="359116" y="198029"/>
            <a:ext cx="11382305" cy="15275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PANDORA: measurement of β decay</a:t>
            </a:r>
          </a:p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in a plasma trap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6BB49-1577-A916-42F4-325DD4290FB9}"/>
              </a:ext>
            </a:extLst>
          </p:cNvPr>
          <p:cNvSpPr txBox="1"/>
          <p:nvPr/>
        </p:nvSpPr>
        <p:spPr>
          <a:xfrm>
            <a:off x="3970735" y="6488668"/>
            <a:ext cx="438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David </a:t>
            </a:r>
            <a:r>
              <a:rPr lang="en-US" dirty="0" err="1"/>
              <a:t>Mascali</a:t>
            </a:r>
            <a:r>
              <a:rPr lang="en-US" dirty="0"/>
              <a:t> (LNS, Catania) </a:t>
            </a: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6DA314D7-069E-F14E-C73D-19D23504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832" y="6046452"/>
            <a:ext cx="1224673" cy="6190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15949-AD5E-D507-64DD-B4D982BF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" y="5880660"/>
            <a:ext cx="1269535" cy="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90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28350"/>
            <a:ext cx="4994658" cy="3558050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E575D451-931E-3140-97E5-A3EFE102C122}"/>
              </a:ext>
            </a:extLst>
          </p:cNvPr>
          <p:cNvSpPr txBox="1"/>
          <p:nvPr/>
        </p:nvSpPr>
        <p:spPr>
          <a:xfrm>
            <a:off x="6442458" y="2025499"/>
            <a:ext cx="5252114" cy="2280865"/>
          </a:xfrm>
          <a:prstGeom prst="rect">
            <a:avLst/>
          </a:prstGeom>
          <a:noFill/>
          <a:ln>
            <a:solidFill>
              <a:srgbClr val="28466E"/>
            </a:solidFill>
          </a:ln>
        </p:spPr>
        <p:txBody>
          <a:bodyPr wrap="square" lIns="64248" tIns="32123" rIns="64248" bIns="32123" rtlCol="0">
            <a:spAutoFit/>
          </a:bodyPr>
          <a:lstStyle/>
          <a:p>
            <a:pPr marL="342900" indent="-342900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AU" sz="2000" kern="0" dirty="0"/>
              <a:t>3 SC coils and a Cu </a:t>
            </a:r>
            <a:r>
              <a:rPr lang="en-AU" sz="2000" kern="0" dirty="0" err="1"/>
              <a:t>monocoil</a:t>
            </a:r>
            <a:r>
              <a:rPr lang="en-AU" sz="2000" kern="0" dirty="0"/>
              <a:t> </a:t>
            </a:r>
            <a:br>
              <a:rPr lang="en-AU" sz="2000" kern="0" dirty="0"/>
            </a:br>
            <a:r>
              <a:rPr lang="en-AU" sz="2000" kern="0" dirty="0"/>
              <a:t>hexapole are used as magnetic trap</a:t>
            </a:r>
            <a:br>
              <a:rPr lang="en-AU" sz="2000" kern="0" dirty="0"/>
            </a:br>
            <a:endParaRPr lang="en-AU" sz="2000" kern="0" dirty="0"/>
          </a:p>
          <a:p>
            <a:pPr marL="342900" indent="-342900" defTabSz="642915"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AU" sz="2000" kern="0" dirty="0"/>
              <a:t>14 </a:t>
            </a:r>
            <a:r>
              <a:rPr lang="en-AU" sz="2000" kern="0" dirty="0" err="1"/>
              <a:t>HpGe</a:t>
            </a:r>
            <a:r>
              <a:rPr lang="en-AU" sz="2000" kern="0" dirty="0"/>
              <a:t> detectors are used for </a:t>
            </a:r>
            <a:br>
              <a:rPr lang="en-AU" sz="2000" kern="0" dirty="0"/>
            </a:br>
            <a:r>
              <a:rPr lang="en-AU" sz="2000" kern="0" dirty="0"/>
              <a:t>tagging β-decays by the 𝛾-rays </a:t>
            </a:r>
            <a:br>
              <a:rPr lang="en-AU" sz="2000" kern="0" dirty="0"/>
            </a:br>
            <a:r>
              <a:rPr lang="en-AU" sz="2000" kern="0" dirty="0"/>
              <a:t>emitted from the decay-products </a:t>
            </a:r>
            <a:br>
              <a:rPr lang="en-AU" sz="2000" kern="0" dirty="0"/>
            </a:br>
            <a:r>
              <a:rPr lang="en-AU" sz="2000" kern="0" dirty="0"/>
              <a:t>in their excited states</a:t>
            </a: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75E3BF91-0289-0F40-A933-0EB07BF7213C}"/>
              </a:ext>
            </a:extLst>
          </p:cNvPr>
          <p:cNvSpPr txBox="1"/>
          <p:nvPr/>
        </p:nvSpPr>
        <p:spPr>
          <a:xfrm>
            <a:off x="2136964" y="5446124"/>
            <a:ext cx="7944881" cy="680427"/>
          </a:xfrm>
          <a:prstGeom prst="rect">
            <a:avLst/>
          </a:prstGeom>
          <a:solidFill>
            <a:srgbClr val="F79646"/>
          </a:solidFill>
          <a:ln>
            <a:solidFill>
              <a:srgbClr val="28466E"/>
            </a:solidFill>
          </a:ln>
        </p:spPr>
        <p:txBody>
          <a:bodyPr wrap="square" lIns="64248" tIns="32123" rIns="64248" bIns="32123" rtlCol="0">
            <a:spAutoFit/>
          </a:bodyPr>
          <a:lstStyle/>
          <a:p>
            <a:pPr defTabSz="642915">
              <a:defRPr/>
            </a:pPr>
            <a:r>
              <a:rPr lang="en-AU" sz="2000" kern="0" dirty="0"/>
              <a:t>The plasma is maintained in dynamical equilibrium by equalizing input fluxes of particles to losses from the magnetic confinement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D8069-EC8B-9240-7615-7A7947ABAF24}"/>
              </a:ext>
            </a:extLst>
          </p:cNvPr>
          <p:cNvSpPr txBox="1"/>
          <p:nvPr/>
        </p:nvSpPr>
        <p:spPr>
          <a:xfrm>
            <a:off x="359116" y="198029"/>
            <a:ext cx="11382305" cy="15275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PANDORA: measurement of β decay</a:t>
            </a:r>
          </a:p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in a plasma trap</a:t>
            </a:r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ACF55EB9-AD43-7C87-6112-A671FD43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832" y="6046452"/>
            <a:ext cx="1224673" cy="6190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12C1B-A7A2-AB48-13E0-01B69017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" y="5880660"/>
            <a:ext cx="1269535" cy="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E6754-B8BB-5875-7614-5C6A46B6E58E}"/>
              </a:ext>
            </a:extLst>
          </p:cNvPr>
          <p:cNvSpPr txBox="1"/>
          <p:nvPr/>
        </p:nvSpPr>
        <p:spPr>
          <a:xfrm>
            <a:off x="3970735" y="6488668"/>
            <a:ext cx="438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David </a:t>
            </a:r>
            <a:r>
              <a:rPr lang="en-US" dirty="0" err="1"/>
              <a:t>Mascali</a:t>
            </a:r>
            <a:r>
              <a:rPr lang="en-US" dirty="0"/>
              <a:t> (LNS, Catania) </a:t>
            </a:r>
          </a:p>
        </p:txBody>
      </p:sp>
    </p:spTree>
    <p:extLst>
      <p:ext uri="{BB962C8B-B14F-4D97-AF65-F5344CB8AC3E}">
        <p14:creationId xmlns:p14="http://schemas.microsoft.com/office/powerpoint/2010/main" val="3595376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8879" r="29136" b="11503"/>
          <a:stretch/>
        </p:blipFill>
        <p:spPr>
          <a:xfrm>
            <a:off x="764096" y="1314476"/>
            <a:ext cx="4671031" cy="459528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595" y="1095375"/>
            <a:ext cx="4835981" cy="3877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CasellaDiTesto 16"/>
          <p:cNvSpPr txBox="1"/>
          <p:nvPr/>
        </p:nvSpPr>
        <p:spPr>
          <a:xfrm>
            <a:off x="5578750" y="5201874"/>
            <a:ext cx="616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AU" sz="2000" dirty="0"/>
              <a:t>Plasma self-emission must be taken into account</a:t>
            </a:r>
            <a:br>
              <a:rPr lang="en-AU" sz="2000" dirty="0"/>
            </a:br>
            <a:r>
              <a:rPr lang="en-AU" sz="2000" i="1" dirty="0">
                <a:sym typeface="Wingdings"/>
              </a:rPr>
              <a:t>expected up to 1 MeV : &lt; 1 count/sec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30B07DFE-071D-F218-94A1-D1A96C4B3E81}"/>
              </a:ext>
            </a:extLst>
          </p:cNvPr>
          <p:cNvSpPr txBox="1"/>
          <p:nvPr/>
        </p:nvSpPr>
        <p:spPr>
          <a:xfrm>
            <a:off x="2533327" y="6062014"/>
            <a:ext cx="7944881" cy="680427"/>
          </a:xfrm>
          <a:prstGeom prst="rect">
            <a:avLst/>
          </a:prstGeom>
          <a:solidFill>
            <a:srgbClr val="F79646"/>
          </a:solidFill>
          <a:ln>
            <a:solidFill>
              <a:srgbClr val="28466E"/>
            </a:solidFill>
          </a:ln>
        </p:spPr>
        <p:txBody>
          <a:bodyPr wrap="square" lIns="64248" tIns="32123" rIns="64248" bIns="32123" rtlCol="0">
            <a:spAutoFit/>
          </a:bodyPr>
          <a:lstStyle/>
          <a:p>
            <a:pPr defTabSz="642915">
              <a:defRPr/>
            </a:pPr>
            <a:r>
              <a:rPr lang="en-AU" sz="2000" kern="0" dirty="0"/>
              <a:t>The plasma is maintained in dynamical equilibrium by equalizing input fluxes of particles to losses from the magnetic confinement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E8560-A6F3-2F01-C26A-1B6A4D568EFC}"/>
              </a:ext>
            </a:extLst>
          </p:cNvPr>
          <p:cNvSpPr txBox="1"/>
          <p:nvPr/>
        </p:nvSpPr>
        <p:spPr>
          <a:xfrm>
            <a:off x="359116" y="198029"/>
            <a:ext cx="11382305" cy="15275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PANDORA: measurement of β decay</a:t>
            </a:r>
          </a:p>
          <a:p>
            <a:r>
              <a:rPr lang="en-US" sz="48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in a plasma trap</a:t>
            </a:r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880C46A0-75B7-3C22-0D7A-CED24FF6D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832" y="6046452"/>
            <a:ext cx="1224673" cy="6190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2E64D-60B5-F702-BA42-0A790414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" y="5880660"/>
            <a:ext cx="1269535" cy="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45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D4F1D-E1E2-D3C0-E2C9-59D15599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78C8DF-7A53-645D-B4B5-DD8801215B3D}"/>
              </a:ext>
            </a:extLst>
          </p:cNvPr>
          <p:cNvCxnSpPr/>
          <p:nvPr/>
        </p:nvCxnSpPr>
        <p:spPr>
          <a:xfrm>
            <a:off x="2396392" y="2859025"/>
            <a:ext cx="2114550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0C678B-EC9E-C85E-2F35-20908EEBC312}"/>
              </a:ext>
            </a:extLst>
          </p:cNvPr>
          <p:cNvCxnSpPr>
            <a:cxnSpLocks/>
          </p:cNvCxnSpPr>
          <p:nvPr/>
        </p:nvCxnSpPr>
        <p:spPr>
          <a:xfrm>
            <a:off x="5337712" y="3845815"/>
            <a:ext cx="1263526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85EA9F-AE6B-C710-652E-DE32DF420F91}"/>
              </a:ext>
            </a:extLst>
          </p:cNvPr>
          <p:cNvCxnSpPr>
            <a:cxnSpLocks/>
          </p:cNvCxnSpPr>
          <p:nvPr/>
        </p:nvCxnSpPr>
        <p:spPr>
          <a:xfrm>
            <a:off x="449810" y="4958335"/>
            <a:ext cx="1260782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BD0481-AA00-EF25-418F-A38943002A43}"/>
              </a:ext>
            </a:extLst>
          </p:cNvPr>
          <p:cNvSpPr txBox="1"/>
          <p:nvPr/>
        </p:nvSpPr>
        <p:spPr>
          <a:xfrm>
            <a:off x="3119791" y="2841134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204</a:t>
            </a:r>
            <a:r>
              <a:rPr lang="en-US" sz="2400" b="1" dirty="0"/>
              <a:t>Tl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4291B-4596-5B0E-EA59-E009098D63D5}"/>
              </a:ext>
            </a:extLst>
          </p:cNvPr>
          <p:cNvSpPr txBox="1"/>
          <p:nvPr/>
        </p:nvSpPr>
        <p:spPr>
          <a:xfrm>
            <a:off x="577344" y="495833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74AEA-5CCA-3E72-5D20-5CE8E76F303C}"/>
              </a:ext>
            </a:extLst>
          </p:cNvPr>
          <p:cNvSpPr txBox="1"/>
          <p:nvPr/>
        </p:nvSpPr>
        <p:spPr>
          <a:xfrm>
            <a:off x="5584315" y="384581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Hg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9F0CFA-5089-1952-304D-3D79B954F607}"/>
              </a:ext>
            </a:extLst>
          </p:cNvPr>
          <p:cNvCxnSpPr>
            <a:cxnSpLocks/>
          </p:cNvCxnSpPr>
          <p:nvPr/>
        </p:nvCxnSpPr>
        <p:spPr>
          <a:xfrm flipH="1">
            <a:off x="1699839" y="2859025"/>
            <a:ext cx="696553" cy="206381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87741E-CA78-AE81-BDFD-2803FAA5B44B}"/>
              </a:ext>
            </a:extLst>
          </p:cNvPr>
          <p:cNvCxnSpPr>
            <a:cxnSpLocks/>
          </p:cNvCxnSpPr>
          <p:nvPr/>
        </p:nvCxnSpPr>
        <p:spPr>
          <a:xfrm>
            <a:off x="4510942" y="2867426"/>
            <a:ext cx="826770" cy="959305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B22F21-077B-37E4-8181-64C252C4661C}"/>
                  </a:ext>
                </a:extLst>
              </p:cNvPr>
              <p:cNvSpPr txBox="1"/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97.08%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B22F21-077B-37E4-8181-64C252C46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blipFill>
                <a:blip r:embed="rId3"/>
                <a:stretch>
                  <a:fillRect l="-13636" t="-27778" r="-1515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F1D715-63D1-62AA-A67E-F1A9AE251CDD}"/>
                  </a:ext>
                </a:extLst>
              </p:cNvPr>
              <p:cNvSpPr txBox="1"/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baseline="-250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baseline="-250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/>
                  <a:t> = 763.76 keV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F1D715-63D1-62AA-A67E-F1A9AE251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blipFill>
                <a:blip r:embed="rId4"/>
                <a:stretch>
                  <a:fillRect l="-1770" t="-3846" r="-88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006BB94-D5C5-62A8-47F2-4F84CB925031}"/>
              </a:ext>
            </a:extLst>
          </p:cNvPr>
          <p:cNvSpPr txBox="1"/>
          <p:nvPr/>
        </p:nvSpPr>
        <p:spPr>
          <a:xfrm>
            <a:off x="3971388" y="3389483"/>
            <a:ext cx="854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2.92% 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B1948-63F5-7A2C-F3F2-E90DF150AB2E}"/>
              </a:ext>
            </a:extLst>
          </p:cNvPr>
          <p:cNvSpPr txBox="1"/>
          <p:nvPr/>
        </p:nvSpPr>
        <p:spPr>
          <a:xfrm>
            <a:off x="3971388" y="3579324"/>
            <a:ext cx="13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-25000" dirty="0"/>
              <a:t>EC </a:t>
            </a:r>
            <a:r>
              <a:rPr lang="en-US" sz="1400" dirty="0"/>
              <a:t>= 344.3 keV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99FD99-DDCD-149B-0B71-873FA69F598C}"/>
              </a:ext>
            </a:extLst>
          </p:cNvPr>
          <p:cNvSpPr txBox="1"/>
          <p:nvPr/>
        </p:nvSpPr>
        <p:spPr>
          <a:xfrm>
            <a:off x="4173082" y="255671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23490F-40AC-1446-2C92-F9410187411E}"/>
              </a:ext>
            </a:extLst>
          </p:cNvPr>
          <p:cNvSpPr txBox="1"/>
          <p:nvPr/>
        </p:nvSpPr>
        <p:spPr>
          <a:xfrm>
            <a:off x="6349328" y="354961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BD7654-71FC-921B-7BC1-670FC3F62A54}"/>
              </a:ext>
            </a:extLst>
          </p:cNvPr>
          <p:cNvSpPr txBox="1"/>
          <p:nvPr/>
        </p:nvSpPr>
        <p:spPr>
          <a:xfrm>
            <a:off x="393082" y="465989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B6A66B-4717-47E5-61F7-2C5096A2AC2C}"/>
              </a:ext>
            </a:extLst>
          </p:cNvPr>
          <p:cNvSpPr txBox="1"/>
          <p:nvPr/>
        </p:nvSpPr>
        <p:spPr>
          <a:xfrm>
            <a:off x="2358136" y="2595063"/>
            <a:ext cx="1074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3.78 </a:t>
            </a:r>
            <a:r>
              <a:rPr lang="en-US" sz="1400" b="1" dirty="0" err="1"/>
              <a:t>yr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8CD557-E2A4-0A70-8E07-C39140EBE311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1707DE-469A-D815-3BE3-F0D476B43438}"/>
              </a:ext>
            </a:extLst>
          </p:cNvPr>
          <p:cNvSpPr txBox="1"/>
          <p:nvPr/>
        </p:nvSpPr>
        <p:spPr>
          <a:xfrm>
            <a:off x="2997843" y="593781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9B0A6D-9098-8E31-E1C6-5608071C3FF8}"/>
              </a:ext>
            </a:extLst>
          </p:cNvPr>
          <p:cNvSpPr txBox="1"/>
          <p:nvPr/>
        </p:nvSpPr>
        <p:spPr>
          <a:xfrm>
            <a:off x="2436173" y="5217838"/>
            <a:ext cx="1390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 𝛾’s 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164ABE-1C7C-7117-7A03-BF7F3BE86C56}"/>
              </a:ext>
            </a:extLst>
          </p:cNvPr>
          <p:cNvSpPr txBox="1"/>
          <p:nvPr/>
        </p:nvSpPr>
        <p:spPr>
          <a:xfrm>
            <a:off x="4119015" y="5217838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However…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DB849DC-74E9-62CB-420B-F4F5D2DCD4C3}"/>
              </a:ext>
            </a:extLst>
          </p:cNvPr>
          <p:cNvGrpSpPr/>
          <p:nvPr/>
        </p:nvGrpSpPr>
        <p:grpSpPr>
          <a:xfrm>
            <a:off x="8120310" y="432237"/>
            <a:ext cx="3970712" cy="2996763"/>
            <a:chOff x="8120310" y="432237"/>
            <a:chExt cx="3970712" cy="299676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56B84D-DA5B-6173-C723-9D62A77B8F3C}"/>
                </a:ext>
              </a:extLst>
            </p:cNvPr>
            <p:cNvGrpSpPr/>
            <p:nvPr/>
          </p:nvGrpSpPr>
          <p:grpSpPr>
            <a:xfrm>
              <a:off x="8120310" y="432237"/>
              <a:ext cx="3970712" cy="2996763"/>
              <a:chOff x="8120310" y="432237"/>
              <a:chExt cx="3970712" cy="2996763"/>
            </a:xfrm>
          </p:grpSpPr>
          <p:pic>
            <p:nvPicPr>
              <p:cNvPr id="36" name="Picture 35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1E0D82FF-0D37-3262-5E72-E4E3800BC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0310" y="432237"/>
                <a:ext cx="3970712" cy="2996763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BCFBD19-91EB-C542-FA7A-7EC5FDD80521}"/>
                  </a:ext>
                </a:extLst>
              </p:cNvPr>
              <p:cNvSpPr/>
              <p:nvPr/>
            </p:nvSpPr>
            <p:spPr>
              <a:xfrm>
                <a:off x="9301834" y="575866"/>
                <a:ext cx="2168677" cy="333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9D55A1-290B-E378-5662-428EE6A795C3}"/>
                </a:ext>
              </a:extLst>
            </p:cNvPr>
            <p:cNvSpPr txBox="1"/>
            <p:nvPr/>
          </p:nvSpPr>
          <p:spPr>
            <a:xfrm>
              <a:off x="9696739" y="432308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204</a:t>
              </a:r>
              <a:r>
                <a:rPr lang="en-US" sz="2400" dirty="0"/>
                <a:t>Pb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A326C6B-1272-81A2-32ED-09853B446353}"/>
              </a:ext>
            </a:extLst>
          </p:cNvPr>
          <p:cNvGrpSpPr/>
          <p:nvPr/>
        </p:nvGrpSpPr>
        <p:grpSpPr>
          <a:xfrm>
            <a:off x="8120310" y="3821429"/>
            <a:ext cx="4065282" cy="2996764"/>
            <a:chOff x="8120310" y="3821429"/>
            <a:chExt cx="4065282" cy="2996764"/>
          </a:xfrm>
        </p:grpSpPr>
        <p:pic>
          <p:nvPicPr>
            <p:cNvPr id="40" name="Picture 3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65D9852-A8B9-B9AF-7B4F-E06D008E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0310" y="3821429"/>
              <a:ext cx="4065282" cy="299676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B0D3265-17E6-4ED2-A926-34FBFFEA63EA}"/>
                </a:ext>
              </a:extLst>
            </p:cNvPr>
            <p:cNvSpPr/>
            <p:nvPr/>
          </p:nvSpPr>
          <p:spPr>
            <a:xfrm>
              <a:off x="9301834" y="4034509"/>
              <a:ext cx="2168677" cy="333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4D6E6D-1074-E53B-0F1C-337D38A523DB}"/>
                </a:ext>
              </a:extLst>
            </p:cNvPr>
            <p:cNvSpPr txBox="1"/>
            <p:nvPr/>
          </p:nvSpPr>
          <p:spPr>
            <a:xfrm>
              <a:off x="9805671" y="3821429"/>
              <a:ext cx="833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204</a:t>
              </a:r>
              <a:r>
                <a:rPr lang="en-US" sz="2400" dirty="0"/>
                <a:t>Hg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B9393C-D693-2FE2-AD8C-85504A58C82E}"/>
              </a:ext>
            </a:extLst>
          </p:cNvPr>
          <p:cNvSpPr txBox="1"/>
          <p:nvPr/>
        </p:nvSpPr>
        <p:spPr>
          <a:xfrm>
            <a:off x="161051" y="6387792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alberto.mengoni@cern.ch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90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A0D43-D742-AB95-C786-69EC13EFD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9665AD-6CC8-0D4C-239A-EA2DAE34915B}"/>
              </a:ext>
            </a:extLst>
          </p:cNvPr>
          <p:cNvGrpSpPr/>
          <p:nvPr/>
        </p:nvGrpSpPr>
        <p:grpSpPr>
          <a:xfrm>
            <a:off x="302519" y="1933291"/>
            <a:ext cx="6824417" cy="3556533"/>
            <a:chOff x="302519" y="1933291"/>
            <a:chExt cx="6824417" cy="3980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74D139-482F-762B-5FF6-A9319E52A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1609"/>
            <a:stretch/>
          </p:blipFill>
          <p:spPr>
            <a:xfrm>
              <a:off x="302519" y="1933291"/>
              <a:ext cx="6523958" cy="14035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E41AA1-4534-1018-F3E6-46BC0FDA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1609"/>
            <a:stretch/>
          </p:blipFill>
          <p:spPr>
            <a:xfrm>
              <a:off x="602979" y="3398075"/>
              <a:ext cx="6523957" cy="251621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F11353-CE73-9C21-CF86-572246F3A3C5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1CFEA-ADB1-9DFE-15AE-B1928D6238A1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B953A6A8-6A71-73EA-4D16-99BDB0E70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41" t="33468" r="27647" b="25487"/>
          <a:stretch/>
        </p:blipFill>
        <p:spPr>
          <a:xfrm>
            <a:off x="6709962" y="515970"/>
            <a:ext cx="5122922" cy="17945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69A76F-9780-68E6-FC0F-120C2FA75B80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C71B6-0562-AAB6-5551-AADE3FB35A6A}"/>
              </a:ext>
            </a:extLst>
          </p:cNvPr>
          <p:cNvSpPr txBox="1"/>
          <p:nvPr/>
        </p:nvSpPr>
        <p:spPr>
          <a:xfrm>
            <a:off x="4242068" y="2337391"/>
            <a:ext cx="2726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 </a:t>
            </a:r>
            <a:r>
              <a:rPr lang="en-US" sz="1400" dirty="0" err="1"/>
              <a:t>Schötzig</a:t>
            </a:r>
            <a:r>
              <a:rPr lang="en-US" sz="1400" dirty="0"/>
              <a:t>, NIMA 286, 523 (1980)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D1BC4-4FED-40C8-21CD-9939CF54BC36}"/>
              </a:ext>
            </a:extLst>
          </p:cNvPr>
          <p:cNvSpPr txBox="1"/>
          <p:nvPr/>
        </p:nvSpPr>
        <p:spPr>
          <a:xfrm>
            <a:off x="7341045" y="2736649"/>
            <a:ext cx="45484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Starting with a source/sample (50 </a:t>
            </a:r>
            <a:r>
              <a:rPr lang="en-US" dirty="0" err="1"/>
              <a:t>μg</a:t>
            </a:r>
            <a:r>
              <a:rPr lang="en-US" dirty="0"/>
              <a:t>) of </a:t>
            </a:r>
            <a:r>
              <a:rPr lang="en-US" baseline="30000" dirty="0"/>
              <a:t>204</a:t>
            </a:r>
            <a:r>
              <a:rPr lang="en-US" dirty="0"/>
              <a:t>Tl (activity: 1 </a:t>
            </a:r>
            <a:r>
              <a:rPr lang="en-US" dirty="0" err="1"/>
              <a:t>Gq</a:t>
            </a:r>
            <a:r>
              <a:rPr lang="en-US" dirty="0"/>
              <a:t>): </a:t>
            </a:r>
          </a:p>
          <a:p>
            <a:endParaRPr lang="en-US" dirty="0"/>
          </a:p>
          <a:p>
            <a:pPr algn="ctr"/>
            <a:r>
              <a:rPr lang="en-US" dirty="0"/>
              <a:t>~ 20-80 </a:t>
            </a:r>
            <a:r>
              <a:rPr lang="en-US" dirty="0" err="1"/>
              <a:t>kBq</a:t>
            </a:r>
            <a:r>
              <a:rPr lang="en-US" dirty="0"/>
              <a:t> of Hg and/or Pb X-ray 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0F7C7-1D5D-A7A3-A66A-B609CF05F7D9}"/>
              </a:ext>
            </a:extLst>
          </p:cNvPr>
          <p:cNvSpPr txBox="1"/>
          <p:nvPr/>
        </p:nvSpPr>
        <p:spPr>
          <a:xfrm>
            <a:off x="161051" y="6387792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alberto.mengoni@cern.ch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4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D717-7794-1D17-E7BA-AD3CF3319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DDECA8-F344-0BD0-C7B1-E290B26C7810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80471-2FBE-2AEF-B067-025F495B6BCF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C72EB-70E1-59F2-2177-2D0D0393C1E6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 in stars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9B878-0340-71E7-6A69-BCBB283B3940}"/>
              </a:ext>
            </a:extLst>
          </p:cNvPr>
          <p:cNvSpPr txBox="1"/>
          <p:nvPr/>
        </p:nvSpPr>
        <p:spPr>
          <a:xfrm>
            <a:off x="161051" y="6387792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alberto.mengoni@cern.ch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77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5BB3-1338-1C86-781E-C0CA0B9D2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E13E79-B7DC-2593-B680-C00B5E6D1A5B}"/>
              </a:ext>
            </a:extLst>
          </p:cNvPr>
          <p:cNvSpPr/>
          <p:nvPr/>
        </p:nvSpPr>
        <p:spPr>
          <a:xfrm>
            <a:off x="2396392" y="1464565"/>
            <a:ext cx="2114550" cy="139446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71000"/>
                </a:srgbClr>
              </a:gs>
              <a:gs pos="100000">
                <a:srgbClr val="FF0000"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7616DD4-49E6-C9DE-D098-459F29234B58}"/>
              </a:ext>
            </a:extLst>
          </p:cNvPr>
          <p:cNvCxnSpPr/>
          <p:nvPr/>
        </p:nvCxnSpPr>
        <p:spPr>
          <a:xfrm>
            <a:off x="2396392" y="2859025"/>
            <a:ext cx="2114550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1683EF-5F48-3F47-20CA-D16F9FABC0CA}"/>
              </a:ext>
            </a:extLst>
          </p:cNvPr>
          <p:cNvCxnSpPr>
            <a:cxnSpLocks/>
          </p:cNvCxnSpPr>
          <p:nvPr/>
        </p:nvCxnSpPr>
        <p:spPr>
          <a:xfrm>
            <a:off x="5337712" y="3845815"/>
            <a:ext cx="1263526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3EEE1E-DBDD-AAF1-9F59-92160E956665}"/>
              </a:ext>
            </a:extLst>
          </p:cNvPr>
          <p:cNvCxnSpPr>
            <a:cxnSpLocks/>
          </p:cNvCxnSpPr>
          <p:nvPr/>
        </p:nvCxnSpPr>
        <p:spPr>
          <a:xfrm>
            <a:off x="449810" y="4958335"/>
            <a:ext cx="1260782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7407E2-4DA8-B4A9-0B90-C3911FE6BBFB}"/>
              </a:ext>
            </a:extLst>
          </p:cNvPr>
          <p:cNvSpPr txBox="1"/>
          <p:nvPr/>
        </p:nvSpPr>
        <p:spPr>
          <a:xfrm>
            <a:off x="3119791" y="2841134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204</a:t>
            </a:r>
            <a:r>
              <a:rPr lang="en-US" sz="2400" b="1" dirty="0"/>
              <a:t>Tl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99377-7C51-1D28-7AAE-BDD25A6F1E1B}"/>
              </a:ext>
            </a:extLst>
          </p:cNvPr>
          <p:cNvSpPr txBox="1"/>
          <p:nvPr/>
        </p:nvSpPr>
        <p:spPr>
          <a:xfrm>
            <a:off x="577344" y="495833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FD098-7B92-E6F2-2B8E-DE2D3BF41749}"/>
              </a:ext>
            </a:extLst>
          </p:cNvPr>
          <p:cNvSpPr txBox="1"/>
          <p:nvPr/>
        </p:nvSpPr>
        <p:spPr>
          <a:xfrm>
            <a:off x="5584315" y="384581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Hg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B256D4-08A0-108F-BB33-9CF666E61270}"/>
              </a:ext>
            </a:extLst>
          </p:cNvPr>
          <p:cNvCxnSpPr>
            <a:cxnSpLocks/>
          </p:cNvCxnSpPr>
          <p:nvPr/>
        </p:nvCxnSpPr>
        <p:spPr>
          <a:xfrm flipH="1">
            <a:off x="1699839" y="2859025"/>
            <a:ext cx="696553" cy="206381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79ED2A-CBF1-C63B-6B68-7D56388530E2}"/>
              </a:ext>
            </a:extLst>
          </p:cNvPr>
          <p:cNvCxnSpPr>
            <a:cxnSpLocks/>
          </p:cNvCxnSpPr>
          <p:nvPr/>
        </p:nvCxnSpPr>
        <p:spPr>
          <a:xfrm>
            <a:off x="4510942" y="2867426"/>
            <a:ext cx="826770" cy="959305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CCDCB-5598-E3C5-48B9-6D4D8FA92785}"/>
                  </a:ext>
                </a:extLst>
              </p:cNvPr>
              <p:cNvSpPr txBox="1"/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97.08%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CCDCB-5598-E3C5-48B9-6D4D8FA92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blipFill>
                <a:blip r:embed="rId3"/>
                <a:stretch>
                  <a:fillRect l="-13636" t="-27778" r="-1515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1A2E32-A816-F5A4-EF94-6612ACFC9DB1}"/>
                  </a:ext>
                </a:extLst>
              </p:cNvPr>
              <p:cNvSpPr txBox="1"/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baseline="-250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baseline="-250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/>
                  <a:t> = 763.76 keV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1A2E32-A816-F5A4-EF94-6612ACFC9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blipFill>
                <a:blip r:embed="rId4"/>
                <a:stretch>
                  <a:fillRect l="-1770" t="-3846" r="-88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C593947-E881-CDC5-8C1C-17ACACD0E09C}"/>
              </a:ext>
            </a:extLst>
          </p:cNvPr>
          <p:cNvSpPr txBox="1"/>
          <p:nvPr/>
        </p:nvSpPr>
        <p:spPr>
          <a:xfrm>
            <a:off x="3971388" y="3389483"/>
            <a:ext cx="854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2.92% 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2E211-1097-8803-EDB5-F6540E480E4B}"/>
              </a:ext>
            </a:extLst>
          </p:cNvPr>
          <p:cNvSpPr txBox="1"/>
          <p:nvPr/>
        </p:nvSpPr>
        <p:spPr>
          <a:xfrm>
            <a:off x="3971388" y="3579324"/>
            <a:ext cx="13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-25000" dirty="0"/>
              <a:t>EC </a:t>
            </a:r>
            <a:r>
              <a:rPr lang="en-US" sz="1400" dirty="0"/>
              <a:t>= 344.3 keV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FD2B7-40C4-1F89-7502-CED720751798}"/>
              </a:ext>
            </a:extLst>
          </p:cNvPr>
          <p:cNvSpPr txBox="1"/>
          <p:nvPr/>
        </p:nvSpPr>
        <p:spPr>
          <a:xfrm>
            <a:off x="4173082" y="255671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E90C04-B6C3-F0F9-5953-C8348C65E8DF}"/>
              </a:ext>
            </a:extLst>
          </p:cNvPr>
          <p:cNvSpPr txBox="1"/>
          <p:nvPr/>
        </p:nvSpPr>
        <p:spPr>
          <a:xfrm>
            <a:off x="6349328" y="354961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6FEDDC-6B0F-0CFE-6075-146F3B2013B7}"/>
              </a:ext>
            </a:extLst>
          </p:cNvPr>
          <p:cNvSpPr txBox="1"/>
          <p:nvPr/>
        </p:nvSpPr>
        <p:spPr>
          <a:xfrm>
            <a:off x="393082" y="465989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F498BCF-0652-756D-5D65-F059770BF10E}"/>
              </a:ext>
            </a:extLst>
          </p:cNvPr>
          <p:cNvCxnSpPr/>
          <p:nvPr/>
        </p:nvCxnSpPr>
        <p:spPr>
          <a:xfrm>
            <a:off x="2396392" y="2510410"/>
            <a:ext cx="21145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7150A42-81B2-D8CB-580C-618C49DBA508}"/>
              </a:ext>
            </a:extLst>
          </p:cNvPr>
          <p:cNvSpPr txBox="1"/>
          <p:nvPr/>
        </p:nvSpPr>
        <p:spPr>
          <a:xfrm>
            <a:off x="2464972" y="2207515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140.0 keV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470034-AE2C-06F7-105E-085411E21245}"/>
              </a:ext>
            </a:extLst>
          </p:cNvPr>
          <p:cNvCxnSpPr>
            <a:cxnSpLocks/>
          </p:cNvCxnSpPr>
          <p:nvPr/>
        </p:nvCxnSpPr>
        <p:spPr>
          <a:xfrm>
            <a:off x="449809" y="2772324"/>
            <a:ext cx="1260782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38662A-581F-442F-83B8-E1F7D121C8D4}"/>
              </a:ext>
            </a:extLst>
          </p:cNvPr>
          <p:cNvSpPr txBox="1"/>
          <p:nvPr/>
        </p:nvSpPr>
        <p:spPr>
          <a:xfrm>
            <a:off x="4173082" y="222296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-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48FA39-000D-6D60-E696-01397869F935}"/>
              </a:ext>
            </a:extLst>
          </p:cNvPr>
          <p:cNvCxnSpPr>
            <a:cxnSpLocks/>
          </p:cNvCxnSpPr>
          <p:nvPr/>
        </p:nvCxnSpPr>
        <p:spPr>
          <a:xfrm flipH="1">
            <a:off x="1739566" y="2514599"/>
            <a:ext cx="659383" cy="25679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5B2ECA-3CAC-BB96-6E42-2766F65F4868}"/>
              </a:ext>
            </a:extLst>
          </p:cNvPr>
          <p:cNvSpPr txBox="1"/>
          <p:nvPr/>
        </p:nvSpPr>
        <p:spPr>
          <a:xfrm>
            <a:off x="393082" y="245833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0540A7-85DE-0DCE-AF3A-B6E0094A4D8E}"/>
              </a:ext>
            </a:extLst>
          </p:cNvPr>
          <p:cNvCxnSpPr/>
          <p:nvPr/>
        </p:nvCxnSpPr>
        <p:spPr>
          <a:xfrm>
            <a:off x="2398321" y="2246122"/>
            <a:ext cx="21145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1FC1AA-5B1E-E179-7FBD-934E28C9C4CA}"/>
              </a:ext>
            </a:extLst>
          </p:cNvPr>
          <p:cNvSpPr txBox="1"/>
          <p:nvPr/>
        </p:nvSpPr>
        <p:spPr>
          <a:xfrm>
            <a:off x="2455327" y="1954800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145.9 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A790C-19AD-2BAD-EF8B-37158DD1E21B}"/>
              </a:ext>
            </a:extLst>
          </p:cNvPr>
          <p:cNvSpPr txBox="1"/>
          <p:nvPr/>
        </p:nvSpPr>
        <p:spPr>
          <a:xfrm>
            <a:off x="4173082" y="1970995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-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922EAE-A92E-6EB7-C7C6-1BB9C1961AC5}"/>
              </a:ext>
            </a:extLst>
          </p:cNvPr>
          <p:cNvCxnSpPr>
            <a:cxnSpLocks/>
          </p:cNvCxnSpPr>
          <p:nvPr/>
        </p:nvCxnSpPr>
        <p:spPr>
          <a:xfrm flipH="1">
            <a:off x="1739566" y="2255709"/>
            <a:ext cx="646514" cy="51568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F9D897-C206-C90A-9703-D48827C06A0E}"/>
              </a:ext>
            </a:extLst>
          </p:cNvPr>
          <p:cNvCxnSpPr>
            <a:cxnSpLocks/>
          </p:cNvCxnSpPr>
          <p:nvPr/>
        </p:nvCxnSpPr>
        <p:spPr>
          <a:xfrm>
            <a:off x="5339482" y="2746764"/>
            <a:ext cx="1263526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F59715E-DD48-F81F-3C28-06DD3FD1878D}"/>
              </a:ext>
            </a:extLst>
          </p:cNvPr>
          <p:cNvSpPr txBox="1"/>
          <p:nvPr/>
        </p:nvSpPr>
        <p:spPr>
          <a:xfrm>
            <a:off x="6349328" y="242719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1E6660-61F9-8B5F-6ED1-423A5AB44FA5}"/>
              </a:ext>
            </a:extLst>
          </p:cNvPr>
          <p:cNvCxnSpPr>
            <a:cxnSpLocks/>
          </p:cNvCxnSpPr>
          <p:nvPr/>
        </p:nvCxnSpPr>
        <p:spPr>
          <a:xfrm>
            <a:off x="4489904" y="2509804"/>
            <a:ext cx="823737" cy="219750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8FB6D9-01D3-6D97-A132-2FBB4D092F5B}"/>
              </a:ext>
            </a:extLst>
          </p:cNvPr>
          <p:cNvCxnSpPr>
            <a:cxnSpLocks/>
          </p:cNvCxnSpPr>
          <p:nvPr/>
        </p:nvCxnSpPr>
        <p:spPr>
          <a:xfrm>
            <a:off x="4511011" y="2252720"/>
            <a:ext cx="802630" cy="49972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52A94D1-4D83-89B0-5A40-F50BD84E7A7D}"/>
              </a:ext>
            </a:extLst>
          </p:cNvPr>
          <p:cNvSpPr txBox="1"/>
          <p:nvPr/>
        </p:nvSpPr>
        <p:spPr>
          <a:xfrm>
            <a:off x="2358136" y="2595063"/>
            <a:ext cx="1074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3.78 </a:t>
            </a:r>
            <a:r>
              <a:rPr lang="en-US" sz="1400" b="1" dirty="0" err="1"/>
              <a:t>yr</a:t>
            </a:r>
            <a:endParaRPr 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EC5ED5-36BC-B47B-3A0E-5BF4B9A82597}"/>
              </a:ext>
            </a:extLst>
          </p:cNvPr>
          <p:cNvSpPr txBox="1"/>
          <p:nvPr/>
        </p:nvSpPr>
        <p:spPr>
          <a:xfrm>
            <a:off x="927659" y="2458331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899 keV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CB7909-A759-927C-3555-ADA8A83803C4}"/>
              </a:ext>
            </a:extLst>
          </p:cNvPr>
          <p:cNvSpPr txBox="1"/>
          <p:nvPr/>
        </p:nvSpPr>
        <p:spPr>
          <a:xfrm>
            <a:off x="5251395" y="2422855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437 keV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C2870E-6E6C-D712-D88F-F4BB7407BA60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 in stars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3" name="Picture 2" descr="A graph with a purple line&#10;&#10;Description automatically generated">
            <a:extLst>
              <a:ext uri="{FF2B5EF4-FFF2-40B4-BE49-F238E27FC236}">
                <a16:creationId xmlns:a16="http://schemas.microsoft.com/office/drawing/2014/main" id="{4356FC7E-8A53-688C-99AD-71C4259DD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035" y="39993"/>
            <a:ext cx="4456942" cy="3342707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3F62C43A-CDF1-A217-4C96-E8DF8F97B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622" y="3374184"/>
            <a:ext cx="4583355" cy="3437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B2623E-10A8-2239-C168-DDC55147EA81}"/>
              </a:ext>
            </a:extLst>
          </p:cNvPr>
          <p:cNvSpPr txBox="1"/>
          <p:nvPr/>
        </p:nvSpPr>
        <p:spPr>
          <a:xfrm>
            <a:off x="2358136" y="5721989"/>
            <a:ext cx="378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forbidden, </a:t>
            </a:r>
            <a:r>
              <a:rPr lang="en-US"/>
              <a:t>unique (|ΔJ|=</a:t>
            </a:r>
            <a:r>
              <a:rPr lang="en-US" dirty="0"/>
              <a:t>2, ∆π=yes)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CE26A-D3AE-151F-C24F-3FB3DD8C064F}"/>
              </a:ext>
            </a:extLst>
          </p:cNvPr>
          <p:cNvSpPr txBox="1"/>
          <p:nvPr/>
        </p:nvSpPr>
        <p:spPr>
          <a:xfrm>
            <a:off x="2358136" y="6091321"/>
            <a:ext cx="319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forbidden (|ΔJ|=0,1, ∆π=yes)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C38E6-A009-6B88-89F9-CD367CBA74D2}"/>
              </a:ext>
            </a:extLst>
          </p:cNvPr>
          <p:cNvSpPr txBox="1"/>
          <p:nvPr/>
        </p:nvSpPr>
        <p:spPr>
          <a:xfrm>
            <a:off x="5035159" y="6533092"/>
            <a:ext cx="2766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Takahashi &amp; Yokoi, ADNDT 36, 375 (1987)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706134-0EC4-6EB6-C6E3-4C5256E89663}"/>
              </a:ext>
            </a:extLst>
          </p:cNvPr>
          <p:cNvCxnSpPr>
            <a:cxnSpLocks/>
          </p:cNvCxnSpPr>
          <p:nvPr/>
        </p:nvCxnSpPr>
        <p:spPr>
          <a:xfrm flipH="1">
            <a:off x="1699839" y="2509804"/>
            <a:ext cx="719672" cy="2448531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85F6897-6090-B6FC-D49B-FC67290A1866}"/>
              </a:ext>
            </a:extLst>
          </p:cNvPr>
          <p:cNvCxnSpPr>
            <a:cxnSpLocks/>
          </p:cNvCxnSpPr>
          <p:nvPr/>
        </p:nvCxnSpPr>
        <p:spPr>
          <a:xfrm>
            <a:off x="4481583" y="2512667"/>
            <a:ext cx="881970" cy="1333148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  <p:bldP spid="14" grpId="0"/>
      <p:bldP spid="17" grpId="0"/>
      <p:bldP spid="23" grpId="0"/>
      <p:bldP spid="24" grpId="0"/>
      <p:bldP spid="38" grpId="0"/>
      <p:bldP spid="45" grpId="0"/>
      <p:bldP spid="48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388B-8390-C3BB-5C16-FFED44CB7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327397-30E1-D495-9FE2-3148C73ECF39}"/>
              </a:ext>
            </a:extLst>
          </p:cNvPr>
          <p:cNvSpPr/>
          <p:nvPr/>
        </p:nvSpPr>
        <p:spPr>
          <a:xfrm>
            <a:off x="2396392" y="1464565"/>
            <a:ext cx="2114550" cy="139446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71000"/>
                </a:srgbClr>
              </a:gs>
              <a:gs pos="100000">
                <a:srgbClr val="FF0000"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F6D228-33BE-E3F2-FF56-8E264420BC15}"/>
              </a:ext>
            </a:extLst>
          </p:cNvPr>
          <p:cNvCxnSpPr/>
          <p:nvPr/>
        </p:nvCxnSpPr>
        <p:spPr>
          <a:xfrm>
            <a:off x="2396392" y="2859025"/>
            <a:ext cx="2114550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5C1C9E-2769-406B-5627-F9F604EC62C5}"/>
              </a:ext>
            </a:extLst>
          </p:cNvPr>
          <p:cNvCxnSpPr>
            <a:cxnSpLocks/>
          </p:cNvCxnSpPr>
          <p:nvPr/>
        </p:nvCxnSpPr>
        <p:spPr>
          <a:xfrm>
            <a:off x="5337712" y="3845815"/>
            <a:ext cx="1263526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078F04-25C9-8EC8-9010-0C366CF990E4}"/>
              </a:ext>
            </a:extLst>
          </p:cNvPr>
          <p:cNvCxnSpPr>
            <a:cxnSpLocks/>
          </p:cNvCxnSpPr>
          <p:nvPr/>
        </p:nvCxnSpPr>
        <p:spPr>
          <a:xfrm>
            <a:off x="449810" y="4958335"/>
            <a:ext cx="1260782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9BDA88-D9F7-B148-6189-7FAAD4F0A1B7}"/>
              </a:ext>
            </a:extLst>
          </p:cNvPr>
          <p:cNvSpPr txBox="1"/>
          <p:nvPr/>
        </p:nvSpPr>
        <p:spPr>
          <a:xfrm>
            <a:off x="3119791" y="2841134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204</a:t>
            </a:r>
            <a:r>
              <a:rPr lang="en-US" sz="2400" b="1" dirty="0"/>
              <a:t>Tl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5ED14-A609-6458-9CC9-48FF057233E6}"/>
              </a:ext>
            </a:extLst>
          </p:cNvPr>
          <p:cNvSpPr txBox="1"/>
          <p:nvPr/>
        </p:nvSpPr>
        <p:spPr>
          <a:xfrm>
            <a:off x="577344" y="495833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A856F-ED47-F6CC-22CF-6B39220265FA}"/>
              </a:ext>
            </a:extLst>
          </p:cNvPr>
          <p:cNvSpPr txBox="1"/>
          <p:nvPr/>
        </p:nvSpPr>
        <p:spPr>
          <a:xfrm>
            <a:off x="5584315" y="384581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Hg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B52299-2FD0-7579-32E5-EE3057B67F5B}"/>
              </a:ext>
            </a:extLst>
          </p:cNvPr>
          <p:cNvCxnSpPr>
            <a:cxnSpLocks/>
          </p:cNvCxnSpPr>
          <p:nvPr/>
        </p:nvCxnSpPr>
        <p:spPr>
          <a:xfrm flipH="1">
            <a:off x="1699839" y="2859025"/>
            <a:ext cx="696553" cy="206381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8B3CD5-9FAA-4320-6CCB-9B7973331AFD}"/>
              </a:ext>
            </a:extLst>
          </p:cNvPr>
          <p:cNvCxnSpPr>
            <a:cxnSpLocks/>
          </p:cNvCxnSpPr>
          <p:nvPr/>
        </p:nvCxnSpPr>
        <p:spPr>
          <a:xfrm>
            <a:off x="4510942" y="2867426"/>
            <a:ext cx="826770" cy="959305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875B6C-8E51-7BE6-4AD4-6AD52287E2F0}"/>
                  </a:ext>
                </a:extLst>
              </p:cNvPr>
              <p:cNvSpPr txBox="1"/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97.08%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CCDCB-5598-E3C5-48B9-6D4D8FA92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19" y="4409722"/>
                <a:ext cx="835229" cy="215444"/>
              </a:xfrm>
              <a:prstGeom prst="rect">
                <a:avLst/>
              </a:prstGeom>
              <a:blipFill>
                <a:blip r:embed="rId3"/>
                <a:stretch>
                  <a:fillRect l="-13636" t="-27778" r="-1515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E5E966-133F-8DA3-35B0-15103D0DA051}"/>
                  </a:ext>
                </a:extLst>
              </p:cNvPr>
              <p:cNvSpPr txBox="1"/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baseline="-250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baseline="-250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/>
                  <a:t> = 763.76 keV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1A2E32-A816-F5A4-EF94-6612ACFC9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559" y="4553823"/>
                <a:ext cx="1434111" cy="307777"/>
              </a:xfrm>
              <a:prstGeom prst="rect">
                <a:avLst/>
              </a:prstGeom>
              <a:blipFill>
                <a:blip r:embed="rId4"/>
                <a:stretch>
                  <a:fillRect l="-1770" t="-3846" r="-88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450075B-15C6-49CA-5C7A-1CAE4807D110}"/>
              </a:ext>
            </a:extLst>
          </p:cNvPr>
          <p:cNvSpPr txBox="1"/>
          <p:nvPr/>
        </p:nvSpPr>
        <p:spPr>
          <a:xfrm>
            <a:off x="3971388" y="3389483"/>
            <a:ext cx="854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2.92% 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2E2DF-15D5-9BD5-0A1E-469DCF9872A8}"/>
              </a:ext>
            </a:extLst>
          </p:cNvPr>
          <p:cNvSpPr txBox="1"/>
          <p:nvPr/>
        </p:nvSpPr>
        <p:spPr>
          <a:xfrm>
            <a:off x="3971388" y="3579324"/>
            <a:ext cx="13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-25000" dirty="0"/>
              <a:t>EC </a:t>
            </a:r>
            <a:r>
              <a:rPr lang="en-US" sz="1400" dirty="0"/>
              <a:t>= 344.3 keV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33C29C-E069-0279-C3EA-BE4F364A8256}"/>
              </a:ext>
            </a:extLst>
          </p:cNvPr>
          <p:cNvSpPr txBox="1"/>
          <p:nvPr/>
        </p:nvSpPr>
        <p:spPr>
          <a:xfrm>
            <a:off x="4173082" y="255671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52D75D-9F57-2974-76DA-02E8740C7F6F}"/>
              </a:ext>
            </a:extLst>
          </p:cNvPr>
          <p:cNvSpPr txBox="1"/>
          <p:nvPr/>
        </p:nvSpPr>
        <p:spPr>
          <a:xfrm>
            <a:off x="6349328" y="354961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11C18D-F792-2495-ED8D-13DE33FC10E0}"/>
              </a:ext>
            </a:extLst>
          </p:cNvPr>
          <p:cNvSpPr txBox="1"/>
          <p:nvPr/>
        </p:nvSpPr>
        <p:spPr>
          <a:xfrm>
            <a:off x="393082" y="465989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59F419-16D9-2EFD-1C87-587324E3A677}"/>
              </a:ext>
            </a:extLst>
          </p:cNvPr>
          <p:cNvCxnSpPr/>
          <p:nvPr/>
        </p:nvCxnSpPr>
        <p:spPr>
          <a:xfrm>
            <a:off x="2396392" y="2510410"/>
            <a:ext cx="21145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E0613C4-446B-3B96-B198-5943DDAE41C2}"/>
              </a:ext>
            </a:extLst>
          </p:cNvPr>
          <p:cNvSpPr txBox="1"/>
          <p:nvPr/>
        </p:nvSpPr>
        <p:spPr>
          <a:xfrm>
            <a:off x="2464972" y="2207515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140.0 keV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99B326-A025-5440-EF55-C2EF51222963}"/>
              </a:ext>
            </a:extLst>
          </p:cNvPr>
          <p:cNvCxnSpPr>
            <a:cxnSpLocks/>
          </p:cNvCxnSpPr>
          <p:nvPr/>
        </p:nvCxnSpPr>
        <p:spPr>
          <a:xfrm>
            <a:off x="449809" y="2772324"/>
            <a:ext cx="1260782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E73CBB-5521-D881-0AFF-C237CC440BFE}"/>
              </a:ext>
            </a:extLst>
          </p:cNvPr>
          <p:cNvSpPr txBox="1"/>
          <p:nvPr/>
        </p:nvSpPr>
        <p:spPr>
          <a:xfrm>
            <a:off x="4173082" y="222296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-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0E539A-3964-E13F-0201-FCA9F01132BE}"/>
              </a:ext>
            </a:extLst>
          </p:cNvPr>
          <p:cNvCxnSpPr>
            <a:cxnSpLocks/>
          </p:cNvCxnSpPr>
          <p:nvPr/>
        </p:nvCxnSpPr>
        <p:spPr>
          <a:xfrm flipH="1">
            <a:off x="1739566" y="2514599"/>
            <a:ext cx="659383" cy="25679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FED1D0-BF23-4B90-6920-E35F8E7EF6AB}"/>
              </a:ext>
            </a:extLst>
          </p:cNvPr>
          <p:cNvSpPr txBox="1"/>
          <p:nvPr/>
        </p:nvSpPr>
        <p:spPr>
          <a:xfrm>
            <a:off x="393082" y="245833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3CABB8-C5D6-D8AC-5F4A-1A07A691BC3C}"/>
              </a:ext>
            </a:extLst>
          </p:cNvPr>
          <p:cNvCxnSpPr/>
          <p:nvPr/>
        </p:nvCxnSpPr>
        <p:spPr>
          <a:xfrm>
            <a:off x="2398321" y="2246122"/>
            <a:ext cx="21145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91D989-8768-DA7E-4211-AAA98F9F7A7D}"/>
              </a:ext>
            </a:extLst>
          </p:cNvPr>
          <p:cNvSpPr txBox="1"/>
          <p:nvPr/>
        </p:nvSpPr>
        <p:spPr>
          <a:xfrm>
            <a:off x="2455327" y="1954800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145.9 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BB9F1-6E00-472D-D5C9-7F532D677BB1}"/>
              </a:ext>
            </a:extLst>
          </p:cNvPr>
          <p:cNvSpPr txBox="1"/>
          <p:nvPr/>
        </p:nvSpPr>
        <p:spPr>
          <a:xfrm>
            <a:off x="4173082" y="1970995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-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A39A0C-0F6E-0B7D-62B4-740697DF5489}"/>
              </a:ext>
            </a:extLst>
          </p:cNvPr>
          <p:cNvCxnSpPr>
            <a:cxnSpLocks/>
          </p:cNvCxnSpPr>
          <p:nvPr/>
        </p:nvCxnSpPr>
        <p:spPr>
          <a:xfrm flipH="1">
            <a:off x="1739566" y="2255709"/>
            <a:ext cx="646514" cy="51568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2F3D89-CD67-11E4-5E79-4F9301066BB8}"/>
              </a:ext>
            </a:extLst>
          </p:cNvPr>
          <p:cNvCxnSpPr>
            <a:cxnSpLocks/>
          </p:cNvCxnSpPr>
          <p:nvPr/>
        </p:nvCxnSpPr>
        <p:spPr>
          <a:xfrm>
            <a:off x="5339482" y="2746764"/>
            <a:ext cx="1263526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AABBBAA-F6FC-66D1-199B-FDF2CD1B906C}"/>
              </a:ext>
            </a:extLst>
          </p:cNvPr>
          <p:cNvSpPr txBox="1"/>
          <p:nvPr/>
        </p:nvSpPr>
        <p:spPr>
          <a:xfrm>
            <a:off x="6349328" y="242719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DA52D62-872C-BF91-2687-91EBBC5FF4F7}"/>
              </a:ext>
            </a:extLst>
          </p:cNvPr>
          <p:cNvCxnSpPr>
            <a:cxnSpLocks/>
          </p:cNvCxnSpPr>
          <p:nvPr/>
        </p:nvCxnSpPr>
        <p:spPr>
          <a:xfrm>
            <a:off x="4489904" y="2509804"/>
            <a:ext cx="823737" cy="219750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9B9559A-49F9-2526-A242-0D911125BF15}"/>
              </a:ext>
            </a:extLst>
          </p:cNvPr>
          <p:cNvCxnSpPr>
            <a:cxnSpLocks/>
          </p:cNvCxnSpPr>
          <p:nvPr/>
        </p:nvCxnSpPr>
        <p:spPr>
          <a:xfrm>
            <a:off x="4511011" y="2252720"/>
            <a:ext cx="802630" cy="499726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2B84AC-20B3-6460-897A-465EE60E3439}"/>
              </a:ext>
            </a:extLst>
          </p:cNvPr>
          <p:cNvSpPr txBox="1"/>
          <p:nvPr/>
        </p:nvSpPr>
        <p:spPr>
          <a:xfrm>
            <a:off x="2358136" y="2595063"/>
            <a:ext cx="1074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3.78 </a:t>
            </a:r>
            <a:r>
              <a:rPr lang="en-US" sz="1400" b="1" dirty="0" err="1"/>
              <a:t>yr</a:t>
            </a:r>
            <a:endParaRPr 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CD9456-4ED6-0FD1-5539-16A6C483ED48}"/>
              </a:ext>
            </a:extLst>
          </p:cNvPr>
          <p:cNvSpPr txBox="1"/>
          <p:nvPr/>
        </p:nvSpPr>
        <p:spPr>
          <a:xfrm>
            <a:off x="927659" y="2458331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899 keV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539836-0627-E113-573C-5C1D237AAF39}"/>
              </a:ext>
            </a:extLst>
          </p:cNvPr>
          <p:cNvSpPr txBox="1"/>
          <p:nvPr/>
        </p:nvSpPr>
        <p:spPr>
          <a:xfrm>
            <a:off x="5251395" y="2422855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437 keV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8B19A0-39EF-55FD-6FE9-FF8AB4985FD3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 in stars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3" name="Picture 2" descr="A graph with a purple line&#10;&#10;Description automatically generated">
            <a:extLst>
              <a:ext uri="{FF2B5EF4-FFF2-40B4-BE49-F238E27FC236}">
                <a16:creationId xmlns:a16="http://schemas.microsoft.com/office/drawing/2014/main" id="{A1FB288A-1155-5A58-4776-22C2AD0F2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035" y="39993"/>
            <a:ext cx="4456942" cy="3342707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CEF9C5BC-7B17-BDB9-BFA7-3967438A3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622" y="3374184"/>
            <a:ext cx="4583355" cy="343751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57907B-1820-EF04-91B9-AED9BA8CCCA2}"/>
              </a:ext>
            </a:extLst>
          </p:cNvPr>
          <p:cNvCxnSpPr>
            <a:cxnSpLocks/>
          </p:cNvCxnSpPr>
          <p:nvPr/>
        </p:nvCxnSpPr>
        <p:spPr>
          <a:xfrm>
            <a:off x="5954479" y="2746764"/>
            <a:ext cx="0" cy="10990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DA0D42-2189-519F-ADE9-471491C1B00A}"/>
              </a:ext>
            </a:extLst>
          </p:cNvPr>
          <p:cNvCxnSpPr>
            <a:cxnSpLocks/>
          </p:cNvCxnSpPr>
          <p:nvPr/>
        </p:nvCxnSpPr>
        <p:spPr>
          <a:xfrm>
            <a:off x="1019724" y="2771395"/>
            <a:ext cx="0" cy="2151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27710B-26F5-005D-995D-5E2629D90BE2}"/>
              </a:ext>
            </a:extLst>
          </p:cNvPr>
          <p:cNvSpPr txBox="1"/>
          <p:nvPr/>
        </p:nvSpPr>
        <p:spPr>
          <a:xfrm>
            <a:off x="1800203" y="5679734"/>
            <a:ext cx="4059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𝛾-ray emission possible</a:t>
            </a:r>
          </a:p>
        </p:txBody>
      </p:sp>
      <p:pic>
        <p:nvPicPr>
          <p:cNvPr id="3076" name="Picture 4" descr="It's A Boy!!!!">
            <a:extLst>
              <a:ext uri="{FF2B5EF4-FFF2-40B4-BE49-F238E27FC236}">
                <a16:creationId xmlns:a16="http://schemas.microsoft.com/office/drawing/2014/main" id="{6C55B79E-0B80-6F3C-5048-C2852A25D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99" y="0"/>
            <a:ext cx="530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6F29-A460-CCCB-DA80-BAF994541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AC8B44-42F8-4328-FAF5-CE564E8D7A33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C3A2D-7855-DBAF-E24F-874EEFB25CB3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A044A-9A76-BCD8-C381-FB0AC7E68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21" y="1200592"/>
            <a:ext cx="7772400" cy="5459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135D0-4461-F2DD-529C-14844927849E}"/>
              </a:ext>
            </a:extLst>
          </p:cNvPr>
          <p:cNvSpPr txBox="1"/>
          <p:nvPr/>
        </p:nvSpPr>
        <p:spPr>
          <a:xfrm>
            <a:off x="472649" y="2721114"/>
            <a:ext cx="3003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Can we do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7102F-36B2-568E-999F-63686699C534}"/>
              </a:ext>
            </a:extLst>
          </p:cNvPr>
          <p:cNvSpPr txBox="1"/>
          <p:nvPr/>
        </p:nvSpPr>
        <p:spPr>
          <a:xfrm>
            <a:off x="450579" y="4279163"/>
            <a:ext cx="4694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start with a source which is 1/180 the n_TOF sample (50 </a:t>
            </a:r>
            <a:r>
              <a:rPr lang="en-US" dirty="0" err="1"/>
              <a:t>μg</a:t>
            </a:r>
            <a:r>
              <a:rPr lang="en-US" dirty="0"/>
              <a:t>) of </a:t>
            </a:r>
            <a:r>
              <a:rPr lang="en-US" baseline="30000" dirty="0"/>
              <a:t>204</a:t>
            </a:r>
            <a:r>
              <a:rPr lang="en-US" dirty="0"/>
              <a:t>Tl (activity: 1 </a:t>
            </a:r>
            <a:r>
              <a:rPr lang="en-US" dirty="0" err="1"/>
              <a:t>Gq</a:t>
            </a:r>
            <a:r>
              <a:rPr lang="en-US" dirty="0"/>
              <a:t>): </a:t>
            </a:r>
          </a:p>
          <a:p>
            <a:endParaRPr lang="en-US" dirty="0"/>
          </a:p>
          <a:p>
            <a:pPr algn="ctr"/>
            <a:r>
              <a:rPr lang="en-US" dirty="0"/>
              <a:t>~ 20-80 </a:t>
            </a:r>
            <a:r>
              <a:rPr lang="en-US" dirty="0" err="1"/>
              <a:t>kBq</a:t>
            </a:r>
            <a:r>
              <a:rPr lang="en-US" dirty="0"/>
              <a:t> of Hg and/or Pb X-ray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EEEF2-8D21-6F33-D182-D2933EEF92E9}"/>
              </a:ext>
            </a:extLst>
          </p:cNvPr>
          <p:cNvSpPr txBox="1"/>
          <p:nvPr/>
        </p:nvSpPr>
        <p:spPr>
          <a:xfrm>
            <a:off x="602979" y="3504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 beta-decay in stars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40A318F2-EA62-CDB4-54E8-336986B7D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832" y="6046452"/>
            <a:ext cx="1224673" cy="61903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C0346-A65A-A73C-2D80-C054FE209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" y="5880660"/>
            <a:ext cx="1269535" cy="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DEF47-E965-8F9A-112C-B464EF9EBC09}"/>
              </a:ext>
            </a:extLst>
          </p:cNvPr>
          <p:cNvSpPr txBox="1"/>
          <p:nvPr/>
        </p:nvSpPr>
        <p:spPr>
          <a:xfrm>
            <a:off x="1748370" y="6363089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alberto.mengoni@cern.ch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4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5C6F-7264-D3B2-3125-B206492C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showing the atomic number z&#10;&#10;AI-generated content may be incorrect.">
            <a:extLst>
              <a:ext uri="{FF2B5EF4-FFF2-40B4-BE49-F238E27FC236}">
                <a16:creationId xmlns:a16="http://schemas.microsoft.com/office/drawing/2014/main" id="{3A2DFDB8-E097-EB9A-12DA-A08DBC5F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44994"/>
            <a:ext cx="7772400" cy="4513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D1DD7-A1AB-D031-7176-EE8222D6B67E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578E2-1E80-5BE9-6D54-F36F773C9266}"/>
              </a:ext>
            </a:extLst>
          </p:cNvPr>
          <p:cNvGrpSpPr/>
          <p:nvPr/>
        </p:nvGrpSpPr>
        <p:grpSpPr>
          <a:xfrm>
            <a:off x="7315199" y="4305748"/>
            <a:ext cx="3894497" cy="906286"/>
            <a:chOff x="7315199" y="4305748"/>
            <a:chExt cx="3894497" cy="90628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9B0E8E-5EA1-DD45-AB81-13C5389ACB07}"/>
                </a:ext>
              </a:extLst>
            </p:cNvPr>
            <p:cNvSpPr txBox="1"/>
            <p:nvPr/>
          </p:nvSpPr>
          <p:spPr>
            <a:xfrm>
              <a:off x="7315199" y="4305748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N=50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595FC26-01D3-E751-471D-E001CE565B6F}"/>
                </a:ext>
              </a:extLst>
            </p:cNvPr>
            <p:cNvCxnSpPr>
              <a:cxnSpLocks/>
            </p:cNvCxnSpPr>
            <p:nvPr/>
          </p:nvCxnSpPr>
          <p:spPr>
            <a:xfrm>
              <a:off x="7672760" y="4550580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59158D-E1A9-2583-7B52-904F3D54F3C6}"/>
                </a:ext>
              </a:extLst>
            </p:cNvPr>
            <p:cNvSpPr txBox="1"/>
            <p:nvPr/>
          </p:nvSpPr>
          <p:spPr>
            <a:xfrm>
              <a:off x="8449742" y="4332603"/>
              <a:ext cx="78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N=82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E7CFFC0-F81C-E11C-60A9-24F7EDC65E66}"/>
                </a:ext>
              </a:extLst>
            </p:cNvPr>
            <p:cNvCxnSpPr>
              <a:cxnSpLocks/>
            </p:cNvCxnSpPr>
            <p:nvPr/>
          </p:nvCxnSpPr>
          <p:spPr>
            <a:xfrm>
              <a:off x="8790415" y="4589792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68CBC2-7B11-CB09-3868-4B8E27BEA55B}"/>
                </a:ext>
              </a:extLst>
            </p:cNvPr>
            <p:cNvSpPr txBox="1"/>
            <p:nvPr/>
          </p:nvSpPr>
          <p:spPr>
            <a:xfrm>
              <a:off x="10302116" y="4443076"/>
              <a:ext cx="907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N=126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7D3B64-CFC0-5003-622A-8F1F98E2FBF8}"/>
                </a:ext>
              </a:extLst>
            </p:cNvPr>
            <p:cNvCxnSpPr>
              <a:cxnSpLocks/>
            </p:cNvCxnSpPr>
            <p:nvPr/>
          </p:nvCxnSpPr>
          <p:spPr>
            <a:xfrm>
              <a:off x="10755909" y="4700265"/>
              <a:ext cx="0" cy="5117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8914FB4-AA00-605D-6369-3F6D532F8937}"/>
              </a:ext>
            </a:extLst>
          </p:cNvPr>
          <p:cNvSpPr txBox="1"/>
          <p:nvPr/>
        </p:nvSpPr>
        <p:spPr>
          <a:xfrm>
            <a:off x="102754" y="151514"/>
            <a:ext cx="5862618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“Cosmic” abundance of </a:t>
            </a:r>
          </a:p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chemical elements</a:t>
            </a:r>
          </a:p>
          <a:p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B70887-B1D2-19A0-E1A8-1C73956D5464}"/>
              </a:ext>
            </a:extLst>
          </p:cNvPr>
          <p:cNvSpPr txBox="1"/>
          <p:nvPr/>
        </p:nvSpPr>
        <p:spPr>
          <a:xfrm>
            <a:off x="0" y="5549926"/>
            <a:ext cx="4434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Lodders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K. Relative Atomic Solar System Abundances, Mass Fractions, and Atomic Masses of the Elements and Their Isotopes, Composition of the Solar Photosphere, and Compositions of the Major Chondritic Meteorite Groups. </a:t>
            </a:r>
            <a:r>
              <a:rPr lang="en-GB" sz="1000" b="0" i="1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Space Sci Rev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</a:t>
            </a:r>
            <a:r>
              <a:rPr lang="en-GB" sz="1000" b="1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217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44 (2021). </a:t>
            </a:r>
          </a:p>
          <a:p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https://</a:t>
            </a:r>
            <a:r>
              <a:rPr lang="en-GB" sz="10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doi.org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  <a:hlinkClick r:id="rId4"/>
              </a:rPr>
              <a:t>/10.1007/s11214-021-00825-8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D78CC-2975-83EA-D374-46EA823AF2DD}"/>
              </a:ext>
            </a:extLst>
          </p:cNvPr>
          <p:cNvSpPr txBox="1"/>
          <p:nvPr/>
        </p:nvSpPr>
        <p:spPr>
          <a:xfrm>
            <a:off x="8216013" y="3277926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neutrons &amp; β-decay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360AAF-8029-9D20-E78E-053C6F05DB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65" t="42720" r="11765" b="21569"/>
          <a:stretch/>
        </p:blipFill>
        <p:spPr>
          <a:xfrm>
            <a:off x="5818615" y="807398"/>
            <a:ext cx="5943600" cy="156128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3054E86-B060-1B00-1938-C4A85FC035D5}"/>
              </a:ext>
            </a:extLst>
          </p:cNvPr>
          <p:cNvSpPr/>
          <p:nvPr/>
        </p:nvSpPr>
        <p:spPr>
          <a:xfrm>
            <a:off x="10555382" y="5306370"/>
            <a:ext cx="403200" cy="4049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440A1A-A5FD-E085-61BC-6670D6EE3064}"/>
                  </a:ext>
                </a:extLst>
              </p:cNvPr>
              <p:cNvSpPr txBox="1"/>
              <p:nvPr/>
            </p:nvSpPr>
            <p:spPr>
              <a:xfrm>
                <a:off x="746305" y="2554651"/>
                <a:ext cx="1389676" cy="10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62350" indent="-2623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MACS</a:t>
                </a:r>
              </a:p>
              <a:p>
                <a:pPr marL="262350" indent="-2623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440A1A-A5FD-E085-61BC-6670D6EE3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5" y="2554651"/>
                <a:ext cx="1389676" cy="1010213"/>
              </a:xfrm>
              <a:prstGeom prst="rect">
                <a:avLst/>
              </a:prstGeom>
              <a:blipFill>
                <a:blip r:embed="rId6"/>
                <a:stretch>
                  <a:fillRect l="-7273" t="-7500" r="-9091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39543-D87B-5441-21FC-56C8CC90C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E52A39-FBBE-F024-FD94-BCBC7B824493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6158-E4D9-34FA-B62E-4AE7469C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9218E230-5E79-4C68-CAFA-F6F9F6EA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80A1E-886A-6ADE-B395-5F2438778752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 present &amp; future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23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BD01-4D52-1DD2-9644-5C0AC239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3303511-8B63-0AEA-5109-221698BD9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3"/>
          <a:stretch/>
        </p:blipFill>
        <p:spPr bwMode="auto">
          <a:xfrm>
            <a:off x="2354865" y="756160"/>
            <a:ext cx="9813752" cy="61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CAA4A-ADA3-AC3D-E2CF-5011E1DA22ED}"/>
              </a:ext>
            </a:extLst>
          </p:cNvPr>
          <p:cNvSpPr txBox="1"/>
          <p:nvPr/>
        </p:nvSpPr>
        <p:spPr>
          <a:xfrm>
            <a:off x="3971925" y="6615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40DEA-9244-90AC-4F4A-415AAB65A08C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 @ CERN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47BDE-DCAB-8726-B962-A30D6878525F}"/>
              </a:ext>
            </a:extLst>
          </p:cNvPr>
          <p:cNvSpPr txBox="1"/>
          <p:nvPr/>
        </p:nvSpPr>
        <p:spPr>
          <a:xfrm>
            <a:off x="6272451" y="93625"/>
            <a:ext cx="5896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Rubbia et al., A high resolution spallation driven facility at the CERN-PS </a:t>
            </a:r>
          </a:p>
          <a:p>
            <a:r>
              <a:rPr lang="en-US" sz="1400" dirty="0"/>
              <a:t>to measure neutron cross sections in the interval from 1 eV to 250 MeV</a:t>
            </a:r>
            <a:br>
              <a:rPr lang="en-US" sz="1400" dirty="0"/>
            </a:br>
            <a:r>
              <a:rPr lang="en-US" sz="1400" dirty="0"/>
              <a:t>CERN/LHC/98-02(EET) 1998.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3BCD4-78FA-1BD7-8911-114B23ADFD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7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0DDD221-F034-3A89-A24A-0D1F011C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" y="3647495"/>
            <a:ext cx="3210505" cy="3210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70A5D-7001-FAEF-6651-401A0A2D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" y="1150887"/>
            <a:ext cx="5830785" cy="2691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50ABF-FDD2-8943-AB67-5FE56D5A2598}"/>
              </a:ext>
            </a:extLst>
          </p:cNvPr>
          <p:cNvSpPr txBox="1"/>
          <p:nvPr/>
        </p:nvSpPr>
        <p:spPr>
          <a:xfrm>
            <a:off x="5940186" y="1407177"/>
            <a:ext cx="6078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Parasitic use for </a:t>
            </a:r>
            <a:r>
              <a:rPr lang="en-US" b="1" dirty="0"/>
              <a:t>neutron cross section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Unique</a:t>
            </a:r>
            <a:r>
              <a:rPr lang="en-US" dirty="0"/>
              <a:t> installation providing </a:t>
            </a:r>
            <a:r>
              <a:rPr lang="en-US" b="1" dirty="0"/>
              <a:t>ultra high neutron fluxes </a:t>
            </a:r>
            <a:r>
              <a:rPr lang="en-US" dirty="0"/>
              <a:t>over a wide energy range for activation measurements – complementary to </a:t>
            </a:r>
            <a:r>
              <a:rPr lang="en-US" dirty="0" err="1"/>
              <a:t>n_TOF</a:t>
            </a:r>
            <a:r>
              <a:rPr lang="en-US" dirty="0"/>
              <a:t>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Proximity to ISOLDE – measurements on </a:t>
            </a:r>
            <a:r>
              <a:rPr lang="en-US" b="1" dirty="0"/>
              <a:t>radioactive</a:t>
            </a:r>
            <a:r>
              <a:rPr lang="en-US" dirty="0"/>
              <a:t> nuclei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World-first measurements </a:t>
            </a:r>
            <a:r>
              <a:rPr lang="en-US" dirty="0"/>
              <a:t>of key reactions for nuclear astrophysics and nuclear applications</a:t>
            </a:r>
          </a:p>
        </p:txBody>
      </p:sp>
      <p:pic>
        <p:nvPicPr>
          <p:cNvPr id="19" name="Picture 8" descr="Untitled 1">
            <a:extLst>
              <a:ext uri="{FF2B5EF4-FFF2-40B4-BE49-F238E27FC236}">
                <a16:creationId xmlns:a16="http://schemas.microsoft.com/office/drawing/2014/main" id="{3A2AECFF-CF0C-0D8A-C62D-A272186C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8231" y="19286"/>
            <a:ext cx="847250" cy="11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E910EBB-AAE1-2C1D-595B-65DE9FCA05CA}"/>
              </a:ext>
            </a:extLst>
          </p:cNvPr>
          <p:cNvSpPr/>
          <p:nvPr/>
        </p:nvSpPr>
        <p:spPr>
          <a:xfrm>
            <a:off x="2666799" y="1664443"/>
            <a:ext cx="3210505" cy="45513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Possible Activation Station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023BC14-8D32-B3FA-C38B-270B6886E46B}"/>
              </a:ext>
            </a:extLst>
          </p:cNvPr>
          <p:cNvSpPr/>
          <p:nvPr/>
        </p:nvSpPr>
        <p:spPr>
          <a:xfrm>
            <a:off x="2849545" y="4135015"/>
            <a:ext cx="4191989" cy="65859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Flux 3-4 orders of magnitudes higher than at present </a:t>
            </a:r>
            <a:r>
              <a:rPr lang="en-US" dirty="0" err="1">
                <a:solidFill>
                  <a:schemeClr val="bg1"/>
                </a:solidFill>
              </a:rPr>
              <a:t>n_TOF</a:t>
            </a:r>
            <a:r>
              <a:rPr lang="en-US" dirty="0">
                <a:solidFill>
                  <a:schemeClr val="bg1"/>
                </a:solidFill>
              </a:rPr>
              <a:t> NEAR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F44D79-B261-AD17-B644-E639142D2005}"/>
              </a:ext>
            </a:extLst>
          </p:cNvPr>
          <p:cNvSpPr/>
          <p:nvPr/>
        </p:nvSpPr>
        <p:spPr>
          <a:xfrm>
            <a:off x="5159296" y="6015416"/>
            <a:ext cx="2577425" cy="658598"/>
          </a:xfrm>
          <a:prstGeom prst="roundRect">
            <a:avLst/>
          </a:prstGeom>
          <a:solidFill>
            <a:srgbClr val="FF4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Filters create quasi- stellar neutron spectra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37E8A-1CF6-DC8B-629E-35EED93183F1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 err="1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_ACT@BDF</a:t>
            </a:r>
            <a:endParaRPr lang="en-US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D686B-4E37-C1D5-F314-7DAAB5158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492" y="103946"/>
            <a:ext cx="1449696" cy="1012706"/>
          </a:xfrm>
          <a:prstGeom prst="rect">
            <a:avLst/>
          </a:prstGeom>
        </p:spPr>
      </p:pic>
      <p:pic>
        <p:nvPicPr>
          <p:cNvPr id="12" name="Picture 11" descr="A graph of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0E359376-1386-2CE4-5964-DA593E91C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672" y="3676585"/>
            <a:ext cx="4163237" cy="312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FFC8D-2497-A2D9-1EE9-4BE58D8B8CF7}"/>
              </a:ext>
            </a:extLst>
          </p:cNvPr>
          <p:cNvSpPr txBox="1"/>
          <p:nvPr/>
        </p:nvSpPr>
        <p:spPr>
          <a:xfrm>
            <a:off x="3272528" y="5081349"/>
            <a:ext cx="468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Lederer-Woods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al.(n_TOF Collaboration)</a:t>
            </a:r>
          </a:p>
          <a:p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CERN-SPSC-2024-027 / SPSC-EOI-023</a:t>
            </a:r>
          </a:p>
        </p:txBody>
      </p:sp>
    </p:spTree>
    <p:extLst>
      <p:ext uri="{BB962C8B-B14F-4D97-AF65-F5344CB8AC3E}">
        <p14:creationId xmlns:p14="http://schemas.microsoft.com/office/powerpoint/2010/main" val="474242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AA07-4AAE-4F40-C5F8-BD21E852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ar Fusion Breakthroughs Bring Near-Limitless Energy Closer - Newsweek">
            <a:extLst>
              <a:ext uri="{FF2B5EF4-FFF2-40B4-BE49-F238E27FC236}">
                <a16:creationId xmlns:a16="http://schemas.microsoft.com/office/drawing/2014/main" id="{5D161FA7-3480-EBAE-2489-5727173A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68" y="4441515"/>
            <a:ext cx="3820864" cy="21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F2C7BE-C94C-E347-245D-AA00BA46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33" y="2680466"/>
            <a:ext cx="5291850" cy="2183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F337B-7B01-998C-74CD-04C03BCDE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038" y="2680466"/>
            <a:ext cx="3670559" cy="27070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76949F4-0F6A-8D4C-C61F-72BB9CC4BBF0}"/>
              </a:ext>
            </a:extLst>
          </p:cNvPr>
          <p:cNvSpPr/>
          <p:nvPr/>
        </p:nvSpPr>
        <p:spPr>
          <a:xfrm>
            <a:off x="7158884" y="1536518"/>
            <a:ext cx="4876970" cy="10587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Measurements to explain peculiar abundances in old stars e.g. (n,</a:t>
            </a:r>
            <a:r>
              <a:rPr lang="el-GR" dirty="0"/>
              <a:t>γ) </a:t>
            </a:r>
            <a:r>
              <a:rPr lang="en-US" dirty="0"/>
              <a:t>on </a:t>
            </a:r>
            <a:r>
              <a:rPr lang="en-US" sz="1800" baseline="30000" dirty="0">
                <a:effectLst/>
              </a:rPr>
              <a:t>125</a:t>
            </a:r>
            <a:r>
              <a:rPr lang="en-US" sz="1800" dirty="0">
                <a:effectLst/>
              </a:rPr>
              <a:t>Sb, </a:t>
            </a:r>
            <a:r>
              <a:rPr lang="en-US" sz="1800" baseline="30000" dirty="0">
                <a:effectLst/>
              </a:rPr>
              <a:t>137</a:t>
            </a:r>
            <a:r>
              <a:rPr lang="en-US" sz="1800" dirty="0">
                <a:effectLst/>
              </a:rPr>
              <a:t>Cs, </a:t>
            </a:r>
            <a:r>
              <a:rPr lang="en-US" sz="1800" baseline="30000" dirty="0">
                <a:effectLst/>
              </a:rPr>
              <a:t>144</a:t>
            </a:r>
            <a:r>
              <a:rPr lang="en-US" sz="1800" dirty="0">
                <a:effectLst/>
              </a:rPr>
              <a:t>Ce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A2F2B2-8273-92A6-2FC5-44EA8CE18BB8}"/>
              </a:ext>
            </a:extLst>
          </p:cNvPr>
          <p:cNvSpPr/>
          <p:nvPr/>
        </p:nvSpPr>
        <p:spPr>
          <a:xfrm>
            <a:off x="866899" y="5533046"/>
            <a:ext cx="5177333" cy="112885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Measurements for next generation fission and fusion reactors e.g. (n,2n) on  </a:t>
            </a:r>
            <a:r>
              <a:rPr lang="en-US" baseline="30000" dirty="0"/>
              <a:t>109</a:t>
            </a:r>
            <a:r>
              <a:rPr lang="en-US" dirty="0"/>
              <a:t>Ag, </a:t>
            </a:r>
            <a:r>
              <a:rPr lang="en-US" baseline="30000" dirty="0"/>
              <a:t>151,153</a:t>
            </a:r>
            <a:r>
              <a:rPr lang="en-US" dirty="0"/>
              <a:t>Eu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C8EC76-000A-2D76-A41A-6EE576958557}"/>
              </a:ext>
            </a:extLst>
          </p:cNvPr>
          <p:cNvSpPr/>
          <p:nvPr/>
        </p:nvSpPr>
        <p:spPr>
          <a:xfrm>
            <a:off x="77659" y="1644290"/>
            <a:ext cx="6465645" cy="116482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Measurements to determine neutron densities and temperature in stellar interiors e.g. (n,</a:t>
            </a:r>
            <a:r>
              <a:rPr lang="el-GR" dirty="0">
                <a:solidFill>
                  <a:schemeClr val="bg1"/>
                </a:solidFill>
              </a:rPr>
              <a:t>γ</a:t>
            </a:r>
            <a:r>
              <a:rPr lang="en-US" dirty="0">
                <a:solidFill>
                  <a:schemeClr val="bg1"/>
                </a:solidFill>
              </a:rPr>
              <a:t>) on </a:t>
            </a:r>
            <a:r>
              <a:rPr lang="en-US" baseline="30000" dirty="0">
                <a:solidFill>
                  <a:schemeClr val="bg1"/>
                </a:solidFill>
              </a:rPr>
              <a:t>94</a:t>
            </a:r>
            <a:r>
              <a:rPr lang="en-US" dirty="0">
                <a:solidFill>
                  <a:schemeClr val="bg1"/>
                </a:solidFill>
              </a:rPr>
              <a:t>Nb, </a:t>
            </a:r>
            <a:r>
              <a:rPr lang="en-US" baseline="30000" dirty="0">
                <a:solidFill>
                  <a:schemeClr val="bg1"/>
                </a:solidFill>
              </a:rPr>
              <a:t>147</a:t>
            </a:r>
            <a:r>
              <a:rPr lang="en-US" dirty="0">
                <a:solidFill>
                  <a:schemeClr val="bg1"/>
                </a:solidFill>
              </a:rPr>
              <a:t>Pm, </a:t>
            </a:r>
            <a:r>
              <a:rPr lang="en-US" baseline="30000" dirty="0">
                <a:solidFill>
                  <a:schemeClr val="bg1"/>
                </a:solidFill>
              </a:rPr>
              <a:t>163</a:t>
            </a:r>
            <a:r>
              <a:rPr lang="en-US" dirty="0">
                <a:solidFill>
                  <a:schemeClr val="bg1"/>
                </a:solidFill>
              </a:rPr>
              <a:t>Ho and </a:t>
            </a:r>
            <a:r>
              <a:rPr lang="en-US" baseline="30000" dirty="0">
                <a:solidFill>
                  <a:schemeClr val="bg1"/>
                </a:solidFill>
              </a:rPr>
              <a:t>171</a:t>
            </a:r>
            <a:r>
              <a:rPr lang="en-US" dirty="0">
                <a:solidFill>
                  <a:schemeClr val="bg1"/>
                </a:solidFill>
              </a:rPr>
              <a:t>Tm </a:t>
            </a:r>
          </a:p>
        </p:txBody>
      </p:sp>
      <p:pic>
        <p:nvPicPr>
          <p:cNvPr id="4" name="Picture 8" descr="Untitled 1">
            <a:extLst>
              <a:ext uri="{FF2B5EF4-FFF2-40B4-BE49-F238E27FC236}">
                <a16:creationId xmlns:a16="http://schemas.microsoft.com/office/drawing/2014/main" id="{ECDE80A4-FA68-7A3E-FD38-911ADA58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8231" y="19286"/>
            <a:ext cx="847250" cy="11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5D93E-A644-F559-DD3D-74FE35B2D96D}"/>
              </a:ext>
            </a:extLst>
          </p:cNvPr>
          <p:cNvSpPr txBox="1"/>
          <p:nvPr/>
        </p:nvSpPr>
        <p:spPr>
          <a:xfrm>
            <a:off x="359116" y="198029"/>
            <a:ext cx="9220313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 err="1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_ACT@BDF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: Science examples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22F3D-5BC4-81C6-F47E-F8FE4BFCA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492" y="103946"/>
            <a:ext cx="1449696" cy="1012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86341-829B-2BDF-6F1A-DF526102A74C}"/>
              </a:ext>
            </a:extLst>
          </p:cNvPr>
          <p:cNvSpPr txBox="1"/>
          <p:nvPr/>
        </p:nvSpPr>
        <p:spPr>
          <a:xfrm>
            <a:off x="0" y="4863527"/>
            <a:ext cx="468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Lederer-Woods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al.(n_TOF Collaboration)</a:t>
            </a:r>
          </a:p>
          <a:p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CERN-SPSC-2024-027 / SPSC-EOI-023</a:t>
            </a:r>
          </a:p>
        </p:txBody>
      </p:sp>
    </p:spTree>
    <p:extLst>
      <p:ext uri="{BB962C8B-B14F-4D97-AF65-F5344CB8AC3E}">
        <p14:creationId xmlns:p14="http://schemas.microsoft.com/office/powerpoint/2010/main" val="43224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FD16-87C7-CBE2-C219-8E0CA63F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A1E33D-A38A-9972-EC70-6A199BCD036F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B602C-C7E9-E8C3-99DE-46F978E9449B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204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Tl(n,𝛾) experiment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F224E9E-5A43-C168-132C-4E00CFCA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984" y="990600"/>
            <a:ext cx="7327900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40A451-91A3-2054-0290-4AED0DE6F238}"/>
              </a:ext>
            </a:extLst>
          </p:cNvPr>
          <p:cNvSpPr txBox="1"/>
          <p:nvPr/>
        </p:nvSpPr>
        <p:spPr>
          <a:xfrm>
            <a:off x="202999" y="2090172"/>
            <a:ext cx="40121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Maxwellian-averaged cross sections (MACS) of 580(168) mb and 260(90) mb, respectively at </a:t>
            </a:r>
            <a:r>
              <a:rPr lang="en-US" sz="1400" dirty="0" err="1"/>
              <a:t>kT</a:t>
            </a:r>
            <a:r>
              <a:rPr lang="en-US" sz="1400" dirty="0"/>
              <a:t>=8 keV and </a:t>
            </a:r>
            <a:r>
              <a:rPr lang="en-US" sz="1400" dirty="0" err="1"/>
              <a:t>kT</a:t>
            </a:r>
            <a:r>
              <a:rPr lang="en-US" sz="1400" dirty="0"/>
              <a:t>=30 keV. These are about 3% lower and 20% higher than the corresponding values widely used in astrophysical calculations, which were based only on theoretical calculations.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By using the new </a:t>
            </a:r>
            <a:r>
              <a:rPr lang="en-US" sz="1400" baseline="30000" dirty="0"/>
              <a:t>204</a:t>
            </a:r>
            <a:r>
              <a:rPr lang="en-US" sz="1400" dirty="0"/>
              <a:t>Tl MACS, the uncertainty arising from the </a:t>
            </a:r>
            <a:r>
              <a:rPr lang="en-US" sz="1400" baseline="30000" dirty="0"/>
              <a:t>204</a:t>
            </a:r>
            <a:r>
              <a:rPr lang="en-US" sz="1400" dirty="0"/>
              <a:t>Tl(n,𝛾) cross section on the 𝑠-process abundance of  </a:t>
            </a:r>
            <a:r>
              <a:rPr lang="en-US" sz="1400" baseline="30000" dirty="0"/>
              <a:t>204</a:t>
            </a:r>
            <a:r>
              <a:rPr lang="en-US" sz="1400" dirty="0"/>
              <a:t>Pb has been reduced from ∼30% down to +8%/−6%, and the 𝑠-process calculations are in agreement with the latest solar system abundance of  </a:t>
            </a:r>
            <a:r>
              <a:rPr lang="en-US" sz="1400" baseline="30000" dirty="0"/>
              <a:t>204</a:t>
            </a:r>
            <a:r>
              <a:rPr lang="en-US" sz="1400" dirty="0"/>
              <a:t>Pb reported by K. </a:t>
            </a:r>
            <a:r>
              <a:rPr lang="en-US" sz="1400" dirty="0" err="1"/>
              <a:t>Lodders</a:t>
            </a:r>
            <a:r>
              <a:rPr lang="en-US" sz="1400" dirty="0"/>
              <a:t> in 2021.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CEE57D-12D5-9BC2-AAC9-7A6D88B1EA09}"/>
              </a:ext>
            </a:extLst>
          </p:cNvPr>
          <p:cNvCxnSpPr/>
          <p:nvPr/>
        </p:nvCxnSpPr>
        <p:spPr>
          <a:xfrm>
            <a:off x="6787376" y="2750633"/>
            <a:ext cx="5575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A62F21-6E14-32B7-4877-8E7F02BE20D1}"/>
              </a:ext>
            </a:extLst>
          </p:cNvPr>
          <p:cNvSpPr txBox="1"/>
          <p:nvPr/>
        </p:nvSpPr>
        <p:spPr>
          <a:xfrm>
            <a:off x="9351291" y="3492391"/>
            <a:ext cx="2637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211E1E"/>
                </a:solidFill>
                <a:effectLst/>
                <a:latin typeface="AdvOT483a8203"/>
              </a:rPr>
              <a:t>DOI: </a:t>
            </a:r>
            <a:r>
              <a:rPr lang="en-GB" sz="1200" dirty="0">
                <a:solidFill>
                  <a:srgbClr val="2D2D91"/>
                </a:solidFill>
                <a:effectLst/>
                <a:latin typeface="AdvOT483a8203"/>
                <a:hlinkClick r:id="rId4"/>
              </a:rPr>
              <a:t>10.1103/PhysRevLett.133.052702 </a:t>
            </a:r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DC37D7-BEC5-76ED-9946-11EF98DD4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984" y="3872031"/>
            <a:ext cx="5665813" cy="27879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295484-110D-6024-9A10-1CE9FBF8A8BD}"/>
              </a:ext>
            </a:extLst>
          </p:cNvPr>
          <p:cNvSpPr/>
          <p:nvPr/>
        </p:nvSpPr>
        <p:spPr>
          <a:xfrm>
            <a:off x="202999" y="3492391"/>
            <a:ext cx="4212884" cy="1650380"/>
          </a:xfrm>
          <a:prstGeom prst="roundRect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F795B-3379-0027-0F7C-5553C1DC69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2226D-A630-B7D3-FB9A-5D4F0483B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6CEBC-FD2F-423A-B1D6-7A12E0560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20DCA0-076A-97A7-8B0C-27BC7F30129A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103F9-02AB-0A92-FC98-F3F300550C3F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D7BCE3CC-1FCA-365C-781B-96EFDDAC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5E1BED-57C0-7FFE-C5C2-A508492ADE1E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</a:t>
            </a:r>
            <a:r>
              <a:rPr lang="en-US" sz="4400" dirty="0" err="1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MArEX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*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 initiative at </a:t>
            </a:r>
            <a:r>
              <a:rPr lang="en-US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</a:t>
            </a:r>
          </a:p>
        </p:txBody>
      </p:sp>
      <p:sp>
        <p:nvSpPr>
          <p:cNvPr id="10" name="AutoShape 2" descr="moderator-1.pdf">
            <a:extLst>
              <a:ext uri="{FF2B5EF4-FFF2-40B4-BE49-F238E27FC236}">
                <a16:creationId xmlns:a16="http://schemas.microsoft.com/office/drawing/2014/main" id="{CC5B4E9C-5B9C-6D51-C8DC-25A0D497DB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4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1E6D8911-FC23-4F0E-5751-F2A12BAE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142" y="2843344"/>
            <a:ext cx="2035119" cy="10610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15F662-D0A1-97E6-88A4-2F531EBC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24" y="3986353"/>
            <a:ext cx="3692435" cy="2769326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073920-BDF4-A8F3-A317-F6AB1CC7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7283" y="2363018"/>
            <a:ext cx="5005252" cy="37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DCA9B5B-DBC3-CB3B-002D-E1349DC5F7DB}"/>
              </a:ext>
            </a:extLst>
          </p:cNvPr>
          <p:cNvSpPr txBox="1"/>
          <p:nvPr/>
        </p:nvSpPr>
        <p:spPr>
          <a:xfrm>
            <a:off x="312976" y="2263507"/>
            <a:ext cx="40843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neutron capture measurement </a:t>
            </a:r>
            <a:br>
              <a:rPr lang="en-US" dirty="0"/>
            </a:br>
            <a:r>
              <a:rPr lang="en-US" dirty="0"/>
              <a:t>on a gas target performed at n_TOF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bar Argon gas-cell developed</a:t>
            </a:r>
            <a:br>
              <a:rPr lang="en-US" dirty="0"/>
            </a:br>
            <a:r>
              <a:rPr lang="en-US" dirty="0"/>
              <a:t>by the n_TOF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operation watched over by CERN</a:t>
            </a:r>
            <a:br>
              <a:rPr lang="en-US" dirty="0"/>
            </a:br>
            <a:r>
              <a:rPr lang="en-US" dirty="0"/>
              <a:t>safety authorities (including RP)  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8D7EEDF7-0BAC-62E1-6079-14DE4AC9C2D3}"/>
              </a:ext>
            </a:extLst>
          </p:cNvPr>
          <p:cNvGraphicFramePr>
            <a:graphicFrameLocks noGrp="1"/>
          </p:cNvGraphicFramePr>
          <p:nvPr/>
        </p:nvGraphicFramePr>
        <p:xfrm>
          <a:off x="450579" y="1017933"/>
          <a:ext cx="113823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609">
                  <a:extLst>
                    <a:ext uri="{9D8B030D-6E8A-4147-A177-3AD203B41FA5}">
                      <a16:colId xmlns:a16="http://schemas.microsoft.com/office/drawing/2014/main" val="3911710904"/>
                    </a:ext>
                  </a:extLst>
                </a:gridCol>
                <a:gridCol w="6695484">
                  <a:extLst>
                    <a:ext uri="{9D8B030D-6E8A-4147-A177-3AD203B41FA5}">
                      <a16:colId xmlns:a16="http://schemas.microsoft.com/office/drawing/2014/main" val="791563403"/>
                    </a:ext>
                  </a:extLst>
                </a:gridCol>
                <a:gridCol w="1322173">
                  <a:extLst>
                    <a:ext uri="{9D8B030D-6E8A-4147-A177-3AD203B41FA5}">
                      <a16:colId xmlns:a16="http://schemas.microsoft.com/office/drawing/2014/main" val="1708921476"/>
                    </a:ext>
                  </a:extLst>
                </a:gridCol>
                <a:gridCol w="1704038">
                  <a:extLst>
                    <a:ext uri="{9D8B030D-6E8A-4147-A177-3AD203B41FA5}">
                      <a16:colId xmlns:a16="http://schemas.microsoft.com/office/drawing/2014/main" val="1964671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/>
                        <a:t>40</a:t>
                      </a:r>
                      <a:r>
                        <a:rPr lang="en-US" baseline="0" dirty="0"/>
                        <a:t>Ar</a:t>
                      </a:r>
                      <a:r>
                        <a:rPr lang="en-US" dirty="0"/>
                        <a:t>(n,</a:t>
                      </a:r>
                      <a:r>
                        <a:rPr lang="el-GR" dirty="0"/>
                        <a:t>γ)</a:t>
                      </a:r>
                      <a:r>
                        <a:rPr lang="en-US" dirty="0"/>
                        <a:t>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understanding neutron propagation in argon</a:t>
                      </a:r>
                    </a:p>
                    <a:p>
                      <a:r>
                        <a:rPr lang="en-US" dirty="0"/>
                        <a:t>first capture measurement on a gas sample at n_TOF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INTC-I-256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285449"/>
                  </a:ext>
                </a:extLst>
              </a:tr>
            </a:tbl>
          </a:graphicData>
        </a:graphic>
      </p:graphicFrame>
      <p:pic>
        <p:nvPicPr>
          <p:cNvPr id="40" name="Immagine 3" descr="Immagine che contiene schizzo, disegno, diagramma, bianco&#10;&#10;Descrizione generata automaticamente">
            <a:extLst>
              <a:ext uri="{FF2B5EF4-FFF2-40B4-BE49-F238E27FC236}">
                <a16:creationId xmlns:a16="http://schemas.microsoft.com/office/drawing/2014/main" id="{992E4D70-B1C8-C15C-89C5-3E44D980F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0557" y="1719993"/>
            <a:ext cx="1848290" cy="1061074"/>
          </a:xfrm>
          <a:prstGeom prst="rect">
            <a:avLst/>
          </a:prstGeom>
        </p:spPr>
      </p:pic>
      <p:pic>
        <p:nvPicPr>
          <p:cNvPr id="41" name="Picture 2" descr="Compressed Gas Sign - Hazard Signs - Safe Industrial">
            <a:extLst>
              <a:ext uri="{FF2B5EF4-FFF2-40B4-BE49-F238E27FC236}">
                <a16:creationId xmlns:a16="http://schemas.microsoft.com/office/drawing/2014/main" id="{6D0AA289-2452-EC00-86BC-A390BF6F6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5765" r="22747" b="4286"/>
          <a:stretch/>
        </p:blipFill>
        <p:spPr bwMode="auto">
          <a:xfrm>
            <a:off x="1657195" y="4654546"/>
            <a:ext cx="1161531" cy="143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B94145-C171-07B4-256F-E7A819AF03E7}"/>
              </a:ext>
            </a:extLst>
          </p:cNvPr>
          <p:cNvSpPr txBox="1"/>
          <p:nvPr/>
        </p:nvSpPr>
        <p:spPr>
          <a:xfrm>
            <a:off x="1160206" y="6373282"/>
            <a:ext cx="306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Multiple Argon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527968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6C071-D28B-4941-BDFE-E431F74B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F5280C-C67C-B508-C87D-62AC6D3C25BB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D9680-C805-5819-2CA3-CC7B0F763430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1CA010-BFB9-055B-8C90-AA6C49180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0" y="1729870"/>
            <a:ext cx="57599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D406E56-C9BF-4375-07A6-BC299983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46" y="1756000"/>
            <a:ext cx="576000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E0A4A9-C755-D49E-8F37-B98FDFC94CC1}"/>
              </a:ext>
            </a:extLst>
          </p:cNvPr>
          <p:cNvSpPr txBox="1"/>
          <p:nvPr/>
        </p:nvSpPr>
        <p:spPr>
          <a:xfrm>
            <a:off x="6627967" y="6201130"/>
            <a:ext cx="399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</a:t>
            </a:r>
            <a:r>
              <a:rPr lang="en-US" dirty="0"/>
              <a:t>Ar neutron resonances clearly visible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868101-2597-E44E-E552-4E5281673773}"/>
              </a:ext>
            </a:extLst>
          </p:cNvPr>
          <p:cNvGraphicFramePr>
            <a:graphicFrameLocks noGrp="1"/>
          </p:cNvGraphicFramePr>
          <p:nvPr/>
        </p:nvGraphicFramePr>
        <p:xfrm>
          <a:off x="450579" y="1017933"/>
          <a:ext cx="113823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609">
                  <a:extLst>
                    <a:ext uri="{9D8B030D-6E8A-4147-A177-3AD203B41FA5}">
                      <a16:colId xmlns:a16="http://schemas.microsoft.com/office/drawing/2014/main" val="3911710904"/>
                    </a:ext>
                  </a:extLst>
                </a:gridCol>
                <a:gridCol w="6695484">
                  <a:extLst>
                    <a:ext uri="{9D8B030D-6E8A-4147-A177-3AD203B41FA5}">
                      <a16:colId xmlns:a16="http://schemas.microsoft.com/office/drawing/2014/main" val="791563403"/>
                    </a:ext>
                  </a:extLst>
                </a:gridCol>
                <a:gridCol w="1322173">
                  <a:extLst>
                    <a:ext uri="{9D8B030D-6E8A-4147-A177-3AD203B41FA5}">
                      <a16:colId xmlns:a16="http://schemas.microsoft.com/office/drawing/2014/main" val="1708921476"/>
                    </a:ext>
                  </a:extLst>
                </a:gridCol>
                <a:gridCol w="1704038">
                  <a:extLst>
                    <a:ext uri="{9D8B030D-6E8A-4147-A177-3AD203B41FA5}">
                      <a16:colId xmlns:a16="http://schemas.microsoft.com/office/drawing/2014/main" val="1964671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/>
                        <a:t>40</a:t>
                      </a:r>
                      <a:r>
                        <a:rPr lang="en-US" baseline="0" dirty="0"/>
                        <a:t>Ar</a:t>
                      </a:r>
                      <a:r>
                        <a:rPr lang="en-US" dirty="0"/>
                        <a:t>(n,</a:t>
                      </a:r>
                      <a:r>
                        <a:rPr lang="el-GR" dirty="0"/>
                        <a:t>γ)</a:t>
                      </a:r>
                      <a:r>
                        <a:rPr lang="en-US" dirty="0"/>
                        <a:t>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understanding neutron propagation in argon</a:t>
                      </a:r>
                    </a:p>
                    <a:p>
                      <a:r>
                        <a:rPr lang="en-US" dirty="0"/>
                        <a:t>first capture measurement on a gas sample at n_TOF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INTC-I-256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285449"/>
                  </a:ext>
                </a:extLst>
              </a:tr>
            </a:tbl>
          </a:graphicData>
        </a:graphic>
      </p:graphicFrame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C9E99B1F-E86C-5AC0-72EB-3B59F2AD4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67EC47-25C9-D00E-4875-D5C650C11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F32721-8C34-0CFA-B160-BA2390252537}"/>
              </a:ext>
            </a:extLst>
          </p:cNvPr>
          <p:cNvCxnSpPr/>
          <p:nvPr/>
        </p:nvCxnSpPr>
        <p:spPr>
          <a:xfrm flipH="1">
            <a:off x="8822724" y="2446638"/>
            <a:ext cx="395417" cy="766119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CD07AC-56D9-EFFB-B6F6-DDC25F448681}"/>
              </a:ext>
            </a:extLst>
          </p:cNvPr>
          <p:cNvCxnSpPr/>
          <p:nvPr/>
        </p:nvCxnSpPr>
        <p:spPr>
          <a:xfrm flipH="1">
            <a:off x="9236378" y="2938675"/>
            <a:ext cx="395417" cy="766119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C89EB9-76C6-292C-792B-3BE2F21C09A0}"/>
              </a:ext>
            </a:extLst>
          </p:cNvPr>
          <p:cNvCxnSpPr/>
          <p:nvPr/>
        </p:nvCxnSpPr>
        <p:spPr>
          <a:xfrm flipH="1">
            <a:off x="10335012" y="3935590"/>
            <a:ext cx="395417" cy="766119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9E66D-7C26-D47F-8852-E9EF9D82BA3F}"/>
              </a:ext>
            </a:extLst>
          </p:cNvPr>
          <p:cNvCxnSpPr/>
          <p:nvPr/>
        </p:nvCxnSpPr>
        <p:spPr>
          <a:xfrm flipH="1">
            <a:off x="10578853" y="4087990"/>
            <a:ext cx="395417" cy="766119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C62390-1282-FB4F-3C3E-80ED0AA3A098}"/>
              </a:ext>
            </a:extLst>
          </p:cNvPr>
          <p:cNvCxnSpPr/>
          <p:nvPr/>
        </p:nvCxnSpPr>
        <p:spPr>
          <a:xfrm flipH="1">
            <a:off x="10744316" y="4188138"/>
            <a:ext cx="395417" cy="766119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3BF89A-F7A9-791B-379A-8377A920C1E7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</a:t>
            </a:r>
            <a:r>
              <a:rPr lang="en-US" sz="4400" dirty="0" err="1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MArEX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*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 initiative at </a:t>
            </a:r>
            <a:r>
              <a:rPr lang="en-US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n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_TOF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656D27-B89A-3ADC-0B19-B10F0B518792}"/>
              </a:ext>
            </a:extLst>
          </p:cNvPr>
          <p:cNvSpPr txBox="1"/>
          <p:nvPr/>
        </p:nvSpPr>
        <p:spPr>
          <a:xfrm rot="1770934">
            <a:off x="9442560" y="3028090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40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 resonances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26921-CDA5-89E8-B7FF-97764AE1E2EC}"/>
              </a:ext>
            </a:extLst>
          </p:cNvPr>
          <p:cNvSpPr txBox="1"/>
          <p:nvPr/>
        </p:nvSpPr>
        <p:spPr>
          <a:xfrm>
            <a:off x="1160206" y="6373282"/>
            <a:ext cx="306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Multiple Argon Experiments</a:t>
            </a:r>
          </a:p>
        </p:txBody>
      </p:sp>
    </p:spTree>
    <p:extLst>
      <p:ext uri="{BB962C8B-B14F-4D97-AF65-F5344CB8AC3E}">
        <p14:creationId xmlns:p14="http://schemas.microsoft.com/office/powerpoint/2010/main" val="34168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1BD5E-931D-AB23-ECBC-54D0C693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F7EA8D-3B38-7BAB-0663-A0F38FCD14D7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25343-920D-9A87-0C77-90593147323C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endParaRPr lang="en-IT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4BDBA-D890-B7B3-746A-EB392D63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DE750AF3-F0D5-047F-7BEF-413D655A7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F951E-E2F6-2299-E2A6-8767E07F957E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88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Zr(n,𝛾)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13706E-AC7C-A7B2-47A1-D5BA9E11F798}"/>
              </a:ext>
            </a:extLst>
          </p:cNvPr>
          <p:cNvGraphicFramePr>
            <a:graphicFrameLocks noGrp="1"/>
          </p:cNvGraphicFramePr>
          <p:nvPr/>
        </p:nvGraphicFramePr>
        <p:xfrm>
          <a:off x="548733" y="1265263"/>
          <a:ext cx="113823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608">
                  <a:extLst>
                    <a:ext uri="{9D8B030D-6E8A-4147-A177-3AD203B41FA5}">
                      <a16:colId xmlns:a16="http://schemas.microsoft.com/office/drawing/2014/main" val="2764317744"/>
                    </a:ext>
                  </a:extLst>
                </a:gridCol>
                <a:gridCol w="6464396">
                  <a:extLst>
                    <a:ext uri="{9D8B030D-6E8A-4147-A177-3AD203B41FA5}">
                      <a16:colId xmlns:a16="http://schemas.microsoft.com/office/drawing/2014/main" val="3648372937"/>
                    </a:ext>
                  </a:extLst>
                </a:gridCol>
                <a:gridCol w="1553262">
                  <a:extLst>
                    <a:ext uri="{9D8B030D-6E8A-4147-A177-3AD203B41FA5}">
                      <a16:colId xmlns:a16="http://schemas.microsoft.com/office/drawing/2014/main" val="4071933702"/>
                    </a:ext>
                  </a:extLst>
                </a:gridCol>
                <a:gridCol w="1704038">
                  <a:extLst>
                    <a:ext uri="{9D8B030D-6E8A-4147-A177-3AD203B41FA5}">
                      <a16:colId xmlns:a16="http://schemas.microsoft.com/office/drawing/2014/main" val="2844451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/>
                        <a:t>88</a:t>
                      </a:r>
                      <a:r>
                        <a:rPr lang="en-US" baseline="0" dirty="0"/>
                        <a:t>Zr</a:t>
                      </a:r>
                      <a:r>
                        <a:rPr lang="en-US" dirty="0"/>
                        <a:t>(n,</a:t>
                      </a:r>
                      <a:r>
                        <a:rPr lang="el-GR" dirty="0"/>
                        <a:t>γ)</a:t>
                      </a:r>
                      <a:r>
                        <a:rPr lang="en-US" dirty="0"/>
                        <a:t>        ☢️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extremely large neutron absorption cross section</a:t>
                      </a:r>
                    </a:p>
                    <a:p>
                      <a:r>
                        <a:rPr lang="en-US" dirty="0"/>
                        <a:t>radioactive sample with t</a:t>
                      </a:r>
                      <a:r>
                        <a:rPr lang="en-US" baseline="-25000" dirty="0"/>
                        <a:t>1/2</a:t>
                      </a:r>
                      <a:r>
                        <a:rPr lang="en-US" dirty="0"/>
                        <a:t>=  83.4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INTC-P-693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5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949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9D880-61BC-3A0E-67AA-0F19EC03D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2A2A6-3DD8-BEB0-BBF6-E003DCC2D00F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B806D-C0F0-02C2-B84E-A129F9D33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7" name="Picture 6" descr="A blue logo with text&#10;&#10;Description automatically generated">
            <a:extLst>
              <a:ext uri="{FF2B5EF4-FFF2-40B4-BE49-F238E27FC236}">
                <a16:creationId xmlns:a16="http://schemas.microsoft.com/office/drawing/2014/main" id="{96BE1E8F-D186-4BC7-D0A1-A9FD4467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F9C46-7A3A-AA8F-091D-CA1C2385B6F0}"/>
              </a:ext>
            </a:extLst>
          </p:cNvPr>
          <p:cNvGrpSpPr/>
          <p:nvPr/>
        </p:nvGrpSpPr>
        <p:grpSpPr>
          <a:xfrm>
            <a:off x="2743200" y="1543050"/>
            <a:ext cx="9448800" cy="5314950"/>
            <a:chOff x="2743200" y="1543050"/>
            <a:chExt cx="9448800" cy="53149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B5BE57-B777-9967-D720-AD47CAA0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200" y="1543050"/>
              <a:ext cx="9448800" cy="53149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2A6D8A-73A7-ECC6-8F0F-6B57F1025751}"/>
                </a:ext>
              </a:extLst>
            </p:cNvPr>
            <p:cNvSpPr/>
            <p:nvPr/>
          </p:nvSpPr>
          <p:spPr>
            <a:xfrm>
              <a:off x="3024842" y="2245659"/>
              <a:ext cx="3657600" cy="1183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CE368A9-2005-EE42-A0ED-E5343429D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0" y="139700"/>
            <a:ext cx="3289300" cy="328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7EFF7E-C54D-9A40-4063-C791B7E31459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88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Zr(n,𝛾)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BD510-3555-5055-F58B-98180D4EC406}"/>
              </a:ext>
            </a:extLst>
          </p:cNvPr>
          <p:cNvSpPr txBox="1"/>
          <p:nvPr/>
        </p:nvSpPr>
        <p:spPr>
          <a:xfrm>
            <a:off x="359116" y="1637000"/>
            <a:ext cx="5167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88</a:t>
            </a:r>
            <a:r>
              <a:rPr lang="en-US" b="1" dirty="0"/>
              <a:t>Zr sample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prepared at Los Alamos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separated at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delivered to CERN on 15 August</a:t>
            </a:r>
          </a:p>
          <a:p>
            <a:endParaRPr lang="en-US" dirty="0"/>
          </a:p>
          <a:p>
            <a:pPr>
              <a:tabLst>
                <a:tab pos="1333500" algn="l"/>
              </a:tabLst>
            </a:pPr>
            <a:r>
              <a:rPr lang="en-US" dirty="0"/>
              <a:t># of atoms	:  1.15e16</a:t>
            </a:r>
          </a:p>
          <a:p>
            <a:pPr>
              <a:tabLst>
                <a:tab pos="1333500" algn="l"/>
              </a:tabLst>
            </a:pPr>
            <a:r>
              <a:rPr lang="en-US" dirty="0"/>
              <a:t>mass           	:  1.68 </a:t>
            </a:r>
            <a:r>
              <a:rPr lang="en-US" dirty="0" err="1"/>
              <a:t>μg</a:t>
            </a:r>
            <a:endParaRPr lang="en-US" dirty="0"/>
          </a:p>
          <a:p>
            <a:pPr>
              <a:tabLst>
                <a:tab pos="1333500" algn="l"/>
              </a:tabLst>
            </a:pPr>
            <a:r>
              <a:rPr lang="en-US" dirty="0"/>
              <a:t>activity        	:  1.1 </a:t>
            </a:r>
            <a:r>
              <a:rPr lang="en-US" dirty="0" err="1"/>
              <a:t>GBq</a:t>
            </a:r>
            <a:endParaRPr lang="en-US" dirty="0"/>
          </a:p>
          <a:p>
            <a:pPr>
              <a:tabLst>
                <a:tab pos="1333500" algn="l"/>
              </a:tabLst>
            </a:pPr>
            <a:r>
              <a:rPr lang="en-US" dirty="0"/>
              <a:t>                      	:  ~ 30 </a:t>
            </a:r>
            <a:r>
              <a:rPr lang="en-US" dirty="0" err="1"/>
              <a:t>mCi</a:t>
            </a:r>
            <a:endParaRPr lang="en-US" dirty="0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FB4FE165-38D6-EFF7-8ACD-12F8B444A3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3779" y="669917"/>
            <a:ext cx="752961" cy="78079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63F70-578B-40C5-8401-14B618004ED4}"/>
              </a:ext>
            </a:extLst>
          </p:cNvPr>
          <p:cNvSpPr txBox="1"/>
          <p:nvPr/>
        </p:nvSpPr>
        <p:spPr>
          <a:xfrm>
            <a:off x="5045298" y="30911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(n,𝛾)</a:t>
            </a:r>
            <a:endParaRPr lang="en-US" dirty="0">
              <a:solidFill>
                <a:srgbClr val="00FA00"/>
              </a:solidFill>
            </a:endParaRPr>
          </a:p>
        </p:txBody>
      </p:sp>
      <p:sp>
        <p:nvSpPr>
          <p:cNvPr id="21" name="Line 31">
            <a:extLst>
              <a:ext uri="{FF2B5EF4-FFF2-40B4-BE49-F238E27FC236}">
                <a16:creationId xmlns:a16="http://schemas.microsoft.com/office/drawing/2014/main" id="{D2B1BD38-3770-9FB4-2D3B-9472F28DB2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70747" y="1795306"/>
            <a:ext cx="676652" cy="7128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2" name="Line 31">
            <a:extLst>
              <a:ext uri="{FF2B5EF4-FFF2-40B4-BE49-F238E27FC236}">
                <a16:creationId xmlns:a16="http://schemas.microsoft.com/office/drawing/2014/main" id="{86B5D46C-A4C7-62FA-EB38-7BDEDA243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3780" y="679068"/>
            <a:ext cx="764245" cy="0"/>
          </a:xfrm>
          <a:prstGeom prst="line">
            <a:avLst/>
          </a:prstGeom>
          <a:noFill/>
          <a:ln w="38100">
            <a:solidFill>
              <a:srgbClr val="00FA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A38B98-D5A3-6461-A82C-756F54EE347D}"/>
              </a:ext>
            </a:extLst>
          </p:cNvPr>
          <p:cNvSpPr/>
          <p:nvPr/>
        </p:nvSpPr>
        <p:spPr>
          <a:xfrm>
            <a:off x="4134760" y="841624"/>
            <a:ext cx="507545" cy="4762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9C689A-FA5E-F1D0-CD85-6559DCC98556}"/>
              </a:ext>
            </a:extLst>
          </p:cNvPr>
          <p:cNvSpPr/>
          <p:nvPr/>
        </p:nvSpPr>
        <p:spPr>
          <a:xfrm rot="2270005">
            <a:off x="5202139" y="1857381"/>
            <a:ext cx="900790" cy="53163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1B32A27-1B3A-89AC-1548-70E69DFE68BE}"/>
              </a:ext>
            </a:extLst>
          </p:cNvPr>
          <p:cNvGraphicFramePr>
            <a:graphicFrameLocks noGrp="1"/>
          </p:cNvGraphicFramePr>
          <p:nvPr/>
        </p:nvGraphicFramePr>
        <p:xfrm>
          <a:off x="9005462" y="168312"/>
          <a:ext cx="260944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441">
                  <a:extLst>
                    <a:ext uri="{9D8B030D-6E8A-4147-A177-3AD203B41FA5}">
                      <a16:colId xmlns:a16="http://schemas.microsoft.com/office/drawing/2014/main" val="479074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linkClick r:id="rId7"/>
                        </a:rPr>
                        <a:t>INTC-P-693</a:t>
                      </a:r>
                      <a:endParaRPr lang="en-US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6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6F93-2841-9FAE-05E1-3FCF74A3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8DABA1-51AE-F2FE-7EDC-61E993A6A67B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E6BD5-5983-744F-5D9B-53D5571A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69BFF5D0-769F-144A-84EC-94084C9D6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5478"/>
            <a:ext cx="1097466" cy="1092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633CA1-3E67-8309-2A53-2ECECD25FA33}"/>
              </a:ext>
            </a:extLst>
          </p:cNvPr>
          <p:cNvSpPr txBox="1"/>
          <p:nvPr/>
        </p:nvSpPr>
        <p:spPr>
          <a:xfrm>
            <a:off x="359116" y="198029"/>
            <a:ext cx="11382305" cy="780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53031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D5C9D-F214-2D2E-172A-F7F77702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9A087-D512-32DD-6715-C28A13B6C4FE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76A15-23F8-0570-2C9F-F38632BC54E6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1026" name="Picture 2" descr="Image may contain Clothing Apparel Hat Human Person Coat and Overcoat">
            <a:extLst>
              <a:ext uri="{FF2B5EF4-FFF2-40B4-BE49-F238E27FC236}">
                <a16:creationId xmlns:a16="http://schemas.microsoft.com/office/drawing/2014/main" id="{DEDE72CD-3DC5-79CE-774B-107F7D9E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02" y="425003"/>
            <a:ext cx="9949998" cy="559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4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1026" name="Picture 2" descr="A line chart generally declining towards its right">
            <a:extLst>
              <a:ext uri="{FF2B5EF4-FFF2-40B4-BE49-F238E27FC236}">
                <a16:creationId xmlns:a16="http://schemas.microsoft.com/office/drawing/2014/main" id="{463B7169-22EE-ADA9-F28C-07E8E01A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26" y="1188785"/>
            <a:ext cx="6846997" cy="53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AE354E-6FA3-2591-3CC7-07AB379ACC35}"/>
              </a:ext>
            </a:extLst>
          </p:cNvPr>
          <p:cNvSpPr txBox="1"/>
          <p:nvPr/>
        </p:nvSpPr>
        <p:spPr>
          <a:xfrm>
            <a:off x="9372449" y="1050285"/>
            <a:ext cx="130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Wikipedia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B26DC8-86B1-DEB4-8192-F7A3029829E3}"/>
              </a:ext>
            </a:extLst>
          </p:cNvPr>
          <p:cNvSpPr/>
          <p:nvPr/>
        </p:nvSpPr>
        <p:spPr>
          <a:xfrm>
            <a:off x="9582615" y="3391830"/>
            <a:ext cx="498088" cy="4906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96A5E-E0BC-57A5-75E5-A19BBEE50885}"/>
              </a:ext>
            </a:extLst>
          </p:cNvPr>
          <p:cNvSpPr txBox="1"/>
          <p:nvPr/>
        </p:nvSpPr>
        <p:spPr>
          <a:xfrm>
            <a:off x="6000674" y="637450"/>
            <a:ext cx="38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crust abundance of the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1A85E-807F-264B-B87A-12757DDFA7A8}"/>
              </a:ext>
            </a:extLst>
          </p:cNvPr>
          <p:cNvSpPr txBox="1"/>
          <p:nvPr/>
        </p:nvSpPr>
        <p:spPr>
          <a:xfrm>
            <a:off x="0" y="6495392"/>
            <a:ext cx="2207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alberto.mengoni@cern.ch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0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711D9-993B-C89E-46D6-0FFB8810A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BDA7D0-5EE5-EF1A-AF30-23BF394DF2F8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7C76B-F5E6-1268-4664-58785A5A036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4385D-80A4-FA4B-E40E-5EBAAE8607FF}"/>
              </a:ext>
            </a:extLst>
          </p:cNvPr>
          <p:cNvSpPr txBox="1"/>
          <p:nvPr/>
        </p:nvSpPr>
        <p:spPr>
          <a:xfrm>
            <a:off x="2696705" y="2851688"/>
            <a:ext cx="6603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Q: What is the origin of Lead?</a:t>
            </a:r>
          </a:p>
        </p:txBody>
      </p:sp>
    </p:spTree>
    <p:extLst>
      <p:ext uri="{BB962C8B-B14F-4D97-AF65-F5344CB8AC3E}">
        <p14:creationId xmlns:p14="http://schemas.microsoft.com/office/powerpoint/2010/main" val="127495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1670-FCB0-E9AF-B770-21A617F4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29A1B-C6E8-E06F-E791-DC3408EBEE3B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58932-0E45-352A-BAA4-319E236EEB93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Radiogenic Lead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F91FF46-184F-6303-E054-9CC99FAF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42CC7-7DA8-1544-B624-5F4A7EA0AF64}"/>
              </a:ext>
            </a:extLst>
          </p:cNvPr>
          <p:cNvSpPr txBox="1"/>
          <p:nvPr/>
        </p:nvSpPr>
        <p:spPr>
          <a:xfrm>
            <a:off x="1881817" y="331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72E0-BE07-3D65-B94A-E742773B6807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Uranium series (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238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U → </a:t>
            </a:r>
            <a:r>
              <a:rPr lang="en-US" sz="4400" baseline="300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206</a:t>
            </a:r>
            <a:r>
              <a:rPr lang="en-US" sz="4400" dirty="0"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Pb)</a:t>
            </a:r>
            <a:endParaRPr lang="en-GB" sz="4400" dirty="0"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74FFE6-CD6D-46C9-625D-FA6791AA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30" y="1227671"/>
            <a:ext cx="9402339" cy="502915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6A7420-B3FC-9F91-A358-44253ED4449A}"/>
              </a:ext>
            </a:extLst>
          </p:cNvPr>
          <p:cNvCxnSpPr>
            <a:cxnSpLocks/>
          </p:cNvCxnSpPr>
          <p:nvPr/>
        </p:nvCxnSpPr>
        <p:spPr>
          <a:xfrm flipH="1">
            <a:off x="6141731" y="1593850"/>
            <a:ext cx="1346856" cy="141315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6C8286-BE97-BBBF-499C-9A286202B335}"/>
              </a:ext>
            </a:extLst>
          </p:cNvPr>
          <p:cNvCxnSpPr>
            <a:cxnSpLocks/>
          </p:cNvCxnSpPr>
          <p:nvPr/>
        </p:nvCxnSpPr>
        <p:spPr>
          <a:xfrm flipH="1">
            <a:off x="9697760" y="2207966"/>
            <a:ext cx="1423363" cy="15560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DE75F2-3B30-5FB6-5D82-75F688DF8589}"/>
              </a:ext>
            </a:extLst>
          </p:cNvPr>
          <p:cNvCxnSpPr>
            <a:cxnSpLocks/>
          </p:cNvCxnSpPr>
          <p:nvPr/>
        </p:nvCxnSpPr>
        <p:spPr>
          <a:xfrm flipH="1" flipV="1">
            <a:off x="8973625" y="3032824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4F4A69D-0F4E-BCD2-30A0-B4978FFFD406}"/>
              </a:ext>
            </a:extLst>
          </p:cNvPr>
          <p:cNvSpPr txBox="1"/>
          <p:nvPr/>
        </p:nvSpPr>
        <p:spPr>
          <a:xfrm>
            <a:off x="10833389" y="1482181"/>
            <a:ext cx="11614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238</a:t>
            </a:r>
            <a:r>
              <a:rPr lang="en-US" sz="2400" dirty="0"/>
              <a:t>U </a:t>
            </a:r>
          </a:p>
          <a:p>
            <a:r>
              <a:rPr lang="en-US" sz="1400" dirty="0"/>
              <a:t>(T</a:t>
            </a:r>
            <a:r>
              <a:rPr lang="en-US" sz="1400" baseline="-25000" dirty="0"/>
              <a:t>1/2</a:t>
            </a:r>
            <a:r>
              <a:rPr lang="en-US" sz="1400" dirty="0"/>
              <a:t>: 4.5 </a:t>
            </a:r>
            <a:r>
              <a:rPr lang="en-US" sz="1400" dirty="0" err="1"/>
              <a:t>Gyr</a:t>
            </a:r>
            <a:r>
              <a:rPr lang="en-US" sz="1400" dirty="0"/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DF1814-5992-AA7C-1D7F-512DD93E18DB}"/>
              </a:ext>
            </a:extLst>
          </p:cNvPr>
          <p:cNvCxnSpPr>
            <a:cxnSpLocks/>
          </p:cNvCxnSpPr>
          <p:nvPr/>
        </p:nvCxnSpPr>
        <p:spPr>
          <a:xfrm flipH="1" flipV="1">
            <a:off x="8253453" y="2302125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A222B-4EBB-95A8-A69C-A5BA069E61C5}"/>
              </a:ext>
            </a:extLst>
          </p:cNvPr>
          <p:cNvCxnSpPr>
            <a:cxnSpLocks/>
          </p:cNvCxnSpPr>
          <p:nvPr/>
        </p:nvCxnSpPr>
        <p:spPr>
          <a:xfrm flipH="1" flipV="1">
            <a:off x="7507378" y="1542247"/>
            <a:ext cx="746075" cy="7312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CCB87B-FDF4-69E0-7976-0BBE23F32D77}"/>
              </a:ext>
            </a:extLst>
          </p:cNvPr>
          <p:cNvCxnSpPr>
            <a:cxnSpLocks/>
          </p:cNvCxnSpPr>
          <p:nvPr/>
        </p:nvCxnSpPr>
        <p:spPr>
          <a:xfrm flipH="1">
            <a:off x="6819191" y="2273488"/>
            <a:ext cx="1389568" cy="143727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2065F1-31DE-6F0F-0C0B-D76D2A513618}"/>
              </a:ext>
            </a:extLst>
          </p:cNvPr>
          <p:cNvCxnSpPr>
            <a:cxnSpLocks/>
          </p:cNvCxnSpPr>
          <p:nvPr/>
        </p:nvCxnSpPr>
        <p:spPr>
          <a:xfrm flipH="1" flipV="1">
            <a:off x="6139750" y="3008702"/>
            <a:ext cx="679441" cy="6779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01E69-4DBB-2773-CB5A-0E61B18E7994}"/>
              </a:ext>
            </a:extLst>
          </p:cNvPr>
          <p:cNvSpPr/>
          <p:nvPr/>
        </p:nvSpPr>
        <p:spPr>
          <a:xfrm>
            <a:off x="5708650" y="2647445"/>
            <a:ext cx="749300" cy="730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9845</TotalTime>
  <Words>2665</Words>
  <Application>Microsoft Macintosh PowerPoint</Application>
  <PresentationFormat>Widescreen</PresentationFormat>
  <Paragraphs>615</Paragraphs>
  <Slides>49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AdvOT483a8203</vt:lpstr>
      <vt:lpstr>SimSun</vt:lpstr>
      <vt:lpstr>Aptos</vt:lpstr>
      <vt:lpstr>Aptos Display</vt:lpstr>
      <vt:lpstr>Arial</vt:lpstr>
      <vt:lpstr>Calibri</vt:lpstr>
      <vt:lpstr>Calibri Light</vt:lpstr>
      <vt:lpstr>Cambria Math</vt:lpstr>
      <vt:lpstr>Helvetica</vt:lpstr>
      <vt:lpstr>Hoefler Text</vt:lpstr>
      <vt:lpstr>Merriweather Sans</vt:lpstr>
      <vt:lpstr>Roboto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experimental setup for measuring in-plasma β-decays of astrophysical interest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Alberto Mengoni</dc:creator>
  <cp:lastModifiedBy>Alberto Mengoni</cp:lastModifiedBy>
  <cp:revision>110</cp:revision>
  <dcterms:created xsi:type="dcterms:W3CDTF">2024-11-21T07:49:11Z</dcterms:created>
  <dcterms:modified xsi:type="dcterms:W3CDTF">2025-03-12T06:58:02Z</dcterms:modified>
</cp:coreProperties>
</file>